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5"/>
  </p:notesMasterIdLst>
  <p:handoutMasterIdLst>
    <p:handoutMasterId r:id="rId106"/>
  </p:handoutMasterIdLst>
  <p:sldIdLst>
    <p:sldId id="726" r:id="rId3"/>
    <p:sldId id="289" r:id="rId4"/>
    <p:sldId id="732" r:id="rId5"/>
    <p:sldId id="596" r:id="rId6"/>
    <p:sldId id="600" r:id="rId7"/>
    <p:sldId id="588" r:id="rId8"/>
    <p:sldId id="598" r:id="rId9"/>
    <p:sldId id="601" r:id="rId10"/>
    <p:sldId id="725" r:id="rId11"/>
    <p:sldId id="604" r:id="rId12"/>
    <p:sldId id="591" r:id="rId13"/>
    <p:sldId id="669" r:id="rId14"/>
    <p:sldId id="637" r:id="rId15"/>
    <p:sldId id="640" r:id="rId16"/>
    <p:sldId id="641" r:id="rId17"/>
    <p:sldId id="603" r:id="rId18"/>
    <p:sldId id="589" r:id="rId19"/>
    <p:sldId id="590" r:id="rId20"/>
    <p:sldId id="734" r:id="rId21"/>
    <p:sldId id="735" r:id="rId22"/>
    <p:sldId id="605" r:id="rId23"/>
    <p:sldId id="606" r:id="rId24"/>
    <p:sldId id="607" r:id="rId25"/>
    <p:sldId id="612" r:id="rId26"/>
    <p:sldId id="608" r:id="rId27"/>
    <p:sldId id="609" r:id="rId28"/>
    <p:sldId id="610" r:id="rId29"/>
    <p:sldId id="613" r:id="rId30"/>
    <p:sldId id="736" r:id="rId31"/>
    <p:sldId id="730" r:id="rId32"/>
    <p:sldId id="615" r:id="rId33"/>
    <p:sldId id="616" r:id="rId34"/>
    <p:sldId id="617" r:id="rId35"/>
    <p:sldId id="620" r:id="rId36"/>
    <p:sldId id="621" r:id="rId37"/>
    <p:sldId id="618" r:id="rId38"/>
    <p:sldId id="622" r:id="rId39"/>
    <p:sldId id="611" r:id="rId40"/>
    <p:sldId id="664" r:id="rId41"/>
    <p:sldId id="619" r:id="rId42"/>
    <p:sldId id="623" r:id="rId43"/>
    <p:sldId id="737" r:id="rId44"/>
    <p:sldId id="653" r:id="rId45"/>
    <p:sldId id="659" r:id="rId46"/>
    <p:sldId id="665" r:id="rId47"/>
    <p:sldId id="660" r:id="rId48"/>
    <p:sldId id="666" r:id="rId49"/>
    <p:sldId id="667" r:id="rId50"/>
    <p:sldId id="661" r:id="rId51"/>
    <p:sldId id="668" r:id="rId52"/>
    <p:sldId id="662" r:id="rId53"/>
    <p:sldId id="624" r:id="rId54"/>
    <p:sldId id="731" r:id="rId55"/>
    <p:sldId id="690" r:id="rId56"/>
    <p:sldId id="642" r:id="rId57"/>
    <p:sldId id="733" r:id="rId58"/>
    <p:sldId id="643" r:id="rId59"/>
    <p:sldId id="648" r:id="rId60"/>
    <p:sldId id="644" r:id="rId61"/>
    <p:sldId id="649" r:id="rId62"/>
    <p:sldId id="645" r:id="rId63"/>
    <p:sldId id="650" r:id="rId64"/>
    <p:sldId id="646" r:id="rId65"/>
    <p:sldId id="651" r:id="rId66"/>
    <p:sldId id="647" r:id="rId67"/>
    <p:sldId id="652" r:id="rId68"/>
    <p:sldId id="674" r:id="rId69"/>
    <p:sldId id="689" r:id="rId70"/>
    <p:sldId id="625" r:id="rId71"/>
    <p:sldId id="697" r:id="rId72"/>
    <p:sldId id="626" r:id="rId73"/>
    <p:sldId id="632" r:id="rId74"/>
    <p:sldId id="627" r:id="rId75"/>
    <p:sldId id="633" r:id="rId76"/>
    <p:sldId id="628" r:id="rId77"/>
    <p:sldId id="634" r:id="rId78"/>
    <p:sldId id="629" r:id="rId79"/>
    <p:sldId id="635" r:id="rId80"/>
    <p:sldId id="630" r:id="rId81"/>
    <p:sldId id="636" r:id="rId82"/>
    <p:sldId id="673" r:id="rId83"/>
    <p:sldId id="675" r:id="rId84"/>
    <p:sldId id="670" r:id="rId85"/>
    <p:sldId id="671" r:id="rId86"/>
    <p:sldId id="672" r:id="rId87"/>
    <p:sldId id="592" r:id="rId88"/>
    <p:sldId id="594" r:id="rId89"/>
    <p:sldId id="676" r:id="rId90"/>
    <p:sldId id="593" r:id="rId91"/>
    <p:sldId id="722" r:id="rId92"/>
    <p:sldId id="723" r:id="rId93"/>
    <p:sldId id="678" r:id="rId94"/>
    <p:sldId id="679" r:id="rId95"/>
    <p:sldId id="680" r:id="rId96"/>
    <p:sldId id="681" r:id="rId97"/>
    <p:sldId id="682" r:id="rId98"/>
    <p:sldId id="683" r:id="rId99"/>
    <p:sldId id="684" r:id="rId100"/>
    <p:sldId id="685" r:id="rId101"/>
    <p:sldId id="686" r:id="rId102"/>
    <p:sldId id="687" r:id="rId103"/>
    <p:sldId id="677" r:id="rId104"/>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2" autoAdjust="0"/>
    <p:restoredTop sz="67270" autoAdjust="0"/>
  </p:normalViewPr>
  <p:slideViewPr>
    <p:cSldViewPr>
      <p:cViewPr varScale="1">
        <p:scale>
          <a:sx n="107" d="100"/>
          <a:sy n="107" d="100"/>
        </p:scale>
        <p:origin x="332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0.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2078537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2821345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80800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400926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4122993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851532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3240507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973551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811478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840117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372624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068547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12046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3815366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3958497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4097896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167136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394350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1258582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15639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3410247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59623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460883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13928488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4067133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3444077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3549417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4474121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011428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1416040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28475751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3712494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10281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a:p>
            <a:endParaRPr lang="de-DE" dirty="0"/>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41422999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8286018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489634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6603195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3249854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8624396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6515465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12081458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14554093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5785431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80</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 ohne laufenden Job</a:t>
            </a:r>
          </a:p>
          <a:p>
            <a:pPr marL="457200" indent="-457200">
              <a:buFont typeface="+mj-lt"/>
              <a:buAutoNum type="arabicPeriod"/>
            </a:pPr>
            <a:r>
              <a:rPr lang="de-DE" sz="1200" dirty="0"/>
              <a:t>Job 4, da niedrigste Job-Nummer von Projekten ohne laufenden Job (Project 1 hat einen laufenden Job)</a:t>
            </a:r>
          </a:p>
          <a:p>
            <a:pPr marL="457200" indent="-457200">
              <a:buFont typeface="+mj-lt"/>
              <a:buAutoNum type="arabicPeriod"/>
            </a:pPr>
            <a:r>
              <a:rPr lang="de-DE" sz="1200" dirty="0"/>
              <a:t>Job 6, da niedrigste Job-Nummer von Projekten ohne laufenden Job (Project 1 &amp; 2 haben einen laufenden Job)</a:t>
            </a:r>
          </a:p>
          <a:p>
            <a:pPr marL="457200" indent="-457200">
              <a:buFont typeface="+mj-lt"/>
              <a:buAutoNum type="arabicPeriod"/>
            </a:pPr>
            <a:r>
              <a:rPr lang="de-DE" sz="1200" dirty="0"/>
              <a:t>Job 2, von allen Projects mit der niedrigsten Job-Anzahl, Job 2 die niedrigste Job-Nummer hat</a:t>
            </a:r>
          </a:p>
          <a:p>
            <a:pPr marL="457200" indent="-457200">
              <a:buFont typeface="+mj-lt"/>
              <a:buAutoNum type="arabicPeriod"/>
            </a:pPr>
            <a:r>
              <a:rPr lang="de-DE" sz="1200" dirty="0"/>
              <a:t>Job 5, Project 1 hat nun zwei Jobs und Job 5 die niedrigste verbleibende Job-Nummer zwischen Project 2 und 3</a:t>
            </a:r>
          </a:p>
          <a:p>
            <a:pPr marL="457200" indent="-457200">
              <a:buFont typeface="+mj-lt"/>
              <a:buAutoNum type="arabicPeriod"/>
            </a:pPr>
            <a:r>
              <a:rPr lang="de-DE" sz="1200" dirty="0"/>
              <a:t>Job 3, da ist der letzte Job ist.</a:t>
            </a:r>
          </a:p>
          <a:p>
            <a:endParaRPr lang="de-DE" dirty="0"/>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35259591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81</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89</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90</a:t>
            </a:fld>
            <a:endParaRPr lang="de-DE" altLang="de-DE"/>
          </a:p>
        </p:txBody>
      </p:sp>
    </p:spTree>
    <p:extLst>
      <p:ext uri="{BB962C8B-B14F-4D97-AF65-F5344CB8AC3E}">
        <p14:creationId xmlns:p14="http://schemas.microsoft.com/office/powerpoint/2010/main" val="6877306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91</a:t>
            </a:fld>
            <a:endParaRPr lang="de-DE" altLang="de-DE"/>
          </a:p>
        </p:txBody>
      </p:sp>
    </p:spTree>
    <p:extLst>
      <p:ext uri="{BB962C8B-B14F-4D97-AF65-F5344CB8AC3E}">
        <p14:creationId xmlns:p14="http://schemas.microsoft.com/office/powerpoint/2010/main" val="36293070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a:t>
            </a:r>
            <a:br>
              <a:rPr lang="de-DE" sz="1200" dirty="0"/>
            </a:br>
            <a:r>
              <a:rPr lang="de-DE" sz="1200" dirty="0"/>
              <a:t>ohne laufende Jobs.</a:t>
            </a:r>
          </a:p>
          <a:p>
            <a:pPr marL="457200" indent="-457200">
              <a:buFont typeface="+mj-lt"/>
              <a:buAutoNum type="arabicPeriod"/>
            </a:pPr>
            <a:r>
              <a:rPr lang="de-DE" sz="1200" dirty="0"/>
              <a:t>Job 1 beendet.</a:t>
            </a:r>
          </a:p>
          <a:p>
            <a:pPr marL="457200" indent="-457200">
              <a:buFont typeface="+mj-lt"/>
              <a:buAutoNum type="arabicPeriod"/>
            </a:pPr>
            <a:r>
              <a:rPr lang="de-DE" sz="1200" dirty="0"/>
              <a:t>Job 2, da Job 1 beendet und alle Projekte haben keine Jobs laufen und 2 ist die niedrigste verfügbare Job-Nummer.</a:t>
            </a:r>
          </a:p>
          <a:p>
            <a:pPr marL="457200" indent="-457200">
              <a:buFont typeface="+mj-lt"/>
              <a:buAutoNum type="arabicPeriod"/>
            </a:pPr>
            <a:r>
              <a:rPr lang="de-DE" sz="1200" dirty="0"/>
              <a:t>Job 4, da für Project 1 bereits ein Job läuft und da die 2 die niedrigste Projektnummer ist von den Projekten, bei denen kein Job läuft</a:t>
            </a:r>
          </a:p>
          <a:p>
            <a:pPr marL="457200" indent="-457200">
              <a:buFont typeface="+mj-lt"/>
              <a:buAutoNum type="arabicPeriod"/>
            </a:pPr>
            <a:r>
              <a:rPr lang="de-DE" sz="1200" dirty="0"/>
              <a:t>Job 4 beendet.</a:t>
            </a:r>
          </a:p>
          <a:p>
            <a:pPr marL="457200" indent="-457200">
              <a:buFont typeface="+mj-lt"/>
              <a:buAutoNum type="arabicPeriod"/>
            </a:pPr>
            <a:r>
              <a:rPr lang="de-DE" sz="1200" dirty="0"/>
              <a:t>Job 5, da Job 4 beendet und Projekt 2 keine laufenden Jobs hat.</a:t>
            </a:r>
          </a:p>
          <a:p>
            <a:pPr marL="457200" indent="-457200">
              <a:buFont typeface="+mj-lt"/>
              <a:buAutoNum type="arabicPeriod"/>
            </a:pPr>
            <a:r>
              <a:rPr lang="de-DE" sz="1200" dirty="0"/>
              <a:t>Job 6, da Projekt 3 das einzige Projekt ist, das noch keine laufenden Jobs hat.</a:t>
            </a:r>
          </a:p>
          <a:p>
            <a:pPr marL="457200" indent="-457200">
              <a:buFont typeface="+mj-lt"/>
              <a:buAutoNum type="arabicPeriod"/>
            </a:pPr>
            <a:r>
              <a:rPr lang="de-DE" sz="1200" dirty="0"/>
              <a:t>Job 3, da ist der letzte Job ist.</a:t>
            </a:r>
          </a:p>
          <a:p>
            <a:endParaRPr lang="de-DE" dirty="0"/>
          </a:p>
          <a:p>
            <a:endParaRPr lang="de-DE" dirty="0"/>
          </a:p>
          <a:p>
            <a:endParaRPr lang="de-DE" dirty="0"/>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34920235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102</a:t>
            </a:fld>
            <a:endParaRPr lang="de-DE" altLang="de-DE"/>
          </a:p>
        </p:txBody>
      </p:sp>
    </p:spTree>
    <p:extLst>
      <p:ext uri="{BB962C8B-B14F-4D97-AF65-F5344CB8AC3E}">
        <p14:creationId xmlns:p14="http://schemas.microsoft.com/office/powerpoint/2010/main" val="214039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18.06.2024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85453"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Tag-2_5-GitLab-Runner.pptx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5BA862CD-E6CE-6D5F-EEFC-6B925027043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7E1F33A4-03F6-B926-F09E-52B12C5E99C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a:t>
            </a:r>
            <a:r>
              <a:rPr lang="de-DE" altLang="de-DE" sz="3200" dirty="0" err="1"/>
              <a:t>Git</a:t>
            </a:r>
            <a:r>
              <a:rPr lang="de-DE" altLang="de-DE" sz="3200" dirty="0"/>
              <a:t>-Workflows, CI/CD,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Executors</a:t>
            </a:r>
            <a:endParaRPr lang="de-DE" dirty="0"/>
          </a:p>
          <a:p>
            <a:pPr lvl="1">
              <a:buFont typeface="Arial" panose="020B0604020202020204" pitchFamily="34" charset="0"/>
              <a:buChar char="•"/>
            </a:pPr>
            <a:r>
              <a:rPr lang="de-DE" dirty="0"/>
              <a:t>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 aber mit </a:t>
            </a:r>
            <a:r>
              <a:rPr lang="de-DE" dirty="0" err="1"/>
              <a:t>Build</a:t>
            </a:r>
            <a:r>
              <a:rPr lang="de-DE" dirty="0"/>
              <a:t> Hosts (</a:t>
            </a:r>
            <a:r>
              <a:rPr lang="de-DE" sz="1800" dirty="0"/>
              <a:t>bei Bedarf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Mittlerweile </a:t>
            </a:r>
            <a:r>
              <a:rPr lang="de-DE" dirty="0" err="1">
                <a:sym typeface="Wingdings" panose="05000000000000000000" pitchFamily="2" charset="2"/>
              </a:rPr>
              <a:t>deprecated</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Bestehendes </a:t>
            </a:r>
            <a:r>
              <a:rPr lang="de-DE" dirty="0" err="1"/>
              <a:t>Kubernetes</a:t>
            </a:r>
            <a:r>
              <a:rPr lang="de-DE" dirty="0"/>
              <a:t> Cluster</a:t>
            </a:r>
          </a:p>
          <a:p>
            <a:pPr>
              <a:buFont typeface="Arial" panose="020B0604020202020204" pitchFamily="34" charset="0"/>
              <a:buChar char="•"/>
            </a:pPr>
            <a:r>
              <a:rPr lang="de-DE" dirty="0"/>
              <a:t>Jobs auf dem Cluster</a:t>
            </a:r>
          </a:p>
          <a:p>
            <a:pPr>
              <a:buFont typeface="Arial" panose="020B0604020202020204" pitchFamily="34" charset="0"/>
              <a:buChar char="•"/>
            </a:pPr>
            <a:r>
              <a:rPr lang="de-DE" dirty="0" err="1"/>
              <a:t>Executor</a:t>
            </a:r>
            <a:r>
              <a:rPr lang="de-DE" dirty="0"/>
              <a:t> </a:t>
            </a:r>
            <a:r>
              <a:rPr lang="de-DE" dirty="0">
                <a:sym typeface="Wingdings" panose="05000000000000000000" pitchFamily="2" charset="2"/>
              </a:rPr>
              <a:t> </a:t>
            </a:r>
            <a:r>
              <a:rPr lang="de-DE" dirty="0"/>
              <a:t>API </a:t>
            </a:r>
            <a:r>
              <a:rPr lang="de-DE" dirty="0">
                <a:sym typeface="Wingdings" panose="05000000000000000000" pitchFamily="2" charset="2"/>
              </a:rPr>
              <a:t> </a:t>
            </a:r>
            <a:r>
              <a:rPr lang="de-DE" dirty="0"/>
              <a:t>neuer Pod</a:t>
            </a:r>
          </a:p>
          <a:p>
            <a:pPr lvl="1">
              <a:buFont typeface="Arial" panose="020B0604020202020204" pitchFamily="34" charset="0"/>
              <a:buChar char="•"/>
            </a:pPr>
            <a:r>
              <a:rPr lang="de-DE" dirty="0"/>
              <a:t>Mit einem </a:t>
            </a:r>
            <a:r>
              <a:rPr lang="de-DE" dirty="0" err="1"/>
              <a:t>Build</a:t>
            </a:r>
            <a:r>
              <a:rPr lang="de-DE" dirty="0"/>
              <a:t>-Container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07782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Arten von Runnern</a:t>
            </a:r>
          </a:p>
          <a:p>
            <a:pPr marL="0" indent="0">
              <a:buNone/>
            </a:pPr>
            <a:endParaRPr lang="de-DE" sz="2000" b="1" dirty="0"/>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Mit Projekt(en) verknüpft</a:t>
            </a:r>
          </a:p>
          <a:p>
            <a:pPr lvl="1">
              <a:buFont typeface="Arial" panose="020B0604020202020204" pitchFamily="34" charset="0"/>
              <a:buChar char="•"/>
            </a:pPr>
            <a:r>
              <a:rPr lang="de-DE" sz="1800" dirty="0" err="1"/>
              <a:t>Maintainer</a:t>
            </a:r>
            <a:r>
              <a:rPr lang="de-DE" sz="1800" dirty="0"/>
              <a:t>-Rolle für Projekt benötigt</a:t>
            </a:r>
          </a:p>
          <a:p>
            <a:pPr lvl="1">
              <a:buFont typeface="Arial" panose="020B0604020202020204" pitchFamily="34" charset="0"/>
              <a:buChar char="•"/>
            </a:pPr>
            <a:endParaRPr lang="de-DE" sz="2000" dirty="0"/>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Projekte und Untergruppen einer Gruppe</a:t>
            </a:r>
          </a:p>
          <a:p>
            <a:pPr lvl="1">
              <a:buFont typeface="Arial" panose="020B0604020202020204" pitchFamily="34" charset="0"/>
              <a:buChar char="•"/>
            </a:pPr>
            <a:r>
              <a:rPr lang="de-DE" sz="1800" dirty="0" err="1"/>
              <a:t>Owner</a:t>
            </a:r>
            <a:r>
              <a:rPr lang="de-DE" sz="1800" dirty="0"/>
              <a:t>-Rolle für Gruppe benötigt</a:t>
            </a:r>
          </a:p>
          <a:p>
            <a:pPr lvl="1">
              <a:buFont typeface="Arial" panose="020B0604020202020204" pitchFamily="34" charset="0"/>
              <a:buChar char="•"/>
            </a:pPr>
            <a:endParaRPr lang="de-DE" sz="2000" dirty="0"/>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Für alle</a:t>
            </a:r>
          </a:p>
          <a:p>
            <a:pPr lvl="1">
              <a:buFont typeface="Arial" panose="020B0604020202020204" pitchFamily="34" charset="0"/>
              <a:buChar char="•"/>
            </a:pPr>
            <a:r>
              <a:rPr lang="de-DE" sz="1800" dirty="0"/>
              <a:t>Adminrechte auf </a:t>
            </a:r>
            <a:r>
              <a:rPr lang="de-DE" sz="1800" dirty="0" err="1"/>
              <a:t>GitLab</a:t>
            </a:r>
            <a:r>
              <a:rPr lang="de-DE" sz="1800" dirty="0"/>
              <a:t> benötigt</a:t>
            </a:r>
          </a:p>
        </p:txBody>
      </p:sp>
    </p:spTree>
    <p:extLst>
      <p:ext uri="{BB962C8B-B14F-4D97-AF65-F5344CB8AC3E}">
        <p14:creationId xmlns:p14="http://schemas.microsoft.com/office/powerpoint/2010/main" val="4114820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nvGraphicFramePr>
        <p:xfrm>
          <a:off x="395536" y="1628800"/>
          <a:ext cx="8516938" cy="390652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dirty="0"/>
                        <a:t>Runner hat sich innerhalb der letzten 2 Stunden mit </a:t>
                      </a:r>
                      <a:r>
                        <a:rPr lang="de-DE" sz="1600" dirty="0" err="1"/>
                        <a:t>GitLab</a:t>
                      </a:r>
                      <a:r>
                        <a:rPr lang="de-DE" sz="1600" dirty="0"/>
                        <a:t> verbunden und ist bereit für Jobs.</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dirty="0"/>
                        <a:t>Runner hat sich seit über 2 Stunden nicht mit </a:t>
                      </a:r>
                      <a:r>
                        <a:rPr lang="de-DE" sz="1600" dirty="0" err="1"/>
                        <a:t>GitLab</a:t>
                      </a:r>
                      <a:r>
                        <a:rPr lang="de-DE" sz="1600" dirty="0"/>
                        <a:t> verbunden und ist nicht verfügbar. Überprüfen Sie den Runner.</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dirty="0"/>
                        <a:t>Runner hat seit über 3 Monaten keinen Kontakt zu </a:t>
                      </a:r>
                      <a:r>
                        <a:rPr lang="de-DE" sz="1600" dirty="0" err="1"/>
                        <a:t>GitLab</a:t>
                      </a:r>
                      <a:r>
                        <a:rPr lang="de-DE" sz="1600" dirty="0"/>
                        <a:t>. Wenn er vor über 3 Monaten erstellt, aber nie verbunden wurde, gilt er als veraltet.</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dirty="0"/>
                        <a:t>Runner hat sich nie mit </a:t>
                      </a:r>
                      <a:r>
                        <a:rPr lang="de-DE" sz="1600" dirty="0" err="1"/>
                        <a:t>GitLab</a:t>
                      </a:r>
                      <a:r>
                        <a:rPr lang="de-DE" sz="1600" dirty="0"/>
                        <a:t> verbunden. Führen Sie </a:t>
                      </a:r>
                      <a:r>
                        <a:rPr lang="de-DE" sz="1600" dirty="0" err="1"/>
                        <a:t>gitlab-runner</a:t>
                      </a:r>
                      <a:r>
                        <a:rPr lang="de-DE" sz="1600" dirty="0"/>
                        <a:t> </a:t>
                      </a:r>
                      <a:r>
                        <a:rPr lang="de-DE" sz="1600" dirty="0" err="1"/>
                        <a:t>run</a:t>
                      </a:r>
                      <a:r>
                        <a:rPr lang="de-DE" sz="1600" dirty="0"/>
                        <a:t> aus, um ihn zu verbinden.</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67413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Fair-Queuing</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laufender Runner </a:t>
            </a:r>
            <a:r>
              <a:rPr lang="de-DE" dirty="0">
                <a:sym typeface="Wingdings" panose="05000000000000000000" pitchFamily="2" charset="2"/>
              </a:rPr>
              <a:t> erhält Runner</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8970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paralleler (unabhängiger)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279602" y="2420888"/>
            <a:ext cx="7128470" cy="2677656"/>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17238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sequenzieller (abhängiger)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323850" y="2342584"/>
            <a:ext cx="3251211" cy="2677656"/>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5365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marL="0" indent="0">
              <a:buNone/>
            </a:pPr>
            <a:endParaRPr lang="de-DE" b="1" dirty="0"/>
          </a:p>
          <a:p>
            <a:pPr marL="457200" indent="-457200">
              <a:buFont typeface="+mj-lt"/>
              <a:buAutoNum type="arabicPeriod"/>
            </a:pPr>
            <a:r>
              <a:rPr lang="de-DE" dirty="0"/>
              <a:t>Runner auf Infrastruktur installieren</a:t>
            </a:r>
          </a:p>
          <a:p>
            <a:pPr marL="457200" indent="-457200">
              <a:buFont typeface="+mj-lt"/>
              <a:buAutoNum type="arabicPeriod"/>
            </a:pPr>
            <a:r>
              <a:rPr lang="de-DE" dirty="0"/>
              <a:t>(Project) Runner auf </a:t>
            </a:r>
            <a:r>
              <a:rPr lang="de-DE" dirty="0" err="1"/>
              <a:t>GitLab</a:t>
            </a:r>
            <a:r>
              <a:rPr lang="de-DE" dirty="0"/>
              <a:t> anlegen</a:t>
            </a:r>
          </a:p>
          <a:p>
            <a:pPr marL="457200" indent="-457200">
              <a:buFont typeface="+mj-lt"/>
              <a:buAutoNum type="arabicPeriod"/>
            </a:pPr>
            <a:r>
              <a:rPr lang="de-DE" dirty="0"/>
              <a:t>(Project) Runner verwalten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3931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23096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u="sng" dirty="0"/>
              <a:t>Runner </a:t>
            </a:r>
            <a:r>
              <a:rPr lang="de-DE" u="sng" dirty="0" err="1"/>
              <a:t>Executable</a:t>
            </a:r>
            <a:r>
              <a:rPr lang="de-DE" u="sng"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6639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a:t>
            </a:r>
            <a:r>
              <a:rPr lang="de-DE" b="1" dirty="0" err="1"/>
              <a:t>Executable</a:t>
            </a:r>
            <a:r>
              <a:rPr lang="de-DE" b="1" dirty="0"/>
              <a:t> installieren</a:t>
            </a:r>
          </a:p>
          <a:p>
            <a:pPr>
              <a:buFont typeface="Arial" panose="020B0604020202020204" pitchFamily="34" charset="0"/>
              <a:buChar char="•"/>
            </a:pPr>
            <a:r>
              <a:rPr lang="de-DE" dirty="0"/>
              <a:t>Erinnerung: </a:t>
            </a:r>
            <a:r>
              <a:rPr lang="de-DE" dirty="0" err="1"/>
              <a:t>GitLab</a:t>
            </a:r>
            <a:r>
              <a:rPr lang="de-DE" dirty="0"/>
              <a:t> Runner führen unsere CI/CD Jobs aus</a:t>
            </a:r>
          </a:p>
          <a:p>
            <a:pPr>
              <a:buFont typeface="Arial" panose="020B0604020202020204" pitchFamily="34" charset="0"/>
              <a:buChar char="•"/>
            </a:pPr>
            <a:endParaRPr lang="de-DE" dirty="0"/>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Docker Container</a:t>
            </a:r>
          </a:p>
          <a:p>
            <a:pPr lvl="1">
              <a:buFont typeface="Arial" panose="020B0604020202020204" pitchFamily="34" charset="0"/>
              <a:buChar char="•"/>
            </a:pPr>
            <a:r>
              <a:rPr lang="de-DE" dirty="0" err="1"/>
              <a:t>Kubernetes</a:t>
            </a:r>
            <a:r>
              <a:rPr lang="de-DE" dirty="0"/>
              <a:t> 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pic>
        <p:nvPicPr>
          <p:cNvPr id="4" name="Grafik 3">
            <a:extLst>
              <a:ext uri="{FF2B5EF4-FFF2-40B4-BE49-F238E27FC236}">
                <a16:creationId xmlns:a16="http://schemas.microsoft.com/office/drawing/2014/main" id="{0273839E-BB1D-6059-3BDE-860D2E4E1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9636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0" indent="0">
              <a:buNone/>
            </a:pPr>
            <a:endParaRPr lang="de-DE" b="1" dirty="0"/>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3C34A74B-B8C2-7D0B-C7FD-E4F9337F1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18553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180D4C16-EF7D-7204-8C27-7F05D34EF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1967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Offizielles </a:t>
            </a:r>
            <a:r>
              <a:rPr lang="de-DE" b="1" dirty="0" err="1"/>
              <a:t>GitLab</a:t>
            </a:r>
            <a:r>
              <a:rPr lang="de-DE" b="1" dirty="0"/>
              <a:t> Repository hinzufügen</a:t>
            </a:r>
          </a:p>
          <a:p>
            <a:pPr>
              <a:buFont typeface="Arial" panose="020B0604020202020204" pitchFamily="34" charset="0"/>
              <a:buChar char="•"/>
            </a:pPr>
            <a:r>
              <a:rPr lang="de-DE" dirty="0"/>
              <a:t>Debian-Benutzer sollten APT </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0431924-3620-D8EE-909E-9675F409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628646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Linux: 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ACA2B55-33E5-574F-103B-33A083972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84121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pic>
        <p:nvPicPr>
          <p:cNvPr id="4" name="Grafik 3">
            <a:extLst>
              <a:ext uri="{FF2B5EF4-FFF2-40B4-BE49-F238E27FC236}">
                <a16:creationId xmlns:a16="http://schemas.microsoft.com/office/drawing/2014/main" id="{0BFD6FB0-FED7-16DD-BAC8-3532D9F74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7697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a:t>
            </a: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C8AC64F8-CDB6-59C1-E5B4-31560E6F0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2375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err="1">
                <a:sym typeface="Wingdings" panose="05000000000000000000" pitchFamily="2" charset="2"/>
              </a:rPr>
              <a:t>Executable</a:t>
            </a:r>
            <a:r>
              <a:rPr lang="de-DE" dirty="0">
                <a:sym typeface="Wingdings" panose="05000000000000000000" pitchFamily="2" charset="2"/>
              </a:rPr>
              <a:t> herunterladen, in erstellten Ordner kopieren und in gitlab-runner.exe umbenennen</a:t>
            </a:r>
            <a:endParaRPr lang="de-DE" dirty="0">
              <a:latin typeface="+mj-lt"/>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62D7B4E3-9DA6-F777-AB78-D6C39B2B5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8806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u="sng"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6526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u="sng" dirty="0" err="1"/>
              <a:t>GitLab</a:t>
            </a:r>
            <a:r>
              <a:rPr lang="de-DE" altLang="de-DE" sz="1400" u="sng"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Neuen Project Runner einrichten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64806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Neuen Project Runner einrichten</a:t>
            </a:r>
          </a:p>
          <a:p>
            <a:pPr marL="0" indent="0">
              <a:buNone/>
            </a:pPr>
            <a:endParaRPr lang="de-DE" b="1" dirty="0"/>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37514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0" indent="0">
              <a:buNone/>
            </a:pPr>
            <a:endParaRPr lang="de-DE" b="1" dirty="0"/>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pic>
        <p:nvPicPr>
          <p:cNvPr id="4" name="Grafik 3">
            <a:extLst>
              <a:ext uri="{FF2B5EF4-FFF2-40B4-BE49-F238E27FC236}">
                <a16:creationId xmlns:a16="http://schemas.microsoft.com/office/drawing/2014/main" id="{F9882121-6DBE-767E-364A-840922297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787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C0F471D-A659-1A33-BD7B-51FD3565F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01694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0" indent="0">
              <a:buNone/>
            </a:pPr>
            <a:endParaRPr lang="de-DE" b="1" dirty="0"/>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Konfiguration der CI/CD Pipeline</a:t>
            </a:r>
          </a:p>
          <a:p>
            <a:pPr>
              <a:buFont typeface="Arial" panose="020B0604020202020204" pitchFamily="34" charset="0"/>
              <a:buChar char="•"/>
            </a:pPr>
            <a:endParaRPr lang="de-DE" dirty="0"/>
          </a:p>
          <a:p>
            <a:pPr>
              <a:buFont typeface="Arial" panose="020B0604020202020204" pitchFamily="34" charset="0"/>
              <a:buChar char="•"/>
            </a:pPr>
            <a:r>
              <a:rPr lang="de-DE" dirty="0"/>
              <a:t>Inhalt:</a:t>
            </a:r>
          </a:p>
          <a:p>
            <a:pPr lvl="1">
              <a:buFont typeface="Arial" panose="020B0604020202020204" pitchFamily="34" charset="0"/>
              <a:buChar char="•"/>
            </a:pPr>
            <a:r>
              <a:rPr lang="de-DE" dirty="0"/>
              <a:t>Struktur und Reihenfolge der Jobs, welche durch den Runner ausgeführt werden</a:t>
            </a:r>
          </a:p>
          <a:p>
            <a:pPr lvl="1">
              <a:buFont typeface="Arial" panose="020B0604020202020204" pitchFamily="34" charset="0"/>
              <a:buChar char="•"/>
            </a:pPr>
            <a:r>
              <a:rPr lang="de-DE" dirty="0"/>
              <a:t>Entscheidungen, welche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32119995-9A01-8DDF-8444-1EEA9D130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00694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"Building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pic>
        <p:nvPicPr>
          <p:cNvPr id="5" name="Grafik 4">
            <a:extLst>
              <a:ext uri="{FF2B5EF4-FFF2-40B4-BE49-F238E27FC236}">
                <a16:creationId xmlns:a16="http://schemas.microsoft.com/office/drawing/2014/main" id="{ACF8051B-A05C-2B79-14DE-A224C2DC2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91582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3A5EE6A-64D8-9AE6-52E5-FED1FEAA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48498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Eigenes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C5AC19E6-C922-435E-5457-3ADB549A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17683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dirty="0">
                <a:sym typeface="Wingdings" panose="05000000000000000000" pitchFamily="2" charset="2"/>
              </a:rPr>
              <a:t> Settings 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gegebenen Command (= </a:t>
            </a:r>
            <a:r>
              <a:rPr lang="de-DE" sz="2000" dirty="0" err="1"/>
              <a:t>Step</a:t>
            </a:r>
            <a:r>
              <a:rPr lang="de-DE" sz="2000" dirty="0"/>
              <a:t> 1)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 </a:t>
            </a:r>
            <a:r>
              <a:rPr lang="de-DE" sz="2000" dirty="0" err="1"/>
              <a:t>Step</a:t>
            </a:r>
            <a:r>
              <a:rPr lang="de-DE" sz="2000" dirty="0"/>
              <a:t> 2: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a:t>
            </a:r>
            <a:br>
              <a:rPr lang="de-DE" sz="2000" dirty="0"/>
            </a:br>
            <a:r>
              <a:rPr lang="de-DE" sz="2000" dirty="0"/>
              <a:t>(= </a:t>
            </a:r>
            <a:r>
              <a:rPr lang="de-DE" sz="2000" dirty="0" err="1"/>
              <a:t>Step</a:t>
            </a:r>
            <a:r>
              <a:rPr lang="de-DE" sz="2000" dirty="0"/>
              <a:t> 3)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2C02F5EC-9973-5837-D2A8-DA84C6369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0289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A43245C4-53A0-7A6C-4457-13BC75FDE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452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der</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7155D84-BAF4-96D8-1845-AFA6C4B0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1465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0" indent="0">
              <a:buNone/>
            </a:pP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pic>
        <p:nvPicPr>
          <p:cNvPr id="4" name="Grafik 3">
            <a:extLst>
              <a:ext uri="{FF2B5EF4-FFF2-40B4-BE49-F238E27FC236}">
                <a16:creationId xmlns:a16="http://schemas.microsoft.com/office/drawing/2014/main" id="{09CE72CC-F287-C22F-0828-C00DAA42A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77172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u="sng"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21096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776E041-78F7-14C7-C2D9-4E1C9960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536088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532A04-284E-797A-B6C2-C164797A3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6137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E5D7A1B-7C88-6482-FECF-F5143067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95203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C1B2CFB-ED00-7437-8232-A75E76D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65161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D564D0C-8283-8374-E5DD-17AF602A0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0825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u="sng"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FD1FFB3-FF76-51B4-9773-AE95326CA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188217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CA9AF26-507D-F004-E88A-7720886E0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9072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u="sng"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5BDEE4A-BC04-72B9-2263-CAD217BE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02536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andere Projekte sperren</a:t>
            </a:r>
          </a:p>
          <a:p>
            <a:pPr marL="0" indent="0">
              <a:buNone/>
            </a:pPr>
            <a:endParaRPr lang="de-DE" b="1" dirty="0"/>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5B194767-176A-8065-F9A6-6F4D00A7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3037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Eigenen Project Runner installieren</a:t>
            </a:r>
          </a:p>
          <a:p>
            <a:pPr marL="457200" indent="-457200">
              <a:buFont typeface="+mj-lt"/>
              <a:buAutoNum type="arabicPeriod"/>
            </a:pPr>
            <a:r>
              <a:rPr lang="de-DE" b="1" dirty="0"/>
              <a:t>Ziel:</a:t>
            </a:r>
            <a:r>
              <a:rPr lang="de-DE" dirty="0"/>
              <a:t> Erstes Gefühl für </a:t>
            </a:r>
            <a:r>
              <a:rPr lang="de-DE" dirty="0" err="1"/>
              <a:t>GitLab</a:t>
            </a:r>
            <a:r>
              <a:rPr lang="de-DE" dirty="0"/>
              <a:t> Runner erhalten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err="1"/>
              <a:t>GitLab</a:t>
            </a:r>
            <a:r>
              <a:rPr lang="de-DE" dirty="0"/>
              <a:t> Runner herunterladen</a:t>
            </a:r>
          </a:p>
          <a:p>
            <a:pPr marL="857250" lvl="1" indent="-457200">
              <a:buFont typeface="Arial" panose="020B0604020202020204" pitchFamily="34" charset="0"/>
              <a:buChar char="•"/>
            </a:pPr>
            <a:r>
              <a:rPr lang="de-DE" dirty="0" err="1"/>
              <a:t>GitLab</a:t>
            </a:r>
            <a:r>
              <a:rPr lang="de-DE" dirty="0"/>
              <a:t> Runner nach der Anleitung für Ihr Betriebssystem installieren</a:t>
            </a:r>
          </a:p>
        </p:txBody>
      </p:sp>
    </p:spTree>
    <p:extLst>
      <p:ext uri="{BB962C8B-B14F-4D97-AF65-F5344CB8AC3E}">
        <p14:creationId xmlns:p14="http://schemas.microsoft.com/office/powerpoint/2010/main" val="3135549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3640193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197037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CDB76613-5720-9387-E37B-BFC3BF412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689330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620398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u="sng"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190A76D-2574-D7BA-CF83-D0AF35B87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43219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98AA6E6E-5E64-22E6-54BC-AC2377773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15913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B8E454B-01D8-F281-5B48-FFAA6A154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1679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a:t>Arbeiten Aufträge (Jobs) in einer Pipeline ab</a:t>
            </a:r>
          </a:p>
          <a:p>
            <a:pPr>
              <a:buFont typeface="Arial" panose="020B0604020202020204" pitchFamily="34" charset="0"/>
              <a:buChar char="•"/>
            </a:pPr>
            <a:r>
              <a:rPr lang="de-DE" dirty="0"/>
              <a:t>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p>
          <a:p>
            <a:pPr lvl="1">
              <a:buFont typeface="Arial" panose="020B0604020202020204" pitchFamily="34" charset="0"/>
              <a:buChar char="•"/>
            </a:pPr>
            <a:r>
              <a:rPr lang="de-DE" dirty="0"/>
              <a:t>Default: </a:t>
            </a:r>
            <a:r>
              <a:rPr lang="de-DE" dirty="0" err="1"/>
              <a:t>enabled</a:t>
            </a:r>
            <a:endParaRPr lang="de-DE" dirty="0"/>
          </a:p>
          <a:p>
            <a:pPr lvl="1">
              <a:buFont typeface="Arial" panose="020B0604020202020204" pitchFamily="34" charset="0"/>
              <a:buChar char="•"/>
            </a:pP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in </a:t>
            </a:r>
            <a:r>
              <a:rPr lang="de-DE" dirty="0" err="1"/>
              <a:t>GitLab</a:t>
            </a:r>
            <a:r>
              <a:rPr lang="de-DE" dirty="0"/>
              <a:t> registrieren</a:t>
            </a:r>
            <a:endParaRPr lang="de-DE" sz="1400" dirty="0">
              <a:latin typeface="+mj-lt"/>
            </a:endParaRPr>
          </a:p>
          <a:p>
            <a:pPr marL="0" indent="0" algn="r">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DA38A5F-E7DA-189D-25F7-AC4067336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857375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EF1D070-A0FE-273E-693A-DD83D0122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535305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 Projekte </a:t>
            </a:r>
            <a:r>
              <a:rPr lang="de-DE" dirty="0">
                <a:sym typeface="Wingdings" panose="05000000000000000000" pitchFamily="2" charset="2"/>
              </a:rPr>
              <a:t> für alle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1D0F028-5834-BE58-6241-2E563E5D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37152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922162D-8059-B86F-E553-95307CE0C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830357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1E78AE6-5880-1315-360B-6ADC51D60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04537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8F54097-A588-0009-380C-0E20A9C80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851969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006F14-091E-3B8E-DF07-4844A23F5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29607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470717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18430239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EC8C5ED-B3CE-984E-892D-7611FF435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7590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Repos enthalten Anwendungscode und Pipeline-Definitionen</a:t>
            </a:r>
          </a:p>
          <a:p>
            <a:pPr lvl="1">
              <a:buFont typeface="Arial" panose="020B0604020202020204" pitchFamily="34" charset="0"/>
              <a:buChar char="•"/>
            </a:pPr>
            <a:r>
              <a:rPr lang="de-DE" dirty="0"/>
              <a:t>Weitere </a:t>
            </a:r>
            <a:r>
              <a:rPr lang="de-DE" dirty="0" err="1"/>
              <a:t>GitLab</a:t>
            </a:r>
            <a:r>
              <a:rPr lang="de-DE" dirty="0"/>
              <a:t>-Konfiguration über GUI</a:t>
            </a:r>
          </a:p>
          <a:p>
            <a:pPr lvl="1">
              <a:buFont typeface="Arial" panose="020B0604020202020204" pitchFamily="34" charset="0"/>
              <a:buChar char="•"/>
            </a:pPr>
            <a:r>
              <a:rPr lang="de-DE" dirty="0"/>
              <a:t>Steuerung die Pipeline-Ausführung</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0B1F60C4-5DB4-362C-CED2-1B8F068E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8734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pic>
        <p:nvPicPr>
          <p:cNvPr id="4" name="Grafik 3">
            <a:extLst>
              <a:ext uri="{FF2B5EF4-FFF2-40B4-BE49-F238E27FC236}">
                <a16:creationId xmlns:a16="http://schemas.microsoft.com/office/drawing/2014/main" id="{0B9F73D6-6270-ABB2-B727-E9D1CCE1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18334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72390E7-700E-0F1D-B952-2DC464C6C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715361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Jobs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E18AEE04-FD2B-C575-13F6-DAB8DB19F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506491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BE121A9-CE40-055C-AA24-B0F850EE0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53777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CD74E50-5426-3BD9-FB7B-F439959BA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411024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EB4BA3F-634F-B198-05DD-C48D53123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29990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Admin muss diese installieren und registrieren</a:t>
            </a:r>
          </a:p>
          <a:p>
            <a:pPr>
              <a:buFont typeface="Arial" panose="020B0604020202020204" pitchFamily="34" charset="0"/>
              <a:buChar char="•"/>
            </a:pPr>
            <a:endParaRPr lang="de-DE" sz="1800" dirty="0"/>
          </a:p>
          <a:p>
            <a:pPr marL="0" indent="0">
              <a:buNone/>
            </a:pPr>
            <a:r>
              <a:rPr lang="de-DE" sz="1800" dirty="0"/>
              <a:t>Instance Runner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Instance Runners sind automatisch deaktiviert:</a:t>
            </a:r>
          </a:p>
          <a:p>
            <a:pPr>
              <a:buFont typeface="Arial" panose="020B0604020202020204" pitchFamily="34" charset="0"/>
              <a:buChar char="•"/>
            </a:pPr>
            <a:r>
              <a:rPr lang="de-DE" sz="1800" dirty="0">
                <a:sym typeface="Wingdings" panose="05000000000000000000" pitchFamily="2" charset="2"/>
              </a:rPr>
              <a:t>Wenn: Parent-Gruppe deaktiviert</a:t>
            </a:r>
          </a:p>
          <a:p>
            <a:pPr>
              <a:buFont typeface="Arial" panose="020B0604020202020204" pitchFamily="34" charset="0"/>
              <a:buChar char="•"/>
            </a:pPr>
            <a:r>
              <a:rPr lang="de-DE" sz="1800" dirty="0">
                <a:sym typeface="Wingdings" panose="05000000000000000000" pitchFamily="2" charset="2"/>
              </a:rPr>
              <a:t>Wenn: Überschreiben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FA392A3-9B5A-6417-2E59-52280AA04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441721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u="sng"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6078623E-3241-EA84-5C3E-7DF9D8834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7460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Jobs aus</a:t>
            </a:r>
          </a:p>
          <a:p>
            <a:pPr lvl="1">
              <a:buFont typeface="Arial" panose="020B0604020202020204" pitchFamily="34" charset="0"/>
              <a:buChar char="•"/>
            </a:pPr>
            <a:r>
              <a:rPr lang="de-DE" dirty="0"/>
              <a:t>Zuweisung Pipeline Jobs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3E807E2-CAD0-91A5-450B-3F51ACF1E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947678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 Befehle</a:t>
            </a:r>
          </a:p>
          <a:p>
            <a:pPr lvl="1">
              <a:buFont typeface="Arial" panose="020B0604020202020204" pitchFamily="34" charset="0"/>
              <a:buChar char="•"/>
            </a:pPr>
            <a:endParaRPr lang="de-DE" dirty="0"/>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p>
          <a:p>
            <a:pPr lvl="1">
              <a:buFont typeface="Arial" panose="020B0604020202020204" pitchFamily="34" charset="0"/>
              <a:buChar char="•"/>
            </a:pP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Jobs</a:t>
            </a:r>
          </a:p>
        </p:txBody>
      </p:sp>
    </p:spTree>
    <p:extLst>
      <p:ext uri="{BB962C8B-B14F-4D97-AF65-F5344CB8AC3E}">
        <p14:creationId xmlns:p14="http://schemas.microsoft.com/office/powerpoint/2010/main" val="15202760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Verfügbare </a:t>
            </a:r>
            <a:r>
              <a:rPr lang="de-DE" dirty="0" err="1"/>
              <a:t>Executors</a:t>
            </a:r>
            <a:r>
              <a:rPr lang="de-DE" dirty="0"/>
              <a:t> in </a:t>
            </a:r>
            <a:r>
              <a:rPr lang="de-DE" dirty="0" err="1"/>
              <a:t>GitLab</a:t>
            </a:r>
            <a:endParaRPr lang="de-DE" dirty="0"/>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a:t>Abhängig vom Use Case!</a:t>
            </a:r>
          </a:p>
          <a:p>
            <a:pPr lvl="1">
              <a:buFont typeface="Arial" panose="020B0604020202020204" pitchFamily="34" charset="0"/>
              <a:buChar char="•"/>
            </a:pPr>
            <a:r>
              <a:rPr lang="de-DE" dirty="0"/>
              <a:t>Es gibt nicht den „besten“ </a:t>
            </a:r>
            <a:r>
              <a:rPr lang="de-DE" dirty="0" err="1"/>
              <a:t>Executor</a:t>
            </a:r>
            <a:r>
              <a:rPr lang="de-DE" dirty="0"/>
              <a:t>!</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p>
          <a:p>
            <a:pPr lvl="1">
              <a:buFont typeface="Arial" panose="020B0604020202020204" pitchFamily="34" charset="0"/>
              <a:buChar char="•"/>
            </a:pP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11659515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Compatibility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9138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Umgebung des Runners = Umgebung der Jobausführung</a:t>
            </a:r>
          </a:p>
          <a:p>
            <a:pPr lvl="1">
              <a:buFont typeface="Arial" panose="020B0604020202020204" pitchFamily="34" charset="0"/>
              <a:buChar char="•"/>
            </a:pPr>
            <a:r>
              <a:rPr lang="de-DE" dirty="0"/>
              <a:t>Analog Jenkins o.ä.</a:t>
            </a:r>
          </a:p>
          <a:p>
            <a:pPr>
              <a:buFont typeface="Arial" panose="020B0604020202020204" pitchFamily="34" charset="0"/>
              <a:buChar char="•"/>
            </a:pPr>
            <a:r>
              <a:rPr lang="de-DE" dirty="0" err="1"/>
              <a:t>Dependencies</a:t>
            </a:r>
            <a:r>
              <a:rPr lang="de-DE" dirty="0"/>
              <a:t> müssen auf OS installiert sein</a:t>
            </a:r>
          </a:p>
          <a:p>
            <a:pPr>
              <a:buFont typeface="Arial" panose="020B0604020202020204" pitchFamily="34" charset="0"/>
              <a:buChar char="•"/>
            </a:pPr>
            <a:r>
              <a:rPr lang="de-DE" dirty="0"/>
              <a:t>Docker Images in .</a:t>
            </a:r>
            <a:r>
              <a:rPr lang="de-DE" dirty="0" err="1"/>
              <a:t>gitlab-ci.yaml</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Umgehende Ausführung der Jobs</a:t>
            </a: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Native Umgebung</a:t>
            </a:r>
          </a:p>
          <a:p>
            <a:pPr lvl="1">
              <a:buFont typeface="Arial" panose="020B0604020202020204" pitchFamily="34" charset="0"/>
              <a:buChar char="•"/>
            </a:pPr>
            <a:r>
              <a:rPr lang="de-DE" dirty="0"/>
              <a:t>Einheitliche </a:t>
            </a:r>
            <a:r>
              <a:rPr lang="de-DE" dirty="0" err="1"/>
              <a:t>Builds</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Umgebung</a:t>
            </a:r>
          </a:p>
          <a:p>
            <a:pPr lvl="2">
              <a:buFont typeface="Arial" panose="020B0604020202020204" pitchFamily="34" charset="0"/>
              <a:buChar char="•"/>
            </a:pPr>
            <a:r>
              <a:rPr lang="de-DE" sz="1800" dirty="0"/>
              <a:t>Versionen installierter Software und </a:t>
            </a:r>
            <a:r>
              <a:rPr lang="de-DE" sz="1800" dirty="0" err="1"/>
              <a:t>Dependencies</a:t>
            </a:r>
            <a:endParaRPr lang="de-DE" sz="1800" dirty="0"/>
          </a:p>
          <a:p>
            <a:pPr lvl="2">
              <a:buFont typeface="Arial" panose="020B0604020202020204" pitchFamily="34" charset="0"/>
              <a:buChar char="•"/>
            </a:pPr>
            <a:r>
              <a:rPr lang="de-DE" sz="1800" dirty="0"/>
              <a:t>Abweichungen in der Infrastruktur</a:t>
            </a:r>
            <a:endParaRPr lang="de-DE" sz="1800" dirty="0">
              <a:sym typeface="Wingdings" panose="05000000000000000000" pitchFamily="2" charset="2"/>
            </a:endParaRPr>
          </a:p>
          <a:p>
            <a:pPr lvl="1">
              <a:buFont typeface="Arial" panose="020B0604020202020204" pitchFamily="34" charset="0"/>
              <a:buChar char="•"/>
            </a:pPr>
            <a:r>
              <a:rPr lang="de-DE" dirty="0"/>
              <a:t>Andere Jobs</a:t>
            </a:r>
          </a:p>
          <a:p>
            <a:pPr lvl="2">
              <a:buFont typeface="Arial" panose="020B0604020202020204" pitchFamily="34" charset="0"/>
              <a:buChar char="•"/>
            </a:pPr>
            <a:r>
              <a:rPr lang="de-DE" sz="1800" dirty="0"/>
              <a:t>Keine Isolation</a:t>
            </a:r>
          </a:p>
          <a:p>
            <a:pPr lvl="2">
              <a:buFont typeface="Arial" panose="020B0604020202020204" pitchFamily="34" charset="0"/>
              <a:buChar char="•"/>
            </a:pPr>
            <a:r>
              <a:rPr lang="de-DE" sz="1800" dirty="0">
                <a:sym typeface="Wingdings" panose="05000000000000000000" pitchFamily="2" charset="2"/>
              </a:rPr>
              <a:t>„</a:t>
            </a:r>
            <a:r>
              <a:rPr lang="de-DE" sz="1800" dirty="0" err="1">
                <a:sym typeface="Wingdings" panose="05000000000000000000" pitchFamily="2" charset="2"/>
              </a:rPr>
              <a:t>Left-overs</a:t>
            </a:r>
            <a:r>
              <a:rPr lang="de-DE" sz="1800" dirty="0">
                <a:sym typeface="Wingdings" panose="05000000000000000000" pitchFamily="2" charset="2"/>
              </a:rPr>
              <a:t>“  keine saubere </a:t>
            </a:r>
            <a:r>
              <a:rPr lang="de-DE" sz="1800" dirty="0" err="1">
                <a:sym typeface="Wingdings" panose="05000000000000000000" pitchFamily="2" charset="2"/>
              </a:rPr>
              <a:t>Build</a:t>
            </a:r>
            <a:r>
              <a:rPr lang="de-DE" sz="1800" dirty="0">
                <a:sym typeface="Wingdings" panose="05000000000000000000" pitchFamily="2" charset="2"/>
              </a:rPr>
              <a:t>-Umgebung</a:t>
            </a:r>
            <a:endParaRPr lang="de-DE" sz="1800" dirty="0"/>
          </a:p>
          <a:p>
            <a:pPr lvl="2">
              <a:buFont typeface="Arial" panose="020B0604020202020204" pitchFamily="34" charset="0"/>
              <a:buChar char="•"/>
            </a:pPr>
            <a:r>
              <a:rPr lang="de-DE" sz="1800" dirty="0"/>
              <a:t>Vertrauen (voller Zugriff auf Projekt &amp;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a:t>
            </a:r>
          </a:p>
          <a:p>
            <a:pPr>
              <a:buFont typeface="Arial" panose="020B0604020202020204" pitchFamily="34" charset="0"/>
              <a:buChar char="•"/>
            </a:pPr>
            <a:r>
              <a:rPr lang="de-DE" dirty="0"/>
              <a:t>Analog Shell </a:t>
            </a:r>
            <a:r>
              <a:rPr lang="de-DE" dirty="0" err="1"/>
              <a:t>Executor</a:t>
            </a:r>
            <a:endParaRPr lang="de-DE" dirty="0"/>
          </a:p>
          <a:p>
            <a:pPr>
              <a:buFont typeface="Arial" panose="020B0604020202020204" pitchFamily="34" charset="0"/>
              <a:buChar char="•"/>
            </a:pPr>
            <a:r>
              <a:rPr lang="de-DE" dirty="0"/>
              <a:t>Nur für Bash Scripts!</a:t>
            </a:r>
          </a:p>
          <a:p>
            <a:pPr>
              <a:buFont typeface="Arial" panose="020B0604020202020204" pitchFamily="34" charset="0"/>
              <a:buChar char="•"/>
            </a:pPr>
            <a:r>
              <a:rPr lang="de-DE" dirty="0"/>
              <a:t>Höhere Sicherheit</a:t>
            </a:r>
          </a:p>
          <a:p>
            <a:pPr lvl="1">
              <a:buFont typeface="Arial" panose="020B0604020202020204" pitchFamily="34" charset="0"/>
              <a:buChar char="•"/>
            </a:pPr>
            <a:r>
              <a:rPr lang="de-DE" dirty="0">
                <a:sym typeface="Wingdings" panose="05000000000000000000" pitchFamily="2" charset="2"/>
              </a:rPr>
              <a:t>Isolation durch User möglich</a:t>
            </a:r>
          </a:p>
          <a:p>
            <a:pPr lvl="1">
              <a:buFont typeface="Arial" panose="020B0604020202020204" pitchFamily="34" charset="0"/>
              <a:buChar char="•"/>
            </a:pPr>
            <a:r>
              <a:rPr lang="de-DE" dirty="0">
                <a:sym typeface="Wingdings" panose="05000000000000000000" pitchFamily="2" charset="2"/>
              </a:rPr>
              <a:t>Kein Zugriff auf das gesamte Dateisystem</a:t>
            </a:r>
          </a:p>
          <a:p>
            <a:pPr>
              <a:buFont typeface="Arial" panose="020B0604020202020204" pitchFamily="34" charset="0"/>
              <a:buChar char="•"/>
            </a:pPr>
            <a:r>
              <a:rPr lang="de-DE" dirty="0">
                <a:sym typeface="Wingdings" panose="05000000000000000000" pitchFamily="2" charset="2"/>
              </a:rPr>
              <a:t>Nur zur Vollständigkeit bei GitLab.com aufgeführt</a:t>
            </a:r>
          </a:p>
          <a:p>
            <a:pPr lvl="1">
              <a:buFont typeface="Arial" panose="020B0604020202020204" pitchFamily="34" charset="0"/>
              <a:buChar char="•"/>
            </a:pPr>
            <a:r>
              <a:rPr lang="de-DE" dirty="0">
                <a:sym typeface="Wingdings" panose="05000000000000000000" pitchFamily="2" charset="2"/>
              </a:rPr>
              <a:t>Hat den geringsten Support</a:t>
            </a:r>
          </a:p>
          <a:p>
            <a:pPr lvl="1">
              <a:buFont typeface="Arial" panose="020B0604020202020204" pitchFamily="34" charset="0"/>
              <a:buChar char="•"/>
            </a:pPr>
            <a:r>
              <a:rPr lang="de-DE" dirty="0">
                <a:sym typeface="Wingdings" panose="05000000000000000000" pitchFamily="2" charset="2"/>
              </a:rPr>
              <a:t>Wird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Dedizierter </a:t>
            </a:r>
            <a:r>
              <a:rPr lang="de-DE" dirty="0" err="1"/>
              <a:t>Build</a:t>
            </a:r>
            <a:r>
              <a:rPr lang="de-DE" dirty="0"/>
              <a:t> Server</a:t>
            </a:r>
          </a:p>
          <a:p>
            <a:pPr lvl="1">
              <a:buFont typeface="Arial" panose="020B0604020202020204" pitchFamily="34" charset="0"/>
              <a:buChar char="•"/>
            </a:pPr>
            <a:r>
              <a:rPr lang="de-DE" dirty="0"/>
              <a:t>Erreichbarkeit nur mittels SSH (Firewall, etc.)</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Analog Shell </a:t>
            </a:r>
            <a:r>
              <a:rPr lang="de-DE" dirty="0" err="1"/>
              <a:t>Executor</a:t>
            </a:r>
            <a:r>
              <a:rPr lang="de-DE" dirty="0"/>
              <a:t> (weitgehend)</a:t>
            </a:r>
          </a:p>
        </p:txBody>
      </p:sp>
    </p:spTree>
    <p:extLst>
      <p:ext uri="{BB962C8B-B14F-4D97-AF65-F5344CB8AC3E}">
        <p14:creationId xmlns:p14="http://schemas.microsoft.com/office/powerpoint/2010/main" val="3211101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marL="0" indent="0">
              <a:buNone/>
            </a:pPr>
            <a:endParaRPr lang="de-DE" b="1" dirty="0"/>
          </a:p>
          <a:p>
            <a:pPr>
              <a:buFont typeface="Arial" panose="020B0604020202020204" pitchFamily="34" charset="0"/>
              <a:buChar char="•"/>
            </a:pPr>
            <a:r>
              <a:rPr lang="de-DE" dirty="0"/>
              <a:t>Vorbereitete </a:t>
            </a:r>
            <a:r>
              <a:rPr lang="de-DE" dirty="0" err="1"/>
              <a:t>Build</a:t>
            </a:r>
            <a:r>
              <a:rPr lang="de-DE" dirty="0"/>
              <a:t> VM</a:t>
            </a:r>
          </a:p>
          <a:p>
            <a:pPr lvl="1">
              <a:buFont typeface="Arial" panose="020B0604020202020204" pitchFamily="34" charset="0"/>
              <a:buChar char="•"/>
            </a:pPr>
            <a:r>
              <a:rPr lang="de-DE" dirty="0" err="1"/>
              <a:t>Gecloned</a:t>
            </a:r>
            <a:r>
              <a:rPr lang="de-DE" dirty="0"/>
              <a:t> </a:t>
            </a:r>
            <a:r>
              <a:rPr lang="de-DE" dirty="0">
                <a:sym typeface="Wingdings" panose="05000000000000000000" pitchFamily="2" charset="2"/>
              </a:rPr>
              <a:t> darauf der </a:t>
            </a:r>
            <a:r>
              <a:rPr lang="de-DE" dirty="0" err="1">
                <a:sym typeface="Wingdings" panose="05000000000000000000" pitchFamily="2" charset="2"/>
              </a:rPr>
              <a:t>Build</a:t>
            </a:r>
            <a:endParaRPr lang="de-DE" dirty="0"/>
          </a:p>
          <a:p>
            <a:pPr>
              <a:buFont typeface="Arial" panose="020B0604020202020204" pitchFamily="34" charset="0"/>
              <a:buChar char="•"/>
            </a:pPr>
            <a:r>
              <a:rPr lang="de-DE" dirty="0"/>
              <a:t>Jeder Job </a:t>
            </a:r>
            <a:r>
              <a:rPr lang="de-DE" dirty="0">
                <a:sym typeface="Wingdings" panose="05000000000000000000" pitchFamily="2" charset="2"/>
              </a:rPr>
              <a:t> eigene virtuelle Umgebung</a:t>
            </a:r>
            <a:endParaRPr lang="de-DE" dirty="0"/>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Mehrere Umgebungen (z.B. für </a:t>
            </a:r>
            <a:r>
              <a:rPr lang="de-DE" sz="1800" dirty="0"/>
              <a:t>Tests)</a:t>
            </a:r>
          </a:p>
          <a:p>
            <a:pPr lvl="1">
              <a:buFont typeface="Arial" panose="020B0604020202020204" pitchFamily="34" charset="0"/>
              <a:buChar char="•"/>
            </a:pPr>
            <a:r>
              <a:rPr lang="de-DE" dirty="0"/>
              <a:t>Starke Isolation gewünscht</a:t>
            </a:r>
          </a:p>
          <a:p>
            <a:pPr lvl="1">
              <a:buFont typeface="Arial" panose="020B0604020202020204" pitchFamily="34" charset="0"/>
              <a:buChar char="•"/>
            </a:pPr>
            <a:r>
              <a:rPr lang="de-DE" dirty="0"/>
              <a:t>Docker nicht akzeptiert</a:t>
            </a:r>
          </a:p>
          <a:p>
            <a:pPr lvl="1">
              <a:buFont typeface="Arial" panose="020B0604020202020204" pitchFamily="34" charset="0"/>
              <a:buChar char="•"/>
            </a:pPr>
            <a:r>
              <a:rPr lang="de-DE" dirty="0"/>
              <a:t>VirtualBox/Parallels bereits eingesetzt</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Images auf Ebene von Jobs individuell konfigurierbar</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Für die meisten Projekte sinnvoll</a:t>
            </a:r>
          </a:p>
          <a:p>
            <a:pPr>
              <a:buFont typeface="Arial" panose="020B0604020202020204" pitchFamily="34" charset="0"/>
              <a:buChar char="•"/>
            </a:pPr>
            <a:r>
              <a:rPr lang="de-DE" dirty="0"/>
              <a:t>Alle Abhängigkeiten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isolierte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2000" dirty="0"/>
              <a:t>Docker Image Download pro Job</a:t>
            </a:r>
          </a:p>
          <a:p>
            <a:pPr lvl="2">
              <a:buFont typeface="Arial" panose="020B0604020202020204" pitchFamily="34" charset="0"/>
              <a:buChar char="•"/>
            </a:pPr>
            <a:r>
              <a:rPr lang="de-DE" sz="2000" dirty="0" err="1"/>
              <a:t>Dependencies</a:t>
            </a:r>
            <a:r>
              <a:rPr lang="de-DE" sz="2000" dirty="0"/>
              <a:t> (z.B. Maven)</a:t>
            </a:r>
          </a:p>
          <a:p>
            <a:pPr lvl="1">
              <a:buFont typeface="Arial" panose="020B0604020202020204" pitchFamily="34" charset="0"/>
              <a:buChar char="•"/>
            </a:pPr>
            <a:r>
              <a:rPr lang="de-DE" dirty="0"/>
              <a:t>Austausch von </a:t>
            </a:r>
            <a:r>
              <a:rPr lang="de-DE" dirty="0" err="1"/>
              <a:t>Build</a:t>
            </a:r>
            <a:r>
              <a:rPr lang="de-DE" dirty="0"/>
              <a:t>-Artefakten zwischen Jobs (Containern) erschwert</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7239</Words>
  <Application>Microsoft Office PowerPoint</Application>
  <PresentationFormat>Bildschirmpräsentation (4:3)</PresentationFormat>
  <Paragraphs>1231</Paragraphs>
  <Slides>102</Slides>
  <Notes>80</Notes>
  <HiddenSlides>29</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102</vt:i4>
      </vt:variant>
    </vt:vector>
  </HeadingPairs>
  <TitlesOfParts>
    <vt:vector size="113" baseType="lpstr">
      <vt:lpstr>Arial</vt:lpstr>
      <vt:lpstr>Avenir</vt:lpstr>
      <vt:lpstr>Consolas</vt:lpstr>
      <vt:lpstr>GitLab Mono</vt:lpstr>
      <vt:lpstr>gitlab sans</vt:lpstr>
      <vt:lpstr>Inter</vt:lpstr>
      <vt:lpstr>Monotype Sorts</vt:lpstr>
      <vt:lpstr>Times New Roman</vt:lpstr>
      <vt:lpstr>Wingdings</vt:lpstr>
      <vt:lpstr>vorlneu</vt:lpstr>
      <vt:lpstr>Benutzerdefiniertes Design</vt:lpstr>
      <vt:lpstr>Tag 2: Git-Workflows, CI/CD, GitLab CI </vt:lpstr>
      <vt:lpstr>Agenda</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505</cp:revision>
  <cp:lastPrinted>1996-08-01T16:36:58Z</cp:lastPrinted>
  <dcterms:created xsi:type="dcterms:W3CDTF">2024-05-03T10:07:43Z</dcterms:created>
  <dcterms:modified xsi:type="dcterms:W3CDTF">2024-06-18T18:05:23Z</dcterms:modified>
</cp:coreProperties>
</file>