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49"/>
  </p:notesMasterIdLst>
  <p:handoutMasterIdLst>
    <p:handoutMasterId r:id="rId50"/>
  </p:handoutMasterIdLst>
  <p:sldIdLst>
    <p:sldId id="624" r:id="rId3"/>
    <p:sldId id="628" r:id="rId4"/>
    <p:sldId id="629" r:id="rId5"/>
    <p:sldId id="587" r:id="rId6"/>
    <p:sldId id="590" r:id="rId7"/>
    <p:sldId id="290" r:id="rId8"/>
    <p:sldId id="602" r:id="rId9"/>
    <p:sldId id="600" r:id="rId10"/>
    <p:sldId id="597" r:id="rId11"/>
    <p:sldId id="596" r:id="rId12"/>
    <p:sldId id="292" r:id="rId13"/>
    <p:sldId id="589" r:id="rId14"/>
    <p:sldId id="593" r:id="rId15"/>
    <p:sldId id="591" r:id="rId16"/>
    <p:sldId id="592" r:id="rId17"/>
    <p:sldId id="599" r:id="rId18"/>
    <p:sldId id="601" r:id="rId19"/>
    <p:sldId id="604" r:id="rId20"/>
    <p:sldId id="603" r:id="rId21"/>
    <p:sldId id="627" r:id="rId22"/>
    <p:sldId id="617" r:id="rId23"/>
    <p:sldId id="609" r:id="rId24"/>
    <p:sldId id="630" r:id="rId25"/>
    <p:sldId id="631" r:id="rId26"/>
    <p:sldId id="632" r:id="rId27"/>
    <p:sldId id="633" r:id="rId28"/>
    <p:sldId id="634" r:id="rId29"/>
    <p:sldId id="635" r:id="rId30"/>
    <p:sldId id="636" r:id="rId31"/>
    <p:sldId id="637" r:id="rId32"/>
    <p:sldId id="605" r:id="rId33"/>
    <p:sldId id="608" r:id="rId34"/>
    <p:sldId id="610" r:id="rId35"/>
    <p:sldId id="611" r:id="rId36"/>
    <p:sldId id="607" r:id="rId37"/>
    <p:sldId id="619" r:id="rId38"/>
    <p:sldId id="621" r:id="rId39"/>
    <p:sldId id="620" r:id="rId40"/>
    <p:sldId id="612" r:id="rId41"/>
    <p:sldId id="613" r:id="rId42"/>
    <p:sldId id="615" r:id="rId43"/>
    <p:sldId id="616" r:id="rId44"/>
    <p:sldId id="622" r:id="rId45"/>
    <p:sldId id="623" r:id="rId46"/>
    <p:sldId id="618" r:id="rId47"/>
    <p:sldId id="598" r:id="rId48"/>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DEEE8"/>
    <a:srgbClr val="008C5A"/>
    <a:srgbClr val="0D4F3C"/>
    <a:srgbClr val="037C03"/>
    <a:srgbClr val="FFFFFF"/>
    <a:srgbClr val="800000"/>
    <a:srgbClr val="060165"/>
    <a:srgbClr val="006A42"/>
    <a:srgbClr val="024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7246" autoAdjust="0"/>
  </p:normalViewPr>
  <p:slideViewPr>
    <p:cSldViewPr>
      <p:cViewPr varScale="1">
        <p:scale>
          <a:sx n="64" d="100"/>
          <a:sy n="64" d="100"/>
        </p:scale>
        <p:origin x="279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a:t>
            </a:fld>
            <a:endParaRPr lang="de-DE" altLang="de-DE"/>
          </a:p>
        </p:txBody>
      </p:sp>
    </p:spTree>
    <p:extLst>
      <p:ext uri="{BB962C8B-B14F-4D97-AF65-F5344CB8AC3E}">
        <p14:creationId xmlns:p14="http://schemas.microsoft.com/office/powerpoint/2010/main" val="983849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a:t>
            </a:r>
          </a:p>
          <a:p>
            <a:pPr marL="171450" indent="-171450">
              <a:buFont typeface="Arial" panose="020B0604020202020204" pitchFamily="34" charset="0"/>
              <a:buChar char="•"/>
            </a:pPr>
            <a:r>
              <a:rPr lang="de-DE" dirty="0" err="1"/>
              <a:t>gitlab-ebook</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14</a:t>
            </a:fld>
            <a:endParaRPr lang="de-DE" altLang="de-DE"/>
          </a:p>
        </p:txBody>
      </p:sp>
    </p:spTree>
    <p:extLst>
      <p:ext uri="{BB962C8B-B14F-4D97-AF65-F5344CB8AC3E}">
        <p14:creationId xmlns:p14="http://schemas.microsoft.com/office/powerpoint/2010/main" val="6963518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Ggf</a:t>
            </a:r>
            <a:r>
              <a:rPr lang="de-DE" dirty="0"/>
              <a:t> Quelle tauschen? </a:t>
            </a:r>
          </a:p>
          <a:p>
            <a:r>
              <a:rPr lang="de-DE" dirty="0"/>
              <a:t>https://services.google.com/fh/files/misc/state-of-devops-2021.pdf</a:t>
            </a:r>
          </a:p>
          <a:p>
            <a:endParaRPr lang="de-DE" dirty="0"/>
          </a:p>
          <a:p>
            <a:r>
              <a:rPr lang="de-DE" dirty="0"/>
              <a:t>https://services.google.com/fh/files/misc/2023_final_report_sodr.pdf</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15</a:t>
            </a:fld>
            <a:endParaRPr lang="de-DE" altLang="de-DE"/>
          </a:p>
        </p:txBody>
      </p:sp>
    </p:spTree>
    <p:extLst>
      <p:ext uri="{BB962C8B-B14F-4D97-AF65-F5344CB8AC3E}">
        <p14:creationId xmlns:p14="http://schemas.microsoft.com/office/powerpoint/2010/main" val="42310160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202124"/>
                </a:solidFill>
                <a:effectLst/>
                <a:latin typeface="Google Sans"/>
              </a:rPr>
              <a:t>Ein Audit Trail </a:t>
            </a:r>
            <a:r>
              <a:rPr lang="de-DE" b="0" i="0" dirty="0">
                <a:solidFill>
                  <a:srgbClr val="040C28"/>
                </a:solidFill>
                <a:effectLst/>
                <a:latin typeface="Google Sans"/>
              </a:rPr>
              <a:t>bezeichnet die korrekte Durchführung von Prozessen und die Einhaltung aller dafür definierten Schritte</a:t>
            </a:r>
            <a:r>
              <a:rPr lang="de-DE" b="0" i="0" dirty="0">
                <a:solidFill>
                  <a:srgbClr val="202124"/>
                </a:solidFill>
                <a:effectLst/>
                <a:latin typeface="Google Sans"/>
              </a:rPr>
              <a:t>. Dabei hinterlässt jede Abfolge einer Handlung oder eines Ereignisses eine Spur. Durch den Audit kann dieser Trail zurückverfolgt, protokolliert und archiviert werden.</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16</a:t>
            </a:fld>
            <a:endParaRPr lang="de-DE" altLang="de-DE"/>
          </a:p>
        </p:txBody>
      </p:sp>
    </p:spTree>
    <p:extLst>
      <p:ext uri="{BB962C8B-B14F-4D97-AF65-F5344CB8AC3E}">
        <p14:creationId xmlns:p14="http://schemas.microsoft.com/office/powerpoint/2010/main" val="6954105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17541359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762000" rtl="0" eaLnBrk="0" fontAlgn="base" latinLnBrk="0" hangingPunct="0">
              <a:lnSpc>
                <a:spcPct val="100000"/>
              </a:lnSpc>
              <a:spcBef>
                <a:spcPct val="30000"/>
              </a:spcBef>
              <a:spcAft>
                <a:spcPct val="0"/>
              </a:spcAft>
              <a:buClrTx/>
              <a:buSzTx/>
              <a:buFontTx/>
              <a:buNone/>
              <a:tabLst/>
              <a:defRPr/>
            </a:pPr>
            <a:r>
              <a:rPr lang="de-DE" sz="1200" dirty="0" err="1"/>
              <a:t>GitOps</a:t>
            </a:r>
            <a:r>
              <a:rPr lang="de-DE" sz="1200" dirty="0"/>
              <a:t>-Operator sitzt zwischen der </a:t>
            </a:r>
            <a:r>
              <a:rPr lang="de-DE" sz="1200" dirty="0" err="1"/>
              <a:t>GitOps</a:t>
            </a:r>
            <a:r>
              <a:rPr lang="de-DE" sz="1200" dirty="0"/>
              <a:t>-Pipeline und der Orchestrierung (</a:t>
            </a:r>
            <a:r>
              <a:rPr lang="de-DE" sz="1200" dirty="0" err="1"/>
              <a:t>Kubernetes</a:t>
            </a:r>
            <a:r>
              <a:rPr lang="de-DE" sz="1200" dirty="0"/>
              <a:t>), </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sz="1200" dirty="0" err="1"/>
              <a:t>picked</a:t>
            </a:r>
            <a:r>
              <a:rPr lang="de-DE" sz="1200" dirty="0"/>
              <a:t> den Commit und </a:t>
            </a:r>
            <a:r>
              <a:rPr lang="de-DE" sz="1200" dirty="0" err="1"/>
              <a:t>pulled</a:t>
            </a:r>
            <a:r>
              <a:rPr lang="de-DE" sz="1200" dirty="0"/>
              <a:t> den neuen deklarativen Zustand aus </a:t>
            </a:r>
            <a:r>
              <a:rPr lang="de-DE" sz="1200" dirty="0" err="1"/>
              <a:t>git</a:t>
            </a:r>
            <a:endParaRPr lang="de-DE" sz="1200"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8742483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Skalierbarkeit</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Self-</a:t>
            </a:r>
            <a:r>
              <a:rPr lang="de-DE" dirty="0" err="1"/>
              <a:t>healing</a:t>
            </a:r>
            <a:endParaRPr lang="de-DE" dirty="0"/>
          </a:p>
          <a:p>
            <a:pPr marL="171450" indent="-171450">
              <a:buFont typeface="Arial" panose="020B0604020202020204" pitchFamily="34" charset="0"/>
              <a:buChar char="•"/>
            </a:pPr>
            <a:r>
              <a:rPr lang="de-DE" dirty="0" err="1"/>
              <a:t>Kontinuerliche</a:t>
            </a:r>
            <a:r>
              <a:rPr lang="de-DE" dirty="0"/>
              <a:t> Abgleichen des </a:t>
            </a:r>
            <a:r>
              <a:rPr lang="de-DE" dirty="0" err="1"/>
              <a:t>GitOps</a:t>
            </a:r>
            <a:r>
              <a:rPr lang="de-DE" dirty="0"/>
              <a:t>-Operator nicht nur gegen das </a:t>
            </a:r>
            <a:r>
              <a:rPr lang="de-DE" dirty="0" err="1"/>
              <a:t>git</a:t>
            </a:r>
            <a:r>
              <a:rPr lang="de-DE" dirty="0"/>
              <a:t> </a:t>
            </a:r>
            <a:r>
              <a:rPr lang="de-DE" dirty="0" err="1"/>
              <a:t>repo</a:t>
            </a:r>
            <a:r>
              <a:rPr lang="de-DE" dirty="0"/>
              <a:t>, sondern auch gegen den API-Server von </a:t>
            </a:r>
            <a:r>
              <a:rPr lang="de-DE" dirty="0" err="1"/>
              <a:t>Kubernetes</a:t>
            </a:r>
            <a:endParaRPr lang="de-DE" dirty="0"/>
          </a:p>
          <a:p>
            <a:pPr marL="171450" indent="-171450">
              <a:buFont typeface="Arial" panose="020B0604020202020204" pitchFamily="34" charset="0"/>
              <a:buChar char="•"/>
            </a:pPr>
            <a:r>
              <a:rPr lang="de-DE" dirty="0"/>
              <a:t>Auch da würde der Operator eingreifen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6815769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17207392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fontAlgn="base"/>
            <a:r>
              <a:rPr lang="de-DE" b="0" i="0" dirty="0">
                <a:solidFill>
                  <a:srgbClr val="484848"/>
                </a:solidFill>
                <a:effectLst/>
                <a:latin typeface="MuseoSansRounded-700"/>
              </a:rPr>
              <a:t>Erhöhte Produktivität</a:t>
            </a:r>
          </a:p>
          <a:p>
            <a:pPr algn="l" fontAlgn="base"/>
            <a:r>
              <a:rPr lang="de-DE" b="0" i="0" dirty="0">
                <a:solidFill>
                  <a:srgbClr val="3C3C3B"/>
                </a:solidFill>
                <a:effectLst/>
                <a:latin typeface="MuseoSansRounded-300"/>
              </a:rPr>
              <a:t>Durch die Automatisierung von </a:t>
            </a:r>
            <a:r>
              <a:rPr lang="de-DE" b="0" i="0" dirty="0" err="1">
                <a:solidFill>
                  <a:srgbClr val="3C3C3B"/>
                </a:solidFill>
                <a:effectLst/>
                <a:latin typeface="MuseoSansRounded-300"/>
              </a:rPr>
              <a:t>Deployment</a:t>
            </a:r>
            <a:r>
              <a:rPr lang="de-DE" b="0" i="0" dirty="0">
                <a:solidFill>
                  <a:srgbClr val="3C3C3B"/>
                </a:solidFill>
                <a:effectLst/>
                <a:latin typeface="MuseoSansRounded-300"/>
              </a:rPr>
              <a:t>-Prozessen, sowohl in der Entwicklung als auch im Betrieb von Anwendungen, wird die Produktivität der Organisation erhöht. </a:t>
            </a:r>
            <a:r>
              <a:rPr lang="de-DE" b="0" i="0" dirty="0" err="1">
                <a:solidFill>
                  <a:srgbClr val="3C3C3B"/>
                </a:solidFill>
                <a:effectLst/>
                <a:latin typeface="MuseoSansRounded-300"/>
              </a:rPr>
              <a:t>GitOps</a:t>
            </a:r>
            <a:r>
              <a:rPr lang="de-DE" b="0" i="0" dirty="0">
                <a:solidFill>
                  <a:srgbClr val="3C3C3B"/>
                </a:solidFill>
                <a:effectLst/>
                <a:latin typeface="MuseoSansRounded-300"/>
              </a:rPr>
              <a:t> ist dabei besonders effektiv und vereint die Vorteile einer Vielzahl an Tools:</a:t>
            </a:r>
          </a:p>
          <a:p>
            <a:pPr algn="l" fontAlgn="base"/>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Schnelle Veröffentlichung von Änderungen</a:t>
            </a:r>
            <a:r>
              <a:rPr lang="de-DE" b="0" i="0" dirty="0">
                <a:solidFill>
                  <a:srgbClr val="3C3C3B"/>
                </a:solidFill>
                <a:effectLst/>
                <a:latin typeface="MuseoSansRounded-700"/>
              </a:rPr>
              <a:t>:</a:t>
            </a:r>
            <a:r>
              <a:rPr lang="de-DE" b="0" i="0" dirty="0">
                <a:solidFill>
                  <a:srgbClr val="3C3C3B"/>
                </a:solidFill>
                <a:effectLst/>
                <a:latin typeface="MuseoSansRounded-300"/>
              </a:rPr>
              <a:t> Durch die Nutzung von </a:t>
            </a:r>
            <a:r>
              <a:rPr lang="de-DE" b="0" i="0" dirty="0" err="1">
                <a:solidFill>
                  <a:srgbClr val="3C3C3B"/>
                </a:solidFill>
                <a:effectLst/>
                <a:latin typeface="MuseoSansRounded-300"/>
              </a:rPr>
              <a:t>Kubernetes</a:t>
            </a:r>
            <a:r>
              <a:rPr lang="de-DE" b="0" i="0" dirty="0">
                <a:solidFill>
                  <a:srgbClr val="3C3C3B"/>
                </a:solidFill>
                <a:effectLst/>
                <a:latin typeface="MuseoSansRounded-300"/>
              </a:rPr>
              <a:t> ist es möglich, </a:t>
            </a:r>
            <a:r>
              <a:rPr lang="de-DE" b="0" i="0" dirty="0" err="1">
                <a:solidFill>
                  <a:srgbClr val="3C3C3B"/>
                </a:solidFill>
                <a:effectLst/>
                <a:latin typeface="MuseoSansRounded-300"/>
              </a:rPr>
              <a:t>Deployments</a:t>
            </a:r>
            <a:r>
              <a:rPr lang="de-DE" b="0" i="0" dirty="0">
                <a:solidFill>
                  <a:srgbClr val="3C3C3B"/>
                </a:solidFill>
                <a:effectLst/>
                <a:latin typeface="MuseoSansRounded-300"/>
              </a:rPr>
              <a:t> von Anwendungen durchzuführen, ohne dass deren Verfügbarkeit unterbrochen wird (</a:t>
            </a:r>
            <a:r>
              <a:rPr lang="de-DE" b="0" i="0" dirty="0" err="1">
                <a:solidFill>
                  <a:srgbClr val="3C3C3B"/>
                </a:solidFill>
                <a:effectLst/>
                <a:latin typeface="MuseoSansRounded-300"/>
              </a:rPr>
              <a:t>No</a:t>
            </a:r>
            <a:r>
              <a:rPr lang="de-DE" b="0" i="0" dirty="0">
                <a:solidFill>
                  <a:srgbClr val="3C3C3B"/>
                </a:solidFill>
                <a:effectLst/>
                <a:latin typeface="MuseoSansRounded-300"/>
              </a:rPr>
              <a:t> Downtime </a:t>
            </a:r>
            <a:r>
              <a:rPr lang="de-DE" b="0" i="0" dirty="0" err="1">
                <a:solidFill>
                  <a:srgbClr val="3C3C3B"/>
                </a:solidFill>
                <a:effectLst/>
                <a:latin typeface="MuseoSansRounded-300"/>
              </a:rPr>
              <a:t>Deployments</a:t>
            </a:r>
            <a:r>
              <a:rPr lang="de-DE" b="0" i="0" dirty="0">
                <a:solidFill>
                  <a:srgbClr val="3C3C3B"/>
                </a:solidFill>
                <a:effectLst/>
                <a:latin typeface="MuseoSansRounded-300"/>
              </a:rPr>
              <a:t>). Im Zusammenspiel mit der Reconciliation Loop können so Code-Änderungen unverzüglich und mit minimalem manuellem Aufwand veröffentlicht werden.</a:t>
            </a:r>
          </a:p>
          <a:p>
            <a:pPr algn="l" fontAlgn="base">
              <a:buFont typeface="Arial" panose="020B0604020202020204" pitchFamily="34" charset="0"/>
              <a:buChar char="•"/>
            </a:pPr>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Reproduzierbarkeit der Infrastruktur</a:t>
            </a:r>
            <a:r>
              <a:rPr lang="de-DE" b="0" i="0" dirty="0">
                <a:solidFill>
                  <a:srgbClr val="3C3C3B"/>
                </a:solidFill>
                <a:effectLst/>
                <a:latin typeface="MuseoSansRounded-700"/>
              </a:rPr>
              <a:t>:</a:t>
            </a:r>
            <a:r>
              <a:rPr lang="de-DE" b="0" i="0" dirty="0">
                <a:solidFill>
                  <a:srgbClr val="3C3C3B"/>
                </a:solidFill>
                <a:effectLst/>
                <a:latin typeface="MuseoSansRounded-300"/>
              </a:rPr>
              <a:t> In </a:t>
            </a:r>
            <a:r>
              <a:rPr lang="de-DE" b="0" i="0" dirty="0" err="1">
                <a:solidFill>
                  <a:srgbClr val="3C3C3B"/>
                </a:solidFill>
                <a:effectLst/>
                <a:latin typeface="MuseoSansRounded-300"/>
              </a:rPr>
              <a:t>GitOps</a:t>
            </a:r>
            <a:r>
              <a:rPr lang="de-DE" b="0" i="0" dirty="0">
                <a:solidFill>
                  <a:srgbClr val="3C3C3B"/>
                </a:solidFill>
                <a:effectLst/>
                <a:latin typeface="MuseoSansRounded-300"/>
              </a:rPr>
              <a:t> wird die Infrastruktur nach dem Prinzip der Infrastructure </a:t>
            </a:r>
            <a:r>
              <a:rPr lang="de-DE" b="0" i="0" dirty="0" err="1">
                <a:solidFill>
                  <a:srgbClr val="3C3C3B"/>
                </a:solidFill>
                <a:effectLst/>
                <a:latin typeface="MuseoSansRounded-300"/>
              </a:rPr>
              <a:t>as</a:t>
            </a:r>
            <a:r>
              <a:rPr lang="de-DE" b="0" i="0" dirty="0">
                <a:solidFill>
                  <a:srgbClr val="3C3C3B"/>
                </a:solidFill>
                <a:effectLst/>
                <a:latin typeface="MuseoSansRounded-300"/>
              </a:rPr>
              <a:t> Code (</a:t>
            </a:r>
            <a:r>
              <a:rPr lang="de-DE" b="0" i="0" dirty="0" err="1">
                <a:solidFill>
                  <a:srgbClr val="3C3C3B"/>
                </a:solidFill>
                <a:effectLst/>
                <a:latin typeface="MuseoSansRounded-300"/>
              </a:rPr>
              <a:t>IaC</a:t>
            </a:r>
            <a:r>
              <a:rPr lang="de-DE" b="0" i="0" dirty="0">
                <a:solidFill>
                  <a:srgbClr val="3C3C3B"/>
                </a:solidFill>
                <a:effectLst/>
                <a:latin typeface="MuseoSansRounded-300"/>
              </a:rPr>
              <a:t>) deklariert. So bietet </a:t>
            </a:r>
            <a:r>
              <a:rPr lang="de-DE" b="0" i="0" dirty="0" err="1">
                <a:solidFill>
                  <a:srgbClr val="3C3C3B"/>
                </a:solidFill>
                <a:effectLst/>
                <a:latin typeface="MuseoSansRounded-300"/>
              </a:rPr>
              <a:t>GitOps</a:t>
            </a:r>
            <a:r>
              <a:rPr lang="de-DE" b="0" i="0" dirty="0">
                <a:solidFill>
                  <a:srgbClr val="3C3C3B"/>
                </a:solidFill>
                <a:effectLst/>
                <a:latin typeface="MuseoSansRounded-300"/>
              </a:rPr>
              <a:t> eine bessere Skalierbarkeit der Infrastruktur bei gleichzeitig sinkendem Verwaltungsaufwand. Dadurch wird der Betrieb kosteneffizienter als mit klassischen Prozessen.</a:t>
            </a:r>
          </a:p>
          <a:p>
            <a:pPr algn="l" fontAlgn="base">
              <a:buFont typeface="Arial" panose="020B0604020202020204" pitchFamily="34" charset="0"/>
              <a:buChar char="•"/>
            </a:pPr>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Schnellere Wiederherstellung nach Ausfall (Rollbacks):</a:t>
            </a:r>
            <a:r>
              <a:rPr lang="de-DE" b="0" i="0" u="sng" dirty="0">
                <a:solidFill>
                  <a:srgbClr val="3C3C3B"/>
                </a:solidFill>
                <a:effectLst/>
                <a:latin typeface="MuseoSansRounded-300"/>
              </a:rPr>
              <a:t> </a:t>
            </a:r>
            <a:r>
              <a:rPr lang="de-DE" b="0" i="0" dirty="0">
                <a:solidFill>
                  <a:srgbClr val="3C3C3B"/>
                </a:solidFill>
                <a:effectLst/>
                <a:latin typeface="MuseoSansRounded-300"/>
              </a:rPr>
              <a:t>Durch die Versionierung aller Änderungen, sowohl Code der Anwendung an sich als auch der Infrastruktur für den Betrieb in </a:t>
            </a:r>
            <a:r>
              <a:rPr lang="de-DE" b="0" i="0" dirty="0" err="1">
                <a:solidFill>
                  <a:srgbClr val="3C3C3B"/>
                </a:solidFill>
                <a:effectLst/>
                <a:latin typeface="MuseoSansRounded-300"/>
              </a:rPr>
              <a:t>Git</a:t>
            </a:r>
            <a:r>
              <a:rPr lang="de-DE" b="0" i="0" dirty="0">
                <a:solidFill>
                  <a:srgbClr val="3C3C3B"/>
                </a:solidFill>
                <a:effectLst/>
                <a:latin typeface="MuseoSansRounded-300"/>
              </a:rPr>
              <a:t>, ist es ein Leichtes, den Stand eines beliebigen </a:t>
            </a:r>
            <a:r>
              <a:rPr lang="de-DE" b="0" i="0" dirty="0" err="1">
                <a:solidFill>
                  <a:srgbClr val="3C3C3B"/>
                </a:solidFill>
                <a:effectLst/>
                <a:latin typeface="MuseoSansRounded-300"/>
              </a:rPr>
              <a:t>Commits</a:t>
            </a:r>
            <a:r>
              <a:rPr lang="de-DE" b="0" i="0" dirty="0">
                <a:solidFill>
                  <a:srgbClr val="3C3C3B"/>
                </a:solidFill>
                <a:effectLst/>
                <a:latin typeface="MuseoSansRounded-300"/>
              </a:rPr>
              <a:t> wiederherzustellen. Dadurch werden die Ausfallzeit und der Aufwand zur Wiederherstellung reduziert.</a:t>
            </a:r>
          </a:p>
          <a:p>
            <a:pPr algn="l" fontAlgn="base">
              <a:buFont typeface="Arial" panose="020B0604020202020204" pitchFamily="34" charset="0"/>
              <a:buChar char="•"/>
            </a:pPr>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Vereinfachte Berechtigungsstrukturen:</a:t>
            </a:r>
            <a:r>
              <a:rPr lang="de-DE" b="0" i="0" u="sng" dirty="0">
                <a:solidFill>
                  <a:srgbClr val="3C3C3B"/>
                </a:solidFill>
                <a:effectLst/>
                <a:latin typeface="MuseoSansRounded-300"/>
              </a:rPr>
              <a:t> </a:t>
            </a:r>
            <a:r>
              <a:rPr lang="de-DE" b="0" i="0" dirty="0">
                <a:solidFill>
                  <a:srgbClr val="3C3C3B"/>
                </a:solidFill>
                <a:effectLst/>
                <a:latin typeface="MuseoSansRounded-300"/>
              </a:rPr>
              <a:t>Mit </a:t>
            </a:r>
            <a:r>
              <a:rPr lang="de-DE" b="0" i="0" dirty="0" err="1">
                <a:solidFill>
                  <a:srgbClr val="3C3C3B"/>
                </a:solidFill>
                <a:effectLst/>
                <a:latin typeface="MuseoSansRounded-300"/>
              </a:rPr>
              <a:t>GitOps</a:t>
            </a:r>
            <a:r>
              <a:rPr lang="de-DE" b="0" i="0" dirty="0">
                <a:solidFill>
                  <a:srgbClr val="3C3C3B"/>
                </a:solidFill>
                <a:effectLst/>
                <a:latin typeface="MuseoSansRounded-300"/>
              </a:rPr>
              <a:t> werden Änderungen durch den </a:t>
            </a:r>
            <a:r>
              <a:rPr lang="de-DE" b="0" i="0" dirty="0" err="1">
                <a:solidFill>
                  <a:srgbClr val="3C3C3B"/>
                </a:solidFill>
                <a:effectLst/>
                <a:latin typeface="MuseoSansRounded-300"/>
              </a:rPr>
              <a:t>GitOps</a:t>
            </a:r>
            <a:r>
              <a:rPr lang="de-DE" b="0" i="0" dirty="0">
                <a:solidFill>
                  <a:srgbClr val="3C3C3B"/>
                </a:solidFill>
                <a:effectLst/>
                <a:latin typeface="MuseoSansRounded-300"/>
              </a:rPr>
              <a:t>-Operator nach dem Pull-Prinzip in den Cluster hineingezogen und nicht durch den CI-Server nach dem Push-Prinzip auf den Server geschoben. Dadurch entfallen für viele Unternehmen zeitaufwändige Freischaltungen, wenn zum Beispiel CI-Server und </a:t>
            </a:r>
            <a:r>
              <a:rPr lang="de-DE" b="0" i="0" dirty="0" err="1">
                <a:solidFill>
                  <a:srgbClr val="3C3C3B"/>
                </a:solidFill>
                <a:effectLst/>
                <a:latin typeface="MuseoSansRounded-300"/>
              </a:rPr>
              <a:t>Deployment</a:t>
            </a:r>
            <a:r>
              <a:rPr lang="de-DE" b="0" i="0" dirty="0">
                <a:solidFill>
                  <a:srgbClr val="3C3C3B"/>
                </a:solidFill>
                <a:effectLst/>
                <a:latin typeface="MuseoSansRounded-300"/>
              </a:rPr>
              <a:t>-Ziel durch eine Firewall getrennt sind oder sich in unterschiedlichen Zonen befinden. Durch die Kombination der Eigenschaften von </a:t>
            </a:r>
            <a:r>
              <a:rPr lang="de-DE" b="0" i="0" dirty="0" err="1">
                <a:solidFill>
                  <a:srgbClr val="3C3C3B"/>
                </a:solidFill>
                <a:effectLst/>
                <a:latin typeface="MuseoSansRounded-300"/>
              </a:rPr>
              <a:t>Kubernetes</a:t>
            </a:r>
            <a:r>
              <a:rPr lang="de-DE" b="0" i="0" dirty="0">
                <a:solidFill>
                  <a:srgbClr val="3C3C3B"/>
                </a:solidFill>
                <a:effectLst/>
                <a:latin typeface="MuseoSansRounded-300"/>
              </a:rPr>
              <a:t>, </a:t>
            </a:r>
            <a:r>
              <a:rPr lang="de-DE" b="0" i="0" dirty="0" err="1">
                <a:solidFill>
                  <a:srgbClr val="3C3C3B"/>
                </a:solidFill>
                <a:effectLst/>
                <a:latin typeface="MuseoSansRounded-300"/>
              </a:rPr>
              <a:t>IaC</a:t>
            </a:r>
            <a:r>
              <a:rPr lang="de-DE" b="0" i="0" dirty="0">
                <a:solidFill>
                  <a:srgbClr val="3C3C3B"/>
                </a:solidFill>
                <a:effectLst/>
                <a:latin typeface="MuseoSansRounded-300"/>
              </a:rPr>
              <a:t> und </a:t>
            </a:r>
            <a:r>
              <a:rPr lang="de-DE" b="0" i="0" dirty="0" err="1">
                <a:solidFill>
                  <a:srgbClr val="3C3C3B"/>
                </a:solidFill>
                <a:effectLst/>
                <a:latin typeface="MuseoSansRounded-300"/>
              </a:rPr>
              <a:t>Git</a:t>
            </a:r>
            <a:r>
              <a:rPr lang="de-DE" b="0" i="0" dirty="0">
                <a:solidFill>
                  <a:srgbClr val="3C3C3B"/>
                </a:solidFill>
                <a:effectLst/>
                <a:latin typeface="MuseoSansRounded-300"/>
              </a:rPr>
              <a:t> können Teams häufiger und schneller Änderungen ausliefern und dadurch ihre Produktivität erhöhen.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7623469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r>
              <a:rPr lang="de-DE" dirty="0"/>
              <a:t>https://github.com/weaveworks/awesome-gitops?tab=readme-ov-file</a:t>
            </a:r>
          </a:p>
          <a:p>
            <a:pPr marL="171450" indent="-171450">
              <a:buFont typeface="Arial" panose="020B0604020202020204" pitchFamily="34" charset="0"/>
              <a:buChar char="•"/>
            </a:pPr>
            <a:r>
              <a:rPr lang="de-DE" dirty="0"/>
              <a:t>https://github.com/argoproj/argo-cd</a:t>
            </a:r>
          </a:p>
          <a:p>
            <a:pPr marL="171450" indent="-171450">
              <a:buFont typeface="Arial" panose="020B0604020202020204" pitchFamily="34" charset="0"/>
              <a:buChar char="•"/>
            </a:pPr>
            <a:r>
              <a:rPr lang="de-DE" dirty="0"/>
              <a:t>https://github.com/fluxcd/flux2</a:t>
            </a:r>
          </a:p>
          <a:p>
            <a:pPr marL="171450" indent="-171450">
              <a:buFont typeface="Arial" panose="020B0604020202020204" pitchFamily="34" charset="0"/>
              <a:buChar char="•"/>
            </a:pPr>
            <a:r>
              <a:rPr lang="de-DE" dirty="0"/>
              <a:t>https://github.com/fluxcd/flagger</a:t>
            </a:r>
          </a:p>
          <a:p>
            <a:pPr marL="171450" indent="-171450">
              <a:buFont typeface="Arial" panose="020B0604020202020204" pitchFamily="34" charset="0"/>
              <a:buChar char="•"/>
            </a:pPr>
            <a:r>
              <a:rPr lang="de-DE" dirty="0"/>
              <a:t>https://jenkins-x.io/</a:t>
            </a:r>
          </a:p>
          <a:p>
            <a:pPr marL="171450" indent="-171450">
              <a:buFont typeface="Arial" panose="020B0604020202020204" pitchFamily="34" charset="0"/>
              <a:buChar char="•"/>
            </a:pPr>
            <a:r>
              <a:rPr lang="de-DE" dirty="0"/>
              <a:t>https://www.kubestack.com/</a:t>
            </a:r>
          </a:p>
          <a:p>
            <a:pPr marL="171450" indent="-171450">
              <a:buFont typeface="Arial" panose="020B0604020202020204" pitchFamily="34" charset="0"/>
              <a:buChar char="•"/>
            </a:pPr>
            <a:r>
              <a:rPr lang="de-DE" dirty="0"/>
              <a:t>https://werf.io/</a:t>
            </a:r>
          </a:p>
          <a:p>
            <a:pPr marL="171450" indent="-171450">
              <a:buFont typeface="Arial" panose="020B0604020202020204" pitchFamily="34" charset="0"/>
              <a:buChar char="•"/>
            </a:pPr>
            <a:r>
              <a:rPr lang="de-DE" dirty="0"/>
              <a:t>https://pipecd.dev/</a:t>
            </a:r>
          </a:p>
          <a:p>
            <a:pPr marL="171450" indent="-171450">
              <a:buFont typeface="Arial" panose="020B0604020202020204" pitchFamily="34" charset="0"/>
              <a:buChar char="•"/>
            </a:pPr>
            <a:r>
              <a:rPr lang="de-DE" dirty="0"/>
              <a:t>https://docs.gitlab.com/ee/user/clusters/agent/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39989373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26</a:t>
            </a:fld>
            <a:endParaRPr lang="de-DE" altLang="de-DE"/>
          </a:p>
        </p:txBody>
      </p:sp>
    </p:spTree>
    <p:extLst>
      <p:ext uri="{BB962C8B-B14F-4D97-AF65-F5344CB8AC3E}">
        <p14:creationId xmlns:p14="http://schemas.microsoft.com/office/powerpoint/2010/main" val="2731177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https://opstree.com/blog/2020/02/18/why-gitops-is-so-exciting/</a:t>
            </a:r>
          </a:p>
          <a:p>
            <a:endParaRPr lang="de-DE" dirty="0"/>
          </a:p>
          <a:p>
            <a:r>
              <a:rPr lang="de-DE" dirty="0"/>
              <a:t>Jo, was machen wir hier… Mit dem Zitat von </a:t>
            </a:r>
            <a:r>
              <a:rPr lang="de-DE" dirty="0" err="1"/>
              <a:t>GitLab</a:t>
            </a:r>
            <a:r>
              <a:rPr lang="de-DE" dirty="0"/>
              <a:t> tauschen? Also Zitat zuerst?</a:t>
            </a:r>
          </a:p>
          <a:p>
            <a:endParaRPr lang="de-DE" dirty="0"/>
          </a:p>
          <a:p>
            <a:r>
              <a:rPr lang="de-DE" dirty="0"/>
              <a:t>Idee: Hier mal abfragen, was die Teilnehmer so kennen und wie das Ganze irgendwie zusammengehören könnte.</a:t>
            </a:r>
          </a:p>
          <a:p>
            <a:r>
              <a:rPr lang="de-DE" dirty="0"/>
              <a:t>Danach dann die Folie mit der „Definition“ zu </a:t>
            </a:r>
            <a:r>
              <a:rPr lang="de-DE" dirty="0" err="1"/>
              <a:t>GitOps</a:t>
            </a:r>
            <a:r>
              <a:rPr lang="de-DE" dirty="0"/>
              <a:t> von </a:t>
            </a:r>
            <a:r>
              <a:rPr lang="de-DE" dirty="0" err="1"/>
              <a:t>GitLab</a:t>
            </a:r>
            <a:r>
              <a:rPr lang="de-DE" dirty="0"/>
              <a:t> selbst.</a:t>
            </a:r>
          </a:p>
          <a:p>
            <a:endParaRPr lang="de-DE" dirty="0"/>
          </a:p>
          <a:p>
            <a:r>
              <a:rPr lang="de-DE" dirty="0" err="1"/>
              <a:t>Kubernetes</a:t>
            </a:r>
            <a:r>
              <a:rPr lang="de-DE" dirty="0"/>
              <a:t> und Docker bräuchten auch eigentlich je einen eigenen Punkt…? Naja, könnte man auch zu Beginn erstmal so „stehen lassen“ und später dann damit aufklären </a:t>
            </a:r>
            <a:r>
              <a:rPr lang="de-DE" dirty="0">
                <a:sym typeface="Wingdings" panose="05000000000000000000" pitchFamily="2" charset="2"/>
              </a:rPr>
              <a:t></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a:t>
            </a:fld>
            <a:endParaRPr lang="de-DE" altLang="de-DE"/>
          </a:p>
        </p:txBody>
      </p:sp>
    </p:spTree>
    <p:extLst>
      <p:ext uri="{BB962C8B-B14F-4D97-AF65-F5344CB8AC3E}">
        <p14:creationId xmlns:p14="http://schemas.microsoft.com/office/powerpoint/2010/main" val="2145463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27</a:t>
            </a:fld>
            <a:endParaRPr lang="de-DE" altLang="de-DE"/>
          </a:p>
        </p:txBody>
      </p:sp>
    </p:spTree>
    <p:extLst>
      <p:ext uri="{BB962C8B-B14F-4D97-AF65-F5344CB8AC3E}">
        <p14:creationId xmlns:p14="http://schemas.microsoft.com/office/powerpoint/2010/main" val="35394447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28</a:t>
            </a:fld>
            <a:endParaRPr lang="de-DE" altLang="de-DE"/>
          </a:p>
        </p:txBody>
      </p:sp>
    </p:spTree>
    <p:extLst>
      <p:ext uri="{BB962C8B-B14F-4D97-AF65-F5344CB8AC3E}">
        <p14:creationId xmlns:p14="http://schemas.microsoft.com/office/powerpoint/2010/main" val="1135054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29</a:t>
            </a:fld>
            <a:endParaRPr lang="de-DE" altLang="de-DE"/>
          </a:p>
        </p:txBody>
      </p:sp>
    </p:spTree>
    <p:extLst>
      <p:ext uri="{BB962C8B-B14F-4D97-AF65-F5344CB8AC3E}">
        <p14:creationId xmlns:p14="http://schemas.microsoft.com/office/powerpoint/2010/main" val="9918685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30</a:t>
            </a:fld>
            <a:endParaRPr lang="de-DE" altLang="de-DE"/>
          </a:p>
        </p:txBody>
      </p:sp>
    </p:spTree>
    <p:extLst>
      <p:ext uri="{BB962C8B-B14F-4D97-AF65-F5344CB8AC3E}">
        <p14:creationId xmlns:p14="http://schemas.microsoft.com/office/powerpoint/2010/main" val="7682767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r>
              <a:rPr lang="de-DE" dirty="0"/>
              <a:t>Imgflip.com</a:t>
            </a:r>
          </a:p>
          <a:p>
            <a:endParaRPr lang="de-DE" dirty="0"/>
          </a:p>
          <a:p>
            <a:r>
              <a:rPr lang="de-DE" dirty="0"/>
              <a:t>Side </a:t>
            </a:r>
            <a:r>
              <a:rPr lang="de-DE" dirty="0" err="1"/>
              <a:t>car</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31</a:t>
            </a:fld>
            <a:endParaRPr lang="de-DE" altLang="de-DE"/>
          </a:p>
        </p:txBody>
      </p:sp>
    </p:spTree>
    <p:extLst>
      <p:ext uri="{BB962C8B-B14F-4D97-AF65-F5344CB8AC3E}">
        <p14:creationId xmlns:p14="http://schemas.microsoft.com/office/powerpoint/2010/main" val="17492846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https://kubernetes.io/docs/concepts/workloads/pods/sidecar-containers/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32</a:t>
            </a:fld>
            <a:endParaRPr lang="de-DE" altLang="de-DE"/>
          </a:p>
        </p:txBody>
      </p:sp>
    </p:spTree>
    <p:extLst>
      <p:ext uri="{BB962C8B-B14F-4D97-AF65-F5344CB8AC3E}">
        <p14:creationId xmlns:p14="http://schemas.microsoft.com/office/powerpoint/2010/main" val="35259467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33</a:t>
            </a:fld>
            <a:endParaRPr lang="de-DE" altLang="de-DE"/>
          </a:p>
        </p:txBody>
      </p:sp>
    </p:spTree>
    <p:extLst>
      <p:ext uri="{BB962C8B-B14F-4D97-AF65-F5344CB8AC3E}">
        <p14:creationId xmlns:p14="http://schemas.microsoft.com/office/powerpoint/2010/main" val="27458889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API Server</a:t>
            </a:r>
          </a:p>
          <a:p>
            <a:r>
              <a:rPr lang="de-DE" dirty="0"/>
              <a:t>- stellt die deklarativen </a:t>
            </a:r>
            <a:r>
              <a:rPr lang="de-DE" dirty="0" err="1"/>
              <a:t>beschreibungen</a:t>
            </a:r>
            <a:r>
              <a:rPr lang="de-DE" dirty="0"/>
              <a:t> für </a:t>
            </a:r>
            <a:r>
              <a:rPr lang="de-DE" dirty="0" err="1"/>
              <a:t>infrastruktur</a:t>
            </a:r>
            <a:r>
              <a:rPr lang="de-DE" dirty="0"/>
              <a:t> bereit</a:t>
            </a:r>
          </a:p>
          <a:p>
            <a:r>
              <a:rPr lang="de-DE" dirty="0"/>
              <a:t>- sogenannte Custom </a:t>
            </a:r>
            <a:r>
              <a:rPr lang="de-DE" dirty="0" err="1"/>
              <a:t>Resource</a:t>
            </a:r>
            <a:r>
              <a:rPr lang="de-DE" dirty="0"/>
              <a:t> (CR) </a:t>
            </a:r>
            <a:r>
              <a:rPr lang="de-DE" dirty="0" err="1"/>
              <a:t>definitions</a:t>
            </a:r>
            <a:endParaRPr lang="de-DE" dirty="0"/>
          </a:p>
          <a:p>
            <a:r>
              <a:rPr lang="de-DE" dirty="0"/>
              <a:t>- auf diese CRs </a:t>
            </a:r>
            <a:r>
              <a:rPr lang="de-DE" dirty="0" err="1"/>
              <a:t>watched</a:t>
            </a:r>
            <a:r>
              <a:rPr lang="de-DE" dirty="0"/>
              <a:t> der Infra-Operator beim API-Server</a:t>
            </a:r>
          </a:p>
          <a:p>
            <a:endParaRPr lang="de-DE" dirty="0"/>
          </a:p>
          <a:p>
            <a:r>
              <a:rPr lang="de-DE" dirty="0"/>
              <a:t>Kube-Controller bleibt? Nein. </a:t>
            </a:r>
            <a:r>
              <a:rPr lang="de-DE" dirty="0" err="1"/>
              <a:t>GitOps</a:t>
            </a:r>
            <a:r>
              <a:rPr lang="de-DE" dirty="0"/>
              <a:t>-Operator/Controller!</a:t>
            </a:r>
          </a:p>
          <a:p>
            <a:endParaRPr lang="de-DE" dirty="0"/>
          </a:p>
          <a:p>
            <a:r>
              <a:rPr lang="de-DE" dirty="0" err="1"/>
              <a:t>GitOps</a:t>
            </a:r>
            <a:r>
              <a:rPr lang="de-DE" dirty="0"/>
              <a:t>-Operator</a:t>
            </a:r>
          </a:p>
          <a:p>
            <a:r>
              <a:rPr lang="de-DE" dirty="0"/>
              <a:t>- pullt aus dem Cloud-Infrastruktur-Repo (</a:t>
            </a:r>
            <a:r>
              <a:rPr lang="de-DE" dirty="0" err="1"/>
              <a:t>git</a:t>
            </a:r>
            <a:r>
              <a:rPr lang="de-DE" dirty="0"/>
              <a:t>)</a:t>
            </a:r>
          </a:p>
          <a:p>
            <a:r>
              <a:rPr lang="de-DE" dirty="0"/>
              <a:t>- dann werden die </a:t>
            </a:r>
            <a:r>
              <a:rPr lang="de-DE" dirty="0" err="1"/>
              <a:t>resourcen</a:t>
            </a:r>
            <a:r>
              <a:rPr lang="de-DE" dirty="0"/>
              <a:t> auf den API-Server </a:t>
            </a:r>
            <a:r>
              <a:rPr lang="de-DE" dirty="0" err="1"/>
              <a:t>applied</a:t>
            </a:r>
            <a:endParaRPr lang="de-DE" dirty="0"/>
          </a:p>
          <a:p>
            <a:r>
              <a:rPr lang="de-DE" dirty="0"/>
              <a:t>- und von dort aus geht es dann zum Infra-Operator und dieser setzt die (ggf. neuen) CRs dann um</a:t>
            </a:r>
          </a:p>
          <a:p>
            <a:endParaRPr lang="de-DE" dirty="0"/>
          </a:p>
          <a:p>
            <a:r>
              <a:rPr lang="de-DE" dirty="0" err="1"/>
              <a:t>Infra</a:t>
            </a:r>
            <a:r>
              <a:rPr lang="de-DE" dirty="0"/>
              <a:t> Operator</a:t>
            </a:r>
          </a:p>
          <a:p>
            <a:r>
              <a:rPr lang="de-DE" dirty="0"/>
              <a:t>- umsetzen in irgendeine Cloud Plattform (= </a:t>
            </a:r>
            <a:r>
              <a:rPr lang="de-DE" dirty="0" err="1"/>
              <a:t>Infra</a:t>
            </a:r>
            <a:r>
              <a:rPr lang="de-DE" dirty="0"/>
              <a:t> </a:t>
            </a:r>
            <a:r>
              <a:rPr lang="de-DE" dirty="0" err="1"/>
              <a:t>providers</a:t>
            </a:r>
            <a:r>
              <a:rPr lang="de-DE" dirty="0"/>
              <a:t> oder auch „bare </a:t>
            </a:r>
            <a:r>
              <a:rPr lang="de-DE" dirty="0" err="1"/>
              <a:t>metal</a:t>
            </a:r>
            <a:r>
              <a:rPr lang="de-DE" dirty="0"/>
              <a:t>“ also physischer Server </a:t>
            </a:r>
            <a:r>
              <a:rPr lang="de-DE" dirty="0">
                <a:sym typeface="Wingdings" panose="05000000000000000000" pitchFamily="2" charset="2"/>
              </a:rPr>
              <a:t></a:t>
            </a:r>
            <a:r>
              <a:rPr lang="de-DE" dirty="0"/>
              <a:t>)</a:t>
            </a:r>
          </a:p>
          <a:p>
            <a:endParaRPr lang="de-DE" dirty="0"/>
          </a:p>
          <a:p>
            <a:r>
              <a:rPr lang="de-DE" dirty="0"/>
              <a:t>Am „Ende“ haben wir dann unsere Target Cluster</a:t>
            </a:r>
          </a:p>
          <a:p>
            <a:r>
              <a:rPr lang="de-DE" dirty="0"/>
              <a:t>Und auf diese kann der </a:t>
            </a:r>
            <a:r>
              <a:rPr lang="de-DE" dirty="0" err="1"/>
              <a:t>GitOps</a:t>
            </a:r>
            <a:r>
              <a:rPr lang="de-DE" dirty="0"/>
              <a:t>-Operator auch Anwendungen/Software deployen</a:t>
            </a:r>
          </a:p>
          <a:p>
            <a:endParaRPr lang="de-DE" dirty="0"/>
          </a:p>
          <a:p>
            <a:endParaRPr lang="de-DE" dirty="0"/>
          </a:p>
          <a:p>
            <a:endParaRPr lang="de-DE" dirty="0"/>
          </a:p>
          <a:p>
            <a:r>
              <a:rPr lang="de-DE" dirty="0" err="1"/>
              <a:t>Infra</a:t>
            </a:r>
            <a:r>
              <a:rPr lang="de-DE" dirty="0"/>
              <a:t> </a:t>
            </a:r>
            <a:r>
              <a:rPr lang="de-DE" dirty="0" err="1"/>
              <a:t>operator</a:t>
            </a:r>
            <a:r>
              <a:rPr lang="de-DE" dirty="0"/>
              <a:t>…?</a:t>
            </a:r>
          </a:p>
          <a:p>
            <a:r>
              <a:rPr lang="de-DE" dirty="0"/>
              <a:t>https://github.com/openstack-k8s-operators/infra-operator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34</a:t>
            </a:fld>
            <a:endParaRPr lang="de-DE" altLang="de-DE"/>
          </a:p>
        </p:txBody>
      </p:sp>
    </p:spTree>
    <p:extLst>
      <p:ext uri="{BB962C8B-B14F-4D97-AF65-F5344CB8AC3E}">
        <p14:creationId xmlns:p14="http://schemas.microsoft.com/office/powerpoint/2010/main" val="18430413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https://www.hosteurope.de/blog/exx-gitops-eine-einfuehrung-in-cloud-native-continuous-delivery/</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37</a:t>
            </a:fld>
            <a:endParaRPr lang="de-DE" altLang="de-DE"/>
          </a:p>
        </p:txBody>
      </p:sp>
    </p:spTree>
    <p:extLst>
      <p:ext uri="{BB962C8B-B14F-4D97-AF65-F5344CB8AC3E}">
        <p14:creationId xmlns:p14="http://schemas.microsoft.com/office/powerpoint/2010/main" val="24305384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https://www.hosteurope.de/blog/exx-gitops-eine-einfuehrung-in-cloud-native-continuous-delivery/</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38</a:t>
            </a:fld>
            <a:endParaRPr lang="de-DE" altLang="de-DE"/>
          </a:p>
        </p:txBody>
      </p:sp>
    </p:spTree>
    <p:extLst>
      <p:ext uri="{BB962C8B-B14F-4D97-AF65-F5344CB8AC3E}">
        <p14:creationId xmlns:p14="http://schemas.microsoft.com/office/powerpoint/2010/main" val="186718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https://about.gitlab.com/topics/gitops/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a:t>
            </a:fld>
            <a:endParaRPr lang="de-DE" altLang="de-DE"/>
          </a:p>
        </p:txBody>
      </p:sp>
    </p:spTree>
    <p:extLst>
      <p:ext uri="{BB962C8B-B14F-4D97-AF65-F5344CB8AC3E}">
        <p14:creationId xmlns:p14="http://schemas.microsoft.com/office/powerpoint/2010/main" val="34280531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Es gibt bei </a:t>
            </a:r>
            <a:r>
              <a:rPr lang="de-DE" dirty="0" err="1"/>
              <a:t>GitOps</a:t>
            </a:r>
            <a:r>
              <a:rPr lang="de-DE" dirty="0"/>
              <a:t> Operator die Möglichkeit, dass man den Operator automatisierte </a:t>
            </a:r>
            <a:r>
              <a:rPr lang="de-DE" dirty="0" err="1"/>
              <a:t>updates</a:t>
            </a:r>
            <a:r>
              <a:rPr lang="de-DE" dirty="0"/>
              <a:t> machen lässt</a:t>
            </a:r>
          </a:p>
          <a:p>
            <a:r>
              <a:rPr lang="de-DE" dirty="0"/>
              <a:t>- </a:t>
            </a:r>
            <a:r>
              <a:rPr lang="de-DE" dirty="0" err="1"/>
              <a:t>operator</a:t>
            </a:r>
            <a:r>
              <a:rPr lang="de-DE" dirty="0"/>
              <a:t> kann auf die </a:t>
            </a:r>
            <a:r>
              <a:rPr lang="de-DE" dirty="0" err="1"/>
              <a:t>container</a:t>
            </a:r>
            <a:r>
              <a:rPr lang="de-DE" dirty="0"/>
              <a:t> </a:t>
            </a:r>
            <a:r>
              <a:rPr lang="de-DE" dirty="0" err="1"/>
              <a:t>registry</a:t>
            </a:r>
            <a:r>
              <a:rPr lang="de-DE" dirty="0"/>
              <a:t> horchen (daher das +</a:t>
            </a:r>
            <a:r>
              <a:rPr lang="de-DE" dirty="0" err="1"/>
              <a:t>watch</a:t>
            </a:r>
            <a:r>
              <a:rPr lang="de-DE" dirty="0"/>
              <a:t>)</a:t>
            </a:r>
          </a:p>
          <a:p>
            <a:r>
              <a:rPr lang="de-DE" dirty="0"/>
              <a:t>- und danach dann das </a:t>
            </a:r>
            <a:r>
              <a:rPr lang="de-DE" dirty="0" err="1"/>
              <a:t>image</a:t>
            </a:r>
            <a:r>
              <a:rPr lang="de-DE" dirty="0"/>
              <a:t> zurück in </a:t>
            </a:r>
            <a:r>
              <a:rPr lang="de-DE" dirty="0" err="1"/>
              <a:t>git</a:t>
            </a:r>
            <a:r>
              <a:rPr lang="de-DE" dirty="0"/>
              <a:t> spielen (daher das +push)</a:t>
            </a:r>
          </a:p>
          <a:p>
            <a:endParaRPr lang="de-DE" dirty="0"/>
          </a:p>
          <a:p>
            <a:r>
              <a:rPr lang="de-DE" dirty="0"/>
              <a:t>Argo und </a:t>
            </a:r>
            <a:r>
              <a:rPr lang="de-DE" dirty="0" err="1"/>
              <a:t>Flux</a:t>
            </a:r>
            <a:r>
              <a:rPr lang="de-DE" dirty="0"/>
              <a:t> haben jeweils Konstrukte dafür. Hier eig. Nicht weiter relevant.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39</a:t>
            </a:fld>
            <a:endParaRPr lang="de-DE" altLang="de-DE"/>
          </a:p>
        </p:txBody>
      </p:sp>
    </p:spTree>
    <p:extLst>
      <p:ext uri="{BB962C8B-B14F-4D97-AF65-F5344CB8AC3E}">
        <p14:creationId xmlns:p14="http://schemas.microsoft.com/office/powerpoint/2010/main" val="21589948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GitOps</a:t>
            </a:r>
            <a:r>
              <a:rPr lang="de-DE" dirty="0"/>
              <a:t> Tools: Infrastruktur (</a:t>
            </a:r>
            <a:r>
              <a:rPr lang="de-DE" dirty="0" err="1"/>
              <a:t>IaC</a:t>
            </a:r>
            <a:r>
              <a:rPr lang="de-DE" dirty="0"/>
              <a:t>) in ein separates Repo!</a:t>
            </a:r>
          </a:p>
          <a:p>
            <a:endParaRPr lang="de-DE" dirty="0"/>
          </a:p>
          <a:p>
            <a:r>
              <a:rPr lang="de-DE" dirty="0"/>
              <a:t>https://argo-cd.readthedocs.io/en/stable/user-guide/best_practices/</a:t>
            </a:r>
          </a:p>
          <a:p>
            <a:endParaRPr lang="de-DE" dirty="0"/>
          </a:p>
          <a:p>
            <a:pPr algn="l"/>
            <a:r>
              <a:rPr lang="en-US" b="0" i="0" dirty="0">
                <a:effectLst/>
                <a:latin typeface="Work Sans" pitchFamily="2" charset="0"/>
              </a:rPr>
              <a:t>Best Practices</a:t>
            </a:r>
            <a:endParaRPr lang="en-US" b="0" i="0" u="none" strike="noStrike" dirty="0">
              <a:effectLst/>
              <a:latin typeface="Work Sans" pitchFamily="2" charset="0"/>
            </a:endParaRPr>
          </a:p>
          <a:p>
            <a:pPr algn="l"/>
            <a:endParaRPr lang="en-US" b="0" i="0" dirty="0">
              <a:effectLst/>
              <a:latin typeface="Work Sans" pitchFamily="2" charset="0"/>
            </a:endParaRPr>
          </a:p>
          <a:p>
            <a:pPr algn="l"/>
            <a:r>
              <a:rPr lang="en-US" b="0" i="0" dirty="0">
                <a:effectLst/>
                <a:latin typeface="Work Sans" pitchFamily="2" charset="0"/>
              </a:rPr>
              <a:t>Separating Config Vs. Source Code Repositories</a:t>
            </a:r>
            <a:endParaRPr lang="en-US" b="0" i="0" u="none" strike="noStrike" dirty="0">
              <a:effectLst/>
              <a:latin typeface="Work Sans" pitchFamily="2" charset="0"/>
            </a:endParaRPr>
          </a:p>
          <a:p>
            <a:pPr algn="l"/>
            <a:endParaRPr lang="en-US" b="0" i="0" dirty="0">
              <a:effectLst/>
              <a:latin typeface="Work Sans" pitchFamily="2" charset="0"/>
            </a:endParaRPr>
          </a:p>
          <a:p>
            <a:pPr algn="l"/>
            <a:r>
              <a:rPr lang="en-US" b="0" i="0" dirty="0">
                <a:effectLst/>
                <a:latin typeface="Work Sans" pitchFamily="2" charset="0"/>
              </a:rPr>
              <a:t>Using a separate Git repository to hold your Kubernetes manifests, keeping the config separate from your application source code, is highly recommended for the following reasons:</a:t>
            </a:r>
          </a:p>
          <a:p>
            <a:pPr algn="l"/>
            <a:endParaRPr lang="en-US" b="0" i="0" dirty="0">
              <a:effectLst/>
              <a:latin typeface="Work Sans" pitchFamily="2" charset="0"/>
            </a:endParaRPr>
          </a:p>
          <a:p>
            <a:pPr algn="l">
              <a:buFont typeface="+mj-lt"/>
              <a:buAutoNum type="arabicPeriod"/>
            </a:pPr>
            <a:r>
              <a:rPr lang="en-US" b="0" i="0" dirty="0">
                <a:effectLst/>
                <a:latin typeface="Work Sans" pitchFamily="2" charset="0"/>
              </a:rPr>
              <a:t>It provides a clean separation of application code vs. application config. There will be times when you wish to modify just the manifests without triggering an entire CI build. For example, you likely do </a:t>
            </a:r>
            <a:r>
              <a:rPr lang="en-US" b="0" i="1" dirty="0">
                <a:effectLst/>
                <a:latin typeface="Work Sans" pitchFamily="2" charset="0"/>
              </a:rPr>
              <a:t>not</a:t>
            </a:r>
            <a:r>
              <a:rPr lang="en-US" b="0" i="0" dirty="0">
                <a:effectLst/>
                <a:latin typeface="Work Sans" pitchFamily="2" charset="0"/>
              </a:rPr>
              <a:t> want to trigger a build if you simply wish to bump the number of replicas in a Deployment spec.</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Cleaner audit log. For auditing purposes, a repo which only holds configuration will have a much cleaner Git history of what changes were made, without the noise coming from check-ins due to normal development activity.</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Your application may be comprised of services built from multiple Git repositories, but is deployed as a single unit. Oftentimes, microservices applications are comprised of services with different versioning schemes, and release cycles (e.g. ELK, Kafka + </a:t>
            </a:r>
            <a:r>
              <a:rPr lang="en-US" b="0" i="0" dirty="0" err="1">
                <a:effectLst/>
                <a:latin typeface="Work Sans" pitchFamily="2" charset="0"/>
              </a:rPr>
              <a:t>ZooKeeper</a:t>
            </a:r>
            <a:r>
              <a:rPr lang="en-US" b="0" i="0" dirty="0">
                <a:effectLst/>
                <a:latin typeface="Work Sans" pitchFamily="2" charset="0"/>
              </a:rPr>
              <a:t>). It may not make sense to store the manifests in one of the source code repositories of a single component.</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Separation of access. The developers who are developing the application, may not necessarily be the same people who can/should push to production environments, either intentionally or unintentionally. By having separate repos, commit access can be given to the source code repo, and not the application config repo.</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If you are automating your CI pipeline, pushing manifest changes to the same Git repository can trigger an infinite loop of build jobs and Git commit triggers. Having a separate repo to push config changes to, prevents this from happening.</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40</a:t>
            </a:fld>
            <a:endParaRPr lang="de-DE" altLang="de-DE"/>
          </a:p>
        </p:txBody>
      </p:sp>
    </p:spTree>
    <p:extLst>
      <p:ext uri="{BB962C8B-B14F-4D97-AF65-F5344CB8AC3E}">
        <p14:creationId xmlns:p14="http://schemas.microsoft.com/office/powerpoint/2010/main" val="13906182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43</a:t>
            </a:fld>
            <a:endParaRPr lang="de-DE" altLang="de-DE"/>
          </a:p>
        </p:txBody>
      </p:sp>
    </p:spTree>
    <p:extLst>
      <p:ext uri="{BB962C8B-B14F-4D97-AF65-F5344CB8AC3E}">
        <p14:creationId xmlns:p14="http://schemas.microsoft.com/office/powerpoint/2010/main" val="14975222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Vorteile:</a:t>
            </a:r>
          </a:p>
          <a:p>
            <a:pPr marL="171450" indent="-171450">
              <a:buFont typeface="Arial" panose="020B0604020202020204" pitchFamily="34" charset="0"/>
              <a:buChar char="•"/>
            </a:pPr>
            <a:r>
              <a:rPr lang="de-DE" dirty="0"/>
              <a:t>Einzelnes Repo für die Entwicklung! (Höhere Effizienz)</a:t>
            </a:r>
          </a:p>
          <a:p>
            <a:pPr marL="171450" indent="-171450">
              <a:buFont typeface="Arial" panose="020B0604020202020204" pitchFamily="34" charset="0"/>
              <a:buChar char="•"/>
            </a:pPr>
            <a:r>
              <a:rPr lang="de-DE" dirty="0"/>
              <a:t>Automatisiertes </a:t>
            </a:r>
            <a:r>
              <a:rPr lang="de-DE" dirty="0" err="1"/>
              <a:t>Staging</a:t>
            </a:r>
            <a:r>
              <a:rPr lang="de-DE" dirty="0"/>
              <a:t> möglich (pull </a:t>
            </a:r>
            <a:r>
              <a:rPr lang="de-DE" dirty="0" err="1"/>
              <a:t>request</a:t>
            </a:r>
            <a:r>
              <a:rPr lang="de-DE" dirty="0"/>
              <a:t> Erzeugung, Namespaces)</a:t>
            </a:r>
          </a:p>
          <a:p>
            <a:pPr marL="171450" indent="-171450">
              <a:buFont typeface="Arial" panose="020B0604020202020204" pitchFamily="34" charset="0"/>
              <a:buChar char="•"/>
            </a:pPr>
            <a:r>
              <a:rPr lang="de-DE" dirty="0"/>
              <a:t>Shift-</a:t>
            </a:r>
            <a:r>
              <a:rPr lang="de-DE" dirty="0" err="1"/>
              <a:t>Left</a:t>
            </a:r>
            <a:r>
              <a:rPr lang="de-DE" dirty="0"/>
              <a:t>-Ansatz möglich! (Tests, Lint, Policy Check, ….)</a:t>
            </a:r>
          </a:p>
          <a:p>
            <a:pPr marL="628650" lvl="1" indent="-171450">
              <a:buFont typeface="Arial" panose="020B0604020202020204" pitchFamily="34" charset="0"/>
              <a:buChar char="•"/>
            </a:pPr>
            <a:r>
              <a:rPr lang="de-DE" dirty="0"/>
              <a:t>mit </a:t>
            </a:r>
            <a:r>
              <a:rPr lang="de-DE" dirty="0" err="1"/>
              <a:t>yamlint</a:t>
            </a:r>
            <a:r>
              <a:rPr lang="de-DE" dirty="0"/>
              <a:t>, </a:t>
            </a:r>
            <a:r>
              <a:rPr lang="de-DE" dirty="0" err="1"/>
              <a:t>kubeval</a:t>
            </a:r>
            <a:r>
              <a:rPr lang="de-DE" dirty="0"/>
              <a:t>, </a:t>
            </a:r>
            <a:r>
              <a:rPr lang="de-DE" dirty="0" err="1"/>
              <a:t>helm</a:t>
            </a:r>
            <a:r>
              <a:rPr lang="de-DE" dirty="0"/>
              <a:t> </a:t>
            </a:r>
            <a:r>
              <a:rPr lang="de-DE" dirty="0" err="1"/>
              <a:t>lint</a:t>
            </a:r>
            <a:r>
              <a:rPr lang="de-DE" dirty="0"/>
              <a:t>, </a:t>
            </a:r>
            <a:r>
              <a:rPr lang="de-DE" dirty="0" err="1"/>
              <a:t>conftest</a:t>
            </a: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Nachteile:</a:t>
            </a:r>
          </a:p>
          <a:p>
            <a:pPr marL="171450" indent="-171450">
              <a:buFont typeface="Arial" panose="020B0604020202020204" pitchFamily="34" charset="0"/>
              <a:buChar char="•"/>
            </a:pPr>
            <a:r>
              <a:rPr lang="de-DE" dirty="0"/>
              <a:t>Komplexität steckt im Detail… Oder eben in den CI Pipelines.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44</a:t>
            </a:fld>
            <a:endParaRPr lang="de-DE" altLang="de-DE"/>
          </a:p>
        </p:txBody>
      </p:sp>
    </p:spTree>
    <p:extLst>
      <p:ext uri="{BB962C8B-B14F-4D97-AF65-F5344CB8AC3E}">
        <p14:creationId xmlns:p14="http://schemas.microsoft.com/office/powerpoint/2010/main" val="20839031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45</a:t>
            </a:fld>
            <a:endParaRPr lang="de-DE" altLang="de-DE"/>
          </a:p>
        </p:txBody>
      </p:sp>
    </p:spTree>
    <p:extLst>
      <p:ext uri="{BB962C8B-B14F-4D97-AF65-F5344CB8AC3E}">
        <p14:creationId xmlns:p14="http://schemas.microsoft.com/office/powerpoint/2010/main" val="33524457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https://blog.kubesimplify.com/gitops-demystified</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46</a:t>
            </a:fld>
            <a:endParaRPr lang="de-DE" altLang="de-DE"/>
          </a:p>
        </p:txBody>
      </p:sp>
    </p:spTree>
    <p:extLst>
      <p:ext uri="{BB962C8B-B14F-4D97-AF65-F5344CB8AC3E}">
        <p14:creationId xmlns:p14="http://schemas.microsoft.com/office/powerpoint/2010/main" val="4219327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pPr marL="171450" indent="-171450">
              <a:buFont typeface="Arial" panose="020B0604020202020204" pitchFamily="34" charset="0"/>
              <a:buChar char="•"/>
            </a:pPr>
            <a:r>
              <a:rPr lang="de-DE" dirty="0"/>
              <a:t>https://www.portainer.io/blog/gitops-in-a-nutshell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1742911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Quellen:</a:t>
            </a:r>
          </a:p>
          <a:p>
            <a:pPr marL="171450" indent="-171450">
              <a:buFont typeface="Arial" panose="020B0604020202020204" pitchFamily="34" charset="0"/>
              <a:buChar char="•"/>
            </a:pPr>
            <a:r>
              <a:rPr lang="de-DE" dirty="0"/>
              <a:t>https://opengitops.dev/</a:t>
            </a:r>
          </a:p>
          <a:p>
            <a:pPr marL="171450" indent="-171450">
              <a:buFont typeface="Arial" panose="020B0604020202020204" pitchFamily="34" charset="0"/>
              <a:buChar char="•"/>
            </a:pPr>
            <a:r>
              <a:rPr lang="de-DE" dirty="0"/>
              <a:t>https://github.com/open-gitops/documents/blob/v1.0.0/GLOSSARY.md</a:t>
            </a:r>
          </a:p>
          <a:p>
            <a:pPr marL="171450" indent="-171450">
              <a:buFont typeface="Arial" panose="020B0604020202020204" pitchFamily="34" charset="0"/>
              <a:buChar char="•"/>
            </a:pPr>
            <a:endParaRPr lang="de-DE" dirty="0"/>
          </a:p>
          <a:p>
            <a:pPr marL="0" indent="0">
              <a:buFont typeface="Arial" panose="020B0604020202020204" pitchFamily="34" charset="0"/>
              <a:buNone/>
            </a:pPr>
            <a:endParaRPr lang="de-DE" dirty="0"/>
          </a:p>
          <a:p>
            <a:pPr marL="0" indent="0">
              <a:buNone/>
            </a:pPr>
            <a:r>
              <a:rPr lang="de-DE" b="1" dirty="0"/>
              <a:t>Grundprinzipien</a:t>
            </a:r>
          </a:p>
          <a:p>
            <a:pPr marL="457200" indent="-457200">
              <a:buFont typeface="+mj-lt"/>
              <a:buAutoNum type="arabicPeriod"/>
            </a:pPr>
            <a:r>
              <a:rPr lang="de-DE" b="1" dirty="0" err="1"/>
              <a:t>Declarative</a:t>
            </a:r>
            <a:br>
              <a:rPr lang="de-DE" sz="1200" b="1" dirty="0">
                <a:latin typeface="Arial" pitchFamily="34" charset="0"/>
              </a:rPr>
            </a:br>
            <a:r>
              <a:rPr lang="de-DE" sz="1100" dirty="0">
                <a:latin typeface="+mj-lt"/>
              </a:rPr>
              <a:t>Der gewünschte Zustand (</a:t>
            </a:r>
            <a:r>
              <a:rPr lang="de-DE" sz="1100" dirty="0" err="1">
                <a:latin typeface="+mj-lt"/>
              </a:rPr>
              <a:t>state</a:t>
            </a:r>
            <a:r>
              <a:rPr lang="de-DE" sz="1100" dirty="0">
                <a:latin typeface="+mj-lt"/>
              </a:rPr>
              <a:t>) eines von </a:t>
            </a:r>
            <a:r>
              <a:rPr lang="de-DE" sz="1100" dirty="0" err="1">
                <a:latin typeface="+mj-lt"/>
              </a:rPr>
              <a:t>GitOps</a:t>
            </a:r>
            <a:r>
              <a:rPr lang="de-DE" sz="1100" dirty="0">
                <a:latin typeface="+mj-lt"/>
              </a:rPr>
              <a:t> verwalteten </a:t>
            </a:r>
            <a:r>
              <a:rPr lang="de-DE" sz="1100" u="sng" dirty="0">
                <a:latin typeface="+mj-lt"/>
              </a:rPr>
              <a:t>Softwaresystems</a:t>
            </a:r>
            <a:r>
              <a:rPr lang="de-DE" sz="1100" dirty="0">
                <a:latin typeface="+mj-lt"/>
              </a:rPr>
              <a:t> muss </a:t>
            </a:r>
            <a:r>
              <a:rPr lang="de-DE" sz="1100" u="sng" dirty="0">
                <a:latin typeface="+mj-lt"/>
              </a:rPr>
              <a:t>deklarativ</a:t>
            </a:r>
            <a:r>
              <a:rPr lang="de-DE" sz="1100" dirty="0">
                <a:latin typeface="+mj-lt"/>
              </a:rPr>
              <a:t> beschrieben (</a:t>
            </a:r>
            <a:r>
              <a:rPr lang="de-DE" sz="1100" dirty="0" err="1">
                <a:latin typeface="+mj-lt"/>
              </a:rPr>
              <a:t>declarative</a:t>
            </a:r>
            <a:r>
              <a:rPr lang="de-DE" sz="1100" dirty="0">
                <a:latin typeface="+mj-lt"/>
              </a:rPr>
              <a:t> </a:t>
            </a:r>
            <a:r>
              <a:rPr lang="de-DE" sz="1100" dirty="0" err="1">
                <a:latin typeface="+mj-lt"/>
              </a:rPr>
              <a:t>description</a:t>
            </a:r>
            <a:r>
              <a:rPr lang="de-DE" sz="1100" dirty="0">
                <a:latin typeface="+mj-lt"/>
              </a:rPr>
              <a:t>) werden.</a:t>
            </a:r>
            <a:endParaRPr lang="de-DE" sz="1100" dirty="0"/>
          </a:p>
          <a:p>
            <a:pPr marL="457200" indent="-457200">
              <a:buFont typeface="+mj-lt"/>
              <a:buAutoNum type="arabicPeriod"/>
            </a:pPr>
            <a:endParaRPr lang="de-DE" sz="1100" dirty="0"/>
          </a:p>
          <a:p>
            <a:pPr marL="457200" marR="0" lvl="0" indent="-457200" algn="l" defTabSz="762000" rtl="0" eaLnBrk="0" fontAlgn="base" latinLnBrk="0" hangingPunct="0">
              <a:lnSpc>
                <a:spcPct val="100000"/>
              </a:lnSpc>
              <a:spcBef>
                <a:spcPct val="30000"/>
              </a:spcBef>
              <a:spcAft>
                <a:spcPct val="0"/>
              </a:spcAft>
              <a:buClrTx/>
              <a:buSzTx/>
              <a:buFont typeface="+mj-lt"/>
              <a:buAutoNum type="arabicPeriod"/>
              <a:tabLst/>
              <a:defRPr/>
            </a:pPr>
            <a:r>
              <a:rPr lang="de-DE" b="1" dirty="0" err="1"/>
              <a:t>Versioned</a:t>
            </a:r>
            <a:r>
              <a:rPr lang="de-DE" b="1" dirty="0"/>
              <a:t> and </a:t>
            </a:r>
            <a:r>
              <a:rPr lang="de-DE" b="1" dirty="0" err="1"/>
              <a:t>Immutable</a:t>
            </a:r>
            <a:br>
              <a:rPr lang="de-DE" b="1" dirty="0"/>
            </a:br>
            <a:r>
              <a:rPr lang="de-DE" sz="1200" dirty="0">
                <a:latin typeface="+mj-lt"/>
              </a:rPr>
              <a:t>Der gewünschte State (</a:t>
            </a:r>
            <a:r>
              <a:rPr lang="de-DE" sz="1200" u="sng" dirty="0" err="1">
                <a:latin typeface="+mj-lt"/>
              </a:rPr>
              <a:t>desired</a:t>
            </a:r>
            <a:r>
              <a:rPr lang="de-DE" sz="1200" u="sng" dirty="0">
                <a:latin typeface="+mj-lt"/>
              </a:rPr>
              <a:t> </a:t>
            </a:r>
            <a:r>
              <a:rPr lang="de-DE" sz="1200" u="sng" dirty="0" err="1">
                <a:latin typeface="+mj-lt"/>
              </a:rPr>
              <a:t>state</a:t>
            </a:r>
            <a:r>
              <a:rPr lang="de-DE" sz="1200" dirty="0">
                <a:latin typeface="+mj-lt"/>
              </a:rPr>
              <a:t>) wird so gespeichert (</a:t>
            </a:r>
            <a:r>
              <a:rPr lang="de-DE" sz="1200" u="sng" dirty="0" err="1">
                <a:latin typeface="+mj-lt"/>
              </a:rPr>
              <a:t>stored</a:t>
            </a:r>
            <a:r>
              <a:rPr lang="de-DE" sz="1200" dirty="0">
                <a:latin typeface="+mj-lt"/>
              </a:rPr>
              <a:t>), dass Unveränderlichkeit und Versionierung gewährleistet sind und ein vollständiger Versionsverlauf erhalten bleibt.</a:t>
            </a:r>
          </a:p>
          <a:p>
            <a:pPr marL="457200" indent="-457200">
              <a:buFont typeface="+mj-lt"/>
              <a:buAutoNum type="arabicPeriod"/>
            </a:pPr>
            <a:endParaRPr lang="de-DE" b="1" dirty="0"/>
          </a:p>
          <a:p>
            <a:pPr marL="457200" marR="0" lvl="0" indent="-457200" algn="l" defTabSz="762000" rtl="0" eaLnBrk="0" fontAlgn="base" latinLnBrk="0" hangingPunct="0">
              <a:lnSpc>
                <a:spcPct val="100000"/>
              </a:lnSpc>
              <a:spcBef>
                <a:spcPct val="30000"/>
              </a:spcBef>
              <a:spcAft>
                <a:spcPct val="0"/>
              </a:spcAft>
              <a:buClrTx/>
              <a:buSzTx/>
              <a:buFont typeface="+mj-lt"/>
              <a:buAutoNum type="arabicPeriod"/>
              <a:tabLst/>
              <a:defRPr/>
            </a:pPr>
            <a:r>
              <a:rPr lang="de-DE" b="1" dirty="0" err="1"/>
              <a:t>Pulled</a:t>
            </a:r>
            <a:r>
              <a:rPr lang="de-DE" b="1" dirty="0"/>
              <a:t> </a:t>
            </a:r>
            <a:r>
              <a:rPr lang="de-DE" b="1" dirty="0" err="1"/>
              <a:t>Automatically</a:t>
            </a:r>
            <a:br>
              <a:rPr lang="de-DE" b="1" dirty="0"/>
            </a:br>
            <a:r>
              <a:rPr lang="de-DE" sz="1200" dirty="0">
                <a:latin typeface="+mj-lt"/>
              </a:rPr>
              <a:t>Software </a:t>
            </a:r>
            <a:r>
              <a:rPr lang="de-DE" sz="1200" dirty="0" err="1">
                <a:latin typeface="+mj-lt"/>
              </a:rPr>
              <a:t>agents</a:t>
            </a:r>
            <a:r>
              <a:rPr lang="de-DE" sz="1200" dirty="0">
                <a:latin typeface="+mj-lt"/>
              </a:rPr>
              <a:t> (= </a:t>
            </a:r>
            <a:r>
              <a:rPr lang="de-DE" sz="1200" dirty="0" err="1">
                <a:latin typeface="+mj-lt"/>
              </a:rPr>
              <a:t>GitOps</a:t>
            </a:r>
            <a:r>
              <a:rPr lang="de-DE" sz="1200" dirty="0">
                <a:latin typeface="+mj-lt"/>
              </a:rPr>
              <a:t> Operator) pullen automatisch den gewünschten </a:t>
            </a:r>
            <a:r>
              <a:rPr lang="de-DE" sz="1200" dirty="0" err="1">
                <a:latin typeface="+mj-lt"/>
              </a:rPr>
              <a:t>state</a:t>
            </a:r>
            <a:r>
              <a:rPr lang="de-DE" sz="1200" dirty="0">
                <a:latin typeface="+mj-lt"/>
              </a:rPr>
              <a:t> aus der Quelle (= </a:t>
            </a:r>
            <a:r>
              <a:rPr lang="de-DE" sz="1200" dirty="0" err="1">
                <a:latin typeface="+mj-lt"/>
              </a:rPr>
              <a:t>Git</a:t>
            </a:r>
            <a:r>
              <a:rPr lang="de-DE" sz="1200" dirty="0">
                <a:latin typeface="+mj-lt"/>
              </a:rPr>
              <a:t> Repo).  </a:t>
            </a:r>
          </a:p>
          <a:p>
            <a:pPr marL="457200" indent="-457200">
              <a:buFont typeface="+mj-lt"/>
              <a:buAutoNum type="arabicPeriod"/>
            </a:pPr>
            <a:endParaRPr lang="de-DE" b="1" dirty="0"/>
          </a:p>
          <a:p>
            <a:pPr marL="457200" indent="-457200">
              <a:buFont typeface="+mj-lt"/>
              <a:buAutoNum type="arabicPeriod"/>
            </a:pPr>
            <a:r>
              <a:rPr lang="de-DE" b="1" dirty="0" err="1"/>
              <a:t>Continuously</a:t>
            </a:r>
            <a:r>
              <a:rPr lang="de-DE" b="1" dirty="0"/>
              <a:t> </a:t>
            </a:r>
            <a:r>
              <a:rPr lang="de-DE" b="1" dirty="0" err="1"/>
              <a:t>Reconciled</a:t>
            </a:r>
            <a:br>
              <a:rPr lang="de-DE" b="1" dirty="0"/>
            </a:br>
            <a:r>
              <a:rPr lang="de-DE" b="0" dirty="0"/>
              <a:t>Software </a:t>
            </a:r>
            <a:r>
              <a:rPr lang="de-DE" b="0" dirty="0" err="1"/>
              <a:t>agents</a:t>
            </a:r>
            <a:r>
              <a:rPr lang="de-DE" b="0" dirty="0"/>
              <a:t> überwachen kontinuierlich (</a:t>
            </a:r>
            <a:r>
              <a:rPr lang="de-DE" b="0" dirty="0" err="1"/>
              <a:t>continuously</a:t>
            </a:r>
            <a:r>
              <a:rPr lang="de-DE" b="0" dirty="0"/>
              <a:t>) den tatsächlichen Systemstatus (</a:t>
            </a:r>
            <a:r>
              <a:rPr lang="de-DE" b="0" dirty="0" err="1"/>
              <a:t>actual</a:t>
            </a:r>
            <a:r>
              <a:rPr lang="de-DE" b="0" dirty="0"/>
              <a:t> </a:t>
            </a:r>
            <a:r>
              <a:rPr lang="de-DE" b="0" dirty="0" err="1"/>
              <a:t>state</a:t>
            </a:r>
            <a:r>
              <a:rPr lang="de-DE" b="0" dirty="0"/>
              <a:t>) und versuchen, den </a:t>
            </a:r>
            <a:r>
              <a:rPr lang="de-DE" b="0" dirty="0" err="1"/>
              <a:t>desired</a:t>
            </a:r>
            <a:r>
              <a:rPr lang="de-DE" b="0" dirty="0"/>
              <a:t> </a:t>
            </a:r>
            <a:r>
              <a:rPr lang="de-DE" b="0" dirty="0" err="1"/>
              <a:t>state</a:t>
            </a:r>
            <a:r>
              <a:rPr lang="de-DE" b="0" dirty="0"/>
              <a:t> anzuwenden.</a:t>
            </a:r>
            <a:br>
              <a:rPr lang="de-DE" b="0" dirty="0"/>
            </a:br>
            <a:r>
              <a:rPr lang="de-DE" b="0" dirty="0">
                <a:sym typeface="Wingdings" panose="05000000000000000000" pitchFamily="2" charset="2"/>
              </a:rPr>
              <a:t></a:t>
            </a:r>
            <a:r>
              <a:rPr lang="de-DE" b="0" dirty="0"/>
              <a:t> </a:t>
            </a:r>
            <a:r>
              <a:rPr lang="de-DE" b="0" dirty="0" err="1"/>
              <a:t>Reconcilation</a:t>
            </a:r>
            <a:endParaRPr lang="de-DE" b="0" dirty="0"/>
          </a:p>
          <a:p>
            <a:pPr marL="457200" indent="-457200">
              <a:buFont typeface="+mj-lt"/>
              <a:buAutoNum type="arabicPeriod"/>
            </a:pPr>
            <a:endParaRPr lang="de-DE" b="0" dirty="0"/>
          </a:p>
          <a:p>
            <a:pPr marL="0" marR="0" lvl="0" indent="0" algn="l" defTabSz="762000" rtl="0" eaLnBrk="0" fontAlgn="base" latinLnBrk="0" hangingPunct="0">
              <a:lnSpc>
                <a:spcPct val="100000"/>
              </a:lnSpc>
              <a:spcBef>
                <a:spcPct val="30000"/>
              </a:spcBef>
              <a:spcAft>
                <a:spcPct val="0"/>
              </a:spcAft>
              <a:buClrTx/>
              <a:buSzTx/>
              <a:buFont typeface="+mj-lt"/>
              <a:buNone/>
              <a:tabLst/>
              <a:defRPr/>
            </a:pPr>
            <a:r>
              <a:rPr lang="de-DE" sz="1200" b="1" dirty="0"/>
              <a:t>* Unterstrichene Wörter: https://github.com/open-gitops/documents/blob/v1.0.0/GLOSSARY.md</a:t>
            </a:r>
          </a:p>
          <a:p>
            <a:pPr marL="0" indent="0">
              <a:buFont typeface="+mj-lt"/>
              <a:buNone/>
            </a:pPr>
            <a:endParaRPr lang="de-DE" b="1" dirty="0"/>
          </a:p>
          <a:p>
            <a:pPr marL="457200" indent="-457200">
              <a:buFont typeface="+mj-lt"/>
              <a:buAutoNum type="arabicPeriod"/>
            </a:pPr>
            <a:endParaRPr lang="de-DE" b="1"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r>
              <a:rPr lang="de-DE" dirty="0"/>
              <a:t>Zu 4. Der CI-Server läuft im Vergleich zum </a:t>
            </a:r>
            <a:r>
              <a:rPr lang="de-DE" dirty="0" err="1"/>
              <a:t>GitOps</a:t>
            </a:r>
            <a:r>
              <a:rPr lang="de-DE" dirty="0"/>
              <a:t>-Operator nur einmalig durch. Der </a:t>
            </a:r>
            <a:r>
              <a:rPr lang="de-DE" dirty="0" err="1"/>
              <a:t>GitOps</a:t>
            </a:r>
            <a:r>
              <a:rPr lang="de-DE" dirty="0"/>
              <a:t>-Operator prüft kontinuierlich.</a:t>
            </a:r>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4030025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1)</a:t>
            </a:r>
          </a:p>
          <a:p>
            <a:r>
              <a:rPr lang="de-DE" dirty="0" err="1"/>
              <a:t>CIOps</a:t>
            </a:r>
            <a:r>
              <a:rPr lang="de-DE" dirty="0"/>
              <a:t>:</a:t>
            </a:r>
          </a:p>
          <a:p>
            <a:pPr marL="171450" indent="-171450">
              <a:buFont typeface="Arial" panose="020B0604020202020204" pitchFamily="34" charset="0"/>
              <a:buChar char="•"/>
            </a:pPr>
            <a:r>
              <a:rPr lang="de-DE" dirty="0"/>
              <a:t>Softwareentwickler pushen Code in ein </a:t>
            </a:r>
            <a:r>
              <a:rPr lang="de-DE" dirty="0" err="1"/>
              <a:t>Git</a:t>
            </a:r>
            <a:r>
              <a:rPr lang="de-DE" dirty="0"/>
              <a:t> Repo. </a:t>
            </a:r>
          </a:p>
          <a:p>
            <a:pPr marL="171450" indent="-171450">
              <a:buFont typeface="Arial" panose="020B0604020202020204" pitchFamily="34" charset="0"/>
              <a:buChar char="•"/>
            </a:pPr>
            <a:r>
              <a:rPr lang="de-DE" dirty="0"/>
              <a:t>Auf das </a:t>
            </a:r>
            <a:r>
              <a:rPr lang="de-DE" dirty="0" err="1"/>
              <a:t>Git</a:t>
            </a:r>
            <a:r>
              <a:rPr lang="de-DE" dirty="0"/>
              <a:t> Repo lauscht ein CI Server.</a:t>
            </a:r>
          </a:p>
          <a:p>
            <a:pPr marL="171450" indent="-171450">
              <a:buFont typeface="Arial" panose="020B0604020202020204" pitchFamily="34" charset="0"/>
              <a:buChar char="•"/>
            </a:pPr>
            <a:r>
              <a:rPr lang="de-DE" dirty="0"/>
              <a:t>Dieser baut, testet, </a:t>
            </a:r>
            <a:r>
              <a:rPr lang="de-DE" dirty="0" err="1"/>
              <a:t>linted</a:t>
            </a:r>
            <a:r>
              <a:rPr lang="de-DE" dirty="0"/>
              <a:t>, statisch analysiert und </a:t>
            </a:r>
          </a:p>
          <a:p>
            <a:pPr marL="628650" lvl="1" indent="-171450">
              <a:buFont typeface="Arial" panose="020B0604020202020204" pitchFamily="34" charset="0"/>
              <a:buChar char="•"/>
            </a:pPr>
            <a:r>
              <a:rPr lang="de-DE" dirty="0"/>
              <a:t>wenn das alles erfolgreich war, wird in </a:t>
            </a:r>
            <a:r>
              <a:rPr lang="de-DE" dirty="0" err="1"/>
              <a:t>in</a:t>
            </a:r>
            <a:r>
              <a:rPr lang="de-DE" dirty="0"/>
              <a:t> eine Betriebsumgebung </a:t>
            </a:r>
            <a:r>
              <a:rPr lang="de-DE" dirty="0" err="1"/>
              <a:t>deployed</a:t>
            </a:r>
            <a:r>
              <a:rPr lang="de-DE" dirty="0"/>
              <a:t>. </a:t>
            </a:r>
          </a:p>
          <a:p>
            <a:endParaRPr lang="de-DE" dirty="0"/>
          </a:p>
          <a:p>
            <a:r>
              <a:rPr lang="de-DE" dirty="0"/>
              <a:t>„Push“-Prinzip (durch den deploy-Pfeil!), wie der Code in die produktive Umgebung kommt.</a:t>
            </a:r>
          </a:p>
          <a:p>
            <a:endParaRPr lang="de-DE" dirty="0"/>
          </a:p>
          <a:p>
            <a:r>
              <a:rPr lang="de-DE" dirty="0"/>
              <a:t>2) </a:t>
            </a:r>
            <a:r>
              <a:rPr lang="de-DE" dirty="0" err="1"/>
              <a:t>GitOps</a:t>
            </a:r>
            <a:r>
              <a:rPr lang="de-DE" dirty="0"/>
              <a:t>, kleiner aber feiner Unterschied: „Pull“-Prinzip aus dem K8s Cluster heraus.</a:t>
            </a:r>
          </a:p>
          <a:p>
            <a:endParaRPr lang="de-DE" dirty="0"/>
          </a:p>
          <a:p>
            <a:pPr marL="171450" indent="-171450">
              <a:buFont typeface="Arial" panose="020B0604020202020204" pitchFamily="34" charset="0"/>
              <a:buChar char="•"/>
            </a:pPr>
            <a:r>
              <a:rPr lang="de-DE" dirty="0"/>
              <a:t>Softwareentwickler pushen Code in ein </a:t>
            </a:r>
            <a:r>
              <a:rPr lang="de-DE" dirty="0" err="1"/>
              <a:t>Git</a:t>
            </a:r>
            <a:r>
              <a:rPr lang="de-DE" dirty="0"/>
              <a:t> Repo. </a:t>
            </a:r>
          </a:p>
          <a:p>
            <a:pPr marL="171450" indent="-171450">
              <a:buFont typeface="Arial" panose="020B0604020202020204" pitchFamily="34" charset="0"/>
              <a:buChar char="•"/>
            </a:pPr>
            <a:r>
              <a:rPr lang="de-DE" dirty="0"/>
              <a:t>Auf das </a:t>
            </a:r>
            <a:r>
              <a:rPr lang="de-DE" dirty="0" err="1"/>
              <a:t>Git</a:t>
            </a:r>
            <a:r>
              <a:rPr lang="de-DE" dirty="0"/>
              <a:t> Repo lauscht ein CI Server.</a:t>
            </a:r>
          </a:p>
          <a:p>
            <a:pPr marL="171450" indent="-171450">
              <a:buFont typeface="Arial" panose="020B0604020202020204" pitchFamily="34" charset="0"/>
              <a:buChar char="•"/>
            </a:pPr>
            <a:r>
              <a:rPr lang="de-DE" dirty="0"/>
              <a:t>Der/das Cluster zieht sich sein Stake aus dem </a:t>
            </a:r>
            <a:r>
              <a:rPr lang="de-DE" dirty="0" err="1"/>
              <a:t>Git</a:t>
            </a:r>
            <a:r>
              <a:rPr lang="de-DE" dirty="0"/>
              <a:t> selbst. </a:t>
            </a:r>
          </a:p>
          <a:p>
            <a:pPr marL="171450" indent="-171450">
              <a:buFont typeface="Arial" panose="020B0604020202020204" pitchFamily="34" charset="0"/>
              <a:buChar char="•"/>
            </a:pPr>
            <a:r>
              <a:rPr lang="de-DE" dirty="0"/>
              <a:t>Das geschieht durch die Umsetzung des Operator-Pattern im </a:t>
            </a:r>
            <a:r>
              <a:rPr lang="de-DE" dirty="0" err="1"/>
              <a:t>Kubernetes</a:t>
            </a:r>
            <a:r>
              <a:rPr lang="de-DE" dirty="0"/>
              <a:t>. </a:t>
            </a:r>
          </a:p>
          <a:p>
            <a:pPr marL="171450" indent="-171450">
              <a:buFont typeface="Arial" panose="020B0604020202020204" pitchFamily="34" charset="0"/>
              <a:buChar char="•"/>
            </a:pPr>
            <a:r>
              <a:rPr lang="de-DE" dirty="0"/>
              <a:t>Der </a:t>
            </a:r>
            <a:r>
              <a:rPr lang="de-DE" dirty="0" err="1"/>
              <a:t>GitOps</a:t>
            </a:r>
            <a:r>
              <a:rPr lang="de-DE" dirty="0"/>
              <a:t> Operator lauscht auf das </a:t>
            </a:r>
            <a:r>
              <a:rPr lang="de-DE" dirty="0" err="1"/>
              <a:t>Git</a:t>
            </a:r>
            <a:r>
              <a:rPr lang="de-DE" dirty="0"/>
              <a:t> Repo und dort den Zielzustand des Systems abruft (= SOLL-Zustand) und dieser wird verglichen mit dem IST-Zustand (bereitgestellt durch den API Server) des Clusters.</a:t>
            </a:r>
          </a:p>
          <a:p>
            <a:pPr marL="171450" indent="-171450">
              <a:buFont typeface="Arial" panose="020B0604020202020204" pitchFamily="34" charset="0"/>
              <a:buChar char="•"/>
            </a:pPr>
            <a:r>
              <a:rPr lang="de-DE" dirty="0"/>
              <a:t>Wenn es zwischen diesen beiden Zuständen einen Unterschied gibt, dann wird der </a:t>
            </a:r>
            <a:r>
              <a:rPr lang="de-DE" dirty="0" err="1"/>
              <a:t>GitOps</a:t>
            </a:r>
            <a:r>
              <a:rPr lang="de-DE" dirty="0"/>
              <a:t> Operator aktiv und gleicht den IST-Zustand and den SOLL-Zustand an.</a:t>
            </a:r>
          </a:p>
          <a:p>
            <a:endParaRPr lang="de-DE" dirty="0"/>
          </a:p>
          <a:p>
            <a:r>
              <a:rPr lang="de-DE" dirty="0"/>
              <a:t>3) Wie wird beim </a:t>
            </a:r>
            <a:r>
              <a:rPr lang="de-DE" dirty="0" err="1"/>
              <a:t>CIOps</a:t>
            </a:r>
            <a:r>
              <a:rPr lang="de-DE" dirty="0"/>
              <a:t> das </a:t>
            </a:r>
            <a:r>
              <a:rPr lang="de-DE" dirty="0" err="1"/>
              <a:t>Deployment</a:t>
            </a:r>
            <a:r>
              <a:rPr lang="de-DE" dirty="0"/>
              <a:t> durchgeführt? (Frage in die Runde??!)</a:t>
            </a:r>
          </a:p>
          <a:p>
            <a:r>
              <a:rPr lang="de-DE" dirty="0"/>
              <a:t>Beim CI-Server ist es Imperativ. Beispielsweise über </a:t>
            </a:r>
            <a:r>
              <a:rPr lang="de-DE" dirty="0" err="1"/>
              <a:t>Deployment</a:t>
            </a:r>
            <a:r>
              <a:rPr lang="de-DE" dirty="0"/>
              <a:t>-Skripte.</a:t>
            </a:r>
          </a:p>
          <a:p>
            <a:endParaRPr lang="de-DE" dirty="0"/>
          </a:p>
          <a:p>
            <a:r>
              <a:rPr lang="de-DE" dirty="0"/>
              <a:t>Wie wird das </a:t>
            </a:r>
            <a:r>
              <a:rPr lang="de-DE" dirty="0" err="1"/>
              <a:t>Deployment</a:t>
            </a:r>
            <a:r>
              <a:rPr lang="de-DE" dirty="0"/>
              <a:t> beim </a:t>
            </a:r>
            <a:r>
              <a:rPr lang="de-DE" dirty="0" err="1"/>
              <a:t>GitOps</a:t>
            </a:r>
            <a:r>
              <a:rPr lang="de-DE" dirty="0"/>
              <a:t> durchgeführt?</a:t>
            </a:r>
          </a:p>
          <a:p>
            <a:r>
              <a:rPr lang="de-DE" dirty="0"/>
              <a:t>Beim </a:t>
            </a:r>
            <a:r>
              <a:rPr lang="de-DE" dirty="0" err="1"/>
              <a:t>GitOps</a:t>
            </a:r>
            <a:r>
              <a:rPr lang="de-DE" dirty="0"/>
              <a:t> ist das rein deklarativ.</a:t>
            </a:r>
          </a:p>
          <a:p>
            <a:endParaRPr lang="de-DE" dirty="0"/>
          </a:p>
          <a:p>
            <a:r>
              <a:rPr lang="de-DE" dirty="0"/>
              <a:t>4) Ausführungssemantik? </a:t>
            </a:r>
          </a:p>
          <a:p>
            <a:r>
              <a:rPr lang="de-DE" dirty="0"/>
              <a:t>Beim CI-Server 1x (EIN MAL), also </a:t>
            </a:r>
            <a:r>
              <a:rPr lang="de-DE" dirty="0" err="1"/>
              <a:t>once</a:t>
            </a:r>
            <a:r>
              <a:rPr lang="de-DE" dirty="0"/>
              <a:t>. Der hat eine Ausführungssemantik durch einen Push/Trigger oder eben durch das manuelle Starten</a:t>
            </a:r>
          </a:p>
          <a:p>
            <a:endParaRPr lang="de-DE" dirty="0"/>
          </a:p>
          <a:p>
            <a:r>
              <a:rPr lang="de-DE" dirty="0"/>
              <a:t>Bei </a:t>
            </a:r>
            <a:r>
              <a:rPr lang="de-DE" dirty="0" err="1"/>
              <a:t>GitOps</a:t>
            </a:r>
            <a:r>
              <a:rPr lang="de-DE" dirty="0"/>
              <a:t>: es ist kontinuierlich. (</a:t>
            </a:r>
            <a:r>
              <a:rPr lang="de-DE" dirty="0" err="1"/>
              <a:t>continuously</a:t>
            </a:r>
            <a:r>
              <a:rPr lang="de-DE" dirty="0"/>
              <a:t>) Stichwort: </a:t>
            </a:r>
            <a:r>
              <a:rPr lang="de-DE" dirty="0" err="1"/>
              <a:t>Continuous</a:t>
            </a:r>
            <a:r>
              <a:rPr lang="de-DE" dirty="0"/>
              <a:t> </a:t>
            </a:r>
            <a:r>
              <a:rPr lang="de-DE" dirty="0" err="1"/>
              <a:t>Operations</a:t>
            </a:r>
            <a:r>
              <a:rPr lang="de-DE" dirty="0"/>
              <a:t>.</a:t>
            </a:r>
          </a:p>
          <a:p>
            <a:r>
              <a:rPr lang="de-DE" dirty="0"/>
              <a:t>Der Operator prüft kontinuierlich, ob es etwas neues in </a:t>
            </a:r>
            <a:r>
              <a:rPr lang="de-DE" dirty="0" err="1"/>
              <a:t>Git</a:t>
            </a:r>
            <a:r>
              <a:rPr lang="de-DE" dirty="0"/>
              <a:t> gibt oder sich der Zustand verändert hat.</a:t>
            </a:r>
          </a:p>
          <a:p>
            <a:endParaRPr lang="de-DE" dirty="0"/>
          </a:p>
          <a:p>
            <a:r>
              <a:rPr lang="de-DE" dirty="0"/>
              <a:t>5) </a:t>
            </a:r>
          </a:p>
          <a:p>
            <a:endParaRPr lang="de-DE" dirty="0"/>
          </a:p>
          <a:p>
            <a:r>
              <a:rPr lang="de-DE" dirty="0" err="1"/>
              <a:t>Klassiches</a:t>
            </a:r>
            <a:r>
              <a:rPr lang="de-DE" dirty="0"/>
              <a:t> </a:t>
            </a:r>
            <a:r>
              <a:rPr lang="de-DE" dirty="0" err="1"/>
              <a:t>CIOps</a:t>
            </a:r>
            <a:r>
              <a:rPr lang="de-DE" dirty="0"/>
              <a:t> macht der CI-Server CI und im Zweifel zusätzlich CD</a:t>
            </a:r>
          </a:p>
          <a:p>
            <a:endParaRPr lang="de-DE" dirty="0"/>
          </a:p>
          <a:p>
            <a:r>
              <a:rPr lang="de-DE" dirty="0"/>
              <a:t>Das ist bei </a:t>
            </a:r>
            <a:r>
              <a:rPr lang="de-DE" dirty="0" err="1"/>
              <a:t>GitOps</a:t>
            </a:r>
            <a:r>
              <a:rPr lang="de-DE" dirty="0"/>
              <a:t> anders:</a:t>
            </a:r>
          </a:p>
          <a:p>
            <a:pPr marL="171450" indent="-171450">
              <a:buFont typeface="Arial" panose="020B0604020202020204" pitchFamily="34" charset="0"/>
              <a:buChar char="•"/>
            </a:pPr>
            <a:r>
              <a:rPr lang="de-DE" dirty="0"/>
              <a:t>Dort macht der CI Server tatsächlich nur CI</a:t>
            </a:r>
          </a:p>
          <a:p>
            <a:pPr marL="171450" indent="-171450">
              <a:buFont typeface="Arial" panose="020B0604020202020204" pitchFamily="34" charset="0"/>
              <a:buChar char="•"/>
            </a:pPr>
            <a:r>
              <a:rPr lang="de-DE" dirty="0"/>
              <a:t>Der </a:t>
            </a:r>
            <a:r>
              <a:rPr lang="de-DE" dirty="0" err="1"/>
              <a:t>GitOps</a:t>
            </a:r>
            <a:r>
              <a:rPr lang="de-DE" dirty="0"/>
              <a:t> Operator übernimmt den CD Teil</a:t>
            </a:r>
          </a:p>
          <a:p>
            <a:pPr marL="628650" lvl="1" indent="-171450">
              <a:buFont typeface="Arial" panose="020B0604020202020204" pitchFamily="34" charset="0"/>
              <a:buChar char="•"/>
            </a:pPr>
            <a:r>
              <a:rPr lang="de-DE" dirty="0">
                <a:sym typeface="Wingdings" panose="05000000000000000000" pitchFamily="2" charset="2"/>
              </a:rPr>
              <a:t></a:t>
            </a:r>
            <a:r>
              <a:rPr lang="de-DE" dirty="0"/>
              <a:t>„Man könnte </a:t>
            </a:r>
            <a:r>
              <a:rPr lang="de-DE" dirty="0" err="1"/>
              <a:t>GitOps</a:t>
            </a:r>
            <a:r>
              <a:rPr lang="de-DE" dirty="0"/>
              <a:t> als </a:t>
            </a:r>
            <a:r>
              <a:rPr lang="de-DE" dirty="0" err="1"/>
              <a:t>continuous</a:t>
            </a:r>
            <a:r>
              <a:rPr lang="de-DE" dirty="0"/>
              <a:t> </a:t>
            </a:r>
            <a:r>
              <a:rPr lang="de-DE" dirty="0" err="1"/>
              <a:t>delivery</a:t>
            </a:r>
            <a:r>
              <a:rPr lang="de-DE" dirty="0"/>
              <a:t> für </a:t>
            </a:r>
            <a:r>
              <a:rPr lang="de-DE" dirty="0" err="1"/>
              <a:t>cloud</a:t>
            </a:r>
            <a:r>
              <a:rPr lang="de-DE" dirty="0"/>
              <a:t>-native Anwendungen interpretieren“</a:t>
            </a:r>
          </a:p>
          <a:p>
            <a:pPr marL="628650" lvl="1" indent="-171450">
              <a:buFont typeface="Arial" panose="020B0604020202020204" pitchFamily="34" charset="0"/>
              <a:buChar char="•"/>
            </a:pPr>
            <a:endParaRPr lang="de-DE" dirty="0"/>
          </a:p>
          <a:p>
            <a:pPr marL="628650" lvl="1" indent="-171450">
              <a:buFont typeface="Arial" panose="020B0604020202020204" pitchFamily="34" charset="0"/>
              <a:buChar char="•"/>
            </a:pPr>
            <a:endParaRPr lang="de-DE" dirty="0"/>
          </a:p>
          <a:p>
            <a:pPr marL="0" lvl="0" indent="0">
              <a:buFont typeface="Arial" panose="020B0604020202020204" pitchFamily="34" charset="0"/>
              <a:buNone/>
            </a:pPr>
            <a:r>
              <a:rPr lang="de-DE" dirty="0"/>
              <a:t>Somit haben wir die Herleitung, wie sich </a:t>
            </a:r>
            <a:r>
              <a:rPr lang="de-DE" dirty="0" err="1"/>
              <a:t>GitOps</a:t>
            </a:r>
            <a:r>
              <a:rPr lang="de-DE" dirty="0"/>
              <a:t> von </a:t>
            </a:r>
            <a:r>
              <a:rPr lang="de-DE" dirty="0" err="1"/>
              <a:t>CIOps</a:t>
            </a:r>
            <a:r>
              <a:rPr lang="de-DE" dirty="0"/>
              <a:t> unterscheidet.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a:t>
            </a:fld>
            <a:endParaRPr lang="de-DE" altLang="de-DE"/>
          </a:p>
        </p:txBody>
      </p:sp>
    </p:spTree>
    <p:extLst>
      <p:ext uri="{BB962C8B-B14F-4D97-AF65-F5344CB8AC3E}">
        <p14:creationId xmlns:p14="http://schemas.microsoft.com/office/powerpoint/2010/main" val="3979204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https://imageresizer.com/de/meme-generator/bearbeiten/but-why </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a:t>
            </a:fld>
            <a:endParaRPr lang="de-DE" altLang="de-DE"/>
          </a:p>
        </p:txBody>
      </p:sp>
    </p:spTree>
    <p:extLst>
      <p:ext uri="{BB962C8B-B14F-4D97-AF65-F5344CB8AC3E}">
        <p14:creationId xmlns:p14="http://schemas.microsoft.com/office/powerpoint/2010/main" val="4044336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pPr marL="171450" indent="-171450">
              <a:buFont typeface="Arial" panose="020B0604020202020204" pitchFamily="34" charset="0"/>
              <a:buChar char="•"/>
            </a:pPr>
            <a:r>
              <a:rPr lang="de-DE" dirty="0"/>
              <a:t>https://about.gitlab.com/topics/gitops/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11</a:t>
            </a:fld>
            <a:endParaRPr lang="de-DE" altLang="de-DE"/>
          </a:p>
        </p:txBody>
      </p:sp>
    </p:spTree>
    <p:extLst>
      <p:ext uri="{BB962C8B-B14F-4D97-AF65-F5344CB8AC3E}">
        <p14:creationId xmlns:p14="http://schemas.microsoft.com/office/powerpoint/2010/main" val="904260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endParaRPr lang="de-DE" dirty="0"/>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a:t>CD-Prozess prüft Anforderungen für</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a:t> Sicherheit, </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err="1"/>
              <a:t>IaC</a:t>
            </a:r>
            <a:r>
              <a:rPr lang="de-DE" dirty="0"/>
              <a:t> </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a:t>oder andere Richtlinien</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a:t>und wendet die Anforderungen an (IST vs. SOLL)</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12</a:t>
            </a:fld>
            <a:endParaRPr lang="de-DE" altLang="de-DE"/>
          </a:p>
        </p:txBody>
      </p:sp>
    </p:spTree>
    <p:extLst>
      <p:ext uri="{BB962C8B-B14F-4D97-AF65-F5344CB8AC3E}">
        <p14:creationId xmlns:p14="http://schemas.microsoft.com/office/powerpoint/2010/main" val="868790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08.08.2024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a:t>Klicken Sie,  um die Formate des Vorlagentextes zu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Daniel Krämer</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001540" y="6451600"/>
            <a:ext cx="1375698"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Tag-3_4-GitOps.pptx</a:t>
            </a:r>
            <a:endParaRPr lang="de-DE" dirty="0">
              <a:solidFill>
                <a:schemeClr val="bg1"/>
              </a:solidFill>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6.sv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services.google.com/fh/files/misc/2023_final_report_sodr.pdf"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hyperlink" Target="https://pipecd.dev/" TargetMode="External"/><Relationship Id="rId3" Type="http://schemas.openxmlformats.org/officeDocument/2006/relationships/hyperlink" Target="https://github.com/argoproj/argo-cd" TargetMode="External"/><Relationship Id="rId7" Type="http://schemas.openxmlformats.org/officeDocument/2006/relationships/hyperlink" Target="https://werf.io/"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hyperlink" Target="https://jenkins-x.io/" TargetMode="External"/><Relationship Id="rId5" Type="http://schemas.openxmlformats.org/officeDocument/2006/relationships/hyperlink" Target="https://github.com/weaveworks/flagger" TargetMode="External"/><Relationship Id="rId4" Type="http://schemas.openxmlformats.org/officeDocument/2006/relationships/hyperlink" Target="https://github.com/fluxcd/flux2" TargetMode="External"/><Relationship Id="rId9" Type="http://schemas.openxmlformats.org/officeDocument/2006/relationships/hyperlink" Target="https://docs.gitlab.com/ee/user/clusters/agent/"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kubernetes.io/docs/tasks/tools/" TargetMode="External"/><Relationship Id="rId2" Type="http://schemas.openxmlformats.org/officeDocument/2006/relationships/hyperlink" Target="https://fluxcd.io/flux/installation/"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github.com/argoproj-labs/argocd-image-updater" TargetMode="External"/><Relationship Id="rId7"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21.png"/><Relationship Id="rId4" Type="http://schemas.openxmlformats.org/officeDocument/2006/relationships/hyperlink" Target="https://fluxcd.io/flux/guides/image-update/" TargetMode="External"/><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1.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4.xml.rels><?xml version="1.0" encoding="UTF-8" standalone="yes"?>
<Relationships xmlns="http://schemas.openxmlformats.org/package/2006/relationships"><Relationship Id="rId3" Type="http://schemas.openxmlformats.org/officeDocument/2006/relationships/hyperlink" Target="https://github.com/adrienverge/yamllint" TargetMode="External"/><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hyperlink" Target="https://github.com/helm/chart-testing" TargetMode="External"/><Relationship Id="rId4" Type="http://schemas.openxmlformats.org/officeDocument/2006/relationships/hyperlink" Target="https://github.com/instrumenta/kubeval" TargetMode="Externa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5471839"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3: Docker, </a:t>
            </a:r>
            <a:r>
              <a:rPr lang="de-DE" altLang="de-DE" sz="3200" dirty="0" err="1"/>
              <a:t>GitOps</a:t>
            </a:r>
            <a:r>
              <a:rPr lang="de-DE" altLang="de-DE" sz="3200" dirty="0"/>
              <a:t>, </a:t>
            </a:r>
            <a:r>
              <a:rPr lang="de-DE" altLang="de-DE" sz="3200" dirty="0" err="1"/>
              <a:t>Deployment</a:t>
            </a:r>
            <a:r>
              <a:rPr lang="de-DE" altLang="de-DE" sz="3200"/>
              <a:t>-Strategien</a:t>
            </a:r>
            <a:endParaRPr lang="de-DE" altLang="de-DE" sz="3200" dirty="0"/>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2" y="4462463"/>
            <a:ext cx="4190603"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a:t>10.07.2024</a:t>
            </a:r>
            <a:r>
              <a:rPr lang="de-DE" altLang="de-DE" sz="1600" dirty="0"/>
              <a:t>, Daniel Krämer</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de-DE" altLang="de-DE" sz="4400" dirty="0">
              <a:solidFill>
                <a:schemeClr val="tx2"/>
              </a:solidFill>
              <a:latin typeface="Arial" panose="020B0604020202020204" pitchFamily="34" charset="0"/>
            </a:endParaRPr>
          </a:p>
        </p:txBody>
      </p:sp>
      <p:pic>
        <p:nvPicPr>
          <p:cNvPr id="3" name="Grafik 2">
            <a:extLst>
              <a:ext uri="{FF2B5EF4-FFF2-40B4-BE49-F238E27FC236}">
                <a16:creationId xmlns:a16="http://schemas.microsoft.com/office/drawing/2014/main" id="{F795EC6A-86ED-78D6-3916-EC81E83159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9959" y="263970"/>
            <a:ext cx="4348957" cy="150882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65D894-C205-240B-EACE-153832C5C589}"/>
              </a:ext>
            </a:extLst>
          </p:cNvPr>
          <p:cNvSpPr>
            <a:spLocks noGrp="1"/>
          </p:cNvSpPr>
          <p:nvPr>
            <p:ph type="title"/>
          </p:nvPr>
        </p:nvSpPr>
        <p:spPr/>
        <p:txBody>
          <a:bodyPr/>
          <a:lstStyle/>
          <a:p>
            <a:r>
              <a:rPr lang="de-DE" dirty="0" err="1"/>
              <a:t>GitOps</a:t>
            </a:r>
            <a:endParaRPr lang="de-DE" dirty="0"/>
          </a:p>
        </p:txBody>
      </p:sp>
      <p:pic>
        <p:nvPicPr>
          <p:cNvPr id="8" name="Inhaltsplatzhalter 7">
            <a:extLst>
              <a:ext uri="{FF2B5EF4-FFF2-40B4-BE49-F238E27FC236}">
                <a16:creationId xmlns:a16="http://schemas.microsoft.com/office/drawing/2014/main" id="{6AA57678-D168-83D1-223E-6893F206108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80431" y="1385887"/>
            <a:ext cx="4762500" cy="4591050"/>
          </a:xfrm>
        </p:spPr>
      </p:pic>
    </p:spTree>
    <p:extLst>
      <p:ext uri="{BB962C8B-B14F-4D97-AF65-F5344CB8AC3E}">
        <p14:creationId xmlns:p14="http://schemas.microsoft.com/office/powerpoint/2010/main" val="1935013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el 1">
            <a:extLst>
              <a:ext uri="{FF2B5EF4-FFF2-40B4-BE49-F238E27FC236}">
                <a16:creationId xmlns:a16="http://schemas.microsoft.com/office/drawing/2014/main" id="{14166EE9-31F6-1432-6B4F-746369646516}"/>
              </a:ext>
            </a:extLst>
          </p:cNvPr>
          <p:cNvSpPr>
            <a:spLocks noGrp="1"/>
          </p:cNvSpPr>
          <p:nvPr>
            <p:ph type="title"/>
          </p:nvPr>
        </p:nvSpPr>
        <p:spPr>
          <a:xfrm>
            <a:off x="285750" y="150813"/>
            <a:ext cx="5554663" cy="706437"/>
          </a:xfrm>
        </p:spPr>
        <p:txBody>
          <a:bodyPr/>
          <a:lstStyle/>
          <a:p>
            <a:r>
              <a:rPr lang="de-DE" altLang="de-DE" dirty="0" err="1"/>
              <a:t>GitOps</a:t>
            </a:r>
            <a:endParaRPr lang="de-DE" altLang="de-DE" dirty="0"/>
          </a:p>
        </p:txBody>
      </p:sp>
      <p:sp>
        <p:nvSpPr>
          <p:cNvPr id="7171" name="Inhaltsplatzhalter 2">
            <a:extLst>
              <a:ext uri="{FF2B5EF4-FFF2-40B4-BE49-F238E27FC236}">
                <a16:creationId xmlns:a16="http://schemas.microsoft.com/office/drawing/2014/main" id="{D6605F78-5E9C-5D95-A6D0-E28F30A480AF}"/>
              </a:ext>
            </a:extLst>
          </p:cNvPr>
          <p:cNvSpPr>
            <a:spLocks noGrp="1"/>
          </p:cNvSpPr>
          <p:nvPr>
            <p:ph idx="1"/>
          </p:nvPr>
        </p:nvSpPr>
        <p:spPr/>
        <p:txBody>
          <a:bodyPr/>
          <a:lstStyle/>
          <a:p>
            <a:pPr marL="0" indent="0">
              <a:buNone/>
            </a:pPr>
            <a:r>
              <a:rPr lang="de-DE" altLang="de-DE" b="1" dirty="0"/>
              <a:t>Beobachtungen</a:t>
            </a:r>
          </a:p>
          <a:p>
            <a:pPr marL="0" indent="0">
              <a:buNone/>
            </a:pPr>
            <a:endParaRPr lang="de-DE" altLang="de-DE" b="1" dirty="0"/>
          </a:p>
          <a:p>
            <a:pPr>
              <a:buFont typeface="Arial" panose="020B0604020202020204" pitchFamily="34" charset="0"/>
              <a:buChar char="•"/>
            </a:pPr>
            <a:r>
              <a:rPr lang="de-DE" altLang="de-DE" dirty="0"/>
              <a:t>Softwareentwicklungs-Lebenszyklus bereits automatisiert</a:t>
            </a:r>
          </a:p>
          <a:p>
            <a:pPr lvl="1">
              <a:buFont typeface="Arial" panose="020B0604020202020204" pitchFamily="34" charset="0"/>
              <a:buChar char="•"/>
            </a:pPr>
            <a:r>
              <a:rPr lang="de-DE" altLang="de-DE" sz="1900" dirty="0"/>
              <a:t>Infrastruktur meist weitgehend manuell </a:t>
            </a:r>
            <a:r>
              <a:rPr lang="de-DE" altLang="de-DE" sz="1700" dirty="0">
                <a:sym typeface="Wingdings" panose="05000000000000000000" pitchFamily="2" charset="2"/>
              </a:rPr>
              <a:t></a:t>
            </a:r>
            <a:r>
              <a:rPr lang="de-DE" altLang="de-DE" sz="1700" dirty="0"/>
              <a:t> benötigt spezialisierte Teams</a:t>
            </a:r>
          </a:p>
          <a:p>
            <a:pPr lvl="1">
              <a:buFont typeface="Arial" panose="020B0604020202020204" pitchFamily="34" charset="0"/>
              <a:buChar char="•"/>
            </a:pPr>
            <a:endParaRPr lang="de-DE" altLang="de-DE" sz="1700" dirty="0"/>
          </a:p>
          <a:p>
            <a:pPr>
              <a:buFont typeface="Arial" panose="020B0604020202020204" pitchFamily="34" charset="0"/>
              <a:buChar char="•"/>
            </a:pPr>
            <a:r>
              <a:rPr lang="de-DE" altLang="de-DE" dirty="0"/>
              <a:t>Cloud Native Apps</a:t>
            </a:r>
          </a:p>
          <a:p>
            <a:pPr lvl="1">
              <a:buFont typeface="Arial" panose="020B0604020202020204" pitchFamily="34" charset="0"/>
              <a:buChar char="•"/>
            </a:pPr>
            <a:r>
              <a:rPr lang="de-DE" altLang="de-DE" dirty="0"/>
              <a:t>Zunehmender Fokus auf Geschwindigkeit und Skalierbarkeit</a:t>
            </a:r>
          </a:p>
          <a:p>
            <a:pPr lvl="1">
              <a:buFont typeface="Arial" panose="020B0604020202020204" pitchFamily="34" charset="0"/>
              <a:buChar char="•"/>
            </a:pPr>
            <a:r>
              <a:rPr lang="de-DE" altLang="de-DE" sz="1900" dirty="0"/>
              <a:t>Trend: Infrastruktur in die Cloud </a:t>
            </a:r>
          </a:p>
          <a:p>
            <a:pPr lvl="1">
              <a:buFont typeface="Arial" panose="020B0604020202020204" pitchFamily="34" charset="0"/>
              <a:buChar char="•"/>
            </a:pPr>
            <a:endParaRPr lang="de-DE" altLang="de-DE" sz="1900" dirty="0"/>
          </a:p>
          <a:p>
            <a:pPr>
              <a:buFont typeface="Arial" panose="020B0604020202020204" pitchFamily="34" charset="0"/>
              <a:buChar char="•"/>
            </a:pPr>
            <a:r>
              <a:rPr lang="de-DE" altLang="de-DE" dirty="0"/>
              <a:t>Ziel: Infrastruktur-Provisionierung automatisieren</a:t>
            </a:r>
          </a:p>
          <a:p>
            <a:pPr lvl="1">
              <a:buFont typeface="Arial" panose="020B0604020202020204" pitchFamily="34" charset="0"/>
              <a:buChar char="•"/>
            </a:pPr>
            <a:r>
              <a:rPr lang="de-DE" altLang="de-DE" dirty="0"/>
              <a:t>Verlagerung des </a:t>
            </a:r>
            <a:r>
              <a:rPr lang="de-DE" altLang="de-DE" dirty="0" err="1"/>
              <a:t>Know</a:t>
            </a:r>
            <a:r>
              <a:rPr lang="de-DE" altLang="de-DE" dirty="0"/>
              <a:t> </a:t>
            </a:r>
            <a:r>
              <a:rPr lang="de-DE" altLang="de-DE" dirty="0" err="1"/>
              <a:t>Hows</a:t>
            </a:r>
            <a:r>
              <a:rPr lang="de-DE" altLang="de-DE" dirty="0"/>
              <a:t> in die Pipelines</a:t>
            </a:r>
          </a:p>
          <a:p>
            <a:pPr lvl="1">
              <a:buFont typeface="Arial" panose="020B0604020202020204" pitchFamily="34" charset="0"/>
              <a:buChar char="•"/>
            </a:pPr>
            <a:r>
              <a:rPr lang="de-DE" altLang="de-DE" sz="1900" dirty="0">
                <a:sym typeface="Wingdings" panose="05000000000000000000" pitchFamily="2" charset="2"/>
              </a:rPr>
              <a:t> </a:t>
            </a:r>
            <a:r>
              <a:rPr lang="de-DE" altLang="de-DE" sz="1900" dirty="0"/>
              <a:t>Konsistente Infrastruktur; analog </a:t>
            </a:r>
            <a:r>
              <a:rPr lang="de-DE" altLang="de-DE" sz="1900" dirty="0" err="1"/>
              <a:t>Deployables</a:t>
            </a:r>
            <a:endParaRPr lang="de-DE" altLang="de-DE" dirty="0"/>
          </a:p>
        </p:txBody>
      </p:sp>
    </p:spTree>
    <p:extLst>
      <p:ext uri="{BB962C8B-B14F-4D97-AF65-F5344CB8AC3E}">
        <p14:creationId xmlns:p14="http://schemas.microsoft.com/office/powerpoint/2010/main" val="1196305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65D894-C205-240B-EACE-153832C5C589}"/>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7E2263B-B497-253E-3C49-6BDD6C0EE524}"/>
              </a:ext>
            </a:extLst>
          </p:cNvPr>
          <p:cNvSpPr>
            <a:spLocks noGrp="1"/>
          </p:cNvSpPr>
          <p:nvPr>
            <p:ph idx="1"/>
          </p:nvPr>
        </p:nvSpPr>
        <p:spPr/>
        <p:txBody>
          <a:bodyPr/>
          <a:lstStyle/>
          <a:p>
            <a:pPr marL="0" indent="0">
              <a:buNone/>
            </a:pPr>
            <a:r>
              <a:rPr lang="de-DE" b="1" dirty="0"/>
              <a:t>Was genau ist das jetzt?</a:t>
            </a:r>
          </a:p>
          <a:p>
            <a:pPr marL="0" indent="0">
              <a:buNone/>
            </a:pPr>
            <a:endParaRPr lang="de-DE" dirty="0"/>
          </a:p>
          <a:p>
            <a:pPr>
              <a:buFont typeface="Arial" panose="020B0604020202020204" pitchFamily="34" charset="0"/>
              <a:buChar char="•"/>
            </a:pPr>
            <a:r>
              <a:rPr lang="de-DE" dirty="0"/>
              <a:t>Workflow zur Anwendungsbereitstellung</a:t>
            </a:r>
          </a:p>
          <a:p>
            <a:pPr>
              <a:buFont typeface="Arial" panose="020B0604020202020204" pitchFamily="34" charset="0"/>
              <a:buChar char="•"/>
            </a:pPr>
            <a:r>
              <a:rPr lang="de-DE" dirty="0"/>
              <a:t>Infrastruktur als Code (</a:t>
            </a:r>
            <a:r>
              <a:rPr lang="de-DE" b="1" dirty="0" err="1"/>
              <a:t>IaC</a:t>
            </a:r>
            <a:r>
              <a:rPr lang="de-DE" dirty="0"/>
              <a:t>)</a:t>
            </a:r>
          </a:p>
          <a:p>
            <a:pPr>
              <a:buFont typeface="Arial" panose="020B0604020202020204" pitchFamily="34" charset="0"/>
              <a:buChar char="•"/>
            </a:pPr>
            <a:r>
              <a:rPr lang="de-DE" dirty="0" err="1"/>
              <a:t>Git</a:t>
            </a:r>
            <a:r>
              <a:rPr lang="de-DE" dirty="0"/>
              <a:t> </a:t>
            </a:r>
            <a:r>
              <a:rPr lang="de-DE" dirty="0" err="1"/>
              <a:t>Repositories</a:t>
            </a:r>
            <a:r>
              <a:rPr lang="de-DE" dirty="0"/>
              <a:t> als Single Source </a:t>
            </a:r>
            <a:r>
              <a:rPr lang="de-DE" dirty="0" err="1"/>
              <a:t>of</a:t>
            </a:r>
            <a:r>
              <a:rPr lang="de-DE" dirty="0"/>
              <a:t> Truth</a:t>
            </a:r>
          </a:p>
          <a:p>
            <a:pPr>
              <a:buFont typeface="Arial" panose="020B0604020202020204" pitchFamily="34" charset="0"/>
              <a:buChar char="•"/>
            </a:pPr>
            <a:r>
              <a:rPr lang="de-DE" dirty="0"/>
              <a:t>Umgebungen passen sich automatisch der aktuellen Konfiguration an</a:t>
            </a:r>
          </a:p>
        </p:txBody>
      </p:sp>
    </p:spTree>
    <p:extLst>
      <p:ext uri="{BB962C8B-B14F-4D97-AF65-F5344CB8AC3E}">
        <p14:creationId xmlns:p14="http://schemas.microsoft.com/office/powerpoint/2010/main" val="1026791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65D894-C205-240B-EACE-153832C5C589}"/>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7E2263B-B497-253E-3C49-6BDD6C0EE524}"/>
              </a:ext>
            </a:extLst>
          </p:cNvPr>
          <p:cNvSpPr>
            <a:spLocks noGrp="1"/>
          </p:cNvSpPr>
          <p:nvPr>
            <p:ph idx="1"/>
          </p:nvPr>
        </p:nvSpPr>
        <p:spPr/>
        <p:txBody>
          <a:bodyPr/>
          <a:lstStyle/>
          <a:p>
            <a:pPr marL="0" indent="0">
              <a:buNone/>
            </a:pPr>
            <a:r>
              <a:rPr lang="de-DE" b="1" dirty="0"/>
              <a:t>Was genau ist das jetzt?</a:t>
            </a:r>
          </a:p>
          <a:p>
            <a:pPr marL="0" indent="0">
              <a:buNone/>
            </a:pPr>
            <a:endParaRPr lang="de-DE" b="1" dirty="0"/>
          </a:p>
          <a:p>
            <a:pPr>
              <a:buFont typeface="Arial" panose="020B0604020202020204" pitchFamily="34" charset="0"/>
              <a:buChar char="•"/>
            </a:pPr>
            <a:r>
              <a:rPr lang="de-DE" dirty="0"/>
              <a:t>Vorgehen</a:t>
            </a:r>
          </a:p>
          <a:p>
            <a:pPr lvl="1">
              <a:buFont typeface="Arial" panose="020B0604020202020204" pitchFamily="34" charset="0"/>
              <a:buChar char="•"/>
            </a:pPr>
            <a:r>
              <a:rPr lang="de-DE" dirty="0"/>
              <a:t>CI-Prozess prüft eingecheckten Code</a:t>
            </a:r>
          </a:p>
          <a:p>
            <a:pPr lvl="1">
              <a:buFont typeface="Arial" panose="020B0604020202020204" pitchFamily="34" charset="0"/>
              <a:buChar char="•"/>
            </a:pPr>
            <a:r>
              <a:rPr lang="de-DE" dirty="0"/>
              <a:t>CD-Prozess prüft Anforderungen und wendet diese an</a:t>
            </a:r>
            <a:br>
              <a:rPr lang="de-DE" dirty="0"/>
            </a:br>
            <a:r>
              <a:rPr lang="de-DE" dirty="0"/>
              <a:t>(IST vs. SOLL)</a:t>
            </a:r>
          </a:p>
          <a:p>
            <a:pPr>
              <a:buFont typeface="Arial" panose="020B0604020202020204" pitchFamily="34" charset="0"/>
              <a:buChar char="•"/>
            </a:pPr>
            <a:endParaRPr lang="de-DE" dirty="0"/>
          </a:p>
          <a:p>
            <a:pPr>
              <a:buFont typeface="Arial" panose="020B0604020202020204" pitchFamily="34" charset="0"/>
              <a:buChar char="•"/>
            </a:pPr>
            <a:r>
              <a:rPr lang="de-DE" dirty="0"/>
              <a:t>Freie </a:t>
            </a:r>
            <a:r>
              <a:rPr lang="de-DE" dirty="0" err="1"/>
              <a:t>Toolwahl</a:t>
            </a:r>
            <a:r>
              <a:rPr lang="de-DE" dirty="0"/>
              <a:t>, um ein </a:t>
            </a:r>
            <a:r>
              <a:rPr lang="de-DE" dirty="0" err="1"/>
              <a:t>GitOps</a:t>
            </a:r>
            <a:r>
              <a:rPr lang="de-DE" dirty="0"/>
              <a:t> Framework aufzubauen</a:t>
            </a:r>
          </a:p>
          <a:p>
            <a:pPr lvl="1">
              <a:buFont typeface="Arial" panose="020B0604020202020204" pitchFamily="34" charset="0"/>
              <a:buChar char="•"/>
            </a:pPr>
            <a:r>
              <a:rPr lang="de-DE" dirty="0" err="1"/>
              <a:t>Git</a:t>
            </a:r>
            <a:r>
              <a:rPr lang="de-DE" dirty="0"/>
              <a:t> </a:t>
            </a:r>
            <a:r>
              <a:rPr lang="de-DE" dirty="0" err="1"/>
              <a:t>Repositories</a:t>
            </a:r>
            <a:endParaRPr lang="de-DE" dirty="0"/>
          </a:p>
          <a:p>
            <a:pPr lvl="1">
              <a:buFont typeface="Arial" panose="020B0604020202020204" pitchFamily="34" charset="0"/>
              <a:buChar char="•"/>
            </a:pPr>
            <a:r>
              <a:rPr lang="de-DE" dirty="0"/>
              <a:t>CI/CD-Tools (wie Jenkins, Spinnaker, </a:t>
            </a:r>
            <a:r>
              <a:rPr lang="de-DE" dirty="0" err="1"/>
              <a:t>circleci</a:t>
            </a:r>
            <a:r>
              <a:rPr lang="de-DE" dirty="0"/>
              <a:t>, </a:t>
            </a:r>
            <a:r>
              <a:rPr lang="de-DE" dirty="0" err="1"/>
              <a:t>flux</a:t>
            </a:r>
            <a:r>
              <a:rPr lang="de-DE" dirty="0"/>
              <a:t>, Argo CD, …)</a:t>
            </a:r>
          </a:p>
          <a:p>
            <a:pPr lvl="1">
              <a:buFont typeface="Arial" panose="020B0604020202020204" pitchFamily="34" charset="0"/>
              <a:buChar char="•"/>
            </a:pPr>
            <a:r>
              <a:rPr lang="de-DE" dirty="0" err="1"/>
              <a:t>Kubernetes</a:t>
            </a:r>
            <a:r>
              <a:rPr lang="de-DE" dirty="0"/>
              <a:t>, Virtuelle Maschinen</a:t>
            </a:r>
          </a:p>
          <a:p>
            <a:pPr lvl="1">
              <a:buFont typeface="Arial" panose="020B0604020202020204" pitchFamily="34" charset="0"/>
              <a:buChar char="•"/>
            </a:pPr>
            <a:r>
              <a:rPr lang="de-DE" dirty="0"/>
              <a:t>Konfigurationsmanagement (</a:t>
            </a:r>
            <a:r>
              <a:rPr lang="de-DE" dirty="0" err="1"/>
              <a:t>Ansible</a:t>
            </a:r>
            <a:r>
              <a:rPr lang="de-DE" dirty="0"/>
              <a:t>, Chef, puppet, Helm)</a:t>
            </a:r>
          </a:p>
          <a:p>
            <a:pPr marL="0" indent="0">
              <a:buNone/>
            </a:pPr>
            <a:endParaRPr lang="de-DE" dirty="0"/>
          </a:p>
        </p:txBody>
      </p:sp>
    </p:spTree>
    <p:extLst>
      <p:ext uri="{BB962C8B-B14F-4D97-AF65-F5344CB8AC3E}">
        <p14:creationId xmlns:p14="http://schemas.microsoft.com/office/powerpoint/2010/main" val="1013336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3B985-2812-BDBB-7E9D-A28D84AB06EF}"/>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A7DE80C1-4270-7946-FA99-3BB582B6167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43672" y="981075"/>
            <a:ext cx="5436019" cy="5400675"/>
          </a:xfrm>
        </p:spPr>
      </p:pic>
      <p:sp>
        <p:nvSpPr>
          <p:cNvPr id="3" name="Textfeld 2">
            <a:extLst>
              <a:ext uri="{FF2B5EF4-FFF2-40B4-BE49-F238E27FC236}">
                <a16:creationId xmlns:a16="http://schemas.microsoft.com/office/drawing/2014/main" id="{67510A66-4FB2-9F8C-F220-0524BFEE862F}"/>
              </a:ext>
            </a:extLst>
          </p:cNvPr>
          <p:cNvSpPr txBox="1"/>
          <p:nvPr/>
        </p:nvSpPr>
        <p:spPr bwMode="auto">
          <a:xfrm>
            <a:off x="7775848" y="6258639"/>
            <a:ext cx="1368152" cy="246221"/>
          </a:xfrm>
          <a:prstGeom prst="rect">
            <a:avLst/>
          </a:prstGeom>
          <a:noFill/>
          <a:ln w="9525">
            <a:noFill/>
            <a:miter lim="800000"/>
            <a:headEnd/>
            <a:tailEnd/>
          </a:ln>
        </p:spPr>
        <p:txBody>
          <a:bodyPr wrap="square" rtlCol="0" anchor="ctr">
            <a:spAutoFit/>
          </a:bodyPr>
          <a:lstStyle/>
          <a:p>
            <a:pPr eaLnBrk="1" hangingPunct="1"/>
            <a:r>
              <a:rPr lang="de-DE" sz="1000" dirty="0">
                <a:latin typeface="Arial" charset="0"/>
              </a:rPr>
              <a:t>Quelle: </a:t>
            </a:r>
            <a:r>
              <a:rPr lang="de-DE" sz="1000" dirty="0" err="1">
                <a:latin typeface="Arial" charset="0"/>
              </a:rPr>
              <a:t>gitlab-ebook</a:t>
            </a:r>
            <a:endParaRPr lang="de-DE" sz="1000" dirty="0">
              <a:latin typeface="Arial" charset="0"/>
            </a:endParaRPr>
          </a:p>
        </p:txBody>
      </p:sp>
    </p:spTree>
    <p:extLst>
      <p:ext uri="{BB962C8B-B14F-4D97-AF65-F5344CB8AC3E}">
        <p14:creationId xmlns:p14="http://schemas.microsoft.com/office/powerpoint/2010/main" val="760018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3B985-2812-BDBB-7E9D-A28D84AB06EF}"/>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4F73DCFB-96BE-78F1-0678-EC4405A46D0F}"/>
              </a:ext>
            </a:extLst>
          </p:cNvPr>
          <p:cNvSpPr>
            <a:spLocks noGrp="1"/>
          </p:cNvSpPr>
          <p:nvPr>
            <p:ph idx="1"/>
          </p:nvPr>
        </p:nvSpPr>
        <p:spPr>
          <a:xfrm>
            <a:off x="303213" y="1052661"/>
            <a:ext cx="8516937" cy="5400675"/>
          </a:xfrm>
        </p:spPr>
        <p:txBody>
          <a:bodyPr/>
          <a:lstStyle/>
          <a:p>
            <a:pPr marL="0" indent="0">
              <a:buNone/>
            </a:pPr>
            <a:r>
              <a:rPr lang="de-DE" b="1" dirty="0"/>
              <a:t>Warum </a:t>
            </a:r>
            <a:r>
              <a:rPr lang="de-DE" b="1" dirty="0" err="1"/>
              <a:t>GitOps</a:t>
            </a:r>
            <a:r>
              <a:rPr lang="de-DE" b="1" dirty="0"/>
              <a:t>?</a:t>
            </a:r>
          </a:p>
          <a:p>
            <a:pPr>
              <a:buFont typeface="Arial" panose="020B0604020202020204" pitchFamily="34" charset="0"/>
              <a:buChar char="•"/>
            </a:pPr>
            <a:r>
              <a:rPr lang="de-DE" dirty="0"/>
              <a:t>Framework für </a:t>
            </a:r>
            <a:r>
              <a:rPr lang="de-DE" dirty="0" err="1"/>
              <a:t>DevOps</a:t>
            </a:r>
            <a:r>
              <a:rPr lang="de-DE" dirty="0"/>
              <a:t> Umsetzung/Evolution</a:t>
            </a:r>
          </a:p>
          <a:p>
            <a:pPr>
              <a:buFont typeface="Arial" panose="020B0604020202020204" pitchFamily="34" charset="0"/>
              <a:buChar char="•"/>
            </a:pPr>
            <a:r>
              <a:rPr lang="de-DE" dirty="0"/>
              <a:t>State </a:t>
            </a:r>
            <a:r>
              <a:rPr lang="de-DE" dirty="0" err="1"/>
              <a:t>of</a:t>
            </a:r>
            <a:r>
              <a:rPr lang="de-DE" dirty="0"/>
              <a:t> </a:t>
            </a:r>
            <a:r>
              <a:rPr lang="de-DE" dirty="0" err="1"/>
              <a:t>DevOps</a:t>
            </a:r>
            <a:r>
              <a:rPr lang="de-DE" dirty="0"/>
              <a:t> Report</a:t>
            </a:r>
          </a:p>
          <a:p>
            <a:pPr lvl="1">
              <a:buFont typeface="Arial" panose="020B0604020202020204" pitchFamily="34" charset="0"/>
              <a:buChar char="•"/>
            </a:pPr>
            <a:r>
              <a:rPr lang="de-DE" dirty="0">
                <a:hlinkClick r:id="rId3"/>
              </a:rPr>
              <a:t>https://services.google.com/fh/files/misc/2023_final_report_sodr.pdf</a:t>
            </a:r>
            <a:endParaRPr lang="de-DE" dirty="0"/>
          </a:p>
          <a:p>
            <a:pPr lvl="1">
              <a:buFont typeface="Arial" panose="020B0604020202020204" pitchFamily="34" charset="0"/>
              <a:buChar char="•"/>
            </a:pPr>
            <a:r>
              <a:rPr lang="de-DE" dirty="0"/>
              <a:t>Innovationsrate sowie Stabilität verbessert</a:t>
            </a:r>
          </a:p>
          <a:p>
            <a:pPr lvl="2">
              <a:buFont typeface="Arial" panose="020B0604020202020204" pitchFamily="34" charset="0"/>
              <a:buChar char="•"/>
            </a:pPr>
            <a:r>
              <a:rPr lang="de-DE" sz="2000" dirty="0"/>
              <a:t>Für Anwendungen und Code!</a:t>
            </a:r>
          </a:p>
          <a:p>
            <a:pPr>
              <a:buFont typeface="Arial" panose="020B0604020202020204" pitchFamily="34" charset="0"/>
              <a:buChar char="•"/>
            </a:pPr>
            <a:r>
              <a:rPr lang="de-DE" dirty="0" err="1"/>
              <a:t>Git</a:t>
            </a:r>
            <a:r>
              <a:rPr lang="de-DE" dirty="0"/>
              <a:t>-basierte Workflows verwendbar </a:t>
            </a:r>
            <a:r>
              <a:rPr lang="de-DE" dirty="0">
                <a:sym typeface="Wingdings" panose="05000000000000000000" pitchFamily="2" charset="2"/>
              </a:rPr>
              <a:t> Entwickler = </a:t>
            </a:r>
          </a:p>
          <a:p>
            <a:pPr>
              <a:buFont typeface="Arial" panose="020B0604020202020204" pitchFamily="34" charset="0"/>
              <a:buChar char="•"/>
            </a:pPr>
            <a:r>
              <a:rPr lang="de-DE" dirty="0" err="1">
                <a:sym typeface="Wingdings" panose="05000000000000000000" pitchFamily="2" charset="2"/>
              </a:rPr>
              <a:t>GitOps</a:t>
            </a:r>
            <a:r>
              <a:rPr lang="de-DE" dirty="0">
                <a:sym typeface="Wingdings" panose="05000000000000000000" pitchFamily="2" charset="2"/>
              </a:rPr>
              <a:t> erweitert Workflows um </a:t>
            </a:r>
            <a:r>
              <a:rPr lang="de-DE" dirty="0" err="1">
                <a:sym typeface="Wingdings" panose="05000000000000000000" pitchFamily="2" charset="2"/>
              </a:rPr>
              <a:t>Operations</a:t>
            </a:r>
            <a:endParaRPr lang="de-DE" dirty="0">
              <a:sym typeface="Wingdings" panose="05000000000000000000" pitchFamily="2" charset="2"/>
            </a:endParaRPr>
          </a:p>
          <a:p>
            <a:pPr lvl="1">
              <a:buFont typeface="Arial" panose="020B0604020202020204" pitchFamily="34" charset="0"/>
              <a:buChar char="•"/>
            </a:pPr>
            <a:r>
              <a:rPr lang="de-DE" dirty="0" err="1">
                <a:sym typeface="Wingdings" panose="05000000000000000000" pitchFamily="2" charset="2"/>
              </a:rPr>
              <a:t>Deployment</a:t>
            </a:r>
            <a:endParaRPr lang="de-DE" dirty="0">
              <a:sym typeface="Wingdings" panose="05000000000000000000" pitchFamily="2" charset="2"/>
            </a:endParaRPr>
          </a:p>
          <a:p>
            <a:pPr lvl="1">
              <a:buFont typeface="Arial" panose="020B0604020202020204" pitchFamily="34" charset="0"/>
              <a:buChar char="•"/>
            </a:pPr>
            <a:r>
              <a:rPr lang="de-DE" dirty="0" err="1">
                <a:sym typeface="Wingdings" panose="05000000000000000000" pitchFamily="2" charset="2"/>
              </a:rPr>
              <a:t>Application</a:t>
            </a:r>
            <a:r>
              <a:rPr lang="de-DE" dirty="0">
                <a:sym typeface="Wingdings" panose="05000000000000000000" pitchFamily="2" charset="2"/>
              </a:rPr>
              <a:t> Life Cycle Management</a:t>
            </a:r>
          </a:p>
          <a:p>
            <a:pPr lvl="1">
              <a:buFont typeface="Arial" panose="020B0604020202020204" pitchFamily="34" charset="0"/>
              <a:buChar char="•"/>
            </a:pPr>
            <a:r>
              <a:rPr lang="de-DE" dirty="0">
                <a:sym typeface="Wingdings" panose="05000000000000000000" pitchFamily="2" charset="2"/>
              </a:rPr>
              <a:t>Infrastructure </a:t>
            </a:r>
            <a:r>
              <a:rPr lang="de-DE" dirty="0" err="1">
                <a:sym typeface="Wingdings" panose="05000000000000000000" pitchFamily="2" charset="2"/>
              </a:rPr>
              <a:t>Configuration</a:t>
            </a:r>
            <a:endParaRPr lang="de-DE" dirty="0">
              <a:sym typeface="Wingdings" panose="05000000000000000000" pitchFamily="2" charset="2"/>
            </a:endParaRPr>
          </a:p>
          <a:p>
            <a:pPr>
              <a:buFont typeface="Arial" panose="020B0604020202020204" pitchFamily="34" charset="0"/>
              <a:buChar char="•"/>
            </a:pPr>
            <a:r>
              <a:rPr lang="de-DE" dirty="0"/>
              <a:t>Änderungen im </a:t>
            </a:r>
            <a:r>
              <a:rPr lang="de-DE" dirty="0" err="1"/>
              <a:t>Git</a:t>
            </a:r>
            <a:r>
              <a:rPr lang="de-DE" dirty="0"/>
              <a:t> Repository nachverfolgbar</a:t>
            </a:r>
          </a:p>
          <a:p>
            <a:pPr lvl="1">
              <a:buFont typeface="Arial" panose="020B0604020202020204" pitchFamily="34" charset="0"/>
              <a:buChar char="•"/>
            </a:pPr>
            <a:r>
              <a:rPr lang="de-DE" dirty="0">
                <a:sym typeface="Wingdings" panose="05000000000000000000" pitchFamily="2" charset="2"/>
              </a:rPr>
              <a:t> Audit möglich</a:t>
            </a:r>
            <a:endParaRPr lang="de-DE" dirty="0"/>
          </a:p>
        </p:txBody>
      </p:sp>
    </p:spTree>
    <p:extLst>
      <p:ext uri="{BB962C8B-B14F-4D97-AF65-F5344CB8AC3E}">
        <p14:creationId xmlns:p14="http://schemas.microsoft.com/office/powerpoint/2010/main" val="443678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Warum </a:t>
            </a:r>
            <a:r>
              <a:rPr lang="de-DE" b="1" dirty="0" err="1"/>
              <a:t>GitOps</a:t>
            </a:r>
            <a:r>
              <a:rPr lang="de-DE" b="1" dirty="0"/>
              <a:t>?</a:t>
            </a:r>
          </a:p>
          <a:p>
            <a:pPr>
              <a:buFont typeface="Arial" panose="020B0604020202020204" pitchFamily="34" charset="0"/>
              <a:buChar char="•"/>
            </a:pPr>
            <a:r>
              <a:rPr lang="de-DE" dirty="0" err="1"/>
              <a:t>Dev</a:t>
            </a:r>
            <a:r>
              <a:rPr lang="de-DE" dirty="0"/>
              <a:t>(</a:t>
            </a:r>
            <a:r>
              <a:rPr lang="de-DE" dirty="0" err="1"/>
              <a:t>Ops</a:t>
            </a:r>
            <a:r>
              <a:rPr lang="de-DE" dirty="0"/>
              <a:t>)-Teams bestimmen eigene Geschwindigkeit</a:t>
            </a:r>
          </a:p>
          <a:p>
            <a:pPr lvl="1">
              <a:buFont typeface="Arial" panose="020B0604020202020204" pitchFamily="34" charset="0"/>
              <a:buChar char="•"/>
            </a:pPr>
            <a:r>
              <a:rPr lang="de-DE" dirty="0">
                <a:sym typeface="Wingdings" panose="05000000000000000000" pitchFamily="2" charset="2"/>
              </a:rPr>
              <a:t> Keine/kaum Wartezeit auf Ressourcen</a:t>
            </a:r>
          </a:p>
          <a:p>
            <a:pPr lvl="2">
              <a:buFont typeface="Arial" panose="020B0604020202020204" pitchFamily="34" charset="0"/>
              <a:buChar char="•"/>
            </a:pPr>
            <a:r>
              <a:rPr lang="de-DE" sz="1800" dirty="0">
                <a:sym typeface="Wingdings" panose="05000000000000000000" pitchFamily="2" charset="2"/>
              </a:rPr>
              <a:t>Operations-Teams müssen keine Ressourcen zuweisen/genehmigen</a:t>
            </a:r>
          </a:p>
          <a:p>
            <a:pPr>
              <a:buFont typeface="Arial" panose="020B0604020202020204" pitchFamily="34" charset="0"/>
              <a:buChar char="•"/>
            </a:pPr>
            <a:r>
              <a:rPr lang="de-DE" dirty="0"/>
              <a:t>Änderungen sind transparent</a:t>
            </a:r>
          </a:p>
          <a:p>
            <a:pPr lvl="1">
              <a:buFont typeface="Arial" panose="020B0604020202020204" pitchFamily="34" charset="0"/>
              <a:buChar char="•"/>
            </a:pPr>
            <a:r>
              <a:rPr lang="de-DE" dirty="0"/>
              <a:t>Probleme schnell nachvollzieh- und reproduzierbar</a:t>
            </a:r>
          </a:p>
          <a:p>
            <a:pPr lvl="1">
              <a:buFont typeface="Arial" panose="020B0604020202020204" pitchFamily="34" charset="0"/>
              <a:buChar char="•"/>
            </a:pPr>
            <a:r>
              <a:rPr lang="de-DE" dirty="0">
                <a:sym typeface="Wingdings" panose="05000000000000000000" pitchFamily="2" charset="2"/>
              </a:rPr>
              <a:t> Sicherheit insgesamt verbessert!</a:t>
            </a:r>
          </a:p>
          <a:p>
            <a:pPr>
              <a:buFont typeface="Arial" panose="020B0604020202020204" pitchFamily="34" charset="0"/>
              <a:buChar char="•"/>
            </a:pPr>
            <a:r>
              <a:rPr lang="de-DE" dirty="0">
                <a:sym typeface="Wingdings" panose="05000000000000000000" pitchFamily="2" charset="2"/>
              </a:rPr>
              <a:t>Up-</a:t>
            </a:r>
            <a:r>
              <a:rPr lang="de-DE" dirty="0" err="1">
                <a:sym typeface="Wingdings" panose="05000000000000000000" pitchFamily="2" charset="2"/>
              </a:rPr>
              <a:t>to</a:t>
            </a:r>
            <a:r>
              <a:rPr lang="de-DE" dirty="0">
                <a:sym typeface="Wingdings" panose="05000000000000000000" pitchFamily="2" charset="2"/>
              </a:rPr>
              <a:t>-date Audit Trail</a:t>
            </a:r>
          </a:p>
          <a:p>
            <a:pPr lvl="1">
              <a:buFont typeface="Arial" panose="020B0604020202020204" pitchFamily="34" charset="0"/>
              <a:buChar char="•"/>
            </a:pPr>
            <a:r>
              <a:rPr lang="de-DE" dirty="0">
                <a:sym typeface="Wingdings" panose="05000000000000000000" pitchFamily="2" charset="2"/>
              </a:rPr>
              <a:t>Ungewünschte Änderungen schnell korrigierbar</a:t>
            </a:r>
          </a:p>
          <a:p>
            <a:pPr>
              <a:buFont typeface="Arial" panose="020B0604020202020204" pitchFamily="34" charset="0"/>
              <a:buChar char="•"/>
            </a:pPr>
            <a:r>
              <a:rPr lang="de-DE" dirty="0">
                <a:sym typeface="Wingdings" panose="05000000000000000000" pitchFamily="2" charset="2"/>
              </a:rPr>
              <a:t>Codeänderungen von Entwicklung bis Produktion</a:t>
            </a:r>
          </a:p>
          <a:p>
            <a:pPr lvl="1">
              <a:buFont typeface="Arial" panose="020B0604020202020204" pitchFamily="34" charset="0"/>
              <a:buChar char="•"/>
            </a:pPr>
            <a:r>
              <a:rPr lang="de-DE" dirty="0">
                <a:sym typeface="Wingdings" panose="05000000000000000000" pitchFamily="2" charset="2"/>
              </a:rPr>
              <a:t>Mehr Agilität bei Geschäfts- und Wettbewerbsveränderung</a:t>
            </a:r>
          </a:p>
        </p:txBody>
      </p:sp>
    </p:spTree>
    <p:extLst>
      <p:ext uri="{BB962C8B-B14F-4D97-AF65-F5344CB8AC3E}">
        <p14:creationId xmlns:p14="http://schemas.microsoft.com/office/powerpoint/2010/main" val="2387918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a:buFont typeface="Arial" panose="020B0604020202020204" pitchFamily="34" charset="0"/>
              <a:buChar char="•"/>
            </a:pPr>
            <a:r>
              <a:rPr lang="de-DE" dirty="0"/>
              <a:t>Infrastruktur deklarativ managen</a:t>
            </a:r>
          </a:p>
          <a:p>
            <a:pPr lvl="1">
              <a:buFont typeface="Arial" panose="020B0604020202020204" pitchFamily="34" charset="0"/>
              <a:buChar char="•"/>
            </a:pPr>
            <a:r>
              <a:rPr lang="de-DE" dirty="0">
                <a:sym typeface="Wingdings" panose="05000000000000000000" pitchFamily="2" charset="2"/>
              </a:rPr>
              <a:t> </a:t>
            </a:r>
            <a:r>
              <a:rPr lang="de-DE" dirty="0" err="1">
                <a:sym typeface="Wingdings" panose="05000000000000000000" pitchFamily="2" charset="2"/>
              </a:rPr>
              <a:t>Kubernetes</a:t>
            </a:r>
            <a:r>
              <a:rPr lang="de-DE" dirty="0">
                <a:sym typeface="Wingdings" panose="05000000000000000000" pitchFamily="2" charset="2"/>
              </a:rPr>
              <a:t> und Cloud-native Softwareentwicklung</a:t>
            </a:r>
          </a:p>
          <a:p>
            <a:pPr lvl="1">
              <a:buFont typeface="Arial" panose="020B0604020202020204" pitchFamily="34" charset="0"/>
              <a:buChar char="•"/>
            </a:pPr>
            <a:r>
              <a:rPr lang="de-DE" dirty="0" err="1">
                <a:sym typeface="Wingdings" panose="05000000000000000000" pitchFamily="2" charset="2"/>
              </a:rPr>
              <a:t>GitOps</a:t>
            </a:r>
            <a:r>
              <a:rPr lang="de-DE" dirty="0">
                <a:sym typeface="Wingdings" panose="05000000000000000000" pitchFamily="2" charset="2"/>
              </a:rPr>
              <a:t> = </a:t>
            </a:r>
            <a:r>
              <a:rPr lang="de-DE" dirty="0" err="1">
                <a:sym typeface="Wingdings" panose="05000000000000000000" pitchFamily="2" charset="2"/>
              </a:rPr>
              <a:t>Enabler</a:t>
            </a:r>
            <a:r>
              <a:rPr lang="de-DE" dirty="0">
                <a:sym typeface="Wingdings" panose="05000000000000000000" pitchFamily="2" charset="2"/>
              </a:rPr>
              <a:t> für </a:t>
            </a:r>
            <a:r>
              <a:rPr lang="de-DE" dirty="0" err="1">
                <a:sym typeface="Wingdings" panose="05000000000000000000" pitchFamily="2" charset="2"/>
              </a:rPr>
              <a:t>Continuous</a:t>
            </a:r>
            <a:r>
              <a:rPr lang="de-DE" dirty="0">
                <a:sym typeface="Wingdings" panose="05000000000000000000" pitchFamily="2" charset="2"/>
              </a:rPr>
              <a:t> </a:t>
            </a:r>
            <a:r>
              <a:rPr lang="de-DE" dirty="0" err="1">
                <a:sym typeface="Wingdings" panose="05000000000000000000" pitchFamily="2" charset="2"/>
              </a:rPr>
              <a:t>Deployment</a:t>
            </a:r>
            <a:r>
              <a:rPr lang="de-DE" dirty="0">
                <a:sym typeface="Wingdings" panose="05000000000000000000" pitchFamily="2" charset="2"/>
              </a:rPr>
              <a:t> mit </a:t>
            </a:r>
            <a:r>
              <a:rPr lang="de-DE" dirty="0" err="1">
                <a:sym typeface="Wingdings" panose="05000000000000000000" pitchFamily="2" charset="2"/>
              </a:rPr>
              <a:t>Kubernetes</a:t>
            </a:r>
            <a:r>
              <a:rPr lang="de-DE" dirty="0">
                <a:sym typeface="Wingdings" panose="05000000000000000000" pitchFamily="2" charset="2"/>
              </a:rPr>
              <a:t>!</a:t>
            </a:r>
          </a:p>
          <a:p>
            <a:pPr>
              <a:buFont typeface="Arial" panose="020B0604020202020204" pitchFamily="34" charset="0"/>
              <a:buChar char="•"/>
            </a:pPr>
            <a:r>
              <a:rPr lang="de-DE" dirty="0" err="1">
                <a:sym typeface="Wingdings" panose="05000000000000000000" pitchFamily="2" charset="2"/>
              </a:rPr>
              <a:t>Kubernetes</a:t>
            </a:r>
            <a:r>
              <a:rPr lang="de-DE" dirty="0">
                <a:sym typeface="Wingdings" panose="05000000000000000000" pitchFamily="2" charset="2"/>
              </a:rPr>
              <a:t> ist </a:t>
            </a:r>
            <a:r>
              <a:rPr lang="de-DE" b="1" dirty="0">
                <a:sym typeface="Wingdings" panose="05000000000000000000" pitchFamily="2" charset="2"/>
              </a:rPr>
              <a:t>kein Muss</a:t>
            </a:r>
            <a:r>
              <a:rPr lang="de-DE" dirty="0">
                <a:sym typeface="Wingdings" panose="05000000000000000000" pitchFamily="2" charset="2"/>
              </a:rPr>
              <a:t>!</a:t>
            </a:r>
          </a:p>
          <a:p>
            <a:pPr lvl="1">
              <a:buFont typeface="Arial" panose="020B0604020202020204" pitchFamily="34" charset="0"/>
              <a:buChar char="•"/>
            </a:pPr>
            <a:r>
              <a:rPr lang="de-DE" dirty="0">
                <a:sym typeface="Wingdings" panose="05000000000000000000" pitchFamily="2" charset="2"/>
              </a:rPr>
              <a:t>Andere Infrastruktur- und </a:t>
            </a:r>
            <a:r>
              <a:rPr lang="de-DE" dirty="0" err="1">
                <a:sym typeface="Wingdings" panose="05000000000000000000" pitchFamily="2" charset="2"/>
              </a:rPr>
              <a:t>Deployment</a:t>
            </a:r>
            <a:r>
              <a:rPr lang="de-DE" dirty="0">
                <a:sym typeface="Wingdings" panose="05000000000000000000" pitchFamily="2" charset="2"/>
              </a:rPr>
              <a:t>-Pipelines möglich</a:t>
            </a:r>
          </a:p>
          <a:p>
            <a:pPr>
              <a:buFont typeface="Arial" panose="020B0604020202020204" pitchFamily="34" charset="0"/>
              <a:buChar char="•"/>
            </a:pPr>
            <a:r>
              <a:rPr lang="de-DE" dirty="0">
                <a:sym typeface="Wingdings" panose="05000000000000000000" pitchFamily="2" charset="2"/>
              </a:rPr>
              <a:t>Also… Mit </a:t>
            </a:r>
            <a:r>
              <a:rPr lang="de-DE" dirty="0" err="1">
                <a:sym typeface="Wingdings" panose="05000000000000000000" pitchFamily="2" charset="2"/>
              </a:rPr>
              <a:t>GitOps</a:t>
            </a:r>
            <a:r>
              <a:rPr lang="de-DE" dirty="0">
                <a:sym typeface="Wingdings" panose="05000000000000000000" pitchFamily="2" charset="2"/>
              </a:rPr>
              <a:t> lassen sich:</a:t>
            </a:r>
          </a:p>
          <a:p>
            <a:pPr lvl="1">
              <a:buFont typeface="Arial" panose="020B0604020202020204" pitchFamily="34" charset="0"/>
              <a:buChar char="•"/>
            </a:pPr>
            <a:r>
              <a:rPr lang="de-DE" dirty="0">
                <a:sym typeface="Wingdings" panose="05000000000000000000" pitchFamily="2" charset="2"/>
              </a:rPr>
              <a:t>Development Pipelines erstellen</a:t>
            </a:r>
          </a:p>
          <a:p>
            <a:pPr lvl="1">
              <a:buFont typeface="Arial" panose="020B0604020202020204" pitchFamily="34" charset="0"/>
              <a:buChar char="•"/>
            </a:pPr>
            <a:r>
              <a:rPr lang="de-DE" dirty="0">
                <a:sym typeface="Wingdings" panose="05000000000000000000" pitchFamily="2" charset="2"/>
              </a:rPr>
              <a:t>Anwendungen entwickeln</a:t>
            </a:r>
          </a:p>
          <a:p>
            <a:pPr lvl="1">
              <a:buFont typeface="Arial" panose="020B0604020202020204" pitchFamily="34" charset="0"/>
              <a:buChar char="•"/>
            </a:pPr>
            <a:r>
              <a:rPr lang="de-DE" dirty="0">
                <a:sym typeface="Wingdings" panose="05000000000000000000" pitchFamily="2" charset="2"/>
              </a:rPr>
              <a:t>Konfigurationen verwalten</a:t>
            </a:r>
          </a:p>
          <a:p>
            <a:pPr lvl="1">
              <a:buFont typeface="Arial" panose="020B0604020202020204" pitchFamily="34" charset="0"/>
              <a:buChar char="•"/>
            </a:pPr>
            <a:r>
              <a:rPr lang="de-DE" dirty="0" err="1">
                <a:sym typeface="Wingdings" panose="05000000000000000000" pitchFamily="2" charset="2"/>
              </a:rPr>
              <a:t>Kubernetes</a:t>
            </a:r>
            <a:r>
              <a:rPr lang="de-DE" dirty="0">
                <a:sym typeface="Wingdings" panose="05000000000000000000" pitchFamily="2" charset="2"/>
              </a:rPr>
              <a:t>-Cluster bereitstellen und</a:t>
            </a:r>
          </a:p>
          <a:p>
            <a:pPr lvl="1">
              <a:buFont typeface="Arial" panose="020B0604020202020204" pitchFamily="34" charset="0"/>
              <a:buChar char="•"/>
            </a:pPr>
            <a:r>
              <a:rPr lang="de-DE" dirty="0" err="1">
                <a:sym typeface="Wingdings" panose="05000000000000000000" pitchFamily="2" charset="2"/>
              </a:rPr>
              <a:t>Deployments</a:t>
            </a:r>
            <a:r>
              <a:rPr lang="de-DE" dirty="0">
                <a:sym typeface="Wingdings" panose="05000000000000000000" pitchFamily="2" charset="2"/>
              </a:rPr>
              <a:t> auf </a:t>
            </a:r>
            <a:r>
              <a:rPr lang="de-DE" dirty="0" err="1">
                <a:sym typeface="Wingdings" panose="05000000000000000000" pitchFamily="2" charset="2"/>
              </a:rPr>
              <a:t>Kubernetes</a:t>
            </a:r>
            <a:r>
              <a:rPr lang="de-DE" dirty="0">
                <a:sym typeface="Wingdings" panose="05000000000000000000" pitchFamily="2" charset="2"/>
              </a:rPr>
              <a:t> oder Container-</a:t>
            </a:r>
            <a:r>
              <a:rPr lang="de-DE" dirty="0" err="1">
                <a:sym typeface="Wingdings" panose="05000000000000000000" pitchFamily="2" charset="2"/>
              </a:rPr>
              <a:t>Registries</a:t>
            </a:r>
            <a:r>
              <a:rPr lang="de-DE" dirty="0">
                <a:sym typeface="Wingdings" panose="05000000000000000000" pitchFamily="2" charset="2"/>
              </a:rPr>
              <a:t> vornehmen</a:t>
            </a:r>
            <a:endParaRPr lang="de-DE" dirty="0"/>
          </a:p>
        </p:txBody>
      </p:sp>
    </p:spTree>
    <p:extLst>
      <p:ext uri="{BB962C8B-B14F-4D97-AF65-F5344CB8AC3E}">
        <p14:creationId xmlns:p14="http://schemas.microsoft.com/office/powerpoint/2010/main" val="536602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6E785C-CDD8-8E34-0A4F-3B15651303CB}"/>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D9FF7ACD-7FBF-9818-355D-D2114842C39E}"/>
              </a:ext>
            </a:extLst>
          </p:cNvPr>
          <p:cNvSpPr>
            <a:spLocks noGrp="1"/>
          </p:cNvSpPr>
          <p:nvPr>
            <p:ph idx="1"/>
          </p:nvPr>
        </p:nvSpPr>
        <p:spPr/>
        <p:txBody>
          <a:bodyPr/>
          <a:lstStyle/>
          <a:p>
            <a:pPr marL="0" indent="0">
              <a:buNone/>
            </a:pPr>
            <a:r>
              <a:rPr lang="de-DE" b="1" dirty="0" err="1"/>
              <a:t>GitOps</a:t>
            </a:r>
            <a:r>
              <a:rPr lang="de-DE" b="1" dirty="0"/>
              <a:t>-Workflow…?</a:t>
            </a:r>
          </a:p>
          <a:p>
            <a:pPr marL="0" indent="0">
              <a:buNone/>
            </a:pPr>
            <a:endParaRPr lang="de-DE" b="1" dirty="0"/>
          </a:p>
          <a:p>
            <a:pPr>
              <a:buFont typeface="Arial" panose="020B0604020202020204" pitchFamily="34" charset="0"/>
              <a:buChar char="•"/>
            </a:pPr>
            <a:r>
              <a:rPr lang="de-DE" sz="2000" dirty="0" err="1"/>
              <a:t>Git</a:t>
            </a:r>
            <a:r>
              <a:rPr lang="de-DE" sz="2000" dirty="0"/>
              <a:t> als Versionskontrollsystem für </a:t>
            </a:r>
            <a:r>
              <a:rPr lang="de-DE" sz="2000" dirty="0" err="1"/>
              <a:t>IaC</a:t>
            </a:r>
            <a:endParaRPr lang="de-DE" sz="2000" dirty="0"/>
          </a:p>
          <a:p>
            <a:pPr>
              <a:buFont typeface="Arial" panose="020B0604020202020204" pitchFamily="34" charset="0"/>
              <a:buChar char="•"/>
            </a:pPr>
            <a:r>
              <a:rPr lang="de-DE" sz="2000" dirty="0">
                <a:sym typeface="Wingdings" panose="05000000000000000000" pitchFamily="2" charset="2"/>
              </a:rPr>
              <a:t>Teams nutzen weiterhin bekannte CI/CD Praktiken</a:t>
            </a:r>
            <a:endParaRPr lang="de-DE" sz="2000" dirty="0"/>
          </a:p>
          <a:p>
            <a:pPr>
              <a:buFont typeface="Arial" panose="020B0604020202020204" pitchFamily="34" charset="0"/>
              <a:buChar char="•"/>
            </a:pPr>
            <a:r>
              <a:rPr lang="de-DE" sz="2000" dirty="0"/>
              <a:t>CI/CD-Pipelines durch externes Event ausgelöst</a:t>
            </a:r>
          </a:p>
          <a:p>
            <a:pPr>
              <a:buFont typeface="Arial" panose="020B0604020202020204" pitchFamily="34" charset="0"/>
              <a:buChar char="•"/>
            </a:pPr>
            <a:r>
              <a:rPr lang="de-DE" sz="2000" dirty="0"/>
              <a:t>Änderungen nur über Pull </a:t>
            </a:r>
            <a:r>
              <a:rPr lang="de-DE" sz="2000" dirty="0" err="1"/>
              <a:t>Requests</a:t>
            </a:r>
            <a:r>
              <a:rPr lang="de-DE" sz="2000" dirty="0"/>
              <a:t> (PR) oder </a:t>
            </a:r>
            <a:r>
              <a:rPr lang="de-DE" sz="2000" dirty="0" err="1"/>
              <a:t>Merge</a:t>
            </a:r>
            <a:r>
              <a:rPr lang="de-DE" sz="2000" dirty="0"/>
              <a:t> </a:t>
            </a:r>
            <a:r>
              <a:rPr lang="de-DE" sz="2000" dirty="0" err="1"/>
              <a:t>Requests</a:t>
            </a:r>
            <a:r>
              <a:rPr lang="de-DE" sz="2000" dirty="0"/>
              <a:t> (MR)</a:t>
            </a:r>
          </a:p>
          <a:p>
            <a:pPr>
              <a:buFont typeface="Arial" panose="020B0604020202020204" pitchFamily="34" charset="0"/>
              <a:buChar char="•"/>
            </a:pPr>
            <a:endParaRPr lang="de-DE" sz="2000" dirty="0"/>
          </a:p>
          <a:p>
            <a:pPr>
              <a:buFont typeface="Arial" panose="020B0604020202020204" pitchFamily="34" charset="0"/>
              <a:buChar char="•"/>
            </a:pPr>
            <a:r>
              <a:rPr lang="de-DE" sz="2000" dirty="0"/>
              <a:t>Neues </a:t>
            </a:r>
            <a:r>
              <a:rPr lang="de-DE" sz="2000" dirty="0" err="1"/>
              <a:t>Deployment</a:t>
            </a:r>
            <a:r>
              <a:rPr lang="de-DE" sz="2000" dirty="0"/>
              <a:t>?! PR in </a:t>
            </a:r>
            <a:r>
              <a:rPr lang="de-DE" sz="2000" dirty="0" err="1"/>
              <a:t>git</a:t>
            </a:r>
            <a:r>
              <a:rPr lang="de-DE" sz="2000" dirty="0"/>
              <a:t>!</a:t>
            </a:r>
          </a:p>
          <a:p>
            <a:pPr lvl="1">
              <a:buFont typeface="Arial" panose="020B0604020202020204" pitchFamily="34" charset="0"/>
              <a:buChar char="•"/>
            </a:pPr>
            <a:r>
              <a:rPr lang="de-DE" sz="1800" dirty="0"/>
              <a:t>Ändert den deklarierten Zustand des Clusters</a:t>
            </a:r>
          </a:p>
          <a:p>
            <a:pPr lvl="1">
              <a:buFont typeface="Arial" panose="020B0604020202020204" pitchFamily="34" charset="0"/>
              <a:buChar char="•"/>
            </a:pPr>
            <a:r>
              <a:rPr lang="de-DE" sz="1800" dirty="0" err="1"/>
              <a:t>GitOps</a:t>
            </a:r>
            <a:r>
              <a:rPr lang="de-DE" sz="1800" dirty="0"/>
              <a:t>-Operator zwischen der </a:t>
            </a:r>
            <a:r>
              <a:rPr lang="de-DE" sz="1800" dirty="0" err="1"/>
              <a:t>GitOps</a:t>
            </a:r>
            <a:r>
              <a:rPr lang="de-DE" sz="1800" dirty="0"/>
              <a:t>-Pipeline und Orchestrierung (</a:t>
            </a:r>
            <a:r>
              <a:rPr lang="de-DE" sz="1800" dirty="0" err="1"/>
              <a:t>Kubernetes</a:t>
            </a:r>
            <a:r>
              <a:rPr lang="de-DE" sz="1800" dirty="0"/>
              <a:t>)</a:t>
            </a:r>
          </a:p>
        </p:txBody>
      </p:sp>
    </p:spTree>
    <p:extLst>
      <p:ext uri="{BB962C8B-B14F-4D97-AF65-F5344CB8AC3E}">
        <p14:creationId xmlns:p14="http://schemas.microsoft.com/office/powerpoint/2010/main" val="978546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Vorteile</a:t>
            </a:r>
          </a:p>
          <a:p>
            <a:pPr>
              <a:buFont typeface="Arial" panose="020B0604020202020204" pitchFamily="34" charset="0"/>
              <a:buChar char="•"/>
            </a:pPr>
            <a:r>
              <a:rPr lang="de-DE" sz="2200" dirty="0"/>
              <a:t>Erhöhte Sicherheit</a:t>
            </a:r>
          </a:p>
          <a:p>
            <a:pPr lvl="1">
              <a:buFont typeface="Arial" panose="020B0604020202020204" pitchFamily="34" charset="0"/>
              <a:buChar char="•"/>
            </a:pPr>
            <a:r>
              <a:rPr lang="de-DE" dirty="0"/>
              <a:t>Kein Zugriff von außen auf das Cluster</a:t>
            </a:r>
          </a:p>
          <a:p>
            <a:pPr lvl="1">
              <a:buFont typeface="Arial" panose="020B0604020202020204" pitchFamily="34" charset="0"/>
              <a:buChar char="•"/>
            </a:pPr>
            <a:r>
              <a:rPr lang="de-DE" dirty="0"/>
              <a:t>Keine </a:t>
            </a:r>
            <a:r>
              <a:rPr lang="de-DE" dirty="0" err="1"/>
              <a:t>Credentials</a:t>
            </a:r>
            <a:r>
              <a:rPr lang="de-DE" dirty="0"/>
              <a:t> auf dem CI Server</a:t>
            </a:r>
          </a:p>
          <a:p>
            <a:pPr lvl="2">
              <a:buFont typeface="Arial" panose="020B0604020202020204" pitchFamily="34" charset="0"/>
              <a:buChar char="•"/>
            </a:pPr>
            <a:r>
              <a:rPr lang="de-DE" sz="1800" dirty="0"/>
              <a:t>Zielscheibe des CI Servers wird kleiner </a:t>
            </a:r>
            <a:r>
              <a:rPr lang="de-DE" sz="1800" dirty="0">
                <a:sym typeface="Wingdings" panose="05000000000000000000" pitchFamily="2" charset="2"/>
              </a:rPr>
              <a:t></a:t>
            </a:r>
            <a:endParaRPr lang="de-DE" sz="1800" dirty="0"/>
          </a:p>
          <a:p>
            <a:pPr>
              <a:buFont typeface="Arial" panose="020B0604020202020204" pitchFamily="34" charset="0"/>
              <a:buChar char="•"/>
            </a:pPr>
            <a:r>
              <a:rPr lang="de-DE" sz="2200" dirty="0"/>
              <a:t>Erzwingt deklarative Beschreibung</a:t>
            </a:r>
          </a:p>
          <a:p>
            <a:pPr>
              <a:buFont typeface="Arial" panose="020B0604020202020204" pitchFamily="34" charset="0"/>
              <a:buChar char="•"/>
            </a:pPr>
            <a:r>
              <a:rPr lang="de-DE" sz="2200" dirty="0"/>
              <a:t>Keine Änderungen am CI Server selbst</a:t>
            </a:r>
          </a:p>
          <a:p>
            <a:pPr>
              <a:buFont typeface="Arial" panose="020B0604020202020204" pitchFamily="34" charset="0"/>
              <a:buChar char="•"/>
            </a:pPr>
            <a:r>
              <a:rPr lang="de-DE" sz="2200" dirty="0"/>
              <a:t>Skalierbarkeit</a:t>
            </a:r>
          </a:p>
          <a:p>
            <a:pPr>
              <a:buFont typeface="Arial" panose="020B0604020202020204" pitchFamily="34" charset="0"/>
              <a:buChar char="•"/>
            </a:pPr>
            <a:r>
              <a:rPr lang="de-DE" sz="2200" dirty="0"/>
              <a:t>Self-</a:t>
            </a:r>
            <a:r>
              <a:rPr lang="de-DE" sz="2200" dirty="0" err="1"/>
              <a:t>healing</a:t>
            </a:r>
            <a:endParaRPr lang="de-DE" sz="2200" dirty="0"/>
          </a:p>
        </p:txBody>
      </p:sp>
      <p:pic>
        <p:nvPicPr>
          <p:cNvPr id="29" name="Grafik 28">
            <a:extLst>
              <a:ext uri="{FF2B5EF4-FFF2-40B4-BE49-F238E27FC236}">
                <a16:creationId xmlns:a16="http://schemas.microsoft.com/office/drawing/2014/main" id="{4B38AFE5-8487-1A15-A3DD-51D25FC0B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867" y="4005064"/>
            <a:ext cx="5896920" cy="2208450"/>
          </a:xfrm>
          <a:prstGeom prst="rect">
            <a:avLst/>
          </a:prstGeom>
        </p:spPr>
      </p:pic>
    </p:spTree>
    <p:extLst>
      <p:ext uri="{BB962C8B-B14F-4D97-AF65-F5344CB8AC3E}">
        <p14:creationId xmlns:p14="http://schemas.microsoft.com/office/powerpoint/2010/main" val="1683738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endParaRPr lang="de-DE" altLang="de-DE" sz="1800" b="1" dirty="0"/>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a:buFont typeface="Arial" panose="020B0604020202020204" pitchFamily="34" charset="0"/>
              <a:buChar char="•"/>
            </a:pPr>
            <a:r>
              <a:rPr lang="de-DE" altLang="de-DE" sz="1800" b="1" dirty="0"/>
              <a:t>Tag 2 – </a:t>
            </a:r>
            <a:r>
              <a:rPr lang="de-DE" altLang="de-DE" sz="1800" b="1" dirty="0" err="1"/>
              <a:t>Git</a:t>
            </a:r>
            <a:r>
              <a:rPr lang="de-DE" altLang="de-DE" sz="1800" b="1" dirty="0"/>
              <a:t>-Workflows, CI/CD,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gitlab-ci.yml</a:t>
            </a:r>
            <a:endParaRPr lang="de-DE" altLang="de-DE" sz="1400" dirty="0"/>
          </a:p>
          <a:p>
            <a:pPr lvl="1">
              <a:buFont typeface="Arial" panose="020B0604020202020204" pitchFamily="34" charset="0"/>
              <a:buChar char="•"/>
            </a:pPr>
            <a:r>
              <a:rPr lang="de-DE" altLang="de-DE" sz="1400" dirty="0" err="1"/>
              <a:t>GitLab</a:t>
            </a:r>
            <a:r>
              <a:rPr lang="de-DE" altLang="de-DE" sz="1400" dirty="0"/>
              <a:t> Runner</a:t>
            </a:r>
          </a:p>
          <a:p>
            <a:pPr>
              <a:buFont typeface="Arial" panose="020B0604020202020204" pitchFamily="34" charset="0"/>
              <a:buChar char="•"/>
            </a:pPr>
            <a:r>
              <a:rPr lang="de-DE" altLang="de-DE" sz="1800" b="1" dirty="0"/>
              <a:t>Tag 3 – Docker, </a:t>
            </a:r>
            <a:r>
              <a:rPr lang="de-DE" altLang="de-DE" sz="1800" b="1" dirty="0" err="1"/>
              <a:t>GitOps</a:t>
            </a:r>
            <a:r>
              <a:rPr lang="de-DE" altLang="de-DE" sz="1800" b="1" dirty="0"/>
              <a:t>,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7817157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Vorteile</a:t>
            </a:r>
          </a:p>
          <a:p>
            <a:pPr>
              <a:buFont typeface="Arial" panose="020B0604020202020204" pitchFamily="34" charset="0"/>
              <a:buChar char="•"/>
            </a:pPr>
            <a:r>
              <a:rPr lang="de-DE" dirty="0"/>
              <a:t>Codeänderungen sind nachvollziehbar (</a:t>
            </a:r>
            <a:r>
              <a:rPr lang="de-DE" dirty="0" err="1"/>
              <a:t>git</a:t>
            </a:r>
            <a:r>
              <a:rPr lang="de-DE" dirty="0"/>
              <a:t>)</a:t>
            </a:r>
          </a:p>
          <a:p>
            <a:pPr lvl="1">
              <a:buFont typeface="Arial" panose="020B0604020202020204" pitchFamily="34" charset="0"/>
              <a:buChar char="•"/>
            </a:pPr>
            <a:r>
              <a:rPr lang="de-DE" dirty="0">
                <a:sym typeface="Wingdings" panose="05000000000000000000" pitchFamily="2" charset="2"/>
              </a:rPr>
              <a:t> Updates vereinfacht</a:t>
            </a:r>
          </a:p>
          <a:p>
            <a:pPr lvl="1">
              <a:buFont typeface="Arial" panose="020B0604020202020204" pitchFamily="34" charset="0"/>
              <a:buChar char="•"/>
            </a:pPr>
            <a:r>
              <a:rPr lang="de-DE" dirty="0">
                <a:sym typeface="Wingdings" panose="05000000000000000000" pitchFamily="2" charset="2"/>
              </a:rPr>
              <a:t> Rollbacks möglich</a:t>
            </a:r>
          </a:p>
          <a:p>
            <a:pPr lvl="1">
              <a:buFont typeface="Arial" panose="020B0604020202020204" pitchFamily="34" charset="0"/>
              <a:buChar char="•"/>
            </a:pPr>
            <a:r>
              <a:rPr lang="de-DE" dirty="0">
                <a:sym typeface="Wingdings" panose="05000000000000000000" pitchFamily="2" charset="2"/>
              </a:rPr>
              <a:t> Nachweisbarkeit (Audits) gegeben</a:t>
            </a:r>
            <a:endParaRPr lang="de-DE" dirty="0"/>
          </a:p>
        </p:txBody>
      </p:sp>
      <p:pic>
        <p:nvPicPr>
          <p:cNvPr id="29" name="Grafik 28">
            <a:extLst>
              <a:ext uri="{FF2B5EF4-FFF2-40B4-BE49-F238E27FC236}">
                <a16:creationId xmlns:a16="http://schemas.microsoft.com/office/drawing/2014/main" id="{4B38AFE5-8487-1A15-A3DD-51D25FC0B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867" y="4005064"/>
            <a:ext cx="5896920" cy="2208450"/>
          </a:xfrm>
          <a:prstGeom prst="rect">
            <a:avLst/>
          </a:prstGeom>
        </p:spPr>
      </p:pic>
    </p:spTree>
    <p:extLst>
      <p:ext uri="{BB962C8B-B14F-4D97-AF65-F5344CB8AC3E}">
        <p14:creationId xmlns:p14="http://schemas.microsoft.com/office/powerpoint/2010/main" val="3282078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Vorteile</a:t>
            </a:r>
          </a:p>
          <a:p>
            <a:pPr>
              <a:buFont typeface="Arial" panose="020B0604020202020204" pitchFamily="34" charset="0"/>
              <a:buChar char="•"/>
            </a:pPr>
            <a:r>
              <a:rPr lang="de-DE" dirty="0"/>
              <a:t>Erhöhte Produktivität</a:t>
            </a:r>
          </a:p>
          <a:p>
            <a:pPr lvl="1">
              <a:buFont typeface="Arial" panose="020B0604020202020204" pitchFamily="34" charset="0"/>
              <a:buChar char="•"/>
            </a:pPr>
            <a:r>
              <a:rPr lang="de-DE" dirty="0"/>
              <a:t>Schnelle Veröffentlichung von Änderungen</a:t>
            </a:r>
          </a:p>
          <a:p>
            <a:pPr lvl="1">
              <a:buFont typeface="Arial" panose="020B0604020202020204" pitchFamily="34" charset="0"/>
              <a:buChar char="•"/>
            </a:pPr>
            <a:r>
              <a:rPr lang="de-DE" dirty="0"/>
              <a:t>Reproduzierbarkeit der Infrastruktur</a:t>
            </a:r>
          </a:p>
          <a:p>
            <a:pPr lvl="1">
              <a:buFont typeface="Arial" panose="020B0604020202020204" pitchFamily="34" charset="0"/>
              <a:buChar char="•"/>
            </a:pPr>
            <a:r>
              <a:rPr lang="de-DE" dirty="0"/>
              <a:t>Schnellere Rollbacks</a:t>
            </a:r>
          </a:p>
          <a:p>
            <a:pPr lvl="1">
              <a:buFont typeface="Arial" panose="020B0604020202020204" pitchFamily="34" charset="0"/>
              <a:buChar char="•"/>
            </a:pPr>
            <a:r>
              <a:rPr lang="de-DE" dirty="0"/>
              <a:t>Vereinfachte Berechtigungsstrukturen</a:t>
            </a:r>
          </a:p>
        </p:txBody>
      </p:sp>
      <p:pic>
        <p:nvPicPr>
          <p:cNvPr id="29" name="Grafik 28">
            <a:extLst>
              <a:ext uri="{FF2B5EF4-FFF2-40B4-BE49-F238E27FC236}">
                <a16:creationId xmlns:a16="http://schemas.microsoft.com/office/drawing/2014/main" id="{4B38AFE5-8487-1A15-A3DD-51D25FC0B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867" y="4005064"/>
            <a:ext cx="5896920" cy="2208450"/>
          </a:xfrm>
          <a:prstGeom prst="rect">
            <a:avLst/>
          </a:prstGeom>
        </p:spPr>
      </p:pic>
    </p:spTree>
    <p:extLst>
      <p:ext uri="{BB962C8B-B14F-4D97-AF65-F5344CB8AC3E}">
        <p14:creationId xmlns:p14="http://schemas.microsoft.com/office/powerpoint/2010/main" val="23856934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041593-6F1E-87C3-98D8-9EF6142A4F4C}"/>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E5FB0BB-AC79-DFB4-A1E8-D4118C0EADF8}"/>
              </a:ext>
            </a:extLst>
          </p:cNvPr>
          <p:cNvSpPr>
            <a:spLocks noGrp="1"/>
          </p:cNvSpPr>
          <p:nvPr>
            <p:ph idx="1"/>
          </p:nvPr>
        </p:nvSpPr>
        <p:spPr/>
        <p:txBody>
          <a:bodyPr/>
          <a:lstStyle/>
          <a:p>
            <a:pPr marL="0" indent="0">
              <a:buNone/>
            </a:pPr>
            <a:r>
              <a:rPr lang="de-DE" b="1" dirty="0" err="1"/>
              <a:t>GitOps</a:t>
            </a:r>
            <a:r>
              <a:rPr lang="de-DE" b="1" dirty="0"/>
              <a:t> Operators / Tools</a:t>
            </a:r>
          </a:p>
          <a:p>
            <a:pPr algn="l">
              <a:buFont typeface="Arial" panose="020B0604020202020204" pitchFamily="34" charset="0"/>
              <a:buChar char="•"/>
            </a:pPr>
            <a:r>
              <a:rPr lang="en-US" sz="2000" b="0" i="0" u="sng" dirty="0" err="1">
                <a:solidFill>
                  <a:srgbClr val="1F2328"/>
                </a:solidFill>
                <a:effectLst/>
                <a:latin typeface="-apple-system"/>
                <a:hlinkClick r:id="rId3"/>
              </a:rPr>
              <a:t>ArgoCD</a:t>
            </a:r>
            <a:r>
              <a:rPr lang="en-US" sz="2000" b="0" i="0" dirty="0">
                <a:solidFill>
                  <a:srgbClr val="1F2328"/>
                </a:solidFill>
                <a:effectLst/>
                <a:latin typeface="-apple-system"/>
              </a:rPr>
              <a:t> - Declarative continuous deployment for Kubernetes</a:t>
            </a:r>
            <a:endParaRPr lang="de-DE" sz="2000" b="0" i="0" dirty="0">
              <a:solidFill>
                <a:srgbClr val="1F2328"/>
              </a:solidFill>
              <a:effectLst/>
              <a:latin typeface="-apple-system"/>
            </a:endParaRPr>
          </a:p>
          <a:p>
            <a:pPr algn="l">
              <a:buFont typeface="Arial" panose="020B0604020202020204" pitchFamily="34" charset="0"/>
              <a:buChar char="•"/>
            </a:pPr>
            <a:r>
              <a:rPr lang="en-US" sz="2000" b="0" i="0" u="sng" dirty="0">
                <a:solidFill>
                  <a:srgbClr val="1F2328"/>
                </a:solidFill>
                <a:effectLst/>
                <a:latin typeface="-apple-system"/>
                <a:hlinkClick r:id="rId4"/>
              </a:rPr>
              <a:t>Flux</a:t>
            </a:r>
            <a:r>
              <a:rPr lang="en-US" sz="2000" b="0" i="0" dirty="0">
                <a:solidFill>
                  <a:srgbClr val="1F2328"/>
                </a:solidFill>
                <a:effectLst/>
                <a:latin typeface="-apple-system"/>
              </a:rPr>
              <a:t> - Open and extensible continuous delivery solution for Kubernetes. Powered by </a:t>
            </a:r>
            <a:r>
              <a:rPr lang="en-US" sz="2000" b="0" i="0" dirty="0" err="1">
                <a:solidFill>
                  <a:srgbClr val="1F2328"/>
                </a:solidFill>
                <a:effectLst/>
                <a:latin typeface="-apple-system"/>
              </a:rPr>
              <a:t>GitOps</a:t>
            </a:r>
            <a:r>
              <a:rPr lang="en-US" sz="2000" b="0" i="0" dirty="0">
                <a:solidFill>
                  <a:srgbClr val="1F2328"/>
                </a:solidFill>
                <a:effectLst/>
                <a:latin typeface="-apple-system"/>
              </a:rPr>
              <a:t> Toolkit</a:t>
            </a:r>
          </a:p>
          <a:p>
            <a:pPr>
              <a:buFont typeface="Arial" panose="020B0604020202020204" pitchFamily="34" charset="0"/>
              <a:buChar char="•"/>
            </a:pPr>
            <a:r>
              <a:rPr lang="en-US" sz="2000" b="0" i="0" u="sng" dirty="0">
                <a:solidFill>
                  <a:srgbClr val="1F2328"/>
                </a:solidFill>
                <a:effectLst/>
                <a:latin typeface="-apple-system"/>
                <a:hlinkClick r:id="rId5"/>
              </a:rPr>
              <a:t>Flagger</a:t>
            </a:r>
            <a:r>
              <a:rPr lang="en-US" sz="2000" b="0" i="0" dirty="0">
                <a:solidFill>
                  <a:srgbClr val="1F2328"/>
                </a:solidFill>
                <a:effectLst/>
                <a:latin typeface="-apple-system"/>
              </a:rPr>
              <a:t> - Progressive delivery Kubernetes operator (Canary, A/B testing and Blue/Green deployments automation)</a:t>
            </a:r>
            <a:endParaRPr lang="en-US" sz="2000" dirty="0">
              <a:solidFill>
                <a:srgbClr val="1F2328"/>
              </a:solidFill>
              <a:latin typeface="-apple-system"/>
            </a:endParaRPr>
          </a:p>
          <a:p>
            <a:pPr algn="l">
              <a:buFont typeface="Arial" panose="020B0604020202020204" pitchFamily="34" charset="0"/>
              <a:buChar char="•"/>
            </a:pPr>
            <a:r>
              <a:rPr lang="en-US" sz="2000" b="0" i="0" u="sng" dirty="0">
                <a:solidFill>
                  <a:srgbClr val="1F2328"/>
                </a:solidFill>
                <a:effectLst/>
                <a:latin typeface="-apple-system"/>
                <a:hlinkClick r:id="rId6"/>
              </a:rPr>
              <a:t>Jenkins X</a:t>
            </a:r>
            <a:r>
              <a:rPr lang="en-US" sz="2000" b="0" i="0" dirty="0">
                <a:solidFill>
                  <a:srgbClr val="1F2328"/>
                </a:solidFill>
                <a:effectLst/>
                <a:latin typeface="-apple-system"/>
              </a:rPr>
              <a:t> - a CI/CD platform for Kubernetes that provides pipeline automation, built-in </a:t>
            </a:r>
            <a:r>
              <a:rPr lang="en-US" sz="2000" b="0" i="0" dirty="0" err="1">
                <a:solidFill>
                  <a:srgbClr val="1F2328"/>
                </a:solidFill>
                <a:effectLst/>
                <a:latin typeface="-apple-system"/>
              </a:rPr>
              <a:t>GitOps</a:t>
            </a:r>
            <a:r>
              <a:rPr lang="en-US" sz="2000" b="0" i="0" dirty="0">
                <a:solidFill>
                  <a:srgbClr val="1F2328"/>
                </a:solidFill>
                <a:effectLst/>
                <a:latin typeface="-apple-system"/>
              </a:rPr>
              <a:t> and preview environments</a:t>
            </a:r>
          </a:p>
          <a:p>
            <a:pPr algn="l">
              <a:buFont typeface="Arial" panose="020B0604020202020204" pitchFamily="34" charset="0"/>
              <a:buChar char="•"/>
            </a:pPr>
            <a:r>
              <a:rPr lang="en-US" sz="2000" b="0" i="0" u="sng" dirty="0">
                <a:solidFill>
                  <a:srgbClr val="1F2328"/>
                </a:solidFill>
                <a:effectLst/>
                <a:latin typeface="-apple-system"/>
                <a:hlinkClick r:id="rId7"/>
              </a:rPr>
              <a:t>Werf</a:t>
            </a:r>
            <a:r>
              <a:rPr lang="en-US" sz="2000" b="0" i="0" dirty="0">
                <a:solidFill>
                  <a:srgbClr val="1F2328"/>
                </a:solidFill>
                <a:effectLst/>
                <a:latin typeface="-apple-system"/>
              </a:rPr>
              <a:t> - </a:t>
            </a:r>
            <a:r>
              <a:rPr lang="en-US" sz="2000" b="0" i="0" dirty="0" err="1">
                <a:solidFill>
                  <a:srgbClr val="1F2328"/>
                </a:solidFill>
                <a:effectLst/>
                <a:latin typeface="-apple-system"/>
              </a:rPr>
              <a:t>GitOps</a:t>
            </a:r>
            <a:r>
              <a:rPr lang="en-US" sz="2000" b="0" i="0" dirty="0">
                <a:solidFill>
                  <a:srgbClr val="1F2328"/>
                </a:solidFill>
                <a:effectLst/>
                <a:latin typeface="-apple-system"/>
              </a:rPr>
              <a:t> tool with advanced features to build images and deploy them to Kubernetes (integrates with any existing CI system)</a:t>
            </a:r>
            <a:endParaRPr lang="en-US" sz="2000" dirty="0">
              <a:solidFill>
                <a:srgbClr val="1F2328"/>
              </a:solidFill>
              <a:latin typeface="-apple-system"/>
            </a:endParaRPr>
          </a:p>
          <a:p>
            <a:pPr algn="l">
              <a:buFont typeface="Arial" panose="020B0604020202020204" pitchFamily="34" charset="0"/>
              <a:buChar char="•"/>
            </a:pPr>
            <a:r>
              <a:rPr lang="en-US" sz="2000" b="0" i="0" u="sng" dirty="0" err="1">
                <a:solidFill>
                  <a:srgbClr val="1F2328"/>
                </a:solidFill>
                <a:effectLst/>
                <a:latin typeface="-apple-system"/>
                <a:hlinkClick r:id="rId8"/>
              </a:rPr>
              <a:t>PipeCD</a:t>
            </a:r>
            <a:r>
              <a:rPr lang="en-US" sz="2000" b="0" i="0" dirty="0">
                <a:solidFill>
                  <a:srgbClr val="1F2328"/>
                </a:solidFill>
                <a:effectLst/>
                <a:latin typeface="-apple-system"/>
              </a:rPr>
              <a:t> - Continuous Delivery for Declarative Kubernetes, Serverless and Infrastructure Applications</a:t>
            </a:r>
          </a:p>
          <a:p>
            <a:pPr algn="l">
              <a:buFont typeface="Arial" panose="020B0604020202020204" pitchFamily="34" charset="0"/>
              <a:buChar char="•"/>
            </a:pPr>
            <a:r>
              <a:rPr lang="en-US" sz="2000" dirty="0">
                <a:solidFill>
                  <a:srgbClr val="1F2328"/>
                </a:solidFill>
                <a:latin typeface="-apple-system"/>
                <a:hlinkClick r:id="rId9"/>
              </a:rPr>
              <a:t>GitLab K8s Agent </a:t>
            </a:r>
            <a:r>
              <a:rPr lang="en-US" sz="2000" dirty="0">
                <a:solidFill>
                  <a:srgbClr val="1F2328"/>
                </a:solidFill>
                <a:latin typeface="-apple-system"/>
              </a:rPr>
              <a:t>- Connecting a Kubernetes cluster with GitLab</a:t>
            </a:r>
            <a:endParaRPr lang="en-US" sz="2000" b="0" i="0" dirty="0">
              <a:solidFill>
                <a:srgbClr val="1F2328"/>
              </a:solidFill>
              <a:effectLst/>
              <a:latin typeface="-apple-system"/>
            </a:endParaRPr>
          </a:p>
          <a:p>
            <a:pPr algn="l">
              <a:buFont typeface="Arial" panose="020B0604020202020204" pitchFamily="34" charset="0"/>
              <a:buChar char="•"/>
            </a:pPr>
            <a:endParaRPr lang="en-US" dirty="0">
              <a:solidFill>
                <a:srgbClr val="1F2328"/>
              </a:solidFill>
              <a:latin typeface="-apple-system"/>
            </a:endParaRPr>
          </a:p>
          <a:p>
            <a:pPr algn="l">
              <a:buFont typeface="Arial" panose="020B0604020202020204" pitchFamily="34" charset="0"/>
              <a:buChar char="•"/>
            </a:pPr>
            <a:endParaRPr lang="en-US" b="0" i="0" dirty="0">
              <a:solidFill>
                <a:srgbClr val="1F2328"/>
              </a:solidFill>
              <a:effectLst/>
              <a:latin typeface="-apple-system"/>
            </a:endParaRPr>
          </a:p>
        </p:txBody>
      </p:sp>
    </p:spTree>
    <p:extLst>
      <p:ext uri="{BB962C8B-B14F-4D97-AF65-F5344CB8AC3E}">
        <p14:creationId xmlns:p14="http://schemas.microsoft.com/office/powerpoint/2010/main" val="499359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en-US" b="1" dirty="0"/>
              <a:t>Demo und Aufgabe:</a:t>
            </a:r>
            <a:br>
              <a:rPr lang="en-US" b="1" dirty="0"/>
            </a:br>
            <a:r>
              <a:rPr lang="en-US" b="1" dirty="0"/>
              <a:t>Example Deploy</a:t>
            </a:r>
            <a:r>
              <a:rPr lang="de-DE" b="1" dirty="0"/>
              <a:t> </a:t>
            </a:r>
            <a:r>
              <a:rPr lang="de-DE" b="1" dirty="0" err="1"/>
              <a:t>with</a:t>
            </a:r>
            <a:r>
              <a:rPr lang="de-DE" b="1" dirty="0"/>
              <a:t> </a:t>
            </a:r>
            <a:r>
              <a:rPr lang="de-DE" b="1" dirty="0" err="1"/>
              <a:t>GitOps</a:t>
            </a:r>
            <a:endParaRPr lang="de-DE" b="1" dirty="0"/>
          </a:p>
          <a:p>
            <a:pPr>
              <a:buFont typeface="Arial" panose="020B0604020202020204" pitchFamily="34" charset="0"/>
              <a:buChar char="•"/>
            </a:pPr>
            <a:r>
              <a:rPr lang="de-DE" dirty="0"/>
              <a:t>Deploy in </a:t>
            </a:r>
            <a:r>
              <a:rPr lang="de-DE" dirty="0" err="1"/>
              <a:t>Kubernetes</a:t>
            </a:r>
            <a:r>
              <a:rPr lang="de-DE" dirty="0"/>
              <a:t> Kluser von Docker Desktop </a:t>
            </a:r>
          </a:p>
          <a:p>
            <a:pPr>
              <a:buFont typeface="Arial" panose="020B0604020202020204" pitchFamily="34" charset="0"/>
              <a:buChar char="•"/>
            </a:pPr>
            <a:r>
              <a:rPr lang="de-DE" dirty="0" err="1"/>
              <a:t>IaC</a:t>
            </a:r>
            <a:r>
              <a:rPr lang="de-DE" dirty="0"/>
              <a:t> via </a:t>
            </a:r>
            <a:r>
              <a:rPr lang="de-DE" dirty="0" err="1"/>
              <a:t>Kubernetes</a:t>
            </a:r>
            <a:r>
              <a:rPr lang="de-DE" dirty="0"/>
              <a:t> Manifests </a:t>
            </a:r>
            <a:r>
              <a:rPr lang="de-DE" dirty="0" err="1"/>
              <a:t>files</a:t>
            </a:r>
            <a:endParaRPr lang="de-DE" dirty="0"/>
          </a:p>
          <a:p>
            <a:pPr>
              <a:buFont typeface="Arial" panose="020B0604020202020204" pitchFamily="34" charset="0"/>
              <a:buChar char="•"/>
            </a:pPr>
            <a:r>
              <a:rPr lang="de-DE" dirty="0" err="1"/>
              <a:t>Gitlabs</a:t>
            </a:r>
            <a:r>
              <a:rPr lang="de-DE" dirty="0"/>
              <a:t> als Container Registry</a:t>
            </a:r>
          </a:p>
          <a:p>
            <a:pPr>
              <a:buFont typeface="Arial" panose="020B0604020202020204" pitchFamily="34" charset="0"/>
              <a:buChar char="•"/>
            </a:pPr>
            <a:r>
              <a:rPr lang="de-DE" dirty="0" err="1"/>
              <a:t>Flux</a:t>
            </a:r>
            <a:r>
              <a:rPr lang="de-DE" dirty="0"/>
              <a:t> als </a:t>
            </a:r>
            <a:r>
              <a:rPr lang="de-DE" dirty="0" err="1"/>
              <a:t>GitOps</a:t>
            </a:r>
            <a:r>
              <a:rPr lang="de-DE" dirty="0"/>
              <a:t> Operator</a:t>
            </a:r>
          </a:p>
          <a:p>
            <a:pPr>
              <a:buFont typeface="Arial" panose="020B0604020202020204" pitchFamily="34" charset="0"/>
              <a:buChar char="•"/>
            </a:pPr>
            <a:r>
              <a:rPr lang="de-DE" dirty="0"/>
              <a:t>Sourcecode und </a:t>
            </a:r>
            <a:r>
              <a:rPr lang="de-DE" dirty="0" err="1"/>
              <a:t>IaC</a:t>
            </a:r>
            <a:r>
              <a:rPr lang="de-DE" dirty="0"/>
              <a:t> in einem Repository</a:t>
            </a:r>
          </a:p>
        </p:txBody>
      </p:sp>
    </p:spTree>
    <p:extLst>
      <p:ext uri="{BB962C8B-B14F-4D97-AF65-F5344CB8AC3E}">
        <p14:creationId xmlns:p14="http://schemas.microsoft.com/office/powerpoint/2010/main" val="28821011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en-US" b="1" dirty="0"/>
              <a:t>Install Flux</a:t>
            </a:r>
            <a:endParaRPr lang="de-DE" b="1" dirty="0"/>
          </a:p>
          <a:p>
            <a:pPr>
              <a:buFont typeface="Arial" panose="020B0604020202020204" pitchFamily="34" charset="0"/>
              <a:buChar char="•"/>
            </a:pPr>
            <a:r>
              <a:rPr lang="de-DE" dirty="0"/>
              <a:t>Installationsanweisung auf der Webseite</a:t>
            </a:r>
          </a:p>
          <a:p>
            <a:pPr lvl="1">
              <a:buFont typeface="Arial" panose="020B0604020202020204" pitchFamily="34" charset="0"/>
              <a:buChar char="•"/>
            </a:pPr>
            <a:r>
              <a:rPr lang="de-DE" dirty="0">
                <a:hlinkClick r:id="rId2"/>
              </a:rPr>
              <a:t>https://fluxcd.io/flux/installation/</a:t>
            </a:r>
            <a:r>
              <a:rPr lang="de-DE" dirty="0"/>
              <a:t> </a:t>
            </a:r>
          </a:p>
          <a:p>
            <a:pPr lvl="1">
              <a:buFont typeface="Arial" panose="020B0604020202020204" pitchFamily="34" charset="0"/>
              <a:buChar char="•"/>
            </a:pPr>
            <a:endParaRPr lang="de-DE" dirty="0"/>
          </a:p>
          <a:p>
            <a:pPr marL="0" indent="0">
              <a:buNone/>
            </a:pPr>
            <a:r>
              <a:rPr lang="en-US" b="1" dirty="0"/>
              <a:t>Install </a:t>
            </a:r>
            <a:r>
              <a:rPr lang="en-US" b="1" dirty="0" err="1"/>
              <a:t>kubectl</a:t>
            </a:r>
            <a:endParaRPr lang="de-DE" b="1" dirty="0"/>
          </a:p>
          <a:p>
            <a:pPr>
              <a:buFont typeface="Arial" panose="020B0604020202020204" pitchFamily="34" charset="0"/>
              <a:buChar char="•"/>
            </a:pPr>
            <a:r>
              <a:rPr lang="de-DE" dirty="0"/>
              <a:t>Installationsanweisung auf der Webseite</a:t>
            </a:r>
          </a:p>
          <a:p>
            <a:pPr lvl="1">
              <a:buFont typeface="Arial" panose="020B0604020202020204" pitchFamily="34" charset="0"/>
              <a:buChar char="•"/>
            </a:pPr>
            <a:r>
              <a:rPr lang="de-DE" dirty="0">
                <a:hlinkClick r:id="rId3"/>
              </a:rPr>
              <a:t>https://kubernetes.io/docs/tasks/tools/</a:t>
            </a:r>
            <a:r>
              <a:rPr lang="de-DE" dirty="0"/>
              <a:t> </a:t>
            </a:r>
          </a:p>
          <a:p>
            <a:pPr lvl="1">
              <a:buFont typeface="Arial" panose="020B0604020202020204" pitchFamily="34" charset="0"/>
              <a:buChar char="•"/>
            </a:pPr>
            <a:endParaRPr lang="de-DE" dirty="0"/>
          </a:p>
          <a:p>
            <a:pPr marL="0" indent="0">
              <a:buNone/>
            </a:pPr>
            <a:r>
              <a:rPr lang="de-DE" b="1" dirty="0"/>
              <a:t>Repository Klonen</a:t>
            </a:r>
          </a:p>
          <a:p>
            <a:pPr>
              <a:buFont typeface="Arial" panose="020B0604020202020204" pitchFamily="34" charset="0"/>
              <a:buChar char="•"/>
            </a:pPr>
            <a:r>
              <a:rPr lang="de-DE" dirty="0"/>
              <a:t>Klonen Sie das Repository</a:t>
            </a:r>
          </a:p>
          <a:p>
            <a:pPr>
              <a:buFont typeface="Arial" panose="020B0604020202020204" pitchFamily="34" charset="0"/>
              <a:buChar char="•"/>
            </a:pPr>
            <a:r>
              <a:rPr lang="de-DE" dirty="0"/>
              <a:t>Pushen sie es in Ihr </a:t>
            </a:r>
            <a:r>
              <a:rPr lang="de-DE" dirty="0" err="1"/>
              <a:t>Gitlab</a:t>
            </a:r>
            <a:r>
              <a:rPr lang="de-DE" dirty="0"/>
              <a:t> remote</a:t>
            </a:r>
          </a:p>
          <a:p>
            <a:pPr marL="457200" lvl="1" indent="0">
              <a:buNone/>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42829039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err="1"/>
              <a:t>Kubernetes</a:t>
            </a:r>
            <a:r>
              <a:rPr lang="de-DE" b="1" dirty="0"/>
              <a:t> Cluster aktivieren</a:t>
            </a:r>
          </a:p>
          <a:p>
            <a:pPr>
              <a:buFont typeface="Arial" panose="020B0604020202020204" pitchFamily="34" charset="0"/>
              <a:buChar char="•"/>
            </a:pPr>
            <a:endParaRPr lang="de-DE" dirty="0"/>
          </a:p>
        </p:txBody>
      </p:sp>
      <p:pic>
        <p:nvPicPr>
          <p:cNvPr id="3" name="Grafik 2" descr="Ein Bild, das Text, Screenshot, Schrift, Zahl enthält.&#10;&#10;Automatisch generierte Beschreibung">
            <a:extLst>
              <a:ext uri="{FF2B5EF4-FFF2-40B4-BE49-F238E27FC236}">
                <a16:creationId xmlns:a16="http://schemas.microsoft.com/office/drawing/2014/main" id="{A92B9147-8814-E930-92D8-745254A9E4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012" y="2119312"/>
            <a:ext cx="7419975" cy="2619375"/>
          </a:xfrm>
          <a:prstGeom prst="rect">
            <a:avLst/>
          </a:prstGeom>
        </p:spPr>
      </p:pic>
    </p:spTree>
    <p:extLst>
      <p:ext uri="{BB962C8B-B14F-4D97-AF65-F5344CB8AC3E}">
        <p14:creationId xmlns:p14="http://schemas.microsoft.com/office/powerpoint/2010/main" val="13445629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a:t>Deploy Token in Cluster Secret hinterlegen</a:t>
            </a:r>
          </a:p>
          <a:p>
            <a:pPr>
              <a:buFont typeface="Arial" panose="020B0604020202020204" pitchFamily="34" charset="0"/>
              <a:buChar char="•"/>
            </a:pPr>
            <a:r>
              <a:rPr lang="de-DE" dirty="0"/>
              <a:t>Deploy Token erstellen</a:t>
            </a:r>
          </a:p>
          <a:p>
            <a:pPr lvl="1">
              <a:buFont typeface="Arial" panose="020B0604020202020204" pitchFamily="34" charset="0"/>
              <a:buChar char="•"/>
            </a:pPr>
            <a:r>
              <a:rPr lang="de-DE" dirty="0"/>
              <a:t>Einstellungen &gt; Repository &gt; Bereitstellungstoken</a:t>
            </a:r>
          </a:p>
          <a:p>
            <a:pPr lvl="1">
              <a:buFont typeface="Arial" panose="020B0604020202020204" pitchFamily="34" charset="0"/>
              <a:buChar char="•"/>
            </a:pPr>
            <a:r>
              <a:rPr lang="de-DE" dirty="0" err="1"/>
              <a:t>read_registry</a:t>
            </a:r>
            <a:r>
              <a:rPr lang="de-DE" dirty="0"/>
              <a:t> und </a:t>
            </a:r>
            <a:r>
              <a:rPr lang="de-DE" dirty="0" err="1"/>
              <a:t>read_container_registry</a:t>
            </a:r>
            <a:r>
              <a:rPr lang="de-DE" dirty="0"/>
              <a:t> </a:t>
            </a:r>
            <a:r>
              <a:rPr lang="de-DE" dirty="0" err="1"/>
              <a:t>persmission</a:t>
            </a:r>
            <a:endParaRPr lang="de-DE" dirty="0"/>
          </a:p>
          <a:p>
            <a:pPr>
              <a:buFont typeface="Arial" panose="020B0604020202020204" pitchFamily="34" charset="0"/>
              <a:buChar char="•"/>
            </a:pPr>
            <a:r>
              <a:rPr lang="de-DE" dirty="0"/>
              <a:t>Secret zu </a:t>
            </a:r>
            <a:r>
              <a:rPr lang="de-DE" dirty="0" err="1"/>
              <a:t>kubernetes</a:t>
            </a:r>
            <a:r>
              <a:rPr lang="de-DE" dirty="0"/>
              <a:t> hinzufügen</a:t>
            </a:r>
          </a:p>
          <a:p>
            <a:pPr lvl="1">
              <a:buFont typeface="Arial" panose="020B0604020202020204" pitchFamily="34" charset="0"/>
              <a:buChar char="•"/>
            </a:pPr>
            <a:endParaRPr lang="de-DE" dirty="0"/>
          </a:p>
        </p:txBody>
      </p:sp>
      <p:sp>
        <p:nvSpPr>
          <p:cNvPr id="2" name="Textfeld 1">
            <a:extLst>
              <a:ext uri="{FF2B5EF4-FFF2-40B4-BE49-F238E27FC236}">
                <a16:creationId xmlns:a16="http://schemas.microsoft.com/office/drawing/2014/main" id="{C1E58444-C66E-F900-1B32-CA158CD9E3EC}"/>
              </a:ext>
            </a:extLst>
          </p:cNvPr>
          <p:cNvSpPr txBox="1"/>
          <p:nvPr/>
        </p:nvSpPr>
        <p:spPr bwMode="auto">
          <a:xfrm>
            <a:off x="683568" y="3356992"/>
            <a:ext cx="8784976" cy="1569660"/>
          </a:xfrm>
          <a:prstGeom prst="rect">
            <a:avLst/>
          </a:prstGeom>
          <a:noFill/>
          <a:ln w="9525">
            <a:noFill/>
            <a:miter lim="800000"/>
            <a:headEnd/>
            <a:tailEnd/>
          </a:ln>
        </p:spPr>
        <p:txBody>
          <a:bodyPr wrap="square" rtlCol="0" anchor="ctr">
            <a:spAutoFit/>
          </a:bodyPr>
          <a:lstStyle/>
          <a:p>
            <a:pPr eaLnBrk="1" hangingPunct="1"/>
            <a:r>
              <a:rPr lang="de-DE" dirty="0" err="1">
                <a:latin typeface="Aptos" panose="020B0004020202020204" pitchFamily="34" charset="0"/>
              </a:rPr>
              <a:t>kubectl</a:t>
            </a:r>
            <a:r>
              <a:rPr lang="de-DE" dirty="0">
                <a:latin typeface="Aptos" panose="020B0004020202020204" pitchFamily="34" charset="0"/>
              </a:rPr>
              <a:t> </a:t>
            </a:r>
            <a:r>
              <a:rPr lang="de-DE" dirty="0" err="1">
                <a:latin typeface="Aptos" panose="020B0004020202020204" pitchFamily="34" charset="0"/>
              </a:rPr>
              <a:t>create</a:t>
            </a:r>
            <a:r>
              <a:rPr lang="de-DE" dirty="0">
                <a:latin typeface="Aptos" panose="020B0004020202020204" pitchFamily="34" charset="0"/>
              </a:rPr>
              <a:t> </a:t>
            </a:r>
            <a:r>
              <a:rPr lang="de-DE" dirty="0" err="1">
                <a:latin typeface="Aptos" panose="020B0004020202020204" pitchFamily="34" charset="0"/>
              </a:rPr>
              <a:t>secret</a:t>
            </a:r>
            <a:r>
              <a:rPr lang="de-DE" dirty="0">
                <a:latin typeface="Aptos" panose="020B0004020202020204" pitchFamily="34" charset="0"/>
              </a:rPr>
              <a:t> </a:t>
            </a:r>
            <a:r>
              <a:rPr lang="de-DE" dirty="0" err="1">
                <a:latin typeface="Aptos" panose="020B0004020202020204" pitchFamily="34" charset="0"/>
              </a:rPr>
              <a:t>docker-registry</a:t>
            </a:r>
            <a:r>
              <a:rPr lang="de-DE" dirty="0">
                <a:latin typeface="Aptos" panose="020B0004020202020204" pitchFamily="34" charset="0"/>
              </a:rPr>
              <a:t> </a:t>
            </a:r>
            <a:r>
              <a:rPr lang="de-DE" dirty="0" err="1">
                <a:latin typeface="Aptos" panose="020B0004020202020204" pitchFamily="34" charset="0"/>
              </a:rPr>
              <a:t>regcred</a:t>
            </a:r>
            <a:r>
              <a:rPr lang="de-DE" dirty="0">
                <a:latin typeface="Aptos" panose="020B0004020202020204" pitchFamily="34" charset="0"/>
              </a:rPr>
              <a:t> \</a:t>
            </a:r>
          </a:p>
          <a:p>
            <a:pPr eaLnBrk="1" hangingPunct="1"/>
            <a:r>
              <a:rPr lang="de-DE" dirty="0">
                <a:latin typeface="Aptos" panose="020B0004020202020204" pitchFamily="34" charset="0"/>
              </a:rPr>
              <a:t>--docker-server=registry.gitlab.com \</a:t>
            </a:r>
          </a:p>
          <a:p>
            <a:pPr eaLnBrk="1" hangingPunct="1"/>
            <a:r>
              <a:rPr lang="de-DE" dirty="0">
                <a:latin typeface="Aptos" panose="020B0004020202020204" pitchFamily="34" charset="0"/>
              </a:rPr>
              <a:t>--docker-</a:t>
            </a:r>
            <a:r>
              <a:rPr lang="de-DE" dirty="0" err="1">
                <a:latin typeface="Aptos" panose="020B0004020202020204" pitchFamily="34" charset="0"/>
              </a:rPr>
              <a:t>username</a:t>
            </a:r>
            <a:r>
              <a:rPr lang="de-DE" dirty="0">
                <a:latin typeface="Aptos" panose="020B0004020202020204" pitchFamily="34" charset="0"/>
              </a:rPr>
              <a:t>=&lt;deploy </a:t>
            </a:r>
            <a:r>
              <a:rPr lang="de-DE" dirty="0" err="1">
                <a:latin typeface="Aptos" panose="020B0004020202020204" pitchFamily="34" charset="0"/>
              </a:rPr>
              <a:t>token</a:t>
            </a:r>
            <a:r>
              <a:rPr lang="de-DE" dirty="0">
                <a:latin typeface="Aptos" panose="020B0004020202020204" pitchFamily="34" charset="0"/>
              </a:rPr>
              <a:t> user&gt; \</a:t>
            </a:r>
          </a:p>
          <a:p>
            <a:pPr eaLnBrk="1" hangingPunct="1"/>
            <a:r>
              <a:rPr lang="de-DE" dirty="0">
                <a:latin typeface="Aptos" panose="020B0004020202020204" pitchFamily="34" charset="0"/>
              </a:rPr>
              <a:t>--docker-password=&lt;deploy </a:t>
            </a:r>
            <a:r>
              <a:rPr lang="de-DE" dirty="0" err="1">
                <a:latin typeface="Aptos" panose="020B0004020202020204" pitchFamily="34" charset="0"/>
              </a:rPr>
              <a:t>token</a:t>
            </a:r>
            <a:r>
              <a:rPr lang="de-DE" dirty="0">
                <a:latin typeface="Aptos" panose="020B0004020202020204" pitchFamily="34" charset="0"/>
              </a:rPr>
              <a:t> </a:t>
            </a:r>
            <a:r>
              <a:rPr lang="de-DE" dirty="0" err="1">
                <a:latin typeface="Aptos" panose="020B0004020202020204" pitchFamily="34" charset="0"/>
              </a:rPr>
              <a:t>password</a:t>
            </a:r>
            <a:r>
              <a:rPr lang="de-DE" dirty="0">
                <a:latin typeface="Aptos" panose="020B0004020202020204" pitchFamily="34" charset="0"/>
              </a:rPr>
              <a:t>&gt;</a:t>
            </a:r>
          </a:p>
        </p:txBody>
      </p:sp>
    </p:spTree>
    <p:extLst>
      <p:ext uri="{BB962C8B-B14F-4D97-AF65-F5344CB8AC3E}">
        <p14:creationId xmlns:p14="http://schemas.microsoft.com/office/powerpoint/2010/main" val="10745163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a:t>Edit Docker </a:t>
            </a:r>
            <a:r>
              <a:rPr lang="de-DE" b="1" dirty="0" err="1"/>
              <a:t>image</a:t>
            </a:r>
            <a:r>
              <a:rPr lang="de-DE" b="1" dirty="0"/>
              <a:t> in manifest </a:t>
            </a:r>
            <a:r>
              <a:rPr lang="de-DE" b="1" dirty="0" err="1"/>
              <a:t>file</a:t>
            </a:r>
            <a:endParaRPr lang="de-DE" b="1" dirty="0"/>
          </a:p>
          <a:p>
            <a:pPr>
              <a:buFont typeface="Arial" panose="020B0604020202020204" pitchFamily="34" charset="0"/>
              <a:buChar char="•"/>
            </a:pPr>
            <a:r>
              <a:rPr lang="de-DE" dirty="0"/>
              <a:t>Prüfen Sie das </a:t>
            </a:r>
            <a:r>
              <a:rPr lang="de-DE" dirty="0" err="1"/>
              <a:t>Gitlab</a:t>
            </a:r>
            <a:r>
              <a:rPr lang="de-DE" dirty="0"/>
              <a:t> Container Registry auf das Image.</a:t>
            </a:r>
          </a:p>
          <a:p>
            <a:pPr lvl="1">
              <a:buFont typeface="Arial" panose="020B0604020202020204" pitchFamily="34" charset="0"/>
              <a:buChar char="•"/>
            </a:pPr>
            <a:r>
              <a:rPr lang="de-DE" dirty="0"/>
              <a:t>Das Image wird von der CI-Pipeline erstellt</a:t>
            </a:r>
          </a:p>
          <a:p>
            <a:pPr>
              <a:buFont typeface="Arial" panose="020B0604020202020204" pitchFamily="34" charset="0"/>
              <a:buChar char="•"/>
            </a:pPr>
            <a:r>
              <a:rPr lang="de-DE" dirty="0"/>
              <a:t>Passen sie </a:t>
            </a:r>
            <a:r>
              <a:rPr lang="de-DE" dirty="0" err="1"/>
              <a:t>app.yaml</a:t>
            </a:r>
            <a:r>
              <a:rPr lang="de-DE" dirty="0"/>
              <a:t> für Ihr </a:t>
            </a:r>
            <a:r>
              <a:rPr lang="de-DE"/>
              <a:t>Container Image an.</a:t>
            </a:r>
            <a:endParaRPr lang="de-DE" dirty="0"/>
          </a:p>
          <a:p>
            <a:pPr lvl="1">
              <a:buFont typeface="Arial" panose="020B0604020202020204" pitchFamily="34" charset="0"/>
              <a:buChar char="•"/>
            </a:pPr>
            <a:endParaRPr lang="de-DE" dirty="0"/>
          </a:p>
        </p:txBody>
      </p:sp>
      <p:pic>
        <p:nvPicPr>
          <p:cNvPr id="8" name="Grafik 7" descr="Ein Bild, das Text, Screenshot, Schrift, Zahl enthält.&#10;&#10;Automatisch generierte Beschreibung">
            <a:extLst>
              <a:ext uri="{FF2B5EF4-FFF2-40B4-BE49-F238E27FC236}">
                <a16:creationId xmlns:a16="http://schemas.microsoft.com/office/drawing/2014/main" id="{15F60CF3-B2C4-B2C4-7534-50663797AE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4886" y="3140968"/>
            <a:ext cx="6854228" cy="2525242"/>
          </a:xfrm>
          <a:prstGeom prst="rect">
            <a:avLst/>
          </a:prstGeom>
        </p:spPr>
      </p:pic>
    </p:spTree>
    <p:extLst>
      <p:ext uri="{BB962C8B-B14F-4D97-AF65-F5344CB8AC3E}">
        <p14:creationId xmlns:p14="http://schemas.microsoft.com/office/powerpoint/2010/main" val="557941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a:t>Bootstrap </a:t>
            </a:r>
            <a:r>
              <a:rPr lang="de-DE" b="1" dirty="0" err="1"/>
              <a:t>the</a:t>
            </a:r>
            <a:r>
              <a:rPr lang="de-DE" b="1" dirty="0"/>
              <a:t> Cluster </a:t>
            </a:r>
            <a:r>
              <a:rPr lang="de-DE" b="1" dirty="0" err="1"/>
              <a:t>into</a:t>
            </a:r>
            <a:r>
              <a:rPr lang="de-DE" b="1" dirty="0"/>
              <a:t> </a:t>
            </a:r>
            <a:r>
              <a:rPr lang="de-DE" b="1" dirty="0" err="1"/>
              <a:t>GitLabs</a:t>
            </a:r>
            <a:r>
              <a:rPr lang="de-DE" b="1" dirty="0"/>
              <a:t> </a:t>
            </a:r>
            <a:r>
              <a:rPr lang="de-DE" b="1" dirty="0" err="1"/>
              <a:t>with</a:t>
            </a:r>
            <a:r>
              <a:rPr lang="de-DE" b="1" dirty="0"/>
              <a:t> </a:t>
            </a:r>
            <a:r>
              <a:rPr lang="de-DE" b="1" dirty="0" err="1"/>
              <a:t>Flux</a:t>
            </a:r>
            <a:endParaRPr lang="de-DE" b="1" dirty="0"/>
          </a:p>
          <a:p>
            <a:pPr>
              <a:buFont typeface="Arial" panose="020B0604020202020204" pitchFamily="34" charset="0"/>
              <a:buChar char="•"/>
            </a:pPr>
            <a:r>
              <a:rPr lang="de-DE" dirty="0"/>
              <a:t>In einem Terminal mit folgendem Befehl.</a:t>
            </a:r>
          </a:p>
          <a:p>
            <a:pPr>
              <a:buFont typeface="Arial" panose="020B0604020202020204" pitchFamily="34" charset="0"/>
              <a:buChar char="•"/>
            </a:pPr>
            <a:r>
              <a:rPr lang="de-DE" dirty="0"/>
              <a:t>Ein persönliches Zugrifftoken mit </a:t>
            </a:r>
            <a:r>
              <a:rPr lang="de-DE" dirty="0" err="1"/>
              <a:t>Maintainer</a:t>
            </a:r>
            <a:r>
              <a:rPr lang="de-DE" dirty="0"/>
              <a:t>-Rechten auf dem Repository benötigt. </a:t>
            </a:r>
          </a:p>
          <a:p>
            <a:pPr marL="0" indent="0">
              <a:buNone/>
            </a:pPr>
            <a:endParaRPr lang="de-DE" dirty="0"/>
          </a:p>
          <a:p>
            <a:pPr lvl="1">
              <a:buFont typeface="Arial" panose="020B0604020202020204" pitchFamily="34" charset="0"/>
              <a:buChar char="•"/>
            </a:pPr>
            <a:endParaRPr lang="de-DE" dirty="0"/>
          </a:p>
        </p:txBody>
      </p:sp>
      <p:sp>
        <p:nvSpPr>
          <p:cNvPr id="2" name="Textfeld 1">
            <a:extLst>
              <a:ext uri="{FF2B5EF4-FFF2-40B4-BE49-F238E27FC236}">
                <a16:creationId xmlns:a16="http://schemas.microsoft.com/office/drawing/2014/main" id="{F6A4E5D5-7350-7285-A9C7-20E502137789}"/>
              </a:ext>
            </a:extLst>
          </p:cNvPr>
          <p:cNvSpPr txBox="1"/>
          <p:nvPr/>
        </p:nvSpPr>
        <p:spPr bwMode="auto">
          <a:xfrm>
            <a:off x="899592" y="3054153"/>
            <a:ext cx="7416824" cy="1938992"/>
          </a:xfrm>
          <a:prstGeom prst="rect">
            <a:avLst/>
          </a:prstGeom>
          <a:noFill/>
          <a:ln w="9525">
            <a:noFill/>
            <a:miter lim="800000"/>
            <a:headEnd/>
            <a:tailEnd/>
          </a:ln>
        </p:spPr>
        <p:txBody>
          <a:bodyPr wrap="square" rtlCol="0" anchor="ctr">
            <a:spAutoFit/>
          </a:bodyPr>
          <a:lstStyle/>
          <a:p>
            <a:pPr eaLnBrk="1" hangingPunct="1"/>
            <a:r>
              <a:rPr lang="de-DE" dirty="0" err="1">
                <a:latin typeface="Aptos" panose="020B0004020202020204" pitchFamily="34" charset="0"/>
              </a:rPr>
              <a:t>flux</a:t>
            </a:r>
            <a:r>
              <a:rPr lang="de-DE" dirty="0">
                <a:latin typeface="Aptos" panose="020B0004020202020204" pitchFamily="34" charset="0"/>
              </a:rPr>
              <a:t> </a:t>
            </a:r>
            <a:r>
              <a:rPr lang="de-DE" dirty="0" err="1">
                <a:latin typeface="Aptos" panose="020B0004020202020204" pitchFamily="34" charset="0"/>
              </a:rPr>
              <a:t>bootstrap</a:t>
            </a:r>
            <a:r>
              <a:rPr lang="de-DE" dirty="0">
                <a:latin typeface="Aptos" panose="020B0004020202020204" pitchFamily="34" charset="0"/>
              </a:rPr>
              <a:t> </a:t>
            </a:r>
            <a:r>
              <a:rPr lang="de-DE" dirty="0" err="1">
                <a:latin typeface="Aptos" panose="020B0004020202020204" pitchFamily="34" charset="0"/>
              </a:rPr>
              <a:t>gitlab</a:t>
            </a:r>
            <a:r>
              <a:rPr lang="de-DE" dirty="0">
                <a:latin typeface="Aptos" panose="020B0004020202020204" pitchFamily="34" charset="0"/>
              </a:rPr>
              <a:t> --deploy-token-</a:t>
            </a:r>
            <a:r>
              <a:rPr lang="de-DE" dirty="0" err="1">
                <a:latin typeface="Aptos" panose="020B0004020202020204" pitchFamily="34" charset="0"/>
              </a:rPr>
              <a:t>auth</a:t>
            </a:r>
            <a:r>
              <a:rPr lang="de-DE" dirty="0">
                <a:latin typeface="Aptos" panose="020B0004020202020204" pitchFamily="34" charset="0"/>
              </a:rPr>
              <a:t> \</a:t>
            </a:r>
          </a:p>
          <a:p>
            <a:pPr eaLnBrk="1" hangingPunct="1"/>
            <a:r>
              <a:rPr lang="de-DE" dirty="0">
                <a:latin typeface="Aptos" panose="020B0004020202020204" pitchFamily="34" charset="0"/>
              </a:rPr>
              <a:t>--</a:t>
            </a:r>
            <a:r>
              <a:rPr lang="de-DE" dirty="0" err="1">
                <a:latin typeface="Aptos" panose="020B0004020202020204" pitchFamily="34" charset="0"/>
              </a:rPr>
              <a:t>owner</a:t>
            </a:r>
            <a:r>
              <a:rPr lang="de-DE" dirty="0">
                <a:latin typeface="Aptos" panose="020B0004020202020204" pitchFamily="34" charset="0"/>
              </a:rPr>
              <a:t>=&lt;</a:t>
            </a:r>
            <a:r>
              <a:rPr lang="de-DE" dirty="0" err="1">
                <a:latin typeface="Aptos" panose="020B0004020202020204" pitchFamily="34" charset="0"/>
              </a:rPr>
              <a:t>groupId</a:t>
            </a:r>
            <a:r>
              <a:rPr lang="de-DE" dirty="0">
                <a:latin typeface="Aptos" panose="020B0004020202020204" pitchFamily="34" charset="0"/>
              </a:rPr>
              <a:t>&gt;</a:t>
            </a:r>
          </a:p>
          <a:p>
            <a:pPr eaLnBrk="1" hangingPunct="1"/>
            <a:r>
              <a:rPr lang="de-DE" dirty="0">
                <a:latin typeface="Aptos" panose="020B0004020202020204" pitchFamily="34" charset="0"/>
              </a:rPr>
              <a:t>--</a:t>
            </a:r>
            <a:r>
              <a:rPr lang="de-DE" dirty="0" err="1">
                <a:latin typeface="Aptos" panose="020B0004020202020204" pitchFamily="34" charset="0"/>
              </a:rPr>
              <a:t>repository</a:t>
            </a:r>
            <a:r>
              <a:rPr lang="de-DE" dirty="0">
                <a:latin typeface="Aptos" panose="020B0004020202020204" pitchFamily="34" charset="0"/>
              </a:rPr>
              <a:t>=&lt;</a:t>
            </a:r>
            <a:r>
              <a:rPr lang="de-DE" dirty="0" err="1">
                <a:latin typeface="Aptos" panose="020B0004020202020204" pitchFamily="34" charset="0"/>
              </a:rPr>
              <a:t>repositoryName</a:t>
            </a:r>
            <a:r>
              <a:rPr lang="de-DE" dirty="0">
                <a:latin typeface="Aptos" panose="020B0004020202020204" pitchFamily="34" charset="0"/>
              </a:rPr>
              <a:t>&gt;</a:t>
            </a:r>
          </a:p>
          <a:p>
            <a:pPr eaLnBrk="1" hangingPunct="1"/>
            <a:r>
              <a:rPr lang="de-DE" dirty="0">
                <a:latin typeface="Aptos" panose="020B0004020202020204" pitchFamily="34" charset="0"/>
              </a:rPr>
              <a:t>--</a:t>
            </a:r>
            <a:r>
              <a:rPr lang="de-DE" dirty="0" err="1">
                <a:latin typeface="Aptos" panose="020B0004020202020204" pitchFamily="34" charset="0"/>
              </a:rPr>
              <a:t>path</a:t>
            </a:r>
            <a:r>
              <a:rPr lang="de-DE" dirty="0">
                <a:latin typeface="Aptos" panose="020B0004020202020204" pitchFamily="34" charset="0"/>
              </a:rPr>
              <a:t>=</a:t>
            </a:r>
            <a:r>
              <a:rPr lang="de-DE" dirty="0" err="1">
                <a:latin typeface="Aptos" panose="020B0004020202020204" pitchFamily="34" charset="0"/>
              </a:rPr>
              <a:t>manifests</a:t>
            </a:r>
            <a:endParaRPr lang="de-DE" dirty="0">
              <a:latin typeface="Aptos" panose="020B0004020202020204" pitchFamily="34" charset="0"/>
            </a:endParaRPr>
          </a:p>
          <a:p>
            <a:pPr eaLnBrk="1" hangingPunct="1"/>
            <a:r>
              <a:rPr lang="de-DE" dirty="0">
                <a:latin typeface="Aptos" panose="020B0004020202020204" pitchFamily="34" charset="0"/>
              </a:rPr>
              <a:t>--</a:t>
            </a:r>
            <a:r>
              <a:rPr lang="de-DE" dirty="0" err="1">
                <a:latin typeface="Aptos" panose="020B0004020202020204" pitchFamily="34" charset="0"/>
              </a:rPr>
              <a:t>branch</a:t>
            </a:r>
            <a:r>
              <a:rPr lang="de-DE" dirty="0">
                <a:latin typeface="Aptos" panose="020B0004020202020204" pitchFamily="34" charset="0"/>
              </a:rPr>
              <a:t>=</a:t>
            </a:r>
            <a:r>
              <a:rPr lang="de-DE" dirty="0" err="1">
                <a:latin typeface="Aptos" panose="020B0004020202020204" pitchFamily="34" charset="0"/>
              </a:rPr>
              <a:t>main</a:t>
            </a:r>
            <a:endParaRPr lang="de-DE" sz="1800" dirty="0">
              <a:latin typeface="Aptos" panose="020B0004020202020204" pitchFamily="34" charset="0"/>
            </a:endParaRPr>
          </a:p>
        </p:txBody>
      </p:sp>
    </p:spTree>
    <p:extLst>
      <p:ext uri="{BB962C8B-B14F-4D97-AF65-F5344CB8AC3E}">
        <p14:creationId xmlns:p14="http://schemas.microsoft.com/office/powerpoint/2010/main" val="6227142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a:t>Überprüfen des </a:t>
            </a:r>
            <a:r>
              <a:rPr lang="de-DE" b="1" dirty="0" err="1"/>
              <a:t>Deploys</a:t>
            </a:r>
            <a:endParaRPr lang="de-DE" b="1" dirty="0"/>
          </a:p>
          <a:p>
            <a:pPr>
              <a:buFont typeface="Arial" panose="020B0604020202020204" pitchFamily="34" charset="0"/>
              <a:buChar char="•"/>
            </a:pPr>
            <a:r>
              <a:rPr lang="de-DE" dirty="0"/>
              <a:t>Der Status von </a:t>
            </a:r>
            <a:r>
              <a:rPr lang="de-DE" dirty="0" err="1"/>
              <a:t>Flux</a:t>
            </a:r>
            <a:r>
              <a:rPr lang="de-DE" dirty="0"/>
              <a:t> kann wie folgt ermittelt werden</a:t>
            </a:r>
          </a:p>
          <a:p>
            <a:pPr lvl="1">
              <a:buFont typeface="Arial" panose="020B0604020202020204" pitchFamily="34" charset="0"/>
              <a:buChar char="•"/>
            </a:pPr>
            <a:r>
              <a:rPr lang="de-DE" dirty="0" err="1"/>
              <a:t>flux</a:t>
            </a:r>
            <a:r>
              <a:rPr lang="de-DE" dirty="0"/>
              <a:t> </a:t>
            </a:r>
            <a:r>
              <a:rPr lang="de-DE" dirty="0" err="1"/>
              <a:t>get</a:t>
            </a:r>
            <a:r>
              <a:rPr lang="de-DE" dirty="0"/>
              <a:t> all</a:t>
            </a:r>
          </a:p>
          <a:p>
            <a:pPr>
              <a:buFont typeface="Arial" panose="020B0604020202020204" pitchFamily="34" charset="0"/>
              <a:buChar char="•"/>
            </a:pPr>
            <a:r>
              <a:rPr lang="de-DE" dirty="0"/>
              <a:t>Der Status des Clusters kann wie folgt ermittelt werden</a:t>
            </a:r>
          </a:p>
          <a:p>
            <a:pPr lvl="1">
              <a:buFont typeface="Arial" panose="020B0604020202020204" pitchFamily="34" charset="0"/>
              <a:buChar char="•"/>
            </a:pPr>
            <a:r>
              <a:rPr lang="de-DE" dirty="0" err="1"/>
              <a:t>kubectl</a:t>
            </a:r>
            <a:r>
              <a:rPr lang="de-DE" dirty="0"/>
              <a:t> </a:t>
            </a:r>
            <a:r>
              <a:rPr lang="de-DE" dirty="0" err="1"/>
              <a:t>get</a:t>
            </a:r>
            <a:r>
              <a:rPr lang="de-DE" dirty="0"/>
              <a:t> all</a:t>
            </a:r>
          </a:p>
          <a:p>
            <a:pPr lvl="1">
              <a:buFont typeface="Arial" panose="020B0604020202020204" pitchFamily="34" charset="0"/>
              <a:buChar char="•"/>
            </a:pPr>
            <a:endParaRPr lang="de-DE" dirty="0"/>
          </a:p>
          <a:p>
            <a:pPr>
              <a:buFont typeface="Arial" panose="020B0604020202020204" pitchFamily="34" charset="0"/>
              <a:buChar char="•"/>
            </a:pPr>
            <a:r>
              <a:rPr lang="de-DE" dirty="0"/>
              <a:t>Der gestartete Webserver kann wie folgt erreicht werden</a:t>
            </a:r>
          </a:p>
          <a:p>
            <a:pPr lvl="1">
              <a:buFont typeface="Arial" panose="020B0604020202020204" pitchFamily="34" charset="0"/>
              <a:buChar char="•"/>
            </a:pPr>
            <a:r>
              <a:rPr lang="de-DE" dirty="0"/>
              <a:t>http://localhost:3000</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2021694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endParaRPr lang="de-DE" altLang="de-DE" sz="1800" b="1" dirty="0"/>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a:buFont typeface="Arial" panose="020B0604020202020204" pitchFamily="34" charset="0"/>
              <a:buChar char="•"/>
            </a:pPr>
            <a:r>
              <a:rPr lang="de-DE" altLang="de-DE" sz="1800" b="1" dirty="0"/>
              <a:t>Tag 2 – </a:t>
            </a:r>
            <a:r>
              <a:rPr lang="de-DE" altLang="de-DE" sz="1800" b="1" dirty="0" err="1"/>
              <a:t>Git</a:t>
            </a:r>
            <a:r>
              <a:rPr lang="de-DE" altLang="de-DE" sz="1800" b="1" dirty="0"/>
              <a:t>-Workflows, CI/CD,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gitlab-ci.yml</a:t>
            </a:r>
            <a:endParaRPr lang="de-DE" altLang="de-DE" sz="1400" dirty="0"/>
          </a:p>
          <a:p>
            <a:pPr lvl="1">
              <a:buFont typeface="Arial" panose="020B0604020202020204" pitchFamily="34" charset="0"/>
              <a:buChar char="•"/>
            </a:pPr>
            <a:r>
              <a:rPr lang="de-DE" altLang="de-DE" sz="1400" dirty="0" err="1"/>
              <a:t>GitLab</a:t>
            </a:r>
            <a:r>
              <a:rPr lang="de-DE" altLang="de-DE" sz="1400" dirty="0"/>
              <a:t> Runner</a:t>
            </a:r>
          </a:p>
          <a:p>
            <a:pPr>
              <a:buFont typeface="Arial" panose="020B0604020202020204" pitchFamily="34" charset="0"/>
              <a:buChar char="•"/>
            </a:pPr>
            <a:r>
              <a:rPr lang="de-DE" altLang="de-DE" sz="1800" b="1" dirty="0"/>
              <a:t>Tag 3 – Docker, </a:t>
            </a:r>
            <a:r>
              <a:rPr lang="de-DE" altLang="de-DE" sz="1800" b="1" dirty="0" err="1"/>
              <a:t>GitOps</a:t>
            </a:r>
            <a:r>
              <a:rPr lang="de-DE" altLang="de-DE" sz="1800" b="1" dirty="0"/>
              <a:t>,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u="sng" dirty="0" err="1"/>
              <a:t>GitOps</a:t>
            </a:r>
            <a:r>
              <a:rPr lang="de-DE" altLang="de-DE" sz="1400" u="sng" dirty="0"/>
              <a:t> Grundlagen</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14708783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a:t>Aufgabe: Update mittels </a:t>
            </a:r>
            <a:r>
              <a:rPr lang="de-DE" b="1" dirty="0" err="1"/>
              <a:t>GitOps</a:t>
            </a:r>
            <a:endParaRPr lang="de-DE" b="1" dirty="0"/>
          </a:p>
          <a:p>
            <a:pPr>
              <a:buFont typeface="Arial" panose="020B0604020202020204" pitchFamily="34" charset="0"/>
              <a:buChar char="•"/>
            </a:pPr>
            <a:r>
              <a:rPr lang="de-DE" dirty="0"/>
              <a:t>Ändern Sie den tag des Containers auf v2</a:t>
            </a:r>
          </a:p>
          <a:p>
            <a:pPr lvl="1">
              <a:buFont typeface="Arial" panose="020B0604020202020204" pitchFamily="34" charset="0"/>
              <a:buChar char="•"/>
            </a:pPr>
            <a:r>
              <a:rPr lang="de-DE" dirty="0"/>
              <a:t>Ändern in .</a:t>
            </a:r>
            <a:r>
              <a:rPr lang="de-DE" dirty="0" err="1"/>
              <a:t>gitlab-ci.yml</a:t>
            </a:r>
            <a:endParaRPr lang="de-DE" dirty="0"/>
          </a:p>
          <a:p>
            <a:pPr lvl="1">
              <a:buFont typeface="Arial" panose="020B0604020202020204" pitchFamily="34" charset="0"/>
              <a:buChar char="•"/>
            </a:pPr>
            <a:r>
              <a:rPr lang="de-DE" dirty="0"/>
              <a:t>Ändern in </a:t>
            </a:r>
            <a:r>
              <a:rPr lang="de-DE" dirty="0" err="1"/>
              <a:t>manifests</a:t>
            </a:r>
            <a:r>
              <a:rPr lang="de-DE" dirty="0"/>
              <a:t>/</a:t>
            </a:r>
            <a:r>
              <a:rPr lang="de-DE" dirty="0" err="1"/>
              <a:t>app.yaml</a:t>
            </a:r>
            <a:endParaRPr lang="de-DE" dirty="0"/>
          </a:p>
          <a:p>
            <a:pPr>
              <a:buFont typeface="Arial" panose="020B0604020202020204" pitchFamily="34" charset="0"/>
              <a:buChar char="•"/>
            </a:pPr>
            <a:r>
              <a:rPr lang="de-DE" dirty="0"/>
              <a:t>Ändern Sie die Nachricht in server.js zu „Hello New World“</a:t>
            </a:r>
          </a:p>
          <a:p>
            <a:pPr>
              <a:buFont typeface="Arial" panose="020B0604020202020204" pitchFamily="34" charset="0"/>
              <a:buChar char="•"/>
            </a:pPr>
            <a:r>
              <a:rPr lang="de-DE" dirty="0"/>
              <a:t>Pushen Sie ihre Änderungen zum </a:t>
            </a:r>
            <a:r>
              <a:rPr lang="de-DE" dirty="0" err="1"/>
              <a:t>git</a:t>
            </a:r>
            <a:r>
              <a:rPr lang="de-DE" dirty="0"/>
              <a:t> remote.</a:t>
            </a:r>
          </a:p>
          <a:p>
            <a:pPr>
              <a:buFont typeface="Arial" panose="020B0604020202020204" pitchFamily="34" charset="0"/>
              <a:buChar char="•"/>
            </a:pPr>
            <a:r>
              <a:rPr lang="de-DE" dirty="0"/>
              <a:t>Prüfen sie den Status von </a:t>
            </a:r>
            <a:r>
              <a:rPr lang="de-DE" dirty="0" err="1"/>
              <a:t>Flux</a:t>
            </a:r>
            <a:r>
              <a:rPr lang="de-DE" dirty="0"/>
              <a:t>, </a:t>
            </a:r>
            <a:r>
              <a:rPr lang="de-DE" dirty="0" err="1"/>
              <a:t>Kubernetes</a:t>
            </a:r>
            <a:r>
              <a:rPr lang="de-DE" dirty="0"/>
              <a:t> und Server</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1560843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37FD0FEF-8FFD-7132-377A-BD8E8097BBE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2581" y="1300162"/>
            <a:ext cx="8458200" cy="4762500"/>
          </a:xfrm>
        </p:spPr>
      </p:pic>
    </p:spTree>
    <p:extLst>
      <p:ext uri="{BB962C8B-B14F-4D97-AF65-F5344CB8AC3E}">
        <p14:creationId xmlns:p14="http://schemas.microsoft.com/office/powerpoint/2010/main" val="32104276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1753C8B-5EF0-E49E-1FFB-0330FD2A3542}"/>
              </a:ext>
            </a:extLst>
          </p:cNvPr>
          <p:cNvSpPr>
            <a:spLocks noGrp="1"/>
          </p:cNvSpPr>
          <p:nvPr>
            <p:ph idx="1"/>
          </p:nvPr>
        </p:nvSpPr>
        <p:spPr/>
        <p:txBody>
          <a:bodyPr/>
          <a:lstStyle/>
          <a:p>
            <a:pPr marL="0" indent="0">
              <a:buNone/>
            </a:pPr>
            <a:r>
              <a:rPr lang="de-DE" b="1" dirty="0"/>
              <a:t>Secrets</a:t>
            </a:r>
          </a:p>
          <a:p>
            <a:pPr>
              <a:buFont typeface="Arial" panose="020B0604020202020204" pitchFamily="34" charset="0"/>
              <a:buChar char="•"/>
            </a:pPr>
            <a:r>
              <a:rPr lang="de-DE" dirty="0"/>
              <a:t>Bei </a:t>
            </a:r>
            <a:r>
              <a:rPr lang="de-DE" dirty="0" err="1"/>
              <a:t>CIOps</a:t>
            </a:r>
            <a:r>
              <a:rPr lang="de-DE" dirty="0"/>
              <a:t> oft im CI Server hinterlegt…</a:t>
            </a:r>
          </a:p>
          <a:p>
            <a:pPr>
              <a:buFont typeface="Arial" panose="020B0604020202020204" pitchFamily="34" charset="0"/>
              <a:buChar char="•"/>
            </a:pPr>
            <a:endParaRPr lang="de-DE" dirty="0">
              <a:sym typeface="Wingdings" panose="05000000000000000000" pitchFamily="2" charset="2"/>
            </a:endParaRPr>
          </a:p>
          <a:p>
            <a:pPr>
              <a:buFont typeface="Arial" panose="020B0604020202020204" pitchFamily="34" charset="0"/>
              <a:buChar char="•"/>
            </a:pPr>
            <a:r>
              <a:rPr lang="de-DE" dirty="0">
                <a:sym typeface="Wingdings" panose="05000000000000000000" pitchFamily="2" charset="2"/>
              </a:rPr>
              <a:t>Besser: Secrets im Repository speichern</a:t>
            </a:r>
          </a:p>
          <a:p>
            <a:pPr lvl="1">
              <a:buFont typeface="Arial" panose="020B0604020202020204" pitchFamily="34" charset="0"/>
              <a:buChar char="•"/>
            </a:pPr>
            <a:r>
              <a:rPr lang="de-DE" dirty="0" err="1">
                <a:sym typeface="Wingdings" panose="05000000000000000000" pitchFamily="2" charset="2"/>
              </a:rPr>
              <a:t>encrypted</a:t>
            </a:r>
            <a:r>
              <a:rPr lang="de-DE" dirty="0">
                <a:sym typeface="Wingdings" panose="05000000000000000000" pitchFamily="2" charset="2"/>
              </a:rPr>
              <a:t>/</a:t>
            </a:r>
            <a:r>
              <a:rPr lang="de-DE" dirty="0" err="1">
                <a:sym typeface="Wingdings" panose="05000000000000000000" pitchFamily="2" charset="2"/>
              </a:rPr>
              <a:t>sealed</a:t>
            </a:r>
            <a:r>
              <a:rPr lang="de-DE" dirty="0">
                <a:sym typeface="Wingdings" panose="05000000000000000000" pitchFamily="2" charset="2"/>
              </a:rPr>
              <a:t>!</a:t>
            </a:r>
          </a:p>
          <a:p>
            <a:pPr>
              <a:buFont typeface="Arial" panose="020B0604020202020204" pitchFamily="34" charset="0"/>
              <a:buChar char="•"/>
            </a:pPr>
            <a:r>
              <a:rPr lang="de-DE" dirty="0">
                <a:sym typeface="Wingdings" panose="05000000000000000000" pitchFamily="2" charset="2"/>
              </a:rPr>
              <a:t>Noch besser: Secrets  Key Management System (KMS)</a:t>
            </a:r>
          </a:p>
          <a:p>
            <a:pPr lvl="1">
              <a:buFont typeface="Arial" panose="020B0604020202020204" pitchFamily="34" charset="0"/>
              <a:buChar char="•"/>
            </a:pPr>
            <a:r>
              <a:rPr lang="de-DE" dirty="0">
                <a:sym typeface="Wingdings" panose="05000000000000000000" pitchFamily="2" charset="2"/>
              </a:rPr>
              <a:t>Möglichkeiten</a:t>
            </a:r>
          </a:p>
          <a:p>
            <a:pPr lvl="2">
              <a:buFont typeface="Arial" panose="020B0604020202020204" pitchFamily="34" charset="0"/>
              <a:buChar char="•"/>
            </a:pPr>
            <a:r>
              <a:rPr lang="de-DE" sz="2000" dirty="0">
                <a:sym typeface="Wingdings" panose="05000000000000000000" pitchFamily="2" charset="2"/>
              </a:rPr>
              <a:t>Cloud-Anbieter (AWS, Azure, Google, …)</a:t>
            </a:r>
          </a:p>
          <a:p>
            <a:pPr lvl="2">
              <a:buFont typeface="Arial" panose="020B0604020202020204" pitchFamily="34" charset="0"/>
              <a:buChar char="•"/>
            </a:pPr>
            <a:r>
              <a:rPr lang="de-DE" sz="2000" dirty="0" err="1">
                <a:sym typeface="Wingdings" panose="05000000000000000000" pitchFamily="2" charset="2"/>
              </a:rPr>
              <a:t>HashiCorp</a:t>
            </a:r>
            <a:r>
              <a:rPr lang="de-DE" sz="2000" dirty="0">
                <a:sym typeface="Wingdings" panose="05000000000000000000" pitchFamily="2" charset="2"/>
              </a:rPr>
              <a:t> </a:t>
            </a:r>
            <a:r>
              <a:rPr lang="de-DE" sz="2000" dirty="0" err="1">
                <a:sym typeface="Wingdings" panose="05000000000000000000" pitchFamily="2" charset="2"/>
              </a:rPr>
              <a:t>Vault</a:t>
            </a:r>
            <a:endParaRPr lang="de-DE" sz="2000" dirty="0">
              <a:sym typeface="Wingdings" panose="05000000000000000000" pitchFamily="2" charset="2"/>
            </a:endParaRPr>
          </a:p>
          <a:p>
            <a:pPr lvl="1">
              <a:buFont typeface="Arial" panose="020B0604020202020204" pitchFamily="34" charset="0"/>
              <a:buChar char="•"/>
            </a:pPr>
            <a:r>
              <a:rPr lang="de-DE" dirty="0" err="1">
                <a:sym typeface="Wingdings" panose="05000000000000000000" pitchFamily="2" charset="2"/>
              </a:rPr>
              <a:t>Kubernetes</a:t>
            </a:r>
            <a:r>
              <a:rPr lang="de-DE" dirty="0">
                <a:sym typeface="Wingdings" panose="05000000000000000000" pitchFamily="2" charset="2"/>
              </a:rPr>
              <a:t> Integration</a:t>
            </a:r>
          </a:p>
          <a:p>
            <a:pPr lvl="2">
              <a:buFont typeface="Arial" panose="020B0604020202020204" pitchFamily="34" charset="0"/>
              <a:buChar char="•"/>
            </a:pPr>
            <a:r>
              <a:rPr lang="de-DE" sz="2000" dirty="0">
                <a:sym typeface="Wingdings" panose="05000000000000000000" pitchFamily="2" charset="2"/>
              </a:rPr>
              <a:t>Operator, Container Storage Interface (CSI) Driver, Sidecar (</a:t>
            </a:r>
            <a:r>
              <a:rPr lang="de-DE" sz="2000" dirty="0" err="1">
                <a:sym typeface="Wingdings" panose="05000000000000000000" pitchFamily="2" charset="2"/>
              </a:rPr>
              <a:t>Injector</a:t>
            </a:r>
            <a:r>
              <a:rPr lang="de-DE" sz="2000" dirty="0">
                <a:sym typeface="Wingdings" panose="05000000000000000000" pitchFamily="2" charset="2"/>
              </a:rPr>
              <a:t>), Helm/</a:t>
            </a:r>
            <a:r>
              <a:rPr lang="de-DE" sz="2000" dirty="0" err="1">
                <a:sym typeface="Wingdings" panose="05000000000000000000" pitchFamily="2" charset="2"/>
              </a:rPr>
              <a:t>Kustomize</a:t>
            </a:r>
            <a:r>
              <a:rPr lang="de-DE" sz="2000" dirty="0">
                <a:sym typeface="Wingdings" panose="05000000000000000000" pitchFamily="2" charset="2"/>
              </a:rPr>
              <a:t> Plugin</a:t>
            </a:r>
          </a:p>
          <a:p>
            <a:pPr lvl="2">
              <a:buFont typeface="Arial" panose="020B0604020202020204" pitchFamily="34" charset="0"/>
              <a:buChar char="•"/>
            </a:pPr>
            <a:r>
              <a:rPr lang="de-DE" sz="2000" dirty="0" err="1">
                <a:sym typeface="Wingdings" panose="05000000000000000000" pitchFamily="2" charset="2"/>
              </a:rPr>
              <a:t>GitOps</a:t>
            </a:r>
            <a:r>
              <a:rPr lang="de-DE" sz="2000" dirty="0">
                <a:sym typeface="Wingdings" panose="05000000000000000000" pitchFamily="2" charset="2"/>
              </a:rPr>
              <a:t> Operator: nativer Support oder Plugin</a:t>
            </a:r>
          </a:p>
          <a:p>
            <a:pPr lvl="1">
              <a:buFont typeface="Arial" panose="020B0604020202020204" pitchFamily="34" charset="0"/>
              <a:buChar char="•"/>
            </a:pPr>
            <a:endParaRPr lang="de-DE" dirty="0">
              <a:sym typeface="Wingdings" panose="05000000000000000000" pitchFamily="2" charset="2"/>
            </a:endParaRPr>
          </a:p>
        </p:txBody>
      </p:sp>
    </p:spTree>
    <p:extLst>
      <p:ext uri="{BB962C8B-B14F-4D97-AF65-F5344CB8AC3E}">
        <p14:creationId xmlns:p14="http://schemas.microsoft.com/office/powerpoint/2010/main" val="32845617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A1C9C2-ED2C-62DC-7793-31665F24E533}"/>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B23FE7-6FB4-E1AA-AE31-C3989D90FF6B}"/>
              </a:ext>
            </a:extLst>
          </p:cNvPr>
          <p:cNvSpPr>
            <a:spLocks noGrp="1"/>
          </p:cNvSpPr>
          <p:nvPr>
            <p:ph idx="1"/>
          </p:nvPr>
        </p:nvSpPr>
        <p:spPr/>
        <p:txBody>
          <a:bodyPr/>
          <a:lstStyle/>
          <a:p>
            <a:pPr marL="0" indent="0">
              <a:buNone/>
            </a:pPr>
            <a:r>
              <a:rPr lang="de-DE" b="1" dirty="0"/>
              <a:t>Erweiterte Einsatzbereiche</a:t>
            </a:r>
          </a:p>
          <a:p>
            <a:pPr>
              <a:buFont typeface="Arial" panose="020B0604020202020204" pitchFamily="34" charset="0"/>
              <a:buChar char="•"/>
            </a:pPr>
            <a:r>
              <a:rPr lang="de-DE" dirty="0"/>
              <a:t>Gesamte Cloud-Infrastruktur mit </a:t>
            </a:r>
            <a:r>
              <a:rPr lang="de-DE" dirty="0" err="1"/>
              <a:t>GitOps</a:t>
            </a:r>
            <a:r>
              <a:rPr lang="de-DE" dirty="0"/>
              <a:t> betreiben!</a:t>
            </a:r>
          </a:p>
          <a:p>
            <a:pPr>
              <a:buFont typeface="Arial" panose="020B0604020202020204" pitchFamily="34" charset="0"/>
              <a:buChar char="•"/>
            </a:pPr>
            <a:r>
              <a:rPr lang="de-DE" dirty="0" err="1"/>
              <a:t>Kubernetes</a:t>
            </a:r>
            <a:r>
              <a:rPr lang="de-DE" dirty="0"/>
              <a:t> Cluster mit… sich selbst betreiben?</a:t>
            </a:r>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r>
              <a:rPr lang="de-DE" dirty="0"/>
              <a:t>Im </a:t>
            </a:r>
            <a:r>
              <a:rPr lang="de-DE" u="sng" dirty="0"/>
              <a:t>Management Cluster</a:t>
            </a:r>
            <a:r>
              <a:rPr lang="de-DE" dirty="0"/>
              <a:t> </a:t>
            </a:r>
            <a:r>
              <a:rPr lang="de-DE" dirty="0">
                <a:sym typeface="Wingdings" panose="05000000000000000000" pitchFamily="2" charset="2"/>
              </a:rPr>
              <a:t> </a:t>
            </a:r>
            <a:r>
              <a:rPr lang="de-DE" dirty="0" err="1"/>
              <a:t>GitOps</a:t>
            </a:r>
            <a:r>
              <a:rPr lang="de-DE" dirty="0"/>
              <a:t> umsetzen</a:t>
            </a:r>
          </a:p>
        </p:txBody>
      </p:sp>
      <p:sp>
        <p:nvSpPr>
          <p:cNvPr id="4" name="Rechteck: abgerundete Ecken 3">
            <a:extLst>
              <a:ext uri="{FF2B5EF4-FFF2-40B4-BE49-F238E27FC236}">
                <a16:creationId xmlns:a16="http://schemas.microsoft.com/office/drawing/2014/main" id="{97150DA4-3242-2D50-EBFA-D5B28D12A026}"/>
              </a:ext>
            </a:extLst>
          </p:cNvPr>
          <p:cNvSpPr/>
          <p:nvPr/>
        </p:nvSpPr>
        <p:spPr bwMode="auto">
          <a:xfrm>
            <a:off x="2238271" y="2374646"/>
            <a:ext cx="2880320" cy="1260840"/>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D9F60EB9-9778-B7F7-E809-503EE97F237F}"/>
              </a:ext>
            </a:extLst>
          </p:cNvPr>
          <p:cNvSpPr/>
          <p:nvPr/>
        </p:nvSpPr>
        <p:spPr bwMode="auto">
          <a:xfrm>
            <a:off x="539552" y="2404720"/>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Cloud </a:t>
            </a:r>
            <a:r>
              <a:rPr lang="de-DE" sz="900" dirty="0" err="1">
                <a:latin typeface="+mj-lt"/>
              </a:rPr>
              <a:t>Infra</a:t>
            </a:r>
            <a:r>
              <a:rPr lang="de-DE" sz="900" dirty="0">
                <a:latin typeface="+mj-lt"/>
              </a:rPr>
              <a:t> Repo</a:t>
            </a:r>
          </a:p>
        </p:txBody>
      </p:sp>
      <p:pic>
        <p:nvPicPr>
          <p:cNvPr id="8" name="Grafik 7">
            <a:extLst>
              <a:ext uri="{FF2B5EF4-FFF2-40B4-BE49-F238E27FC236}">
                <a16:creationId xmlns:a16="http://schemas.microsoft.com/office/drawing/2014/main" id="{F5AAC6B2-D9AC-4D34-D6F9-625FC7BF2E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332" y="2517319"/>
            <a:ext cx="585415" cy="585415"/>
          </a:xfrm>
          <a:prstGeom prst="rect">
            <a:avLst/>
          </a:prstGeom>
        </p:spPr>
      </p:pic>
      <p:pic>
        <p:nvPicPr>
          <p:cNvPr id="9" name="Grafik 8">
            <a:extLst>
              <a:ext uri="{FF2B5EF4-FFF2-40B4-BE49-F238E27FC236}">
                <a16:creationId xmlns:a16="http://schemas.microsoft.com/office/drawing/2014/main" id="{8C4DB27A-B2E8-BDD5-BD5F-791EADB3DF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414" y="2424186"/>
            <a:ext cx="788034" cy="788034"/>
          </a:xfrm>
          <a:prstGeom prst="rect">
            <a:avLst/>
          </a:prstGeom>
        </p:spPr>
      </p:pic>
      <p:sp>
        <p:nvSpPr>
          <p:cNvPr id="13" name="Textfeld 12">
            <a:extLst>
              <a:ext uri="{FF2B5EF4-FFF2-40B4-BE49-F238E27FC236}">
                <a16:creationId xmlns:a16="http://schemas.microsoft.com/office/drawing/2014/main" id="{B545B88F-7186-7465-C028-FD59B6E086E4}"/>
              </a:ext>
            </a:extLst>
          </p:cNvPr>
          <p:cNvSpPr txBox="1"/>
          <p:nvPr/>
        </p:nvSpPr>
        <p:spPr bwMode="auto">
          <a:xfrm>
            <a:off x="2991886" y="3146344"/>
            <a:ext cx="1373090"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Management Cluster</a:t>
            </a:r>
          </a:p>
        </p:txBody>
      </p:sp>
      <p:cxnSp>
        <p:nvCxnSpPr>
          <p:cNvPr id="16" name="Verbinder: gewinkelt 15">
            <a:extLst>
              <a:ext uri="{FF2B5EF4-FFF2-40B4-BE49-F238E27FC236}">
                <a16:creationId xmlns:a16="http://schemas.microsoft.com/office/drawing/2014/main" id="{CF416C9C-1C29-C746-CC0C-E80AE4E375BE}"/>
              </a:ext>
            </a:extLst>
          </p:cNvPr>
          <p:cNvCxnSpPr>
            <a:cxnSpLocks/>
            <a:stCxn id="4" idx="1"/>
            <a:endCxn id="5" idx="3"/>
          </p:cNvCxnSpPr>
          <p:nvPr/>
        </p:nvCxnSpPr>
        <p:spPr bwMode="auto">
          <a:xfrm rot="10800000" flipV="1">
            <a:off x="1417033" y="3005065"/>
            <a:ext cx="821239" cy="1"/>
          </a:xfrm>
          <a:prstGeom prst="bentConnector3">
            <a:avLst/>
          </a:prstGeom>
          <a:solidFill>
            <a:schemeClr val="accent1"/>
          </a:solidFill>
          <a:ln w="12700" cap="flat" cmpd="sng" algn="ctr">
            <a:solidFill>
              <a:schemeClr val="tx1"/>
            </a:solidFill>
            <a:prstDash val="solid"/>
            <a:round/>
            <a:headEnd type="none" w="sm" len="sm"/>
            <a:tailEnd type="triangle"/>
          </a:ln>
          <a:effectLst/>
        </p:spPr>
      </p:cxnSp>
      <p:sp>
        <p:nvSpPr>
          <p:cNvPr id="30" name="Rechteck: abgerundete Ecken 29">
            <a:extLst>
              <a:ext uri="{FF2B5EF4-FFF2-40B4-BE49-F238E27FC236}">
                <a16:creationId xmlns:a16="http://schemas.microsoft.com/office/drawing/2014/main" id="{1DE9A58C-41E1-C692-1653-7F1FAE400113}"/>
              </a:ext>
            </a:extLst>
          </p:cNvPr>
          <p:cNvSpPr/>
          <p:nvPr/>
        </p:nvSpPr>
        <p:spPr bwMode="auto">
          <a:xfrm>
            <a:off x="7574573" y="4153581"/>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sp>
        <p:nvSpPr>
          <p:cNvPr id="32" name="Rechteck: abgerundete Ecken 31">
            <a:extLst>
              <a:ext uri="{FF2B5EF4-FFF2-40B4-BE49-F238E27FC236}">
                <a16:creationId xmlns:a16="http://schemas.microsoft.com/office/drawing/2014/main" id="{0E6216CB-1582-93EC-ACE5-898A63AA7898}"/>
              </a:ext>
            </a:extLst>
          </p:cNvPr>
          <p:cNvSpPr/>
          <p:nvPr/>
        </p:nvSpPr>
        <p:spPr bwMode="auto">
          <a:xfrm>
            <a:off x="5098625" y="4149080"/>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sp>
        <p:nvSpPr>
          <p:cNvPr id="34" name="Rechteck: abgerundete Ecken 33">
            <a:extLst>
              <a:ext uri="{FF2B5EF4-FFF2-40B4-BE49-F238E27FC236}">
                <a16:creationId xmlns:a16="http://schemas.microsoft.com/office/drawing/2014/main" id="{3529D06A-EE5C-C75A-CC1D-91A8A6FBEBA3}"/>
              </a:ext>
            </a:extLst>
          </p:cNvPr>
          <p:cNvSpPr/>
          <p:nvPr/>
        </p:nvSpPr>
        <p:spPr bwMode="auto">
          <a:xfrm>
            <a:off x="6339455" y="4149080"/>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pic>
        <p:nvPicPr>
          <p:cNvPr id="36" name="Grafik 35">
            <a:extLst>
              <a:ext uri="{FF2B5EF4-FFF2-40B4-BE49-F238E27FC236}">
                <a16:creationId xmlns:a16="http://schemas.microsoft.com/office/drawing/2014/main" id="{0BFD3B55-FADB-AFCB-F795-545AF7B530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6204" y="4149080"/>
            <a:ext cx="788034" cy="788034"/>
          </a:xfrm>
          <a:prstGeom prst="rect">
            <a:avLst/>
          </a:prstGeom>
        </p:spPr>
      </p:pic>
      <p:pic>
        <p:nvPicPr>
          <p:cNvPr id="37" name="Grafik 36">
            <a:extLst>
              <a:ext uri="{FF2B5EF4-FFF2-40B4-BE49-F238E27FC236}">
                <a16:creationId xmlns:a16="http://schemas.microsoft.com/office/drawing/2014/main" id="{C5662002-1B71-2554-AF10-643A38F858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4178" y="4149080"/>
            <a:ext cx="788034" cy="788034"/>
          </a:xfrm>
          <a:prstGeom prst="rect">
            <a:avLst/>
          </a:prstGeom>
        </p:spPr>
      </p:pic>
      <p:pic>
        <p:nvPicPr>
          <p:cNvPr id="38" name="Grafik 37">
            <a:extLst>
              <a:ext uri="{FF2B5EF4-FFF2-40B4-BE49-F238E27FC236}">
                <a16:creationId xmlns:a16="http://schemas.microsoft.com/office/drawing/2014/main" id="{096B2622-6BD9-0114-51D7-10CBEF015B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4525" y="4149080"/>
            <a:ext cx="788034" cy="788034"/>
          </a:xfrm>
          <a:prstGeom prst="rect">
            <a:avLst/>
          </a:prstGeom>
        </p:spPr>
      </p:pic>
      <p:cxnSp>
        <p:nvCxnSpPr>
          <p:cNvPr id="50" name="Verbinder: gewinkelt 49">
            <a:extLst>
              <a:ext uri="{FF2B5EF4-FFF2-40B4-BE49-F238E27FC236}">
                <a16:creationId xmlns:a16="http://schemas.microsoft.com/office/drawing/2014/main" id="{0BF2F403-E707-C985-20A4-5B378BF43752}"/>
              </a:ext>
            </a:extLst>
          </p:cNvPr>
          <p:cNvCxnSpPr>
            <a:cxnSpLocks/>
            <a:stCxn id="4" idx="3"/>
            <a:endCxn id="36" idx="0"/>
          </p:cNvCxnSpPr>
          <p:nvPr/>
        </p:nvCxnSpPr>
        <p:spPr bwMode="auto">
          <a:xfrm>
            <a:off x="5118591" y="3005066"/>
            <a:ext cx="421630" cy="1144014"/>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2" name="Verbinder: gewinkelt 51">
            <a:extLst>
              <a:ext uri="{FF2B5EF4-FFF2-40B4-BE49-F238E27FC236}">
                <a16:creationId xmlns:a16="http://schemas.microsoft.com/office/drawing/2014/main" id="{E86ACFE9-27A7-6A15-FBA1-E8FA0963289E}"/>
              </a:ext>
            </a:extLst>
          </p:cNvPr>
          <p:cNvCxnSpPr>
            <a:endCxn id="38" idx="0"/>
          </p:cNvCxnSpPr>
          <p:nvPr/>
        </p:nvCxnSpPr>
        <p:spPr bwMode="auto">
          <a:xfrm>
            <a:off x="5118591" y="3005065"/>
            <a:ext cx="2899951" cy="1144015"/>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4" name="Verbinder: gewinkelt 53">
            <a:extLst>
              <a:ext uri="{FF2B5EF4-FFF2-40B4-BE49-F238E27FC236}">
                <a16:creationId xmlns:a16="http://schemas.microsoft.com/office/drawing/2014/main" id="{34FE958A-909C-D682-D3B5-505FD1CB548D}"/>
              </a:ext>
            </a:extLst>
          </p:cNvPr>
          <p:cNvCxnSpPr>
            <a:stCxn id="4" idx="3"/>
            <a:endCxn id="37" idx="0"/>
          </p:cNvCxnSpPr>
          <p:nvPr/>
        </p:nvCxnSpPr>
        <p:spPr bwMode="auto">
          <a:xfrm>
            <a:off x="5118591" y="3005066"/>
            <a:ext cx="1659604" cy="114401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Tree>
    <p:extLst>
      <p:ext uri="{BB962C8B-B14F-4D97-AF65-F5344CB8AC3E}">
        <p14:creationId xmlns:p14="http://schemas.microsoft.com/office/powerpoint/2010/main" val="419290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3" grpId="0"/>
      <p:bldP spid="30" grpId="0" animBg="1"/>
      <p:bldP spid="32" grpId="0" animBg="1"/>
      <p:bldP spid="3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716F7C-23E1-4109-0B22-8C31484F62E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CF9A17C-309A-CA52-D65F-F23973D0B59E}"/>
              </a:ext>
            </a:extLst>
          </p:cNvPr>
          <p:cNvSpPr>
            <a:spLocks noGrp="1"/>
          </p:cNvSpPr>
          <p:nvPr>
            <p:ph idx="1"/>
          </p:nvPr>
        </p:nvSpPr>
        <p:spPr/>
        <p:txBody>
          <a:bodyPr/>
          <a:lstStyle/>
          <a:p>
            <a:pPr marL="0" indent="0">
              <a:buNone/>
            </a:pPr>
            <a:r>
              <a:rPr lang="de-DE" b="1" dirty="0"/>
              <a:t>Management Cluster</a:t>
            </a:r>
          </a:p>
        </p:txBody>
      </p:sp>
      <p:sp>
        <p:nvSpPr>
          <p:cNvPr id="4" name="Rechteck: abgerundete Ecken 3">
            <a:extLst>
              <a:ext uri="{FF2B5EF4-FFF2-40B4-BE49-F238E27FC236}">
                <a16:creationId xmlns:a16="http://schemas.microsoft.com/office/drawing/2014/main" id="{D1E32D07-1985-5E47-64E3-11D47AC11BFC}"/>
              </a:ext>
            </a:extLst>
          </p:cNvPr>
          <p:cNvSpPr/>
          <p:nvPr/>
        </p:nvSpPr>
        <p:spPr bwMode="auto">
          <a:xfrm>
            <a:off x="2483768" y="1772816"/>
            <a:ext cx="5256584" cy="2448272"/>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5CC707D6-A80F-96A9-05D0-1919CC735579}"/>
              </a:ext>
            </a:extLst>
          </p:cNvPr>
          <p:cNvSpPr/>
          <p:nvPr/>
        </p:nvSpPr>
        <p:spPr bwMode="auto">
          <a:xfrm>
            <a:off x="623061" y="2884049"/>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Cloud </a:t>
            </a:r>
            <a:r>
              <a:rPr lang="de-DE" sz="900" dirty="0" err="1">
                <a:latin typeface="+mj-lt"/>
              </a:rPr>
              <a:t>Infra</a:t>
            </a:r>
            <a:r>
              <a:rPr lang="de-DE" sz="900" dirty="0">
                <a:latin typeface="+mj-lt"/>
              </a:rPr>
              <a:t> Repo</a:t>
            </a:r>
          </a:p>
        </p:txBody>
      </p:sp>
      <p:pic>
        <p:nvPicPr>
          <p:cNvPr id="6" name="Grafik 5">
            <a:extLst>
              <a:ext uri="{FF2B5EF4-FFF2-40B4-BE49-F238E27FC236}">
                <a16:creationId xmlns:a16="http://schemas.microsoft.com/office/drawing/2014/main" id="{8F57BB9A-7F00-ECD6-203B-FB6F99999B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841" y="2996648"/>
            <a:ext cx="585415" cy="585415"/>
          </a:xfrm>
          <a:prstGeom prst="rect">
            <a:avLst/>
          </a:prstGeom>
        </p:spPr>
      </p:pic>
      <p:pic>
        <p:nvPicPr>
          <p:cNvPr id="7" name="Grafik 6">
            <a:extLst>
              <a:ext uri="{FF2B5EF4-FFF2-40B4-BE49-F238E27FC236}">
                <a16:creationId xmlns:a16="http://schemas.microsoft.com/office/drawing/2014/main" id="{674CE08F-4AA9-A66F-298A-41E2E1A61F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9911" y="1822356"/>
            <a:ext cx="788034" cy="788034"/>
          </a:xfrm>
          <a:prstGeom prst="rect">
            <a:avLst/>
          </a:prstGeom>
        </p:spPr>
      </p:pic>
      <p:sp>
        <p:nvSpPr>
          <p:cNvPr id="8" name="Textfeld 7">
            <a:extLst>
              <a:ext uri="{FF2B5EF4-FFF2-40B4-BE49-F238E27FC236}">
                <a16:creationId xmlns:a16="http://schemas.microsoft.com/office/drawing/2014/main" id="{3E59DB06-0CE0-FC12-864B-F309E8C8915C}"/>
              </a:ext>
            </a:extLst>
          </p:cNvPr>
          <p:cNvSpPr txBox="1"/>
          <p:nvPr/>
        </p:nvSpPr>
        <p:spPr bwMode="auto">
          <a:xfrm>
            <a:off x="3237383" y="2544514"/>
            <a:ext cx="1373090"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Management Cluster</a:t>
            </a:r>
          </a:p>
        </p:txBody>
      </p:sp>
      <p:cxnSp>
        <p:nvCxnSpPr>
          <p:cNvPr id="9" name="Verbinder: gewinkelt 8">
            <a:extLst>
              <a:ext uri="{FF2B5EF4-FFF2-40B4-BE49-F238E27FC236}">
                <a16:creationId xmlns:a16="http://schemas.microsoft.com/office/drawing/2014/main" id="{51A34764-F6CD-DDBC-045A-B4479D1FE986}"/>
              </a:ext>
            </a:extLst>
          </p:cNvPr>
          <p:cNvCxnSpPr>
            <a:cxnSpLocks/>
            <a:stCxn id="26" idx="1"/>
            <a:endCxn id="5" idx="3"/>
          </p:cNvCxnSpPr>
          <p:nvPr/>
        </p:nvCxnSpPr>
        <p:spPr bwMode="auto">
          <a:xfrm rot="10800000">
            <a:off x="1500542" y="3484397"/>
            <a:ext cx="1179139" cy="2003"/>
          </a:xfrm>
          <a:prstGeom prst="bentConnector3">
            <a:avLst/>
          </a:prstGeom>
          <a:solidFill>
            <a:schemeClr val="accent1"/>
          </a:solidFill>
          <a:ln w="12700" cap="flat" cmpd="sng" algn="ctr">
            <a:solidFill>
              <a:schemeClr val="tx1"/>
            </a:solidFill>
            <a:prstDash val="solid"/>
            <a:round/>
            <a:headEnd type="none" w="sm" len="sm"/>
            <a:tailEnd type="triangle"/>
          </a:ln>
          <a:effectLst/>
        </p:spPr>
      </p:cxnSp>
      <p:sp>
        <p:nvSpPr>
          <p:cNvPr id="11" name="Rechteck: abgerundete Ecken 10">
            <a:extLst>
              <a:ext uri="{FF2B5EF4-FFF2-40B4-BE49-F238E27FC236}">
                <a16:creationId xmlns:a16="http://schemas.microsoft.com/office/drawing/2014/main" id="{50DCAF8F-EB4F-08A0-18B5-3962AEF6E31F}"/>
              </a:ext>
            </a:extLst>
          </p:cNvPr>
          <p:cNvSpPr/>
          <p:nvPr/>
        </p:nvSpPr>
        <p:spPr bwMode="auto">
          <a:xfrm>
            <a:off x="3849840" y="4797152"/>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pic>
        <p:nvPicPr>
          <p:cNvPr id="13" name="Grafik 12">
            <a:extLst>
              <a:ext uri="{FF2B5EF4-FFF2-40B4-BE49-F238E27FC236}">
                <a16:creationId xmlns:a16="http://schemas.microsoft.com/office/drawing/2014/main" id="{D047E364-8103-892C-9153-5CE0C5B334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7419" y="4797152"/>
            <a:ext cx="788034" cy="788034"/>
          </a:xfrm>
          <a:prstGeom prst="rect">
            <a:avLst/>
          </a:prstGeom>
        </p:spPr>
      </p:pic>
      <p:sp>
        <p:nvSpPr>
          <p:cNvPr id="26" name="Rechteck: abgerundete Ecken 25">
            <a:extLst>
              <a:ext uri="{FF2B5EF4-FFF2-40B4-BE49-F238E27FC236}">
                <a16:creationId xmlns:a16="http://schemas.microsoft.com/office/drawing/2014/main" id="{6EA90128-0143-6808-E831-AA5244FD4449}"/>
              </a:ext>
            </a:extLst>
          </p:cNvPr>
          <p:cNvSpPr/>
          <p:nvPr/>
        </p:nvSpPr>
        <p:spPr bwMode="auto">
          <a:xfrm>
            <a:off x="2679680" y="2886052"/>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27" name="Grafik 26">
            <a:extLst>
              <a:ext uri="{FF2B5EF4-FFF2-40B4-BE49-F238E27FC236}">
                <a16:creationId xmlns:a16="http://schemas.microsoft.com/office/drawing/2014/main" id="{258F079E-EB74-DCB0-CD90-3ADBB0858A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71664" y="2939530"/>
            <a:ext cx="684532" cy="684532"/>
          </a:xfrm>
          <a:prstGeom prst="rect">
            <a:avLst/>
          </a:prstGeom>
        </p:spPr>
      </p:pic>
      <p:sp>
        <p:nvSpPr>
          <p:cNvPr id="28" name="Rechteck: abgerundete Ecken 27">
            <a:extLst>
              <a:ext uri="{FF2B5EF4-FFF2-40B4-BE49-F238E27FC236}">
                <a16:creationId xmlns:a16="http://schemas.microsoft.com/office/drawing/2014/main" id="{3FECEFC7-0C78-73BB-C2FE-C7B205E9CDC7}"/>
              </a:ext>
            </a:extLst>
          </p:cNvPr>
          <p:cNvSpPr/>
          <p:nvPr/>
        </p:nvSpPr>
        <p:spPr bwMode="auto">
          <a:xfrm>
            <a:off x="4727320" y="2884049"/>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API-Server</a:t>
            </a:r>
          </a:p>
        </p:txBody>
      </p:sp>
      <p:sp>
        <p:nvSpPr>
          <p:cNvPr id="30" name="Rechteck: abgerundete Ecken 29">
            <a:extLst>
              <a:ext uri="{FF2B5EF4-FFF2-40B4-BE49-F238E27FC236}">
                <a16:creationId xmlns:a16="http://schemas.microsoft.com/office/drawing/2014/main" id="{3F686288-FCED-BCC1-4FC8-DAEDB628DEB0}"/>
              </a:ext>
            </a:extLst>
          </p:cNvPr>
          <p:cNvSpPr/>
          <p:nvPr/>
        </p:nvSpPr>
        <p:spPr bwMode="auto">
          <a:xfrm>
            <a:off x="6600302" y="2886052"/>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Infra</a:t>
            </a:r>
            <a:r>
              <a:rPr lang="de-DE" sz="900" dirty="0">
                <a:latin typeface="+mj-lt"/>
              </a:rPr>
              <a:t> Operator</a:t>
            </a:r>
          </a:p>
        </p:txBody>
      </p:sp>
      <p:pic>
        <p:nvPicPr>
          <p:cNvPr id="34" name="Grafik 33">
            <a:extLst>
              <a:ext uri="{FF2B5EF4-FFF2-40B4-BE49-F238E27FC236}">
                <a16:creationId xmlns:a16="http://schemas.microsoft.com/office/drawing/2014/main" id="{3EAD5753-71AD-7EF4-9B33-F6EDD55635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2232" y="2891508"/>
            <a:ext cx="788034" cy="788034"/>
          </a:xfrm>
          <a:prstGeom prst="rect">
            <a:avLst/>
          </a:prstGeom>
        </p:spPr>
      </p:pic>
      <p:sp>
        <p:nvSpPr>
          <p:cNvPr id="35" name="Wolke 34">
            <a:extLst>
              <a:ext uri="{FF2B5EF4-FFF2-40B4-BE49-F238E27FC236}">
                <a16:creationId xmlns:a16="http://schemas.microsoft.com/office/drawing/2014/main" id="{237A852A-044A-C58D-0347-9D50FFB2BE3C}"/>
              </a:ext>
            </a:extLst>
          </p:cNvPr>
          <p:cNvSpPr/>
          <p:nvPr/>
        </p:nvSpPr>
        <p:spPr bwMode="auto">
          <a:xfrm>
            <a:off x="6134452" y="4840330"/>
            <a:ext cx="1800200" cy="1127750"/>
          </a:xfrm>
          <a:prstGeom prst="cloud">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cxnSp>
        <p:nvCxnSpPr>
          <p:cNvPr id="37" name="Gerade Verbindung mit Pfeil 36">
            <a:extLst>
              <a:ext uri="{FF2B5EF4-FFF2-40B4-BE49-F238E27FC236}">
                <a16:creationId xmlns:a16="http://schemas.microsoft.com/office/drawing/2014/main" id="{CA72351A-952C-D1F2-3BF8-552D33F49B3A}"/>
              </a:ext>
            </a:extLst>
          </p:cNvPr>
          <p:cNvCxnSpPr>
            <a:stCxn id="26" idx="3"/>
            <a:endCxn id="28" idx="1"/>
          </p:cNvCxnSpPr>
          <p:nvPr/>
        </p:nvCxnSpPr>
        <p:spPr bwMode="auto">
          <a:xfrm flipV="1">
            <a:off x="3548181" y="3484396"/>
            <a:ext cx="1179139" cy="200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39" name="Gerade Verbindung mit Pfeil 38">
            <a:extLst>
              <a:ext uri="{FF2B5EF4-FFF2-40B4-BE49-F238E27FC236}">
                <a16:creationId xmlns:a16="http://schemas.microsoft.com/office/drawing/2014/main" id="{087A2492-CCD9-FAA8-4515-8BD5ADE5C054}"/>
              </a:ext>
            </a:extLst>
          </p:cNvPr>
          <p:cNvCxnSpPr>
            <a:stCxn id="28" idx="3"/>
            <a:endCxn id="30" idx="1"/>
          </p:cNvCxnSpPr>
          <p:nvPr/>
        </p:nvCxnSpPr>
        <p:spPr bwMode="auto">
          <a:xfrm>
            <a:off x="5595821" y="3484396"/>
            <a:ext cx="1004481" cy="200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43" name="Wolke 42">
            <a:extLst>
              <a:ext uri="{FF2B5EF4-FFF2-40B4-BE49-F238E27FC236}">
                <a16:creationId xmlns:a16="http://schemas.microsoft.com/office/drawing/2014/main" id="{AB1C1CA9-C04A-F761-DE94-1DAD128B81C7}"/>
              </a:ext>
            </a:extLst>
          </p:cNvPr>
          <p:cNvSpPr/>
          <p:nvPr/>
        </p:nvSpPr>
        <p:spPr bwMode="auto">
          <a:xfrm>
            <a:off x="6720988" y="3067661"/>
            <a:ext cx="627128" cy="512891"/>
          </a:xfrm>
          <a:prstGeom prst="cloud">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cxnSp>
        <p:nvCxnSpPr>
          <p:cNvPr id="45" name="Verbinder: gewinkelt 44">
            <a:extLst>
              <a:ext uri="{FF2B5EF4-FFF2-40B4-BE49-F238E27FC236}">
                <a16:creationId xmlns:a16="http://schemas.microsoft.com/office/drawing/2014/main" id="{26F5130C-F2D4-D882-1B2C-13B083AD477C}"/>
              </a:ext>
            </a:extLst>
          </p:cNvPr>
          <p:cNvCxnSpPr>
            <a:stCxn id="26" idx="2"/>
            <a:endCxn id="11" idx="1"/>
          </p:cNvCxnSpPr>
          <p:nvPr/>
        </p:nvCxnSpPr>
        <p:spPr bwMode="auto">
          <a:xfrm rot="16200000" flipH="1">
            <a:off x="2826509" y="4374167"/>
            <a:ext cx="1310753" cy="735909"/>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0" name="Gerade Verbindung mit Pfeil 49">
            <a:extLst>
              <a:ext uri="{FF2B5EF4-FFF2-40B4-BE49-F238E27FC236}">
                <a16:creationId xmlns:a16="http://schemas.microsoft.com/office/drawing/2014/main" id="{99F70855-124C-2C49-220B-923B8532E923}"/>
              </a:ext>
            </a:extLst>
          </p:cNvPr>
          <p:cNvCxnSpPr>
            <a:stCxn id="30" idx="2"/>
            <a:endCxn id="35" idx="3"/>
          </p:cNvCxnSpPr>
          <p:nvPr/>
        </p:nvCxnSpPr>
        <p:spPr bwMode="auto">
          <a:xfrm flipH="1">
            <a:off x="7034552" y="4086746"/>
            <a:ext cx="1" cy="818064"/>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52" name="Gerade Verbindung mit Pfeil 51">
            <a:extLst>
              <a:ext uri="{FF2B5EF4-FFF2-40B4-BE49-F238E27FC236}">
                <a16:creationId xmlns:a16="http://schemas.microsoft.com/office/drawing/2014/main" id="{13D52CE0-EB93-9895-B706-9D2B13CA9A51}"/>
              </a:ext>
            </a:extLst>
          </p:cNvPr>
          <p:cNvCxnSpPr>
            <a:stCxn id="35" idx="2"/>
            <a:endCxn id="11" idx="3"/>
          </p:cNvCxnSpPr>
          <p:nvPr/>
        </p:nvCxnSpPr>
        <p:spPr bwMode="auto">
          <a:xfrm flipH="1" flipV="1">
            <a:off x="4727320" y="5397499"/>
            <a:ext cx="1412716" cy="6706"/>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56" name="Gerade Verbindung mit Pfeil 55">
            <a:extLst>
              <a:ext uri="{FF2B5EF4-FFF2-40B4-BE49-F238E27FC236}">
                <a16:creationId xmlns:a16="http://schemas.microsoft.com/office/drawing/2014/main" id="{BB18BA75-DB67-85F0-1C92-D9A2ACB4A76A}"/>
              </a:ext>
            </a:extLst>
          </p:cNvPr>
          <p:cNvCxnSpPr>
            <a:stCxn id="30" idx="2"/>
            <a:endCxn id="11" idx="3"/>
          </p:cNvCxnSpPr>
          <p:nvPr/>
        </p:nvCxnSpPr>
        <p:spPr bwMode="auto">
          <a:xfrm flipH="1">
            <a:off x="4727320" y="4086746"/>
            <a:ext cx="2307233" cy="131075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57" name="Textfeld 56">
            <a:extLst>
              <a:ext uri="{FF2B5EF4-FFF2-40B4-BE49-F238E27FC236}">
                <a16:creationId xmlns:a16="http://schemas.microsoft.com/office/drawing/2014/main" id="{67E16115-53B4-2FA5-7933-1D62AAD607EA}"/>
              </a:ext>
            </a:extLst>
          </p:cNvPr>
          <p:cNvSpPr txBox="1"/>
          <p:nvPr/>
        </p:nvSpPr>
        <p:spPr bwMode="auto">
          <a:xfrm>
            <a:off x="1830415" y="3245138"/>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58" name="Textfeld 57">
            <a:extLst>
              <a:ext uri="{FF2B5EF4-FFF2-40B4-BE49-F238E27FC236}">
                <a16:creationId xmlns:a16="http://schemas.microsoft.com/office/drawing/2014/main" id="{FFDFD6AB-3A40-8EC2-61FD-4D5BD5917968}"/>
              </a:ext>
            </a:extLst>
          </p:cNvPr>
          <p:cNvSpPr txBox="1"/>
          <p:nvPr/>
        </p:nvSpPr>
        <p:spPr bwMode="auto">
          <a:xfrm>
            <a:off x="3668867" y="3224279"/>
            <a:ext cx="995170"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apply</a:t>
            </a:r>
            <a:r>
              <a:rPr lang="de-DE" sz="900" dirty="0">
                <a:latin typeface="Arial" charset="0"/>
              </a:rPr>
              <a:t> </a:t>
            </a:r>
            <a:r>
              <a:rPr lang="de-DE" sz="900" dirty="0" err="1">
                <a:latin typeface="Arial" charset="0"/>
              </a:rPr>
              <a:t>resources</a:t>
            </a:r>
            <a:endParaRPr lang="de-DE" sz="900" dirty="0">
              <a:latin typeface="Arial" charset="0"/>
            </a:endParaRPr>
          </a:p>
        </p:txBody>
      </p:sp>
      <p:sp>
        <p:nvSpPr>
          <p:cNvPr id="59" name="Textfeld 58">
            <a:extLst>
              <a:ext uri="{FF2B5EF4-FFF2-40B4-BE49-F238E27FC236}">
                <a16:creationId xmlns:a16="http://schemas.microsoft.com/office/drawing/2014/main" id="{AD4CFD98-2072-7271-80D4-55E06398B3D8}"/>
              </a:ext>
            </a:extLst>
          </p:cNvPr>
          <p:cNvSpPr txBox="1"/>
          <p:nvPr/>
        </p:nvSpPr>
        <p:spPr bwMode="auto">
          <a:xfrm>
            <a:off x="5728736" y="3244324"/>
            <a:ext cx="779581"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watch</a:t>
            </a:r>
            <a:r>
              <a:rPr lang="de-DE" sz="900" dirty="0">
                <a:latin typeface="Arial" charset="0"/>
              </a:rPr>
              <a:t> CRs</a:t>
            </a:r>
          </a:p>
        </p:txBody>
      </p:sp>
      <p:sp>
        <p:nvSpPr>
          <p:cNvPr id="60" name="Textfeld 59">
            <a:extLst>
              <a:ext uri="{FF2B5EF4-FFF2-40B4-BE49-F238E27FC236}">
                <a16:creationId xmlns:a16="http://schemas.microsoft.com/office/drawing/2014/main" id="{90ADCA7D-4831-DBB9-0A30-E6A83DDE8305}"/>
              </a:ext>
            </a:extLst>
          </p:cNvPr>
          <p:cNvSpPr txBox="1"/>
          <p:nvPr/>
        </p:nvSpPr>
        <p:spPr bwMode="auto">
          <a:xfrm>
            <a:off x="3118930" y="4347911"/>
            <a:ext cx="1047522"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apply</a:t>
            </a:r>
            <a:r>
              <a:rPr lang="de-DE" sz="900" dirty="0">
                <a:latin typeface="Arial" charset="0"/>
              </a:rPr>
              <a:t> </a:t>
            </a:r>
            <a:r>
              <a:rPr lang="de-DE" sz="900" dirty="0" err="1">
                <a:latin typeface="Arial" charset="0"/>
              </a:rPr>
              <a:t>resources</a:t>
            </a:r>
            <a:endParaRPr lang="de-DE" sz="900" dirty="0">
              <a:latin typeface="Arial" charset="0"/>
            </a:endParaRPr>
          </a:p>
        </p:txBody>
      </p:sp>
      <p:sp>
        <p:nvSpPr>
          <p:cNvPr id="61" name="Textfeld 60">
            <a:extLst>
              <a:ext uri="{FF2B5EF4-FFF2-40B4-BE49-F238E27FC236}">
                <a16:creationId xmlns:a16="http://schemas.microsoft.com/office/drawing/2014/main" id="{9182B122-B331-0E6B-8456-18A31B69EB28}"/>
              </a:ext>
            </a:extLst>
          </p:cNvPr>
          <p:cNvSpPr txBox="1"/>
          <p:nvPr/>
        </p:nvSpPr>
        <p:spPr bwMode="auto">
          <a:xfrm>
            <a:off x="5124508" y="4380362"/>
            <a:ext cx="997429"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create</a:t>
            </a:r>
            <a:r>
              <a:rPr lang="de-DE" sz="900" dirty="0">
                <a:latin typeface="Arial" charset="0"/>
              </a:rPr>
              <a:t>/manage</a:t>
            </a:r>
          </a:p>
        </p:txBody>
      </p:sp>
      <p:sp>
        <p:nvSpPr>
          <p:cNvPr id="62" name="Textfeld 61">
            <a:extLst>
              <a:ext uri="{FF2B5EF4-FFF2-40B4-BE49-F238E27FC236}">
                <a16:creationId xmlns:a16="http://schemas.microsoft.com/office/drawing/2014/main" id="{7C09D4A5-2D70-ECC2-CEF7-ED9B6AD265E2}"/>
              </a:ext>
            </a:extLst>
          </p:cNvPr>
          <p:cNvSpPr txBox="1"/>
          <p:nvPr/>
        </p:nvSpPr>
        <p:spPr bwMode="auto">
          <a:xfrm>
            <a:off x="5126205" y="5145738"/>
            <a:ext cx="1022491"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create</a:t>
            </a:r>
            <a:r>
              <a:rPr lang="de-DE" sz="900" dirty="0">
                <a:latin typeface="Arial" charset="0"/>
              </a:rPr>
              <a:t>/manage</a:t>
            </a:r>
          </a:p>
        </p:txBody>
      </p:sp>
      <p:sp>
        <p:nvSpPr>
          <p:cNvPr id="63" name="Textfeld 62">
            <a:extLst>
              <a:ext uri="{FF2B5EF4-FFF2-40B4-BE49-F238E27FC236}">
                <a16:creationId xmlns:a16="http://schemas.microsoft.com/office/drawing/2014/main" id="{650669A8-5113-85BC-BB68-FAF6B41D522F}"/>
              </a:ext>
            </a:extLst>
          </p:cNvPr>
          <p:cNvSpPr txBox="1"/>
          <p:nvPr/>
        </p:nvSpPr>
        <p:spPr bwMode="auto">
          <a:xfrm>
            <a:off x="7034552" y="4353011"/>
            <a:ext cx="2109448"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create</a:t>
            </a:r>
            <a:r>
              <a:rPr lang="de-DE" sz="900" dirty="0">
                <a:latin typeface="Arial" charset="0"/>
              </a:rPr>
              <a:t>: </a:t>
            </a:r>
            <a:r>
              <a:rPr lang="de-DE" sz="900" dirty="0" err="1">
                <a:latin typeface="Arial" charset="0"/>
              </a:rPr>
              <a:t>clusters</a:t>
            </a:r>
            <a:r>
              <a:rPr lang="de-DE" sz="900" dirty="0">
                <a:latin typeface="Arial" charset="0"/>
              </a:rPr>
              <a:t> / VMs / bare </a:t>
            </a:r>
            <a:r>
              <a:rPr lang="de-DE" sz="900" dirty="0" err="1">
                <a:latin typeface="Arial" charset="0"/>
              </a:rPr>
              <a:t>metal</a:t>
            </a:r>
            <a:endParaRPr lang="de-DE" sz="900" dirty="0">
              <a:latin typeface="Arial" charset="0"/>
            </a:endParaRPr>
          </a:p>
        </p:txBody>
      </p:sp>
      <p:sp>
        <p:nvSpPr>
          <p:cNvPr id="64" name="Textfeld 63">
            <a:extLst>
              <a:ext uri="{FF2B5EF4-FFF2-40B4-BE49-F238E27FC236}">
                <a16:creationId xmlns:a16="http://schemas.microsoft.com/office/drawing/2014/main" id="{A2DB3F06-ABDD-EA78-36C4-C372056F5FC5}"/>
              </a:ext>
            </a:extLst>
          </p:cNvPr>
          <p:cNvSpPr txBox="1"/>
          <p:nvPr/>
        </p:nvSpPr>
        <p:spPr bwMode="auto">
          <a:xfrm>
            <a:off x="6517156" y="5197979"/>
            <a:ext cx="1022491" cy="3693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Infrastructure Providers</a:t>
            </a:r>
          </a:p>
        </p:txBody>
      </p:sp>
    </p:spTree>
    <p:extLst>
      <p:ext uri="{BB962C8B-B14F-4D97-AF65-F5344CB8AC3E}">
        <p14:creationId xmlns:p14="http://schemas.microsoft.com/office/powerpoint/2010/main" val="829651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p:bldP spid="11" grpId="0" animBg="1"/>
      <p:bldP spid="26" grpId="0" animBg="1"/>
      <p:bldP spid="28" grpId="0" animBg="1"/>
      <p:bldP spid="30" grpId="0" animBg="1"/>
      <p:bldP spid="57" grpId="0"/>
      <p:bldP spid="58" grpId="0"/>
      <p:bldP spid="59" grpId="0"/>
      <p:bldP spid="60" grpId="0"/>
      <p:bldP spid="61" grpId="0"/>
      <p:bldP spid="62" grpId="0"/>
      <p:bldP spid="63" grpId="0"/>
      <p:bldP spid="6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1753C8B-5EF0-E49E-1FFB-0330FD2A3542}"/>
              </a:ext>
            </a:extLst>
          </p:cNvPr>
          <p:cNvSpPr>
            <a:spLocks noGrp="1"/>
          </p:cNvSpPr>
          <p:nvPr>
            <p:ph idx="1"/>
          </p:nvPr>
        </p:nvSpPr>
        <p:spPr/>
        <p:txBody>
          <a:bodyPr/>
          <a:lstStyle/>
          <a:p>
            <a:pPr marL="0" indent="0">
              <a:buNone/>
            </a:pPr>
            <a:r>
              <a:rPr lang="de-DE" b="1" dirty="0"/>
              <a:t>Best Practices</a:t>
            </a:r>
          </a:p>
          <a:p>
            <a:pPr marL="0" indent="0">
              <a:buNone/>
            </a:pPr>
            <a:endParaRPr lang="de-DE" b="1" dirty="0"/>
          </a:p>
          <a:p>
            <a:pPr>
              <a:buFont typeface="Arial" panose="020B0604020202020204" pitchFamily="34" charset="0"/>
              <a:buChar char="•"/>
            </a:pPr>
            <a:r>
              <a:rPr lang="de-DE" dirty="0"/>
              <a:t>Lokale Entwicklung</a:t>
            </a:r>
          </a:p>
          <a:p>
            <a:pPr>
              <a:buFont typeface="Arial" panose="020B0604020202020204" pitchFamily="34" charset="0"/>
              <a:buChar char="•"/>
            </a:pPr>
            <a:r>
              <a:rPr lang="de-DE" dirty="0" err="1"/>
              <a:t>Staging</a:t>
            </a:r>
            <a:endParaRPr lang="de-DE" dirty="0"/>
          </a:p>
          <a:p>
            <a:pPr>
              <a:buFont typeface="Arial" panose="020B0604020202020204" pitchFamily="34" charset="0"/>
              <a:buChar char="•"/>
            </a:pPr>
            <a:r>
              <a:rPr lang="de-DE" dirty="0"/>
              <a:t>Übliche Rolle des CI Servers</a:t>
            </a:r>
          </a:p>
          <a:p>
            <a:pPr>
              <a:buFont typeface="Arial" panose="020B0604020202020204" pitchFamily="34" charset="0"/>
              <a:buChar char="•"/>
            </a:pPr>
            <a:r>
              <a:rPr lang="de-DE" dirty="0"/>
              <a:t>Anzahl der </a:t>
            </a:r>
            <a:r>
              <a:rPr lang="de-DE" dirty="0" err="1"/>
              <a:t>Repositories</a:t>
            </a:r>
            <a:endParaRPr lang="de-DE" dirty="0"/>
          </a:p>
          <a:p>
            <a:pPr>
              <a:buFont typeface="Arial" panose="020B0604020202020204" pitchFamily="34" charset="0"/>
              <a:buChar char="•"/>
            </a:pPr>
            <a:r>
              <a:rPr lang="de-DE" dirty="0"/>
              <a:t>Erweiterte Rolle des CI Servers</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9580688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F2DB06-FD1C-8B3B-4A80-635F44B1946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FA1CEB8-EEC1-4213-DD7D-A07756F64CBC}"/>
              </a:ext>
            </a:extLst>
          </p:cNvPr>
          <p:cNvSpPr>
            <a:spLocks noGrp="1"/>
          </p:cNvSpPr>
          <p:nvPr>
            <p:ph idx="1"/>
          </p:nvPr>
        </p:nvSpPr>
        <p:spPr/>
        <p:txBody>
          <a:bodyPr/>
          <a:lstStyle/>
          <a:p>
            <a:pPr marL="0" indent="0">
              <a:buNone/>
            </a:pPr>
            <a:r>
              <a:rPr lang="de-DE" b="1" dirty="0"/>
              <a:t>Lokale Entwicklung</a:t>
            </a:r>
          </a:p>
          <a:p>
            <a:pPr marL="0" indent="0">
              <a:buNone/>
            </a:pPr>
            <a:endParaRPr lang="de-DE" dirty="0"/>
          </a:p>
          <a:p>
            <a:pPr marL="457200" indent="-457200">
              <a:buFont typeface="+mj-lt"/>
              <a:buAutoNum type="alphaLcParenR"/>
            </a:pPr>
            <a:r>
              <a:rPr lang="de-DE" dirty="0" err="1"/>
              <a:t>GitOps</a:t>
            </a:r>
            <a:r>
              <a:rPr lang="de-DE" dirty="0"/>
              <a:t> Operator und </a:t>
            </a:r>
            <a:r>
              <a:rPr lang="de-DE" dirty="0" err="1"/>
              <a:t>Git</a:t>
            </a:r>
            <a:r>
              <a:rPr lang="de-DE" dirty="0"/>
              <a:t> Server lokal deployen</a:t>
            </a:r>
          </a:p>
          <a:p>
            <a:pPr marL="857250" lvl="1" indent="-457200">
              <a:buFont typeface="Arial" panose="020B0604020202020204" pitchFamily="34" charset="0"/>
              <a:buChar char="•"/>
            </a:pPr>
            <a:r>
              <a:rPr lang="de-DE" dirty="0"/>
              <a:t>Möglicherweise komplex</a:t>
            </a:r>
          </a:p>
          <a:p>
            <a:pPr marL="457200" indent="-457200">
              <a:buFont typeface="+mj-lt"/>
              <a:buAutoNum type="alphaLcParenR"/>
            </a:pPr>
            <a:endParaRPr lang="de-DE" dirty="0"/>
          </a:p>
          <a:p>
            <a:pPr marL="457200" indent="-457200">
              <a:buFont typeface="+mj-lt"/>
              <a:buAutoNum type="alphaLcParenR"/>
            </a:pPr>
            <a:r>
              <a:rPr lang="de-DE" dirty="0"/>
              <a:t>Ohne </a:t>
            </a:r>
            <a:r>
              <a:rPr lang="de-DE" dirty="0" err="1"/>
              <a:t>GitOps</a:t>
            </a:r>
            <a:r>
              <a:rPr lang="de-DE" dirty="0"/>
              <a:t> Operator entwickeln</a:t>
            </a:r>
          </a:p>
          <a:p>
            <a:pPr marL="857250" lvl="1" indent="-457200">
              <a:buFont typeface="Arial" panose="020B0604020202020204" pitchFamily="34" charset="0"/>
              <a:buChar char="•"/>
            </a:pPr>
            <a:r>
              <a:rPr lang="de-DE" dirty="0"/>
              <a:t>Möglich bei App und </a:t>
            </a:r>
            <a:r>
              <a:rPr lang="de-DE" dirty="0" err="1"/>
              <a:t>Infra</a:t>
            </a:r>
            <a:r>
              <a:rPr lang="de-DE" dirty="0"/>
              <a:t> Code im gleichen Repo</a:t>
            </a:r>
          </a:p>
          <a:p>
            <a:pPr marL="857250" lvl="1" indent="-457200">
              <a:buFont typeface="Arial" panose="020B0604020202020204" pitchFamily="34" charset="0"/>
              <a:buChar char="•"/>
            </a:pPr>
            <a:r>
              <a:rPr lang="de-DE" dirty="0"/>
              <a:t>Validierung der Konfiguration offline</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1098387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F2DB06-FD1C-8B3B-4A80-635F44B1946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FA1CEB8-EEC1-4213-DD7D-A07756F64CBC}"/>
              </a:ext>
            </a:extLst>
          </p:cNvPr>
          <p:cNvSpPr>
            <a:spLocks noGrp="1"/>
          </p:cNvSpPr>
          <p:nvPr>
            <p:ph idx="1"/>
          </p:nvPr>
        </p:nvSpPr>
        <p:spPr/>
        <p:txBody>
          <a:bodyPr/>
          <a:lstStyle/>
          <a:p>
            <a:pPr marL="0" indent="0">
              <a:buNone/>
            </a:pPr>
            <a:r>
              <a:rPr lang="de-DE" b="1" dirty="0" err="1"/>
              <a:t>Staging</a:t>
            </a:r>
            <a:r>
              <a:rPr lang="de-DE" b="1" dirty="0"/>
              <a:t> </a:t>
            </a:r>
            <a:r>
              <a:rPr lang="de-DE" b="1" dirty="0" err="1"/>
              <a:t>Branches</a:t>
            </a:r>
            <a:r>
              <a:rPr lang="de-DE" b="1" dirty="0"/>
              <a:t>?</a:t>
            </a:r>
          </a:p>
          <a:p>
            <a:pPr marL="0" indent="0">
              <a:buNone/>
            </a:pPr>
            <a:endParaRPr lang="de-DE" b="1" dirty="0"/>
          </a:p>
          <a:p>
            <a:pPr>
              <a:buFont typeface="Arial" panose="020B0604020202020204" pitchFamily="34" charset="0"/>
              <a:buChar char="•"/>
            </a:pPr>
            <a:r>
              <a:rPr lang="de-DE" dirty="0" err="1"/>
              <a:t>dev</a:t>
            </a:r>
            <a:r>
              <a:rPr lang="de-DE" dirty="0"/>
              <a:t>-Branch nach </a:t>
            </a:r>
            <a:r>
              <a:rPr lang="de-DE" dirty="0" err="1"/>
              <a:t>Staging</a:t>
            </a:r>
            <a:r>
              <a:rPr lang="de-DE" dirty="0"/>
              <a:t>-Branch</a:t>
            </a:r>
          </a:p>
          <a:p>
            <a:pPr lvl="1">
              <a:buFont typeface="Arial" panose="020B0604020202020204" pitchFamily="34" charset="0"/>
              <a:buChar char="•"/>
            </a:pPr>
            <a:r>
              <a:rPr lang="de-DE" dirty="0"/>
              <a:t>… main-Branch in Produktion</a:t>
            </a:r>
          </a:p>
          <a:p>
            <a:pPr>
              <a:buFont typeface="Arial" panose="020B0604020202020204" pitchFamily="34" charset="0"/>
              <a:buChar char="•"/>
            </a:pPr>
            <a:endParaRPr lang="de-DE" dirty="0"/>
          </a:p>
          <a:p>
            <a:pPr>
              <a:buFont typeface="Arial" panose="020B0604020202020204" pitchFamily="34" charset="0"/>
              <a:buChar char="•"/>
            </a:pPr>
            <a:r>
              <a:rPr lang="de-DE" dirty="0" err="1"/>
              <a:t>Merging</a:t>
            </a:r>
            <a:r>
              <a:rPr lang="de-DE" dirty="0"/>
              <a:t> schnell kompliziert </a:t>
            </a:r>
            <a:r>
              <a:rPr lang="de-DE" dirty="0">
                <a:sym typeface="Wingdings" panose="05000000000000000000" pitchFamily="2" charset="2"/>
              </a:rPr>
              <a:t></a:t>
            </a:r>
          </a:p>
          <a:p>
            <a:pPr lvl="1">
              <a:buFont typeface="Arial" panose="020B0604020202020204" pitchFamily="34" charset="0"/>
              <a:buChar char="•"/>
            </a:pPr>
            <a:r>
              <a:rPr lang="de-DE" dirty="0">
                <a:sym typeface="Wingdings" panose="05000000000000000000" pitchFamily="2" charset="2"/>
              </a:rPr>
              <a:t>…pro Stage komplexer </a:t>
            </a:r>
            <a:endParaRPr lang="de-DE" dirty="0"/>
          </a:p>
          <a:p>
            <a:pPr>
              <a:buFont typeface="Arial" panose="020B0604020202020204" pitchFamily="34" charset="0"/>
              <a:buChar char="•"/>
            </a:pPr>
            <a:endParaRPr lang="de-DE" dirty="0"/>
          </a:p>
          <a:p>
            <a:pPr>
              <a:buFont typeface="Arial" panose="020B0604020202020204" pitchFamily="34" charset="0"/>
              <a:buChar char="•"/>
            </a:pPr>
            <a:r>
              <a:rPr lang="de-DE" dirty="0">
                <a:sym typeface="Wingdings" panose="05000000000000000000" pitchFamily="2" charset="2"/>
              </a:rPr>
              <a:t> </a:t>
            </a:r>
            <a:r>
              <a:rPr lang="de-DE" dirty="0"/>
              <a:t>Generell abzuraten!</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2278371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F2DB06-FD1C-8B3B-4A80-635F44B1946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FA1CEB8-EEC1-4213-DD7D-A07756F64CBC}"/>
              </a:ext>
            </a:extLst>
          </p:cNvPr>
          <p:cNvSpPr>
            <a:spLocks noGrp="1"/>
          </p:cNvSpPr>
          <p:nvPr>
            <p:ph idx="1"/>
          </p:nvPr>
        </p:nvSpPr>
        <p:spPr/>
        <p:txBody>
          <a:bodyPr/>
          <a:lstStyle/>
          <a:p>
            <a:pPr marL="0" indent="0">
              <a:buNone/>
            </a:pPr>
            <a:r>
              <a:rPr lang="de-DE" b="1" dirty="0" err="1"/>
              <a:t>Staging</a:t>
            </a:r>
            <a:r>
              <a:rPr lang="de-DE" b="1" dirty="0"/>
              <a:t> Folders!</a:t>
            </a:r>
          </a:p>
          <a:p>
            <a:pPr>
              <a:buFont typeface="Arial" panose="020B0604020202020204" pitchFamily="34" charset="0"/>
              <a:buChar char="•"/>
            </a:pPr>
            <a:r>
              <a:rPr lang="de-DE" sz="2200" dirty="0"/>
              <a:t>Ein Ordner pro Stage!</a:t>
            </a:r>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r>
              <a:rPr lang="de-DE" sz="2000" dirty="0"/>
              <a:t>Vorgehen:</a:t>
            </a:r>
          </a:p>
          <a:p>
            <a:pPr lvl="1">
              <a:buFont typeface="Arial" panose="020B0604020202020204" pitchFamily="34" charset="0"/>
              <a:buChar char="•"/>
            </a:pPr>
            <a:r>
              <a:rPr lang="de-DE" dirty="0" err="1"/>
              <a:t>Commits</a:t>
            </a:r>
            <a:r>
              <a:rPr lang="de-DE" dirty="0"/>
              <a:t> nur im jeweiligen </a:t>
            </a:r>
            <a:r>
              <a:rPr lang="de-DE" dirty="0" err="1"/>
              <a:t>Staging</a:t>
            </a:r>
            <a:r>
              <a:rPr lang="de-DE" dirty="0"/>
              <a:t>-Ordner</a:t>
            </a:r>
          </a:p>
          <a:p>
            <a:pPr lvl="1">
              <a:buFont typeface="Arial" panose="020B0604020202020204" pitchFamily="34" charset="0"/>
              <a:buChar char="•"/>
            </a:pPr>
            <a:r>
              <a:rPr lang="de-DE" dirty="0"/>
              <a:t>Kurzlebige Pull </a:t>
            </a:r>
            <a:r>
              <a:rPr lang="de-DE" dirty="0" err="1"/>
              <a:t>Requests</a:t>
            </a:r>
            <a:r>
              <a:rPr lang="de-DE" dirty="0"/>
              <a:t>, um die Änderungen zu aktivieren</a:t>
            </a:r>
          </a:p>
          <a:p>
            <a:pPr>
              <a:buFont typeface="Arial" panose="020B0604020202020204" pitchFamily="34" charset="0"/>
              <a:buChar char="•"/>
            </a:pPr>
            <a:r>
              <a:rPr lang="de-DE" sz="2200" dirty="0"/>
              <a:t>Eventuell Duplikate pro Stage </a:t>
            </a:r>
            <a:r>
              <a:rPr lang="de-DE" sz="2200" dirty="0">
                <a:sym typeface="Wingdings" panose="05000000000000000000" pitchFamily="2" charset="2"/>
              </a:rPr>
              <a:t> </a:t>
            </a:r>
          </a:p>
          <a:p>
            <a:pPr>
              <a:buFont typeface="Arial" panose="020B0604020202020204" pitchFamily="34" charset="0"/>
              <a:buChar char="•"/>
            </a:pPr>
            <a:r>
              <a:rPr lang="de-DE" sz="2200" dirty="0" err="1">
                <a:sym typeface="Wingdings" panose="05000000000000000000" pitchFamily="2" charset="2"/>
              </a:rPr>
              <a:t>Branching</a:t>
            </a:r>
            <a:r>
              <a:rPr lang="de-DE" sz="2200" dirty="0">
                <a:sym typeface="Wingdings" panose="05000000000000000000" pitchFamily="2" charset="2"/>
              </a:rPr>
              <a:t> ist einfacher </a:t>
            </a:r>
          </a:p>
          <a:p>
            <a:pPr>
              <a:buFont typeface="Arial" panose="020B0604020202020204" pitchFamily="34" charset="0"/>
              <a:buChar char="•"/>
            </a:pPr>
            <a:r>
              <a:rPr lang="de-DE" sz="2200" dirty="0">
                <a:sym typeface="Wingdings" panose="05000000000000000000" pitchFamily="2" charset="2"/>
              </a:rPr>
              <a:t>Unterstützt beliebige Anzahl von Stages </a:t>
            </a:r>
            <a:endParaRPr lang="de-DE" sz="2200"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5" name="Grafik 4">
            <a:extLst>
              <a:ext uri="{FF2B5EF4-FFF2-40B4-BE49-F238E27FC236}">
                <a16:creationId xmlns:a16="http://schemas.microsoft.com/office/drawing/2014/main" id="{9F96B596-280A-23C5-CEE7-96464E2A83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568" y="1916832"/>
            <a:ext cx="5940152" cy="2059253"/>
          </a:xfrm>
          <a:prstGeom prst="rect">
            <a:avLst/>
          </a:prstGeom>
        </p:spPr>
      </p:pic>
    </p:spTree>
    <p:extLst>
      <p:ext uri="{BB962C8B-B14F-4D97-AF65-F5344CB8AC3E}">
        <p14:creationId xmlns:p14="http://schemas.microsoft.com/office/powerpoint/2010/main" val="19158097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Inhaltsplatzhalter 2">
            <a:extLst>
              <a:ext uri="{FF2B5EF4-FFF2-40B4-BE49-F238E27FC236}">
                <a16:creationId xmlns:a16="http://schemas.microsoft.com/office/drawing/2014/main" id="{2F893EA4-9FB2-2F8E-BA32-C58B5A2F5D73}"/>
              </a:ext>
            </a:extLst>
          </p:cNvPr>
          <p:cNvSpPr txBox="1">
            <a:spLocks/>
          </p:cNvSpPr>
          <p:nvPr/>
        </p:nvSpPr>
        <p:spPr bwMode="auto">
          <a:xfrm>
            <a:off x="328231" y="1039926"/>
            <a:ext cx="8507951"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a:lstStyle>
          <a:p>
            <a:pPr marL="0" indent="0">
              <a:buNone/>
            </a:pPr>
            <a:r>
              <a:rPr lang="de-DE" b="1" kern="0" dirty="0"/>
              <a:t>Übliche Rolle des CI Servers</a:t>
            </a:r>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r>
              <a:rPr lang="de-DE" sz="1800" kern="0" dirty="0"/>
              <a:t>Optional: </a:t>
            </a:r>
            <a:r>
              <a:rPr lang="de-DE" sz="1800" kern="0" dirty="0" err="1"/>
              <a:t>GitOps</a:t>
            </a:r>
            <a:r>
              <a:rPr lang="de-DE" sz="1800" kern="0" dirty="0"/>
              <a:t> Operator aktualisiert Image Version in </a:t>
            </a:r>
            <a:r>
              <a:rPr lang="de-DE" sz="1800" kern="0" dirty="0" err="1"/>
              <a:t>Git</a:t>
            </a:r>
            <a:endParaRPr lang="de-DE" sz="1800" kern="0" dirty="0"/>
          </a:p>
          <a:p>
            <a:pPr>
              <a:buFont typeface="Arial" panose="020B0604020202020204" pitchFamily="34" charset="0"/>
              <a:buChar char="•"/>
            </a:pPr>
            <a:r>
              <a:rPr lang="de-DE" sz="1800" kern="0" dirty="0">
                <a:hlinkClick r:id="rId3"/>
              </a:rPr>
              <a:t>https://github.com/argoproj-labs/argocd-image-updater</a:t>
            </a:r>
            <a:endParaRPr lang="de-DE" sz="1800" kern="0" dirty="0"/>
          </a:p>
          <a:p>
            <a:pPr>
              <a:buFont typeface="Arial" panose="020B0604020202020204" pitchFamily="34" charset="0"/>
              <a:buChar char="•"/>
            </a:pPr>
            <a:r>
              <a:rPr lang="de-DE" sz="1800" kern="0" dirty="0">
                <a:hlinkClick r:id="rId4"/>
              </a:rPr>
              <a:t>https://fluxcd.io/flux/guides/image-update/</a:t>
            </a:r>
            <a:r>
              <a:rPr lang="de-DE" sz="1800" kern="0" dirty="0"/>
              <a:t> </a:t>
            </a:r>
          </a:p>
          <a:p>
            <a:pPr marL="0" indent="0">
              <a:buFont typeface="Monotype Sorts" pitchFamily="2" charset="2"/>
              <a:buNone/>
            </a:pPr>
            <a:endParaRPr lang="de-DE" sz="1800" kern="0" dirty="0"/>
          </a:p>
        </p:txBody>
      </p:sp>
      <p:sp>
        <p:nvSpPr>
          <p:cNvPr id="2" name="Titel 1">
            <a:extLst>
              <a:ext uri="{FF2B5EF4-FFF2-40B4-BE49-F238E27FC236}">
                <a16:creationId xmlns:a16="http://schemas.microsoft.com/office/drawing/2014/main" id="{0F519894-DCB4-8DAD-F116-3600BD07BF8C}"/>
              </a:ext>
            </a:extLst>
          </p:cNvPr>
          <p:cNvSpPr>
            <a:spLocks noGrp="1"/>
          </p:cNvSpPr>
          <p:nvPr>
            <p:ph type="title"/>
          </p:nvPr>
        </p:nvSpPr>
        <p:spPr/>
        <p:txBody>
          <a:bodyPr/>
          <a:lstStyle/>
          <a:p>
            <a:r>
              <a:rPr lang="de-DE" dirty="0" err="1"/>
              <a:t>GitOps</a:t>
            </a:r>
            <a:endParaRPr lang="de-DE" dirty="0"/>
          </a:p>
        </p:txBody>
      </p:sp>
      <p:sp>
        <p:nvSpPr>
          <p:cNvPr id="4" name="Rechteck: abgerundete Ecken 3">
            <a:extLst>
              <a:ext uri="{FF2B5EF4-FFF2-40B4-BE49-F238E27FC236}">
                <a16:creationId xmlns:a16="http://schemas.microsoft.com/office/drawing/2014/main" id="{A22E148F-6FD8-7D77-60E5-5A87E9D93E1B}"/>
              </a:ext>
            </a:extLst>
          </p:cNvPr>
          <p:cNvSpPr/>
          <p:nvPr/>
        </p:nvSpPr>
        <p:spPr bwMode="auto">
          <a:xfrm>
            <a:off x="5004048" y="1484784"/>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89D90BA3-6825-9555-C81F-E53DFDE1A3CA}"/>
              </a:ext>
            </a:extLst>
          </p:cNvPr>
          <p:cNvSpPr/>
          <p:nvPr/>
        </p:nvSpPr>
        <p:spPr bwMode="auto">
          <a:xfrm>
            <a:off x="3163191" y="1639878"/>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a:t>
            </a:r>
            <a:r>
              <a:rPr lang="de-DE" sz="900" dirty="0">
                <a:latin typeface="+mj-lt"/>
              </a:rPr>
              <a:t> Repo</a:t>
            </a:r>
          </a:p>
        </p:txBody>
      </p:sp>
      <p:sp>
        <p:nvSpPr>
          <p:cNvPr id="6" name="Rechteck: abgerundete Ecken 5">
            <a:extLst>
              <a:ext uri="{FF2B5EF4-FFF2-40B4-BE49-F238E27FC236}">
                <a16:creationId xmlns:a16="http://schemas.microsoft.com/office/drawing/2014/main" id="{397CE757-D282-B086-E568-2CFE42B4E11D}"/>
              </a:ext>
            </a:extLst>
          </p:cNvPr>
          <p:cNvSpPr/>
          <p:nvPr/>
        </p:nvSpPr>
        <p:spPr bwMode="auto">
          <a:xfrm>
            <a:off x="1511705" y="1639878"/>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7" name="Grafik 6">
            <a:extLst>
              <a:ext uri="{FF2B5EF4-FFF2-40B4-BE49-F238E27FC236}">
                <a16:creationId xmlns:a16="http://schemas.microsoft.com/office/drawing/2014/main" id="{2669DCD6-93DF-0635-9966-950764BF40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07835" y="1761097"/>
            <a:ext cx="684662" cy="684662"/>
          </a:xfrm>
          <a:prstGeom prst="rect">
            <a:avLst/>
          </a:prstGeom>
        </p:spPr>
      </p:pic>
      <p:pic>
        <p:nvPicPr>
          <p:cNvPr id="8" name="Grafik 7">
            <a:extLst>
              <a:ext uri="{FF2B5EF4-FFF2-40B4-BE49-F238E27FC236}">
                <a16:creationId xmlns:a16="http://schemas.microsoft.com/office/drawing/2014/main" id="{25ADD1BC-4B54-0E12-F5FC-36CEC8F849A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15283" y="1810721"/>
            <a:ext cx="585415" cy="585415"/>
          </a:xfrm>
          <a:prstGeom prst="rect">
            <a:avLst/>
          </a:prstGeom>
        </p:spPr>
      </p:pic>
      <p:pic>
        <p:nvPicPr>
          <p:cNvPr id="9" name="Grafik 8">
            <a:extLst>
              <a:ext uri="{FF2B5EF4-FFF2-40B4-BE49-F238E27FC236}">
                <a16:creationId xmlns:a16="http://schemas.microsoft.com/office/drawing/2014/main" id="{5DA6FABF-8BB7-FD13-2F12-6B786D4222F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50191" y="1534324"/>
            <a:ext cx="788034" cy="788034"/>
          </a:xfrm>
          <a:prstGeom prst="rect">
            <a:avLst/>
          </a:prstGeom>
        </p:spPr>
      </p:pic>
      <p:sp>
        <p:nvSpPr>
          <p:cNvPr id="10" name="Rechteck: abgerundete Ecken 9">
            <a:extLst>
              <a:ext uri="{FF2B5EF4-FFF2-40B4-BE49-F238E27FC236}">
                <a16:creationId xmlns:a16="http://schemas.microsoft.com/office/drawing/2014/main" id="{A0B16F05-136B-9D3B-1951-5D0E30F31E6A}"/>
              </a:ext>
            </a:extLst>
          </p:cNvPr>
          <p:cNvSpPr/>
          <p:nvPr/>
        </p:nvSpPr>
        <p:spPr bwMode="auto">
          <a:xfrm>
            <a:off x="6878560" y="2396136"/>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11" name="Grafik 10">
            <a:extLst>
              <a:ext uri="{FF2B5EF4-FFF2-40B4-BE49-F238E27FC236}">
                <a16:creationId xmlns:a16="http://schemas.microsoft.com/office/drawing/2014/main" id="{CCC5E595-1CC6-94C9-4087-CD48C29501C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70544" y="2449614"/>
            <a:ext cx="684532" cy="684532"/>
          </a:xfrm>
          <a:prstGeom prst="rect">
            <a:avLst/>
          </a:prstGeom>
        </p:spPr>
      </p:pic>
      <p:sp>
        <p:nvSpPr>
          <p:cNvPr id="12" name="Rechteck: abgerundete Ecken 11">
            <a:extLst>
              <a:ext uri="{FF2B5EF4-FFF2-40B4-BE49-F238E27FC236}">
                <a16:creationId xmlns:a16="http://schemas.microsoft.com/office/drawing/2014/main" id="{C0AE132D-F04E-5B31-39C1-8E2E2D88B261}"/>
              </a:ext>
            </a:extLst>
          </p:cNvPr>
          <p:cNvSpPr/>
          <p:nvPr/>
        </p:nvSpPr>
        <p:spPr bwMode="auto">
          <a:xfrm>
            <a:off x="2375460" y="3176329"/>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13" name="Grafik 12">
            <a:extLst>
              <a:ext uri="{FF2B5EF4-FFF2-40B4-BE49-F238E27FC236}">
                <a16:creationId xmlns:a16="http://schemas.microsoft.com/office/drawing/2014/main" id="{D6AD5F40-AE23-2F2F-1179-966A378D950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48926" y="3246805"/>
            <a:ext cx="530548" cy="732598"/>
          </a:xfrm>
          <a:prstGeom prst="rect">
            <a:avLst/>
          </a:prstGeom>
        </p:spPr>
      </p:pic>
      <p:sp>
        <p:nvSpPr>
          <p:cNvPr id="14" name="Textfeld 13">
            <a:extLst>
              <a:ext uri="{FF2B5EF4-FFF2-40B4-BE49-F238E27FC236}">
                <a16:creationId xmlns:a16="http://schemas.microsoft.com/office/drawing/2014/main" id="{972BB384-7599-6FE1-1AF9-6B73A1029DA9}"/>
              </a:ext>
            </a:extLst>
          </p:cNvPr>
          <p:cNvSpPr txBox="1"/>
          <p:nvPr/>
        </p:nvSpPr>
        <p:spPr bwMode="auto">
          <a:xfrm>
            <a:off x="6036695" y="2222476"/>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15" name="Gerade Verbindung mit Pfeil 14">
            <a:extLst>
              <a:ext uri="{FF2B5EF4-FFF2-40B4-BE49-F238E27FC236}">
                <a16:creationId xmlns:a16="http://schemas.microsoft.com/office/drawing/2014/main" id="{100CD33C-3342-0CC7-A292-E73ECBAA1686}"/>
              </a:ext>
            </a:extLst>
          </p:cNvPr>
          <p:cNvCxnSpPr>
            <a:stCxn id="6" idx="3"/>
            <a:endCxn id="5" idx="1"/>
          </p:cNvCxnSpPr>
          <p:nvPr/>
        </p:nvCxnSpPr>
        <p:spPr bwMode="auto">
          <a:xfrm>
            <a:off x="2320628" y="2240225"/>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7" name="Verbinder: gewinkelt 16">
            <a:extLst>
              <a:ext uri="{FF2B5EF4-FFF2-40B4-BE49-F238E27FC236}">
                <a16:creationId xmlns:a16="http://schemas.microsoft.com/office/drawing/2014/main" id="{6C119034-2F24-21B2-EE7E-A43F4FB6CD05}"/>
              </a:ext>
            </a:extLst>
          </p:cNvPr>
          <p:cNvCxnSpPr>
            <a:stCxn id="4" idx="1"/>
            <a:endCxn id="5" idx="3"/>
          </p:cNvCxnSpPr>
          <p:nvPr/>
        </p:nvCxnSpPr>
        <p:spPr bwMode="auto">
          <a:xfrm rot="10800000">
            <a:off x="4040672" y="2240226"/>
            <a:ext cx="963377" cy="361383"/>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18" name="Verbinder: gekrümmt 17">
            <a:extLst>
              <a:ext uri="{FF2B5EF4-FFF2-40B4-BE49-F238E27FC236}">
                <a16:creationId xmlns:a16="http://schemas.microsoft.com/office/drawing/2014/main" id="{8E63CAF4-0780-92C9-C92F-B87BE61FA899}"/>
              </a:ext>
            </a:extLst>
          </p:cNvPr>
          <p:cNvCxnSpPr>
            <a:cxnSpLocks/>
          </p:cNvCxnSpPr>
          <p:nvPr/>
        </p:nvCxnSpPr>
        <p:spPr bwMode="auto">
          <a:xfrm flipH="1" flipV="1">
            <a:off x="7784796" y="2249147"/>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9" name="Textfeld 18">
            <a:extLst>
              <a:ext uri="{FF2B5EF4-FFF2-40B4-BE49-F238E27FC236}">
                <a16:creationId xmlns:a16="http://schemas.microsoft.com/office/drawing/2014/main" id="{FB68F5CD-5E8E-FA91-E6BD-A65A3492FE97}"/>
              </a:ext>
            </a:extLst>
          </p:cNvPr>
          <p:cNvSpPr txBox="1"/>
          <p:nvPr/>
        </p:nvSpPr>
        <p:spPr bwMode="auto">
          <a:xfrm>
            <a:off x="2482214" y="1999767"/>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20" name="Textfeld 19">
            <a:extLst>
              <a:ext uri="{FF2B5EF4-FFF2-40B4-BE49-F238E27FC236}">
                <a16:creationId xmlns:a16="http://schemas.microsoft.com/office/drawing/2014/main" id="{4ACDE05A-5758-4BAD-A111-256DD88359A4}"/>
              </a:ext>
            </a:extLst>
          </p:cNvPr>
          <p:cNvSpPr txBox="1"/>
          <p:nvPr/>
        </p:nvSpPr>
        <p:spPr bwMode="auto">
          <a:xfrm>
            <a:off x="4404970" y="2632644"/>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1" name="Textfeld 20">
            <a:extLst>
              <a:ext uri="{FF2B5EF4-FFF2-40B4-BE49-F238E27FC236}">
                <a16:creationId xmlns:a16="http://schemas.microsoft.com/office/drawing/2014/main" id="{49C40BBF-9D53-FD8D-2D96-1DD5A91A99D3}"/>
              </a:ext>
            </a:extLst>
          </p:cNvPr>
          <p:cNvSpPr txBox="1"/>
          <p:nvPr/>
        </p:nvSpPr>
        <p:spPr bwMode="auto">
          <a:xfrm>
            <a:off x="3574592" y="318778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2" name="Textfeld 21">
            <a:extLst>
              <a:ext uri="{FF2B5EF4-FFF2-40B4-BE49-F238E27FC236}">
                <a16:creationId xmlns:a16="http://schemas.microsoft.com/office/drawing/2014/main" id="{50244593-FD3D-C21D-EF88-187F11191D87}"/>
              </a:ext>
            </a:extLst>
          </p:cNvPr>
          <p:cNvSpPr txBox="1"/>
          <p:nvPr/>
        </p:nvSpPr>
        <p:spPr bwMode="auto">
          <a:xfrm>
            <a:off x="7973619" y="2090855"/>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28" name="Verbinder: gewinkelt 27">
            <a:extLst>
              <a:ext uri="{FF2B5EF4-FFF2-40B4-BE49-F238E27FC236}">
                <a16:creationId xmlns:a16="http://schemas.microsoft.com/office/drawing/2014/main" id="{F9CFB1A4-874C-E2D2-9FDB-06980856CED7}"/>
              </a:ext>
            </a:extLst>
          </p:cNvPr>
          <p:cNvCxnSpPr>
            <a:stCxn id="12" idx="3"/>
            <a:endCxn id="5" idx="2"/>
          </p:cNvCxnSpPr>
          <p:nvPr/>
        </p:nvCxnSpPr>
        <p:spPr bwMode="auto">
          <a:xfrm flipV="1">
            <a:off x="3252940" y="2840572"/>
            <a:ext cx="348991" cy="93610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9" name="Rechteck: abgerundete Ecken 28">
            <a:extLst>
              <a:ext uri="{FF2B5EF4-FFF2-40B4-BE49-F238E27FC236}">
                <a16:creationId xmlns:a16="http://schemas.microsoft.com/office/drawing/2014/main" id="{B9543DD3-58E4-CB05-DBE7-77B6A1271AE6}"/>
              </a:ext>
            </a:extLst>
          </p:cNvPr>
          <p:cNvSpPr/>
          <p:nvPr/>
        </p:nvSpPr>
        <p:spPr bwMode="auto">
          <a:xfrm>
            <a:off x="5004048" y="4172799"/>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31" name="Inhaltsplatzhalter 30">
            <a:extLst>
              <a:ext uri="{FF2B5EF4-FFF2-40B4-BE49-F238E27FC236}">
                <a16:creationId xmlns:a16="http://schemas.microsoft.com/office/drawing/2014/main" id="{A3BAA82E-18DC-3646-9507-80BEC849536B}"/>
              </a:ext>
            </a:extLst>
          </p:cNvPr>
          <p:cNvPicPr>
            <a:picLocks noGrp="1" noChangeAspect="1"/>
          </p:cNvPicPr>
          <p:nvPr>
            <p:ph idx="1"/>
          </p:nvPr>
        </p:nvPicPr>
        <p:blipFill>
          <a:blip r:embed="rId10">
            <a:extLst>
              <a:ext uri="{28A0092B-C50C-407E-A947-70E740481C1C}">
                <a14:useLocalDpi xmlns:a14="http://schemas.microsoft.com/office/drawing/2010/main" val="0"/>
              </a:ext>
            </a:extLst>
          </a:blip>
          <a:stretch>
            <a:fillRect/>
          </a:stretch>
        </p:blipFill>
        <p:spPr>
          <a:xfrm>
            <a:off x="5133364" y="4291713"/>
            <a:ext cx="686781" cy="542104"/>
          </a:xfrm>
        </p:spPr>
      </p:pic>
      <p:cxnSp>
        <p:nvCxnSpPr>
          <p:cNvPr id="33" name="Verbinder: gewinkelt 32">
            <a:extLst>
              <a:ext uri="{FF2B5EF4-FFF2-40B4-BE49-F238E27FC236}">
                <a16:creationId xmlns:a16="http://schemas.microsoft.com/office/drawing/2014/main" id="{D84504EB-CEC8-09B3-9B20-F8C50992D6DB}"/>
              </a:ext>
            </a:extLst>
          </p:cNvPr>
          <p:cNvCxnSpPr>
            <a:stCxn id="12" idx="2"/>
            <a:endCxn id="29" idx="1"/>
          </p:cNvCxnSpPr>
          <p:nvPr/>
        </p:nvCxnSpPr>
        <p:spPr bwMode="auto">
          <a:xfrm rot="16200000" flipH="1">
            <a:off x="3711063" y="3480160"/>
            <a:ext cx="396123" cy="2189848"/>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37" name="Verbinder: gewinkelt 36">
            <a:extLst>
              <a:ext uri="{FF2B5EF4-FFF2-40B4-BE49-F238E27FC236}">
                <a16:creationId xmlns:a16="http://schemas.microsoft.com/office/drawing/2014/main" id="{5EB519D5-5BD2-6691-A0A0-1EB4E02ABDC5}"/>
              </a:ext>
            </a:extLst>
          </p:cNvPr>
          <p:cNvCxnSpPr>
            <a:cxnSpLocks/>
            <a:stCxn id="4" idx="2"/>
            <a:endCxn id="29" idx="3"/>
          </p:cNvCxnSpPr>
          <p:nvPr/>
        </p:nvCxnSpPr>
        <p:spPr bwMode="auto">
          <a:xfrm rot="5400000">
            <a:off x="5635511" y="3964449"/>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41" name="Textfeld 40">
            <a:extLst>
              <a:ext uri="{FF2B5EF4-FFF2-40B4-BE49-F238E27FC236}">
                <a16:creationId xmlns:a16="http://schemas.microsoft.com/office/drawing/2014/main" id="{DD50272F-56B5-BD17-DB82-4AAFDA1ECE1E}"/>
              </a:ext>
            </a:extLst>
          </p:cNvPr>
          <p:cNvSpPr txBox="1"/>
          <p:nvPr/>
        </p:nvSpPr>
        <p:spPr bwMode="auto">
          <a:xfrm>
            <a:off x="6535292" y="4120162"/>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42" name="Textfeld 41">
            <a:extLst>
              <a:ext uri="{FF2B5EF4-FFF2-40B4-BE49-F238E27FC236}">
                <a16:creationId xmlns:a16="http://schemas.microsoft.com/office/drawing/2014/main" id="{82789D02-9B79-8E40-1CB3-87B9BB154973}"/>
              </a:ext>
            </a:extLst>
          </p:cNvPr>
          <p:cNvSpPr txBox="1"/>
          <p:nvPr/>
        </p:nvSpPr>
        <p:spPr bwMode="auto">
          <a:xfrm>
            <a:off x="3577417" y="4367120"/>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46" name="Textfeld 45">
            <a:extLst>
              <a:ext uri="{FF2B5EF4-FFF2-40B4-BE49-F238E27FC236}">
                <a16:creationId xmlns:a16="http://schemas.microsoft.com/office/drawing/2014/main" id="{102B5F5E-460A-D681-B976-678B3DD1448F}"/>
              </a:ext>
            </a:extLst>
          </p:cNvPr>
          <p:cNvSpPr txBox="1"/>
          <p:nvPr/>
        </p:nvSpPr>
        <p:spPr bwMode="auto">
          <a:xfrm>
            <a:off x="6395490" y="4302856"/>
            <a:ext cx="719334"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a:t>
            </a:r>
            <a:r>
              <a:rPr lang="de-DE" sz="900" b="1" u="sng" dirty="0" err="1">
                <a:latin typeface="Arial" charset="0"/>
              </a:rPr>
              <a:t>watch</a:t>
            </a:r>
            <a:endParaRPr lang="de-DE" sz="900" b="1" u="sng" dirty="0">
              <a:latin typeface="Arial" charset="0"/>
            </a:endParaRPr>
          </a:p>
        </p:txBody>
      </p:sp>
      <p:sp>
        <p:nvSpPr>
          <p:cNvPr id="51" name="Textfeld 50">
            <a:extLst>
              <a:ext uri="{FF2B5EF4-FFF2-40B4-BE49-F238E27FC236}">
                <a16:creationId xmlns:a16="http://schemas.microsoft.com/office/drawing/2014/main" id="{743D5FD4-7740-3004-7C59-DEB0F4920064}"/>
              </a:ext>
            </a:extLst>
          </p:cNvPr>
          <p:cNvSpPr txBox="1"/>
          <p:nvPr/>
        </p:nvSpPr>
        <p:spPr bwMode="auto">
          <a:xfrm>
            <a:off x="4236209" y="2817857"/>
            <a:ext cx="647025"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a:t>
            </a:r>
            <a:r>
              <a:rPr lang="de-DE" sz="900" b="1" u="sng" dirty="0">
                <a:latin typeface="Arial" charset="0"/>
              </a:rPr>
              <a:t>push</a:t>
            </a:r>
          </a:p>
        </p:txBody>
      </p:sp>
    </p:spTree>
    <p:extLst>
      <p:ext uri="{BB962C8B-B14F-4D97-AF65-F5344CB8AC3E}">
        <p14:creationId xmlns:p14="http://schemas.microsoft.com/office/powerpoint/2010/main" val="302934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5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GitOps</a:t>
            </a:r>
            <a:endParaRPr lang="de-DE" cap="none" dirty="0"/>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6147020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56DD2B-595F-63F9-5D63-E443B3B68D2F}"/>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98A3A59-7155-46E4-F36A-D9079B1E4831}"/>
              </a:ext>
            </a:extLst>
          </p:cNvPr>
          <p:cNvSpPr>
            <a:spLocks noGrp="1"/>
          </p:cNvSpPr>
          <p:nvPr>
            <p:ph idx="1"/>
          </p:nvPr>
        </p:nvSpPr>
        <p:spPr/>
        <p:txBody>
          <a:bodyPr/>
          <a:lstStyle/>
          <a:p>
            <a:pPr marL="0" indent="0">
              <a:buNone/>
            </a:pPr>
            <a:r>
              <a:rPr lang="de-DE" b="1" dirty="0"/>
              <a:t>Anzahl der </a:t>
            </a:r>
            <a:r>
              <a:rPr lang="de-DE" b="1" dirty="0" err="1"/>
              <a:t>Repositories</a:t>
            </a:r>
            <a:r>
              <a:rPr lang="de-DE" b="1" dirty="0"/>
              <a:t>: </a:t>
            </a:r>
            <a:r>
              <a:rPr lang="de-DE" b="1" dirty="0" err="1"/>
              <a:t>Application</a:t>
            </a:r>
            <a:r>
              <a:rPr lang="de-DE" b="1" dirty="0"/>
              <a:t> vs. </a:t>
            </a:r>
            <a:r>
              <a:rPr lang="de-DE" b="1" dirty="0" err="1"/>
              <a:t>GitOps</a:t>
            </a:r>
            <a:r>
              <a:rPr lang="de-DE" b="1" dirty="0"/>
              <a:t> Repo</a:t>
            </a:r>
          </a:p>
          <a:p>
            <a:pPr>
              <a:buFont typeface="Arial" panose="020B0604020202020204" pitchFamily="34" charset="0"/>
              <a:buChar char="•"/>
            </a:pPr>
            <a:r>
              <a:rPr lang="de-DE" sz="2000" dirty="0" err="1"/>
              <a:t>Application</a:t>
            </a:r>
            <a:r>
              <a:rPr lang="de-DE" sz="2000" dirty="0"/>
              <a:t> Repo</a:t>
            </a:r>
          </a:p>
          <a:p>
            <a:pPr marL="0" indent="0">
              <a:buNone/>
            </a:pPr>
            <a:endParaRPr lang="de-DE" b="1" dirty="0"/>
          </a:p>
        </p:txBody>
      </p:sp>
      <p:sp>
        <p:nvSpPr>
          <p:cNvPr id="4" name="Rechteck: abgerundete Ecken 3">
            <a:extLst>
              <a:ext uri="{FF2B5EF4-FFF2-40B4-BE49-F238E27FC236}">
                <a16:creationId xmlns:a16="http://schemas.microsoft.com/office/drawing/2014/main" id="{39E82802-C52A-FFFD-304D-821116BA18D8}"/>
              </a:ext>
            </a:extLst>
          </p:cNvPr>
          <p:cNvSpPr/>
          <p:nvPr/>
        </p:nvSpPr>
        <p:spPr bwMode="auto">
          <a:xfrm>
            <a:off x="4463943" y="2337802"/>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18C127D7-0D94-4FD8-B86D-996DFDFEE11D}"/>
              </a:ext>
            </a:extLst>
          </p:cNvPr>
          <p:cNvSpPr/>
          <p:nvPr/>
        </p:nvSpPr>
        <p:spPr bwMode="auto">
          <a:xfrm>
            <a:off x="2623086" y="249289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App Repo</a:t>
            </a:r>
          </a:p>
        </p:txBody>
      </p:sp>
      <p:sp>
        <p:nvSpPr>
          <p:cNvPr id="6" name="Rechteck: abgerundete Ecken 5">
            <a:extLst>
              <a:ext uri="{FF2B5EF4-FFF2-40B4-BE49-F238E27FC236}">
                <a16:creationId xmlns:a16="http://schemas.microsoft.com/office/drawing/2014/main" id="{1E00C330-9905-2EED-52DF-344DAB87C322}"/>
              </a:ext>
            </a:extLst>
          </p:cNvPr>
          <p:cNvSpPr/>
          <p:nvPr/>
        </p:nvSpPr>
        <p:spPr bwMode="auto">
          <a:xfrm>
            <a:off x="971600" y="249289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7" name="Grafik 6">
            <a:extLst>
              <a:ext uri="{FF2B5EF4-FFF2-40B4-BE49-F238E27FC236}">
                <a16:creationId xmlns:a16="http://schemas.microsoft.com/office/drawing/2014/main" id="{1FAF6A78-A743-3C99-6F76-59045B66EE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30" y="2614115"/>
            <a:ext cx="684662" cy="684662"/>
          </a:xfrm>
          <a:prstGeom prst="rect">
            <a:avLst/>
          </a:prstGeom>
        </p:spPr>
      </p:pic>
      <p:pic>
        <p:nvPicPr>
          <p:cNvPr id="8" name="Grafik 7">
            <a:extLst>
              <a:ext uri="{FF2B5EF4-FFF2-40B4-BE49-F238E27FC236}">
                <a16:creationId xmlns:a16="http://schemas.microsoft.com/office/drawing/2014/main" id="{17EE143E-E03C-F18B-6490-661A4214B8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5178" y="2663739"/>
            <a:ext cx="585415" cy="585415"/>
          </a:xfrm>
          <a:prstGeom prst="rect">
            <a:avLst/>
          </a:prstGeom>
        </p:spPr>
      </p:pic>
      <p:pic>
        <p:nvPicPr>
          <p:cNvPr id="9" name="Grafik 8">
            <a:extLst>
              <a:ext uri="{FF2B5EF4-FFF2-40B4-BE49-F238E27FC236}">
                <a16:creationId xmlns:a16="http://schemas.microsoft.com/office/drawing/2014/main" id="{CEB1E642-EB74-A8C0-45C1-A396F412E5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0086" y="2387342"/>
            <a:ext cx="788034" cy="788034"/>
          </a:xfrm>
          <a:prstGeom prst="rect">
            <a:avLst/>
          </a:prstGeom>
        </p:spPr>
      </p:pic>
      <p:sp>
        <p:nvSpPr>
          <p:cNvPr id="10" name="Rechteck: abgerundete Ecken 9">
            <a:extLst>
              <a:ext uri="{FF2B5EF4-FFF2-40B4-BE49-F238E27FC236}">
                <a16:creationId xmlns:a16="http://schemas.microsoft.com/office/drawing/2014/main" id="{2DC52536-BD50-B544-5A0C-4C930B05057D}"/>
              </a:ext>
            </a:extLst>
          </p:cNvPr>
          <p:cNvSpPr/>
          <p:nvPr/>
        </p:nvSpPr>
        <p:spPr bwMode="auto">
          <a:xfrm>
            <a:off x="6338455" y="3249154"/>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11" name="Grafik 10">
            <a:extLst>
              <a:ext uri="{FF2B5EF4-FFF2-40B4-BE49-F238E27FC236}">
                <a16:creationId xmlns:a16="http://schemas.microsoft.com/office/drawing/2014/main" id="{DCD12D12-FBD7-149F-A052-C6165B356CF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30439" y="3302632"/>
            <a:ext cx="684532" cy="684532"/>
          </a:xfrm>
          <a:prstGeom prst="rect">
            <a:avLst/>
          </a:prstGeom>
        </p:spPr>
      </p:pic>
      <p:sp>
        <p:nvSpPr>
          <p:cNvPr id="12" name="Rechteck: abgerundete Ecken 11">
            <a:extLst>
              <a:ext uri="{FF2B5EF4-FFF2-40B4-BE49-F238E27FC236}">
                <a16:creationId xmlns:a16="http://schemas.microsoft.com/office/drawing/2014/main" id="{E722FA81-C8F7-7771-FCCC-A95717652DAA}"/>
              </a:ext>
            </a:extLst>
          </p:cNvPr>
          <p:cNvSpPr/>
          <p:nvPr/>
        </p:nvSpPr>
        <p:spPr bwMode="auto">
          <a:xfrm>
            <a:off x="1835355" y="4029347"/>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13" name="Grafik 12">
            <a:extLst>
              <a:ext uri="{FF2B5EF4-FFF2-40B4-BE49-F238E27FC236}">
                <a16:creationId xmlns:a16="http://schemas.microsoft.com/office/drawing/2014/main" id="{4AAA4E85-469E-6C2F-67D6-652F817503D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08821" y="4099823"/>
            <a:ext cx="530548" cy="732598"/>
          </a:xfrm>
          <a:prstGeom prst="rect">
            <a:avLst/>
          </a:prstGeom>
        </p:spPr>
      </p:pic>
      <p:sp>
        <p:nvSpPr>
          <p:cNvPr id="14" name="Textfeld 13">
            <a:extLst>
              <a:ext uri="{FF2B5EF4-FFF2-40B4-BE49-F238E27FC236}">
                <a16:creationId xmlns:a16="http://schemas.microsoft.com/office/drawing/2014/main" id="{98935EFF-4050-A5E8-99A8-9752516836E7}"/>
              </a:ext>
            </a:extLst>
          </p:cNvPr>
          <p:cNvSpPr txBox="1"/>
          <p:nvPr/>
        </p:nvSpPr>
        <p:spPr bwMode="auto">
          <a:xfrm>
            <a:off x="5496590" y="3075494"/>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15" name="Gerade Verbindung mit Pfeil 14">
            <a:extLst>
              <a:ext uri="{FF2B5EF4-FFF2-40B4-BE49-F238E27FC236}">
                <a16:creationId xmlns:a16="http://schemas.microsoft.com/office/drawing/2014/main" id="{2CE37930-AB37-83D8-7618-DC491BE5151B}"/>
              </a:ext>
            </a:extLst>
          </p:cNvPr>
          <p:cNvCxnSpPr>
            <a:stCxn id="6" idx="3"/>
            <a:endCxn id="5" idx="1"/>
          </p:cNvCxnSpPr>
          <p:nvPr/>
        </p:nvCxnSpPr>
        <p:spPr bwMode="auto">
          <a:xfrm>
            <a:off x="1780523" y="309324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6" name="Verbinder: gewinkelt 15">
            <a:extLst>
              <a:ext uri="{FF2B5EF4-FFF2-40B4-BE49-F238E27FC236}">
                <a16:creationId xmlns:a16="http://schemas.microsoft.com/office/drawing/2014/main" id="{50C21F49-2CA0-8846-F8B4-B7CDAB319C5D}"/>
              </a:ext>
            </a:extLst>
          </p:cNvPr>
          <p:cNvCxnSpPr>
            <a:stCxn id="4" idx="1"/>
            <a:endCxn id="5" idx="3"/>
          </p:cNvCxnSpPr>
          <p:nvPr/>
        </p:nvCxnSpPr>
        <p:spPr bwMode="auto">
          <a:xfrm rot="10800000">
            <a:off x="3500567" y="3093244"/>
            <a:ext cx="963377" cy="361383"/>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17" name="Verbinder: gekrümmt 16">
            <a:extLst>
              <a:ext uri="{FF2B5EF4-FFF2-40B4-BE49-F238E27FC236}">
                <a16:creationId xmlns:a16="http://schemas.microsoft.com/office/drawing/2014/main" id="{B9601FA3-1DFE-4421-7BBE-EDBACDCD147C}"/>
              </a:ext>
            </a:extLst>
          </p:cNvPr>
          <p:cNvCxnSpPr>
            <a:cxnSpLocks/>
          </p:cNvCxnSpPr>
          <p:nvPr/>
        </p:nvCxnSpPr>
        <p:spPr bwMode="auto">
          <a:xfrm flipH="1" flipV="1">
            <a:off x="7244691" y="3102165"/>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8" name="Textfeld 17">
            <a:extLst>
              <a:ext uri="{FF2B5EF4-FFF2-40B4-BE49-F238E27FC236}">
                <a16:creationId xmlns:a16="http://schemas.microsoft.com/office/drawing/2014/main" id="{D5EE35E4-0822-D85E-FFB1-85B25BB47C1B}"/>
              </a:ext>
            </a:extLst>
          </p:cNvPr>
          <p:cNvSpPr txBox="1"/>
          <p:nvPr/>
        </p:nvSpPr>
        <p:spPr bwMode="auto">
          <a:xfrm>
            <a:off x="1942109" y="2852785"/>
            <a:ext cx="519390" cy="230832"/>
          </a:xfrm>
          <a:prstGeom prst="rect">
            <a:avLst/>
          </a:prstGeom>
          <a:noFill/>
          <a:ln w="9525">
            <a:noFill/>
            <a:miter lim="800000"/>
            <a:headEnd/>
            <a:tailEnd/>
          </a:ln>
        </p:spPr>
        <p:txBody>
          <a:bodyPr wrap="square" rtlCol="0" anchor="ctr">
            <a:spAutoFit/>
          </a:bodyPr>
          <a:lstStyle/>
          <a:p>
            <a:pPr eaLnBrk="1" hangingPunct="1"/>
            <a:r>
              <a:rPr lang="de-DE" sz="900" dirty="0">
                <a:solidFill>
                  <a:srgbClr val="0070C0"/>
                </a:solidFill>
                <a:latin typeface="Arial" charset="0"/>
              </a:rPr>
              <a:t>push</a:t>
            </a:r>
          </a:p>
        </p:txBody>
      </p:sp>
      <p:sp>
        <p:nvSpPr>
          <p:cNvPr id="19" name="Textfeld 18">
            <a:extLst>
              <a:ext uri="{FF2B5EF4-FFF2-40B4-BE49-F238E27FC236}">
                <a16:creationId xmlns:a16="http://schemas.microsoft.com/office/drawing/2014/main" id="{6C930571-618A-3E40-E48D-B6E1CC2A8FCC}"/>
              </a:ext>
            </a:extLst>
          </p:cNvPr>
          <p:cNvSpPr txBox="1"/>
          <p:nvPr/>
        </p:nvSpPr>
        <p:spPr bwMode="auto">
          <a:xfrm>
            <a:off x="3864865" y="3485662"/>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0" name="Textfeld 19">
            <a:extLst>
              <a:ext uri="{FF2B5EF4-FFF2-40B4-BE49-F238E27FC236}">
                <a16:creationId xmlns:a16="http://schemas.microsoft.com/office/drawing/2014/main" id="{3ABF1EF3-5E1C-AADD-E880-9B91D3426771}"/>
              </a:ext>
            </a:extLst>
          </p:cNvPr>
          <p:cNvSpPr txBox="1"/>
          <p:nvPr/>
        </p:nvSpPr>
        <p:spPr bwMode="auto">
          <a:xfrm>
            <a:off x="3034487" y="404080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1" name="Textfeld 20">
            <a:extLst>
              <a:ext uri="{FF2B5EF4-FFF2-40B4-BE49-F238E27FC236}">
                <a16:creationId xmlns:a16="http://schemas.microsoft.com/office/drawing/2014/main" id="{9D653B78-947E-BF87-1B6D-30B72CEFDBED}"/>
              </a:ext>
            </a:extLst>
          </p:cNvPr>
          <p:cNvSpPr txBox="1"/>
          <p:nvPr/>
        </p:nvSpPr>
        <p:spPr bwMode="auto">
          <a:xfrm>
            <a:off x="7433514" y="2943873"/>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22" name="Verbinder: gewinkelt 21">
            <a:extLst>
              <a:ext uri="{FF2B5EF4-FFF2-40B4-BE49-F238E27FC236}">
                <a16:creationId xmlns:a16="http://schemas.microsoft.com/office/drawing/2014/main" id="{531A01A2-A6D8-A9D2-CEA2-C2AC8B64ACE6}"/>
              </a:ext>
            </a:extLst>
          </p:cNvPr>
          <p:cNvCxnSpPr>
            <a:stCxn id="12" idx="3"/>
            <a:endCxn id="5" idx="2"/>
          </p:cNvCxnSpPr>
          <p:nvPr/>
        </p:nvCxnSpPr>
        <p:spPr bwMode="auto">
          <a:xfrm flipV="1">
            <a:off x="2712835" y="3693590"/>
            <a:ext cx="348991" cy="93610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3" name="Rechteck: abgerundete Ecken 22">
            <a:extLst>
              <a:ext uri="{FF2B5EF4-FFF2-40B4-BE49-F238E27FC236}">
                <a16:creationId xmlns:a16="http://schemas.microsoft.com/office/drawing/2014/main" id="{E0DFC46F-0118-ED1F-AC69-18C168E5864A}"/>
              </a:ext>
            </a:extLst>
          </p:cNvPr>
          <p:cNvSpPr/>
          <p:nvPr/>
        </p:nvSpPr>
        <p:spPr bwMode="auto">
          <a:xfrm>
            <a:off x="4563712" y="5025817"/>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24" name="Inhaltsplatzhalter 30">
            <a:extLst>
              <a:ext uri="{FF2B5EF4-FFF2-40B4-BE49-F238E27FC236}">
                <a16:creationId xmlns:a16="http://schemas.microsoft.com/office/drawing/2014/main" id="{C0A6FB47-A743-201B-50FC-A0D1C5C2F65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bwMode="auto">
          <a:xfrm>
            <a:off x="4593259" y="5144731"/>
            <a:ext cx="686781" cy="54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Verbinder: gewinkelt 24">
            <a:extLst>
              <a:ext uri="{FF2B5EF4-FFF2-40B4-BE49-F238E27FC236}">
                <a16:creationId xmlns:a16="http://schemas.microsoft.com/office/drawing/2014/main" id="{6CC51795-A0C4-E1CF-ADBA-043D3F4662BC}"/>
              </a:ext>
            </a:extLst>
          </p:cNvPr>
          <p:cNvCxnSpPr>
            <a:stCxn id="12" idx="2"/>
          </p:cNvCxnSpPr>
          <p:nvPr/>
        </p:nvCxnSpPr>
        <p:spPr bwMode="auto">
          <a:xfrm rot="16200000" flipH="1">
            <a:off x="3170958" y="4333178"/>
            <a:ext cx="396123" cy="2189848"/>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26" name="Verbinder: gewinkelt 25">
            <a:extLst>
              <a:ext uri="{FF2B5EF4-FFF2-40B4-BE49-F238E27FC236}">
                <a16:creationId xmlns:a16="http://schemas.microsoft.com/office/drawing/2014/main" id="{4E76C220-C480-9D75-AE2F-86A91921EE7F}"/>
              </a:ext>
            </a:extLst>
          </p:cNvPr>
          <p:cNvCxnSpPr>
            <a:cxnSpLocks/>
            <a:stCxn id="4" idx="2"/>
          </p:cNvCxnSpPr>
          <p:nvPr/>
        </p:nvCxnSpPr>
        <p:spPr bwMode="auto">
          <a:xfrm rot="5400000">
            <a:off x="5095406" y="4817467"/>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7" name="Textfeld 26">
            <a:extLst>
              <a:ext uri="{FF2B5EF4-FFF2-40B4-BE49-F238E27FC236}">
                <a16:creationId xmlns:a16="http://schemas.microsoft.com/office/drawing/2014/main" id="{47FE3E74-53F9-4A7C-58F1-75E5D82961FB}"/>
              </a:ext>
            </a:extLst>
          </p:cNvPr>
          <p:cNvSpPr txBox="1"/>
          <p:nvPr/>
        </p:nvSpPr>
        <p:spPr bwMode="auto">
          <a:xfrm>
            <a:off x="5995187" y="4973180"/>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8" name="Textfeld 27">
            <a:extLst>
              <a:ext uri="{FF2B5EF4-FFF2-40B4-BE49-F238E27FC236}">
                <a16:creationId xmlns:a16="http://schemas.microsoft.com/office/drawing/2014/main" id="{56BB91AF-7B32-9571-A091-F426F39630DF}"/>
              </a:ext>
            </a:extLst>
          </p:cNvPr>
          <p:cNvSpPr txBox="1"/>
          <p:nvPr/>
        </p:nvSpPr>
        <p:spPr bwMode="auto">
          <a:xfrm>
            <a:off x="3061826" y="5353586"/>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29" name="Textfeld 28">
            <a:extLst>
              <a:ext uri="{FF2B5EF4-FFF2-40B4-BE49-F238E27FC236}">
                <a16:creationId xmlns:a16="http://schemas.microsoft.com/office/drawing/2014/main" id="{911ECBBC-10A2-0439-64D4-B10B6A771E25}"/>
              </a:ext>
            </a:extLst>
          </p:cNvPr>
          <p:cNvSpPr txBox="1"/>
          <p:nvPr/>
        </p:nvSpPr>
        <p:spPr bwMode="auto">
          <a:xfrm>
            <a:off x="5855385" y="5155874"/>
            <a:ext cx="719334"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a:t>
            </a:r>
            <a:r>
              <a:rPr lang="de-DE" sz="900" dirty="0" err="1">
                <a:latin typeface="Arial" charset="0"/>
              </a:rPr>
              <a:t>watch</a:t>
            </a:r>
            <a:endParaRPr lang="de-DE" sz="900" dirty="0">
              <a:latin typeface="Arial" charset="0"/>
            </a:endParaRPr>
          </a:p>
        </p:txBody>
      </p:sp>
      <p:sp>
        <p:nvSpPr>
          <p:cNvPr id="30" name="Textfeld 29">
            <a:extLst>
              <a:ext uri="{FF2B5EF4-FFF2-40B4-BE49-F238E27FC236}">
                <a16:creationId xmlns:a16="http://schemas.microsoft.com/office/drawing/2014/main" id="{F9C14B43-4325-175B-44BD-1FF5826C4FAA}"/>
              </a:ext>
            </a:extLst>
          </p:cNvPr>
          <p:cNvSpPr txBox="1"/>
          <p:nvPr/>
        </p:nvSpPr>
        <p:spPr bwMode="auto">
          <a:xfrm>
            <a:off x="3696104" y="3670875"/>
            <a:ext cx="647025"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push</a:t>
            </a:r>
          </a:p>
        </p:txBody>
      </p:sp>
    </p:spTree>
    <p:extLst>
      <p:ext uri="{BB962C8B-B14F-4D97-AF65-F5344CB8AC3E}">
        <p14:creationId xmlns:p14="http://schemas.microsoft.com/office/powerpoint/2010/main" val="20344096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56DD2B-595F-63F9-5D63-E443B3B68D2F}"/>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98A3A59-7155-46E4-F36A-D9079B1E4831}"/>
              </a:ext>
            </a:extLst>
          </p:cNvPr>
          <p:cNvSpPr>
            <a:spLocks noGrp="1"/>
          </p:cNvSpPr>
          <p:nvPr>
            <p:ph idx="1"/>
          </p:nvPr>
        </p:nvSpPr>
        <p:spPr/>
        <p:txBody>
          <a:bodyPr/>
          <a:lstStyle/>
          <a:p>
            <a:pPr marL="0" indent="0">
              <a:buNone/>
            </a:pPr>
            <a:r>
              <a:rPr lang="de-DE" b="1" dirty="0"/>
              <a:t>Anzahl der </a:t>
            </a:r>
            <a:r>
              <a:rPr lang="de-DE" b="1" dirty="0" err="1"/>
              <a:t>Repositories</a:t>
            </a:r>
            <a:r>
              <a:rPr lang="de-DE" b="1" dirty="0"/>
              <a:t>: </a:t>
            </a:r>
            <a:r>
              <a:rPr lang="de-DE" b="1" dirty="0" err="1"/>
              <a:t>Application</a:t>
            </a:r>
            <a:r>
              <a:rPr lang="de-DE" b="1" dirty="0"/>
              <a:t> vs. </a:t>
            </a:r>
            <a:r>
              <a:rPr lang="de-DE" b="1" dirty="0" err="1"/>
              <a:t>GitOps</a:t>
            </a:r>
            <a:r>
              <a:rPr lang="de-DE" b="1" dirty="0"/>
              <a:t> Repo</a:t>
            </a:r>
          </a:p>
          <a:p>
            <a:pPr>
              <a:buFont typeface="Arial" panose="020B0604020202020204" pitchFamily="34" charset="0"/>
              <a:buChar char="•"/>
            </a:pPr>
            <a:r>
              <a:rPr lang="de-DE" sz="2000" dirty="0" err="1"/>
              <a:t>GitOps</a:t>
            </a:r>
            <a:r>
              <a:rPr lang="de-DE" sz="2000" dirty="0"/>
              <a:t> Repo</a:t>
            </a:r>
          </a:p>
          <a:p>
            <a:pPr marL="0" indent="0">
              <a:buNone/>
            </a:pPr>
            <a:endParaRPr lang="de-DE" b="1" dirty="0"/>
          </a:p>
        </p:txBody>
      </p:sp>
      <p:sp>
        <p:nvSpPr>
          <p:cNvPr id="30" name="Rechteck: abgerundete Ecken 29">
            <a:extLst>
              <a:ext uri="{FF2B5EF4-FFF2-40B4-BE49-F238E27FC236}">
                <a16:creationId xmlns:a16="http://schemas.microsoft.com/office/drawing/2014/main" id="{5370555E-D8DB-CE8A-12D2-EAC23DEA996C}"/>
              </a:ext>
            </a:extLst>
          </p:cNvPr>
          <p:cNvSpPr/>
          <p:nvPr/>
        </p:nvSpPr>
        <p:spPr bwMode="auto">
          <a:xfrm>
            <a:off x="5254196" y="2132856"/>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1" name="Rechteck: abgerundete Ecken 30">
            <a:extLst>
              <a:ext uri="{FF2B5EF4-FFF2-40B4-BE49-F238E27FC236}">
                <a16:creationId xmlns:a16="http://schemas.microsoft.com/office/drawing/2014/main" id="{2B001B8C-BAFD-1BFB-7E7E-2D0373B05871}"/>
              </a:ext>
            </a:extLst>
          </p:cNvPr>
          <p:cNvSpPr/>
          <p:nvPr/>
        </p:nvSpPr>
        <p:spPr bwMode="auto">
          <a:xfrm>
            <a:off x="2634044" y="250701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App Repo</a:t>
            </a:r>
          </a:p>
        </p:txBody>
      </p:sp>
      <p:sp>
        <p:nvSpPr>
          <p:cNvPr id="32" name="Rechteck: abgerundete Ecken 31">
            <a:extLst>
              <a:ext uri="{FF2B5EF4-FFF2-40B4-BE49-F238E27FC236}">
                <a16:creationId xmlns:a16="http://schemas.microsoft.com/office/drawing/2014/main" id="{8F0E660A-10C3-4C66-C1A7-52176DA8D7B1}"/>
              </a:ext>
            </a:extLst>
          </p:cNvPr>
          <p:cNvSpPr/>
          <p:nvPr/>
        </p:nvSpPr>
        <p:spPr bwMode="auto">
          <a:xfrm>
            <a:off x="982558" y="250701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33" name="Grafik 32">
            <a:extLst>
              <a:ext uri="{FF2B5EF4-FFF2-40B4-BE49-F238E27FC236}">
                <a16:creationId xmlns:a16="http://schemas.microsoft.com/office/drawing/2014/main" id="{8DDBDD3B-369F-FE39-8A96-D28623775B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688" y="2628235"/>
            <a:ext cx="684662" cy="684662"/>
          </a:xfrm>
          <a:prstGeom prst="rect">
            <a:avLst/>
          </a:prstGeom>
        </p:spPr>
      </p:pic>
      <p:pic>
        <p:nvPicPr>
          <p:cNvPr id="34" name="Grafik 33">
            <a:extLst>
              <a:ext uri="{FF2B5EF4-FFF2-40B4-BE49-F238E27FC236}">
                <a16:creationId xmlns:a16="http://schemas.microsoft.com/office/drawing/2014/main" id="{CEA31D9C-000A-44F8-0748-959E08DF73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6136" y="2677859"/>
            <a:ext cx="585415" cy="585415"/>
          </a:xfrm>
          <a:prstGeom prst="rect">
            <a:avLst/>
          </a:prstGeom>
        </p:spPr>
      </p:pic>
      <p:pic>
        <p:nvPicPr>
          <p:cNvPr id="35" name="Grafik 34">
            <a:extLst>
              <a:ext uri="{FF2B5EF4-FFF2-40B4-BE49-F238E27FC236}">
                <a16:creationId xmlns:a16="http://schemas.microsoft.com/office/drawing/2014/main" id="{FD6D578C-B2BC-8CE2-BC4D-F356DC3E5F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0339" y="2182396"/>
            <a:ext cx="788034" cy="788034"/>
          </a:xfrm>
          <a:prstGeom prst="rect">
            <a:avLst/>
          </a:prstGeom>
        </p:spPr>
      </p:pic>
      <p:sp>
        <p:nvSpPr>
          <p:cNvPr id="36" name="Rechteck: abgerundete Ecken 35">
            <a:extLst>
              <a:ext uri="{FF2B5EF4-FFF2-40B4-BE49-F238E27FC236}">
                <a16:creationId xmlns:a16="http://schemas.microsoft.com/office/drawing/2014/main" id="{551A65CC-CC5B-AD0D-1457-37DF9C4CC979}"/>
              </a:ext>
            </a:extLst>
          </p:cNvPr>
          <p:cNvSpPr/>
          <p:nvPr/>
        </p:nvSpPr>
        <p:spPr bwMode="auto">
          <a:xfrm>
            <a:off x="7128708" y="3044208"/>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37" name="Grafik 36">
            <a:extLst>
              <a:ext uri="{FF2B5EF4-FFF2-40B4-BE49-F238E27FC236}">
                <a16:creationId xmlns:a16="http://schemas.microsoft.com/office/drawing/2014/main" id="{3323F71B-4CA1-66EA-7018-B4774FB096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20692" y="3097686"/>
            <a:ext cx="684532" cy="684532"/>
          </a:xfrm>
          <a:prstGeom prst="rect">
            <a:avLst/>
          </a:prstGeom>
        </p:spPr>
      </p:pic>
      <p:sp>
        <p:nvSpPr>
          <p:cNvPr id="38" name="Rechteck: abgerundete Ecken 37">
            <a:extLst>
              <a:ext uri="{FF2B5EF4-FFF2-40B4-BE49-F238E27FC236}">
                <a16:creationId xmlns:a16="http://schemas.microsoft.com/office/drawing/2014/main" id="{1EF6A702-374F-65DC-EAE4-0D05E8A32DCE}"/>
              </a:ext>
            </a:extLst>
          </p:cNvPr>
          <p:cNvSpPr/>
          <p:nvPr/>
        </p:nvSpPr>
        <p:spPr bwMode="auto">
          <a:xfrm>
            <a:off x="1857983" y="410865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39" name="Grafik 38">
            <a:extLst>
              <a:ext uri="{FF2B5EF4-FFF2-40B4-BE49-F238E27FC236}">
                <a16:creationId xmlns:a16="http://schemas.microsoft.com/office/drawing/2014/main" id="{44A59E7B-8DD0-E112-DCA6-1E226AB843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31449" y="4179132"/>
            <a:ext cx="530548" cy="732598"/>
          </a:xfrm>
          <a:prstGeom prst="rect">
            <a:avLst/>
          </a:prstGeom>
        </p:spPr>
      </p:pic>
      <p:sp>
        <p:nvSpPr>
          <p:cNvPr id="40" name="Textfeld 39">
            <a:extLst>
              <a:ext uri="{FF2B5EF4-FFF2-40B4-BE49-F238E27FC236}">
                <a16:creationId xmlns:a16="http://schemas.microsoft.com/office/drawing/2014/main" id="{6BA536A6-CDC1-B360-8C62-3A338AD15A61}"/>
              </a:ext>
            </a:extLst>
          </p:cNvPr>
          <p:cNvSpPr txBox="1"/>
          <p:nvPr/>
        </p:nvSpPr>
        <p:spPr bwMode="auto">
          <a:xfrm>
            <a:off x="6286843" y="2870548"/>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41" name="Gerade Verbindung mit Pfeil 40">
            <a:extLst>
              <a:ext uri="{FF2B5EF4-FFF2-40B4-BE49-F238E27FC236}">
                <a16:creationId xmlns:a16="http://schemas.microsoft.com/office/drawing/2014/main" id="{9F05A804-8C13-BA6A-E7EA-AB8073224232}"/>
              </a:ext>
            </a:extLst>
          </p:cNvPr>
          <p:cNvCxnSpPr>
            <a:stCxn id="32" idx="3"/>
            <a:endCxn id="31" idx="1"/>
          </p:cNvCxnSpPr>
          <p:nvPr/>
        </p:nvCxnSpPr>
        <p:spPr bwMode="auto">
          <a:xfrm>
            <a:off x="1791481" y="310736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42" name="Verbinder: gewinkelt 41">
            <a:extLst>
              <a:ext uri="{FF2B5EF4-FFF2-40B4-BE49-F238E27FC236}">
                <a16:creationId xmlns:a16="http://schemas.microsoft.com/office/drawing/2014/main" id="{85D6B23F-17B9-FF00-D2F6-E0153499B0C8}"/>
              </a:ext>
            </a:extLst>
          </p:cNvPr>
          <p:cNvCxnSpPr>
            <a:cxnSpLocks/>
            <a:stCxn id="30" idx="1"/>
            <a:endCxn id="62" idx="3"/>
          </p:cNvCxnSpPr>
          <p:nvPr/>
        </p:nvCxnSpPr>
        <p:spPr bwMode="auto">
          <a:xfrm rot="10800000">
            <a:off x="4653694" y="3131272"/>
            <a:ext cx="600503" cy="118408"/>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43" name="Verbinder: gekrümmt 42">
            <a:extLst>
              <a:ext uri="{FF2B5EF4-FFF2-40B4-BE49-F238E27FC236}">
                <a16:creationId xmlns:a16="http://schemas.microsoft.com/office/drawing/2014/main" id="{B1176194-059F-3749-EF6A-BAA798010804}"/>
              </a:ext>
            </a:extLst>
          </p:cNvPr>
          <p:cNvCxnSpPr>
            <a:cxnSpLocks/>
          </p:cNvCxnSpPr>
          <p:nvPr/>
        </p:nvCxnSpPr>
        <p:spPr bwMode="auto">
          <a:xfrm flipH="1" flipV="1">
            <a:off x="8034944" y="2897219"/>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44" name="Textfeld 43">
            <a:extLst>
              <a:ext uri="{FF2B5EF4-FFF2-40B4-BE49-F238E27FC236}">
                <a16:creationId xmlns:a16="http://schemas.microsoft.com/office/drawing/2014/main" id="{D2407846-67E5-87D1-D24B-75BA50FBE7FA}"/>
              </a:ext>
            </a:extLst>
          </p:cNvPr>
          <p:cNvSpPr txBox="1"/>
          <p:nvPr/>
        </p:nvSpPr>
        <p:spPr bwMode="auto">
          <a:xfrm>
            <a:off x="1983090" y="2630697"/>
            <a:ext cx="519390" cy="507831"/>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b="1" u="sng" dirty="0" err="1">
                <a:latin typeface="Arial" charset="0"/>
              </a:rPr>
              <a:t>app</a:t>
            </a:r>
            <a:r>
              <a:rPr lang="de-DE" sz="900" dirty="0">
                <a:latin typeface="Arial" charset="0"/>
              </a:rPr>
              <a:t> code</a:t>
            </a:r>
          </a:p>
        </p:txBody>
      </p:sp>
      <p:sp>
        <p:nvSpPr>
          <p:cNvPr id="45" name="Textfeld 44">
            <a:extLst>
              <a:ext uri="{FF2B5EF4-FFF2-40B4-BE49-F238E27FC236}">
                <a16:creationId xmlns:a16="http://schemas.microsoft.com/office/drawing/2014/main" id="{E81732A3-261B-AFE3-2730-AE9169E6158A}"/>
              </a:ext>
            </a:extLst>
          </p:cNvPr>
          <p:cNvSpPr txBox="1"/>
          <p:nvPr/>
        </p:nvSpPr>
        <p:spPr bwMode="auto">
          <a:xfrm>
            <a:off x="4745677" y="327835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46" name="Textfeld 45">
            <a:extLst>
              <a:ext uri="{FF2B5EF4-FFF2-40B4-BE49-F238E27FC236}">
                <a16:creationId xmlns:a16="http://schemas.microsoft.com/office/drawing/2014/main" id="{B94960C9-CEA9-DF7C-4031-512512F14A4B}"/>
              </a:ext>
            </a:extLst>
          </p:cNvPr>
          <p:cNvSpPr txBox="1"/>
          <p:nvPr/>
        </p:nvSpPr>
        <p:spPr bwMode="auto">
          <a:xfrm>
            <a:off x="3080996" y="4148179"/>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47" name="Textfeld 46">
            <a:extLst>
              <a:ext uri="{FF2B5EF4-FFF2-40B4-BE49-F238E27FC236}">
                <a16:creationId xmlns:a16="http://schemas.microsoft.com/office/drawing/2014/main" id="{11F178CF-6620-DCBA-CD12-D2481C9D3A35}"/>
              </a:ext>
            </a:extLst>
          </p:cNvPr>
          <p:cNvSpPr txBox="1"/>
          <p:nvPr/>
        </p:nvSpPr>
        <p:spPr bwMode="auto">
          <a:xfrm>
            <a:off x="8223767" y="2738927"/>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48" name="Verbinder: gewinkelt 47">
            <a:extLst>
              <a:ext uri="{FF2B5EF4-FFF2-40B4-BE49-F238E27FC236}">
                <a16:creationId xmlns:a16="http://schemas.microsoft.com/office/drawing/2014/main" id="{58FFA275-21E1-256E-B3EE-6CC5FBC9FA85}"/>
              </a:ext>
            </a:extLst>
          </p:cNvPr>
          <p:cNvCxnSpPr>
            <a:stCxn id="38" idx="3"/>
            <a:endCxn id="31" idx="2"/>
          </p:cNvCxnSpPr>
          <p:nvPr/>
        </p:nvCxnSpPr>
        <p:spPr bwMode="auto">
          <a:xfrm flipV="1">
            <a:off x="2735463" y="3707710"/>
            <a:ext cx="337321" cy="1001293"/>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49" name="Rechteck: abgerundete Ecken 48">
            <a:extLst>
              <a:ext uri="{FF2B5EF4-FFF2-40B4-BE49-F238E27FC236}">
                <a16:creationId xmlns:a16="http://schemas.microsoft.com/office/drawing/2014/main" id="{E6B6445E-BF9D-6572-9BFF-6107AEC65B7F}"/>
              </a:ext>
            </a:extLst>
          </p:cNvPr>
          <p:cNvSpPr/>
          <p:nvPr/>
        </p:nvSpPr>
        <p:spPr bwMode="auto">
          <a:xfrm>
            <a:off x="5254196" y="4820871"/>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50" name="Inhaltsplatzhalter 30">
            <a:extLst>
              <a:ext uri="{FF2B5EF4-FFF2-40B4-BE49-F238E27FC236}">
                <a16:creationId xmlns:a16="http://schemas.microsoft.com/office/drawing/2014/main" id="{E0042EB0-9CEA-8DCA-BD50-D99FC167A6D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bwMode="auto">
          <a:xfrm>
            <a:off x="5383512" y="4939785"/>
            <a:ext cx="686781" cy="54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1" name="Verbinder: gewinkelt 50">
            <a:extLst>
              <a:ext uri="{FF2B5EF4-FFF2-40B4-BE49-F238E27FC236}">
                <a16:creationId xmlns:a16="http://schemas.microsoft.com/office/drawing/2014/main" id="{219B266F-AA67-9177-7F0C-7EAD35A166B1}"/>
              </a:ext>
            </a:extLst>
          </p:cNvPr>
          <p:cNvCxnSpPr>
            <a:stCxn id="38" idx="2"/>
            <a:endCxn id="49" idx="1"/>
          </p:cNvCxnSpPr>
          <p:nvPr/>
        </p:nvCxnSpPr>
        <p:spPr bwMode="auto">
          <a:xfrm rot="16200000" flipH="1">
            <a:off x="3719525" y="3886547"/>
            <a:ext cx="111868" cy="2957473"/>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2" name="Verbinder: gewinkelt 51">
            <a:extLst>
              <a:ext uri="{FF2B5EF4-FFF2-40B4-BE49-F238E27FC236}">
                <a16:creationId xmlns:a16="http://schemas.microsoft.com/office/drawing/2014/main" id="{17EC4D3B-BFFA-BF95-B62E-0BE0176DB155}"/>
              </a:ext>
            </a:extLst>
          </p:cNvPr>
          <p:cNvCxnSpPr>
            <a:cxnSpLocks/>
            <a:stCxn id="30" idx="2"/>
            <a:endCxn id="49" idx="3"/>
          </p:cNvCxnSpPr>
          <p:nvPr/>
        </p:nvCxnSpPr>
        <p:spPr bwMode="auto">
          <a:xfrm rot="5400000">
            <a:off x="5885659" y="4612521"/>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53" name="Textfeld 52">
            <a:extLst>
              <a:ext uri="{FF2B5EF4-FFF2-40B4-BE49-F238E27FC236}">
                <a16:creationId xmlns:a16="http://schemas.microsoft.com/office/drawing/2014/main" id="{1B7EC55D-96F0-81F7-19D4-FB3829464719}"/>
              </a:ext>
            </a:extLst>
          </p:cNvPr>
          <p:cNvSpPr txBox="1"/>
          <p:nvPr/>
        </p:nvSpPr>
        <p:spPr bwMode="auto">
          <a:xfrm>
            <a:off x="6785440" y="4768234"/>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54" name="Textfeld 53">
            <a:extLst>
              <a:ext uri="{FF2B5EF4-FFF2-40B4-BE49-F238E27FC236}">
                <a16:creationId xmlns:a16="http://schemas.microsoft.com/office/drawing/2014/main" id="{FC9DCD71-DBFD-E2DA-C427-43AEFF0E30A6}"/>
              </a:ext>
            </a:extLst>
          </p:cNvPr>
          <p:cNvSpPr txBox="1"/>
          <p:nvPr/>
        </p:nvSpPr>
        <p:spPr bwMode="auto">
          <a:xfrm>
            <a:off x="3823853" y="509542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62" name="Rechteck: abgerundete Ecken 61">
            <a:extLst>
              <a:ext uri="{FF2B5EF4-FFF2-40B4-BE49-F238E27FC236}">
                <a16:creationId xmlns:a16="http://schemas.microsoft.com/office/drawing/2014/main" id="{21C72567-4172-9234-0D2A-CCFD518D2DF7}"/>
              </a:ext>
            </a:extLst>
          </p:cNvPr>
          <p:cNvSpPr/>
          <p:nvPr/>
        </p:nvSpPr>
        <p:spPr bwMode="auto">
          <a:xfrm>
            <a:off x="3776213" y="2530925"/>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Repo</a:t>
            </a:r>
          </a:p>
        </p:txBody>
      </p:sp>
      <p:pic>
        <p:nvPicPr>
          <p:cNvPr id="63" name="Grafik 62">
            <a:extLst>
              <a:ext uri="{FF2B5EF4-FFF2-40B4-BE49-F238E27FC236}">
                <a16:creationId xmlns:a16="http://schemas.microsoft.com/office/drawing/2014/main" id="{E292D34D-49F4-3F1D-01A8-635BB4BE6C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8305" y="2701768"/>
            <a:ext cx="585415" cy="585415"/>
          </a:xfrm>
          <a:prstGeom prst="rect">
            <a:avLst/>
          </a:prstGeom>
        </p:spPr>
      </p:pic>
      <p:cxnSp>
        <p:nvCxnSpPr>
          <p:cNvPr id="67" name="Verbinder: gewinkelt 66">
            <a:extLst>
              <a:ext uri="{FF2B5EF4-FFF2-40B4-BE49-F238E27FC236}">
                <a16:creationId xmlns:a16="http://schemas.microsoft.com/office/drawing/2014/main" id="{6B932EA2-202F-9832-27D9-47D8B6345E7A}"/>
              </a:ext>
            </a:extLst>
          </p:cNvPr>
          <p:cNvCxnSpPr>
            <a:stCxn id="32" idx="0"/>
            <a:endCxn id="62" idx="0"/>
          </p:cNvCxnSpPr>
          <p:nvPr/>
        </p:nvCxnSpPr>
        <p:spPr bwMode="auto">
          <a:xfrm rot="16200000" flipH="1">
            <a:off x="2789031" y="1105004"/>
            <a:ext cx="23909" cy="2827933"/>
          </a:xfrm>
          <a:prstGeom prst="bentConnector3">
            <a:avLst>
              <a:gd name="adj1" fmla="val -1361073"/>
            </a:avLst>
          </a:prstGeom>
          <a:solidFill>
            <a:schemeClr val="accent1"/>
          </a:solidFill>
          <a:ln w="12700" cap="flat" cmpd="sng" algn="ctr">
            <a:solidFill>
              <a:schemeClr val="tx1"/>
            </a:solidFill>
            <a:prstDash val="solid"/>
            <a:round/>
            <a:headEnd type="none" w="sm" len="sm"/>
            <a:tailEnd type="triangle"/>
          </a:ln>
          <a:effectLst/>
        </p:spPr>
      </p:cxnSp>
      <p:sp>
        <p:nvSpPr>
          <p:cNvPr id="69" name="Textfeld 68">
            <a:extLst>
              <a:ext uri="{FF2B5EF4-FFF2-40B4-BE49-F238E27FC236}">
                <a16:creationId xmlns:a16="http://schemas.microsoft.com/office/drawing/2014/main" id="{BA1694AE-4765-5528-8629-872C604BDB99}"/>
              </a:ext>
            </a:extLst>
          </p:cNvPr>
          <p:cNvSpPr txBox="1"/>
          <p:nvPr/>
        </p:nvSpPr>
        <p:spPr bwMode="auto">
          <a:xfrm>
            <a:off x="1953066" y="1902024"/>
            <a:ext cx="1558457" cy="230832"/>
          </a:xfrm>
          <a:prstGeom prst="rect">
            <a:avLst/>
          </a:prstGeom>
          <a:noFill/>
          <a:ln w="9525">
            <a:noFill/>
            <a:miter lim="800000"/>
            <a:headEnd/>
            <a:tailEnd/>
          </a:ln>
        </p:spPr>
        <p:txBody>
          <a:bodyPr wrap="square" rtlCol="0" anchor="ctr">
            <a:spAutoFit/>
          </a:bodyPr>
          <a:lstStyle/>
          <a:p>
            <a:pPr eaLnBrk="1" hangingPunct="1"/>
            <a:r>
              <a:rPr lang="de-DE" sz="900" dirty="0">
                <a:solidFill>
                  <a:srgbClr val="0070C0"/>
                </a:solidFill>
                <a:latin typeface="Arial" charset="0"/>
              </a:rPr>
              <a:t>push </a:t>
            </a:r>
            <a:r>
              <a:rPr lang="de-DE" sz="900" b="1" u="sng" dirty="0" err="1">
                <a:solidFill>
                  <a:srgbClr val="0070C0"/>
                </a:solidFill>
                <a:latin typeface="Arial" charset="0"/>
              </a:rPr>
              <a:t>infrastructure</a:t>
            </a:r>
            <a:r>
              <a:rPr lang="de-DE" sz="900" dirty="0">
                <a:solidFill>
                  <a:srgbClr val="0070C0"/>
                </a:solidFill>
                <a:latin typeface="Arial" charset="0"/>
              </a:rPr>
              <a:t> code</a:t>
            </a:r>
          </a:p>
        </p:txBody>
      </p:sp>
    </p:spTree>
    <p:extLst>
      <p:ext uri="{BB962C8B-B14F-4D97-AF65-F5344CB8AC3E}">
        <p14:creationId xmlns:p14="http://schemas.microsoft.com/office/powerpoint/2010/main" val="42525598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86B5A1-B352-EBE9-80DF-B874E7203513}"/>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9AD1CE9B-F750-AE60-B648-E81CC7AEFF66}"/>
              </a:ext>
            </a:extLst>
          </p:cNvPr>
          <p:cNvSpPr>
            <a:spLocks noGrp="1"/>
          </p:cNvSpPr>
          <p:nvPr>
            <p:ph idx="1"/>
          </p:nvPr>
        </p:nvSpPr>
        <p:spPr/>
        <p:txBody>
          <a:bodyPr/>
          <a:lstStyle/>
          <a:p>
            <a:pPr marL="0" indent="0">
              <a:buNone/>
            </a:pPr>
            <a:r>
              <a:rPr lang="de-DE" b="1" dirty="0"/>
              <a:t>Herausforderungen bei dediziertem </a:t>
            </a:r>
            <a:r>
              <a:rPr lang="de-DE" b="1" dirty="0" err="1"/>
              <a:t>GitOps</a:t>
            </a:r>
            <a:r>
              <a:rPr lang="de-DE" b="1" dirty="0"/>
              <a:t> Repo</a:t>
            </a:r>
          </a:p>
          <a:p>
            <a:pPr marL="0" indent="0">
              <a:buNone/>
            </a:pPr>
            <a:endParaRPr lang="de-DE" b="1" dirty="0"/>
          </a:p>
          <a:p>
            <a:pPr>
              <a:buFont typeface="Arial" panose="020B0604020202020204" pitchFamily="34" charset="0"/>
              <a:buChar char="•"/>
            </a:pPr>
            <a:r>
              <a:rPr lang="de-DE" dirty="0"/>
              <a:t>Mehrere Repos (konsistent) zu warten</a:t>
            </a:r>
          </a:p>
          <a:p>
            <a:pPr>
              <a:buFont typeface="Arial" panose="020B0604020202020204" pitchFamily="34" charset="0"/>
              <a:buChar char="•"/>
            </a:pPr>
            <a:r>
              <a:rPr lang="de-DE" dirty="0" err="1"/>
              <a:t>Refactorings</a:t>
            </a:r>
            <a:r>
              <a:rPr lang="de-DE" dirty="0"/>
              <a:t> und Tags schwerer</a:t>
            </a:r>
          </a:p>
          <a:p>
            <a:pPr>
              <a:buFont typeface="Arial" panose="020B0604020202020204" pitchFamily="34" charset="0"/>
              <a:buChar char="•"/>
            </a:pPr>
            <a:r>
              <a:rPr lang="de-DE" dirty="0"/>
              <a:t>Lokale Entwicklung komplizierter</a:t>
            </a:r>
          </a:p>
          <a:p>
            <a:pPr>
              <a:buFont typeface="Arial" panose="020B0604020202020204" pitchFamily="34" charset="0"/>
              <a:buChar char="•"/>
            </a:pPr>
            <a:r>
              <a:rPr lang="de-DE" dirty="0"/>
              <a:t>Shift-</a:t>
            </a:r>
            <a:r>
              <a:rPr lang="de-DE" dirty="0" err="1"/>
              <a:t>Left</a:t>
            </a:r>
            <a:r>
              <a:rPr lang="de-DE" dirty="0"/>
              <a:t>-Ansatz nur beim Anwendungscode</a:t>
            </a:r>
          </a:p>
          <a:p>
            <a:pPr lvl="1">
              <a:buFont typeface="Arial" panose="020B0604020202020204" pitchFamily="34" charset="0"/>
              <a:buChar char="•"/>
            </a:pPr>
            <a:r>
              <a:rPr lang="de-DE" dirty="0"/>
              <a:t>Tests, </a:t>
            </a:r>
            <a:r>
              <a:rPr lang="de-DE" dirty="0" err="1"/>
              <a:t>Linting</a:t>
            </a:r>
            <a:r>
              <a:rPr lang="de-DE" dirty="0"/>
              <a:t>, statische Codeanalyse, … </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1396886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7A90FC-55BE-692F-D2F0-FF006833855D}"/>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9CC3C753-29A7-7593-E3C6-EA1335C1DDC6}"/>
              </a:ext>
            </a:extLst>
          </p:cNvPr>
          <p:cNvSpPr>
            <a:spLocks noGrp="1"/>
          </p:cNvSpPr>
          <p:nvPr>
            <p:ph idx="1"/>
          </p:nvPr>
        </p:nvSpPr>
        <p:spPr/>
        <p:txBody>
          <a:bodyPr/>
          <a:lstStyle/>
          <a:p>
            <a:pPr marL="0" indent="0">
              <a:buNone/>
            </a:pPr>
            <a:r>
              <a:rPr lang="de-DE" b="1" dirty="0"/>
              <a:t>Erweiterte Rolle des CI Servers</a:t>
            </a:r>
          </a:p>
          <a:p>
            <a:pPr marL="0" indent="0">
              <a:buNone/>
            </a:pPr>
            <a:endParaRPr lang="de-DE" b="1" dirty="0"/>
          </a:p>
        </p:txBody>
      </p:sp>
      <p:sp>
        <p:nvSpPr>
          <p:cNvPr id="4" name="Rechteck: abgerundete Ecken 3">
            <a:extLst>
              <a:ext uri="{FF2B5EF4-FFF2-40B4-BE49-F238E27FC236}">
                <a16:creationId xmlns:a16="http://schemas.microsoft.com/office/drawing/2014/main" id="{195CE04D-131F-B9D5-846D-8A27A1BAB69B}"/>
              </a:ext>
            </a:extLst>
          </p:cNvPr>
          <p:cNvSpPr/>
          <p:nvPr/>
        </p:nvSpPr>
        <p:spPr bwMode="auto">
          <a:xfrm>
            <a:off x="5254196" y="2132856"/>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785DC66F-ED38-8640-FE2D-1EAAE28814FB}"/>
              </a:ext>
            </a:extLst>
          </p:cNvPr>
          <p:cNvSpPr/>
          <p:nvPr/>
        </p:nvSpPr>
        <p:spPr bwMode="auto">
          <a:xfrm>
            <a:off x="2634044" y="250701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App Repo</a:t>
            </a:r>
          </a:p>
        </p:txBody>
      </p:sp>
      <p:sp>
        <p:nvSpPr>
          <p:cNvPr id="6" name="Rechteck: abgerundete Ecken 5">
            <a:extLst>
              <a:ext uri="{FF2B5EF4-FFF2-40B4-BE49-F238E27FC236}">
                <a16:creationId xmlns:a16="http://schemas.microsoft.com/office/drawing/2014/main" id="{ABE641C4-8EE7-919E-30BC-4D92FF4E6F10}"/>
              </a:ext>
            </a:extLst>
          </p:cNvPr>
          <p:cNvSpPr/>
          <p:nvPr/>
        </p:nvSpPr>
        <p:spPr bwMode="auto">
          <a:xfrm>
            <a:off x="982558" y="250701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7" name="Grafik 6">
            <a:extLst>
              <a:ext uri="{FF2B5EF4-FFF2-40B4-BE49-F238E27FC236}">
                <a16:creationId xmlns:a16="http://schemas.microsoft.com/office/drawing/2014/main" id="{965CAFBA-6C7B-0C00-58E9-ED529BE7A5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688" y="2628235"/>
            <a:ext cx="684662" cy="684662"/>
          </a:xfrm>
          <a:prstGeom prst="rect">
            <a:avLst/>
          </a:prstGeom>
        </p:spPr>
      </p:pic>
      <p:pic>
        <p:nvPicPr>
          <p:cNvPr id="8" name="Grafik 7">
            <a:extLst>
              <a:ext uri="{FF2B5EF4-FFF2-40B4-BE49-F238E27FC236}">
                <a16:creationId xmlns:a16="http://schemas.microsoft.com/office/drawing/2014/main" id="{48CF713E-7249-9022-E3AA-DEF9657245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6136" y="2677859"/>
            <a:ext cx="585415" cy="585415"/>
          </a:xfrm>
          <a:prstGeom prst="rect">
            <a:avLst/>
          </a:prstGeom>
        </p:spPr>
      </p:pic>
      <p:pic>
        <p:nvPicPr>
          <p:cNvPr id="9" name="Grafik 8">
            <a:extLst>
              <a:ext uri="{FF2B5EF4-FFF2-40B4-BE49-F238E27FC236}">
                <a16:creationId xmlns:a16="http://schemas.microsoft.com/office/drawing/2014/main" id="{DCF74F28-F1DB-DE93-F4DF-5B483676D6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0339" y="2182396"/>
            <a:ext cx="788034" cy="788034"/>
          </a:xfrm>
          <a:prstGeom prst="rect">
            <a:avLst/>
          </a:prstGeom>
        </p:spPr>
      </p:pic>
      <p:sp>
        <p:nvSpPr>
          <p:cNvPr id="10" name="Rechteck: abgerundete Ecken 9">
            <a:extLst>
              <a:ext uri="{FF2B5EF4-FFF2-40B4-BE49-F238E27FC236}">
                <a16:creationId xmlns:a16="http://schemas.microsoft.com/office/drawing/2014/main" id="{6223B657-F585-000B-0779-9D498156AB74}"/>
              </a:ext>
            </a:extLst>
          </p:cNvPr>
          <p:cNvSpPr/>
          <p:nvPr/>
        </p:nvSpPr>
        <p:spPr bwMode="auto">
          <a:xfrm>
            <a:off x="7128708" y="3044208"/>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11" name="Grafik 10">
            <a:extLst>
              <a:ext uri="{FF2B5EF4-FFF2-40B4-BE49-F238E27FC236}">
                <a16:creationId xmlns:a16="http://schemas.microsoft.com/office/drawing/2014/main" id="{34BF8BF5-A32F-A2D7-9BF1-2B439C360F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20692" y="3097686"/>
            <a:ext cx="684532" cy="684532"/>
          </a:xfrm>
          <a:prstGeom prst="rect">
            <a:avLst/>
          </a:prstGeom>
        </p:spPr>
      </p:pic>
      <p:sp>
        <p:nvSpPr>
          <p:cNvPr id="12" name="Rechteck: abgerundete Ecken 11">
            <a:extLst>
              <a:ext uri="{FF2B5EF4-FFF2-40B4-BE49-F238E27FC236}">
                <a16:creationId xmlns:a16="http://schemas.microsoft.com/office/drawing/2014/main" id="{91811DFC-A6BA-45AD-6420-329637D1DC37}"/>
              </a:ext>
            </a:extLst>
          </p:cNvPr>
          <p:cNvSpPr/>
          <p:nvPr/>
        </p:nvSpPr>
        <p:spPr bwMode="auto">
          <a:xfrm>
            <a:off x="1857983" y="410865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13" name="Grafik 12">
            <a:extLst>
              <a:ext uri="{FF2B5EF4-FFF2-40B4-BE49-F238E27FC236}">
                <a16:creationId xmlns:a16="http://schemas.microsoft.com/office/drawing/2014/main" id="{3ACE242D-15E4-F8BE-C73E-22D12F4076B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31449" y="4179132"/>
            <a:ext cx="530548" cy="732598"/>
          </a:xfrm>
          <a:prstGeom prst="rect">
            <a:avLst/>
          </a:prstGeom>
        </p:spPr>
      </p:pic>
      <p:sp>
        <p:nvSpPr>
          <p:cNvPr id="14" name="Textfeld 13">
            <a:extLst>
              <a:ext uri="{FF2B5EF4-FFF2-40B4-BE49-F238E27FC236}">
                <a16:creationId xmlns:a16="http://schemas.microsoft.com/office/drawing/2014/main" id="{5BE9068E-578C-48BD-42A2-0ED35D2FC5D9}"/>
              </a:ext>
            </a:extLst>
          </p:cNvPr>
          <p:cNvSpPr txBox="1"/>
          <p:nvPr/>
        </p:nvSpPr>
        <p:spPr bwMode="auto">
          <a:xfrm>
            <a:off x="6286843" y="2870548"/>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15" name="Gerade Verbindung mit Pfeil 14">
            <a:extLst>
              <a:ext uri="{FF2B5EF4-FFF2-40B4-BE49-F238E27FC236}">
                <a16:creationId xmlns:a16="http://schemas.microsoft.com/office/drawing/2014/main" id="{43DA72E6-E3FE-840F-3491-A5B3A41B2B2F}"/>
              </a:ext>
            </a:extLst>
          </p:cNvPr>
          <p:cNvCxnSpPr>
            <a:stCxn id="6" idx="3"/>
            <a:endCxn id="5" idx="1"/>
          </p:cNvCxnSpPr>
          <p:nvPr/>
        </p:nvCxnSpPr>
        <p:spPr bwMode="auto">
          <a:xfrm>
            <a:off x="1791481" y="310736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6" name="Verbinder: gewinkelt 15">
            <a:extLst>
              <a:ext uri="{FF2B5EF4-FFF2-40B4-BE49-F238E27FC236}">
                <a16:creationId xmlns:a16="http://schemas.microsoft.com/office/drawing/2014/main" id="{33B12EA9-AD39-149F-6BBB-05237DAD82FA}"/>
              </a:ext>
            </a:extLst>
          </p:cNvPr>
          <p:cNvCxnSpPr>
            <a:cxnSpLocks/>
            <a:stCxn id="4" idx="1"/>
            <a:endCxn id="29" idx="3"/>
          </p:cNvCxnSpPr>
          <p:nvPr/>
        </p:nvCxnSpPr>
        <p:spPr bwMode="auto">
          <a:xfrm rot="10800000">
            <a:off x="4653694" y="3131272"/>
            <a:ext cx="600503" cy="118408"/>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17" name="Verbinder: gekrümmt 16">
            <a:extLst>
              <a:ext uri="{FF2B5EF4-FFF2-40B4-BE49-F238E27FC236}">
                <a16:creationId xmlns:a16="http://schemas.microsoft.com/office/drawing/2014/main" id="{344B968B-F5D9-E848-0CD6-E0E1CEA062EE}"/>
              </a:ext>
            </a:extLst>
          </p:cNvPr>
          <p:cNvCxnSpPr>
            <a:cxnSpLocks/>
          </p:cNvCxnSpPr>
          <p:nvPr/>
        </p:nvCxnSpPr>
        <p:spPr bwMode="auto">
          <a:xfrm flipH="1" flipV="1">
            <a:off x="8034944" y="2897219"/>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8" name="Textfeld 17">
            <a:extLst>
              <a:ext uri="{FF2B5EF4-FFF2-40B4-BE49-F238E27FC236}">
                <a16:creationId xmlns:a16="http://schemas.microsoft.com/office/drawing/2014/main" id="{EA3FB458-5264-C3D7-2A03-6A798C6ED253}"/>
              </a:ext>
            </a:extLst>
          </p:cNvPr>
          <p:cNvSpPr txBox="1"/>
          <p:nvPr/>
        </p:nvSpPr>
        <p:spPr bwMode="auto">
          <a:xfrm>
            <a:off x="1983090" y="2630697"/>
            <a:ext cx="519390" cy="507831"/>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b="1" u="sng" dirty="0" err="1">
                <a:latin typeface="Arial" charset="0"/>
              </a:rPr>
              <a:t>app</a:t>
            </a:r>
            <a:r>
              <a:rPr lang="de-DE" sz="900" dirty="0">
                <a:latin typeface="Arial" charset="0"/>
              </a:rPr>
              <a:t> code</a:t>
            </a:r>
          </a:p>
        </p:txBody>
      </p:sp>
      <p:sp>
        <p:nvSpPr>
          <p:cNvPr id="19" name="Textfeld 18">
            <a:extLst>
              <a:ext uri="{FF2B5EF4-FFF2-40B4-BE49-F238E27FC236}">
                <a16:creationId xmlns:a16="http://schemas.microsoft.com/office/drawing/2014/main" id="{7171E693-D51E-D5E1-2D74-5A71540BBB3F}"/>
              </a:ext>
            </a:extLst>
          </p:cNvPr>
          <p:cNvSpPr txBox="1"/>
          <p:nvPr/>
        </p:nvSpPr>
        <p:spPr bwMode="auto">
          <a:xfrm>
            <a:off x="4745677" y="327835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0" name="Textfeld 19">
            <a:extLst>
              <a:ext uri="{FF2B5EF4-FFF2-40B4-BE49-F238E27FC236}">
                <a16:creationId xmlns:a16="http://schemas.microsoft.com/office/drawing/2014/main" id="{2C391719-8217-DE2B-05FC-3F49549F23B1}"/>
              </a:ext>
            </a:extLst>
          </p:cNvPr>
          <p:cNvSpPr txBox="1"/>
          <p:nvPr/>
        </p:nvSpPr>
        <p:spPr bwMode="auto">
          <a:xfrm>
            <a:off x="3080996" y="4148179"/>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1" name="Textfeld 20">
            <a:extLst>
              <a:ext uri="{FF2B5EF4-FFF2-40B4-BE49-F238E27FC236}">
                <a16:creationId xmlns:a16="http://schemas.microsoft.com/office/drawing/2014/main" id="{14E7A2A0-C05B-F734-E81D-592A6395B91E}"/>
              </a:ext>
            </a:extLst>
          </p:cNvPr>
          <p:cNvSpPr txBox="1"/>
          <p:nvPr/>
        </p:nvSpPr>
        <p:spPr bwMode="auto">
          <a:xfrm>
            <a:off x="8223767" y="2738927"/>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22" name="Verbinder: gewinkelt 21">
            <a:extLst>
              <a:ext uri="{FF2B5EF4-FFF2-40B4-BE49-F238E27FC236}">
                <a16:creationId xmlns:a16="http://schemas.microsoft.com/office/drawing/2014/main" id="{38A64154-8D7C-1122-DB3C-65072B48F33E}"/>
              </a:ext>
            </a:extLst>
          </p:cNvPr>
          <p:cNvCxnSpPr>
            <a:stCxn id="12" idx="3"/>
            <a:endCxn id="5" idx="2"/>
          </p:cNvCxnSpPr>
          <p:nvPr/>
        </p:nvCxnSpPr>
        <p:spPr bwMode="auto">
          <a:xfrm flipV="1">
            <a:off x="2735463" y="3707710"/>
            <a:ext cx="337321" cy="1001293"/>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3" name="Rechteck: abgerundete Ecken 22">
            <a:extLst>
              <a:ext uri="{FF2B5EF4-FFF2-40B4-BE49-F238E27FC236}">
                <a16:creationId xmlns:a16="http://schemas.microsoft.com/office/drawing/2014/main" id="{FA2D4664-278E-52A2-7B5A-D9A9C76D64F1}"/>
              </a:ext>
            </a:extLst>
          </p:cNvPr>
          <p:cNvSpPr/>
          <p:nvPr/>
        </p:nvSpPr>
        <p:spPr bwMode="auto">
          <a:xfrm>
            <a:off x="5254196" y="4820871"/>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24" name="Inhaltsplatzhalter 30">
            <a:extLst>
              <a:ext uri="{FF2B5EF4-FFF2-40B4-BE49-F238E27FC236}">
                <a16:creationId xmlns:a16="http://schemas.microsoft.com/office/drawing/2014/main" id="{25DCAB49-6D99-164F-ECC9-19239872CAE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bwMode="auto">
          <a:xfrm>
            <a:off x="5383512" y="4939785"/>
            <a:ext cx="686781" cy="54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Verbinder: gewinkelt 24">
            <a:extLst>
              <a:ext uri="{FF2B5EF4-FFF2-40B4-BE49-F238E27FC236}">
                <a16:creationId xmlns:a16="http://schemas.microsoft.com/office/drawing/2014/main" id="{8687CEE7-BE6B-F24D-C812-E144E8957866}"/>
              </a:ext>
            </a:extLst>
          </p:cNvPr>
          <p:cNvCxnSpPr>
            <a:cxnSpLocks/>
            <a:stCxn id="12" idx="2"/>
            <a:endCxn id="23" idx="1"/>
          </p:cNvCxnSpPr>
          <p:nvPr/>
        </p:nvCxnSpPr>
        <p:spPr bwMode="auto">
          <a:xfrm rot="16200000" flipH="1">
            <a:off x="3719525" y="3886547"/>
            <a:ext cx="111868" cy="2957473"/>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26" name="Verbinder: gewinkelt 25">
            <a:extLst>
              <a:ext uri="{FF2B5EF4-FFF2-40B4-BE49-F238E27FC236}">
                <a16:creationId xmlns:a16="http://schemas.microsoft.com/office/drawing/2014/main" id="{1DF8E840-5CBD-45EB-3FEF-19F8B46BD4DF}"/>
              </a:ext>
            </a:extLst>
          </p:cNvPr>
          <p:cNvCxnSpPr>
            <a:cxnSpLocks/>
            <a:stCxn id="4" idx="2"/>
            <a:endCxn id="23" idx="3"/>
          </p:cNvCxnSpPr>
          <p:nvPr/>
        </p:nvCxnSpPr>
        <p:spPr bwMode="auto">
          <a:xfrm rot="5400000">
            <a:off x="5885659" y="4612521"/>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7" name="Textfeld 26">
            <a:extLst>
              <a:ext uri="{FF2B5EF4-FFF2-40B4-BE49-F238E27FC236}">
                <a16:creationId xmlns:a16="http://schemas.microsoft.com/office/drawing/2014/main" id="{DBD25089-2F79-7C41-9E04-0236B959854D}"/>
              </a:ext>
            </a:extLst>
          </p:cNvPr>
          <p:cNvSpPr txBox="1"/>
          <p:nvPr/>
        </p:nvSpPr>
        <p:spPr bwMode="auto">
          <a:xfrm>
            <a:off x="6785440" y="4768234"/>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8" name="Textfeld 27">
            <a:extLst>
              <a:ext uri="{FF2B5EF4-FFF2-40B4-BE49-F238E27FC236}">
                <a16:creationId xmlns:a16="http://schemas.microsoft.com/office/drawing/2014/main" id="{5BDF8BD7-A537-FACC-0B66-EB99C42CCA8E}"/>
              </a:ext>
            </a:extLst>
          </p:cNvPr>
          <p:cNvSpPr txBox="1"/>
          <p:nvPr/>
        </p:nvSpPr>
        <p:spPr bwMode="auto">
          <a:xfrm>
            <a:off x="3823853" y="509542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29" name="Rechteck: abgerundete Ecken 28">
            <a:extLst>
              <a:ext uri="{FF2B5EF4-FFF2-40B4-BE49-F238E27FC236}">
                <a16:creationId xmlns:a16="http://schemas.microsoft.com/office/drawing/2014/main" id="{3A1D4B9D-940A-AF69-8CC2-EF5A5191D068}"/>
              </a:ext>
            </a:extLst>
          </p:cNvPr>
          <p:cNvSpPr/>
          <p:nvPr/>
        </p:nvSpPr>
        <p:spPr bwMode="auto">
          <a:xfrm>
            <a:off x="3776213" y="2530925"/>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Repo</a:t>
            </a:r>
          </a:p>
        </p:txBody>
      </p:sp>
      <p:pic>
        <p:nvPicPr>
          <p:cNvPr id="30" name="Grafik 29">
            <a:extLst>
              <a:ext uri="{FF2B5EF4-FFF2-40B4-BE49-F238E27FC236}">
                <a16:creationId xmlns:a16="http://schemas.microsoft.com/office/drawing/2014/main" id="{9E7DB339-A8C6-AAF5-9879-B6AFB7C998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8305" y="2701768"/>
            <a:ext cx="585415" cy="585415"/>
          </a:xfrm>
          <a:prstGeom prst="rect">
            <a:avLst/>
          </a:prstGeom>
        </p:spPr>
      </p:pic>
      <p:cxnSp>
        <p:nvCxnSpPr>
          <p:cNvPr id="31" name="Verbinder: gewinkelt 30">
            <a:extLst>
              <a:ext uri="{FF2B5EF4-FFF2-40B4-BE49-F238E27FC236}">
                <a16:creationId xmlns:a16="http://schemas.microsoft.com/office/drawing/2014/main" id="{0F28DA1F-845B-2114-FD80-4C80F0091988}"/>
              </a:ext>
            </a:extLst>
          </p:cNvPr>
          <p:cNvCxnSpPr>
            <a:cxnSpLocks/>
            <a:stCxn id="6" idx="0"/>
            <a:endCxn id="5" idx="0"/>
          </p:cNvCxnSpPr>
          <p:nvPr/>
        </p:nvCxnSpPr>
        <p:spPr bwMode="auto">
          <a:xfrm rot="5400000" flipH="1" flipV="1">
            <a:off x="2229902" y="1664134"/>
            <a:ext cx="12700" cy="1685764"/>
          </a:xfrm>
          <a:prstGeom prst="bentConnector3">
            <a:avLst>
              <a:gd name="adj1" fmla="val 1800000"/>
            </a:avLst>
          </a:prstGeom>
          <a:solidFill>
            <a:schemeClr val="accent1"/>
          </a:solidFill>
          <a:ln w="12700" cap="flat" cmpd="sng" algn="ctr">
            <a:solidFill>
              <a:schemeClr val="tx1"/>
            </a:solidFill>
            <a:prstDash val="solid"/>
            <a:round/>
            <a:headEnd type="none" w="sm" len="sm"/>
            <a:tailEnd type="triangle"/>
          </a:ln>
          <a:effectLst/>
        </p:spPr>
      </p:cxnSp>
      <p:sp>
        <p:nvSpPr>
          <p:cNvPr id="32" name="Textfeld 31">
            <a:extLst>
              <a:ext uri="{FF2B5EF4-FFF2-40B4-BE49-F238E27FC236}">
                <a16:creationId xmlns:a16="http://schemas.microsoft.com/office/drawing/2014/main" id="{AA565EE2-BE68-DD11-94B6-4D2BF42D8121}"/>
              </a:ext>
            </a:extLst>
          </p:cNvPr>
          <p:cNvSpPr txBox="1"/>
          <p:nvPr/>
        </p:nvSpPr>
        <p:spPr bwMode="auto">
          <a:xfrm>
            <a:off x="1533542" y="2012173"/>
            <a:ext cx="1539241"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b="1" u="sng" dirty="0" err="1">
                <a:latin typeface="Arial" charset="0"/>
              </a:rPr>
              <a:t>infrastructure</a:t>
            </a:r>
            <a:r>
              <a:rPr lang="de-DE" sz="900" dirty="0">
                <a:latin typeface="Arial" charset="0"/>
              </a:rPr>
              <a:t> code</a:t>
            </a:r>
          </a:p>
        </p:txBody>
      </p:sp>
      <p:cxnSp>
        <p:nvCxnSpPr>
          <p:cNvPr id="35" name="Verbinder: gewinkelt 34">
            <a:extLst>
              <a:ext uri="{FF2B5EF4-FFF2-40B4-BE49-F238E27FC236}">
                <a16:creationId xmlns:a16="http://schemas.microsoft.com/office/drawing/2014/main" id="{B7223765-F5F2-12BE-B29F-0B963C205C9E}"/>
              </a:ext>
            </a:extLst>
          </p:cNvPr>
          <p:cNvCxnSpPr>
            <a:stCxn id="12" idx="3"/>
            <a:endCxn id="29" idx="2"/>
          </p:cNvCxnSpPr>
          <p:nvPr/>
        </p:nvCxnSpPr>
        <p:spPr bwMode="auto">
          <a:xfrm flipV="1">
            <a:off x="2735463" y="3731619"/>
            <a:ext cx="1479490" cy="97738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37" name="Textfeld 36">
            <a:extLst>
              <a:ext uri="{FF2B5EF4-FFF2-40B4-BE49-F238E27FC236}">
                <a16:creationId xmlns:a16="http://schemas.microsoft.com/office/drawing/2014/main" id="{B25657AA-4D60-705A-4A74-86EB48CF5329}"/>
              </a:ext>
            </a:extLst>
          </p:cNvPr>
          <p:cNvSpPr txBox="1"/>
          <p:nvPr/>
        </p:nvSpPr>
        <p:spPr bwMode="auto">
          <a:xfrm>
            <a:off x="4193571" y="4308539"/>
            <a:ext cx="1646812" cy="230832"/>
          </a:xfrm>
          <a:prstGeom prst="rect">
            <a:avLst/>
          </a:prstGeom>
          <a:noFill/>
          <a:ln w="9525">
            <a:noFill/>
            <a:miter lim="800000"/>
            <a:headEnd/>
            <a:tailEnd/>
          </a:ln>
        </p:spPr>
        <p:txBody>
          <a:bodyPr wrap="square" rtlCol="0" anchor="ctr">
            <a:spAutoFit/>
          </a:bodyPr>
          <a:lstStyle/>
          <a:p>
            <a:pPr eaLnBrk="1" hangingPunct="1"/>
            <a:r>
              <a:rPr lang="de-DE" sz="900" dirty="0">
                <a:solidFill>
                  <a:srgbClr val="0070C0"/>
                </a:solidFill>
                <a:latin typeface="Arial" charset="0"/>
              </a:rPr>
              <a:t>push </a:t>
            </a:r>
            <a:r>
              <a:rPr lang="de-DE" sz="900" b="1" u="sng" dirty="0" err="1">
                <a:solidFill>
                  <a:srgbClr val="0070C0"/>
                </a:solidFill>
                <a:latin typeface="Arial" charset="0"/>
              </a:rPr>
              <a:t>infrastructure</a:t>
            </a:r>
            <a:r>
              <a:rPr lang="de-DE" sz="900" dirty="0">
                <a:solidFill>
                  <a:srgbClr val="0070C0"/>
                </a:solidFill>
                <a:latin typeface="Arial" charset="0"/>
              </a:rPr>
              <a:t> code</a:t>
            </a:r>
          </a:p>
        </p:txBody>
      </p:sp>
    </p:spTree>
    <p:extLst>
      <p:ext uri="{BB962C8B-B14F-4D97-AF65-F5344CB8AC3E}">
        <p14:creationId xmlns:p14="http://schemas.microsoft.com/office/powerpoint/2010/main" val="30300807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7A90FC-55BE-692F-D2F0-FF006833855D}"/>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9CC3C753-29A7-7593-E3C6-EA1335C1DDC6}"/>
              </a:ext>
            </a:extLst>
          </p:cNvPr>
          <p:cNvSpPr>
            <a:spLocks noGrp="1"/>
          </p:cNvSpPr>
          <p:nvPr>
            <p:ph idx="1"/>
          </p:nvPr>
        </p:nvSpPr>
        <p:spPr/>
        <p:txBody>
          <a:bodyPr/>
          <a:lstStyle/>
          <a:p>
            <a:pPr marL="0" indent="0">
              <a:buNone/>
            </a:pPr>
            <a:r>
              <a:rPr lang="de-DE" b="1" dirty="0"/>
              <a:t>Erweiterte Rolle des CI Servers</a:t>
            </a:r>
          </a:p>
          <a:p>
            <a:pPr marL="0" indent="0">
              <a:buNone/>
            </a:pPr>
            <a:endParaRPr lang="de-DE" b="1" dirty="0"/>
          </a:p>
          <a:p>
            <a:pPr>
              <a:buFont typeface="Arial" panose="020B0604020202020204" pitchFamily="34" charset="0"/>
              <a:buChar char="•"/>
            </a:pPr>
            <a:r>
              <a:rPr lang="de-DE" dirty="0"/>
              <a:t>Vorteile</a:t>
            </a:r>
          </a:p>
          <a:p>
            <a:pPr lvl="1">
              <a:buFont typeface="Arial" panose="020B0604020202020204" pitchFamily="34" charset="0"/>
              <a:buChar char="•"/>
            </a:pPr>
            <a:r>
              <a:rPr lang="de-DE" dirty="0"/>
              <a:t>Einzelnes Repo für die Entwicklung (</a:t>
            </a:r>
            <a:r>
              <a:rPr lang="de-DE" dirty="0">
                <a:sym typeface="Wingdings" panose="05000000000000000000" pitchFamily="2" charset="2"/>
              </a:rPr>
              <a:t> höhere Effizienz)</a:t>
            </a:r>
          </a:p>
          <a:p>
            <a:pPr lvl="1">
              <a:buFont typeface="Arial" panose="020B0604020202020204" pitchFamily="34" charset="0"/>
              <a:buChar char="•"/>
            </a:pPr>
            <a:r>
              <a:rPr lang="de-DE" dirty="0">
                <a:sym typeface="Wingdings" panose="05000000000000000000" pitchFamily="2" charset="2"/>
              </a:rPr>
              <a:t>Automatisiertes </a:t>
            </a:r>
            <a:r>
              <a:rPr lang="de-DE" dirty="0" err="1">
                <a:sym typeface="Wingdings" panose="05000000000000000000" pitchFamily="2" charset="2"/>
              </a:rPr>
              <a:t>Staging</a:t>
            </a:r>
            <a:r>
              <a:rPr lang="de-DE" dirty="0">
                <a:sym typeface="Wingdings" panose="05000000000000000000" pitchFamily="2" charset="2"/>
              </a:rPr>
              <a:t> möglich</a:t>
            </a:r>
          </a:p>
          <a:p>
            <a:pPr lvl="1">
              <a:buFont typeface="Arial" panose="020B0604020202020204" pitchFamily="34" charset="0"/>
              <a:buChar char="•"/>
            </a:pPr>
            <a:r>
              <a:rPr lang="de-DE" dirty="0">
                <a:sym typeface="Wingdings" panose="05000000000000000000" pitchFamily="2" charset="2"/>
              </a:rPr>
              <a:t>Shift-</a:t>
            </a:r>
            <a:r>
              <a:rPr lang="de-DE" dirty="0" err="1">
                <a:sym typeface="Wingdings" panose="05000000000000000000" pitchFamily="2" charset="2"/>
              </a:rPr>
              <a:t>Left</a:t>
            </a:r>
            <a:r>
              <a:rPr lang="de-DE" dirty="0">
                <a:sym typeface="Wingdings" panose="05000000000000000000" pitchFamily="2" charset="2"/>
              </a:rPr>
              <a:t>-Ansatz möglich</a:t>
            </a:r>
          </a:p>
          <a:p>
            <a:pPr lvl="2">
              <a:buFont typeface="Arial" panose="020B0604020202020204" pitchFamily="34" charset="0"/>
              <a:buChar char="•"/>
            </a:pPr>
            <a:r>
              <a:rPr lang="de-DE" sz="1800" dirty="0">
                <a:hlinkClick r:id="rId3"/>
              </a:rPr>
              <a:t>https://github.com/adrienverge/yamllint</a:t>
            </a:r>
            <a:endParaRPr lang="de-DE" sz="1800" dirty="0"/>
          </a:p>
          <a:p>
            <a:pPr lvl="2">
              <a:buFont typeface="Arial" panose="020B0604020202020204" pitchFamily="34" charset="0"/>
              <a:buChar char="•"/>
            </a:pPr>
            <a:r>
              <a:rPr lang="de-DE" sz="1800" dirty="0">
                <a:hlinkClick r:id="rId4"/>
              </a:rPr>
              <a:t>https://github.com/instrumenta/kubeval</a:t>
            </a:r>
            <a:endParaRPr lang="de-DE" sz="1800" dirty="0"/>
          </a:p>
          <a:p>
            <a:pPr lvl="2">
              <a:buFont typeface="Arial" panose="020B0604020202020204" pitchFamily="34" charset="0"/>
              <a:buChar char="•"/>
            </a:pPr>
            <a:r>
              <a:rPr lang="de-DE" sz="1800" dirty="0">
                <a:hlinkClick r:id="rId5"/>
              </a:rPr>
              <a:t>https://github.com/helm/chart-testing</a:t>
            </a:r>
            <a:endParaRPr lang="de-DE" sz="1800" dirty="0"/>
          </a:p>
          <a:p>
            <a:pPr lvl="2">
              <a:buFont typeface="Arial" panose="020B0604020202020204" pitchFamily="34" charset="0"/>
              <a:buChar char="•"/>
            </a:pPr>
            <a:endParaRPr lang="de-DE" sz="1800" dirty="0"/>
          </a:p>
          <a:p>
            <a:pPr>
              <a:buFont typeface="Arial" panose="020B0604020202020204" pitchFamily="34" charset="0"/>
              <a:buChar char="•"/>
            </a:pPr>
            <a:r>
              <a:rPr lang="de-DE" dirty="0"/>
              <a:t>Nachteile</a:t>
            </a:r>
          </a:p>
          <a:p>
            <a:pPr lvl="1">
              <a:buFont typeface="Arial" panose="020B0604020202020204" pitchFamily="34" charset="0"/>
              <a:buChar char="•"/>
            </a:pPr>
            <a:r>
              <a:rPr lang="de-DE" dirty="0"/>
              <a:t>Synchronisierung erforderlich (</a:t>
            </a:r>
            <a:r>
              <a:rPr lang="de-DE" dirty="0">
                <a:sym typeface="Wingdings" panose="05000000000000000000" pitchFamily="2" charset="2"/>
              </a:rPr>
              <a:t> Konsistenz</a:t>
            </a:r>
            <a:r>
              <a:rPr lang="de-DE" dirty="0"/>
              <a:t>)</a:t>
            </a:r>
          </a:p>
          <a:p>
            <a:pPr lvl="1">
              <a:buFont typeface="Arial" panose="020B0604020202020204" pitchFamily="34" charset="0"/>
              <a:buChar char="•"/>
            </a:pPr>
            <a:r>
              <a:rPr lang="de-DE" dirty="0"/>
              <a:t>Komplexität steckt im Detail</a:t>
            </a:r>
          </a:p>
          <a:p>
            <a:pPr lvl="2">
              <a:buFont typeface="Arial" panose="020B0604020202020204" pitchFamily="34" charset="0"/>
              <a:buChar char="•"/>
            </a:pPr>
            <a:r>
              <a:rPr lang="de-DE" sz="1800" dirty="0"/>
              <a:t>… oder eben in den CI Pipelines</a:t>
            </a:r>
          </a:p>
          <a:p>
            <a:pPr marL="0" indent="0">
              <a:buNone/>
            </a:pPr>
            <a:endParaRPr lang="de-DE" b="1" dirty="0"/>
          </a:p>
        </p:txBody>
      </p:sp>
    </p:spTree>
    <p:extLst>
      <p:ext uri="{BB962C8B-B14F-4D97-AF65-F5344CB8AC3E}">
        <p14:creationId xmlns:p14="http://schemas.microsoft.com/office/powerpoint/2010/main" val="42586327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1753C8B-5EF0-E49E-1FFB-0330FD2A3542}"/>
              </a:ext>
            </a:extLst>
          </p:cNvPr>
          <p:cNvSpPr>
            <a:spLocks noGrp="1"/>
          </p:cNvSpPr>
          <p:nvPr>
            <p:ph idx="1"/>
          </p:nvPr>
        </p:nvSpPr>
        <p:spPr/>
        <p:txBody>
          <a:bodyPr/>
          <a:lstStyle/>
          <a:p>
            <a:pPr marL="0" indent="0">
              <a:buNone/>
            </a:pPr>
            <a:r>
              <a:rPr lang="de-DE" b="1" dirty="0"/>
              <a:t>Abschließende Herausforderungen</a:t>
            </a:r>
          </a:p>
          <a:p>
            <a:pPr marL="0" indent="0">
              <a:buNone/>
            </a:pPr>
            <a:endParaRPr lang="de-DE" b="1" dirty="0"/>
          </a:p>
          <a:p>
            <a:pPr>
              <a:buFont typeface="Arial" panose="020B0604020202020204" pitchFamily="34" charset="0"/>
              <a:buChar char="•"/>
            </a:pPr>
            <a:r>
              <a:rPr lang="de-DE" dirty="0" err="1"/>
              <a:t>GitOps</a:t>
            </a:r>
            <a:r>
              <a:rPr lang="de-DE" dirty="0"/>
              <a:t> Operator: 1-n (</a:t>
            </a:r>
            <a:r>
              <a:rPr lang="de-DE" dirty="0" err="1"/>
              <a:t>custom</a:t>
            </a:r>
            <a:r>
              <a:rPr lang="de-DE" dirty="0"/>
              <a:t>) Controllers</a:t>
            </a:r>
          </a:p>
          <a:p>
            <a:pPr>
              <a:buFont typeface="Arial" panose="020B0604020202020204" pitchFamily="34" charset="0"/>
              <a:buChar char="•"/>
            </a:pPr>
            <a:r>
              <a:rPr lang="de-DE" dirty="0"/>
              <a:t>Helm/</a:t>
            </a:r>
            <a:r>
              <a:rPr lang="de-DE" dirty="0" err="1"/>
              <a:t>Kustomize</a:t>
            </a:r>
            <a:r>
              <a:rPr lang="de-DE" dirty="0"/>
              <a:t> Controllers</a:t>
            </a:r>
          </a:p>
          <a:p>
            <a:pPr>
              <a:buFont typeface="Arial" panose="020B0604020202020204" pitchFamily="34" charset="0"/>
              <a:buChar char="•"/>
            </a:pPr>
            <a:r>
              <a:rPr lang="de-DE" dirty="0"/>
              <a:t>Operators für zusätzliche Tools (z.B. Secrets)</a:t>
            </a:r>
          </a:p>
          <a:p>
            <a:pPr>
              <a:buFont typeface="Arial" panose="020B0604020202020204" pitchFamily="34" charset="0"/>
              <a:buChar char="•"/>
            </a:pPr>
            <a:r>
              <a:rPr lang="de-DE" dirty="0"/>
              <a:t>Operators konsumieren Ressourcen</a:t>
            </a:r>
          </a:p>
          <a:p>
            <a:pPr>
              <a:buFont typeface="Arial" panose="020B0604020202020204" pitchFamily="34" charset="0"/>
              <a:buChar char="•"/>
            </a:pPr>
            <a:r>
              <a:rPr lang="de-DE" dirty="0"/>
              <a:t>Steile Lernkurve</a:t>
            </a:r>
          </a:p>
          <a:p>
            <a:pPr>
              <a:buFont typeface="Arial" panose="020B0604020202020204" pitchFamily="34" charset="0"/>
              <a:buChar char="•"/>
            </a:pPr>
            <a:r>
              <a:rPr lang="de-DE" dirty="0"/>
              <a:t>Error Handling</a:t>
            </a:r>
          </a:p>
          <a:p>
            <a:pPr lvl="1">
              <a:buFont typeface="Arial" panose="020B0604020202020204" pitchFamily="34" charset="0"/>
              <a:buChar char="•"/>
            </a:pPr>
            <a:r>
              <a:rPr lang="de-DE" dirty="0"/>
              <a:t>Operators failen teilweise spät und „</a:t>
            </a:r>
            <a:r>
              <a:rPr lang="de-DE" dirty="0" err="1"/>
              <a:t>silently</a:t>
            </a:r>
            <a:r>
              <a:rPr lang="de-DE" dirty="0"/>
              <a:t>“</a:t>
            </a:r>
          </a:p>
          <a:p>
            <a:pPr lvl="1">
              <a:buFont typeface="Arial" panose="020B0604020202020204" pitchFamily="34" charset="0"/>
              <a:buChar char="•"/>
            </a:pPr>
            <a:r>
              <a:rPr lang="de-DE" dirty="0"/>
              <a:t>Monitoring und </a:t>
            </a:r>
            <a:r>
              <a:rPr lang="de-DE" dirty="0" err="1"/>
              <a:t>Alerting</a:t>
            </a:r>
            <a:r>
              <a:rPr lang="de-DE" dirty="0"/>
              <a:t> wichtig!</a:t>
            </a:r>
          </a:p>
          <a:p>
            <a:pPr lvl="1">
              <a:buFont typeface="Arial" panose="020B0604020202020204" pitchFamily="34" charset="0"/>
              <a:buChar char="•"/>
            </a:pPr>
            <a:endParaRPr lang="de-DE" dirty="0"/>
          </a:p>
          <a:p>
            <a:pPr lvl="1">
              <a:buFont typeface="Arial" panose="020B0604020202020204" pitchFamily="34" charset="0"/>
              <a:buChar char="•"/>
            </a:pPr>
            <a:endParaRPr lang="de-DE" dirty="0"/>
          </a:p>
          <a:p>
            <a:pPr>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42607017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3B985-2812-BDBB-7E9D-A28D84AB06EF}"/>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93DADA31-BD0A-EA5B-F951-DEC0E1E5213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53331" y="1033462"/>
            <a:ext cx="6616700" cy="5295900"/>
          </a:xfrm>
        </p:spPr>
      </p:pic>
    </p:spTree>
    <p:extLst>
      <p:ext uri="{BB962C8B-B14F-4D97-AF65-F5344CB8AC3E}">
        <p14:creationId xmlns:p14="http://schemas.microsoft.com/office/powerpoint/2010/main" val="2186984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A2EB4E-4B87-3A94-66CB-0424D340A9D6}"/>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9FF9F4B5-3CE7-C344-77D8-1F72FD95817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2973" y="1166239"/>
            <a:ext cx="7977417" cy="5030346"/>
          </a:xfrm>
        </p:spPr>
      </p:pic>
    </p:spTree>
    <p:extLst>
      <p:ext uri="{BB962C8B-B14F-4D97-AF65-F5344CB8AC3E}">
        <p14:creationId xmlns:p14="http://schemas.microsoft.com/office/powerpoint/2010/main" val="4011945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el 1">
            <a:extLst>
              <a:ext uri="{FF2B5EF4-FFF2-40B4-BE49-F238E27FC236}">
                <a16:creationId xmlns:a16="http://schemas.microsoft.com/office/drawing/2014/main" id="{14166EE9-31F6-1432-6B4F-746369646516}"/>
              </a:ext>
            </a:extLst>
          </p:cNvPr>
          <p:cNvSpPr>
            <a:spLocks noGrp="1"/>
          </p:cNvSpPr>
          <p:nvPr>
            <p:ph type="title"/>
          </p:nvPr>
        </p:nvSpPr>
        <p:spPr>
          <a:xfrm>
            <a:off x="285750" y="150813"/>
            <a:ext cx="5554663" cy="706437"/>
          </a:xfrm>
        </p:spPr>
        <p:txBody>
          <a:bodyPr/>
          <a:lstStyle/>
          <a:p>
            <a:r>
              <a:rPr lang="de-DE" altLang="de-DE" dirty="0" err="1"/>
              <a:t>GitOps</a:t>
            </a:r>
            <a:endParaRPr lang="de-DE" altLang="de-DE" dirty="0"/>
          </a:p>
        </p:txBody>
      </p:sp>
      <p:sp>
        <p:nvSpPr>
          <p:cNvPr id="7171" name="Inhaltsplatzhalter 2">
            <a:extLst>
              <a:ext uri="{FF2B5EF4-FFF2-40B4-BE49-F238E27FC236}">
                <a16:creationId xmlns:a16="http://schemas.microsoft.com/office/drawing/2014/main" id="{D6605F78-5E9C-5D95-A6D0-E28F30A480AF}"/>
              </a:ext>
            </a:extLst>
          </p:cNvPr>
          <p:cNvSpPr>
            <a:spLocks noGrp="1"/>
          </p:cNvSpPr>
          <p:nvPr>
            <p:ph idx="1"/>
          </p:nvPr>
        </p:nvSpPr>
        <p:spPr>
          <a:xfrm>
            <a:off x="395536" y="981075"/>
            <a:ext cx="8424614" cy="5400675"/>
          </a:xfrm>
        </p:spPr>
        <p:txBody>
          <a:bodyPr/>
          <a:lstStyle/>
          <a:p>
            <a:pPr marL="0" indent="0">
              <a:buNone/>
            </a:pPr>
            <a:endParaRPr lang="en-US" b="0" i="0" dirty="0">
              <a:solidFill>
                <a:srgbClr val="171321"/>
              </a:solidFill>
              <a:effectLst/>
              <a:latin typeface="Inter"/>
            </a:endParaRPr>
          </a:p>
          <a:p>
            <a:pPr marL="0" indent="0">
              <a:buNone/>
            </a:pPr>
            <a:endParaRPr lang="en-US" dirty="0">
              <a:solidFill>
                <a:srgbClr val="171321"/>
              </a:solidFill>
              <a:latin typeface="Inter"/>
            </a:endParaRPr>
          </a:p>
          <a:p>
            <a:pPr marL="0" indent="0">
              <a:buNone/>
            </a:pPr>
            <a:endParaRPr lang="en-US" b="0" i="0" dirty="0">
              <a:solidFill>
                <a:srgbClr val="171321"/>
              </a:solidFill>
              <a:effectLst/>
              <a:latin typeface="Inter"/>
            </a:endParaRPr>
          </a:p>
          <a:p>
            <a:pPr marL="0" indent="0">
              <a:buNone/>
            </a:pPr>
            <a:endParaRPr lang="en-US" dirty="0">
              <a:solidFill>
                <a:srgbClr val="171321"/>
              </a:solidFill>
              <a:latin typeface="Inter"/>
            </a:endParaRPr>
          </a:p>
          <a:p>
            <a:pPr marL="0" indent="0">
              <a:buNone/>
            </a:pPr>
            <a:r>
              <a:rPr lang="en-US" b="0" i="1" dirty="0" err="1">
                <a:solidFill>
                  <a:srgbClr val="171321"/>
                </a:solidFill>
                <a:effectLst/>
                <a:latin typeface="Inter"/>
              </a:rPr>
              <a:t>GitOps</a:t>
            </a:r>
            <a:r>
              <a:rPr lang="en-US" b="0" i="1" dirty="0">
                <a:solidFill>
                  <a:srgbClr val="171321"/>
                </a:solidFill>
                <a:effectLst/>
                <a:latin typeface="Inter"/>
              </a:rPr>
              <a:t> is an operational framework that takes </a:t>
            </a:r>
            <a:r>
              <a:rPr lang="en-US" b="1" i="1" dirty="0">
                <a:solidFill>
                  <a:srgbClr val="171321"/>
                </a:solidFill>
                <a:effectLst/>
                <a:latin typeface="Inter"/>
              </a:rPr>
              <a:t>DevOps</a:t>
            </a:r>
            <a:r>
              <a:rPr lang="en-US" b="0" i="1" dirty="0">
                <a:solidFill>
                  <a:srgbClr val="171321"/>
                </a:solidFill>
                <a:effectLst/>
                <a:latin typeface="Inter"/>
              </a:rPr>
              <a:t> best practices used for application development such as version control, collaboration, compliance, and CI/CD, and applies them to </a:t>
            </a:r>
            <a:r>
              <a:rPr lang="en-US" b="1" i="1" dirty="0">
                <a:solidFill>
                  <a:srgbClr val="171321"/>
                </a:solidFill>
                <a:effectLst/>
                <a:latin typeface="Inter"/>
              </a:rPr>
              <a:t>infrastructure automation</a:t>
            </a:r>
            <a:r>
              <a:rPr lang="en-US" b="0" i="1" dirty="0">
                <a:solidFill>
                  <a:srgbClr val="171321"/>
                </a:solidFill>
                <a:effectLst/>
                <a:latin typeface="Inter"/>
              </a:rPr>
              <a:t>.</a:t>
            </a:r>
            <a:r>
              <a:rPr lang="en-US" b="0" i="0" dirty="0">
                <a:solidFill>
                  <a:srgbClr val="171321"/>
                </a:solidFill>
                <a:effectLst/>
                <a:latin typeface="Inter"/>
              </a:rPr>
              <a:t> </a:t>
            </a:r>
          </a:p>
          <a:p>
            <a:pPr marL="0" indent="0" algn="r">
              <a:buNone/>
            </a:pPr>
            <a:r>
              <a:rPr lang="en-US" b="0" i="0" dirty="0">
                <a:solidFill>
                  <a:srgbClr val="171321"/>
                </a:solidFill>
                <a:effectLst/>
                <a:latin typeface="Inter"/>
              </a:rPr>
              <a:t>- Someone from GitLab</a:t>
            </a:r>
            <a:endParaRPr lang="de-DE" altLang="de-DE" b="1" dirty="0"/>
          </a:p>
        </p:txBody>
      </p:sp>
      <p:sp>
        <p:nvSpPr>
          <p:cNvPr id="2" name="Textfeld 1">
            <a:extLst>
              <a:ext uri="{FF2B5EF4-FFF2-40B4-BE49-F238E27FC236}">
                <a16:creationId xmlns:a16="http://schemas.microsoft.com/office/drawing/2014/main" id="{E2192F69-44A7-4EAD-B7C0-079FE7FFC515}"/>
              </a:ext>
            </a:extLst>
          </p:cNvPr>
          <p:cNvSpPr txBox="1"/>
          <p:nvPr/>
        </p:nvSpPr>
        <p:spPr bwMode="auto">
          <a:xfrm>
            <a:off x="179512" y="2636912"/>
            <a:ext cx="1043608" cy="707886"/>
          </a:xfrm>
          <a:prstGeom prst="rect">
            <a:avLst/>
          </a:prstGeom>
          <a:noFill/>
          <a:ln w="9525">
            <a:noFill/>
            <a:miter lim="800000"/>
            <a:headEnd/>
            <a:tailEnd/>
          </a:ln>
        </p:spPr>
        <p:txBody>
          <a:bodyPr wrap="square" rtlCol="0" anchor="ctr">
            <a:spAutoFit/>
          </a:bodyPr>
          <a:lstStyle/>
          <a:p>
            <a:pPr marL="0" indent="0">
              <a:buNone/>
            </a:pPr>
            <a:r>
              <a:rPr lang="en-US" sz="4000" b="0" i="0" dirty="0">
                <a:solidFill>
                  <a:srgbClr val="171321"/>
                </a:solidFill>
                <a:effectLst/>
                <a:latin typeface="Inter"/>
              </a:rPr>
              <a:t>“</a:t>
            </a:r>
            <a:endParaRPr lang="de-DE" altLang="de-DE" sz="4000" b="1" dirty="0"/>
          </a:p>
        </p:txBody>
      </p:sp>
      <p:sp>
        <p:nvSpPr>
          <p:cNvPr id="3" name="Textfeld 2">
            <a:extLst>
              <a:ext uri="{FF2B5EF4-FFF2-40B4-BE49-F238E27FC236}">
                <a16:creationId xmlns:a16="http://schemas.microsoft.com/office/drawing/2014/main" id="{AEDB7714-1BB2-BF61-B12E-5E0557BFB564}"/>
              </a:ext>
            </a:extLst>
          </p:cNvPr>
          <p:cNvSpPr txBox="1"/>
          <p:nvPr/>
        </p:nvSpPr>
        <p:spPr bwMode="auto">
          <a:xfrm>
            <a:off x="3707904" y="3717032"/>
            <a:ext cx="648072" cy="707886"/>
          </a:xfrm>
          <a:prstGeom prst="rect">
            <a:avLst/>
          </a:prstGeom>
          <a:noFill/>
          <a:ln w="9525">
            <a:noFill/>
            <a:miter lim="800000"/>
            <a:headEnd/>
            <a:tailEnd/>
          </a:ln>
        </p:spPr>
        <p:txBody>
          <a:bodyPr wrap="square" rtlCol="0" anchor="ctr">
            <a:spAutoFit/>
          </a:bodyPr>
          <a:lstStyle/>
          <a:p>
            <a:pPr eaLnBrk="1" hangingPunct="1"/>
            <a:r>
              <a:rPr lang="en-US" sz="4000" b="0" i="0" dirty="0">
                <a:solidFill>
                  <a:srgbClr val="171321"/>
                </a:solidFill>
                <a:effectLst/>
                <a:latin typeface="Inter"/>
              </a:rPr>
              <a:t>”</a:t>
            </a:r>
            <a:endParaRPr lang="de-DE" sz="4000" dirty="0">
              <a:latin typeface="Arial"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223691-2AD2-0789-6837-97FEDAB9EBE0}"/>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6BBE7398-09C8-5DD9-C3B1-0AD0054191D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2161" y="1280565"/>
            <a:ext cx="8079041" cy="4801694"/>
          </a:xfrm>
        </p:spPr>
      </p:pic>
    </p:spTree>
    <p:extLst>
      <p:ext uri="{BB962C8B-B14F-4D97-AF65-F5344CB8AC3E}">
        <p14:creationId xmlns:p14="http://schemas.microsoft.com/office/powerpoint/2010/main" val="3981260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Grundprinzipien der Konfiguration</a:t>
            </a:r>
          </a:p>
          <a:p>
            <a:pPr marL="0" indent="0">
              <a:buNone/>
            </a:pPr>
            <a:endParaRPr lang="de-DE" b="1" dirty="0"/>
          </a:p>
          <a:p>
            <a:pPr marL="457200" indent="-457200">
              <a:buFont typeface="+mj-lt"/>
              <a:buAutoNum type="arabicPeriod"/>
            </a:pPr>
            <a:r>
              <a:rPr lang="de-DE" dirty="0"/>
              <a:t>Deklarativ (statt programmatisch)</a:t>
            </a:r>
          </a:p>
          <a:p>
            <a:pPr marL="457200" indent="-457200">
              <a:buFont typeface="+mj-lt"/>
              <a:buAutoNum type="arabicPeriod"/>
            </a:pPr>
            <a:r>
              <a:rPr lang="de-DE" dirty="0"/>
              <a:t>Versioniert und unveränderlich</a:t>
            </a:r>
          </a:p>
          <a:p>
            <a:pPr marL="457200" indent="-457200">
              <a:buFont typeface="+mj-lt"/>
              <a:buAutoNum type="arabicPeriod"/>
            </a:pPr>
            <a:r>
              <a:rPr lang="de-DE" dirty="0"/>
              <a:t>Automatische </a:t>
            </a:r>
            <a:r>
              <a:rPr lang="de-DE" dirty="0" err="1"/>
              <a:t>Pulls</a:t>
            </a:r>
            <a:endParaRPr lang="de-DE" dirty="0"/>
          </a:p>
          <a:p>
            <a:pPr marL="457200" indent="-457200">
              <a:buFont typeface="+mj-lt"/>
              <a:buAutoNum type="arabicPeriod"/>
            </a:pPr>
            <a:r>
              <a:rPr lang="de-DE" dirty="0"/>
              <a:t>Kontinuierliche Anpassung</a:t>
            </a:r>
          </a:p>
          <a:p>
            <a:pPr marL="457200" indent="-457200">
              <a:buFont typeface="+mj-lt"/>
              <a:buAutoNum type="arabicPeriod"/>
            </a:pPr>
            <a:endParaRPr lang="de-DE" b="1" dirty="0"/>
          </a:p>
          <a:p>
            <a:pPr marL="457200" indent="-457200">
              <a:buFont typeface="+mj-lt"/>
              <a:buAutoNum type="arabicPeriod"/>
            </a:pPr>
            <a:endParaRPr lang="de-DE" b="1" dirty="0"/>
          </a:p>
          <a:p>
            <a:pPr marL="0" indent="0">
              <a:buNone/>
            </a:pPr>
            <a:endParaRPr lang="de-DE" sz="1000" b="1" dirty="0"/>
          </a:p>
        </p:txBody>
      </p:sp>
    </p:spTree>
    <p:extLst>
      <p:ext uri="{BB962C8B-B14F-4D97-AF65-F5344CB8AC3E}">
        <p14:creationId xmlns:p14="http://schemas.microsoft.com/office/powerpoint/2010/main" val="151884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173CE41D-77BB-39F7-B6BE-7DA813044F34}"/>
              </a:ext>
            </a:extLst>
          </p:cNvPr>
          <p:cNvSpPr>
            <a:spLocks noGrp="1"/>
          </p:cNvSpPr>
          <p:nvPr>
            <p:ph idx="1"/>
          </p:nvPr>
        </p:nvSpPr>
        <p:spPr>
          <a:xfrm>
            <a:off x="303214" y="981076"/>
            <a:ext cx="8301234" cy="499072"/>
          </a:xfrm>
        </p:spPr>
        <p:txBody>
          <a:bodyPr/>
          <a:lstStyle/>
          <a:p>
            <a:pPr marL="0" indent="0">
              <a:buNone/>
            </a:pPr>
            <a:r>
              <a:rPr lang="de-DE" b="1" dirty="0"/>
              <a:t>„Klassisches“ </a:t>
            </a:r>
            <a:r>
              <a:rPr lang="de-DE" b="1" dirty="0" err="1"/>
              <a:t>Continuous</a:t>
            </a:r>
            <a:r>
              <a:rPr lang="de-DE" b="1" dirty="0"/>
              <a:t> </a:t>
            </a:r>
            <a:r>
              <a:rPr lang="de-DE" b="1" dirty="0" err="1"/>
              <a:t>Delivery</a:t>
            </a:r>
            <a:r>
              <a:rPr lang="de-DE" b="1" dirty="0"/>
              <a:t> („</a:t>
            </a:r>
            <a:r>
              <a:rPr lang="de-DE" b="1" dirty="0" err="1"/>
              <a:t>CIOps</a:t>
            </a:r>
            <a:r>
              <a:rPr lang="de-DE" b="1" dirty="0"/>
              <a:t>“)</a:t>
            </a:r>
          </a:p>
          <a:p>
            <a:pPr marL="0" indent="0">
              <a:buNone/>
            </a:pPr>
            <a:endParaRPr lang="de-DE" dirty="0"/>
          </a:p>
        </p:txBody>
      </p:sp>
      <p:sp>
        <p:nvSpPr>
          <p:cNvPr id="25" name="Rechteck: abgerundete Ecken 24">
            <a:extLst>
              <a:ext uri="{FF2B5EF4-FFF2-40B4-BE49-F238E27FC236}">
                <a16:creationId xmlns:a16="http://schemas.microsoft.com/office/drawing/2014/main" id="{41E39C17-E8B8-8C3B-BFB9-412F892BDC44}"/>
              </a:ext>
            </a:extLst>
          </p:cNvPr>
          <p:cNvSpPr/>
          <p:nvPr/>
        </p:nvSpPr>
        <p:spPr bwMode="auto">
          <a:xfrm>
            <a:off x="3866180" y="3513372"/>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 name="Titel 1">
            <a:extLst>
              <a:ext uri="{FF2B5EF4-FFF2-40B4-BE49-F238E27FC236}">
                <a16:creationId xmlns:a16="http://schemas.microsoft.com/office/drawing/2014/main" id="{573E86C8-FEC2-33AC-46AE-0549A82FAD01}"/>
              </a:ext>
            </a:extLst>
          </p:cNvPr>
          <p:cNvSpPr>
            <a:spLocks noGrp="1"/>
          </p:cNvSpPr>
          <p:nvPr>
            <p:ph type="title"/>
          </p:nvPr>
        </p:nvSpPr>
        <p:spPr/>
        <p:txBody>
          <a:bodyPr/>
          <a:lstStyle/>
          <a:p>
            <a:r>
              <a:rPr lang="de-DE" dirty="0" err="1"/>
              <a:t>GitOps</a:t>
            </a:r>
            <a:endParaRPr lang="de-DE" dirty="0"/>
          </a:p>
        </p:txBody>
      </p:sp>
      <p:sp>
        <p:nvSpPr>
          <p:cNvPr id="27" name="Rechteck: abgerundete Ecken 26">
            <a:extLst>
              <a:ext uri="{FF2B5EF4-FFF2-40B4-BE49-F238E27FC236}">
                <a16:creationId xmlns:a16="http://schemas.microsoft.com/office/drawing/2014/main" id="{917294CE-36E8-DEE6-9214-E9623E90E154}"/>
              </a:ext>
            </a:extLst>
          </p:cNvPr>
          <p:cNvSpPr/>
          <p:nvPr/>
        </p:nvSpPr>
        <p:spPr bwMode="auto">
          <a:xfrm>
            <a:off x="2025323" y="366846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a:t>
            </a:r>
            <a:r>
              <a:rPr lang="de-DE" sz="900" dirty="0">
                <a:latin typeface="+mj-lt"/>
              </a:rPr>
              <a:t> Repo</a:t>
            </a:r>
          </a:p>
        </p:txBody>
      </p:sp>
      <p:sp>
        <p:nvSpPr>
          <p:cNvPr id="28" name="Rechteck: abgerundete Ecken 27">
            <a:extLst>
              <a:ext uri="{FF2B5EF4-FFF2-40B4-BE49-F238E27FC236}">
                <a16:creationId xmlns:a16="http://schemas.microsoft.com/office/drawing/2014/main" id="{E0EF40B4-11B1-7A8B-F361-BF2E7ED369B0}"/>
              </a:ext>
            </a:extLst>
          </p:cNvPr>
          <p:cNvSpPr/>
          <p:nvPr/>
        </p:nvSpPr>
        <p:spPr bwMode="auto">
          <a:xfrm>
            <a:off x="373837" y="366846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9" name="Grafik 8">
            <a:extLst>
              <a:ext uri="{FF2B5EF4-FFF2-40B4-BE49-F238E27FC236}">
                <a16:creationId xmlns:a16="http://schemas.microsoft.com/office/drawing/2014/main" id="{BB7043AE-78B6-07FE-A71B-5300C855A4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967" y="3789685"/>
            <a:ext cx="684662" cy="684662"/>
          </a:xfrm>
          <a:prstGeom prst="rect">
            <a:avLst/>
          </a:prstGeom>
        </p:spPr>
      </p:pic>
      <p:pic>
        <p:nvPicPr>
          <p:cNvPr id="12" name="Grafik 11">
            <a:extLst>
              <a:ext uri="{FF2B5EF4-FFF2-40B4-BE49-F238E27FC236}">
                <a16:creationId xmlns:a16="http://schemas.microsoft.com/office/drawing/2014/main" id="{D0D9A6E7-A0EE-F150-0B39-252FC60799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7415" y="3839309"/>
            <a:ext cx="585415" cy="585415"/>
          </a:xfrm>
          <a:prstGeom prst="rect">
            <a:avLst/>
          </a:prstGeom>
        </p:spPr>
      </p:pic>
      <p:pic>
        <p:nvPicPr>
          <p:cNvPr id="18" name="Grafik 17">
            <a:extLst>
              <a:ext uri="{FF2B5EF4-FFF2-40B4-BE49-F238E27FC236}">
                <a16:creationId xmlns:a16="http://schemas.microsoft.com/office/drawing/2014/main" id="{825BBCA0-862E-E762-447D-4A7162CF71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12323" y="3562912"/>
            <a:ext cx="788034" cy="788034"/>
          </a:xfrm>
          <a:prstGeom prst="rect">
            <a:avLst/>
          </a:prstGeom>
        </p:spPr>
      </p:pic>
      <p:sp>
        <p:nvSpPr>
          <p:cNvPr id="43" name="Rechteck: abgerundete Ecken 42">
            <a:extLst>
              <a:ext uri="{FF2B5EF4-FFF2-40B4-BE49-F238E27FC236}">
                <a16:creationId xmlns:a16="http://schemas.microsoft.com/office/drawing/2014/main" id="{2CEFB8BF-ACA7-AB3B-2121-1870571267AB}"/>
              </a:ext>
            </a:extLst>
          </p:cNvPr>
          <p:cNvSpPr/>
          <p:nvPr/>
        </p:nvSpPr>
        <p:spPr bwMode="auto">
          <a:xfrm>
            <a:off x="5740692" y="4424724"/>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20" name="Grafik 19">
            <a:extLst>
              <a:ext uri="{FF2B5EF4-FFF2-40B4-BE49-F238E27FC236}">
                <a16:creationId xmlns:a16="http://schemas.microsoft.com/office/drawing/2014/main" id="{AF1B3933-5650-1206-F6C6-9E49C61088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32676" y="4478202"/>
            <a:ext cx="684532" cy="684532"/>
          </a:xfrm>
          <a:prstGeom prst="rect">
            <a:avLst/>
          </a:prstGeom>
        </p:spPr>
      </p:pic>
      <p:sp>
        <p:nvSpPr>
          <p:cNvPr id="40" name="Rechteck: abgerundete Ecken 39">
            <a:extLst>
              <a:ext uri="{FF2B5EF4-FFF2-40B4-BE49-F238E27FC236}">
                <a16:creationId xmlns:a16="http://schemas.microsoft.com/office/drawing/2014/main" id="{367443E5-A8ED-5028-E522-25933802D6E7}"/>
              </a:ext>
            </a:extLst>
          </p:cNvPr>
          <p:cNvSpPr/>
          <p:nvPr/>
        </p:nvSpPr>
        <p:spPr bwMode="auto">
          <a:xfrm>
            <a:off x="1237592" y="5204917"/>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39" name="Grafik 38">
            <a:extLst>
              <a:ext uri="{FF2B5EF4-FFF2-40B4-BE49-F238E27FC236}">
                <a16:creationId xmlns:a16="http://schemas.microsoft.com/office/drawing/2014/main" id="{CB308652-93EA-885D-1172-028ADA4974C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11058" y="5275393"/>
            <a:ext cx="530548" cy="732598"/>
          </a:xfrm>
          <a:prstGeom prst="rect">
            <a:avLst/>
          </a:prstGeom>
        </p:spPr>
      </p:pic>
      <p:sp>
        <p:nvSpPr>
          <p:cNvPr id="41" name="Textfeld 40">
            <a:extLst>
              <a:ext uri="{FF2B5EF4-FFF2-40B4-BE49-F238E27FC236}">
                <a16:creationId xmlns:a16="http://schemas.microsoft.com/office/drawing/2014/main" id="{725D721B-FC70-4EBD-ACFA-C5B79255CDDB}"/>
              </a:ext>
            </a:extLst>
          </p:cNvPr>
          <p:cNvSpPr txBox="1"/>
          <p:nvPr/>
        </p:nvSpPr>
        <p:spPr bwMode="auto">
          <a:xfrm>
            <a:off x="4898827" y="4251064"/>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sp>
        <p:nvSpPr>
          <p:cNvPr id="45" name="Rechteck: abgerundete Ecken 44">
            <a:extLst>
              <a:ext uri="{FF2B5EF4-FFF2-40B4-BE49-F238E27FC236}">
                <a16:creationId xmlns:a16="http://schemas.microsoft.com/office/drawing/2014/main" id="{18606811-4B61-7EDF-FF1A-FF05D9D9E3CD}"/>
              </a:ext>
            </a:extLst>
          </p:cNvPr>
          <p:cNvSpPr/>
          <p:nvPr/>
        </p:nvSpPr>
        <p:spPr bwMode="auto">
          <a:xfrm>
            <a:off x="1958912" y="146178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a:t>
            </a:r>
            <a:r>
              <a:rPr lang="de-DE" sz="900" dirty="0">
                <a:latin typeface="+mj-lt"/>
              </a:rPr>
              <a:t> Repo</a:t>
            </a:r>
          </a:p>
        </p:txBody>
      </p:sp>
      <p:sp>
        <p:nvSpPr>
          <p:cNvPr id="46" name="Rechteck: abgerundete Ecken 45">
            <a:extLst>
              <a:ext uri="{FF2B5EF4-FFF2-40B4-BE49-F238E27FC236}">
                <a16:creationId xmlns:a16="http://schemas.microsoft.com/office/drawing/2014/main" id="{464DC09D-151E-57A1-C74E-CE8D99C64BFF}"/>
              </a:ext>
            </a:extLst>
          </p:cNvPr>
          <p:cNvSpPr/>
          <p:nvPr/>
        </p:nvSpPr>
        <p:spPr bwMode="auto">
          <a:xfrm>
            <a:off x="307426" y="146178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47" name="Grafik 46">
            <a:extLst>
              <a:ext uri="{FF2B5EF4-FFF2-40B4-BE49-F238E27FC236}">
                <a16:creationId xmlns:a16="http://schemas.microsoft.com/office/drawing/2014/main" id="{645F4D50-29F3-8143-A3DE-EAE68FA81E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556" y="1583005"/>
            <a:ext cx="684662" cy="684662"/>
          </a:xfrm>
          <a:prstGeom prst="rect">
            <a:avLst/>
          </a:prstGeom>
        </p:spPr>
      </p:pic>
      <p:pic>
        <p:nvPicPr>
          <p:cNvPr id="48" name="Grafik 47">
            <a:extLst>
              <a:ext uri="{FF2B5EF4-FFF2-40B4-BE49-F238E27FC236}">
                <a16:creationId xmlns:a16="http://schemas.microsoft.com/office/drawing/2014/main" id="{3A2222B3-237B-92CA-50E2-6C3683260D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11004" y="1632629"/>
            <a:ext cx="585415" cy="585415"/>
          </a:xfrm>
          <a:prstGeom prst="rect">
            <a:avLst/>
          </a:prstGeom>
        </p:spPr>
      </p:pic>
      <p:sp>
        <p:nvSpPr>
          <p:cNvPr id="49" name="Rechteck: abgerundete Ecken 48">
            <a:extLst>
              <a:ext uri="{FF2B5EF4-FFF2-40B4-BE49-F238E27FC236}">
                <a16:creationId xmlns:a16="http://schemas.microsoft.com/office/drawing/2014/main" id="{8C9C41C7-4D01-5E01-F4CB-3E19453EF8A9}"/>
              </a:ext>
            </a:extLst>
          </p:cNvPr>
          <p:cNvSpPr/>
          <p:nvPr/>
        </p:nvSpPr>
        <p:spPr bwMode="auto">
          <a:xfrm>
            <a:off x="3681341" y="1470728"/>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50" name="Grafik 49">
            <a:extLst>
              <a:ext uri="{FF2B5EF4-FFF2-40B4-BE49-F238E27FC236}">
                <a16:creationId xmlns:a16="http://schemas.microsoft.com/office/drawing/2014/main" id="{65A02423-7ECC-D8C2-2836-AB71A946C7A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54807" y="1541204"/>
            <a:ext cx="530548" cy="732598"/>
          </a:xfrm>
          <a:prstGeom prst="rect">
            <a:avLst/>
          </a:prstGeom>
        </p:spPr>
      </p:pic>
      <p:sp>
        <p:nvSpPr>
          <p:cNvPr id="51" name="Rechteck: abgerundete Ecken 50">
            <a:extLst>
              <a:ext uri="{FF2B5EF4-FFF2-40B4-BE49-F238E27FC236}">
                <a16:creationId xmlns:a16="http://schemas.microsoft.com/office/drawing/2014/main" id="{10A4014E-56A7-291A-6B5F-81A402B45FA1}"/>
              </a:ext>
            </a:extLst>
          </p:cNvPr>
          <p:cNvSpPr/>
          <p:nvPr/>
        </p:nvSpPr>
        <p:spPr bwMode="auto">
          <a:xfrm>
            <a:off x="5802609" y="1469593"/>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K8s Cluster</a:t>
            </a:r>
          </a:p>
        </p:txBody>
      </p:sp>
      <p:pic>
        <p:nvPicPr>
          <p:cNvPr id="52" name="Grafik 51">
            <a:extLst>
              <a:ext uri="{FF2B5EF4-FFF2-40B4-BE49-F238E27FC236}">
                <a16:creationId xmlns:a16="http://schemas.microsoft.com/office/drawing/2014/main" id="{C44ACBC6-B330-A9D4-2424-9BD423D4B8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7332" y="1512630"/>
            <a:ext cx="788034" cy="788034"/>
          </a:xfrm>
          <a:prstGeom prst="rect">
            <a:avLst/>
          </a:prstGeom>
        </p:spPr>
      </p:pic>
      <p:sp>
        <p:nvSpPr>
          <p:cNvPr id="4" name="Inhaltsplatzhalter 2">
            <a:extLst>
              <a:ext uri="{FF2B5EF4-FFF2-40B4-BE49-F238E27FC236}">
                <a16:creationId xmlns:a16="http://schemas.microsoft.com/office/drawing/2014/main" id="{42A07DCF-913A-9142-CB0B-9FDA3E480571}"/>
              </a:ext>
            </a:extLst>
          </p:cNvPr>
          <p:cNvSpPr txBox="1">
            <a:spLocks/>
          </p:cNvSpPr>
          <p:nvPr/>
        </p:nvSpPr>
        <p:spPr bwMode="auto">
          <a:xfrm>
            <a:off x="308418" y="3114384"/>
            <a:ext cx="2324570" cy="499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a:lstStyle>
          <a:p>
            <a:pPr marL="0" indent="0">
              <a:buFont typeface="Monotype Sorts" pitchFamily="2" charset="2"/>
              <a:buNone/>
            </a:pPr>
            <a:r>
              <a:rPr lang="de-DE" b="1" kern="0" dirty="0" err="1"/>
              <a:t>GitOps</a:t>
            </a:r>
            <a:endParaRPr lang="de-DE" b="1" kern="0" dirty="0"/>
          </a:p>
          <a:p>
            <a:pPr marL="0" indent="0">
              <a:buFont typeface="Monotype Sorts" pitchFamily="2" charset="2"/>
              <a:buNone/>
            </a:pPr>
            <a:endParaRPr lang="de-DE" kern="0" dirty="0"/>
          </a:p>
        </p:txBody>
      </p:sp>
      <p:cxnSp>
        <p:nvCxnSpPr>
          <p:cNvPr id="6" name="Gerade Verbindung mit Pfeil 5">
            <a:extLst>
              <a:ext uri="{FF2B5EF4-FFF2-40B4-BE49-F238E27FC236}">
                <a16:creationId xmlns:a16="http://schemas.microsoft.com/office/drawing/2014/main" id="{522BBE35-B433-0F59-9181-DD6430828782}"/>
              </a:ext>
            </a:extLst>
          </p:cNvPr>
          <p:cNvCxnSpPr>
            <a:stCxn id="46" idx="3"/>
            <a:endCxn id="45" idx="1"/>
          </p:cNvCxnSpPr>
          <p:nvPr/>
        </p:nvCxnSpPr>
        <p:spPr bwMode="auto">
          <a:xfrm>
            <a:off x="1116349" y="206213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1" name="Gerade Verbindung mit Pfeil 10">
            <a:extLst>
              <a:ext uri="{FF2B5EF4-FFF2-40B4-BE49-F238E27FC236}">
                <a16:creationId xmlns:a16="http://schemas.microsoft.com/office/drawing/2014/main" id="{5689932A-90CB-C1C8-A92A-09519F116449}"/>
              </a:ext>
            </a:extLst>
          </p:cNvPr>
          <p:cNvCxnSpPr>
            <a:stCxn id="49" idx="3"/>
            <a:endCxn id="51" idx="1"/>
          </p:cNvCxnSpPr>
          <p:nvPr/>
        </p:nvCxnSpPr>
        <p:spPr bwMode="auto">
          <a:xfrm flipV="1">
            <a:off x="4558821" y="2069940"/>
            <a:ext cx="1243788" cy="1135"/>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7" name="Gerade Verbindung mit Pfeil 16">
            <a:extLst>
              <a:ext uri="{FF2B5EF4-FFF2-40B4-BE49-F238E27FC236}">
                <a16:creationId xmlns:a16="http://schemas.microsoft.com/office/drawing/2014/main" id="{0FFDE3F3-4E0B-CB88-6D35-9042595A64A5}"/>
              </a:ext>
            </a:extLst>
          </p:cNvPr>
          <p:cNvCxnSpPr>
            <a:stCxn id="28" idx="3"/>
            <a:endCxn id="27" idx="1"/>
          </p:cNvCxnSpPr>
          <p:nvPr/>
        </p:nvCxnSpPr>
        <p:spPr bwMode="auto">
          <a:xfrm>
            <a:off x="1182760" y="426881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42" name="Verbinder: gewinkelt 41">
            <a:extLst>
              <a:ext uri="{FF2B5EF4-FFF2-40B4-BE49-F238E27FC236}">
                <a16:creationId xmlns:a16="http://schemas.microsoft.com/office/drawing/2014/main" id="{A9971DCC-B3EB-000F-C043-CA686F342DAD}"/>
              </a:ext>
            </a:extLst>
          </p:cNvPr>
          <p:cNvCxnSpPr>
            <a:stCxn id="40" idx="3"/>
            <a:endCxn id="27" idx="2"/>
          </p:cNvCxnSpPr>
          <p:nvPr/>
        </p:nvCxnSpPr>
        <p:spPr bwMode="auto">
          <a:xfrm flipV="1">
            <a:off x="2115072" y="4869160"/>
            <a:ext cx="348991" cy="936104"/>
          </a:xfrm>
          <a:prstGeom prst="bentConnector2">
            <a:avLst/>
          </a:prstGeom>
          <a:solidFill>
            <a:schemeClr val="accent1"/>
          </a:solidFill>
          <a:ln w="12700" cap="flat" cmpd="sng" algn="ctr">
            <a:solidFill>
              <a:schemeClr val="tx1"/>
            </a:solidFill>
            <a:prstDash val="dash"/>
            <a:round/>
            <a:headEnd type="none" w="sm" len="sm"/>
            <a:tailEnd type="triangle"/>
          </a:ln>
          <a:effectLst/>
        </p:spPr>
      </p:cxnSp>
      <p:cxnSp>
        <p:nvCxnSpPr>
          <p:cNvPr id="53" name="Verbinder: gewinkelt 52">
            <a:extLst>
              <a:ext uri="{FF2B5EF4-FFF2-40B4-BE49-F238E27FC236}">
                <a16:creationId xmlns:a16="http://schemas.microsoft.com/office/drawing/2014/main" id="{E3A6B0AB-E0A5-50A9-1FF9-343ED270869E}"/>
              </a:ext>
            </a:extLst>
          </p:cNvPr>
          <p:cNvCxnSpPr>
            <a:stCxn id="25" idx="1"/>
            <a:endCxn id="27" idx="3"/>
          </p:cNvCxnSpPr>
          <p:nvPr/>
        </p:nvCxnSpPr>
        <p:spPr bwMode="auto">
          <a:xfrm rot="10800000">
            <a:off x="2902804" y="4268814"/>
            <a:ext cx="963377" cy="361383"/>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57" name="Verbinder: gekrümmt 56">
            <a:extLst>
              <a:ext uri="{FF2B5EF4-FFF2-40B4-BE49-F238E27FC236}">
                <a16:creationId xmlns:a16="http://schemas.microsoft.com/office/drawing/2014/main" id="{9908EA20-C832-D989-698E-2DFCE9237635}"/>
              </a:ext>
            </a:extLst>
          </p:cNvPr>
          <p:cNvCxnSpPr>
            <a:cxnSpLocks/>
          </p:cNvCxnSpPr>
          <p:nvPr/>
        </p:nvCxnSpPr>
        <p:spPr bwMode="auto">
          <a:xfrm flipH="1" flipV="1">
            <a:off x="6646928" y="4277735"/>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0" name="Textfeld 9">
            <a:extLst>
              <a:ext uri="{FF2B5EF4-FFF2-40B4-BE49-F238E27FC236}">
                <a16:creationId xmlns:a16="http://schemas.microsoft.com/office/drawing/2014/main" id="{665DB834-6AE0-4014-FEA8-8015CCA274B8}"/>
              </a:ext>
            </a:extLst>
          </p:cNvPr>
          <p:cNvSpPr txBox="1"/>
          <p:nvPr/>
        </p:nvSpPr>
        <p:spPr bwMode="auto">
          <a:xfrm>
            <a:off x="1324325" y="1814007"/>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13" name="Textfeld 12">
            <a:extLst>
              <a:ext uri="{FF2B5EF4-FFF2-40B4-BE49-F238E27FC236}">
                <a16:creationId xmlns:a16="http://schemas.microsoft.com/office/drawing/2014/main" id="{0D1CC28D-FF59-208E-28A1-CCEEFD87FA1C}"/>
              </a:ext>
            </a:extLst>
          </p:cNvPr>
          <p:cNvSpPr txBox="1"/>
          <p:nvPr/>
        </p:nvSpPr>
        <p:spPr bwMode="auto">
          <a:xfrm>
            <a:off x="1344346" y="4028355"/>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14" name="Textfeld 13">
            <a:extLst>
              <a:ext uri="{FF2B5EF4-FFF2-40B4-BE49-F238E27FC236}">
                <a16:creationId xmlns:a16="http://schemas.microsoft.com/office/drawing/2014/main" id="{0224A713-8640-A7B1-2B11-FC3D12079078}"/>
              </a:ext>
            </a:extLst>
          </p:cNvPr>
          <p:cNvSpPr txBox="1"/>
          <p:nvPr/>
        </p:nvSpPr>
        <p:spPr bwMode="auto">
          <a:xfrm>
            <a:off x="2996331" y="182782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cxnSp>
        <p:nvCxnSpPr>
          <p:cNvPr id="16" name="Gerade Verbindung mit Pfeil 15">
            <a:extLst>
              <a:ext uri="{FF2B5EF4-FFF2-40B4-BE49-F238E27FC236}">
                <a16:creationId xmlns:a16="http://schemas.microsoft.com/office/drawing/2014/main" id="{A504EE70-DAFE-947A-A212-D2A7BFA848E1}"/>
              </a:ext>
            </a:extLst>
          </p:cNvPr>
          <p:cNvCxnSpPr>
            <a:stCxn id="49" idx="1"/>
            <a:endCxn id="45" idx="3"/>
          </p:cNvCxnSpPr>
          <p:nvPr/>
        </p:nvCxnSpPr>
        <p:spPr bwMode="auto">
          <a:xfrm flipH="1" flipV="1">
            <a:off x="2836392" y="2062133"/>
            <a:ext cx="844949" cy="8942"/>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21" name="Textfeld 20">
            <a:extLst>
              <a:ext uri="{FF2B5EF4-FFF2-40B4-BE49-F238E27FC236}">
                <a16:creationId xmlns:a16="http://schemas.microsoft.com/office/drawing/2014/main" id="{58D97216-38BD-06FD-A48D-63FB9BD4181E}"/>
              </a:ext>
            </a:extLst>
          </p:cNvPr>
          <p:cNvSpPr txBox="1"/>
          <p:nvPr/>
        </p:nvSpPr>
        <p:spPr bwMode="auto">
          <a:xfrm>
            <a:off x="3060973" y="403798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2" name="Textfeld 21">
            <a:extLst>
              <a:ext uri="{FF2B5EF4-FFF2-40B4-BE49-F238E27FC236}">
                <a16:creationId xmlns:a16="http://schemas.microsoft.com/office/drawing/2014/main" id="{BC545701-623A-AEF5-5751-6E4704B666EF}"/>
              </a:ext>
            </a:extLst>
          </p:cNvPr>
          <p:cNvSpPr txBox="1"/>
          <p:nvPr/>
        </p:nvSpPr>
        <p:spPr bwMode="auto">
          <a:xfrm>
            <a:off x="2436724" y="521637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3" name="Textfeld 22">
            <a:extLst>
              <a:ext uri="{FF2B5EF4-FFF2-40B4-BE49-F238E27FC236}">
                <a16:creationId xmlns:a16="http://schemas.microsoft.com/office/drawing/2014/main" id="{7771ABBD-59F5-E464-9BFD-A8143066248F}"/>
              </a:ext>
            </a:extLst>
          </p:cNvPr>
          <p:cNvSpPr txBox="1"/>
          <p:nvPr/>
        </p:nvSpPr>
        <p:spPr bwMode="auto">
          <a:xfrm>
            <a:off x="4942252" y="1823574"/>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sp>
        <p:nvSpPr>
          <p:cNvPr id="24" name="Textfeld 23">
            <a:extLst>
              <a:ext uri="{FF2B5EF4-FFF2-40B4-BE49-F238E27FC236}">
                <a16:creationId xmlns:a16="http://schemas.microsoft.com/office/drawing/2014/main" id="{7C6774BB-D0D8-7463-727A-649051FBEF7B}"/>
              </a:ext>
            </a:extLst>
          </p:cNvPr>
          <p:cNvSpPr txBox="1"/>
          <p:nvPr/>
        </p:nvSpPr>
        <p:spPr bwMode="auto">
          <a:xfrm>
            <a:off x="6835751" y="4119443"/>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sp>
        <p:nvSpPr>
          <p:cNvPr id="26" name="Rechteck: obere Ecken, eine abgerundet, eine abgeschnitten 25">
            <a:extLst>
              <a:ext uri="{FF2B5EF4-FFF2-40B4-BE49-F238E27FC236}">
                <a16:creationId xmlns:a16="http://schemas.microsoft.com/office/drawing/2014/main" id="{96B60084-7FFC-5D04-F305-5E5E63550A47}"/>
              </a:ext>
            </a:extLst>
          </p:cNvPr>
          <p:cNvSpPr/>
          <p:nvPr/>
        </p:nvSpPr>
        <p:spPr bwMode="auto">
          <a:xfrm>
            <a:off x="4815556" y="2174624"/>
            <a:ext cx="847079" cy="466169"/>
          </a:xfrm>
          <a:prstGeom prst="snipRound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a:ln>
                  <a:noFill/>
                </a:ln>
                <a:solidFill>
                  <a:schemeClr val="tx1"/>
                </a:solidFill>
                <a:effectLst/>
                <a:latin typeface="+mj-lt"/>
              </a:rPr>
              <a:t>imperative</a:t>
            </a:r>
          </a:p>
        </p:txBody>
      </p:sp>
      <p:sp>
        <p:nvSpPr>
          <p:cNvPr id="5" name="Rechteck: obere Ecken, eine abgerundet, eine abgeschnitten 4">
            <a:extLst>
              <a:ext uri="{FF2B5EF4-FFF2-40B4-BE49-F238E27FC236}">
                <a16:creationId xmlns:a16="http://schemas.microsoft.com/office/drawing/2014/main" id="{2226134A-CC6D-1671-A7DD-519895B25887}"/>
              </a:ext>
            </a:extLst>
          </p:cNvPr>
          <p:cNvSpPr/>
          <p:nvPr/>
        </p:nvSpPr>
        <p:spPr bwMode="auto">
          <a:xfrm>
            <a:off x="6835751" y="4587383"/>
            <a:ext cx="847079" cy="466169"/>
          </a:xfrm>
          <a:prstGeom prst="snipRound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declarative</a:t>
            </a:r>
            <a:endParaRPr kumimoji="0" lang="de-DE" sz="900" b="0" i="0" u="none" strike="noStrike" cap="none" normalizeH="0" baseline="0" dirty="0">
              <a:ln>
                <a:noFill/>
              </a:ln>
              <a:solidFill>
                <a:schemeClr val="tx1"/>
              </a:solidFill>
              <a:effectLst/>
              <a:latin typeface="+mj-lt"/>
            </a:endParaRPr>
          </a:p>
        </p:txBody>
      </p:sp>
      <p:sp>
        <p:nvSpPr>
          <p:cNvPr id="7" name="Textfeld 6">
            <a:extLst>
              <a:ext uri="{FF2B5EF4-FFF2-40B4-BE49-F238E27FC236}">
                <a16:creationId xmlns:a16="http://schemas.microsoft.com/office/drawing/2014/main" id="{EAC57911-102C-7D7D-9E19-46FB8DC3E2F8}"/>
              </a:ext>
            </a:extLst>
          </p:cNvPr>
          <p:cNvSpPr txBox="1"/>
          <p:nvPr/>
        </p:nvSpPr>
        <p:spPr bwMode="auto">
          <a:xfrm>
            <a:off x="4835969" y="2375279"/>
            <a:ext cx="453970" cy="230832"/>
          </a:xfrm>
          <a:prstGeom prst="rect">
            <a:avLst/>
          </a:prstGeom>
          <a:noFill/>
          <a:ln w="9525">
            <a:noFill/>
            <a:miter lim="800000"/>
            <a:headEnd/>
            <a:tailEnd/>
          </a:ln>
        </p:spPr>
        <p:txBody>
          <a:bodyPr wrap="none" rtlCol="0" anchor="ctr">
            <a:spAutoFit/>
          </a:bodyPr>
          <a:lstStyle/>
          <a:p>
            <a:pPr eaLnBrk="1" hangingPunct="1"/>
            <a:r>
              <a:rPr lang="de-DE" sz="900" b="1" dirty="0" err="1">
                <a:latin typeface="Arial" charset="0"/>
              </a:rPr>
              <a:t>once</a:t>
            </a:r>
            <a:endParaRPr lang="de-DE" sz="900" b="1" dirty="0">
              <a:latin typeface="Arial" charset="0"/>
            </a:endParaRPr>
          </a:p>
        </p:txBody>
      </p:sp>
      <p:sp>
        <p:nvSpPr>
          <p:cNvPr id="8" name="Textfeld 7">
            <a:extLst>
              <a:ext uri="{FF2B5EF4-FFF2-40B4-BE49-F238E27FC236}">
                <a16:creationId xmlns:a16="http://schemas.microsoft.com/office/drawing/2014/main" id="{23AAF468-7B73-C8F7-4946-0C5B9E664742}"/>
              </a:ext>
            </a:extLst>
          </p:cNvPr>
          <p:cNvSpPr txBox="1"/>
          <p:nvPr/>
        </p:nvSpPr>
        <p:spPr bwMode="auto">
          <a:xfrm>
            <a:off x="6860150" y="4782310"/>
            <a:ext cx="902811" cy="230832"/>
          </a:xfrm>
          <a:prstGeom prst="rect">
            <a:avLst/>
          </a:prstGeom>
          <a:noFill/>
          <a:ln w="9525">
            <a:noFill/>
            <a:miter lim="800000"/>
            <a:headEnd/>
            <a:tailEnd/>
          </a:ln>
        </p:spPr>
        <p:txBody>
          <a:bodyPr wrap="none" rtlCol="0" anchor="ctr">
            <a:spAutoFit/>
          </a:bodyPr>
          <a:lstStyle/>
          <a:p>
            <a:pPr eaLnBrk="1" hangingPunct="1"/>
            <a:r>
              <a:rPr lang="de-DE" sz="900" b="1" dirty="0" err="1">
                <a:latin typeface="Arial" charset="0"/>
              </a:rPr>
              <a:t>continuously</a:t>
            </a:r>
            <a:endParaRPr lang="de-DE" sz="900" b="1" dirty="0">
              <a:latin typeface="Arial" charset="0"/>
            </a:endParaRPr>
          </a:p>
        </p:txBody>
      </p:sp>
      <p:sp>
        <p:nvSpPr>
          <p:cNvPr id="19" name="Sprechblase: rechteckig 18">
            <a:extLst>
              <a:ext uri="{FF2B5EF4-FFF2-40B4-BE49-F238E27FC236}">
                <a16:creationId xmlns:a16="http://schemas.microsoft.com/office/drawing/2014/main" id="{4B4AB273-9EF6-D878-7654-7E81EFC0950B}"/>
              </a:ext>
            </a:extLst>
          </p:cNvPr>
          <p:cNvSpPr/>
          <p:nvPr/>
        </p:nvSpPr>
        <p:spPr bwMode="auto">
          <a:xfrm>
            <a:off x="2828356" y="5920625"/>
            <a:ext cx="1375568" cy="238962"/>
          </a:xfrm>
          <a:prstGeom prst="wedgeRectCallout">
            <a:avLst>
              <a:gd name="adj1" fmla="val -104315"/>
              <a:gd name="adj2" fmla="val -70172"/>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Integration</a:t>
            </a:r>
          </a:p>
        </p:txBody>
      </p:sp>
      <p:sp>
        <p:nvSpPr>
          <p:cNvPr id="29" name="Sprechblase: rechteckig 28">
            <a:extLst>
              <a:ext uri="{FF2B5EF4-FFF2-40B4-BE49-F238E27FC236}">
                <a16:creationId xmlns:a16="http://schemas.microsoft.com/office/drawing/2014/main" id="{62F8FA6C-1CE6-2FCC-F5DE-14051CB60C4D}"/>
              </a:ext>
            </a:extLst>
          </p:cNvPr>
          <p:cNvSpPr/>
          <p:nvPr/>
        </p:nvSpPr>
        <p:spPr bwMode="auto">
          <a:xfrm>
            <a:off x="6746500" y="5920625"/>
            <a:ext cx="1375568" cy="238962"/>
          </a:xfrm>
          <a:prstGeom prst="wedgeRectCallout">
            <a:avLst>
              <a:gd name="adj1" fmla="val -66238"/>
              <a:gd name="adj2" fmla="val -237351"/>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a:t>
            </a:r>
            <a:r>
              <a:rPr kumimoji="0" lang="de-DE" sz="900" b="0" i="0" u="none" strike="noStrike" cap="none" normalizeH="0" baseline="0" dirty="0" err="1">
                <a:ln>
                  <a:noFill/>
                </a:ln>
                <a:solidFill>
                  <a:schemeClr val="tx1"/>
                </a:solidFill>
                <a:effectLst/>
                <a:latin typeface="+mj-lt"/>
              </a:rPr>
              <a:t>Delivery</a:t>
            </a:r>
            <a:endParaRPr kumimoji="0" lang="de-DE" sz="900" b="0" i="0" u="none" strike="noStrike" cap="none" normalizeH="0" baseline="0" dirty="0">
              <a:ln>
                <a:noFill/>
              </a:ln>
              <a:solidFill>
                <a:schemeClr val="tx1"/>
              </a:solidFill>
              <a:effectLst/>
              <a:latin typeface="+mj-lt"/>
            </a:endParaRPr>
          </a:p>
        </p:txBody>
      </p:sp>
      <p:sp>
        <p:nvSpPr>
          <p:cNvPr id="31" name="Sprechblase: rechteckig 30">
            <a:extLst>
              <a:ext uri="{FF2B5EF4-FFF2-40B4-BE49-F238E27FC236}">
                <a16:creationId xmlns:a16="http://schemas.microsoft.com/office/drawing/2014/main" id="{E4977E0E-05D9-681E-9795-7E63A255A0FD}"/>
              </a:ext>
            </a:extLst>
          </p:cNvPr>
          <p:cNvSpPr/>
          <p:nvPr/>
        </p:nvSpPr>
        <p:spPr bwMode="auto">
          <a:xfrm>
            <a:off x="4453830" y="2940173"/>
            <a:ext cx="1486321" cy="388772"/>
          </a:xfrm>
          <a:prstGeom prst="wedgeRectCallout">
            <a:avLst>
              <a:gd name="adj1" fmla="val -54292"/>
              <a:gd name="adj2" fmla="val -142805"/>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Integration + </a:t>
            </a: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a:t>
            </a:r>
            <a:r>
              <a:rPr kumimoji="0" lang="de-DE" sz="900" b="0" i="0" u="none" strike="noStrike" cap="none" normalizeH="0" baseline="0" dirty="0" err="1">
                <a:ln>
                  <a:noFill/>
                </a:ln>
                <a:solidFill>
                  <a:schemeClr val="tx1"/>
                </a:solidFill>
                <a:effectLst/>
                <a:latin typeface="+mj-lt"/>
              </a:rPr>
              <a:t>Delivery</a:t>
            </a:r>
            <a:endParaRPr kumimoji="0" lang="de-DE" sz="9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2957096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2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3"/>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4"/>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3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9"/>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5" grpId="0" animBg="1"/>
      <p:bldP spid="27" grpId="0" animBg="1"/>
      <p:bldP spid="28" grpId="0" animBg="1"/>
      <p:bldP spid="43" grpId="0" animBg="1"/>
      <p:bldP spid="40" grpId="0" animBg="1"/>
      <p:bldP spid="41" grpId="0"/>
      <p:bldP spid="45" grpId="0" animBg="1"/>
      <p:bldP spid="46" grpId="0" animBg="1"/>
      <p:bldP spid="49" grpId="0" animBg="1"/>
      <p:bldP spid="51" grpId="0" animBg="1"/>
      <p:bldP spid="4" grpId="0"/>
      <p:bldP spid="10" grpId="0"/>
      <p:bldP spid="13" grpId="0"/>
      <p:bldP spid="14" grpId="0"/>
      <p:bldP spid="21" grpId="0"/>
      <p:bldP spid="22" grpId="0"/>
      <p:bldP spid="23" grpId="0"/>
      <p:bldP spid="24" grpId="0"/>
      <p:bldP spid="26" grpId="0" animBg="1"/>
      <p:bldP spid="5" grpId="0" animBg="1"/>
      <p:bldP spid="7" grpId="0"/>
      <p:bldP spid="19" grpId="0" animBg="1"/>
      <p:bldP spid="29" grpId="0" animBg="1"/>
      <p:bldP spid="31" grpId="0" animBg="1"/>
    </p:bldLst>
  </p:timing>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3611</Words>
  <Application>Microsoft Office PowerPoint</Application>
  <PresentationFormat>Bildschirmpräsentation (4:3)</PresentationFormat>
  <Paragraphs>774</Paragraphs>
  <Slides>46</Slides>
  <Notes>35</Notes>
  <HiddenSlides>4</HiddenSlides>
  <MMClips>0</MMClips>
  <ScaleCrop>false</ScaleCrop>
  <HeadingPairs>
    <vt:vector size="6" baseType="variant">
      <vt:variant>
        <vt:lpstr>Verwendete Schriftarten</vt:lpstr>
      </vt:variant>
      <vt:variant>
        <vt:i4>11</vt:i4>
      </vt:variant>
      <vt:variant>
        <vt:lpstr>Design</vt:lpstr>
      </vt:variant>
      <vt:variant>
        <vt:i4>2</vt:i4>
      </vt:variant>
      <vt:variant>
        <vt:lpstr>Folientitel</vt:lpstr>
      </vt:variant>
      <vt:variant>
        <vt:i4>46</vt:i4>
      </vt:variant>
    </vt:vector>
  </HeadingPairs>
  <TitlesOfParts>
    <vt:vector size="59" baseType="lpstr">
      <vt:lpstr>-apple-system</vt:lpstr>
      <vt:lpstr>Aptos</vt:lpstr>
      <vt:lpstr>Arial</vt:lpstr>
      <vt:lpstr>Google Sans</vt:lpstr>
      <vt:lpstr>Inter</vt:lpstr>
      <vt:lpstr>Monotype Sorts</vt:lpstr>
      <vt:lpstr>MuseoSansRounded-300</vt:lpstr>
      <vt:lpstr>MuseoSansRounded-700</vt:lpstr>
      <vt:lpstr>Times New Roman</vt:lpstr>
      <vt:lpstr>Wingdings</vt:lpstr>
      <vt:lpstr>Work Sans</vt:lpstr>
      <vt:lpstr>vorlneu</vt:lpstr>
      <vt:lpstr>Benutzerdefiniertes Design</vt:lpstr>
      <vt:lpstr>Tag 3: Docker, GitOps, Deployment-Strategien</vt:lpstr>
      <vt:lpstr>Agenda</vt:lpstr>
      <vt:lpstr>Agenda</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anderScoreUser9</cp:lastModifiedBy>
  <cp:revision>250</cp:revision>
  <cp:lastPrinted>1996-08-01T16:36:58Z</cp:lastPrinted>
  <dcterms:created xsi:type="dcterms:W3CDTF">2024-05-03T10:07:43Z</dcterms:created>
  <dcterms:modified xsi:type="dcterms:W3CDTF">2024-08-08T12:12:38Z</dcterms:modified>
</cp:coreProperties>
</file>