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bookmarkIdSeed="2">
  <p:sldMasterIdLst>
    <p:sldMasterId id="2147483648" r:id="rId1"/>
    <p:sldMasterId id="2147483649" r:id="rId2"/>
  </p:sldMasterIdLst>
  <p:notesMasterIdLst>
    <p:notesMasterId r:id="rId42"/>
  </p:notesMasterIdLst>
  <p:handoutMasterIdLst>
    <p:handoutMasterId r:id="rId43"/>
  </p:handoutMasterIdLst>
  <p:sldIdLst>
    <p:sldId id="624" r:id="rId3"/>
    <p:sldId id="634" r:id="rId4"/>
    <p:sldId id="635" r:id="rId5"/>
    <p:sldId id="587" r:id="rId6"/>
    <p:sldId id="589" r:id="rId7"/>
    <p:sldId id="590" r:id="rId8"/>
    <p:sldId id="597" r:id="rId9"/>
    <p:sldId id="598" r:id="rId10"/>
    <p:sldId id="594" r:id="rId11"/>
    <p:sldId id="595" r:id="rId12"/>
    <p:sldId id="596" r:id="rId13"/>
    <p:sldId id="599" r:id="rId14"/>
    <p:sldId id="600" r:id="rId15"/>
    <p:sldId id="602" r:id="rId16"/>
    <p:sldId id="603" r:id="rId17"/>
    <p:sldId id="591" r:id="rId18"/>
    <p:sldId id="601" r:id="rId19"/>
    <p:sldId id="604" r:id="rId20"/>
    <p:sldId id="605" r:id="rId21"/>
    <p:sldId id="606" r:id="rId22"/>
    <p:sldId id="636" r:id="rId23"/>
    <p:sldId id="588" r:id="rId24"/>
    <p:sldId id="607" r:id="rId25"/>
    <p:sldId id="637" r:id="rId26"/>
    <p:sldId id="608" r:id="rId27"/>
    <p:sldId id="638" r:id="rId28"/>
    <p:sldId id="609" r:id="rId29"/>
    <p:sldId id="619" r:id="rId30"/>
    <p:sldId id="618" r:id="rId31"/>
    <p:sldId id="620" r:id="rId32"/>
    <p:sldId id="621" r:id="rId33"/>
    <p:sldId id="617" r:id="rId34"/>
    <p:sldId id="639" r:id="rId35"/>
    <p:sldId id="622" r:id="rId36"/>
    <p:sldId id="623" r:id="rId37"/>
    <p:sldId id="632" r:id="rId38"/>
    <p:sldId id="633" r:id="rId39"/>
    <p:sldId id="625" r:id="rId40"/>
    <p:sldId id="626" r:id="rId41"/>
  </p:sldIdLst>
  <p:sldSz cx="9144000" cy="6858000" type="screen4x3"/>
  <p:notesSz cx="6784975" cy="9921875"/>
  <p:defaultTextStyle>
    <a:defPPr>
      <a:defRPr lang="de-DE"/>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24">
          <p15:clr>
            <a:srgbClr val="A4A3A4"/>
          </p15:clr>
        </p15:guide>
        <p15:guide id="2" pos="2137">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8C5A"/>
    <a:srgbClr val="0249FC"/>
    <a:srgbClr val="DDEEE8"/>
    <a:srgbClr val="FFFFFF"/>
    <a:srgbClr val="0D4F3C"/>
    <a:srgbClr val="037C03"/>
    <a:srgbClr val="800000"/>
    <a:srgbClr val="060165"/>
    <a:srgbClr val="006A4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ittlere Formatvorlage 2 - Akz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67246" autoAdjust="0"/>
  </p:normalViewPr>
  <p:slideViewPr>
    <p:cSldViewPr>
      <p:cViewPr varScale="1">
        <p:scale>
          <a:sx n="106" d="100"/>
          <a:sy n="106" d="100"/>
        </p:scale>
        <p:origin x="78" y="11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5" d="100"/>
          <a:sy n="65" d="100"/>
        </p:scale>
        <p:origin x="-2976" y="-77"/>
      </p:cViewPr>
      <p:guideLst>
        <p:guide orient="horz" pos="3124"/>
        <p:guide pos="2137"/>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handoutMaster" Target="handoutMasters/handoutMaster1.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theme" Target="theme/theme1.xml"/><Relationship Id="rId20" Type="http://schemas.openxmlformats.org/officeDocument/2006/relationships/slide" Target="slides/slide18.xml"/><Relationship Id="rId41" Type="http://schemas.openxmlformats.org/officeDocument/2006/relationships/slide" Target="slides/slide39.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D04C2617-8B2B-14A4-7890-E490CA1C1A76}"/>
              </a:ext>
            </a:extLst>
          </p:cNvPr>
          <p:cNvSpPr>
            <a:spLocks noGrp="1" noChangeArrowheads="1"/>
          </p:cNvSpPr>
          <p:nvPr>
            <p:ph type="hdr" sz="quarter"/>
          </p:nvPr>
        </p:nvSpPr>
        <p:spPr bwMode="auto">
          <a:xfrm>
            <a:off x="0" y="9525"/>
            <a:ext cx="2940050" cy="46355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defTabSz="762000">
              <a:defRPr sz="1000" i="1">
                <a:latin typeface="Arial" pitchFamily="34" charset="0"/>
              </a:defRPr>
            </a:lvl1pPr>
          </a:lstStyle>
          <a:p>
            <a:pPr>
              <a:defRPr/>
            </a:pPr>
            <a:endParaRPr lang="de-DE"/>
          </a:p>
        </p:txBody>
      </p:sp>
      <p:sp>
        <p:nvSpPr>
          <p:cNvPr id="3075" name="Rectangle 3">
            <a:extLst>
              <a:ext uri="{FF2B5EF4-FFF2-40B4-BE49-F238E27FC236}">
                <a16:creationId xmlns:a16="http://schemas.microsoft.com/office/drawing/2014/main" id="{BB170C73-A867-D135-E090-E1822E7E6F67}"/>
              </a:ext>
            </a:extLst>
          </p:cNvPr>
          <p:cNvSpPr>
            <a:spLocks noGrp="1" noChangeArrowheads="1"/>
          </p:cNvSpPr>
          <p:nvPr>
            <p:ph type="dt" sz="quarter" idx="1"/>
          </p:nvPr>
        </p:nvSpPr>
        <p:spPr bwMode="auto">
          <a:xfrm>
            <a:off x="3844925" y="9525"/>
            <a:ext cx="2940050" cy="46355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algn="r" defTabSz="762000">
              <a:defRPr sz="1000" i="1">
                <a:latin typeface="Arial" pitchFamily="34" charset="0"/>
              </a:defRPr>
            </a:lvl1pPr>
          </a:lstStyle>
          <a:p>
            <a:pPr>
              <a:defRPr/>
            </a:pPr>
            <a:endParaRPr lang="de-DE"/>
          </a:p>
        </p:txBody>
      </p:sp>
      <p:sp>
        <p:nvSpPr>
          <p:cNvPr id="3076" name="Rectangle 4">
            <a:extLst>
              <a:ext uri="{FF2B5EF4-FFF2-40B4-BE49-F238E27FC236}">
                <a16:creationId xmlns:a16="http://schemas.microsoft.com/office/drawing/2014/main" id="{94599501-77EB-2113-9267-4DAC3211A28E}"/>
              </a:ext>
            </a:extLst>
          </p:cNvPr>
          <p:cNvSpPr>
            <a:spLocks noGrp="1" noChangeArrowheads="1"/>
          </p:cNvSpPr>
          <p:nvPr>
            <p:ph type="ftr" sz="quarter" idx="2"/>
          </p:nvPr>
        </p:nvSpPr>
        <p:spPr bwMode="auto">
          <a:xfrm>
            <a:off x="0" y="9447213"/>
            <a:ext cx="2940050" cy="46355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defTabSz="762000">
              <a:defRPr sz="1000" i="1">
                <a:latin typeface="Arial" pitchFamily="34" charset="0"/>
              </a:defRPr>
            </a:lvl1pPr>
          </a:lstStyle>
          <a:p>
            <a:pPr>
              <a:defRPr/>
            </a:pPr>
            <a:endParaRPr lang="de-DE"/>
          </a:p>
        </p:txBody>
      </p:sp>
      <p:sp>
        <p:nvSpPr>
          <p:cNvPr id="3077" name="Rectangle 5">
            <a:extLst>
              <a:ext uri="{FF2B5EF4-FFF2-40B4-BE49-F238E27FC236}">
                <a16:creationId xmlns:a16="http://schemas.microsoft.com/office/drawing/2014/main" id="{E6DAC829-6068-5F20-66A2-179E9BEF88F0}"/>
              </a:ext>
            </a:extLst>
          </p:cNvPr>
          <p:cNvSpPr>
            <a:spLocks noGrp="1" noChangeArrowheads="1"/>
          </p:cNvSpPr>
          <p:nvPr>
            <p:ph type="sldNum" sz="quarter" idx="3"/>
          </p:nvPr>
        </p:nvSpPr>
        <p:spPr bwMode="auto">
          <a:xfrm>
            <a:off x="3844925" y="9447213"/>
            <a:ext cx="2940050" cy="46355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algn="r" defTabSz="762000">
              <a:defRPr sz="1000" i="1">
                <a:latin typeface="Arial" panose="020B0604020202020204" pitchFamily="34" charset="0"/>
              </a:defRPr>
            </a:lvl1pPr>
          </a:lstStyle>
          <a:p>
            <a:fld id="{7A381A76-9D15-47F1-824E-5E26A48B64FA}" type="slidenum">
              <a:rPr lang="de-DE" altLang="de-DE"/>
              <a:pPr/>
              <a:t>‹Nr.›</a:t>
            </a:fld>
            <a:endParaRPr lang="de-DE" altLang="de-DE"/>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51EF861B-B28A-A7FE-0A28-F719BE2BB27D}"/>
              </a:ext>
            </a:extLst>
          </p:cNvPr>
          <p:cNvSpPr>
            <a:spLocks noGrp="1" noChangeArrowheads="1"/>
          </p:cNvSpPr>
          <p:nvPr>
            <p:ph type="hdr" sz="quarter"/>
          </p:nvPr>
        </p:nvSpPr>
        <p:spPr bwMode="auto">
          <a:xfrm>
            <a:off x="0" y="9525"/>
            <a:ext cx="2940050" cy="46355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defTabSz="762000">
              <a:defRPr sz="1000" i="1">
                <a:latin typeface="Arial" pitchFamily="34" charset="0"/>
              </a:defRPr>
            </a:lvl1pPr>
          </a:lstStyle>
          <a:p>
            <a:pPr>
              <a:defRPr/>
            </a:pPr>
            <a:endParaRPr lang="de-DE"/>
          </a:p>
        </p:txBody>
      </p:sp>
      <p:sp>
        <p:nvSpPr>
          <p:cNvPr id="2051" name="Rectangle 3">
            <a:extLst>
              <a:ext uri="{FF2B5EF4-FFF2-40B4-BE49-F238E27FC236}">
                <a16:creationId xmlns:a16="http://schemas.microsoft.com/office/drawing/2014/main" id="{632B70BB-2BF4-7B1B-9C29-0D2AD3C6E627}"/>
              </a:ext>
            </a:extLst>
          </p:cNvPr>
          <p:cNvSpPr>
            <a:spLocks noGrp="1" noChangeArrowheads="1"/>
          </p:cNvSpPr>
          <p:nvPr>
            <p:ph type="dt" idx="1"/>
          </p:nvPr>
        </p:nvSpPr>
        <p:spPr bwMode="auto">
          <a:xfrm>
            <a:off x="3844925" y="9525"/>
            <a:ext cx="2940050" cy="46355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algn="r" defTabSz="762000">
              <a:defRPr sz="1000" i="1">
                <a:latin typeface="Arial" pitchFamily="34" charset="0"/>
              </a:defRPr>
            </a:lvl1pPr>
          </a:lstStyle>
          <a:p>
            <a:pPr>
              <a:defRPr/>
            </a:pPr>
            <a:endParaRPr lang="de-DE"/>
          </a:p>
        </p:txBody>
      </p:sp>
      <p:sp>
        <p:nvSpPr>
          <p:cNvPr id="2052" name="Rectangle 4">
            <a:extLst>
              <a:ext uri="{FF2B5EF4-FFF2-40B4-BE49-F238E27FC236}">
                <a16:creationId xmlns:a16="http://schemas.microsoft.com/office/drawing/2014/main" id="{509556E9-A2AB-A993-BE5A-024BC4C22EA7}"/>
              </a:ext>
            </a:extLst>
          </p:cNvPr>
          <p:cNvSpPr>
            <a:spLocks noGrp="1" noChangeArrowheads="1"/>
          </p:cNvSpPr>
          <p:nvPr>
            <p:ph type="ftr" sz="quarter" idx="4"/>
          </p:nvPr>
        </p:nvSpPr>
        <p:spPr bwMode="auto">
          <a:xfrm>
            <a:off x="0" y="9447213"/>
            <a:ext cx="2940050" cy="46355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defTabSz="762000">
              <a:defRPr sz="1000" i="1">
                <a:latin typeface="Arial" pitchFamily="34" charset="0"/>
              </a:defRPr>
            </a:lvl1pPr>
          </a:lstStyle>
          <a:p>
            <a:pPr>
              <a:defRPr/>
            </a:pPr>
            <a:endParaRPr lang="de-DE"/>
          </a:p>
        </p:txBody>
      </p:sp>
      <p:sp>
        <p:nvSpPr>
          <p:cNvPr id="2053" name="Rectangle 5">
            <a:extLst>
              <a:ext uri="{FF2B5EF4-FFF2-40B4-BE49-F238E27FC236}">
                <a16:creationId xmlns:a16="http://schemas.microsoft.com/office/drawing/2014/main" id="{8AAF3708-14E9-8FF1-8F2A-D06143DBD68D}"/>
              </a:ext>
            </a:extLst>
          </p:cNvPr>
          <p:cNvSpPr>
            <a:spLocks noGrp="1" noChangeArrowheads="1"/>
          </p:cNvSpPr>
          <p:nvPr>
            <p:ph type="sldNum" sz="quarter" idx="5"/>
          </p:nvPr>
        </p:nvSpPr>
        <p:spPr bwMode="auto">
          <a:xfrm>
            <a:off x="3844925" y="9447213"/>
            <a:ext cx="2940050" cy="46355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algn="r" defTabSz="762000">
              <a:defRPr sz="1000" i="1">
                <a:latin typeface="Arial" panose="020B0604020202020204" pitchFamily="34" charset="0"/>
              </a:defRPr>
            </a:lvl1pPr>
          </a:lstStyle>
          <a:p>
            <a:fld id="{18182567-388C-4D33-8B7B-A651F195F118}" type="slidenum">
              <a:rPr lang="de-DE" altLang="de-DE"/>
              <a:pPr/>
              <a:t>‹Nr.›</a:t>
            </a:fld>
            <a:endParaRPr lang="de-DE" altLang="de-DE"/>
          </a:p>
        </p:txBody>
      </p:sp>
      <p:sp>
        <p:nvSpPr>
          <p:cNvPr id="2054" name="Rectangle 6">
            <a:extLst>
              <a:ext uri="{FF2B5EF4-FFF2-40B4-BE49-F238E27FC236}">
                <a16:creationId xmlns:a16="http://schemas.microsoft.com/office/drawing/2014/main" id="{DD8465B4-4BEB-3FA1-5578-D0E2FB0A5E29}"/>
              </a:ext>
            </a:extLst>
          </p:cNvPr>
          <p:cNvSpPr>
            <a:spLocks noGrp="1" noChangeArrowheads="1"/>
          </p:cNvSpPr>
          <p:nvPr>
            <p:ph type="body" sz="quarter" idx="3"/>
          </p:nvPr>
        </p:nvSpPr>
        <p:spPr bwMode="auto">
          <a:xfrm>
            <a:off x="906463" y="4738688"/>
            <a:ext cx="4972050" cy="4410075"/>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p>
            <a:pPr lvl="0"/>
            <a:r>
              <a:rPr lang="de-DE" noProof="0" dirty="0"/>
              <a:t>Klicken Sie, um die Formate des Vorlagentextes zu bearbeiten</a:t>
            </a:r>
          </a:p>
          <a:p>
            <a:pPr lvl="1"/>
            <a:r>
              <a:rPr lang="de-DE" noProof="0" dirty="0"/>
              <a:t>Zweite Ebene</a:t>
            </a:r>
          </a:p>
          <a:p>
            <a:pPr lvl="2"/>
            <a:r>
              <a:rPr lang="de-DE" noProof="0" dirty="0"/>
              <a:t>Dritte Ebene</a:t>
            </a:r>
          </a:p>
          <a:p>
            <a:pPr lvl="3"/>
            <a:r>
              <a:rPr lang="de-DE" noProof="0" dirty="0"/>
              <a:t>Vierte Ebene</a:t>
            </a:r>
          </a:p>
          <a:p>
            <a:pPr lvl="4"/>
            <a:r>
              <a:rPr lang="de-DE" noProof="0" dirty="0"/>
              <a:t>Fünfte Ebene</a:t>
            </a:r>
          </a:p>
        </p:txBody>
      </p:sp>
      <p:sp>
        <p:nvSpPr>
          <p:cNvPr id="8199" name="Rectangle 7">
            <a:extLst>
              <a:ext uri="{FF2B5EF4-FFF2-40B4-BE49-F238E27FC236}">
                <a16:creationId xmlns:a16="http://schemas.microsoft.com/office/drawing/2014/main" id="{BDBCBCAF-13E3-5F15-9012-7ACC75CA4482}"/>
              </a:ext>
            </a:extLst>
          </p:cNvPr>
          <p:cNvSpPr>
            <a:spLocks noGrp="1" noRot="1" noChangeAspect="1" noChangeArrowheads="1" noTextEdit="1"/>
          </p:cNvSpPr>
          <p:nvPr>
            <p:ph type="sldImg" idx="2"/>
          </p:nvPr>
        </p:nvSpPr>
        <p:spPr bwMode="auto">
          <a:xfrm>
            <a:off x="1069975" y="887413"/>
            <a:ext cx="4645025" cy="348456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Tree>
  </p:cSld>
  <p:clrMap bg1="lt1" tx1="dk1" bg2="lt2" tx2="dk2" accent1="accent1" accent2="accent2" accent3="accent3" accent4="accent4" accent5="accent5" accent6="accent6" hlink="hlink" folHlink="folHlink"/>
  <p:notesStyle>
    <a:lvl1pPr algn="l" defTabSz="762000"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defTabSz="762000"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defTabSz="762000"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defTabSz="762000"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defTabSz="762000"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docs.gitlab.com/ee/ci/index.html" TargetMode="External"/><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a:t>
            </a:fld>
            <a:endParaRPr lang="de-DE" altLang="de-DE"/>
          </a:p>
        </p:txBody>
      </p:sp>
    </p:spTree>
    <p:extLst>
      <p:ext uri="{BB962C8B-B14F-4D97-AF65-F5344CB8AC3E}">
        <p14:creationId xmlns:p14="http://schemas.microsoft.com/office/powerpoint/2010/main" val="9838491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https://container-registry.com/posts/container-image-versioning/</a:t>
            </a:r>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21</a:t>
            </a:fld>
            <a:endParaRPr lang="de-DE" altLang="de-DE"/>
          </a:p>
        </p:txBody>
      </p:sp>
    </p:spTree>
    <p:extLst>
      <p:ext uri="{BB962C8B-B14F-4D97-AF65-F5344CB8AC3E}">
        <p14:creationId xmlns:p14="http://schemas.microsoft.com/office/powerpoint/2010/main" val="28043991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https://docs.gitlab.com/ee/user/packages/container_registry/authenticate_with_container_registry.html</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22</a:t>
            </a:fld>
            <a:endParaRPr lang="de-DE" altLang="de-DE"/>
          </a:p>
        </p:txBody>
      </p:sp>
    </p:spTree>
    <p:extLst>
      <p:ext uri="{BB962C8B-B14F-4D97-AF65-F5344CB8AC3E}">
        <p14:creationId xmlns:p14="http://schemas.microsoft.com/office/powerpoint/2010/main" val="10154341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https://docs.gitlab.com/ee/user/packages/container_registry/authenticate_with_container_registry.html</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23</a:t>
            </a:fld>
            <a:endParaRPr lang="de-DE" altLang="de-DE"/>
          </a:p>
        </p:txBody>
      </p:sp>
    </p:spTree>
    <p:extLst>
      <p:ext uri="{BB962C8B-B14F-4D97-AF65-F5344CB8AC3E}">
        <p14:creationId xmlns:p14="http://schemas.microsoft.com/office/powerpoint/2010/main" val="34965497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https://docs.gitlab.com/ee/user/packages/container_registry/authenticate_with_container_registry.html</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24</a:t>
            </a:fld>
            <a:endParaRPr lang="de-DE" altLang="de-DE"/>
          </a:p>
        </p:txBody>
      </p:sp>
    </p:spTree>
    <p:extLst>
      <p:ext uri="{BB962C8B-B14F-4D97-AF65-F5344CB8AC3E}">
        <p14:creationId xmlns:p14="http://schemas.microsoft.com/office/powerpoint/2010/main" val="40445321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25</a:t>
            </a:fld>
            <a:endParaRPr lang="de-DE" altLang="de-DE"/>
          </a:p>
        </p:txBody>
      </p:sp>
    </p:spTree>
    <p:extLst>
      <p:ext uri="{BB962C8B-B14F-4D97-AF65-F5344CB8AC3E}">
        <p14:creationId xmlns:p14="http://schemas.microsoft.com/office/powerpoint/2010/main" val="11338172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26</a:t>
            </a:fld>
            <a:endParaRPr lang="de-DE" altLang="de-DE"/>
          </a:p>
        </p:txBody>
      </p:sp>
    </p:spTree>
    <p:extLst>
      <p:ext uri="{BB962C8B-B14F-4D97-AF65-F5344CB8AC3E}">
        <p14:creationId xmlns:p14="http://schemas.microsoft.com/office/powerpoint/2010/main" val="379517045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algn="l"/>
            <a:r>
              <a:rPr lang="en-US" b="0" i="0" dirty="0">
                <a:solidFill>
                  <a:srgbClr val="404040"/>
                </a:solidFill>
                <a:effectLst/>
                <a:latin typeface="gitlab sans"/>
              </a:rPr>
              <a:t>You can use </a:t>
            </a:r>
            <a:r>
              <a:rPr lang="en-US" b="0" i="0" u="none" strike="noStrike" dirty="0">
                <a:solidFill>
                  <a:srgbClr val="5943B6"/>
                </a:solidFill>
                <a:effectLst/>
                <a:latin typeface="gitlab sans"/>
                <a:hlinkClick r:id="rId3"/>
              </a:rPr>
              <a:t>GitLab CI/CD</a:t>
            </a:r>
            <a:r>
              <a:rPr lang="en-US" b="0" i="0" dirty="0">
                <a:solidFill>
                  <a:srgbClr val="404040"/>
                </a:solidFill>
                <a:effectLst/>
                <a:latin typeface="gitlab sans"/>
              </a:rPr>
              <a:t> to build and push container images to the Container Registry. You can use CI/CD to test, build, and deploy your project from the container image you created.</a:t>
            </a:r>
          </a:p>
          <a:p>
            <a:br>
              <a:rPr lang="en-US" dirty="0"/>
            </a:br>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27</a:t>
            </a:fld>
            <a:endParaRPr lang="de-DE" altLang="de-DE"/>
          </a:p>
        </p:txBody>
      </p:sp>
    </p:spTree>
    <p:extLst>
      <p:ext uri="{BB962C8B-B14F-4D97-AF65-F5344CB8AC3E}">
        <p14:creationId xmlns:p14="http://schemas.microsoft.com/office/powerpoint/2010/main" val="337852649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https://docs.gitlab.com/ee/ci/docker/using_docker_build.html#use-docker-in-docker</a:t>
            </a:r>
          </a:p>
          <a:p>
            <a:endParaRPr lang="de-DE" dirty="0"/>
          </a:p>
          <a:p>
            <a:r>
              <a:rPr lang="de-DE" dirty="0" err="1"/>
              <a:t>Dind</a:t>
            </a:r>
            <a:r>
              <a:rPr lang="de-DE" dirty="0"/>
              <a:t> mit TLS:</a:t>
            </a:r>
          </a:p>
          <a:p>
            <a:r>
              <a:rPr lang="de-DE" dirty="0"/>
              <a:t>https://docs.gitlab.com/ee/ci/docker/using_docker_build.html#docker-in-docker-with-tls-enabled-in-the-docker-executor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28</a:t>
            </a:fld>
            <a:endParaRPr lang="de-DE" altLang="de-DE"/>
          </a:p>
        </p:txBody>
      </p:sp>
    </p:spTree>
    <p:extLst>
      <p:ext uri="{BB962C8B-B14F-4D97-AF65-F5344CB8AC3E}">
        <p14:creationId xmlns:p14="http://schemas.microsoft.com/office/powerpoint/2010/main" val="392900688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https://docs.gitlab.com/ee/user/packages/container_registry/build_and_push_images.html#configure-your-gitlab-ciyml-file</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29</a:t>
            </a:fld>
            <a:endParaRPr lang="de-DE" altLang="de-DE"/>
          </a:p>
        </p:txBody>
      </p:sp>
    </p:spTree>
    <p:extLst>
      <p:ext uri="{BB962C8B-B14F-4D97-AF65-F5344CB8AC3E}">
        <p14:creationId xmlns:p14="http://schemas.microsoft.com/office/powerpoint/2010/main" val="363546697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a:p>
            <a:r>
              <a:rPr lang="de-DE" dirty="0"/>
              <a:t>https://about.gitlab.com/blog/2020/12/15/dependency-proxy-updates/</a:t>
            </a:r>
          </a:p>
          <a:p>
            <a:endParaRPr lang="de-DE" dirty="0"/>
          </a:p>
          <a:p>
            <a:endParaRPr lang="de-DE" dirty="0"/>
          </a:p>
          <a:p>
            <a:r>
              <a:rPr lang="de-DE" dirty="0"/>
              <a:t>https://help.sonatype.com/en/components-and-assets-in-docker.html#:~:text=Docker%20Images%2C%20Tags%2C%20Manifests%2C,not%20associated%20with%20a%20component.</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32</a:t>
            </a:fld>
            <a:endParaRPr lang="de-DE" altLang="de-DE"/>
          </a:p>
        </p:txBody>
      </p:sp>
    </p:spTree>
    <p:extLst>
      <p:ext uri="{BB962C8B-B14F-4D97-AF65-F5344CB8AC3E}">
        <p14:creationId xmlns:p14="http://schemas.microsoft.com/office/powerpoint/2010/main" val="31892530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https://kodekloud.com/blog/docker-image-tag/</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7</a:t>
            </a:fld>
            <a:endParaRPr lang="de-DE" altLang="de-DE"/>
          </a:p>
        </p:txBody>
      </p:sp>
    </p:spTree>
    <p:extLst>
      <p:ext uri="{BB962C8B-B14F-4D97-AF65-F5344CB8AC3E}">
        <p14:creationId xmlns:p14="http://schemas.microsoft.com/office/powerpoint/2010/main" val="371137912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a:p>
            <a:r>
              <a:rPr lang="de-DE" dirty="0"/>
              <a:t>https://about.gitlab.com/blog/2020/12/15/dependency-proxy-updates/</a:t>
            </a:r>
          </a:p>
          <a:p>
            <a:endParaRPr lang="de-DE" dirty="0"/>
          </a:p>
          <a:p>
            <a:endParaRPr lang="de-DE" dirty="0"/>
          </a:p>
          <a:p>
            <a:r>
              <a:rPr lang="de-DE" dirty="0"/>
              <a:t>https://help.sonatype.com/en/components-and-assets-in-docker.html#:~:text=Docker%20Images%2C%20Tags%2C%20Manifests%2C,not%20associated%20with%20a%20component.</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33</a:t>
            </a:fld>
            <a:endParaRPr lang="de-DE" altLang="de-DE"/>
          </a:p>
        </p:txBody>
      </p:sp>
    </p:spTree>
    <p:extLst>
      <p:ext uri="{BB962C8B-B14F-4D97-AF65-F5344CB8AC3E}">
        <p14:creationId xmlns:p14="http://schemas.microsoft.com/office/powerpoint/2010/main" val="342627729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38</a:t>
            </a:fld>
            <a:endParaRPr lang="de-DE" altLang="de-DE"/>
          </a:p>
        </p:txBody>
      </p:sp>
    </p:spTree>
    <p:extLst>
      <p:ext uri="{BB962C8B-B14F-4D97-AF65-F5344CB8AC3E}">
        <p14:creationId xmlns:p14="http://schemas.microsoft.com/office/powerpoint/2010/main" val="253884673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https://docs.gitlab.com/ee/ci/variables/predefined_variables.html</a:t>
            </a:r>
          </a:p>
          <a:p>
            <a:endParaRPr lang="de-DE" dirty="0"/>
          </a:p>
          <a:p>
            <a:r>
              <a:rPr lang="en-US" dirty="0">
                <a:effectLst/>
              </a:rPr>
              <a:t>CI_COMMIT_REF_NAME in lowercase, shortened to 63 bytes, and with everything except 0-9 and a-z replaced with -. No leading / trailing -. Use in URLs, host names and domain names.</a:t>
            </a:r>
            <a:br>
              <a:rPr lang="en-US" dirty="0"/>
            </a:br>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39</a:t>
            </a:fld>
            <a:endParaRPr lang="de-DE" altLang="de-DE"/>
          </a:p>
        </p:txBody>
      </p:sp>
    </p:spTree>
    <p:extLst>
      <p:ext uri="{BB962C8B-B14F-4D97-AF65-F5344CB8AC3E}">
        <p14:creationId xmlns:p14="http://schemas.microsoft.com/office/powerpoint/2010/main" val="2456579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https://kodekloud.com/blog/docker-image-tag/</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8</a:t>
            </a:fld>
            <a:endParaRPr lang="de-DE" altLang="de-DE"/>
          </a:p>
        </p:txBody>
      </p:sp>
    </p:spTree>
    <p:extLst>
      <p:ext uri="{BB962C8B-B14F-4D97-AF65-F5344CB8AC3E}">
        <p14:creationId xmlns:p14="http://schemas.microsoft.com/office/powerpoint/2010/main" val="42205989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https://semver.org/lang/de/</a:t>
            </a:r>
          </a:p>
          <a:p>
            <a:endParaRPr lang="de-DE" dirty="0"/>
          </a:p>
          <a:p>
            <a:r>
              <a:rPr lang="de-DE" dirty="0"/>
              <a:t>https://container-registry.com/posts/container-image-versioning/</a:t>
            </a:r>
          </a:p>
          <a:p>
            <a:endParaRPr lang="de-DE" dirty="0"/>
          </a:p>
          <a:p>
            <a:r>
              <a:rPr lang="de-DE" dirty="0"/>
              <a:t>https://medium.com/@nirmalkushwah08/docker-image-tagging-strategy-4aa886fb4fcc</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12</a:t>
            </a:fld>
            <a:endParaRPr lang="de-DE" altLang="de-DE"/>
          </a:p>
        </p:txBody>
      </p:sp>
    </p:spTree>
    <p:extLst>
      <p:ext uri="{BB962C8B-B14F-4D97-AF65-F5344CB8AC3E}">
        <p14:creationId xmlns:p14="http://schemas.microsoft.com/office/powerpoint/2010/main" val="34899918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https://semver.org/lang/de/</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13</a:t>
            </a:fld>
            <a:endParaRPr lang="de-DE" altLang="de-DE"/>
          </a:p>
        </p:txBody>
      </p:sp>
    </p:spTree>
    <p:extLst>
      <p:ext uri="{BB962C8B-B14F-4D97-AF65-F5344CB8AC3E}">
        <p14:creationId xmlns:p14="http://schemas.microsoft.com/office/powerpoint/2010/main" val="30857939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https://semver.org/lang/de/</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17</a:t>
            </a:fld>
            <a:endParaRPr lang="de-DE" altLang="de-DE"/>
          </a:p>
        </p:txBody>
      </p:sp>
    </p:spTree>
    <p:extLst>
      <p:ext uri="{BB962C8B-B14F-4D97-AF65-F5344CB8AC3E}">
        <p14:creationId xmlns:p14="http://schemas.microsoft.com/office/powerpoint/2010/main" val="80645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algn="l"/>
            <a:r>
              <a:rPr lang="en-US" b="0" i="0" dirty="0">
                <a:solidFill>
                  <a:srgbClr val="3F3F3F"/>
                </a:solidFill>
                <a:effectLst/>
                <a:latin typeface="open sans" panose="020B0606030504020204" pitchFamily="34" charset="0"/>
              </a:rPr>
              <a:t>A </a:t>
            </a:r>
            <a:r>
              <a:rPr lang="en-US" b="1" i="0" dirty="0">
                <a:solidFill>
                  <a:srgbClr val="3F3F3F"/>
                </a:solidFill>
                <a:effectLst/>
                <a:latin typeface="open sans semibold" panose="020F0502020204030204" pitchFamily="34" charset="0"/>
              </a:rPr>
              <a:t>timestamp</a:t>
            </a:r>
            <a:r>
              <a:rPr lang="en-US" b="0" i="0" dirty="0">
                <a:solidFill>
                  <a:srgbClr val="3F3F3F"/>
                </a:solidFill>
                <a:effectLst/>
                <a:latin typeface="open sans" panose="020B0606030504020204" pitchFamily="34" charset="0"/>
              </a:rPr>
              <a:t> is, indeed, an easy solution. But it has more drawbacks than advantages. It lacks a correlation to the included changeset(s) for the container image release since you cannot match it with the respective build.</a:t>
            </a:r>
          </a:p>
          <a:p>
            <a:pPr algn="l"/>
            <a:r>
              <a:rPr lang="en-US" b="0" i="0" dirty="0">
                <a:solidFill>
                  <a:srgbClr val="3F3F3F"/>
                </a:solidFill>
                <a:effectLst/>
                <a:latin typeface="open sans" panose="020B0606030504020204" pitchFamily="34" charset="0"/>
              </a:rPr>
              <a:t>Do not forget about the evil </a:t>
            </a:r>
            <a:r>
              <a:rPr lang="en-US" b="0" i="0" dirty="0" err="1">
                <a:solidFill>
                  <a:srgbClr val="3F3F3F"/>
                </a:solidFill>
                <a:effectLst/>
                <a:latin typeface="open sans" panose="020B0606030504020204" pitchFamily="34" charset="0"/>
              </a:rPr>
              <a:t>timezone</a:t>
            </a:r>
            <a:r>
              <a:rPr lang="en-US" b="0" i="0" dirty="0">
                <a:solidFill>
                  <a:srgbClr val="3F3F3F"/>
                </a:solidFill>
                <a:effectLst/>
                <a:latin typeface="open sans" panose="020B0606030504020204" pitchFamily="34" charset="0"/>
              </a:rPr>
              <a:t>: which time was it actually in yours? Moreover, what if you created more than one image at exactly the same time? Last but not least, someone can push an image with the same tag just by adding it manually.</a:t>
            </a:r>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18</a:t>
            </a:fld>
            <a:endParaRPr lang="de-DE" altLang="de-DE"/>
          </a:p>
        </p:txBody>
      </p:sp>
    </p:spTree>
    <p:extLst>
      <p:ext uri="{BB962C8B-B14F-4D97-AF65-F5344CB8AC3E}">
        <p14:creationId xmlns:p14="http://schemas.microsoft.com/office/powerpoint/2010/main" val="35322182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https://semver.org/lang/de/</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19</a:t>
            </a:fld>
            <a:endParaRPr lang="de-DE" altLang="de-DE"/>
          </a:p>
        </p:txBody>
      </p:sp>
    </p:spTree>
    <p:extLst>
      <p:ext uri="{BB962C8B-B14F-4D97-AF65-F5344CB8AC3E}">
        <p14:creationId xmlns:p14="http://schemas.microsoft.com/office/powerpoint/2010/main" val="6247514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https://container-registry.com/posts/container-image-versioning/</a:t>
            </a:r>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20</a:t>
            </a:fld>
            <a:endParaRPr lang="de-DE" altLang="de-DE"/>
          </a:p>
        </p:txBody>
      </p:sp>
    </p:spTree>
    <p:extLst>
      <p:ext uri="{BB962C8B-B14F-4D97-AF65-F5344CB8AC3E}">
        <p14:creationId xmlns:p14="http://schemas.microsoft.com/office/powerpoint/2010/main" val="7588475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a:xfrm>
            <a:off x="285720" y="150795"/>
            <a:ext cx="5554663" cy="706437"/>
          </a:xfrm>
        </p:spPr>
        <p:txBody>
          <a:bodyPr/>
          <a:lstStyle/>
          <a:p>
            <a:r>
              <a:rPr lang="de-DE"/>
              <a:t>Mastertitelformat bearbeiten</a:t>
            </a:r>
          </a:p>
        </p:txBody>
      </p:sp>
      <p:sp>
        <p:nvSpPr>
          <p:cNvPr id="3" name="Inhaltsplatzhalt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Tree>
    <p:extLst>
      <p:ext uri="{BB962C8B-B14F-4D97-AF65-F5344CB8AC3E}">
        <p14:creationId xmlns:p14="http://schemas.microsoft.com/office/powerpoint/2010/main" val="504745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de-DE" dirty="0"/>
              <a:t>Titelmasterformat durch Klicken bearbeiten</a:t>
            </a:r>
          </a:p>
        </p:txBody>
      </p:sp>
      <p:sp>
        <p:nvSpPr>
          <p:cNvPr id="3" name="Textplatzhalt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DE"/>
              <a:t>Textmasterformate durch Klicken bearbeiten</a:t>
            </a:r>
          </a:p>
        </p:txBody>
      </p:sp>
    </p:spTree>
    <p:extLst>
      <p:ext uri="{BB962C8B-B14F-4D97-AF65-F5344CB8AC3E}">
        <p14:creationId xmlns:p14="http://schemas.microsoft.com/office/powerpoint/2010/main" val="36086764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sp>
        <p:nvSpPr>
          <p:cNvPr id="2" name="Textfeld 1">
            <a:extLst>
              <a:ext uri="{FF2B5EF4-FFF2-40B4-BE49-F238E27FC236}">
                <a16:creationId xmlns:a16="http://schemas.microsoft.com/office/drawing/2014/main" id="{6122548F-DB6D-8F3A-7154-540335541CE7}"/>
              </a:ext>
            </a:extLst>
          </p:cNvPr>
          <p:cNvSpPr txBox="1"/>
          <p:nvPr userDrawn="1"/>
        </p:nvSpPr>
        <p:spPr>
          <a:xfrm>
            <a:off x="7667625" y="4508500"/>
            <a:ext cx="1441450" cy="185738"/>
          </a:xfrm>
          <a:prstGeom prst="rect">
            <a:avLst/>
          </a:prstGeom>
          <a:solidFill>
            <a:schemeClr val="bg1"/>
          </a:solidFill>
          <a:ln>
            <a:noFill/>
          </a:ln>
        </p:spPr>
        <p:txBody>
          <a:bodyPr>
            <a:spAutoFit/>
          </a:bodyPr>
          <a:lstStyle/>
          <a:p>
            <a:pPr>
              <a:defRPr/>
            </a:pPr>
            <a:r>
              <a:rPr lang="de-DE" sz="600" dirty="0">
                <a:latin typeface="+mj-lt"/>
              </a:rPr>
              <a:t>© Copyright 2024 anderScore GmbH</a:t>
            </a:r>
          </a:p>
        </p:txBody>
      </p:sp>
    </p:spTree>
    <p:extLst>
      <p:ext uri="{BB962C8B-B14F-4D97-AF65-F5344CB8AC3E}">
        <p14:creationId xmlns:p14="http://schemas.microsoft.com/office/powerpoint/2010/main" val="132767293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1.jpeg"/><Relationship Id="rId4" Type="http://schemas.openxmlformats.org/officeDocument/2006/relationships/hyperlink" Target="http://www.brockhaus-ag.de/" TargetMode="Externa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theme" Target="../theme/theme2.xml"/><Relationship Id="rId1" Type="http://schemas.openxmlformats.org/officeDocument/2006/relationships/slideLayout" Target="../slideLayouts/slideLayout3.xml"/><Relationship Id="rId4"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71" name="Rectangle 47">
            <a:extLst>
              <a:ext uri="{FF2B5EF4-FFF2-40B4-BE49-F238E27FC236}">
                <a16:creationId xmlns:a16="http://schemas.microsoft.com/office/drawing/2014/main" id="{BAECF73F-51DF-FDBE-6AE5-F37C2B1BD435}"/>
              </a:ext>
            </a:extLst>
          </p:cNvPr>
          <p:cNvSpPr>
            <a:spLocks noChangeArrowheads="1"/>
          </p:cNvSpPr>
          <p:nvPr userDrawn="1"/>
        </p:nvSpPr>
        <p:spPr bwMode="auto">
          <a:xfrm>
            <a:off x="0" y="6453188"/>
            <a:ext cx="9144000" cy="404812"/>
          </a:xfrm>
          <a:prstGeom prst="rect">
            <a:avLst/>
          </a:prstGeom>
          <a:solidFill>
            <a:srgbClr val="0D4F3C"/>
          </a:solidFill>
          <a:ln w="9525">
            <a:noFill/>
            <a:miter lim="800000"/>
            <a:headEnd/>
            <a:tailEnd/>
          </a:ln>
          <a:effectLst/>
        </p:spPr>
        <p:txBody>
          <a:bodyPr wrap="none" anchor="ctr"/>
          <a:lstStyle/>
          <a:p>
            <a:pPr>
              <a:defRPr/>
            </a:pPr>
            <a:endParaRPr lang="de-DE" dirty="0">
              <a:latin typeface="Arial" pitchFamily="34" charset="0"/>
            </a:endParaRPr>
          </a:p>
        </p:txBody>
      </p:sp>
      <p:sp>
        <p:nvSpPr>
          <p:cNvPr id="1029" name="Rectangle 5">
            <a:extLst>
              <a:ext uri="{FF2B5EF4-FFF2-40B4-BE49-F238E27FC236}">
                <a16:creationId xmlns:a16="http://schemas.microsoft.com/office/drawing/2014/main" id="{05F4B649-D280-50F3-C67E-6AAA9D00BFF3}"/>
              </a:ext>
            </a:extLst>
          </p:cNvPr>
          <p:cNvSpPr>
            <a:spLocks noChangeArrowheads="1"/>
          </p:cNvSpPr>
          <p:nvPr/>
        </p:nvSpPr>
        <p:spPr bwMode="auto">
          <a:xfrm>
            <a:off x="7924800" y="457200"/>
            <a:ext cx="895350" cy="457200"/>
          </a:xfrm>
          <a:prstGeom prst="rect">
            <a:avLst/>
          </a:prstGeom>
          <a:noFill/>
          <a:ln w="9525">
            <a:noFill/>
            <a:miter lim="800000"/>
            <a:headEnd/>
            <a:tailEnd/>
          </a:ln>
          <a:effectLst/>
        </p:spPr>
        <p:txBody>
          <a:bodyPr wrap="none" anchor="ctr"/>
          <a:lstStyle/>
          <a:p>
            <a:pPr>
              <a:defRPr/>
            </a:pPr>
            <a:endParaRPr lang="de-DE" dirty="0">
              <a:latin typeface="Arial" pitchFamily="34" charset="0"/>
            </a:endParaRPr>
          </a:p>
        </p:txBody>
      </p:sp>
      <p:sp>
        <p:nvSpPr>
          <p:cNvPr id="1030" name="Rectangle 6">
            <a:extLst>
              <a:ext uri="{FF2B5EF4-FFF2-40B4-BE49-F238E27FC236}">
                <a16:creationId xmlns:a16="http://schemas.microsoft.com/office/drawing/2014/main" id="{84F4050C-4DDC-EEE7-1F55-0CF6892CBFB1}"/>
              </a:ext>
            </a:extLst>
          </p:cNvPr>
          <p:cNvSpPr>
            <a:spLocks noChangeArrowheads="1"/>
          </p:cNvSpPr>
          <p:nvPr/>
        </p:nvSpPr>
        <p:spPr bwMode="auto">
          <a:xfrm>
            <a:off x="4456113" y="6615113"/>
            <a:ext cx="812800" cy="244475"/>
          </a:xfrm>
          <a:prstGeom prst="rect">
            <a:avLst/>
          </a:prstGeom>
          <a:noFill/>
          <a:ln w="9525">
            <a:noFill/>
            <a:miter lim="800000"/>
            <a:headEnd/>
            <a:tailEnd/>
          </a:ln>
          <a:effectLst/>
        </p:spPr>
        <p:txBody>
          <a:bodyPr wrap="none" lIns="92075" tIns="46038" rIns="92075" bIns="46038" anchor="ctr">
            <a:spAutoFit/>
          </a:bodyPr>
          <a:lstStyle/>
          <a:p>
            <a:pPr algn="ctr">
              <a:defRPr/>
            </a:pPr>
            <a:fld id="{61B3D086-5D28-4B67-8868-985D0752D18E}" type="datetime1">
              <a:rPr lang="de-DE" sz="1000">
                <a:solidFill>
                  <a:schemeClr val="bg1"/>
                </a:solidFill>
                <a:latin typeface="Arial" charset="0"/>
              </a:rPr>
              <a:pPr algn="ctr">
                <a:defRPr/>
              </a:pPr>
              <a:t>10.06.2024</a:t>
            </a:fld>
            <a:endParaRPr lang="de-DE" sz="1000">
              <a:solidFill>
                <a:schemeClr val="bg1"/>
              </a:solidFill>
              <a:latin typeface="Arial" charset="0"/>
            </a:endParaRPr>
          </a:p>
        </p:txBody>
      </p:sp>
      <p:sp>
        <p:nvSpPr>
          <p:cNvPr id="1031" name="Rectangle 7">
            <a:extLst>
              <a:ext uri="{FF2B5EF4-FFF2-40B4-BE49-F238E27FC236}">
                <a16:creationId xmlns:a16="http://schemas.microsoft.com/office/drawing/2014/main" id="{F275FE2A-62CE-89A3-6F74-188DBF7725EF}"/>
              </a:ext>
            </a:extLst>
          </p:cNvPr>
          <p:cNvSpPr>
            <a:spLocks noChangeArrowheads="1"/>
          </p:cNvSpPr>
          <p:nvPr/>
        </p:nvSpPr>
        <p:spPr bwMode="auto">
          <a:xfrm>
            <a:off x="8308975" y="6515100"/>
            <a:ext cx="439738" cy="244475"/>
          </a:xfrm>
          <a:prstGeom prst="rect">
            <a:avLst/>
          </a:prstGeom>
          <a:noFill/>
          <a:ln w="9525">
            <a:noFill/>
            <a:miter lim="800000"/>
            <a:headEnd/>
            <a:tailEnd/>
          </a:ln>
          <a:effectLst/>
        </p:spPr>
        <p:txBody>
          <a:bodyPr wrap="none" lIns="92075" tIns="46038" rIns="92075" bIns="46038"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r"/>
            <a:fld id="{412D5C9A-5062-4B85-AFEB-13425A69A721}" type="slidenum">
              <a:rPr lang="de-DE" altLang="de-DE" sz="1000">
                <a:solidFill>
                  <a:schemeClr val="bg1"/>
                </a:solidFill>
                <a:latin typeface="Arial" panose="020B0604020202020204" pitchFamily="34" charset="0"/>
              </a:rPr>
              <a:pPr algn="r"/>
              <a:t>‹Nr.›</a:t>
            </a:fld>
            <a:endParaRPr lang="de-DE" altLang="de-DE" sz="1000">
              <a:solidFill>
                <a:schemeClr val="bg1"/>
              </a:solidFill>
              <a:latin typeface="Arial" panose="020B0604020202020204" pitchFamily="34" charset="0"/>
            </a:endParaRPr>
          </a:p>
        </p:txBody>
      </p:sp>
      <p:sp>
        <p:nvSpPr>
          <p:cNvPr id="2" name="Rectangle 9">
            <a:extLst>
              <a:ext uri="{FF2B5EF4-FFF2-40B4-BE49-F238E27FC236}">
                <a16:creationId xmlns:a16="http://schemas.microsoft.com/office/drawing/2014/main" id="{2C8B5109-8C77-C5A8-61F4-5A9D9A719833}"/>
              </a:ext>
            </a:extLst>
          </p:cNvPr>
          <p:cNvSpPr>
            <a:spLocks noGrp="1" noChangeArrowheads="1"/>
          </p:cNvSpPr>
          <p:nvPr>
            <p:ph type="body" idx="1"/>
          </p:nvPr>
        </p:nvSpPr>
        <p:spPr bwMode="auto">
          <a:xfrm>
            <a:off x="303213" y="981075"/>
            <a:ext cx="8516937" cy="540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p>
            <a:pPr lvl="0"/>
            <a:r>
              <a:rPr lang="de-DE" altLang="de-DE"/>
              <a:t>Klicken Sie,  um die Formate des Vorlagentextes zu bearbeiten</a:t>
            </a:r>
          </a:p>
          <a:p>
            <a:pPr lvl="1"/>
            <a:r>
              <a:rPr lang="de-DE" altLang="de-DE"/>
              <a:t>Zweite Ebene</a:t>
            </a:r>
          </a:p>
          <a:p>
            <a:pPr lvl="2"/>
            <a:r>
              <a:rPr lang="de-DE" altLang="de-DE"/>
              <a:t>Dritte Ebene</a:t>
            </a:r>
          </a:p>
          <a:p>
            <a:pPr lvl="3"/>
            <a:r>
              <a:rPr lang="de-DE" altLang="de-DE"/>
              <a:t>Vierte Ebene</a:t>
            </a:r>
          </a:p>
          <a:p>
            <a:pPr lvl="4"/>
            <a:r>
              <a:rPr lang="de-DE" altLang="de-DE"/>
              <a:t>Fünfte Ebene</a:t>
            </a:r>
          </a:p>
        </p:txBody>
      </p:sp>
      <p:sp>
        <p:nvSpPr>
          <p:cNvPr id="1048" name="Text Box 24">
            <a:extLst>
              <a:ext uri="{FF2B5EF4-FFF2-40B4-BE49-F238E27FC236}">
                <a16:creationId xmlns:a16="http://schemas.microsoft.com/office/drawing/2014/main" id="{F1840321-693F-91D3-D149-F3E33CC4DB5D}"/>
              </a:ext>
            </a:extLst>
          </p:cNvPr>
          <p:cNvSpPr txBox="1">
            <a:spLocks noChangeArrowheads="1"/>
          </p:cNvSpPr>
          <p:nvPr/>
        </p:nvSpPr>
        <p:spPr bwMode="auto">
          <a:xfrm>
            <a:off x="250825" y="6429375"/>
            <a:ext cx="3035300" cy="427038"/>
          </a:xfrm>
          <a:prstGeom prst="rect">
            <a:avLst/>
          </a:prstGeom>
          <a:noFill/>
          <a:ln w="12700">
            <a:noFill/>
            <a:miter lim="800000"/>
            <a:headEnd type="none" w="sm" len="sm"/>
            <a:tailEnd type="none" w="sm" len="sm"/>
          </a:ln>
          <a:effectLst/>
        </p:spPr>
        <p:txBody>
          <a:bodyPr wrap="none">
            <a:spAutoFit/>
          </a:bodyPr>
          <a:lstStyle/>
          <a:p>
            <a:pPr defTabSz="762000">
              <a:defRPr/>
            </a:pPr>
            <a:r>
              <a:rPr lang="de-DE" sz="1000" dirty="0" err="1">
                <a:solidFill>
                  <a:schemeClr val="bg1"/>
                </a:solidFill>
                <a:latin typeface="Arial" charset="0"/>
              </a:rPr>
              <a:t>anderScore</a:t>
            </a:r>
            <a:r>
              <a:rPr lang="de-DE" sz="1000" dirty="0">
                <a:solidFill>
                  <a:schemeClr val="bg1"/>
                </a:solidFill>
                <a:latin typeface="Arial" charset="0"/>
              </a:rPr>
              <a:t> GmbH </a:t>
            </a:r>
            <a:r>
              <a:rPr lang="de-DE" sz="1200" dirty="0">
                <a:solidFill>
                  <a:schemeClr val="bg1"/>
                </a:solidFill>
                <a:latin typeface="Arial" charset="0"/>
              </a:rPr>
              <a:t>•</a:t>
            </a:r>
            <a:r>
              <a:rPr lang="de-DE" sz="1000" dirty="0">
                <a:solidFill>
                  <a:schemeClr val="bg1"/>
                </a:solidFill>
                <a:latin typeface="Arial" charset="0"/>
              </a:rPr>
              <a:t> Frankenwerft 35 </a:t>
            </a:r>
            <a:r>
              <a:rPr lang="de-DE" sz="1200" dirty="0">
                <a:solidFill>
                  <a:schemeClr val="bg1"/>
                </a:solidFill>
                <a:latin typeface="Arial" charset="0"/>
              </a:rPr>
              <a:t>•</a:t>
            </a:r>
            <a:r>
              <a:rPr lang="de-DE" sz="1000" dirty="0">
                <a:solidFill>
                  <a:schemeClr val="bg1"/>
                </a:solidFill>
                <a:latin typeface="Arial" charset="0"/>
              </a:rPr>
              <a:t> 50667 Köln</a:t>
            </a:r>
          </a:p>
          <a:p>
            <a:pPr defTabSz="762000">
              <a:defRPr/>
            </a:pPr>
            <a:r>
              <a:rPr lang="de-DE" sz="1000" dirty="0">
                <a:solidFill>
                  <a:schemeClr val="bg1"/>
                </a:solidFill>
                <a:latin typeface="Arial" charset="0"/>
              </a:rPr>
              <a:t>Daniel Krämer &amp; Malte Fischer</a:t>
            </a:r>
          </a:p>
        </p:txBody>
      </p:sp>
      <p:sp>
        <p:nvSpPr>
          <p:cNvPr id="1054" name="Text Box 30">
            <a:extLst>
              <a:ext uri="{FF2B5EF4-FFF2-40B4-BE49-F238E27FC236}">
                <a16:creationId xmlns:a16="http://schemas.microsoft.com/office/drawing/2014/main" id="{9346920B-D70B-3A57-06DF-529E537954C8}"/>
              </a:ext>
            </a:extLst>
          </p:cNvPr>
          <p:cNvSpPr txBox="1">
            <a:spLocks noChangeArrowheads="1"/>
          </p:cNvSpPr>
          <p:nvPr/>
        </p:nvSpPr>
        <p:spPr bwMode="auto">
          <a:xfrm>
            <a:off x="4252913" y="6424613"/>
            <a:ext cx="2637260" cy="246221"/>
          </a:xfrm>
          <a:prstGeom prst="rect">
            <a:avLst/>
          </a:prstGeom>
          <a:noFill/>
          <a:ln w="12700">
            <a:noFill/>
            <a:miter lim="800000"/>
            <a:headEnd type="none" w="sm" len="sm"/>
            <a:tailEnd type="none" w="sm" len="sm"/>
          </a:ln>
          <a:effectLst/>
        </p:spPr>
        <p:txBody>
          <a:bodyPr wrap="none">
            <a:spAutoFit/>
          </a:bodyPr>
          <a:lstStyle/>
          <a:p>
            <a:pPr defTabSz="762000">
              <a:defRPr/>
            </a:pPr>
            <a:r>
              <a:rPr lang="de-DE" sz="1000" dirty="0">
                <a:solidFill>
                  <a:schemeClr val="bg1"/>
                </a:solidFill>
                <a:latin typeface="Arial" charset="0"/>
              </a:rPr>
              <a:t>Tag-3_4-Release-und-Tagged-Images.pptx</a:t>
            </a:r>
            <a:endParaRPr lang="de-DE" dirty="0">
              <a:solidFill>
                <a:schemeClr val="bg1"/>
              </a:solidFill>
              <a:latin typeface="Arial" pitchFamily="34" charset="0"/>
            </a:endParaRPr>
          </a:p>
        </p:txBody>
      </p:sp>
      <p:sp>
        <p:nvSpPr>
          <p:cNvPr id="1063" name="Rectangle 39">
            <a:hlinkClick r:id="rId4"/>
            <a:extLst>
              <a:ext uri="{FF2B5EF4-FFF2-40B4-BE49-F238E27FC236}">
                <a16:creationId xmlns:a16="http://schemas.microsoft.com/office/drawing/2014/main" id="{613611E0-DAA0-F230-CD0B-8592F1472163}"/>
              </a:ext>
            </a:extLst>
          </p:cNvPr>
          <p:cNvSpPr>
            <a:spLocks noChangeArrowheads="1"/>
          </p:cNvSpPr>
          <p:nvPr userDrawn="1"/>
        </p:nvSpPr>
        <p:spPr bwMode="auto">
          <a:xfrm>
            <a:off x="3914775" y="3105150"/>
            <a:ext cx="9144000" cy="461963"/>
          </a:xfrm>
          <a:prstGeom prst="rect">
            <a:avLst/>
          </a:prstGeom>
          <a:noFill/>
          <a:ln w="12700">
            <a:noFill/>
            <a:miter lim="800000"/>
            <a:headEnd type="none" w="sm" len="sm"/>
            <a:tailEnd type="none" w="sm" len="sm"/>
          </a:ln>
          <a:effectLst/>
        </p:spPr>
        <p:txBody>
          <a:bodyPr>
            <a:spAutoFit/>
          </a:bodyPr>
          <a:lstStyle/>
          <a:p>
            <a:pPr>
              <a:defRPr/>
            </a:pPr>
            <a:endParaRPr lang="de-DE" dirty="0">
              <a:latin typeface="Arial" pitchFamily="34" charset="0"/>
            </a:endParaRPr>
          </a:p>
        </p:txBody>
      </p:sp>
      <p:sp>
        <p:nvSpPr>
          <p:cNvPr id="1064" name="Rectangle 40">
            <a:extLst>
              <a:ext uri="{FF2B5EF4-FFF2-40B4-BE49-F238E27FC236}">
                <a16:creationId xmlns:a16="http://schemas.microsoft.com/office/drawing/2014/main" id="{29E915F4-DDDF-F121-AC80-954D75E00DFB}"/>
              </a:ext>
            </a:extLst>
          </p:cNvPr>
          <p:cNvSpPr>
            <a:spLocks noChangeArrowheads="1"/>
          </p:cNvSpPr>
          <p:nvPr userDrawn="1"/>
        </p:nvSpPr>
        <p:spPr bwMode="auto">
          <a:xfrm>
            <a:off x="0" y="0"/>
            <a:ext cx="252413" cy="260350"/>
          </a:xfrm>
          <a:prstGeom prst="rect">
            <a:avLst/>
          </a:prstGeom>
          <a:noFill/>
          <a:ln w="12700">
            <a:noFill/>
            <a:miter lim="800000"/>
            <a:headEnd type="none" w="sm" len="sm"/>
            <a:tailEnd type="none" w="sm" len="sm"/>
          </a:ln>
          <a:effectLst/>
        </p:spPr>
        <p:txBody>
          <a:bodyPr wrap="none" anchor="ctr">
            <a:spAutoFit/>
          </a:bodyPr>
          <a:lstStyle/>
          <a:p>
            <a:pPr defTabSz="762000">
              <a:defRPr/>
            </a:pPr>
            <a:r>
              <a:rPr lang="de-DE" sz="800" dirty="0">
                <a:latin typeface="Arial" charset="0"/>
                <a:ea typeface="Times New Roman" pitchFamily="18" charset="0"/>
                <a:cs typeface="Arial" charset="0"/>
              </a:rPr>
              <a:t> </a:t>
            </a:r>
            <a:r>
              <a:rPr lang="de-DE" sz="1100" dirty="0">
                <a:latin typeface="Arial" pitchFamily="34" charset="0"/>
                <a:ea typeface="Times New Roman" pitchFamily="18" charset="0"/>
                <a:cs typeface="Arial" charset="0"/>
              </a:rPr>
              <a:t> </a:t>
            </a:r>
            <a:endParaRPr lang="de-DE" dirty="0">
              <a:latin typeface="Arial" pitchFamily="34" charset="0"/>
              <a:ea typeface="Times New Roman" pitchFamily="18" charset="0"/>
              <a:cs typeface="Arial" charset="0"/>
            </a:endParaRPr>
          </a:p>
        </p:txBody>
      </p:sp>
      <p:sp>
        <p:nvSpPr>
          <p:cNvPr id="1065" name="Rectangle 41">
            <a:extLst>
              <a:ext uri="{FF2B5EF4-FFF2-40B4-BE49-F238E27FC236}">
                <a16:creationId xmlns:a16="http://schemas.microsoft.com/office/drawing/2014/main" id="{1AC20BC3-24D2-D550-0D11-5B051D92208E}"/>
              </a:ext>
            </a:extLst>
          </p:cNvPr>
          <p:cNvSpPr>
            <a:spLocks noChangeArrowheads="1"/>
          </p:cNvSpPr>
          <p:nvPr userDrawn="1"/>
        </p:nvSpPr>
        <p:spPr bwMode="auto">
          <a:xfrm>
            <a:off x="0" y="0"/>
            <a:ext cx="252413" cy="260350"/>
          </a:xfrm>
          <a:prstGeom prst="rect">
            <a:avLst/>
          </a:prstGeom>
          <a:noFill/>
          <a:ln w="12700">
            <a:noFill/>
            <a:miter lim="800000"/>
            <a:headEnd type="none" w="sm" len="sm"/>
            <a:tailEnd type="none" w="sm" len="sm"/>
          </a:ln>
          <a:effectLst/>
        </p:spPr>
        <p:txBody>
          <a:bodyPr wrap="none" anchor="ctr">
            <a:spAutoFit/>
          </a:bodyPr>
          <a:lstStyle/>
          <a:p>
            <a:pPr defTabSz="762000">
              <a:defRPr/>
            </a:pPr>
            <a:r>
              <a:rPr lang="de-DE" sz="800" dirty="0">
                <a:latin typeface="Arial" charset="0"/>
                <a:ea typeface="Times New Roman" pitchFamily="18" charset="0"/>
                <a:cs typeface="Arial" charset="0"/>
              </a:rPr>
              <a:t> </a:t>
            </a:r>
            <a:r>
              <a:rPr lang="de-DE" sz="1100" dirty="0">
                <a:latin typeface="Arial" pitchFamily="34" charset="0"/>
                <a:ea typeface="Times New Roman" pitchFamily="18" charset="0"/>
                <a:cs typeface="Arial" charset="0"/>
              </a:rPr>
              <a:t> </a:t>
            </a:r>
            <a:endParaRPr lang="de-DE" dirty="0">
              <a:latin typeface="Arial" pitchFamily="34" charset="0"/>
              <a:ea typeface="Times New Roman" pitchFamily="18" charset="0"/>
              <a:cs typeface="Arial" charset="0"/>
            </a:endParaRPr>
          </a:p>
        </p:txBody>
      </p:sp>
      <p:sp>
        <p:nvSpPr>
          <p:cNvPr id="1066" name="Rectangle 42">
            <a:extLst>
              <a:ext uri="{FF2B5EF4-FFF2-40B4-BE49-F238E27FC236}">
                <a16:creationId xmlns:a16="http://schemas.microsoft.com/office/drawing/2014/main" id="{492F53AD-7BED-DC98-EB8F-A0EE8D11CB43}"/>
              </a:ext>
            </a:extLst>
          </p:cNvPr>
          <p:cNvSpPr>
            <a:spLocks noChangeArrowheads="1"/>
          </p:cNvSpPr>
          <p:nvPr userDrawn="1"/>
        </p:nvSpPr>
        <p:spPr bwMode="auto">
          <a:xfrm>
            <a:off x="0" y="0"/>
            <a:ext cx="252413" cy="260350"/>
          </a:xfrm>
          <a:prstGeom prst="rect">
            <a:avLst/>
          </a:prstGeom>
          <a:noFill/>
          <a:ln w="12700">
            <a:noFill/>
            <a:miter lim="800000"/>
            <a:headEnd type="none" w="sm" len="sm"/>
            <a:tailEnd type="none" w="sm" len="sm"/>
          </a:ln>
          <a:effectLst/>
        </p:spPr>
        <p:txBody>
          <a:bodyPr wrap="none" anchor="ctr">
            <a:spAutoFit/>
          </a:bodyPr>
          <a:lstStyle/>
          <a:p>
            <a:pPr defTabSz="762000">
              <a:defRPr/>
            </a:pPr>
            <a:r>
              <a:rPr lang="de-DE" sz="800" dirty="0">
                <a:latin typeface="Arial" charset="0"/>
                <a:ea typeface="Times New Roman" pitchFamily="18" charset="0"/>
                <a:cs typeface="Arial" charset="0"/>
              </a:rPr>
              <a:t> </a:t>
            </a:r>
            <a:r>
              <a:rPr lang="de-DE" sz="1100" dirty="0">
                <a:latin typeface="Arial" pitchFamily="34" charset="0"/>
                <a:ea typeface="Times New Roman" pitchFamily="18" charset="0"/>
                <a:cs typeface="Arial" charset="0"/>
              </a:rPr>
              <a:t> </a:t>
            </a:r>
            <a:endParaRPr lang="de-DE" dirty="0">
              <a:latin typeface="Arial" pitchFamily="34" charset="0"/>
              <a:ea typeface="Times New Roman" pitchFamily="18" charset="0"/>
              <a:cs typeface="Arial" charset="0"/>
            </a:endParaRPr>
          </a:p>
        </p:txBody>
      </p:sp>
      <p:pic>
        <p:nvPicPr>
          <p:cNvPr id="1037" name="713fdfc0-1a72-49da-bd13-b47278f75372" descr="EAF3711E-BEB0-47E0-BD76-8002A3B4EEFA@localdomain">
            <a:extLst>
              <a:ext uri="{FF2B5EF4-FFF2-40B4-BE49-F238E27FC236}">
                <a16:creationId xmlns:a16="http://schemas.microsoft.com/office/drawing/2014/main" id="{4AE00106-8F78-C96F-8B30-D2683A6B8AAD}"/>
              </a:ext>
            </a:extLst>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0" y="0"/>
            <a:ext cx="9144000" cy="955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8" name="Picture 43" descr="_anderScore-Logo_2773x575_new">
            <a:extLst>
              <a:ext uri="{FF2B5EF4-FFF2-40B4-BE49-F238E27FC236}">
                <a16:creationId xmlns:a16="http://schemas.microsoft.com/office/drawing/2014/main" id="{CC9E1C11-27DD-E217-D73D-AA9C236B0D54}"/>
              </a:ext>
            </a:extLst>
          </p:cNvPr>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6084888" y="231775"/>
            <a:ext cx="2754312"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9" name="Rectangle 45">
            <a:extLst>
              <a:ext uri="{FF2B5EF4-FFF2-40B4-BE49-F238E27FC236}">
                <a16:creationId xmlns:a16="http://schemas.microsoft.com/office/drawing/2014/main" id="{ECFE2338-BCA1-E902-1A46-C4FCCF006FB2}"/>
              </a:ext>
            </a:extLst>
          </p:cNvPr>
          <p:cNvSpPr>
            <a:spLocks noGrp="1" noChangeArrowheads="1"/>
          </p:cNvSpPr>
          <p:nvPr>
            <p:ph type="title"/>
          </p:nvPr>
        </p:nvSpPr>
        <p:spPr bwMode="auto">
          <a:xfrm>
            <a:off x="303213" y="115888"/>
            <a:ext cx="5554662" cy="706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de-DE" altLang="de-DE"/>
              <a:t>Titelmasterformat durch Klicken bearbeiten</a:t>
            </a:r>
          </a:p>
        </p:txBody>
      </p:sp>
    </p:spTree>
  </p:cSld>
  <p:clrMap bg1="lt1" tx1="dk1" bg2="lt2" tx2="dk2" accent1="accent1" accent2="accent2" accent3="accent3" accent4="accent4" accent5="accent5" accent6="accent6" hlink="hlink" folHlink="folHlink"/>
  <p:sldLayoutIdLst>
    <p:sldLayoutId id="2147483895" r:id="rId1"/>
    <p:sldLayoutId id="2147483897" r:id="rId2"/>
  </p:sldLayoutIdLst>
  <p:txStyles>
    <p:titleStyle>
      <a:lvl1pPr algn="l" rtl="0" eaLnBrk="1" fontAlgn="base" hangingPunct="1">
        <a:lnSpc>
          <a:spcPct val="90000"/>
        </a:lnSpc>
        <a:spcBef>
          <a:spcPct val="0"/>
        </a:spcBef>
        <a:spcAft>
          <a:spcPct val="0"/>
        </a:spcAft>
        <a:defRPr sz="3000">
          <a:solidFill>
            <a:srgbClr val="0D4F3C"/>
          </a:solidFill>
          <a:latin typeface="+mj-lt"/>
          <a:ea typeface="+mj-ea"/>
          <a:cs typeface="+mj-cs"/>
        </a:defRPr>
      </a:lvl1pPr>
      <a:lvl2pPr algn="l" rtl="0" eaLnBrk="1" fontAlgn="base" hangingPunct="1">
        <a:lnSpc>
          <a:spcPct val="90000"/>
        </a:lnSpc>
        <a:spcBef>
          <a:spcPct val="0"/>
        </a:spcBef>
        <a:spcAft>
          <a:spcPct val="0"/>
        </a:spcAft>
        <a:defRPr sz="3000">
          <a:solidFill>
            <a:srgbClr val="0D4F3C"/>
          </a:solidFill>
          <a:latin typeface="Arial" charset="0"/>
        </a:defRPr>
      </a:lvl2pPr>
      <a:lvl3pPr algn="l" rtl="0" eaLnBrk="1" fontAlgn="base" hangingPunct="1">
        <a:lnSpc>
          <a:spcPct val="90000"/>
        </a:lnSpc>
        <a:spcBef>
          <a:spcPct val="0"/>
        </a:spcBef>
        <a:spcAft>
          <a:spcPct val="0"/>
        </a:spcAft>
        <a:defRPr sz="3000">
          <a:solidFill>
            <a:srgbClr val="0D4F3C"/>
          </a:solidFill>
          <a:latin typeface="Arial" charset="0"/>
        </a:defRPr>
      </a:lvl3pPr>
      <a:lvl4pPr algn="l" rtl="0" eaLnBrk="1" fontAlgn="base" hangingPunct="1">
        <a:lnSpc>
          <a:spcPct val="90000"/>
        </a:lnSpc>
        <a:spcBef>
          <a:spcPct val="0"/>
        </a:spcBef>
        <a:spcAft>
          <a:spcPct val="0"/>
        </a:spcAft>
        <a:defRPr sz="3000">
          <a:solidFill>
            <a:srgbClr val="0D4F3C"/>
          </a:solidFill>
          <a:latin typeface="Arial" charset="0"/>
        </a:defRPr>
      </a:lvl4pPr>
      <a:lvl5pPr algn="l" rtl="0" eaLnBrk="1" fontAlgn="base" hangingPunct="1">
        <a:lnSpc>
          <a:spcPct val="90000"/>
        </a:lnSpc>
        <a:spcBef>
          <a:spcPct val="0"/>
        </a:spcBef>
        <a:spcAft>
          <a:spcPct val="0"/>
        </a:spcAft>
        <a:defRPr sz="3000">
          <a:solidFill>
            <a:srgbClr val="0D4F3C"/>
          </a:solidFill>
          <a:latin typeface="Arial" charset="0"/>
        </a:defRPr>
      </a:lvl5pPr>
      <a:lvl6pPr marL="457200" algn="l" rtl="0" eaLnBrk="1" fontAlgn="base" hangingPunct="1">
        <a:spcBef>
          <a:spcPct val="0"/>
        </a:spcBef>
        <a:spcAft>
          <a:spcPct val="0"/>
        </a:spcAft>
        <a:defRPr sz="3000">
          <a:solidFill>
            <a:srgbClr val="0D4F3C"/>
          </a:solidFill>
          <a:latin typeface="Arial" charset="0"/>
        </a:defRPr>
      </a:lvl6pPr>
      <a:lvl7pPr marL="914400" algn="l" rtl="0" eaLnBrk="1" fontAlgn="base" hangingPunct="1">
        <a:spcBef>
          <a:spcPct val="0"/>
        </a:spcBef>
        <a:spcAft>
          <a:spcPct val="0"/>
        </a:spcAft>
        <a:defRPr sz="3000">
          <a:solidFill>
            <a:srgbClr val="0D4F3C"/>
          </a:solidFill>
          <a:latin typeface="Arial" charset="0"/>
        </a:defRPr>
      </a:lvl7pPr>
      <a:lvl8pPr marL="1371600" algn="l" rtl="0" eaLnBrk="1" fontAlgn="base" hangingPunct="1">
        <a:spcBef>
          <a:spcPct val="0"/>
        </a:spcBef>
        <a:spcAft>
          <a:spcPct val="0"/>
        </a:spcAft>
        <a:defRPr sz="3000">
          <a:solidFill>
            <a:srgbClr val="0D4F3C"/>
          </a:solidFill>
          <a:latin typeface="Arial" charset="0"/>
        </a:defRPr>
      </a:lvl8pPr>
      <a:lvl9pPr marL="1828800" algn="l" rtl="0" eaLnBrk="1" fontAlgn="base" hangingPunct="1">
        <a:spcBef>
          <a:spcPct val="0"/>
        </a:spcBef>
        <a:spcAft>
          <a:spcPct val="0"/>
        </a:spcAft>
        <a:defRPr sz="3000">
          <a:solidFill>
            <a:srgbClr val="0D4F3C"/>
          </a:solidFill>
          <a:latin typeface="Arial" charset="0"/>
        </a:defRPr>
      </a:lvl9pPr>
    </p:titleStyle>
    <p:bodyStyle>
      <a:lvl1pPr marL="342900" indent="-342900" algn="l" rtl="0" eaLnBrk="1" fontAlgn="base" hangingPunct="1">
        <a:spcBef>
          <a:spcPct val="20000"/>
        </a:spcBef>
        <a:spcAft>
          <a:spcPct val="0"/>
        </a:spcAft>
        <a:buClr>
          <a:srgbClr val="008C5A"/>
        </a:buClr>
        <a:buFont typeface="Monotype Sorts" pitchFamily="2" charset="2"/>
        <a:buChar char="l"/>
        <a:defRPr sz="2400">
          <a:solidFill>
            <a:schemeClr val="tx1"/>
          </a:solidFill>
          <a:latin typeface="+mn-lt"/>
          <a:ea typeface="+mn-ea"/>
          <a:cs typeface="+mn-cs"/>
        </a:defRPr>
      </a:lvl1pPr>
      <a:lvl2pPr marL="742950" indent="-285750" algn="l" rtl="0" eaLnBrk="1" fontAlgn="base" hangingPunct="1">
        <a:spcBef>
          <a:spcPct val="20000"/>
        </a:spcBef>
        <a:spcAft>
          <a:spcPct val="0"/>
        </a:spcAft>
        <a:buClr>
          <a:srgbClr val="008C5A"/>
        </a:buClr>
        <a:buFont typeface="Monotype Sorts" pitchFamily="2" charset="2"/>
        <a:buChar char="l"/>
        <a:defRPr sz="2000">
          <a:solidFill>
            <a:schemeClr val="tx1"/>
          </a:solidFill>
          <a:latin typeface="+mn-lt"/>
        </a:defRPr>
      </a:lvl2pPr>
      <a:lvl3pPr marL="1143000" indent="-228600" algn="l" rtl="0" eaLnBrk="1" fontAlgn="base" hangingPunct="1">
        <a:spcBef>
          <a:spcPct val="20000"/>
        </a:spcBef>
        <a:spcAft>
          <a:spcPct val="0"/>
        </a:spcAft>
        <a:buClr>
          <a:srgbClr val="008C5A"/>
        </a:buClr>
        <a:buFont typeface="Monotype Sorts" pitchFamily="2" charset="2"/>
        <a:buChar char="l"/>
        <a:defRPr sz="2400">
          <a:solidFill>
            <a:schemeClr val="tx1"/>
          </a:solidFill>
          <a:latin typeface="+mn-lt"/>
        </a:defRPr>
      </a:lvl3pPr>
      <a:lvl4pPr marL="15621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4pPr>
      <a:lvl5pPr marL="19812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5pPr>
      <a:lvl6pPr marL="24384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6pPr>
      <a:lvl7pPr marL="28956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7pPr>
      <a:lvl8pPr marL="33528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8pPr>
      <a:lvl9pPr marL="38100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0" name="Picture 7">
            <a:extLst>
              <a:ext uri="{FF2B5EF4-FFF2-40B4-BE49-F238E27FC236}">
                <a16:creationId xmlns:a16="http://schemas.microsoft.com/office/drawing/2014/main" id="{4D35DA86-B4BB-2584-B461-44E862DDDE3E}"/>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2001838"/>
            <a:ext cx="9144000" cy="2455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9883" name="Rectangle 11">
            <a:extLst>
              <a:ext uri="{FF2B5EF4-FFF2-40B4-BE49-F238E27FC236}">
                <a16:creationId xmlns:a16="http://schemas.microsoft.com/office/drawing/2014/main" id="{968E4FCC-BFE2-C5FE-B99E-AD505999C9E6}"/>
              </a:ext>
            </a:extLst>
          </p:cNvPr>
          <p:cNvSpPr>
            <a:spLocks noChangeArrowheads="1"/>
          </p:cNvSpPr>
          <p:nvPr userDrawn="1"/>
        </p:nvSpPr>
        <p:spPr bwMode="auto">
          <a:xfrm rot="20291916" flipV="1">
            <a:off x="5889625" y="4484688"/>
            <a:ext cx="73025" cy="69850"/>
          </a:xfrm>
          <a:prstGeom prst="rect">
            <a:avLst/>
          </a:prstGeom>
          <a:solidFill>
            <a:schemeClr val="bg1"/>
          </a:solidFill>
          <a:ln w="9525">
            <a:noFill/>
            <a:miter lim="800000"/>
            <a:headEnd/>
            <a:tailEnd/>
          </a:ln>
          <a:effectLst/>
        </p:spPr>
        <p:txBody>
          <a:bodyPr wrap="none" anchor="ctr"/>
          <a:lstStyle/>
          <a:p>
            <a:pPr>
              <a:defRPr/>
            </a:pPr>
            <a:endParaRPr lang="de-DE" dirty="0">
              <a:latin typeface="Arial" pitchFamily="34" charset="0"/>
            </a:endParaRPr>
          </a:p>
        </p:txBody>
      </p:sp>
      <p:sp>
        <p:nvSpPr>
          <p:cNvPr id="79884" name="Rectangle 12">
            <a:extLst>
              <a:ext uri="{FF2B5EF4-FFF2-40B4-BE49-F238E27FC236}">
                <a16:creationId xmlns:a16="http://schemas.microsoft.com/office/drawing/2014/main" id="{250C61B2-2B35-A539-A9AE-1C8E086EC10D}"/>
              </a:ext>
            </a:extLst>
          </p:cNvPr>
          <p:cNvSpPr>
            <a:spLocks noChangeArrowheads="1"/>
          </p:cNvSpPr>
          <p:nvPr userDrawn="1"/>
        </p:nvSpPr>
        <p:spPr bwMode="auto">
          <a:xfrm rot="-922424">
            <a:off x="5884863" y="4489450"/>
            <a:ext cx="73025" cy="71438"/>
          </a:xfrm>
          <a:prstGeom prst="rect">
            <a:avLst/>
          </a:prstGeom>
          <a:solidFill>
            <a:schemeClr val="bg1"/>
          </a:solidFill>
          <a:ln w="9525">
            <a:noFill/>
            <a:miter lim="800000"/>
            <a:headEnd/>
            <a:tailEnd/>
          </a:ln>
          <a:effectLst/>
        </p:spPr>
        <p:txBody>
          <a:bodyPr wrap="none" anchor="ctr"/>
          <a:lstStyle/>
          <a:p>
            <a:pPr>
              <a:defRPr/>
            </a:pPr>
            <a:endParaRPr lang="de-DE" dirty="0">
              <a:latin typeface="Arial" pitchFamily="34" charset="0"/>
            </a:endParaRPr>
          </a:p>
        </p:txBody>
      </p:sp>
      <p:pic>
        <p:nvPicPr>
          <p:cNvPr id="2053" name="Picture 13">
            <a:extLst>
              <a:ext uri="{FF2B5EF4-FFF2-40B4-BE49-F238E27FC236}">
                <a16:creationId xmlns:a16="http://schemas.microsoft.com/office/drawing/2014/main" id="{C2AA9C0A-9353-DC7C-8B36-9A1C13E55BCB}"/>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5364163" y="620713"/>
            <a:ext cx="3381375"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feld 6">
            <a:extLst>
              <a:ext uri="{FF2B5EF4-FFF2-40B4-BE49-F238E27FC236}">
                <a16:creationId xmlns:a16="http://schemas.microsoft.com/office/drawing/2014/main" id="{977A5FA4-4CA9-715B-7152-68BE18CA531B}"/>
              </a:ext>
            </a:extLst>
          </p:cNvPr>
          <p:cNvSpPr txBox="1"/>
          <p:nvPr userDrawn="1"/>
        </p:nvSpPr>
        <p:spPr>
          <a:xfrm>
            <a:off x="7667625" y="4508500"/>
            <a:ext cx="1441450" cy="185738"/>
          </a:xfrm>
          <a:prstGeom prst="rect">
            <a:avLst/>
          </a:prstGeom>
          <a:solidFill>
            <a:schemeClr val="bg1"/>
          </a:solidFill>
          <a:ln>
            <a:noFill/>
          </a:ln>
        </p:spPr>
        <p:txBody>
          <a:bodyPr>
            <a:spAutoFit/>
          </a:bodyPr>
          <a:lstStyle/>
          <a:p>
            <a:pPr>
              <a:defRPr/>
            </a:pPr>
            <a:r>
              <a:rPr lang="de-DE" sz="600" dirty="0">
                <a:latin typeface="+mj-lt"/>
              </a:rPr>
              <a:t>© Copyright 2024 anderScore GmbH</a:t>
            </a:r>
          </a:p>
        </p:txBody>
      </p:sp>
    </p:spTree>
  </p:cSld>
  <p:clrMap bg1="lt1" tx1="dk1" bg2="lt2" tx2="dk2" accent1="accent1" accent2="accent2" accent3="accent3" accent4="accent4" accent5="accent5" accent6="accent6" hlink="hlink" folHlink="folHlink"/>
  <p:sldLayoutIdLst>
    <p:sldLayoutId id="2147483896" r:id="rId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6.sv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hyperlink" Target="https://docs.docker.com/docker-hub/download-rate-limit/" TargetMode="External"/><Relationship Id="rId2" Type="http://schemas.openxmlformats.org/officeDocument/2006/relationships/notesSlide" Target="../notesSlides/notesSlide20.xml"/><Relationship Id="rId1" Type="http://schemas.openxmlformats.org/officeDocument/2006/relationships/slideLayout" Target="../slideLayouts/slideLayout1.xml"/><Relationship Id="rId4" Type="http://schemas.openxmlformats.org/officeDocument/2006/relationships/hyperlink" Target="https://docs.gitlab.com/ee/user/packages/dependency_proxy/"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E4B2C6CD-AD60-3C79-94C5-A3C58293BC9E}"/>
              </a:ext>
            </a:extLst>
          </p:cNvPr>
          <p:cNvSpPr>
            <a:spLocks noGrp="1" noChangeArrowheads="1"/>
          </p:cNvSpPr>
          <p:nvPr>
            <p:ph type="ctrTitle" idx="4294967295"/>
          </p:nvPr>
        </p:nvSpPr>
        <p:spPr bwMode="auto">
          <a:xfrm>
            <a:off x="468313" y="2562225"/>
            <a:ext cx="5471839" cy="93821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eaLnBrk="1" hangingPunct="1"/>
            <a:r>
              <a:rPr lang="de-DE" altLang="de-DE" sz="3200" dirty="0"/>
              <a:t>Tag 3: </a:t>
            </a:r>
            <a:r>
              <a:rPr lang="de-DE" altLang="de-DE" sz="3200" dirty="0" err="1"/>
              <a:t>GitOps</a:t>
            </a:r>
            <a:r>
              <a:rPr lang="de-DE" altLang="de-DE" sz="3200" dirty="0"/>
              <a:t>,</a:t>
            </a:r>
            <a:br>
              <a:rPr lang="de-DE" altLang="de-DE" sz="3200" dirty="0"/>
            </a:br>
            <a:r>
              <a:rPr lang="de-DE" altLang="de-DE" sz="3200" dirty="0"/>
              <a:t>Docker in der Entwicklung und </a:t>
            </a:r>
            <a:r>
              <a:rPr lang="de-DE" altLang="de-DE" sz="3200" dirty="0" err="1"/>
              <a:t>Deployment</a:t>
            </a:r>
            <a:r>
              <a:rPr lang="de-DE" altLang="de-DE" sz="3200" dirty="0"/>
              <a:t>-Strategien</a:t>
            </a:r>
          </a:p>
        </p:txBody>
      </p:sp>
      <p:sp>
        <p:nvSpPr>
          <p:cNvPr id="4099" name="Rectangle 3">
            <a:extLst>
              <a:ext uri="{FF2B5EF4-FFF2-40B4-BE49-F238E27FC236}">
                <a16:creationId xmlns:a16="http://schemas.microsoft.com/office/drawing/2014/main" id="{89107976-89BA-B819-B0F4-5904DD4F4AAC}"/>
              </a:ext>
            </a:extLst>
          </p:cNvPr>
          <p:cNvSpPr>
            <a:spLocks noGrp="1" noChangeArrowheads="1"/>
          </p:cNvSpPr>
          <p:nvPr>
            <p:ph type="subTitle" idx="4294967295"/>
          </p:nvPr>
        </p:nvSpPr>
        <p:spPr bwMode="auto">
          <a:xfrm>
            <a:off x="468312" y="4462463"/>
            <a:ext cx="4190603" cy="6223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None/>
            </a:pPr>
            <a:r>
              <a:rPr lang="de-DE" altLang="de-DE" sz="1600" dirty="0"/>
              <a:t>19.06.2024, Daniel Krämer &amp; Malte Fischer</a:t>
            </a:r>
          </a:p>
        </p:txBody>
      </p:sp>
      <p:sp>
        <p:nvSpPr>
          <p:cNvPr id="4100" name="Rectangle 4">
            <a:extLst>
              <a:ext uri="{FF2B5EF4-FFF2-40B4-BE49-F238E27FC236}">
                <a16:creationId xmlns:a16="http://schemas.microsoft.com/office/drawing/2014/main" id="{4D866AF1-CD71-C1C5-56DD-B2E98E020155}"/>
              </a:ext>
            </a:extLst>
          </p:cNvPr>
          <p:cNvSpPr>
            <a:spLocks noChangeArrowheads="1"/>
          </p:cNvSpPr>
          <p:nvPr/>
        </p:nvSpPr>
        <p:spPr bwMode="auto">
          <a:xfrm>
            <a:off x="468313" y="549275"/>
            <a:ext cx="4032250" cy="938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de-DE" altLang="de-DE" sz="4400" dirty="0">
              <a:solidFill>
                <a:schemeClr val="tx2"/>
              </a:solidFill>
              <a:latin typeface="Arial" panose="020B0604020202020204" pitchFamily="34" charset="0"/>
            </a:endParaRPr>
          </a:p>
        </p:txBody>
      </p:sp>
      <p:pic>
        <p:nvPicPr>
          <p:cNvPr id="3" name="Grafik 2">
            <a:extLst>
              <a:ext uri="{FF2B5EF4-FFF2-40B4-BE49-F238E27FC236}">
                <a16:creationId xmlns:a16="http://schemas.microsoft.com/office/drawing/2014/main" id="{F795EC6A-86ED-78D6-3916-EC81E831596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09959" y="263970"/>
            <a:ext cx="4348957" cy="1508822"/>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874EA8E-7A71-3505-B01E-D0E8A26AAC59}"/>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D4DA2B4E-C5FB-6595-34A6-E18A9AA0157D}"/>
              </a:ext>
            </a:extLst>
          </p:cNvPr>
          <p:cNvSpPr>
            <a:spLocks noGrp="1"/>
          </p:cNvSpPr>
          <p:nvPr>
            <p:ph idx="1"/>
          </p:nvPr>
        </p:nvSpPr>
        <p:spPr/>
        <p:txBody>
          <a:bodyPr/>
          <a:lstStyle/>
          <a:p>
            <a:pPr marL="0" indent="0">
              <a:buNone/>
            </a:pPr>
            <a:r>
              <a:rPr lang="de-DE" b="1" dirty="0"/>
              <a:t>Tagging nach dem </a:t>
            </a:r>
            <a:r>
              <a:rPr lang="de-DE" b="1" dirty="0" err="1"/>
              <a:t>Build</a:t>
            </a:r>
            <a:endParaRPr lang="de-DE" b="1" dirty="0"/>
          </a:p>
          <a:p>
            <a:pPr>
              <a:buFont typeface="Arial" panose="020B0604020202020204" pitchFamily="34" charset="0"/>
              <a:buChar char="•"/>
            </a:pPr>
            <a:r>
              <a:rPr lang="de-DE" dirty="0"/>
              <a:t>Vorhandene Images mit </a:t>
            </a:r>
            <a:r>
              <a:rPr lang="de-DE" dirty="0" err="1">
                <a:latin typeface="Consolas" panose="020B0609020204030204" pitchFamily="49" charset="0"/>
              </a:rPr>
              <a:t>docker</a:t>
            </a:r>
            <a:r>
              <a:rPr lang="de-DE" dirty="0">
                <a:latin typeface="Consolas" panose="020B0609020204030204" pitchFamily="49" charset="0"/>
              </a:rPr>
              <a:t> tag </a:t>
            </a:r>
            <a:r>
              <a:rPr lang="de-DE" dirty="0"/>
              <a:t>Befehl taggen</a:t>
            </a:r>
          </a:p>
          <a:p>
            <a:pPr>
              <a:buFont typeface="Arial" panose="020B0604020202020204" pitchFamily="34" charset="0"/>
              <a:buChar char="•"/>
            </a:pPr>
            <a:endParaRPr lang="de-DE" dirty="0"/>
          </a:p>
          <a:p>
            <a:pPr marL="0" indent="0">
              <a:buNone/>
            </a:pPr>
            <a:r>
              <a:rPr lang="de-DE" dirty="0" err="1">
                <a:latin typeface="Consolas" panose="020B0609020204030204" pitchFamily="49" charset="0"/>
              </a:rPr>
              <a:t>docker</a:t>
            </a:r>
            <a:r>
              <a:rPr lang="de-DE" dirty="0">
                <a:latin typeface="Consolas" panose="020B0609020204030204" pitchFamily="49" charset="0"/>
              </a:rPr>
              <a:t> tag [IMAGE_ID] [</a:t>
            </a:r>
            <a:r>
              <a:rPr lang="de-DE" dirty="0" err="1">
                <a:latin typeface="Consolas" panose="020B0609020204030204" pitchFamily="49" charset="0"/>
              </a:rPr>
              <a:t>repository</a:t>
            </a:r>
            <a:r>
              <a:rPr lang="de-DE" dirty="0">
                <a:latin typeface="Consolas" panose="020B0609020204030204" pitchFamily="49" charset="0"/>
              </a:rPr>
              <a:t>]:[TAG] </a:t>
            </a:r>
          </a:p>
        </p:txBody>
      </p:sp>
    </p:spTree>
    <p:extLst>
      <p:ext uri="{BB962C8B-B14F-4D97-AF65-F5344CB8AC3E}">
        <p14:creationId xmlns:p14="http://schemas.microsoft.com/office/powerpoint/2010/main" val="37882441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874EA8E-7A71-3505-B01E-D0E8A26AAC59}"/>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D4DA2B4E-C5FB-6595-34A6-E18A9AA0157D}"/>
              </a:ext>
            </a:extLst>
          </p:cNvPr>
          <p:cNvSpPr>
            <a:spLocks noGrp="1"/>
          </p:cNvSpPr>
          <p:nvPr>
            <p:ph idx="1"/>
          </p:nvPr>
        </p:nvSpPr>
        <p:spPr/>
        <p:txBody>
          <a:bodyPr/>
          <a:lstStyle/>
          <a:p>
            <a:pPr marL="0" indent="0">
              <a:buNone/>
            </a:pPr>
            <a:r>
              <a:rPr lang="de-DE" b="1" dirty="0"/>
              <a:t>Best </a:t>
            </a:r>
            <a:r>
              <a:rPr lang="de-DE" b="1" dirty="0" err="1"/>
              <a:t>Practises</a:t>
            </a:r>
            <a:endParaRPr lang="de-DE" b="1" dirty="0"/>
          </a:p>
          <a:p>
            <a:pPr>
              <a:buFont typeface="Arial" panose="020B0604020202020204" pitchFamily="34" charset="0"/>
              <a:buChar char="•"/>
            </a:pPr>
            <a:r>
              <a:rPr lang="de-DE" dirty="0"/>
              <a:t>Aussagekräftige Tags</a:t>
            </a:r>
          </a:p>
          <a:p>
            <a:pPr lvl="1">
              <a:buFont typeface="Arial" panose="020B0604020202020204" pitchFamily="34" charset="0"/>
              <a:buChar char="•"/>
            </a:pPr>
            <a:r>
              <a:rPr lang="de-DE" dirty="0"/>
              <a:t>Beschreibend (deskriptive) sein</a:t>
            </a:r>
          </a:p>
          <a:p>
            <a:pPr lvl="1">
              <a:buFont typeface="Arial" panose="020B0604020202020204" pitchFamily="34" charset="0"/>
              <a:buChar char="•"/>
            </a:pPr>
            <a:r>
              <a:rPr lang="de-DE" dirty="0"/>
              <a:t>Version oder Zustand wiedergeben</a:t>
            </a:r>
          </a:p>
          <a:p>
            <a:pPr>
              <a:buFont typeface="Arial" panose="020B0604020202020204" pitchFamily="34" charset="0"/>
              <a:buChar char="•"/>
            </a:pPr>
            <a:r>
              <a:rPr lang="de-DE" dirty="0"/>
              <a:t>Konsistenz</a:t>
            </a:r>
          </a:p>
          <a:p>
            <a:pPr lvl="1">
              <a:buFont typeface="Arial" panose="020B0604020202020204" pitchFamily="34" charset="0"/>
              <a:buChar char="•"/>
            </a:pPr>
            <a:r>
              <a:rPr lang="de-DE" dirty="0"/>
              <a:t>Einheitliches Tagging-Schema für verschiedene Images und Versionen</a:t>
            </a:r>
          </a:p>
          <a:p>
            <a:pPr>
              <a:buFont typeface="Arial" panose="020B0604020202020204" pitchFamily="34" charset="0"/>
              <a:buChar char="•"/>
            </a:pPr>
            <a:r>
              <a:rPr lang="de-DE" dirty="0"/>
              <a:t>Regelmäßige Updates</a:t>
            </a:r>
          </a:p>
          <a:p>
            <a:pPr lvl="1">
              <a:buFont typeface="Arial" panose="020B0604020202020204" pitchFamily="34" charset="0"/>
              <a:buChar char="•"/>
            </a:pPr>
            <a:r>
              <a:rPr lang="de-DE" dirty="0"/>
              <a:t>Tags immer aktualisieren</a:t>
            </a:r>
          </a:p>
          <a:p>
            <a:pPr lvl="1">
              <a:buFont typeface="Arial" panose="020B0604020202020204" pitchFamily="34" charset="0"/>
              <a:buChar char="•"/>
            </a:pPr>
            <a:r>
              <a:rPr lang="de-DE" dirty="0">
                <a:sym typeface="Wingdings" panose="05000000000000000000" pitchFamily="2" charset="2"/>
              </a:rPr>
              <a:t> Strategien zum Image Tagging</a:t>
            </a:r>
            <a:endParaRPr lang="de-DE" dirty="0"/>
          </a:p>
        </p:txBody>
      </p:sp>
    </p:spTree>
    <p:extLst>
      <p:ext uri="{BB962C8B-B14F-4D97-AF65-F5344CB8AC3E}">
        <p14:creationId xmlns:p14="http://schemas.microsoft.com/office/powerpoint/2010/main" val="18549488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874EA8E-7A71-3505-B01E-D0E8A26AAC59}"/>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D4DA2B4E-C5FB-6595-34A6-E18A9AA0157D}"/>
              </a:ext>
            </a:extLst>
          </p:cNvPr>
          <p:cNvSpPr>
            <a:spLocks noGrp="1"/>
          </p:cNvSpPr>
          <p:nvPr>
            <p:ph idx="1"/>
          </p:nvPr>
        </p:nvSpPr>
        <p:spPr/>
        <p:txBody>
          <a:bodyPr/>
          <a:lstStyle/>
          <a:p>
            <a:pPr marL="0" indent="0">
              <a:buNone/>
            </a:pPr>
            <a:r>
              <a:rPr lang="de-DE" b="1" dirty="0"/>
              <a:t>Strategien zum Image Tagging</a:t>
            </a:r>
          </a:p>
          <a:p>
            <a:pPr>
              <a:buFont typeface="Arial" panose="020B0604020202020204" pitchFamily="34" charset="0"/>
              <a:buChar char="•"/>
            </a:pPr>
            <a:r>
              <a:rPr lang="de-DE" dirty="0"/>
              <a:t>Image ID (</a:t>
            </a:r>
            <a:r>
              <a:rPr lang="de-DE" dirty="0" err="1"/>
              <a:t>digest</a:t>
            </a:r>
            <a:r>
              <a:rPr lang="de-DE" dirty="0"/>
              <a:t>)</a:t>
            </a:r>
          </a:p>
          <a:p>
            <a:pPr>
              <a:buFont typeface="Arial" panose="020B0604020202020204" pitchFamily="34" charset="0"/>
              <a:buChar char="•"/>
            </a:pPr>
            <a:r>
              <a:rPr lang="de-DE" dirty="0"/>
              <a:t>Image tags:</a:t>
            </a:r>
          </a:p>
          <a:p>
            <a:pPr lvl="1">
              <a:buFont typeface="Arial" panose="020B0604020202020204" pitchFamily="34" charset="0"/>
              <a:buChar char="•"/>
            </a:pPr>
            <a:r>
              <a:rPr lang="de-DE" dirty="0"/>
              <a:t>Rolling Tags</a:t>
            </a:r>
          </a:p>
          <a:p>
            <a:pPr lvl="1">
              <a:buFont typeface="Arial" panose="020B0604020202020204" pitchFamily="34" charset="0"/>
              <a:buChar char="•"/>
            </a:pPr>
            <a:r>
              <a:rPr lang="de-DE" dirty="0" err="1"/>
              <a:t>Git</a:t>
            </a:r>
            <a:r>
              <a:rPr lang="de-DE" dirty="0"/>
              <a:t> Tags</a:t>
            </a:r>
          </a:p>
          <a:p>
            <a:pPr lvl="1">
              <a:buFont typeface="Arial" panose="020B0604020202020204" pitchFamily="34" charset="0"/>
              <a:buChar char="•"/>
            </a:pPr>
            <a:r>
              <a:rPr lang="de-DE" dirty="0"/>
              <a:t>Branch </a:t>
            </a:r>
            <a:r>
              <a:rPr lang="de-DE" dirty="0" err="1"/>
              <a:t>Names</a:t>
            </a:r>
            <a:endParaRPr lang="de-DE" dirty="0"/>
          </a:p>
          <a:p>
            <a:pPr lvl="1">
              <a:buFont typeface="Arial" panose="020B0604020202020204" pitchFamily="34" charset="0"/>
              <a:buChar char="•"/>
            </a:pPr>
            <a:r>
              <a:rPr lang="de-DE" dirty="0" err="1"/>
              <a:t>SemVer</a:t>
            </a:r>
            <a:r>
              <a:rPr lang="de-DE" dirty="0"/>
              <a:t> Tags (</a:t>
            </a:r>
            <a:r>
              <a:rPr lang="de-DE" dirty="0" err="1"/>
              <a:t>Semantic</a:t>
            </a:r>
            <a:r>
              <a:rPr lang="de-DE" dirty="0"/>
              <a:t> </a:t>
            </a:r>
            <a:r>
              <a:rPr lang="de-DE" dirty="0" err="1"/>
              <a:t>Versioning</a:t>
            </a:r>
            <a:r>
              <a:rPr lang="de-DE" dirty="0"/>
              <a:t>)</a:t>
            </a:r>
          </a:p>
          <a:p>
            <a:pPr lvl="1">
              <a:buFont typeface="Arial" panose="020B0604020202020204" pitchFamily="34" charset="0"/>
              <a:buChar char="•"/>
            </a:pPr>
            <a:r>
              <a:rPr lang="de-DE" dirty="0" err="1"/>
              <a:t>Git</a:t>
            </a:r>
            <a:r>
              <a:rPr lang="de-DE" dirty="0"/>
              <a:t> Commit Hash</a:t>
            </a:r>
          </a:p>
          <a:p>
            <a:pPr lvl="1">
              <a:buFont typeface="Arial" panose="020B0604020202020204" pitchFamily="34" charset="0"/>
              <a:buChar char="•"/>
            </a:pPr>
            <a:r>
              <a:rPr lang="de-DE" dirty="0" err="1"/>
              <a:t>Timestamp</a:t>
            </a:r>
            <a:r>
              <a:rPr lang="de-DE" dirty="0"/>
              <a:t> / Date-</a:t>
            </a:r>
            <a:r>
              <a:rPr lang="de-DE" dirty="0" err="1"/>
              <a:t>Based</a:t>
            </a:r>
            <a:r>
              <a:rPr lang="de-DE" dirty="0"/>
              <a:t> Tags</a:t>
            </a:r>
          </a:p>
          <a:p>
            <a:pPr lvl="1">
              <a:buFont typeface="Arial" panose="020B0604020202020204" pitchFamily="34" charset="0"/>
              <a:buChar char="•"/>
            </a:pPr>
            <a:r>
              <a:rPr lang="de-DE" dirty="0" err="1"/>
              <a:t>Build</a:t>
            </a:r>
            <a:r>
              <a:rPr lang="de-DE" dirty="0"/>
              <a:t> ID</a:t>
            </a:r>
          </a:p>
        </p:txBody>
      </p:sp>
    </p:spTree>
    <p:extLst>
      <p:ext uri="{BB962C8B-B14F-4D97-AF65-F5344CB8AC3E}">
        <p14:creationId xmlns:p14="http://schemas.microsoft.com/office/powerpoint/2010/main" val="17996603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874EA8E-7A71-3505-B01E-D0E8A26AAC59}"/>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D4DA2B4E-C5FB-6595-34A6-E18A9AA0157D}"/>
              </a:ext>
            </a:extLst>
          </p:cNvPr>
          <p:cNvSpPr>
            <a:spLocks noGrp="1"/>
          </p:cNvSpPr>
          <p:nvPr>
            <p:ph idx="1"/>
          </p:nvPr>
        </p:nvSpPr>
        <p:spPr/>
        <p:txBody>
          <a:bodyPr/>
          <a:lstStyle/>
          <a:p>
            <a:pPr marL="0" indent="0">
              <a:buNone/>
            </a:pPr>
            <a:r>
              <a:rPr lang="de-DE" b="1" dirty="0"/>
              <a:t>Rolling tags</a:t>
            </a:r>
          </a:p>
          <a:p>
            <a:pPr>
              <a:buFont typeface="Arial" panose="020B0604020202020204" pitchFamily="34" charset="0"/>
              <a:buChar char="•"/>
            </a:pPr>
            <a:r>
              <a:rPr lang="de-DE" dirty="0"/>
              <a:t>Weit verbreitet </a:t>
            </a:r>
            <a:r>
              <a:rPr lang="de-DE" dirty="0">
                <a:sym typeface="Wingdings" panose="05000000000000000000" pitchFamily="2" charset="2"/>
              </a:rPr>
              <a:t></a:t>
            </a:r>
            <a:r>
              <a:rPr lang="de-DE" dirty="0">
                <a:latin typeface="Consolas" panose="020B0609020204030204" pitchFamily="49" charset="0"/>
              </a:rPr>
              <a:t>:</a:t>
            </a:r>
            <a:r>
              <a:rPr lang="de-DE" dirty="0" err="1">
                <a:latin typeface="Consolas" panose="020B0609020204030204" pitchFamily="49" charset="0"/>
              </a:rPr>
              <a:t>latest</a:t>
            </a:r>
            <a:r>
              <a:rPr lang="de-DE" dirty="0">
                <a:latin typeface="Consolas" panose="020B0609020204030204" pitchFamily="49" charset="0"/>
              </a:rPr>
              <a:t> </a:t>
            </a:r>
            <a:r>
              <a:rPr lang="de-DE" dirty="0"/>
              <a:t>und </a:t>
            </a:r>
            <a:r>
              <a:rPr lang="de-DE" dirty="0">
                <a:latin typeface="Consolas" panose="020B0609020204030204" pitchFamily="49" charset="0"/>
              </a:rPr>
              <a:t>:</a:t>
            </a:r>
            <a:r>
              <a:rPr lang="de-DE" dirty="0" err="1">
                <a:latin typeface="Consolas" panose="020B0609020204030204" pitchFamily="49" charset="0"/>
              </a:rPr>
              <a:t>stable</a:t>
            </a:r>
            <a:endParaRPr lang="de-DE" dirty="0">
              <a:latin typeface="Consolas" panose="020B0609020204030204" pitchFamily="49" charset="0"/>
            </a:endParaRPr>
          </a:p>
          <a:p>
            <a:pPr>
              <a:buFont typeface="Arial" panose="020B0604020202020204" pitchFamily="34" charset="0"/>
              <a:buChar char="•"/>
            </a:pPr>
            <a:r>
              <a:rPr lang="de-DE" dirty="0"/>
              <a:t>Relevanteste und neuste </a:t>
            </a:r>
            <a:r>
              <a:rPr lang="de-DE" dirty="0" err="1"/>
              <a:t>Build</a:t>
            </a:r>
            <a:r>
              <a:rPr lang="de-DE" dirty="0"/>
              <a:t>-Tag</a:t>
            </a:r>
          </a:p>
          <a:p>
            <a:pPr>
              <a:buFont typeface="Arial" panose="020B0604020202020204" pitchFamily="34" charset="0"/>
              <a:buChar char="•"/>
            </a:pPr>
            <a:r>
              <a:rPr lang="de-DE" dirty="0"/>
              <a:t>Vorsicht: Inkompatibles Image!</a:t>
            </a:r>
          </a:p>
          <a:p>
            <a:pPr lvl="1">
              <a:buFont typeface="Arial" panose="020B0604020202020204" pitchFamily="34" charset="0"/>
              <a:buChar char="•"/>
            </a:pPr>
            <a:r>
              <a:rPr lang="de-DE" dirty="0"/>
              <a:t>Für Test-Stage OK, </a:t>
            </a:r>
            <a:r>
              <a:rPr lang="de-DE" dirty="0" err="1"/>
              <a:t>Production</a:t>
            </a:r>
            <a:r>
              <a:rPr lang="de-DE" dirty="0"/>
              <a:t> No-Go</a:t>
            </a:r>
          </a:p>
          <a:p>
            <a:pPr lvl="1">
              <a:buFont typeface="Arial" panose="020B0604020202020204" pitchFamily="34" charset="0"/>
              <a:buChar char="•"/>
            </a:pPr>
            <a:r>
              <a:rPr lang="de-DE" dirty="0" err="1"/>
              <a:t>Production</a:t>
            </a:r>
            <a:r>
              <a:rPr lang="de-DE" dirty="0"/>
              <a:t> besser: </a:t>
            </a:r>
            <a:r>
              <a:rPr lang="de-DE" dirty="0" err="1"/>
              <a:t>unique</a:t>
            </a:r>
            <a:r>
              <a:rPr lang="de-DE" dirty="0"/>
              <a:t> Tags</a:t>
            </a:r>
          </a:p>
          <a:p>
            <a:pPr>
              <a:buFont typeface="Arial" panose="020B0604020202020204" pitchFamily="34" charset="0"/>
              <a:buChar char="•"/>
            </a:pPr>
            <a:r>
              <a:rPr lang="de-DE" dirty="0"/>
              <a:t>Rollback schwierig</a:t>
            </a:r>
          </a:p>
          <a:p>
            <a:pPr>
              <a:buFont typeface="Arial" panose="020B0604020202020204" pitchFamily="34" charset="0"/>
              <a:buChar char="•"/>
            </a:pPr>
            <a:r>
              <a:rPr lang="de-DE" dirty="0"/>
              <a:t>Herausforderung</a:t>
            </a:r>
          </a:p>
          <a:p>
            <a:pPr lvl="1">
              <a:buFont typeface="Arial" panose="020B0604020202020204" pitchFamily="34" charset="0"/>
              <a:buChar char="•"/>
            </a:pPr>
            <a:r>
              <a:rPr lang="de-DE" dirty="0"/>
              <a:t>Image IDs (</a:t>
            </a:r>
            <a:r>
              <a:rPr lang="de-DE" dirty="0" err="1"/>
              <a:t>digest</a:t>
            </a:r>
            <a:r>
              <a:rPr lang="de-DE" dirty="0"/>
              <a:t>): not human-</a:t>
            </a:r>
            <a:r>
              <a:rPr lang="de-DE" dirty="0" err="1"/>
              <a:t>readable</a:t>
            </a:r>
            <a:endParaRPr lang="de-DE" dirty="0"/>
          </a:p>
          <a:p>
            <a:pPr lvl="1">
              <a:buFont typeface="Arial" panose="020B0604020202020204" pitchFamily="34" charset="0"/>
              <a:buChar char="•"/>
            </a:pPr>
            <a:r>
              <a:rPr lang="de-DE" dirty="0"/>
              <a:t>Image tags: mutable</a:t>
            </a:r>
          </a:p>
          <a:p>
            <a:pPr>
              <a:buFont typeface="Arial" panose="020B0604020202020204" pitchFamily="34" charset="0"/>
              <a:buChar char="•"/>
            </a:pPr>
            <a:endParaRPr lang="de-DE" dirty="0"/>
          </a:p>
        </p:txBody>
      </p:sp>
    </p:spTree>
    <p:extLst>
      <p:ext uri="{BB962C8B-B14F-4D97-AF65-F5344CB8AC3E}">
        <p14:creationId xmlns:p14="http://schemas.microsoft.com/office/powerpoint/2010/main" val="35267403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30D42F4-3DE1-E484-4E37-7A350B7E9347}"/>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3AD45E9F-BF6F-3159-A6E8-E786B8D66377}"/>
              </a:ext>
            </a:extLst>
          </p:cNvPr>
          <p:cNvSpPr>
            <a:spLocks noGrp="1"/>
          </p:cNvSpPr>
          <p:nvPr>
            <p:ph idx="1"/>
          </p:nvPr>
        </p:nvSpPr>
        <p:spPr/>
        <p:txBody>
          <a:bodyPr/>
          <a:lstStyle/>
          <a:p>
            <a:pPr marL="0" indent="0">
              <a:buNone/>
            </a:pPr>
            <a:r>
              <a:rPr lang="de-DE" b="1" dirty="0" err="1"/>
              <a:t>Git</a:t>
            </a:r>
            <a:r>
              <a:rPr lang="de-DE" b="1" dirty="0"/>
              <a:t> Tags</a:t>
            </a:r>
          </a:p>
          <a:p>
            <a:pPr>
              <a:buFont typeface="Arial" panose="020B0604020202020204" pitchFamily="34" charset="0"/>
              <a:buChar char="•"/>
            </a:pPr>
            <a:r>
              <a:rPr lang="de-DE" dirty="0"/>
              <a:t>Nützlich bei </a:t>
            </a:r>
            <a:r>
              <a:rPr lang="de-DE" dirty="0" err="1"/>
              <a:t>Git</a:t>
            </a:r>
            <a:r>
              <a:rPr lang="de-DE" dirty="0"/>
              <a:t> Tags für Releases</a:t>
            </a:r>
          </a:p>
          <a:p>
            <a:pPr>
              <a:buFont typeface="Arial" panose="020B0604020202020204" pitchFamily="34" charset="0"/>
              <a:buChar char="•"/>
            </a:pPr>
            <a:r>
              <a:rPr lang="de-DE" dirty="0"/>
              <a:t>Direkt als Docker Image Tags</a:t>
            </a:r>
          </a:p>
          <a:p>
            <a:pPr>
              <a:buFont typeface="Arial" panose="020B0604020202020204" pitchFamily="34" charset="0"/>
              <a:buChar char="•"/>
            </a:pPr>
            <a:r>
              <a:rPr lang="de-DE" dirty="0" err="1"/>
              <a:t>Git</a:t>
            </a:r>
            <a:r>
              <a:rPr lang="de-DE" dirty="0"/>
              <a:t> Tag „v2.5.1“</a:t>
            </a:r>
          </a:p>
          <a:p>
            <a:pPr lvl="1">
              <a:buFont typeface="Arial" panose="020B0604020202020204" pitchFamily="34" charset="0"/>
              <a:buChar char="•"/>
            </a:pPr>
            <a:r>
              <a:rPr lang="de-DE" dirty="0">
                <a:sym typeface="Wingdings" panose="05000000000000000000" pitchFamily="2" charset="2"/>
              </a:rPr>
              <a:t> Gleichen Tag als Docker Image Tag</a:t>
            </a:r>
            <a:endParaRPr lang="de-DE" dirty="0"/>
          </a:p>
        </p:txBody>
      </p:sp>
    </p:spTree>
    <p:extLst>
      <p:ext uri="{BB962C8B-B14F-4D97-AF65-F5344CB8AC3E}">
        <p14:creationId xmlns:p14="http://schemas.microsoft.com/office/powerpoint/2010/main" val="16527753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C9E82B3-AD82-0F0E-4966-26D367100225}"/>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659CA9F6-54B4-1531-E83B-0D1A49C9D6FB}"/>
              </a:ext>
            </a:extLst>
          </p:cNvPr>
          <p:cNvSpPr>
            <a:spLocks noGrp="1"/>
          </p:cNvSpPr>
          <p:nvPr>
            <p:ph idx="1"/>
          </p:nvPr>
        </p:nvSpPr>
        <p:spPr/>
        <p:txBody>
          <a:bodyPr/>
          <a:lstStyle/>
          <a:p>
            <a:pPr marL="0" indent="0">
              <a:buNone/>
            </a:pPr>
            <a:r>
              <a:rPr lang="de-DE" b="1" dirty="0"/>
              <a:t>Branch </a:t>
            </a:r>
            <a:r>
              <a:rPr lang="de-DE" b="1" dirty="0" err="1"/>
              <a:t>Names</a:t>
            </a:r>
            <a:endParaRPr lang="de-DE" b="1" dirty="0"/>
          </a:p>
          <a:p>
            <a:pPr>
              <a:buFont typeface="Arial" panose="020B0604020202020204" pitchFamily="34" charset="0"/>
              <a:buChar char="•"/>
            </a:pPr>
            <a:r>
              <a:rPr lang="de-DE" dirty="0" err="1"/>
              <a:t>Branching</a:t>
            </a:r>
            <a:r>
              <a:rPr lang="de-DE" dirty="0"/>
              <a:t> Strategie</a:t>
            </a:r>
          </a:p>
          <a:p>
            <a:pPr lvl="1">
              <a:buFont typeface="Arial" panose="020B0604020202020204" pitchFamily="34" charset="0"/>
              <a:buChar char="•"/>
            </a:pPr>
            <a:r>
              <a:rPr lang="de-DE" dirty="0"/>
              <a:t>Branch-Namen verwenden, um Tags zu managen</a:t>
            </a:r>
          </a:p>
          <a:p>
            <a:pPr>
              <a:buFont typeface="Arial" panose="020B0604020202020204" pitchFamily="34" charset="0"/>
              <a:buChar char="•"/>
            </a:pPr>
            <a:r>
              <a:rPr lang="de-DE" dirty="0"/>
              <a:t>Beispiel</a:t>
            </a:r>
          </a:p>
          <a:p>
            <a:pPr lvl="1">
              <a:buFont typeface="Arial" panose="020B0604020202020204" pitchFamily="34" charset="0"/>
              <a:buChar char="•"/>
            </a:pPr>
            <a:r>
              <a:rPr lang="de-DE" dirty="0"/>
              <a:t>Branch: </a:t>
            </a:r>
            <a:r>
              <a:rPr lang="de-DE" dirty="0">
                <a:latin typeface="Consolas" panose="020B0609020204030204" pitchFamily="49" charset="0"/>
              </a:rPr>
              <a:t>release/2.5.1 für ein spezifisches Release</a:t>
            </a:r>
          </a:p>
          <a:p>
            <a:pPr lvl="1">
              <a:buFont typeface="Arial" panose="020B0604020202020204" pitchFamily="34" charset="0"/>
              <a:buChar char="•"/>
            </a:pPr>
            <a:r>
              <a:rPr lang="de-DE" dirty="0"/>
              <a:t>Docker Image mit </a:t>
            </a:r>
            <a:r>
              <a:rPr lang="de-DE" dirty="0">
                <a:latin typeface="Consolas" panose="020B0609020204030204" pitchFamily="49" charset="0"/>
              </a:rPr>
              <a:t>2.5.1</a:t>
            </a:r>
            <a:r>
              <a:rPr lang="de-DE" dirty="0"/>
              <a:t> taggen</a:t>
            </a:r>
          </a:p>
        </p:txBody>
      </p:sp>
    </p:spTree>
    <p:extLst>
      <p:ext uri="{BB962C8B-B14F-4D97-AF65-F5344CB8AC3E}">
        <p14:creationId xmlns:p14="http://schemas.microsoft.com/office/powerpoint/2010/main" val="28839532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874EA8E-7A71-3505-B01E-D0E8A26AAC59}"/>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D4DA2B4E-C5FB-6595-34A6-E18A9AA0157D}"/>
              </a:ext>
            </a:extLst>
          </p:cNvPr>
          <p:cNvSpPr>
            <a:spLocks noGrp="1"/>
          </p:cNvSpPr>
          <p:nvPr>
            <p:ph idx="1"/>
          </p:nvPr>
        </p:nvSpPr>
        <p:spPr/>
        <p:txBody>
          <a:bodyPr/>
          <a:lstStyle/>
          <a:p>
            <a:pPr marL="0" indent="0">
              <a:buNone/>
            </a:pPr>
            <a:r>
              <a:rPr lang="de-DE" b="1" dirty="0" err="1"/>
              <a:t>SemVer</a:t>
            </a:r>
            <a:r>
              <a:rPr lang="de-DE" b="1" dirty="0"/>
              <a:t> tags (</a:t>
            </a:r>
            <a:r>
              <a:rPr lang="de-DE" b="1" dirty="0" err="1"/>
              <a:t>Semantic</a:t>
            </a:r>
            <a:r>
              <a:rPr lang="de-DE" b="1" dirty="0"/>
              <a:t> </a:t>
            </a:r>
            <a:r>
              <a:rPr lang="de-DE" b="1" dirty="0" err="1"/>
              <a:t>Versioning</a:t>
            </a:r>
            <a:r>
              <a:rPr lang="de-DE" b="1" dirty="0"/>
              <a:t>)</a:t>
            </a:r>
          </a:p>
          <a:p>
            <a:pPr>
              <a:buFont typeface="Arial" panose="020B0604020202020204" pitchFamily="34" charset="0"/>
              <a:buChar char="•"/>
            </a:pPr>
            <a:r>
              <a:rPr lang="de-DE" dirty="0"/>
              <a:t>Anstatt zufällige Namen direkt Nummerierung</a:t>
            </a:r>
          </a:p>
          <a:p>
            <a:pPr>
              <a:buFont typeface="Arial" panose="020B0604020202020204" pitchFamily="34" charset="0"/>
              <a:buChar char="•"/>
            </a:pPr>
            <a:r>
              <a:rPr lang="de-DE" dirty="0"/>
              <a:t>„Spezialfall“ des </a:t>
            </a:r>
            <a:r>
              <a:rPr lang="de-DE" dirty="0">
                <a:latin typeface="Consolas" panose="020B0609020204030204" pitchFamily="49" charset="0"/>
              </a:rPr>
              <a:t>:</a:t>
            </a:r>
            <a:r>
              <a:rPr lang="de-DE" dirty="0" err="1">
                <a:latin typeface="Consolas" panose="020B0609020204030204" pitchFamily="49" charset="0"/>
              </a:rPr>
              <a:t>stable</a:t>
            </a:r>
            <a:r>
              <a:rPr lang="de-DE" dirty="0">
                <a:latin typeface="Consolas" panose="020B0609020204030204" pitchFamily="49" charset="0"/>
              </a:rPr>
              <a:t> </a:t>
            </a:r>
            <a:r>
              <a:rPr lang="de-DE" dirty="0"/>
              <a:t>Tag (Grundidee)</a:t>
            </a:r>
          </a:p>
          <a:p>
            <a:pPr>
              <a:buFont typeface="Arial" panose="020B0604020202020204" pitchFamily="34" charset="0"/>
              <a:buChar char="•"/>
            </a:pPr>
            <a:r>
              <a:rPr lang="de-DE" dirty="0"/>
              <a:t>Notation </a:t>
            </a:r>
            <a:r>
              <a:rPr lang="de-DE" dirty="0">
                <a:latin typeface="Consolas" panose="020B0609020204030204" pitchFamily="49" charset="0"/>
              </a:rPr>
              <a:t>MAJOR.MINOR.PATCH</a:t>
            </a:r>
          </a:p>
          <a:p>
            <a:pPr lvl="1">
              <a:buFont typeface="Arial" panose="020B0604020202020204" pitchFamily="34" charset="0"/>
              <a:buChar char="•"/>
            </a:pPr>
            <a:r>
              <a:rPr lang="de-DE" dirty="0"/>
              <a:t>Beispiel: 2.5.1</a:t>
            </a:r>
          </a:p>
          <a:p>
            <a:pPr lvl="1">
              <a:buFont typeface="Arial" panose="020B0604020202020204" pitchFamily="34" charset="0"/>
              <a:buChar char="•"/>
            </a:pPr>
            <a:r>
              <a:rPr lang="de-DE" dirty="0"/>
              <a:t>MAJOR = Inkompatible Änderungen</a:t>
            </a:r>
          </a:p>
          <a:p>
            <a:pPr lvl="1">
              <a:buFont typeface="Arial" panose="020B0604020202020204" pitchFamily="34" charset="0"/>
              <a:buChar char="•"/>
            </a:pPr>
            <a:r>
              <a:rPr lang="de-DE" dirty="0"/>
              <a:t>MINOR = Kompatible Änderungen</a:t>
            </a:r>
          </a:p>
          <a:p>
            <a:pPr lvl="1">
              <a:buFont typeface="Arial" panose="020B0604020202020204" pitchFamily="34" charset="0"/>
              <a:buChar char="•"/>
            </a:pPr>
            <a:r>
              <a:rPr lang="de-DE" dirty="0"/>
              <a:t>PATCH = Patches</a:t>
            </a:r>
          </a:p>
          <a:p>
            <a:pPr>
              <a:buFont typeface="Arial" panose="020B0604020202020204" pitchFamily="34" charset="0"/>
              <a:buChar char="•"/>
            </a:pPr>
            <a:r>
              <a:rPr lang="de-DE" dirty="0"/>
              <a:t>Neuer </a:t>
            </a:r>
            <a:r>
              <a:rPr lang="de-DE" dirty="0" err="1"/>
              <a:t>Build</a:t>
            </a:r>
            <a:r>
              <a:rPr lang="de-DE" dirty="0"/>
              <a:t> mit kleinsten Änderungen = </a:t>
            </a:r>
            <a:r>
              <a:rPr lang="de-DE" dirty="0" err="1"/>
              <a:t>Patchnummer</a:t>
            </a:r>
            <a:r>
              <a:rPr lang="de-DE" dirty="0"/>
              <a:t> hochzählen</a:t>
            </a:r>
          </a:p>
          <a:p>
            <a:pPr lvl="1">
              <a:buFont typeface="Arial" panose="020B0604020202020204" pitchFamily="34" charset="0"/>
              <a:buChar char="•"/>
            </a:pPr>
            <a:r>
              <a:rPr lang="de-DE" dirty="0">
                <a:sym typeface="Wingdings" panose="05000000000000000000" pitchFamily="2" charset="2"/>
              </a:rPr>
              <a:t> aus 2.5.1 wird 2.5.2</a:t>
            </a:r>
            <a:endParaRPr lang="de-DE" dirty="0"/>
          </a:p>
          <a:p>
            <a:pPr>
              <a:buFont typeface="Arial" panose="020B0604020202020204" pitchFamily="34" charset="0"/>
              <a:buChar char="•"/>
            </a:pPr>
            <a:r>
              <a:rPr lang="de-DE" dirty="0"/>
              <a:t>Tags weiterhin mutable</a:t>
            </a:r>
          </a:p>
          <a:p>
            <a:pPr marL="0" indent="0">
              <a:buNone/>
            </a:pPr>
            <a:endParaRPr lang="de-DE" b="1" dirty="0"/>
          </a:p>
        </p:txBody>
      </p:sp>
    </p:spTree>
    <p:extLst>
      <p:ext uri="{BB962C8B-B14F-4D97-AF65-F5344CB8AC3E}">
        <p14:creationId xmlns:p14="http://schemas.microsoft.com/office/powerpoint/2010/main" val="19966899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874EA8E-7A71-3505-B01E-D0E8A26AAC59}"/>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D4DA2B4E-C5FB-6595-34A6-E18A9AA0157D}"/>
              </a:ext>
            </a:extLst>
          </p:cNvPr>
          <p:cNvSpPr>
            <a:spLocks noGrp="1"/>
          </p:cNvSpPr>
          <p:nvPr>
            <p:ph idx="1"/>
          </p:nvPr>
        </p:nvSpPr>
        <p:spPr/>
        <p:txBody>
          <a:bodyPr/>
          <a:lstStyle/>
          <a:p>
            <a:pPr marL="0" indent="0">
              <a:buNone/>
            </a:pPr>
            <a:r>
              <a:rPr lang="de-DE" b="1" dirty="0" err="1"/>
              <a:t>Git</a:t>
            </a:r>
            <a:r>
              <a:rPr lang="de-DE" b="1" dirty="0"/>
              <a:t> Commit Hash</a:t>
            </a:r>
          </a:p>
          <a:p>
            <a:pPr>
              <a:buFont typeface="Arial" panose="020B0604020202020204" pitchFamily="34" charset="0"/>
              <a:buChar char="•"/>
            </a:pPr>
            <a:r>
              <a:rPr lang="de-DE" dirty="0"/>
              <a:t>Commit = neues Image</a:t>
            </a:r>
          </a:p>
          <a:p>
            <a:pPr>
              <a:buFont typeface="Arial" panose="020B0604020202020204" pitchFamily="34" charset="0"/>
              <a:buChar char="•"/>
            </a:pPr>
            <a:r>
              <a:rPr lang="de-DE" dirty="0" err="1"/>
              <a:t>Git</a:t>
            </a:r>
            <a:r>
              <a:rPr lang="de-DE" dirty="0"/>
              <a:t> Hash zum Tagging</a:t>
            </a:r>
          </a:p>
          <a:p>
            <a:pPr lvl="1">
              <a:buFont typeface="Arial" panose="020B0604020202020204" pitchFamily="34" charset="0"/>
              <a:buChar char="•"/>
            </a:pPr>
            <a:r>
              <a:rPr lang="de-DE" dirty="0"/>
              <a:t>Kürzer als Image Digests</a:t>
            </a:r>
          </a:p>
          <a:p>
            <a:pPr>
              <a:buFont typeface="Arial" panose="020B0604020202020204" pitchFamily="34" charset="0"/>
              <a:buChar char="•"/>
            </a:pPr>
            <a:r>
              <a:rPr lang="de-DE" dirty="0" err="1"/>
              <a:t>Traceability</a:t>
            </a:r>
            <a:r>
              <a:rPr lang="de-DE" dirty="0"/>
              <a:t> (Rückverfolgbarkeit) sehr hoch!</a:t>
            </a:r>
          </a:p>
          <a:p>
            <a:pPr>
              <a:buFont typeface="Arial" panose="020B0604020202020204" pitchFamily="34" charset="0"/>
              <a:buChar char="•"/>
            </a:pPr>
            <a:r>
              <a:rPr lang="de-DE" dirty="0"/>
              <a:t>Tags nicht selbsterklärend</a:t>
            </a:r>
          </a:p>
          <a:p>
            <a:pPr>
              <a:buFont typeface="Arial" panose="020B0604020202020204" pitchFamily="34" charset="0"/>
              <a:buChar char="•"/>
            </a:pPr>
            <a:r>
              <a:rPr lang="de-DE" dirty="0"/>
              <a:t>Beispiel</a:t>
            </a:r>
          </a:p>
          <a:p>
            <a:pPr lvl="1">
              <a:buFont typeface="Arial" panose="020B0604020202020204" pitchFamily="34" charset="0"/>
              <a:buChar char="•"/>
            </a:pPr>
            <a:r>
              <a:rPr lang="de-DE" dirty="0"/>
              <a:t>2.5.1-sha1abcde</a:t>
            </a:r>
          </a:p>
          <a:p>
            <a:pPr>
              <a:buFont typeface="Arial" panose="020B0604020202020204" pitchFamily="34" charset="0"/>
              <a:buChar char="•"/>
            </a:pPr>
            <a:endParaRPr lang="de-DE" dirty="0"/>
          </a:p>
        </p:txBody>
      </p:sp>
    </p:spTree>
    <p:extLst>
      <p:ext uri="{BB962C8B-B14F-4D97-AF65-F5344CB8AC3E}">
        <p14:creationId xmlns:p14="http://schemas.microsoft.com/office/powerpoint/2010/main" val="20722981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874EA8E-7A71-3505-B01E-D0E8A26AAC59}"/>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D4DA2B4E-C5FB-6595-34A6-E18A9AA0157D}"/>
              </a:ext>
            </a:extLst>
          </p:cNvPr>
          <p:cNvSpPr>
            <a:spLocks noGrp="1"/>
          </p:cNvSpPr>
          <p:nvPr>
            <p:ph idx="1"/>
          </p:nvPr>
        </p:nvSpPr>
        <p:spPr/>
        <p:txBody>
          <a:bodyPr/>
          <a:lstStyle/>
          <a:p>
            <a:pPr marL="0" indent="0">
              <a:buNone/>
            </a:pPr>
            <a:r>
              <a:rPr lang="de-DE" b="1" dirty="0" err="1"/>
              <a:t>Timestamp</a:t>
            </a:r>
            <a:r>
              <a:rPr lang="de-DE" b="1" dirty="0"/>
              <a:t> / Date-</a:t>
            </a:r>
            <a:r>
              <a:rPr lang="de-DE" b="1" dirty="0" err="1"/>
              <a:t>Based</a:t>
            </a:r>
            <a:r>
              <a:rPr lang="de-DE" b="1" dirty="0"/>
              <a:t> Tags</a:t>
            </a:r>
          </a:p>
          <a:p>
            <a:pPr>
              <a:buFont typeface="Arial" panose="020B0604020202020204" pitchFamily="34" charset="0"/>
              <a:buChar char="•"/>
            </a:pPr>
            <a:r>
              <a:rPr lang="de-DE" dirty="0"/>
              <a:t>Unique </a:t>
            </a:r>
            <a:r>
              <a:rPr lang="de-DE" dirty="0" err="1"/>
              <a:t>identifier</a:t>
            </a:r>
            <a:endParaRPr lang="de-DE" dirty="0"/>
          </a:p>
          <a:p>
            <a:pPr lvl="1">
              <a:buFont typeface="Arial" panose="020B0604020202020204" pitchFamily="34" charset="0"/>
              <a:buChar char="•"/>
            </a:pPr>
            <a:r>
              <a:rPr lang="de-DE" dirty="0">
                <a:sym typeface="Wingdings" panose="05000000000000000000" pitchFamily="2" charset="2"/>
              </a:rPr>
              <a:t> „Semi-</a:t>
            </a:r>
            <a:r>
              <a:rPr lang="de-DE" dirty="0" err="1">
                <a:sym typeface="Wingdings" panose="05000000000000000000" pitchFamily="2" charset="2"/>
              </a:rPr>
              <a:t>immutable</a:t>
            </a:r>
            <a:r>
              <a:rPr lang="de-DE" dirty="0">
                <a:sym typeface="Wingdings" panose="05000000000000000000" pitchFamily="2" charset="2"/>
              </a:rPr>
              <a:t>“ Referenz</a:t>
            </a:r>
          </a:p>
          <a:p>
            <a:pPr>
              <a:buFont typeface="Arial" panose="020B0604020202020204" pitchFamily="34" charset="0"/>
              <a:buChar char="•"/>
            </a:pPr>
            <a:r>
              <a:rPr lang="de-DE" dirty="0">
                <a:sym typeface="Wingdings" panose="05000000000000000000" pitchFamily="2" charset="2"/>
              </a:rPr>
              <a:t>Automatisch generiert  einzigartig</a:t>
            </a:r>
          </a:p>
          <a:p>
            <a:pPr>
              <a:buFont typeface="Arial" panose="020B0604020202020204" pitchFamily="34" charset="0"/>
              <a:buChar char="•"/>
            </a:pPr>
            <a:r>
              <a:rPr lang="de-DE" dirty="0">
                <a:sym typeface="Wingdings" panose="05000000000000000000" pitchFamily="2" charset="2"/>
              </a:rPr>
              <a:t>Einfache Lösung mit vielen Nachteilen</a:t>
            </a:r>
          </a:p>
          <a:p>
            <a:pPr lvl="1">
              <a:buFont typeface="Arial" panose="020B0604020202020204" pitchFamily="34" charset="0"/>
              <a:buChar char="•"/>
            </a:pPr>
            <a:r>
              <a:rPr lang="de-DE" dirty="0">
                <a:sym typeface="Wingdings" panose="05000000000000000000" pitchFamily="2" charset="2"/>
              </a:rPr>
              <a:t>Release am 20.05.2024, Tagging  </a:t>
            </a:r>
            <a:r>
              <a:rPr lang="de-DE" dirty="0">
                <a:latin typeface="Consolas" panose="020B0609020204030204" pitchFamily="49" charset="0"/>
                <a:sym typeface="Wingdings" panose="05000000000000000000" pitchFamily="2" charset="2"/>
              </a:rPr>
              <a:t>2.5.1-20240520</a:t>
            </a:r>
          </a:p>
          <a:p>
            <a:pPr lvl="1">
              <a:buFont typeface="Arial" panose="020B0604020202020204" pitchFamily="34" charset="0"/>
              <a:buChar char="•"/>
            </a:pPr>
            <a:r>
              <a:rPr lang="de-DE" dirty="0" err="1">
                <a:sym typeface="Wingdings" panose="05000000000000000000" pitchFamily="2" charset="2"/>
              </a:rPr>
              <a:t>Timezonen</a:t>
            </a:r>
            <a:r>
              <a:rPr lang="de-DE" dirty="0">
                <a:sym typeface="Wingdings" panose="05000000000000000000" pitchFamily="2" charset="2"/>
              </a:rPr>
              <a:t> sind böse!</a:t>
            </a:r>
          </a:p>
          <a:p>
            <a:pPr lvl="1">
              <a:buFont typeface="Arial" panose="020B0604020202020204" pitchFamily="34" charset="0"/>
              <a:buChar char="•"/>
            </a:pPr>
            <a:r>
              <a:rPr lang="de-DE" dirty="0">
                <a:sym typeface="Wingdings" panose="05000000000000000000" pitchFamily="2" charset="2"/>
              </a:rPr>
              <a:t>Korrelation zum </a:t>
            </a:r>
            <a:r>
              <a:rPr lang="de-DE" dirty="0" err="1">
                <a:sym typeface="Wingdings" panose="05000000000000000000" pitchFamily="2" charset="2"/>
              </a:rPr>
              <a:t>Changeset</a:t>
            </a:r>
            <a:r>
              <a:rPr lang="de-DE" dirty="0">
                <a:sym typeface="Wingdings" panose="05000000000000000000" pitchFamily="2" charset="2"/>
              </a:rPr>
              <a:t> fehlt</a:t>
            </a:r>
          </a:p>
          <a:p>
            <a:pPr lvl="1">
              <a:buFont typeface="Arial" panose="020B0604020202020204" pitchFamily="34" charset="0"/>
              <a:buChar char="•"/>
            </a:pPr>
            <a:r>
              <a:rPr lang="de-DE" dirty="0">
                <a:sym typeface="Wingdings" panose="05000000000000000000" pitchFamily="2" charset="2"/>
              </a:rPr>
              <a:t>Image mit demselben Tag manuell pushen</a:t>
            </a:r>
          </a:p>
          <a:p>
            <a:pPr lvl="1">
              <a:buFont typeface="Arial" panose="020B0604020202020204" pitchFamily="34" charset="0"/>
              <a:buChar char="•"/>
            </a:pPr>
            <a:endParaRPr lang="de-DE" dirty="0">
              <a:sym typeface="Wingdings" panose="05000000000000000000" pitchFamily="2" charset="2"/>
            </a:endParaRPr>
          </a:p>
          <a:p>
            <a:pPr>
              <a:buFont typeface="Arial" panose="020B0604020202020204" pitchFamily="34" charset="0"/>
              <a:buChar char="•"/>
            </a:pPr>
            <a:endParaRPr lang="de-DE" dirty="0"/>
          </a:p>
        </p:txBody>
      </p:sp>
    </p:spTree>
    <p:extLst>
      <p:ext uri="{BB962C8B-B14F-4D97-AF65-F5344CB8AC3E}">
        <p14:creationId xmlns:p14="http://schemas.microsoft.com/office/powerpoint/2010/main" val="32882418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874EA8E-7A71-3505-B01E-D0E8A26AAC59}"/>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D4DA2B4E-C5FB-6595-34A6-E18A9AA0157D}"/>
              </a:ext>
            </a:extLst>
          </p:cNvPr>
          <p:cNvSpPr>
            <a:spLocks noGrp="1"/>
          </p:cNvSpPr>
          <p:nvPr>
            <p:ph idx="1"/>
          </p:nvPr>
        </p:nvSpPr>
        <p:spPr/>
        <p:txBody>
          <a:bodyPr/>
          <a:lstStyle/>
          <a:p>
            <a:pPr marL="0" indent="0">
              <a:buNone/>
            </a:pPr>
            <a:r>
              <a:rPr lang="de-DE" b="1" dirty="0" err="1"/>
              <a:t>Build</a:t>
            </a:r>
            <a:r>
              <a:rPr lang="de-DE" b="1" dirty="0"/>
              <a:t> ID</a:t>
            </a:r>
          </a:p>
          <a:p>
            <a:pPr>
              <a:buFont typeface="Arial" panose="020B0604020202020204" pitchFamily="34" charset="0"/>
              <a:buChar char="•"/>
            </a:pPr>
            <a:r>
              <a:rPr lang="de-DE" dirty="0"/>
              <a:t>Unique </a:t>
            </a:r>
            <a:r>
              <a:rPr lang="de-DE" dirty="0" err="1"/>
              <a:t>identifier</a:t>
            </a:r>
            <a:endParaRPr lang="de-DE" dirty="0"/>
          </a:p>
          <a:p>
            <a:pPr lvl="1">
              <a:buFont typeface="Arial" panose="020B0604020202020204" pitchFamily="34" charset="0"/>
              <a:buChar char="•"/>
            </a:pPr>
            <a:r>
              <a:rPr lang="de-DE" dirty="0">
                <a:sym typeface="Wingdings" panose="05000000000000000000" pitchFamily="2" charset="2"/>
              </a:rPr>
              <a:t> „Semi-</a:t>
            </a:r>
            <a:r>
              <a:rPr lang="de-DE" dirty="0" err="1">
                <a:sym typeface="Wingdings" panose="05000000000000000000" pitchFamily="2" charset="2"/>
              </a:rPr>
              <a:t>immutable</a:t>
            </a:r>
            <a:r>
              <a:rPr lang="de-DE" dirty="0">
                <a:sym typeface="Wingdings" panose="05000000000000000000" pitchFamily="2" charset="2"/>
              </a:rPr>
              <a:t>“ Referenz</a:t>
            </a:r>
          </a:p>
          <a:p>
            <a:pPr>
              <a:buFont typeface="Arial" panose="020B0604020202020204" pitchFamily="34" charset="0"/>
              <a:buChar char="•"/>
            </a:pPr>
            <a:r>
              <a:rPr lang="de-DE" dirty="0">
                <a:sym typeface="Wingdings" panose="05000000000000000000" pitchFamily="2" charset="2"/>
              </a:rPr>
              <a:t>Automatisch generiert  einzigartig</a:t>
            </a:r>
          </a:p>
          <a:p>
            <a:pPr>
              <a:buFont typeface="Arial" panose="020B0604020202020204" pitchFamily="34" charset="0"/>
              <a:buChar char="•"/>
            </a:pPr>
            <a:r>
              <a:rPr lang="de-DE" dirty="0">
                <a:sym typeface="Wingdings" panose="05000000000000000000" pitchFamily="2" charset="2"/>
              </a:rPr>
              <a:t>Referenziert bestimmten </a:t>
            </a:r>
            <a:r>
              <a:rPr lang="de-DE" dirty="0" err="1">
                <a:sym typeface="Wingdings" panose="05000000000000000000" pitchFamily="2" charset="2"/>
              </a:rPr>
              <a:t>Build</a:t>
            </a:r>
            <a:endParaRPr lang="de-DE" dirty="0">
              <a:sym typeface="Wingdings" panose="05000000000000000000" pitchFamily="2" charset="2"/>
            </a:endParaRPr>
          </a:p>
          <a:p>
            <a:pPr>
              <a:buFont typeface="Arial" panose="020B0604020202020204" pitchFamily="34" charset="0"/>
              <a:buChar char="•"/>
            </a:pPr>
            <a:r>
              <a:rPr lang="de-DE" dirty="0">
                <a:sym typeface="Wingdings" panose="05000000000000000000" pitchFamily="2" charset="2"/>
              </a:rPr>
              <a:t>Kann nicht </a:t>
            </a:r>
            <a:r>
              <a:rPr lang="de-DE" dirty="0" err="1">
                <a:sym typeface="Wingdings" panose="05000000000000000000" pitchFamily="2" charset="2"/>
              </a:rPr>
              <a:t>gefaked</a:t>
            </a:r>
            <a:r>
              <a:rPr lang="de-DE" dirty="0">
                <a:sym typeface="Wingdings" panose="05000000000000000000" pitchFamily="2" charset="2"/>
              </a:rPr>
              <a:t> werden</a:t>
            </a:r>
          </a:p>
          <a:p>
            <a:pPr>
              <a:buFont typeface="Arial" panose="020B0604020202020204" pitchFamily="34" charset="0"/>
              <a:buChar char="•"/>
            </a:pPr>
            <a:r>
              <a:rPr lang="de-DE" dirty="0">
                <a:sym typeface="Wingdings" panose="05000000000000000000" pitchFamily="2" charset="2"/>
              </a:rPr>
              <a:t>Analog zum Image Digest</a:t>
            </a:r>
          </a:p>
          <a:p>
            <a:pPr lvl="1">
              <a:buFont typeface="Arial" panose="020B0604020202020204" pitchFamily="34" charset="0"/>
              <a:buChar char="•"/>
            </a:pPr>
            <a:r>
              <a:rPr lang="de-DE" dirty="0">
                <a:sym typeface="Wingdings" panose="05000000000000000000" pitchFamily="2" charset="2"/>
              </a:rPr>
              <a:t> Keine Hinweise auf Änderungen vom Release</a:t>
            </a:r>
          </a:p>
          <a:p>
            <a:pPr lvl="1">
              <a:buFont typeface="Arial" panose="020B0604020202020204" pitchFamily="34" charset="0"/>
              <a:buChar char="•"/>
            </a:pPr>
            <a:r>
              <a:rPr lang="de-DE" dirty="0">
                <a:sym typeface="Wingdings" panose="05000000000000000000" pitchFamily="2" charset="2"/>
              </a:rPr>
              <a:t>Auch nicht hilfreich beim Suchen nach einem bestimmten Image</a:t>
            </a:r>
          </a:p>
        </p:txBody>
      </p:sp>
    </p:spTree>
    <p:extLst>
      <p:ext uri="{BB962C8B-B14F-4D97-AF65-F5344CB8AC3E}">
        <p14:creationId xmlns:p14="http://schemas.microsoft.com/office/powerpoint/2010/main" val="38921968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Inhaltsplatzhalter 18">
            <a:extLst>
              <a:ext uri="{FF2B5EF4-FFF2-40B4-BE49-F238E27FC236}">
                <a16:creationId xmlns:a16="http://schemas.microsoft.com/office/drawing/2014/main" id="{BE3C4C95-FD5D-27F0-ED0C-AB8113CAC9F1}"/>
              </a:ext>
            </a:extLst>
          </p:cNvPr>
          <p:cNvSpPr>
            <a:spLocks noGrp="1"/>
          </p:cNvSpPr>
          <p:nvPr>
            <p:ph idx="1"/>
          </p:nvPr>
        </p:nvSpPr>
        <p:spPr/>
        <p:txBody>
          <a:bodyPr/>
          <a:lstStyle/>
          <a:p>
            <a:pPr>
              <a:buFont typeface="Arial" panose="020B0604020202020204" pitchFamily="34" charset="0"/>
              <a:buChar char="•"/>
            </a:pPr>
            <a:r>
              <a:rPr lang="de-DE" altLang="de-DE" sz="1800" b="1" dirty="0"/>
              <a:t>Tag 1 – Einführung in </a:t>
            </a:r>
            <a:r>
              <a:rPr lang="de-DE" altLang="de-DE" sz="1800" b="1" dirty="0" err="1"/>
              <a:t>Git</a:t>
            </a:r>
            <a:r>
              <a:rPr lang="de-DE" altLang="de-DE" sz="1800" b="1" dirty="0"/>
              <a:t> und </a:t>
            </a:r>
            <a:r>
              <a:rPr lang="de-DE" altLang="de-DE" sz="1800" b="1" dirty="0" err="1"/>
              <a:t>GitLab</a:t>
            </a:r>
            <a:r>
              <a:rPr lang="de-DE" altLang="de-DE" sz="1800" b="1" dirty="0"/>
              <a:t>, </a:t>
            </a:r>
            <a:r>
              <a:rPr lang="de-DE" altLang="de-DE" sz="1800" b="1" dirty="0" err="1"/>
              <a:t>Git</a:t>
            </a:r>
            <a:r>
              <a:rPr lang="de-DE" altLang="de-DE" sz="1800" b="1" dirty="0"/>
              <a:t>-Workflow im Team</a:t>
            </a:r>
          </a:p>
          <a:p>
            <a:pPr lvl="1">
              <a:buFont typeface="Arial" panose="020B0604020202020204" pitchFamily="34" charset="0"/>
              <a:buChar char="•"/>
            </a:pPr>
            <a:r>
              <a:rPr lang="de-DE" altLang="de-DE" sz="1400" dirty="0"/>
              <a:t>Einführung &amp; Kursüberblick</a:t>
            </a:r>
          </a:p>
          <a:p>
            <a:pPr lvl="1">
              <a:buFont typeface="Arial" panose="020B0604020202020204" pitchFamily="34" charset="0"/>
              <a:buChar char="•"/>
            </a:pPr>
            <a:r>
              <a:rPr lang="de-DE" altLang="de-DE" sz="1400" dirty="0"/>
              <a:t>Grundlagen von </a:t>
            </a:r>
            <a:r>
              <a:rPr lang="de-DE" altLang="de-DE" sz="1400" dirty="0" err="1"/>
              <a:t>Git</a:t>
            </a:r>
            <a:endParaRPr lang="de-DE" altLang="de-DE" sz="1400" dirty="0"/>
          </a:p>
          <a:p>
            <a:pPr lvl="1">
              <a:buFont typeface="Arial" panose="020B0604020202020204" pitchFamily="34" charset="0"/>
              <a:buChar char="•"/>
            </a:pPr>
            <a:r>
              <a:rPr lang="de-DE" altLang="de-DE" sz="1400" dirty="0" err="1"/>
              <a:t>Git</a:t>
            </a:r>
            <a:r>
              <a:rPr lang="de-DE" altLang="de-DE" sz="1400" dirty="0"/>
              <a:t> </a:t>
            </a:r>
            <a:r>
              <a:rPr lang="de-DE" altLang="de-DE" sz="1400" dirty="0" err="1"/>
              <a:t>Rebase</a:t>
            </a:r>
            <a:r>
              <a:rPr lang="de-DE" altLang="de-DE" sz="1400" dirty="0"/>
              <a:t> und </a:t>
            </a:r>
            <a:r>
              <a:rPr lang="de-DE" altLang="de-DE" sz="1400" dirty="0" err="1"/>
              <a:t>Merge</a:t>
            </a:r>
            <a:r>
              <a:rPr lang="de-DE" altLang="de-DE" sz="1400" dirty="0"/>
              <a:t>-Strategien</a:t>
            </a:r>
          </a:p>
          <a:p>
            <a:pPr lvl="1">
              <a:buFont typeface="Arial" panose="020B0604020202020204" pitchFamily="34" charset="0"/>
              <a:buChar char="•"/>
            </a:pPr>
            <a:r>
              <a:rPr lang="de-DE" altLang="de-DE" sz="1400" dirty="0" err="1"/>
              <a:t>Git</a:t>
            </a:r>
            <a:r>
              <a:rPr lang="de-DE" altLang="de-DE" sz="1400" dirty="0"/>
              <a:t> Remote</a:t>
            </a:r>
          </a:p>
          <a:p>
            <a:pPr lvl="1">
              <a:buFont typeface="Arial" panose="020B0604020202020204" pitchFamily="34" charset="0"/>
              <a:buChar char="•"/>
            </a:pPr>
            <a:r>
              <a:rPr lang="de-DE" altLang="de-DE" sz="1400" dirty="0"/>
              <a:t>Grundlagen von </a:t>
            </a:r>
            <a:r>
              <a:rPr lang="de-DE" altLang="de-DE" sz="1400" dirty="0" err="1"/>
              <a:t>GitLab</a:t>
            </a:r>
            <a:endParaRPr lang="de-DE" altLang="de-DE" sz="1400" dirty="0"/>
          </a:p>
          <a:p>
            <a:pPr lvl="1">
              <a:buFont typeface="Arial" panose="020B0604020202020204" pitchFamily="34" charset="0"/>
              <a:buChar char="•"/>
            </a:pPr>
            <a:r>
              <a:rPr lang="de-DE" altLang="de-DE" sz="1400" dirty="0" err="1"/>
              <a:t>Git</a:t>
            </a:r>
            <a:r>
              <a:rPr lang="de-DE" altLang="de-DE" sz="1400" dirty="0"/>
              <a:t>-Workflow im Team</a:t>
            </a:r>
          </a:p>
          <a:p>
            <a:pPr>
              <a:buFont typeface="Arial" panose="020B0604020202020204" pitchFamily="34" charset="0"/>
              <a:buChar char="•"/>
            </a:pPr>
            <a:r>
              <a:rPr lang="de-DE" altLang="de-DE" sz="1800" b="1" dirty="0"/>
              <a:t>Tag 2 – Vertiefung </a:t>
            </a:r>
            <a:r>
              <a:rPr lang="de-DE" altLang="de-DE" sz="1800" b="1" dirty="0" err="1"/>
              <a:t>Git</a:t>
            </a:r>
            <a:r>
              <a:rPr lang="de-DE" altLang="de-DE" sz="1800" b="1" dirty="0"/>
              <a:t>-Workflow, CI/CD &amp; </a:t>
            </a:r>
            <a:r>
              <a:rPr lang="de-DE" altLang="de-DE" sz="1800" b="1" dirty="0" err="1"/>
              <a:t>GitLab</a:t>
            </a:r>
            <a:r>
              <a:rPr lang="de-DE" altLang="de-DE" sz="1800" b="1" dirty="0"/>
              <a:t> CI </a:t>
            </a:r>
          </a:p>
          <a:p>
            <a:pPr lvl="1">
              <a:buFont typeface="Arial" panose="020B0604020202020204" pitchFamily="34" charset="0"/>
              <a:buChar char="•"/>
            </a:pPr>
            <a:r>
              <a:rPr lang="de-DE" altLang="de-DE" sz="1400" dirty="0" err="1"/>
              <a:t>Gitflow</a:t>
            </a:r>
            <a:r>
              <a:rPr lang="de-DE" altLang="de-DE" sz="1400" dirty="0"/>
              <a:t>-Workflow</a:t>
            </a:r>
          </a:p>
          <a:p>
            <a:pPr lvl="1">
              <a:buFont typeface="Arial" panose="020B0604020202020204" pitchFamily="34" charset="0"/>
              <a:buChar char="•"/>
            </a:pPr>
            <a:r>
              <a:rPr lang="de-DE" altLang="de-DE" sz="1400" dirty="0"/>
              <a:t>Tags, Releases &amp; deren Verwaltung</a:t>
            </a:r>
          </a:p>
          <a:p>
            <a:pPr lvl="1">
              <a:buFont typeface="Arial" panose="020B0604020202020204" pitchFamily="34" charset="0"/>
              <a:buChar char="•"/>
            </a:pPr>
            <a:r>
              <a:rPr lang="de-DE" altLang="de-DE" sz="1400" dirty="0" err="1"/>
              <a:t>GitLab</a:t>
            </a:r>
            <a:r>
              <a:rPr lang="de-DE" altLang="de-DE" sz="1400" dirty="0"/>
              <a:t>-Runner</a:t>
            </a:r>
          </a:p>
          <a:p>
            <a:pPr lvl="1">
              <a:buFont typeface="Arial" panose="020B0604020202020204" pitchFamily="34" charset="0"/>
              <a:buChar char="•"/>
            </a:pPr>
            <a:r>
              <a:rPr lang="de-DE" altLang="de-DE" sz="1400" dirty="0"/>
              <a:t>Einführung in </a:t>
            </a:r>
            <a:r>
              <a:rPr lang="de-DE" altLang="de-DE" sz="1400" dirty="0" err="1"/>
              <a:t>GitLab</a:t>
            </a:r>
            <a:r>
              <a:rPr lang="de-DE" altLang="de-DE" sz="1400" dirty="0"/>
              <a:t> CI/CD &amp; </a:t>
            </a:r>
            <a:r>
              <a:rPr lang="de-DE" altLang="de-DE" sz="1400" dirty="0" err="1"/>
              <a:t>gitlab.yml</a:t>
            </a:r>
            <a:endParaRPr lang="de-DE" altLang="de-DE" sz="1400" dirty="0"/>
          </a:p>
          <a:p>
            <a:pPr>
              <a:buFont typeface="Arial" panose="020B0604020202020204" pitchFamily="34" charset="0"/>
              <a:buChar char="•"/>
            </a:pPr>
            <a:r>
              <a:rPr lang="de-DE" altLang="de-DE" sz="1800" b="1" dirty="0"/>
              <a:t>Tag 3 – </a:t>
            </a:r>
            <a:r>
              <a:rPr lang="de-DE" altLang="de-DE" sz="1800" b="1" dirty="0" err="1"/>
              <a:t>GitOps</a:t>
            </a:r>
            <a:r>
              <a:rPr lang="de-DE" altLang="de-DE" sz="1800" b="1" dirty="0"/>
              <a:t>, Docker in der Entwicklung und </a:t>
            </a:r>
            <a:r>
              <a:rPr lang="de-DE" altLang="de-DE" sz="1800" b="1" dirty="0" err="1"/>
              <a:t>Deployment</a:t>
            </a:r>
            <a:r>
              <a:rPr lang="de-DE" altLang="de-DE" sz="1800" b="1" dirty="0"/>
              <a:t>-Strategien</a:t>
            </a:r>
          </a:p>
          <a:p>
            <a:pPr lvl="1">
              <a:buFont typeface="Arial" panose="020B0604020202020204" pitchFamily="34" charset="0"/>
              <a:buChar char="•"/>
            </a:pPr>
            <a:r>
              <a:rPr lang="de-DE" altLang="de-DE" sz="1400" dirty="0" err="1"/>
              <a:t>GitOps</a:t>
            </a:r>
            <a:r>
              <a:rPr lang="de-DE" altLang="de-DE" sz="1400" dirty="0"/>
              <a:t> Grundlagen</a:t>
            </a:r>
          </a:p>
          <a:p>
            <a:pPr lvl="1">
              <a:buFont typeface="Arial" panose="020B0604020202020204" pitchFamily="34" charset="0"/>
              <a:buChar char="•"/>
            </a:pPr>
            <a:r>
              <a:rPr lang="de-DE" altLang="de-DE" sz="1400" dirty="0"/>
              <a:t>Lokale Entwicklung mit Docker</a:t>
            </a:r>
          </a:p>
          <a:p>
            <a:pPr lvl="1">
              <a:buFont typeface="Arial" panose="020B0604020202020204" pitchFamily="34" charset="0"/>
              <a:buChar char="•"/>
            </a:pPr>
            <a:r>
              <a:rPr lang="de-DE" altLang="de-DE" sz="1400" dirty="0"/>
              <a:t>Container/Docker-Registry</a:t>
            </a:r>
          </a:p>
          <a:p>
            <a:pPr lvl="1">
              <a:buFont typeface="Arial" panose="020B0604020202020204" pitchFamily="34" charset="0"/>
              <a:buChar char="•"/>
            </a:pPr>
            <a:r>
              <a:rPr lang="de-DE" altLang="de-DE" sz="1400" dirty="0"/>
              <a:t>Erstellen von Release- und </a:t>
            </a:r>
            <a:r>
              <a:rPr lang="de-DE" altLang="de-DE" sz="1400" dirty="0" err="1"/>
              <a:t>Tagged</a:t>
            </a:r>
            <a:r>
              <a:rPr lang="de-DE" altLang="de-DE" sz="1400" dirty="0"/>
              <a:t>-Images</a:t>
            </a:r>
          </a:p>
          <a:p>
            <a:pPr lvl="1">
              <a:buFont typeface="Arial" panose="020B0604020202020204" pitchFamily="34" charset="0"/>
              <a:buChar char="•"/>
            </a:pPr>
            <a:r>
              <a:rPr lang="de-DE" altLang="de-DE" sz="1400" dirty="0"/>
              <a:t>Möglichkeiten des </a:t>
            </a:r>
            <a:r>
              <a:rPr lang="de-DE" altLang="de-DE" sz="1400" dirty="0" err="1"/>
              <a:t>Deployments</a:t>
            </a:r>
            <a:r>
              <a:rPr lang="de-DE" altLang="de-DE" sz="1400" dirty="0"/>
              <a:t> &amp; Verwaltung von Konfiguration</a:t>
            </a:r>
          </a:p>
          <a:p>
            <a:pPr lvl="1">
              <a:buFont typeface="Arial" panose="020B0604020202020204" pitchFamily="34" charset="0"/>
              <a:buChar char="•"/>
            </a:pPr>
            <a:r>
              <a:rPr lang="de-DE" altLang="de-DE" sz="1400" dirty="0"/>
              <a:t>Abschlussübung &amp; Diskussion</a:t>
            </a:r>
          </a:p>
          <a:p>
            <a:pPr lvl="1">
              <a:buFont typeface="Arial" panose="020B0604020202020204" pitchFamily="34" charset="0"/>
              <a:buChar char="•"/>
            </a:pPr>
            <a:endParaRPr lang="de-DE" altLang="de-DE" sz="1400" dirty="0"/>
          </a:p>
        </p:txBody>
      </p:sp>
      <p:sp>
        <p:nvSpPr>
          <p:cNvPr id="6147" name="Rectangle 1062">
            <a:extLst>
              <a:ext uri="{FF2B5EF4-FFF2-40B4-BE49-F238E27FC236}">
                <a16:creationId xmlns:a16="http://schemas.microsoft.com/office/drawing/2014/main" id="{C46E9340-3256-8D55-A265-94F2F41E288E}"/>
              </a:ext>
            </a:extLst>
          </p:cNvPr>
          <p:cNvSpPr>
            <a:spLocks noGrp="1" noChangeArrowheads="1"/>
          </p:cNvSpPr>
          <p:nvPr>
            <p:ph type="title"/>
          </p:nvPr>
        </p:nvSpPr>
        <p:spPr>
          <a:xfrm>
            <a:off x="285750" y="142875"/>
            <a:ext cx="5654675" cy="706438"/>
          </a:xfrm>
        </p:spPr>
        <p:txBody>
          <a:bodyPr/>
          <a:lstStyle/>
          <a:p>
            <a:r>
              <a:rPr lang="de-DE" altLang="de-DE" dirty="0"/>
              <a:t>Agenda</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B0F3AE3-58DC-3491-F808-4EB383AB2065}"/>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190FFB39-ECBA-266E-3E67-FF616FE30B00}"/>
              </a:ext>
            </a:extLst>
          </p:cNvPr>
          <p:cNvSpPr>
            <a:spLocks noGrp="1"/>
          </p:cNvSpPr>
          <p:nvPr>
            <p:ph idx="1"/>
          </p:nvPr>
        </p:nvSpPr>
        <p:spPr/>
        <p:txBody>
          <a:bodyPr/>
          <a:lstStyle/>
          <a:p>
            <a:pPr marL="0" indent="0">
              <a:buNone/>
            </a:pPr>
            <a:r>
              <a:rPr lang="de-DE" b="1" dirty="0"/>
              <a:t>Use Cases für die Strategien</a:t>
            </a:r>
          </a:p>
          <a:p>
            <a:pPr>
              <a:buFont typeface="Arial" panose="020B0604020202020204" pitchFamily="34" charset="0"/>
              <a:buChar char="•"/>
            </a:pPr>
            <a:r>
              <a:rPr lang="de-DE" dirty="0"/>
              <a:t>Rolling tags</a:t>
            </a:r>
          </a:p>
          <a:p>
            <a:pPr lvl="1">
              <a:buFont typeface="Arial" panose="020B0604020202020204" pitchFamily="34" charset="0"/>
              <a:buChar char="•"/>
            </a:pPr>
            <a:r>
              <a:rPr lang="de-DE" dirty="0"/>
              <a:t>Base Images, welche immer aktuell sein sollen</a:t>
            </a:r>
          </a:p>
          <a:p>
            <a:pPr>
              <a:buFont typeface="Arial" panose="020B0604020202020204" pitchFamily="34" charset="0"/>
              <a:buChar char="•"/>
            </a:pPr>
            <a:r>
              <a:rPr lang="de-DE" dirty="0"/>
              <a:t>Unique tags</a:t>
            </a:r>
          </a:p>
          <a:p>
            <a:pPr lvl="1">
              <a:buFont typeface="Arial" panose="020B0604020202020204" pitchFamily="34" charset="0"/>
              <a:buChar char="•"/>
            </a:pPr>
            <a:r>
              <a:rPr lang="de-DE" dirty="0"/>
              <a:t>Container in </a:t>
            </a:r>
            <a:r>
              <a:rPr lang="de-DE" dirty="0" err="1"/>
              <a:t>Production</a:t>
            </a:r>
            <a:endParaRPr lang="de-DE" dirty="0"/>
          </a:p>
          <a:p>
            <a:pPr lvl="1">
              <a:buFont typeface="Arial" panose="020B0604020202020204" pitchFamily="34" charset="0"/>
              <a:buChar char="•"/>
            </a:pPr>
            <a:r>
              <a:rPr lang="de-DE" dirty="0"/>
              <a:t>Empfehlung: </a:t>
            </a:r>
            <a:r>
              <a:rPr lang="de-DE" dirty="0" err="1"/>
              <a:t>Build</a:t>
            </a:r>
            <a:r>
              <a:rPr lang="de-DE" dirty="0"/>
              <a:t> ID Tag</a:t>
            </a:r>
          </a:p>
          <a:p>
            <a:pPr>
              <a:buFont typeface="Arial" panose="020B0604020202020204" pitchFamily="34" charset="0"/>
              <a:buChar char="•"/>
            </a:pPr>
            <a:r>
              <a:rPr lang="de-DE" dirty="0" err="1"/>
              <a:t>SemVer</a:t>
            </a:r>
            <a:endParaRPr lang="de-DE" dirty="0"/>
          </a:p>
          <a:p>
            <a:pPr lvl="1">
              <a:buFont typeface="Arial" panose="020B0604020202020204" pitchFamily="34" charset="0"/>
              <a:buChar char="•"/>
            </a:pPr>
            <a:r>
              <a:rPr lang="de-DE" dirty="0"/>
              <a:t>Koppelt ein Image ans darunterliegende </a:t>
            </a:r>
            <a:r>
              <a:rPr lang="de-DE" dirty="0" err="1"/>
              <a:t>Changeset</a:t>
            </a:r>
            <a:endParaRPr lang="de-DE" dirty="0"/>
          </a:p>
          <a:p>
            <a:pPr lvl="1">
              <a:buFont typeface="Arial" panose="020B0604020202020204" pitchFamily="34" charset="0"/>
              <a:buChar char="•"/>
            </a:pPr>
            <a:r>
              <a:rPr lang="de-DE" dirty="0"/>
              <a:t>Kann automatisiert werden</a:t>
            </a:r>
          </a:p>
          <a:p>
            <a:pPr lvl="1">
              <a:buFont typeface="Arial" panose="020B0604020202020204" pitchFamily="34" charset="0"/>
              <a:buChar char="•"/>
            </a:pPr>
            <a:r>
              <a:rPr lang="de-DE" dirty="0"/>
              <a:t>Nutzer kriegen kompatibles </a:t>
            </a:r>
            <a:r>
              <a:rPr lang="de-DE" dirty="0" err="1"/>
              <a:t>Build</a:t>
            </a:r>
            <a:r>
              <a:rPr lang="de-DE" dirty="0"/>
              <a:t> für ihre Anwendungen</a:t>
            </a:r>
          </a:p>
          <a:p>
            <a:pPr>
              <a:buFont typeface="Arial" panose="020B0604020202020204" pitchFamily="34" charset="0"/>
              <a:buChar char="•"/>
            </a:pPr>
            <a:endParaRPr lang="de-DE" dirty="0"/>
          </a:p>
        </p:txBody>
      </p:sp>
    </p:spTree>
    <p:extLst>
      <p:ext uri="{BB962C8B-B14F-4D97-AF65-F5344CB8AC3E}">
        <p14:creationId xmlns:p14="http://schemas.microsoft.com/office/powerpoint/2010/main" val="23433302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B0F3AE3-58DC-3491-F808-4EB383AB2065}"/>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190FFB39-ECBA-266E-3E67-FF616FE30B00}"/>
              </a:ext>
            </a:extLst>
          </p:cNvPr>
          <p:cNvSpPr>
            <a:spLocks noGrp="1"/>
          </p:cNvSpPr>
          <p:nvPr>
            <p:ph idx="1"/>
          </p:nvPr>
        </p:nvSpPr>
        <p:spPr/>
        <p:txBody>
          <a:bodyPr/>
          <a:lstStyle/>
          <a:p>
            <a:pPr marL="0" indent="0">
              <a:buNone/>
            </a:pPr>
            <a:r>
              <a:rPr lang="de-DE" b="1" dirty="0"/>
              <a:t>Use Cases für die Strategien</a:t>
            </a:r>
          </a:p>
          <a:p>
            <a:pPr>
              <a:buFont typeface="Arial" panose="020B0604020202020204" pitchFamily="34" charset="0"/>
              <a:buChar char="•"/>
            </a:pPr>
            <a:r>
              <a:rPr lang="de-DE" dirty="0"/>
              <a:t>Rolling + </a:t>
            </a:r>
            <a:r>
              <a:rPr lang="de-DE" dirty="0" err="1"/>
              <a:t>SemVer</a:t>
            </a:r>
            <a:endParaRPr lang="de-DE" dirty="0"/>
          </a:p>
          <a:p>
            <a:pPr>
              <a:buFont typeface="Arial" panose="020B0604020202020204" pitchFamily="34" charset="0"/>
              <a:buChar char="•"/>
            </a:pPr>
            <a:r>
              <a:rPr lang="de-DE" dirty="0"/>
              <a:t>Kleine Teams</a:t>
            </a:r>
          </a:p>
          <a:p>
            <a:pPr lvl="1">
              <a:buFont typeface="Arial" panose="020B0604020202020204" pitchFamily="34" charset="0"/>
              <a:buChar char="•"/>
            </a:pPr>
            <a:r>
              <a:rPr lang="de-DE" dirty="0"/>
              <a:t>Digests, </a:t>
            </a:r>
            <a:r>
              <a:rPr lang="de-DE" dirty="0" err="1"/>
              <a:t>Git</a:t>
            </a:r>
            <a:r>
              <a:rPr lang="de-DE" dirty="0"/>
              <a:t> Commit Hash, </a:t>
            </a:r>
            <a:r>
              <a:rPr lang="de-DE" dirty="0" err="1"/>
              <a:t>Timestamps</a:t>
            </a:r>
            <a:r>
              <a:rPr lang="de-DE" dirty="0"/>
              <a:t> oder </a:t>
            </a:r>
            <a:r>
              <a:rPr lang="de-DE" dirty="0" err="1"/>
              <a:t>Build</a:t>
            </a:r>
            <a:r>
              <a:rPr lang="de-DE" dirty="0"/>
              <a:t> IDs</a:t>
            </a:r>
          </a:p>
          <a:p>
            <a:pPr>
              <a:buFont typeface="Arial" panose="020B0604020202020204" pitchFamily="34" charset="0"/>
              <a:buChar char="•"/>
            </a:pPr>
            <a:endParaRPr lang="de-DE" dirty="0"/>
          </a:p>
        </p:txBody>
      </p:sp>
    </p:spTree>
    <p:extLst>
      <p:ext uri="{BB962C8B-B14F-4D97-AF65-F5344CB8AC3E}">
        <p14:creationId xmlns:p14="http://schemas.microsoft.com/office/powerpoint/2010/main" val="19017341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84AFD09-5210-6F86-C2FD-BBC016D382A6}"/>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6" name="Inhaltsplatzhalter 5">
            <a:extLst>
              <a:ext uri="{FF2B5EF4-FFF2-40B4-BE49-F238E27FC236}">
                <a16:creationId xmlns:a16="http://schemas.microsoft.com/office/drawing/2014/main" id="{D2412707-84D3-F572-4709-FD9A95F28E5B}"/>
              </a:ext>
            </a:extLst>
          </p:cNvPr>
          <p:cNvSpPr>
            <a:spLocks noGrp="1"/>
          </p:cNvSpPr>
          <p:nvPr>
            <p:ph idx="1"/>
          </p:nvPr>
        </p:nvSpPr>
        <p:spPr/>
        <p:txBody>
          <a:bodyPr/>
          <a:lstStyle/>
          <a:p>
            <a:pPr marL="0" indent="0">
              <a:buNone/>
            </a:pPr>
            <a:r>
              <a:rPr lang="de-DE" b="1" dirty="0"/>
              <a:t>Verwendung mit </a:t>
            </a:r>
            <a:r>
              <a:rPr lang="de-DE" b="1" dirty="0" err="1"/>
              <a:t>GitLab</a:t>
            </a:r>
            <a:endParaRPr lang="de-DE" b="1" dirty="0"/>
          </a:p>
          <a:p>
            <a:pPr>
              <a:buFont typeface="Arial" panose="020B0604020202020204" pitchFamily="34" charset="0"/>
              <a:buChar char="•"/>
            </a:pPr>
            <a:r>
              <a:rPr lang="de-DE" dirty="0"/>
              <a:t>Authentifizierung mit der Container Registry</a:t>
            </a:r>
          </a:p>
          <a:p>
            <a:pPr>
              <a:buFont typeface="Arial" panose="020B0604020202020204" pitchFamily="34" charset="0"/>
              <a:buChar char="•"/>
            </a:pPr>
            <a:r>
              <a:rPr lang="de-DE" dirty="0"/>
              <a:t>CI/CD zum authentifizieren</a:t>
            </a:r>
          </a:p>
          <a:p>
            <a:pPr>
              <a:buFont typeface="Arial" panose="020B0604020202020204" pitchFamily="34" charset="0"/>
              <a:buChar char="•"/>
            </a:pPr>
            <a:r>
              <a:rPr lang="de-DE" dirty="0"/>
              <a:t>Images bauen und pushen</a:t>
            </a:r>
          </a:p>
          <a:p>
            <a:pPr lvl="1">
              <a:buFont typeface="Arial" panose="020B0604020202020204" pitchFamily="34" charset="0"/>
              <a:buChar char="•"/>
            </a:pPr>
            <a:r>
              <a:rPr lang="de-DE" dirty="0"/>
              <a:t>Docker</a:t>
            </a:r>
          </a:p>
          <a:p>
            <a:pPr lvl="1">
              <a:buFont typeface="Arial" panose="020B0604020202020204" pitchFamily="34" charset="0"/>
              <a:buChar char="•"/>
            </a:pPr>
            <a:r>
              <a:rPr lang="de-DE" dirty="0" err="1"/>
              <a:t>GitLab</a:t>
            </a:r>
            <a:r>
              <a:rPr lang="de-DE" dirty="0"/>
              <a:t> CI/CD</a:t>
            </a:r>
          </a:p>
          <a:p>
            <a:pPr lvl="2">
              <a:buFont typeface="Arial" panose="020B0604020202020204" pitchFamily="34" charset="0"/>
              <a:buChar char="•"/>
            </a:pPr>
            <a:r>
              <a:rPr lang="de-DE" sz="1800" dirty="0"/>
              <a:t>Docker-in-Docker Container Image (Container Registry)</a:t>
            </a:r>
          </a:p>
          <a:p>
            <a:pPr lvl="2">
              <a:buFont typeface="Arial" panose="020B0604020202020204" pitchFamily="34" charset="0"/>
              <a:buChar char="•"/>
            </a:pPr>
            <a:r>
              <a:rPr lang="de-DE" sz="1800" dirty="0"/>
              <a:t>Docker-in-Docker Container Image (</a:t>
            </a:r>
            <a:r>
              <a:rPr lang="de-DE" sz="1800" dirty="0" err="1"/>
              <a:t>Dependency</a:t>
            </a:r>
            <a:r>
              <a:rPr lang="de-DE" sz="1800" dirty="0"/>
              <a:t> Proxy)</a:t>
            </a:r>
          </a:p>
          <a:p>
            <a:pPr>
              <a:buFont typeface="Arial" panose="020B0604020202020204" pitchFamily="34" charset="0"/>
              <a:buChar char="•"/>
            </a:pPr>
            <a:r>
              <a:rPr lang="de-DE" dirty="0"/>
              <a:t>Container Registry Beispiele mit </a:t>
            </a:r>
            <a:r>
              <a:rPr lang="de-DE" dirty="0" err="1"/>
              <a:t>GitLab</a:t>
            </a:r>
            <a:r>
              <a:rPr lang="de-DE" dirty="0"/>
              <a:t> CI/CD</a:t>
            </a:r>
          </a:p>
          <a:p>
            <a:pPr lvl="2">
              <a:buFont typeface="Arial" panose="020B0604020202020204" pitchFamily="34" charset="0"/>
              <a:buChar char="•"/>
            </a:pPr>
            <a:endParaRPr lang="de-DE" dirty="0"/>
          </a:p>
          <a:p>
            <a:pPr lvl="2">
              <a:buFont typeface="Arial" panose="020B0604020202020204" pitchFamily="34" charset="0"/>
              <a:buChar char="•"/>
            </a:pPr>
            <a:endParaRPr lang="de-DE" dirty="0"/>
          </a:p>
          <a:p>
            <a:pPr lvl="1">
              <a:buFont typeface="Arial" panose="020B0604020202020204" pitchFamily="34" charset="0"/>
              <a:buChar char="•"/>
            </a:pPr>
            <a:endParaRPr lang="de-DE" dirty="0"/>
          </a:p>
        </p:txBody>
      </p:sp>
    </p:spTree>
    <p:extLst>
      <p:ext uri="{BB962C8B-B14F-4D97-AF65-F5344CB8AC3E}">
        <p14:creationId xmlns:p14="http://schemas.microsoft.com/office/powerpoint/2010/main" val="19443660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84AFD09-5210-6F86-C2FD-BBC016D382A6}"/>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6" name="Inhaltsplatzhalter 5">
            <a:extLst>
              <a:ext uri="{FF2B5EF4-FFF2-40B4-BE49-F238E27FC236}">
                <a16:creationId xmlns:a16="http://schemas.microsoft.com/office/drawing/2014/main" id="{D2412707-84D3-F572-4709-FD9A95F28E5B}"/>
              </a:ext>
            </a:extLst>
          </p:cNvPr>
          <p:cNvSpPr>
            <a:spLocks noGrp="1"/>
          </p:cNvSpPr>
          <p:nvPr>
            <p:ph idx="1"/>
          </p:nvPr>
        </p:nvSpPr>
        <p:spPr/>
        <p:txBody>
          <a:bodyPr/>
          <a:lstStyle/>
          <a:p>
            <a:pPr marL="0" indent="0">
              <a:buNone/>
            </a:pPr>
            <a:r>
              <a:rPr lang="de-DE" b="1" dirty="0"/>
              <a:t>Authentifizierung mit der Container Registry</a:t>
            </a:r>
          </a:p>
          <a:p>
            <a:pPr>
              <a:buFont typeface="Arial" panose="020B0604020202020204" pitchFamily="34" charset="0"/>
              <a:buChar char="•"/>
            </a:pPr>
            <a:r>
              <a:rPr lang="de-DE" dirty="0"/>
              <a:t>Verschiedene Möglichkeiten</a:t>
            </a:r>
          </a:p>
          <a:p>
            <a:pPr lvl="1">
              <a:buFont typeface="Arial" panose="020B0604020202020204" pitchFamily="34" charset="0"/>
              <a:buChar char="•"/>
            </a:pPr>
            <a:r>
              <a:rPr lang="de-DE" dirty="0"/>
              <a:t>Personal </a:t>
            </a:r>
            <a:r>
              <a:rPr lang="de-DE" dirty="0" err="1"/>
              <a:t>access</a:t>
            </a:r>
            <a:r>
              <a:rPr lang="de-DE" dirty="0"/>
              <a:t> </a:t>
            </a:r>
            <a:r>
              <a:rPr lang="de-DE" dirty="0" err="1"/>
              <a:t>token</a:t>
            </a:r>
            <a:endParaRPr lang="de-DE" dirty="0"/>
          </a:p>
          <a:p>
            <a:pPr lvl="1">
              <a:buFont typeface="Arial" panose="020B0604020202020204" pitchFamily="34" charset="0"/>
              <a:buChar char="•"/>
            </a:pPr>
            <a:r>
              <a:rPr lang="de-DE" dirty="0"/>
              <a:t>Deploy </a:t>
            </a:r>
            <a:r>
              <a:rPr lang="de-DE" dirty="0" err="1"/>
              <a:t>token</a:t>
            </a:r>
            <a:endParaRPr lang="de-DE" dirty="0"/>
          </a:p>
          <a:p>
            <a:pPr lvl="1">
              <a:buFont typeface="Arial" panose="020B0604020202020204" pitchFamily="34" charset="0"/>
              <a:buChar char="•"/>
            </a:pPr>
            <a:r>
              <a:rPr lang="de-DE" dirty="0"/>
              <a:t>Project </a:t>
            </a:r>
            <a:r>
              <a:rPr lang="de-DE" dirty="0" err="1"/>
              <a:t>access</a:t>
            </a:r>
            <a:r>
              <a:rPr lang="de-DE" dirty="0"/>
              <a:t> </a:t>
            </a:r>
            <a:r>
              <a:rPr lang="de-DE" dirty="0" err="1"/>
              <a:t>token</a:t>
            </a:r>
            <a:endParaRPr lang="de-DE" dirty="0"/>
          </a:p>
          <a:p>
            <a:pPr lvl="1">
              <a:buFont typeface="Arial" panose="020B0604020202020204" pitchFamily="34" charset="0"/>
              <a:buChar char="•"/>
            </a:pPr>
            <a:r>
              <a:rPr lang="de-DE" dirty="0"/>
              <a:t>Group </a:t>
            </a:r>
            <a:r>
              <a:rPr lang="de-DE" dirty="0" err="1"/>
              <a:t>access</a:t>
            </a:r>
            <a:r>
              <a:rPr lang="de-DE" dirty="0"/>
              <a:t> </a:t>
            </a:r>
            <a:r>
              <a:rPr lang="de-DE" dirty="0" err="1"/>
              <a:t>token</a:t>
            </a:r>
            <a:endParaRPr lang="de-DE" dirty="0"/>
          </a:p>
          <a:p>
            <a:pPr>
              <a:buFont typeface="Arial" panose="020B0604020202020204" pitchFamily="34" charset="0"/>
              <a:buChar char="•"/>
            </a:pPr>
            <a:r>
              <a:rPr lang="de-DE" dirty="0"/>
              <a:t>Alle Möglichkeiten benötigen:</a:t>
            </a:r>
          </a:p>
          <a:p>
            <a:pPr lvl="1">
              <a:buFont typeface="Arial" panose="020B0604020202020204" pitchFamily="34" charset="0"/>
              <a:buChar char="•"/>
            </a:pPr>
            <a:r>
              <a:rPr lang="de-DE" dirty="0"/>
              <a:t>Für </a:t>
            </a:r>
            <a:r>
              <a:rPr lang="de-DE" dirty="0" err="1"/>
              <a:t>read</a:t>
            </a:r>
            <a:r>
              <a:rPr lang="de-DE" dirty="0"/>
              <a:t> (pull) in der </a:t>
            </a:r>
            <a:r>
              <a:rPr lang="de-DE" dirty="0" err="1"/>
              <a:t>read_registry</a:t>
            </a:r>
            <a:endParaRPr lang="de-DE" dirty="0"/>
          </a:p>
          <a:p>
            <a:pPr lvl="1">
              <a:buFont typeface="Arial" panose="020B0604020202020204" pitchFamily="34" charset="0"/>
              <a:buChar char="•"/>
            </a:pPr>
            <a:r>
              <a:rPr lang="de-DE" dirty="0"/>
              <a:t>Für </a:t>
            </a:r>
            <a:r>
              <a:rPr lang="de-DE" dirty="0" err="1"/>
              <a:t>write</a:t>
            </a:r>
            <a:r>
              <a:rPr lang="de-DE" dirty="0"/>
              <a:t> (push) in der </a:t>
            </a:r>
            <a:r>
              <a:rPr lang="de-DE" dirty="0" err="1"/>
              <a:t>write_registry</a:t>
            </a:r>
            <a:r>
              <a:rPr lang="de-DE" dirty="0"/>
              <a:t> und </a:t>
            </a:r>
            <a:r>
              <a:rPr lang="de-DE" dirty="0" err="1"/>
              <a:t>read_registry</a:t>
            </a:r>
            <a:endParaRPr lang="de-DE" dirty="0"/>
          </a:p>
          <a:p>
            <a:pPr lvl="1">
              <a:buFont typeface="Arial" panose="020B0604020202020204" pitchFamily="34" charset="0"/>
              <a:buChar char="•"/>
            </a:pPr>
            <a:endParaRPr lang="de-DE" sz="1600" dirty="0">
              <a:latin typeface="Consolas" panose="020B0609020204030204" pitchFamily="49" charset="0"/>
            </a:endParaRPr>
          </a:p>
          <a:p>
            <a:pPr lvl="2">
              <a:buFont typeface="Arial" panose="020B0604020202020204" pitchFamily="34" charset="0"/>
              <a:buChar char="•"/>
            </a:pPr>
            <a:endParaRPr lang="de-DE" dirty="0"/>
          </a:p>
          <a:p>
            <a:pPr lvl="2">
              <a:buFont typeface="Arial" panose="020B0604020202020204" pitchFamily="34" charset="0"/>
              <a:buChar char="•"/>
            </a:pPr>
            <a:endParaRPr lang="de-DE" dirty="0"/>
          </a:p>
          <a:p>
            <a:pPr lvl="1">
              <a:buFont typeface="Arial" panose="020B0604020202020204" pitchFamily="34" charset="0"/>
              <a:buChar char="•"/>
            </a:pPr>
            <a:endParaRPr lang="de-DE" dirty="0"/>
          </a:p>
        </p:txBody>
      </p:sp>
    </p:spTree>
    <p:extLst>
      <p:ext uri="{BB962C8B-B14F-4D97-AF65-F5344CB8AC3E}">
        <p14:creationId xmlns:p14="http://schemas.microsoft.com/office/powerpoint/2010/main" val="18096554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84AFD09-5210-6F86-C2FD-BBC016D382A6}"/>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6" name="Inhaltsplatzhalter 5">
            <a:extLst>
              <a:ext uri="{FF2B5EF4-FFF2-40B4-BE49-F238E27FC236}">
                <a16:creationId xmlns:a16="http://schemas.microsoft.com/office/drawing/2014/main" id="{D2412707-84D3-F572-4709-FD9A95F28E5B}"/>
              </a:ext>
            </a:extLst>
          </p:cNvPr>
          <p:cNvSpPr>
            <a:spLocks noGrp="1"/>
          </p:cNvSpPr>
          <p:nvPr>
            <p:ph idx="1"/>
          </p:nvPr>
        </p:nvSpPr>
        <p:spPr/>
        <p:txBody>
          <a:bodyPr/>
          <a:lstStyle/>
          <a:p>
            <a:pPr marL="0" indent="0">
              <a:buNone/>
            </a:pPr>
            <a:r>
              <a:rPr lang="de-DE" b="1" dirty="0"/>
              <a:t>Authentifizierung mit der Container Registry</a:t>
            </a:r>
          </a:p>
          <a:p>
            <a:pPr>
              <a:buFont typeface="Arial" panose="020B0604020202020204" pitchFamily="34" charset="0"/>
              <a:buChar char="•"/>
            </a:pPr>
            <a:r>
              <a:rPr lang="de-DE" dirty="0"/>
              <a:t>Zum Authentifizieren</a:t>
            </a:r>
          </a:p>
          <a:p>
            <a:pPr lvl="1">
              <a:buFont typeface="Arial" panose="020B0604020202020204" pitchFamily="34" charset="0"/>
              <a:buChar char="•"/>
            </a:pPr>
            <a:r>
              <a:rPr lang="de-DE" sz="1800" dirty="0" err="1">
                <a:latin typeface="Consolas" panose="020B0609020204030204" pitchFamily="49" charset="0"/>
              </a:rPr>
              <a:t>docker</a:t>
            </a:r>
            <a:r>
              <a:rPr lang="de-DE" sz="1800" dirty="0">
                <a:latin typeface="Consolas" panose="020B0609020204030204" pitchFamily="49" charset="0"/>
              </a:rPr>
              <a:t> </a:t>
            </a:r>
            <a:r>
              <a:rPr lang="de-DE" sz="1800" dirty="0" err="1">
                <a:latin typeface="Consolas" panose="020B0609020204030204" pitchFamily="49" charset="0"/>
              </a:rPr>
              <a:t>login</a:t>
            </a:r>
            <a:r>
              <a:rPr lang="de-DE" sz="1800" dirty="0">
                <a:latin typeface="Consolas" panose="020B0609020204030204" pitchFamily="49" charset="0"/>
              </a:rPr>
              <a:t> registry.example.com</a:t>
            </a:r>
          </a:p>
          <a:p>
            <a:pPr lvl="1">
              <a:buFont typeface="Arial" panose="020B0604020202020204" pitchFamily="34" charset="0"/>
              <a:buChar char="•"/>
            </a:pPr>
            <a:r>
              <a:rPr lang="de-DE" sz="1800" dirty="0">
                <a:latin typeface="+mj-lt"/>
              </a:rPr>
              <a:t>oder</a:t>
            </a:r>
          </a:p>
          <a:p>
            <a:pPr lvl="1">
              <a:buFont typeface="Arial" panose="020B0604020202020204" pitchFamily="34" charset="0"/>
              <a:buChar char="•"/>
            </a:pPr>
            <a:r>
              <a:rPr lang="de-DE" sz="1800" dirty="0">
                <a:latin typeface="Consolas" panose="020B0609020204030204" pitchFamily="49" charset="0"/>
              </a:rPr>
              <a:t>TOKEN=&lt;</a:t>
            </a:r>
            <a:r>
              <a:rPr lang="de-DE" sz="1800" dirty="0" err="1">
                <a:latin typeface="Consolas" panose="020B0609020204030204" pitchFamily="49" charset="0"/>
              </a:rPr>
              <a:t>token</a:t>
            </a:r>
            <a:r>
              <a:rPr lang="de-DE" sz="1800" dirty="0">
                <a:latin typeface="Consolas" panose="020B0609020204030204" pitchFamily="49" charset="0"/>
              </a:rPr>
              <a:t>&gt;</a:t>
            </a:r>
          </a:p>
          <a:p>
            <a:pPr lvl="1">
              <a:buFont typeface="Arial" panose="020B0604020202020204" pitchFamily="34" charset="0"/>
              <a:buChar char="•"/>
            </a:pPr>
            <a:r>
              <a:rPr lang="de-DE" sz="1800" dirty="0">
                <a:latin typeface="Consolas" panose="020B0609020204030204" pitchFamily="49" charset="0"/>
              </a:rPr>
              <a:t>echo "$TOKEN" | </a:t>
            </a:r>
            <a:r>
              <a:rPr lang="de-DE" sz="1800" dirty="0" err="1">
                <a:latin typeface="Consolas" panose="020B0609020204030204" pitchFamily="49" charset="0"/>
              </a:rPr>
              <a:t>docker</a:t>
            </a:r>
            <a:r>
              <a:rPr lang="de-DE" sz="1800" dirty="0">
                <a:latin typeface="Consolas" panose="020B0609020204030204" pitchFamily="49" charset="0"/>
              </a:rPr>
              <a:t> </a:t>
            </a:r>
            <a:r>
              <a:rPr lang="de-DE" sz="1800" dirty="0" err="1">
                <a:latin typeface="Consolas" panose="020B0609020204030204" pitchFamily="49" charset="0"/>
              </a:rPr>
              <a:t>login</a:t>
            </a:r>
            <a:r>
              <a:rPr lang="de-DE" sz="1800" dirty="0">
                <a:latin typeface="Consolas" panose="020B0609020204030204" pitchFamily="49" charset="0"/>
              </a:rPr>
              <a:t> registry.example.com -u &lt;</a:t>
            </a:r>
            <a:r>
              <a:rPr lang="de-DE" sz="1800" dirty="0" err="1">
                <a:latin typeface="Consolas" panose="020B0609020204030204" pitchFamily="49" charset="0"/>
              </a:rPr>
              <a:t>username</a:t>
            </a:r>
            <a:r>
              <a:rPr lang="de-DE" sz="1800" dirty="0">
                <a:latin typeface="Consolas" panose="020B0609020204030204" pitchFamily="49" charset="0"/>
              </a:rPr>
              <a:t>&gt; --password-</a:t>
            </a:r>
            <a:r>
              <a:rPr lang="de-DE" sz="1800" dirty="0" err="1">
                <a:latin typeface="Consolas" panose="020B0609020204030204" pitchFamily="49" charset="0"/>
              </a:rPr>
              <a:t>stdin</a:t>
            </a:r>
            <a:endParaRPr lang="de-DE" sz="1800" dirty="0">
              <a:latin typeface="Consolas" panose="020B0609020204030204" pitchFamily="49" charset="0"/>
            </a:endParaRPr>
          </a:p>
          <a:p>
            <a:pPr lvl="1">
              <a:buFont typeface="Arial" panose="020B0604020202020204" pitchFamily="34" charset="0"/>
              <a:buChar char="•"/>
            </a:pPr>
            <a:endParaRPr lang="de-DE" sz="1600" dirty="0">
              <a:latin typeface="Consolas" panose="020B0609020204030204" pitchFamily="49" charset="0"/>
            </a:endParaRPr>
          </a:p>
          <a:p>
            <a:pPr lvl="2">
              <a:buFont typeface="Arial" panose="020B0604020202020204" pitchFamily="34" charset="0"/>
              <a:buChar char="•"/>
            </a:pPr>
            <a:endParaRPr lang="de-DE" dirty="0"/>
          </a:p>
          <a:p>
            <a:pPr lvl="2">
              <a:buFont typeface="Arial" panose="020B0604020202020204" pitchFamily="34" charset="0"/>
              <a:buChar char="•"/>
            </a:pPr>
            <a:endParaRPr lang="de-DE" dirty="0"/>
          </a:p>
          <a:p>
            <a:pPr lvl="1">
              <a:buFont typeface="Arial" panose="020B0604020202020204" pitchFamily="34" charset="0"/>
              <a:buChar char="•"/>
            </a:pPr>
            <a:endParaRPr lang="de-DE" dirty="0"/>
          </a:p>
        </p:txBody>
      </p:sp>
    </p:spTree>
    <p:extLst>
      <p:ext uri="{BB962C8B-B14F-4D97-AF65-F5344CB8AC3E}">
        <p14:creationId xmlns:p14="http://schemas.microsoft.com/office/powerpoint/2010/main" val="12147599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84AFD09-5210-6F86-C2FD-BBC016D382A6}"/>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6" name="Inhaltsplatzhalter 5">
            <a:extLst>
              <a:ext uri="{FF2B5EF4-FFF2-40B4-BE49-F238E27FC236}">
                <a16:creationId xmlns:a16="http://schemas.microsoft.com/office/drawing/2014/main" id="{D2412707-84D3-F572-4709-FD9A95F28E5B}"/>
              </a:ext>
            </a:extLst>
          </p:cNvPr>
          <p:cNvSpPr>
            <a:spLocks noGrp="1"/>
          </p:cNvSpPr>
          <p:nvPr>
            <p:ph idx="1"/>
          </p:nvPr>
        </p:nvSpPr>
        <p:spPr/>
        <p:txBody>
          <a:bodyPr/>
          <a:lstStyle/>
          <a:p>
            <a:pPr marL="0" indent="0">
              <a:buNone/>
            </a:pPr>
            <a:r>
              <a:rPr lang="de-DE" b="1" dirty="0"/>
              <a:t>CI/CD zur Authentifizierung bei der Container Registry  </a:t>
            </a:r>
            <a:endParaRPr lang="de-DE" dirty="0"/>
          </a:p>
          <a:p>
            <a:pPr>
              <a:buFont typeface="Arial" panose="020B0604020202020204" pitchFamily="34" charset="0"/>
              <a:buChar char="•"/>
            </a:pPr>
            <a:endParaRPr lang="de-DE" sz="1800" dirty="0"/>
          </a:p>
          <a:p>
            <a:pPr>
              <a:buFont typeface="Arial" panose="020B0604020202020204" pitchFamily="34" charset="0"/>
              <a:buChar char="•"/>
            </a:pPr>
            <a:r>
              <a:rPr lang="de-DE" sz="2000" dirty="0"/>
              <a:t>CI/CD Variable: CI_REGISTRY_USER</a:t>
            </a:r>
          </a:p>
          <a:p>
            <a:pPr lvl="1">
              <a:buFont typeface="Arial" panose="020B0604020202020204" pitchFamily="34" charset="0"/>
              <a:buChar char="•"/>
            </a:pPr>
            <a:r>
              <a:rPr lang="de-DE" sz="1800" dirty="0"/>
              <a:t>Benutzer/Job mit </a:t>
            </a:r>
            <a:r>
              <a:rPr lang="de-DE" sz="1800" dirty="0" err="1"/>
              <a:t>read</a:t>
            </a:r>
            <a:r>
              <a:rPr lang="de-DE" sz="1800" dirty="0"/>
              <a:t> + </a:t>
            </a:r>
            <a:r>
              <a:rPr lang="de-DE" sz="1800" dirty="0" err="1"/>
              <a:t>write</a:t>
            </a:r>
            <a:endParaRPr lang="de-DE" sz="1800" dirty="0"/>
          </a:p>
          <a:p>
            <a:pPr lvl="1">
              <a:buFont typeface="Arial" panose="020B0604020202020204" pitchFamily="34" charset="0"/>
              <a:buChar char="•"/>
            </a:pPr>
            <a:r>
              <a:rPr lang="de-DE" sz="1800" dirty="0"/>
              <a:t>Passwort automatisch: CI_REGISTRY_PASSWORD</a:t>
            </a:r>
          </a:p>
          <a:p>
            <a:pPr lvl="1">
              <a:buFont typeface="Arial" panose="020B0604020202020204" pitchFamily="34" charset="0"/>
              <a:buChar char="•"/>
            </a:pPr>
            <a:r>
              <a:rPr lang="de-DE" sz="1800" dirty="0">
                <a:latin typeface="Consolas" panose="020B0609020204030204" pitchFamily="49" charset="0"/>
              </a:rPr>
              <a:t>echo "$CI_REGISTRY_PASSWORD" | </a:t>
            </a:r>
            <a:r>
              <a:rPr lang="de-DE" sz="1800" dirty="0" err="1">
                <a:latin typeface="Consolas" panose="020B0609020204030204" pitchFamily="49" charset="0"/>
              </a:rPr>
              <a:t>docker</a:t>
            </a:r>
            <a:r>
              <a:rPr lang="de-DE" sz="1800" dirty="0">
                <a:latin typeface="Consolas" panose="020B0609020204030204" pitchFamily="49" charset="0"/>
              </a:rPr>
              <a:t> </a:t>
            </a:r>
            <a:r>
              <a:rPr lang="de-DE" sz="1800" dirty="0" err="1">
                <a:latin typeface="Consolas" panose="020B0609020204030204" pitchFamily="49" charset="0"/>
              </a:rPr>
              <a:t>login</a:t>
            </a:r>
            <a:r>
              <a:rPr lang="de-DE" sz="1800" dirty="0">
                <a:latin typeface="Consolas" panose="020B0609020204030204" pitchFamily="49" charset="0"/>
              </a:rPr>
              <a:t> $CI_REGISTRY -u $CI_REGISTRY_USER --password-</a:t>
            </a:r>
            <a:r>
              <a:rPr lang="de-DE" sz="1800" dirty="0" err="1">
                <a:latin typeface="Consolas" panose="020B0609020204030204" pitchFamily="49" charset="0"/>
              </a:rPr>
              <a:t>stdin</a:t>
            </a:r>
            <a:endParaRPr lang="de-DE" sz="1800" dirty="0">
              <a:latin typeface="Consolas" panose="020B0609020204030204" pitchFamily="49" charset="0"/>
            </a:endParaRPr>
          </a:p>
          <a:p>
            <a:pPr>
              <a:buFont typeface="Arial" panose="020B0604020202020204" pitchFamily="34" charset="0"/>
              <a:buChar char="•"/>
            </a:pPr>
            <a:endParaRPr lang="de-DE" sz="2000" dirty="0"/>
          </a:p>
          <a:p>
            <a:pPr>
              <a:buFont typeface="Arial" panose="020B0604020202020204" pitchFamily="34" charset="0"/>
              <a:buChar char="•"/>
            </a:pPr>
            <a:r>
              <a:rPr lang="de-DE" sz="2000" dirty="0"/>
              <a:t>CI Job Token</a:t>
            </a:r>
          </a:p>
          <a:p>
            <a:pPr lvl="1">
              <a:buFont typeface="Arial" panose="020B0604020202020204" pitchFamily="34" charset="0"/>
              <a:buChar char="•"/>
            </a:pPr>
            <a:r>
              <a:rPr lang="de-DE" sz="1800" dirty="0">
                <a:latin typeface="Consolas" panose="020B0609020204030204" pitchFamily="49" charset="0"/>
              </a:rPr>
              <a:t>echo "$CI_JOB_TOKEN" | </a:t>
            </a:r>
            <a:r>
              <a:rPr lang="de-DE" sz="1800" dirty="0" err="1">
                <a:latin typeface="Consolas" panose="020B0609020204030204" pitchFamily="49" charset="0"/>
              </a:rPr>
              <a:t>docker</a:t>
            </a:r>
            <a:r>
              <a:rPr lang="de-DE" sz="1800" dirty="0">
                <a:latin typeface="Consolas" panose="020B0609020204030204" pitchFamily="49" charset="0"/>
              </a:rPr>
              <a:t> </a:t>
            </a:r>
            <a:r>
              <a:rPr lang="de-DE" sz="1800" dirty="0" err="1">
                <a:latin typeface="Consolas" panose="020B0609020204030204" pitchFamily="49" charset="0"/>
              </a:rPr>
              <a:t>login</a:t>
            </a:r>
            <a:r>
              <a:rPr lang="de-DE" sz="1800" dirty="0">
                <a:latin typeface="Consolas" panose="020B0609020204030204" pitchFamily="49" charset="0"/>
              </a:rPr>
              <a:t> $CI_REGISTRY -u $CI_REGISTRY_USER --password-</a:t>
            </a:r>
            <a:r>
              <a:rPr lang="de-DE" sz="1800" dirty="0" err="1">
                <a:latin typeface="Consolas" panose="020B0609020204030204" pitchFamily="49" charset="0"/>
              </a:rPr>
              <a:t>stdin</a:t>
            </a:r>
            <a:endParaRPr lang="de-DE" sz="1800" dirty="0">
              <a:latin typeface="Consolas" panose="020B0609020204030204" pitchFamily="49" charset="0"/>
            </a:endParaRPr>
          </a:p>
          <a:p>
            <a:pPr marL="914400" lvl="2" indent="0">
              <a:buNone/>
            </a:pPr>
            <a:endParaRPr lang="en-US" sz="2000" dirty="0"/>
          </a:p>
          <a:p>
            <a:pPr lvl="2">
              <a:buFont typeface="Arial" panose="020B0604020202020204" pitchFamily="34" charset="0"/>
              <a:buChar char="•"/>
            </a:pPr>
            <a:endParaRPr lang="de-DE" sz="2000" dirty="0"/>
          </a:p>
          <a:p>
            <a:pPr lvl="1">
              <a:buFont typeface="Arial" panose="020B0604020202020204" pitchFamily="34" charset="0"/>
              <a:buChar char="•"/>
            </a:pPr>
            <a:endParaRPr lang="de-DE" sz="1600" dirty="0"/>
          </a:p>
          <a:p>
            <a:pPr lvl="1">
              <a:buFont typeface="Arial" panose="020B0604020202020204" pitchFamily="34" charset="0"/>
              <a:buChar char="•"/>
            </a:pPr>
            <a:endParaRPr lang="de-DE" dirty="0"/>
          </a:p>
        </p:txBody>
      </p:sp>
    </p:spTree>
    <p:extLst>
      <p:ext uri="{BB962C8B-B14F-4D97-AF65-F5344CB8AC3E}">
        <p14:creationId xmlns:p14="http://schemas.microsoft.com/office/powerpoint/2010/main" val="16509131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84AFD09-5210-6F86-C2FD-BBC016D382A6}"/>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6" name="Inhaltsplatzhalter 5">
            <a:extLst>
              <a:ext uri="{FF2B5EF4-FFF2-40B4-BE49-F238E27FC236}">
                <a16:creationId xmlns:a16="http://schemas.microsoft.com/office/drawing/2014/main" id="{D2412707-84D3-F572-4709-FD9A95F28E5B}"/>
              </a:ext>
            </a:extLst>
          </p:cNvPr>
          <p:cNvSpPr>
            <a:spLocks noGrp="1"/>
          </p:cNvSpPr>
          <p:nvPr>
            <p:ph idx="1"/>
          </p:nvPr>
        </p:nvSpPr>
        <p:spPr/>
        <p:txBody>
          <a:bodyPr/>
          <a:lstStyle/>
          <a:p>
            <a:pPr marL="0" indent="0">
              <a:buNone/>
            </a:pPr>
            <a:r>
              <a:rPr lang="de-DE" b="1" dirty="0"/>
              <a:t>CI/CD zur Authentifizierung bei der Container Registry  </a:t>
            </a:r>
            <a:endParaRPr lang="de-DE" dirty="0"/>
          </a:p>
          <a:p>
            <a:pPr>
              <a:buFont typeface="Arial" panose="020B0604020202020204" pitchFamily="34" charset="0"/>
              <a:buChar char="•"/>
            </a:pPr>
            <a:r>
              <a:rPr lang="de-DE" sz="2000" dirty="0" err="1"/>
              <a:t>read</a:t>
            </a:r>
            <a:r>
              <a:rPr lang="de-DE" sz="2000" dirty="0"/>
              <a:t> (pull) </a:t>
            </a:r>
            <a:r>
              <a:rPr lang="de-DE" sz="2000" dirty="0" err="1"/>
              <a:t>access</a:t>
            </a:r>
            <a:r>
              <a:rPr lang="de-DE" sz="2000" dirty="0"/>
              <a:t> </a:t>
            </a:r>
            <a:r>
              <a:rPr lang="de-DE" sz="2000" dirty="0">
                <a:sym typeface="Wingdings" panose="05000000000000000000" pitchFamily="2" charset="2"/>
              </a:rPr>
              <a:t> </a:t>
            </a:r>
            <a:r>
              <a:rPr lang="de-DE" sz="2000" dirty="0" err="1">
                <a:sym typeface="Wingdings" panose="05000000000000000000" pitchFamily="2" charset="2"/>
              </a:rPr>
              <a:t>read_registry</a:t>
            </a:r>
            <a:endParaRPr lang="de-DE" sz="2000" dirty="0">
              <a:sym typeface="Wingdings" panose="05000000000000000000" pitchFamily="2" charset="2"/>
            </a:endParaRPr>
          </a:p>
          <a:p>
            <a:pPr>
              <a:buFont typeface="Arial" panose="020B0604020202020204" pitchFamily="34" charset="0"/>
              <a:buChar char="•"/>
            </a:pPr>
            <a:r>
              <a:rPr lang="de-DE" sz="2000" dirty="0" err="1">
                <a:sym typeface="Wingdings" panose="05000000000000000000" pitchFamily="2" charset="2"/>
              </a:rPr>
              <a:t>write</a:t>
            </a:r>
            <a:r>
              <a:rPr lang="de-DE" sz="2000" dirty="0">
                <a:sym typeface="Wingdings" panose="05000000000000000000" pitchFamily="2" charset="2"/>
              </a:rPr>
              <a:t> (push) </a:t>
            </a:r>
            <a:r>
              <a:rPr lang="de-DE" sz="2000" dirty="0" err="1">
                <a:sym typeface="Wingdings" panose="05000000000000000000" pitchFamily="2" charset="2"/>
              </a:rPr>
              <a:t>access</a:t>
            </a:r>
            <a:r>
              <a:rPr lang="de-DE" sz="2000" dirty="0">
                <a:sym typeface="Wingdings" panose="05000000000000000000" pitchFamily="2" charset="2"/>
              </a:rPr>
              <a:t>  </a:t>
            </a:r>
            <a:r>
              <a:rPr lang="de-DE" sz="2000" dirty="0" err="1">
                <a:sym typeface="Wingdings" panose="05000000000000000000" pitchFamily="2" charset="2"/>
              </a:rPr>
              <a:t>read_registry</a:t>
            </a:r>
            <a:r>
              <a:rPr lang="de-DE" sz="2000" dirty="0">
                <a:sym typeface="Wingdings" panose="05000000000000000000" pitchFamily="2" charset="2"/>
              </a:rPr>
              <a:t> &amp; </a:t>
            </a:r>
            <a:r>
              <a:rPr lang="de-DE" sz="2000" dirty="0" err="1">
                <a:sym typeface="Wingdings" panose="05000000000000000000" pitchFamily="2" charset="2"/>
              </a:rPr>
              <a:t>write_registry</a:t>
            </a:r>
            <a:endParaRPr lang="de-DE" sz="2000" dirty="0">
              <a:sym typeface="Wingdings" panose="05000000000000000000" pitchFamily="2" charset="2"/>
            </a:endParaRPr>
          </a:p>
          <a:p>
            <a:pPr>
              <a:buFont typeface="Arial" panose="020B0604020202020204" pitchFamily="34" charset="0"/>
              <a:buChar char="•"/>
            </a:pPr>
            <a:endParaRPr lang="de-DE" sz="1800" dirty="0"/>
          </a:p>
          <a:p>
            <a:pPr>
              <a:buFont typeface="Arial" panose="020B0604020202020204" pitchFamily="34" charset="0"/>
              <a:buChar char="•"/>
            </a:pPr>
            <a:r>
              <a:rPr lang="de-DE" sz="2000" dirty="0"/>
              <a:t>Deploy Token</a:t>
            </a:r>
          </a:p>
          <a:p>
            <a:pPr lvl="1">
              <a:buFont typeface="Arial" panose="020B0604020202020204" pitchFamily="34" charset="0"/>
              <a:buChar char="•"/>
            </a:pPr>
            <a:r>
              <a:rPr lang="de-DE" sz="1800" dirty="0">
                <a:latin typeface="Consolas" panose="020B0609020204030204" pitchFamily="49" charset="0"/>
              </a:rPr>
              <a:t>echo "$CI_DEPLOY_PASSWORD" | </a:t>
            </a:r>
            <a:r>
              <a:rPr lang="de-DE" sz="1800" dirty="0" err="1">
                <a:latin typeface="Consolas" panose="020B0609020204030204" pitchFamily="49" charset="0"/>
              </a:rPr>
              <a:t>docker</a:t>
            </a:r>
            <a:r>
              <a:rPr lang="de-DE" sz="1800" dirty="0">
                <a:latin typeface="Consolas" panose="020B0609020204030204" pitchFamily="49" charset="0"/>
              </a:rPr>
              <a:t> </a:t>
            </a:r>
            <a:r>
              <a:rPr lang="de-DE" sz="1800" dirty="0" err="1">
                <a:latin typeface="Consolas" panose="020B0609020204030204" pitchFamily="49" charset="0"/>
              </a:rPr>
              <a:t>login</a:t>
            </a:r>
            <a:r>
              <a:rPr lang="de-DE" sz="1800" dirty="0">
                <a:latin typeface="Consolas" panose="020B0609020204030204" pitchFamily="49" charset="0"/>
              </a:rPr>
              <a:t> $CI_REGISTRY -u $CI_DEPLOY_USER --password-</a:t>
            </a:r>
            <a:r>
              <a:rPr lang="de-DE" sz="1800" dirty="0" err="1">
                <a:latin typeface="Consolas" panose="020B0609020204030204" pitchFamily="49" charset="0"/>
              </a:rPr>
              <a:t>stdin</a:t>
            </a:r>
            <a:endParaRPr lang="de-DE" sz="1800" dirty="0">
              <a:latin typeface="Consolas" panose="020B0609020204030204" pitchFamily="49" charset="0"/>
            </a:endParaRPr>
          </a:p>
          <a:p>
            <a:pPr lvl="1">
              <a:buFont typeface="Arial" panose="020B0604020202020204" pitchFamily="34" charset="0"/>
              <a:buChar char="•"/>
            </a:pPr>
            <a:endParaRPr lang="de-DE" sz="1800" dirty="0">
              <a:latin typeface="Consolas" panose="020B0609020204030204" pitchFamily="49" charset="0"/>
            </a:endParaRPr>
          </a:p>
          <a:p>
            <a:pPr>
              <a:buFont typeface="Arial" panose="020B0604020202020204" pitchFamily="34" charset="0"/>
              <a:buChar char="•"/>
            </a:pPr>
            <a:r>
              <a:rPr lang="de-DE" sz="2000" dirty="0"/>
              <a:t>Personal Access Token</a:t>
            </a:r>
          </a:p>
          <a:p>
            <a:pPr lvl="1">
              <a:buFont typeface="Arial" panose="020B0604020202020204" pitchFamily="34" charset="0"/>
              <a:buChar char="•"/>
            </a:pPr>
            <a:r>
              <a:rPr lang="en-US" sz="1800" dirty="0">
                <a:latin typeface="Consolas" panose="020B0609020204030204" pitchFamily="49" charset="0"/>
              </a:rPr>
              <a:t>echo "&lt;</a:t>
            </a:r>
            <a:r>
              <a:rPr lang="en-US" sz="1800" dirty="0" err="1">
                <a:latin typeface="Consolas" panose="020B0609020204030204" pitchFamily="49" charset="0"/>
              </a:rPr>
              <a:t>access_token</a:t>
            </a:r>
            <a:r>
              <a:rPr lang="en-US" sz="1800" dirty="0">
                <a:latin typeface="Consolas" panose="020B0609020204030204" pitchFamily="49" charset="0"/>
              </a:rPr>
              <a:t>&gt;" | docker login $CI_REGISTRY -u &lt;username&gt; --password-stdin</a:t>
            </a:r>
          </a:p>
          <a:p>
            <a:pPr lvl="2">
              <a:buFont typeface="Arial" panose="020B0604020202020204" pitchFamily="34" charset="0"/>
              <a:buChar char="•"/>
            </a:pPr>
            <a:endParaRPr lang="en-US" sz="2000" dirty="0"/>
          </a:p>
          <a:p>
            <a:pPr lvl="2">
              <a:buFont typeface="Arial" panose="020B0604020202020204" pitchFamily="34" charset="0"/>
              <a:buChar char="•"/>
            </a:pPr>
            <a:endParaRPr lang="de-DE" sz="2000" dirty="0"/>
          </a:p>
          <a:p>
            <a:pPr lvl="1">
              <a:buFont typeface="Arial" panose="020B0604020202020204" pitchFamily="34" charset="0"/>
              <a:buChar char="•"/>
            </a:pPr>
            <a:endParaRPr lang="de-DE" sz="1600" dirty="0"/>
          </a:p>
          <a:p>
            <a:pPr lvl="1">
              <a:buFont typeface="Arial" panose="020B0604020202020204" pitchFamily="34" charset="0"/>
              <a:buChar char="•"/>
            </a:pPr>
            <a:endParaRPr lang="de-DE" dirty="0"/>
          </a:p>
        </p:txBody>
      </p:sp>
    </p:spTree>
    <p:extLst>
      <p:ext uri="{BB962C8B-B14F-4D97-AF65-F5344CB8AC3E}">
        <p14:creationId xmlns:p14="http://schemas.microsoft.com/office/powerpoint/2010/main" val="32609243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84AFD09-5210-6F86-C2FD-BBC016D382A6}"/>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6" name="Inhaltsplatzhalter 5">
            <a:extLst>
              <a:ext uri="{FF2B5EF4-FFF2-40B4-BE49-F238E27FC236}">
                <a16:creationId xmlns:a16="http://schemas.microsoft.com/office/drawing/2014/main" id="{D2412707-84D3-F572-4709-FD9A95F28E5B}"/>
              </a:ext>
            </a:extLst>
          </p:cNvPr>
          <p:cNvSpPr>
            <a:spLocks noGrp="1"/>
          </p:cNvSpPr>
          <p:nvPr>
            <p:ph idx="1"/>
          </p:nvPr>
        </p:nvSpPr>
        <p:spPr/>
        <p:txBody>
          <a:bodyPr/>
          <a:lstStyle/>
          <a:p>
            <a:pPr marL="0" indent="0">
              <a:buNone/>
            </a:pPr>
            <a:r>
              <a:rPr lang="de-DE" b="1" dirty="0"/>
              <a:t>Images bauen und pushen</a:t>
            </a:r>
            <a:endParaRPr lang="de-DE" dirty="0"/>
          </a:p>
          <a:p>
            <a:pPr marL="457200" indent="-457200">
              <a:buFont typeface="+mj-lt"/>
              <a:buAutoNum type="arabicPeriod"/>
            </a:pPr>
            <a:r>
              <a:rPr lang="de-DE" dirty="0"/>
              <a:t>Mit der Container Registry authentifizieren</a:t>
            </a:r>
          </a:p>
          <a:p>
            <a:pPr marL="457200" indent="-457200">
              <a:buFont typeface="+mj-lt"/>
              <a:buAutoNum type="arabicPeriod"/>
            </a:pPr>
            <a:r>
              <a:rPr lang="de-DE" dirty="0"/>
              <a:t>Docker nutzen</a:t>
            </a:r>
          </a:p>
          <a:p>
            <a:pPr marL="857250" lvl="1" indent="-457200">
              <a:buFont typeface="+mj-lt"/>
              <a:buAutoNum type="arabicPeriod"/>
            </a:pPr>
            <a:r>
              <a:rPr lang="de-DE" dirty="0" err="1"/>
              <a:t>Build</a:t>
            </a:r>
            <a:r>
              <a:rPr lang="de-DE" dirty="0"/>
              <a:t>:</a:t>
            </a:r>
            <a:br>
              <a:rPr lang="de-DE" dirty="0"/>
            </a:br>
            <a:r>
              <a:rPr lang="en-US" sz="1800" dirty="0">
                <a:latin typeface="Consolas" panose="020B0609020204030204" pitchFamily="49" charset="0"/>
              </a:rPr>
              <a:t>docker build -t registry.example.com/group/project/image .</a:t>
            </a:r>
            <a:endParaRPr lang="de-DE" sz="1800" dirty="0">
              <a:latin typeface="Consolas" panose="020B0609020204030204" pitchFamily="49" charset="0"/>
            </a:endParaRPr>
          </a:p>
          <a:p>
            <a:pPr marL="857250" lvl="1" indent="-457200">
              <a:buFont typeface="+mj-lt"/>
              <a:buAutoNum type="arabicPeriod"/>
            </a:pPr>
            <a:r>
              <a:rPr lang="de-DE" dirty="0"/>
              <a:t>Push:</a:t>
            </a:r>
            <a:br>
              <a:rPr lang="de-DE" dirty="0"/>
            </a:br>
            <a:r>
              <a:rPr lang="en-US" sz="1800" dirty="0">
                <a:latin typeface="Consolas" panose="020B0609020204030204" pitchFamily="49" charset="0"/>
              </a:rPr>
              <a:t>docker push registry.example.com/group/project/image</a:t>
            </a:r>
          </a:p>
          <a:p>
            <a:pPr marL="857250" lvl="1" indent="-457200">
              <a:buFont typeface="+mj-lt"/>
              <a:buAutoNum type="arabicPeriod"/>
            </a:pPr>
            <a:endParaRPr lang="en-US" sz="1800" dirty="0">
              <a:latin typeface="Consolas" panose="020B0609020204030204" pitchFamily="49" charset="0"/>
            </a:endParaRPr>
          </a:p>
          <a:p>
            <a:pPr>
              <a:buFont typeface="Arial" panose="020B0604020202020204" pitchFamily="34" charset="0"/>
              <a:buChar char="•"/>
            </a:pPr>
            <a:r>
              <a:rPr lang="en-US" dirty="0">
                <a:latin typeface="+mj-lt"/>
              </a:rPr>
              <a:t>CI/CD </a:t>
            </a:r>
            <a:r>
              <a:rPr lang="en-US" dirty="0" err="1">
                <a:latin typeface="+mj-lt"/>
              </a:rPr>
              <a:t>fürs</a:t>
            </a:r>
            <a:r>
              <a:rPr lang="en-US" dirty="0">
                <a:latin typeface="+mj-lt"/>
              </a:rPr>
              <a:t> </a:t>
            </a:r>
            <a:r>
              <a:rPr lang="en-US" dirty="0" err="1">
                <a:latin typeface="+mj-lt"/>
              </a:rPr>
              <a:t>Testen</a:t>
            </a:r>
            <a:r>
              <a:rPr lang="en-US" dirty="0">
                <a:latin typeface="+mj-lt"/>
              </a:rPr>
              <a:t>, </a:t>
            </a:r>
            <a:r>
              <a:rPr lang="en-US" dirty="0" err="1">
                <a:latin typeface="+mj-lt"/>
              </a:rPr>
              <a:t>Bauen</a:t>
            </a:r>
            <a:r>
              <a:rPr lang="en-US" dirty="0">
                <a:latin typeface="+mj-lt"/>
              </a:rPr>
              <a:t>, </a:t>
            </a:r>
            <a:r>
              <a:rPr lang="en-US" dirty="0" err="1">
                <a:latin typeface="+mj-lt"/>
              </a:rPr>
              <a:t>Pushen</a:t>
            </a:r>
            <a:r>
              <a:rPr lang="en-US" dirty="0">
                <a:latin typeface="+mj-lt"/>
              </a:rPr>
              <a:t> und </a:t>
            </a:r>
            <a:r>
              <a:rPr lang="en-US" dirty="0" err="1">
                <a:latin typeface="+mj-lt"/>
              </a:rPr>
              <a:t>Deployen</a:t>
            </a:r>
            <a:r>
              <a:rPr lang="en-US" dirty="0">
                <a:latin typeface="+mj-lt"/>
              </a:rPr>
              <a:t> </a:t>
            </a:r>
          </a:p>
          <a:p>
            <a:pPr marL="857250" lvl="1" indent="-457200">
              <a:buFont typeface="+mj-lt"/>
              <a:buAutoNum type="arabicPeriod"/>
            </a:pPr>
            <a:endParaRPr lang="en-US" dirty="0"/>
          </a:p>
          <a:p>
            <a:pPr marL="857250" lvl="1" indent="-457200">
              <a:buFont typeface="+mj-lt"/>
              <a:buAutoNum type="arabicPeriod"/>
            </a:pPr>
            <a:endParaRPr lang="de-DE" dirty="0"/>
          </a:p>
          <a:p>
            <a:pPr lvl="2">
              <a:buFont typeface="Arial" panose="020B0604020202020204" pitchFamily="34" charset="0"/>
              <a:buChar char="•"/>
            </a:pPr>
            <a:endParaRPr lang="de-DE" dirty="0"/>
          </a:p>
          <a:p>
            <a:pPr lvl="1">
              <a:buFont typeface="Arial" panose="020B0604020202020204" pitchFamily="34" charset="0"/>
              <a:buChar char="•"/>
            </a:pPr>
            <a:endParaRPr lang="de-DE" dirty="0"/>
          </a:p>
        </p:txBody>
      </p:sp>
    </p:spTree>
    <p:extLst>
      <p:ext uri="{BB962C8B-B14F-4D97-AF65-F5344CB8AC3E}">
        <p14:creationId xmlns:p14="http://schemas.microsoft.com/office/powerpoint/2010/main" val="195421768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1BAC26B-426A-E50B-5A33-950885BE5CD1}"/>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8037877A-731E-E191-4EA0-AB43492F7242}"/>
              </a:ext>
            </a:extLst>
          </p:cNvPr>
          <p:cNvSpPr>
            <a:spLocks noGrp="1"/>
          </p:cNvSpPr>
          <p:nvPr>
            <p:ph idx="1"/>
          </p:nvPr>
        </p:nvSpPr>
        <p:spPr/>
        <p:txBody>
          <a:bodyPr/>
          <a:lstStyle/>
          <a:p>
            <a:pPr marL="0" indent="0">
              <a:buNone/>
            </a:pPr>
            <a:r>
              <a:rPr lang="de-DE" b="1" dirty="0"/>
              <a:t>Docker-in-Docker (</a:t>
            </a:r>
            <a:r>
              <a:rPr lang="de-DE" b="1" dirty="0" err="1">
                <a:latin typeface="Consolas" panose="020B0609020204030204" pitchFamily="49" charset="0"/>
              </a:rPr>
              <a:t>dind</a:t>
            </a:r>
            <a:r>
              <a:rPr lang="de-DE" b="1" dirty="0"/>
              <a:t>)</a:t>
            </a:r>
          </a:p>
          <a:p>
            <a:pPr>
              <a:buFont typeface="Arial" panose="020B0604020202020204" pitchFamily="34" charset="0"/>
              <a:buChar char="•"/>
            </a:pPr>
            <a:r>
              <a:rPr lang="de-DE" dirty="0"/>
              <a:t>Registrierter Runner automatisch</a:t>
            </a:r>
          </a:p>
          <a:p>
            <a:pPr lvl="1">
              <a:buFont typeface="Arial" panose="020B0604020202020204" pitchFamily="34" charset="0"/>
              <a:buChar char="•"/>
            </a:pPr>
            <a:r>
              <a:rPr lang="de-DE" dirty="0"/>
              <a:t>Docker </a:t>
            </a:r>
            <a:r>
              <a:rPr lang="de-DE" dirty="0" err="1"/>
              <a:t>Executor</a:t>
            </a:r>
            <a:r>
              <a:rPr lang="de-DE" dirty="0"/>
              <a:t> oder</a:t>
            </a:r>
          </a:p>
          <a:p>
            <a:pPr lvl="1">
              <a:buFont typeface="Arial" panose="020B0604020202020204" pitchFamily="34" charset="0"/>
              <a:buChar char="•"/>
            </a:pPr>
            <a:r>
              <a:rPr lang="de-DE" dirty="0" err="1"/>
              <a:t>Kubernetes</a:t>
            </a:r>
            <a:r>
              <a:rPr lang="de-DE" dirty="0"/>
              <a:t> </a:t>
            </a:r>
            <a:r>
              <a:rPr lang="de-DE" dirty="0" err="1"/>
              <a:t>Executor</a:t>
            </a:r>
            <a:endParaRPr lang="de-DE" dirty="0"/>
          </a:p>
          <a:p>
            <a:pPr>
              <a:buFont typeface="Arial" panose="020B0604020202020204" pitchFamily="34" charset="0"/>
              <a:buChar char="•"/>
            </a:pPr>
            <a:r>
              <a:rPr lang="de-DE" dirty="0" err="1"/>
              <a:t>Executor</a:t>
            </a:r>
            <a:r>
              <a:rPr lang="de-DE" dirty="0"/>
              <a:t>: Container Image von Docker</a:t>
            </a:r>
          </a:p>
          <a:p>
            <a:pPr>
              <a:buFont typeface="Arial" panose="020B0604020202020204" pitchFamily="34" charset="0"/>
              <a:buChar char="•"/>
            </a:pPr>
            <a:r>
              <a:rPr lang="de-DE" dirty="0"/>
              <a:t>Image beinhaltet alle </a:t>
            </a:r>
            <a:r>
              <a:rPr lang="de-DE" dirty="0" err="1"/>
              <a:t>docker</a:t>
            </a:r>
            <a:r>
              <a:rPr lang="de-DE" dirty="0"/>
              <a:t> </a:t>
            </a:r>
            <a:r>
              <a:rPr lang="de-DE" dirty="0" err="1"/>
              <a:t>tools</a:t>
            </a:r>
            <a:endParaRPr lang="de-DE" dirty="0"/>
          </a:p>
          <a:p>
            <a:pPr lvl="1">
              <a:buFont typeface="Arial" panose="020B0604020202020204" pitchFamily="34" charset="0"/>
              <a:buChar char="•"/>
            </a:pPr>
            <a:r>
              <a:rPr lang="de-DE" dirty="0"/>
              <a:t>Job-</a:t>
            </a:r>
            <a:r>
              <a:rPr lang="de-DE" dirty="0" err="1">
                <a:latin typeface="Consolas" panose="020B0609020204030204" pitchFamily="49" charset="0"/>
              </a:rPr>
              <a:t>script</a:t>
            </a:r>
            <a:r>
              <a:rPr lang="de-DE" dirty="0">
                <a:latin typeface="Consolas" panose="020B0609020204030204" pitchFamily="49" charset="0"/>
              </a:rPr>
              <a:t> </a:t>
            </a:r>
            <a:r>
              <a:rPr lang="de-DE" dirty="0"/>
              <a:t>im privilegierten Modus </a:t>
            </a:r>
          </a:p>
          <a:p>
            <a:pPr>
              <a:buFont typeface="Arial" panose="020B0604020202020204" pitchFamily="34" charset="0"/>
              <a:buChar char="•"/>
            </a:pPr>
            <a:r>
              <a:rPr lang="de-DE" dirty="0"/>
              <a:t>Spezifische Version nutzen!</a:t>
            </a:r>
          </a:p>
          <a:p>
            <a:pPr lvl="1">
              <a:buFont typeface="Arial" panose="020B0604020202020204" pitchFamily="34" charset="0"/>
              <a:buChar char="•"/>
            </a:pPr>
            <a:r>
              <a:rPr lang="de-DE" dirty="0"/>
              <a:t>Beispiel: </a:t>
            </a:r>
            <a:r>
              <a:rPr lang="de-DE" dirty="0">
                <a:latin typeface="Consolas" panose="020B0609020204030204" pitchFamily="49" charset="0"/>
              </a:rPr>
              <a:t>docker:24.0.5</a:t>
            </a:r>
          </a:p>
          <a:p>
            <a:pPr lvl="1">
              <a:buFont typeface="Arial" panose="020B0604020202020204" pitchFamily="34" charset="0"/>
              <a:buChar char="•"/>
            </a:pPr>
            <a:r>
              <a:rPr lang="de-DE" dirty="0"/>
              <a:t>Ansonsten bei </a:t>
            </a:r>
            <a:r>
              <a:rPr lang="de-DE" dirty="0">
                <a:latin typeface="Consolas" panose="020B0609020204030204" pitchFamily="49" charset="0"/>
              </a:rPr>
              <a:t>:</a:t>
            </a:r>
            <a:r>
              <a:rPr lang="de-DE" dirty="0" err="1">
                <a:latin typeface="Consolas" panose="020B0609020204030204" pitchFamily="49" charset="0"/>
              </a:rPr>
              <a:t>latest</a:t>
            </a:r>
            <a:r>
              <a:rPr lang="de-DE" dirty="0">
                <a:latin typeface="Consolas" panose="020B0609020204030204" pitchFamily="49" charset="0"/>
              </a:rPr>
              <a:t> </a:t>
            </a:r>
            <a:r>
              <a:rPr lang="de-DE" dirty="0"/>
              <a:t>Inkompatibilitätsprobleme</a:t>
            </a:r>
          </a:p>
          <a:p>
            <a:pPr lvl="1">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369272630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3FEA322-ABCF-FE66-D047-5245BEC88A79}"/>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C3FAE0C2-4BBD-D636-FAB6-5022AB351FD4}"/>
              </a:ext>
            </a:extLst>
          </p:cNvPr>
          <p:cNvSpPr>
            <a:spLocks noGrp="1"/>
          </p:cNvSpPr>
          <p:nvPr>
            <p:ph idx="1"/>
          </p:nvPr>
        </p:nvSpPr>
        <p:spPr/>
        <p:txBody>
          <a:bodyPr/>
          <a:lstStyle/>
          <a:p>
            <a:pPr marL="0" indent="0">
              <a:buNone/>
            </a:pPr>
            <a:r>
              <a:rPr lang="de-DE" b="1" dirty="0"/>
              <a:t>.</a:t>
            </a:r>
            <a:r>
              <a:rPr lang="de-DE" b="1" dirty="0" err="1"/>
              <a:t>gitlab-ci.yml</a:t>
            </a:r>
            <a:r>
              <a:rPr lang="de-DE" b="1" dirty="0"/>
              <a:t> </a:t>
            </a:r>
          </a:p>
          <a:p>
            <a:pPr>
              <a:buFont typeface="Arial" panose="020B0604020202020204" pitchFamily="34" charset="0"/>
              <a:buChar char="•"/>
            </a:pPr>
            <a:r>
              <a:rPr lang="de-DE" dirty="0"/>
              <a:t>Bauen und Pushen von Images in die Registry</a:t>
            </a:r>
          </a:p>
          <a:p>
            <a:pPr>
              <a:buFont typeface="Arial" panose="020B0604020202020204" pitchFamily="34" charset="0"/>
              <a:buChar char="•"/>
            </a:pPr>
            <a:r>
              <a:rPr lang="de-DE" dirty="0"/>
              <a:t>Mehrere </a:t>
            </a:r>
            <a:r>
              <a:rPr lang="de-DE" dirty="0" err="1"/>
              <a:t>jobs</a:t>
            </a:r>
            <a:r>
              <a:rPr lang="de-DE" dirty="0"/>
              <a:t> authentifizieren</a:t>
            </a:r>
          </a:p>
          <a:p>
            <a:pPr lvl="1">
              <a:buFont typeface="Arial" panose="020B0604020202020204" pitchFamily="34" charset="0"/>
              <a:buChar char="•"/>
            </a:pPr>
            <a:r>
              <a:rPr lang="de-DE" dirty="0" err="1">
                <a:latin typeface="Consolas" panose="020B0609020204030204" pitchFamily="49" charset="0"/>
              </a:rPr>
              <a:t>before_script</a:t>
            </a:r>
            <a:endParaRPr lang="de-DE" dirty="0">
              <a:latin typeface="Consolas" panose="020B0609020204030204" pitchFamily="49" charset="0"/>
            </a:endParaRPr>
          </a:p>
          <a:p>
            <a:pPr>
              <a:buFont typeface="Arial" panose="020B0604020202020204" pitchFamily="34" charset="0"/>
              <a:buChar char="•"/>
            </a:pPr>
            <a:r>
              <a:rPr lang="de-DE" dirty="0" err="1">
                <a:latin typeface="Consolas" panose="020B0609020204030204" pitchFamily="49" charset="0"/>
              </a:rPr>
              <a:t>docker</a:t>
            </a:r>
            <a:r>
              <a:rPr lang="de-DE" dirty="0">
                <a:latin typeface="Consolas" panose="020B0609020204030204" pitchFamily="49" charset="0"/>
              </a:rPr>
              <a:t> </a:t>
            </a:r>
            <a:r>
              <a:rPr lang="de-DE" dirty="0" err="1">
                <a:latin typeface="Consolas" panose="020B0609020204030204" pitchFamily="49" charset="0"/>
              </a:rPr>
              <a:t>build</a:t>
            </a:r>
            <a:r>
              <a:rPr lang="de-DE" dirty="0">
                <a:latin typeface="Consolas" panose="020B0609020204030204" pitchFamily="49" charset="0"/>
              </a:rPr>
              <a:t> –pull</a:t>
            </a:r>
          </a:p>
          <a:p>
            <a:pPr lvl="1">
              <a:buFont typeface="Arial" panose="020B0604020202020204" pitchFamily="34" charset="0"/>
              <a:buChar char="•"/>
            </a:pPr>
            <a:r>
              <a:rPr lang="de-DE" dirty="0">
                <a:latin typeface="+mj-lt"/>
              </a:rPr>
              <a:t>Änderungen am Base Image</a:t>
            </a:r>
          </a:p>
          <a:p>
            <a:pPr lvl="1">
              <a:buFont typeface="Arial" panose="020B0604020202020204" pitchFamily="34" charset="0"/>
              <a:buChar char="•"/>
            </a:pPr>
            <a:r>
              <a:rPr lang="de-DE" dirty="0" err="1">
                <a:latin typeface="+mj-lt"/>
              </a:rPr>
              <a:t>Build</a:t>
            </a:r>
            <a:r>
              <a:rPr lang="de-DE" dirty="0">
                <a:latin typeface="+mj-lt"/>
              </a:rPr>
              <a:t> dauert länger</a:t>
            </a:r>
          </a:p>
          <a:p>
            <a:pPr lvl="1">
              <a:buFont typeface="Arial" panose="020B0604020202020204" pitchFamily="34" charset="0"/>
              <a:buChar char="•"/>
            </a:pPr>
            <a:r>
              <a:rPr lang="de-DE" dirty="0">
                <a:latin typeface="+mj-lt"/>
              </a:rPr>
              <a:t>Image ist </a:t>
            </a:r>
            <a:r>
              <a:rPr lang="de-DE" dirty="0" err="1">
                <a:latin typeface="+mj-lt"/>
              </a:rPr>
              <a:t>up</a:t>
            </a:r>
            <a:r>
              <a:rPr lang="de-DE" dirty="0">
                <a:latin typeface="+mj-lt"/>
              </a:rPr>
              <a:t>-</a:t>
            </a:r>
            <a:r>
              <a:rPr lang="de-DE" dirty="0" err="1">
                <a:latin typeface="+mj-lt"/>
              </a:rPr>
              <a:t>to</a:t>
            </a:r>
            <a:r>
              <a:rPr lang="de-DE" dirty="0">
                <a:latin typeface="+mj-lt"/>
              </a:rPr>
              <a:t>-date</a:t>
            </a:r>
          </a:p>
          <a:p>
            <a:pPr>
              <a:buFont typeface="Arial" panose="020B0604020202020204" pitchFamily="34" charset="0"/>
              <a:buChar char="•"/>
            </a:pPr>
            <a:r>
              <a:rPr lang="de-DE" dirty="0">
                <a:latin typeface="+mj-lt"/>
              </a:rPr>
              <a:t>Vor </a:t>
            </a:r>
            <a:r>
              <a:rPr lang="de-DE" dirty="0" err="1">
                <a:latin typeface="Consolas" panose="020B0609020204030204" pitchFamily="49" charset="0"/>
              </a:rPr>
              <a:t>docker</a:t>
            </a:r>
            <a:r>
              <a:rPr lang="de-DE" dirty="0">
                <a:latin typeface="Consolas" panose="020B0609020204030204" pitchFamily="49" charset="0"/>
              </a:rPr>
              <a:t> </a:t>
            </a:r>
            <a:r>
              <a:rPr lang="de-DE" dirty="0" err="1">
                <a:latin typeface="Consolas" panose="020B0609020204030204" pitchFamily="49" charset="0"/>
              </a:rPr>
              <a:t>run</a:t>
            </a:r>
            <a:r>
              <a:rPr lang="de-DE" dirty="0">
                <a:latin typeface="Consolas" panose="020B0609020204030204" pitchFamily="49" charset="0"/>
              </a:rPr>
              <a:t> </a:t>
            </a:r>
            <a:r>
              <a:rPr lang="de-DE" dirty="0">
                <a:latin typeface="+mj-lt"/>
              </a:rPr>
              <a:t>ein</a:t>
            </a:r>
            <a:r>
              <a:rPr lang="de-DE" dirty="0">
                <a:latin typeface="Consolas" panose="020B0609020204030204" pitchFamily="49" charset="0"/>
              </a:rPr>
              <a:t> </a:t>
            </a:r>
            <a:r>
              <a:rPr lang="de-DE" dirty="0" err="1">
                <a:latin typeface="Consolas" panose="020B0609020204030204" pitchFamily="49" charset="0"/>
              </a:rPr>
              <a:t>docker</a:t>
            </a:r>
            <a:r>
              <a:rPr lang="de-DE" dirty="0">
                <a:latin typeface="Consolas" panose="020B0609020204030204" pitchFamily="49" charset="0"/>
              </a:rPr>
              <a:t> </a:t>
            </a:r>
            <a:r>
              <a:rPr lang="de-DE" dirty="0" err="1">
                <a:latin typeface="Consolas" panose="020B0609020204030204" pitchFamily="49" charset="0"/>
              </a:rPr>
              <a:t>fetch</a:t>
            </a:r>
            <a:endParaRPr lang="de-DE" dirty="0">
              <a:latin typeface="Consolas" panose="020B0609020204030204" pitchFamily="49" charset="0"/>
            </a:endParaRPr>
          </a:p>
          <a:p>
            <a:pPr lvl="1">
              <a:buFont typeface="Arial" panose="020B0604020202020204" pitchFamily="34" charset="0"/>
              <a:buChar char="•"/>
            </a:pPr>
            <a:r>
              <a:rPr lang="de-DE" dirty="0" err="1">
                <a:latin typeface="+mj-lt"/>
              </a:rPr>
              <a:t>Fetched</a:t>
            </a:r>
            <a:r>
              <a:rPr lang="de-DE" dirty="0">
                <a:latin typeface="+mj-lt"/>
              </a:rPr>
              <a:t> aktuelles Image</a:t>
            </a:r>
          </a:p>
          <a:p>
            <a:pPr lvl="1">
              <a:buFont typeface="Arial" panose="020B0604020202020204" pitchFamily="34" charset="0"/>
              <a:buChar char="•"/>
            </a:pPr>
            <a:r>
              <a:rPr lang="de-DE" dirty="0">
                <a:latin typeface="+mj-lt"/>
              </a:rPr>
              <a:t>Wichtig bei mehreren Runnern, welche Images lokal </a:t>
            </a:r>
            <a:r>
              <a:rPr lang="de-DE" dirty="0" err="1">
                <a:latin typeface="+mj-lt"/>
              </a:rPr>
              <a:t>cachen</a:t>
            </a:r>
            <a:endParaRPr lang="de-DE" dirty="0">
              <a:latin typeface="+mj-lt"/>
            </a:endParaRPr>
          </a:p>
          <a:p>
            <a:pPr marL="0" indent="0">
              <a:buNone/>
            </a:pPr>
            <a:endParaRPr lang="de-DE" dirty="0">
              <a:latin typeface="+mj-lt"/>
            </a:endParaRPr>
          </a:p>
        </p:txBody>
      </p:sp>
    </p:spTree>
    <p:extLst>
      <p:ext uri="{BB962C8B-B14F-4D97-AF65-F5344CB8AC3E}">
        <p14:creationId xmlns:p14="http://schemas.microsoft.com/office/powerpoint/2010/main" val="35279977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Inhaltsplatzhalter 18">
            <a:extLst>
              <a:ext uri="{FF2B5EF4-FFF2-40B4-BE49-F238E27FC236}">
                <a16:creationId xmlns:a16="http://schemas.microsoft.com/office/drawing/2014/main" id="{BE3C4C95-FD5D-27F0-ED0C-AB8113CAC9F1}"/>
              </a:ext>
            </a:extLst>
          </p:cNvPr>
          <p:cNvSpPr>
            <a:spLocks noGrp="1"/>
          </p:cNvSpPr>
          <p:nvPr>
            <p:ph idx="1"/>
          </p:nvPr>
        </p:nvSpPr>
        <p:spPr/>
        <p:txBody>
          <a:bodyPr/>
          <a:lstStyle/>
          <a:p>
            <a:pPr>
              <a:buFont typeface="Arial" panose="020B0604020202020204" pitchFamily="34" charset="0"/>
              <a:buChar char="•"/>
            </a:pPr>
            <a:r>
              <a:rPr lang="de-DE" altLang="de-DE" sz="1800" b="1" dirty="0"/>
              <a:t>Tag 1 – Einführung in </a:t>
            </a:r>
            <a:r>
              <a:rPr lang="de-DE" altLang="de-DE" sz="1800" b="1" dirty="0" err="1"/>
              <a:t>Git</a:t>
            </a:r>
            <a:r>
              <a:rPr lang="de-DE" altLang="de-DE" sz="1800" b="1" dirty="0"/>
              <a:t> und </a:t>
            </a:r>
            <a:r>
              <a:rPr lang="de-DE" altLang="de-DE" sz="1800" b="1" dirty="0" err="1"/>
              <a:t>GitLab</a:t>
            </a:r>
            <a:r>
              <a:rPr lang="de-DE" altLang="de-DE" sz="1800" b="1" dirty="0"/>
              <a:t>, </a:t>
            </a:r>
            <a:r>
              <a:rPr lang="de-DE" altLang="de-DE" sz="1800" b="1" dirty="0" err="1"/>
              <a:t>Git</a:t>
            </a:r>
            <a:r>
              <a:rPr lang="de-DE" altLang="de-DE" sz="1800" b="1" dirty="0"/>
              <a:t>-Workflow im Team</a:t>
            </a:r>
          </a:p>
          <a:p>
            <a:pPr lvl="1">
              <a:buFont typeface="Arial" panose="020B0604020202020204" pitchFamily="34" charset="0"/>
              <a:buChar char="•"/>
            </a:pPr>
            <a:r>
              <a:rPr lang="de-DE" altLang="de-DE" sz="1400" dirty="0"/>
              <a:t>Einführung &amp; Kursüberblick</a:t>
            </a:r>
          </a:p>
          <a:p>
            <a:pPr lvl="1">
              <a:buFont typeface="Arial" panose="020B0604020202020204" pitchFamily="34" charset="0"/>
              <a:buChar char="•"/>
            </a:pPr>
            <a:r>
              <a:rPr lang="de-DE" altLang="de-DE" sz="1400" dirty="0"/>
              <a:t>Grundlagen von </a:t>
            </a:r>
            <a:r>
              <a:rPr lang="de-DE" altLang="de-DE" sz="1400" dirty="0" err="1"/>
              <a:t>Git</a:t>
            </a:r>
            <a:endParaRPr lang="de-DE" altLang="de-DE" sz="1400" dirty="0"/>
          </a:p>
          <a:p>
            <a:pPr lvl="1">
              <a:buFont typeface="Arial" panose="020B0604020202020204" pitchFamily="34" charset="0"/>
              <a:buChar char="•"/>
            </a:pPr>
            <a:r>
              <a:rPr lang="de-DE" altLang="de-DE" sz="1400" dirty="0" err="1"/>
              <a:t>Git</a:t>
            </a:r>
            <a:r>
              <a:rPr lang="de-DE" altLang="de-DE" sz="1400" dirty="0"/>
              <a:t> </a:t>
            </a:r>
            <a:r>
              <a:rPr lang="de-DE" altLang="de-DE" sz="1400" dirty="0" err="1"/>
              <a:t>Rebase</a:t>
            </a:r>
            <a:r>
              <a:rPr lang="de-DE" altLang="de-DE" sz="1400" dirty="0"/>
              <a:t> und </a:t>
            </a:r>
            <a:r>
              <a:rPr lang="de-DE" altLang="de-DE" sz="1400" dirty="0" err="1"/>
              <a:t>Merge</a:t>
            </a:r>
            <a:r>
              <a:rPr lang="de-DE" altLang="de-DE" sz="1400" dirty="0"/>
              <a:t>-Strategien</a:t>
            </a:r>
          </a:p>
          <a:p>
            <a:pPr lvl="1">
              <a:buFont typeface="Arial" panose="020B0604020202020204" pitchFamily="34" charset="0"/>
              <a:buChar char="•"/>
            </a:pPr>
            <a:r>
              <a:rPr lang="de-DE" altLang="de-DE" sz="1400" dirty="0" err="1"/>
              <a:t>Git</a:t>
            </a:r>
            <a:r>
              <a:rPr lang="de-DE" altLang="de-DE" sz="1400" dirty="0"/>
              <a:t> Remote</a:t>
            </a:r>
          </a:p>
          <a:p>
            <a:pPr lvl="1">
              <a:buFont typeface="Arial" panose="020B0604020202020204" pitchFamily="34" charset="0"/>
              <a:buChar char="•"/>
            </a:pPr>
            <a:r>
              <a:rPr lang="de-DE" altLang="de-DE" sz="1400" dirty="0"/>
              <a:t>Grundlagen von </a:t>
            </a:r>
            <a:r>
              <a:rPr lang="de-DE" altLang="de-DE" sz="1400" dirty="0" err="1"/>
              <a:t>GitLab</a:t>
            </a:r>
            <a:endParaRPr lang="de-DE" altLang="de-DE" sz="1400" dirty="0"/>
          </a:p>
          <a:p>
            <a:pPr lvl="1">
              <a:buFont typeface="Arial" panose="020B0604020202020204" pitchFamily="34" charset="0"/>
              <a:buChar char="•"/>
            </a:pPr>
            <a:r>
              <a:rPr lang="de-DE" altLang="de-DE" sz="1400" dirty="0" err="1"/>
              <a:t>Git</a:t>
            </a:r>
            <a:r>
              <a:rPr lang="de-DE" altLang="de-DE" sz="1400" dirty="0"/>
              <a:t>-Workflow im Team</a:t>
            </a:r>
          </a:p>
          <a:p>
            <a:pPr>
              <a:buFont typeface="Arial" panose="020B0604020202020204" pitchFamily="34" charset="0"/>
              <a:buChar char="•"/>
            </a:pPr>
            <a:r>
              <a:rPr lang="de-DE" altLang="de-DE" sz="1800" b="1" dirty="0"/>
              <a:t>Tag 2 – Vertiefung </a:t>
            </a:r>
            <a:r>
              <a:rPr lang="de-DE" altLang="de-DE" sz="1800" b="1" dirty="0" err="1"/>
              <a:t>Git</a:t>
            </a:r>
            <a:r>
              <a:rPr lang="de-DE" altLang="de-DE" sz="1800" b="1" dirty="0"/>
              <a:t>-Workflow, CI/CD &amp; </a:t>
            </a:r>
            <a:r>
              <a:rPr lang="de-DE" altLang="de-DE" sz="1800" b="1" dirty="0" err="1"/>
              <a:t>GitLab</a:t>
            </a:r>
            <a:r>
              <a:rPr lang="de-DE" altLang="de-DE" sz="1800" b="1" dirty="0"/>
              <a:t> CI </a:t>
            </a:r>
          </a:p>
          <a:p>
            <a:pPr lvl="1">
              <a:buFont typeface="Arial" panose="020B0604020202020204" pitchFamily="34" charset="0"/>
              <a:buChar char="•"/>
            </a:pPr>
            <a:r>
              <a:rPr lang="de-DE" altLang="de-DE" sz="1400" dirty="0" err="1"/>
              <a:t>Gitflow</a:t>
            </a:r>
            <a:r>
              <a:rPr lang="de-DE" altLang="de-DE" sz="1400" dirty="0"/>
              <a:t>-Workflow</a:t>
            </a:r>
          </a:p>
          <a:p>
            <a:pPr lvl="1">
              <a:buFont typeface="Arial" panose="020B0604020202020204" pitchFamily="34" charset="0"/>
              <a:buChar char="•"/>
            </a:pPr>
            <a:r>
              <a:rPr lang="de-DE" altLang="de-DE" sz="1400" dirty="0"/>
              <a:t>Tags, Releases &amp; deren Verwaltung</a:t>
            </a:r>
          </a:p>
          <a:p>
            <a:pPr lvl="1">
              <a:buFont typeface="Arial" panose="020B0604020202020204" pitchFamily="34" charset="0"/>
              <a:buChar char="•"/>
            </a:pPr>
            <a:r>
              <a:rPr lang="de-DE" altLang="de-DE" sz="1400" dirty="0" err="1"/>
              <a:t>GitLab</a:t>
            </a:r>
            <a:r>
              <a:rPr lang="de-DE" altLang="de-DE" sz="1400" dirty="0"/>
              <a:t>-Runner</a:t>
            </a:r>
          </a:p>
          <a:p>
            <a:pPr lvl="1">
              <a:buFont typeface="Arial" panose="020B0604020202020204" pitchFamily="34" charset="0"/>
              <a:buChar char="•"/>
            </a:pPr>
            <a:r>
              <a:rPr lang="de-DE" altLang="de-DE" sz="1400" dirty="0"/>
              <a:t>Einführung in </a:t>
            </a:r>
            <a:r>
              <a:rPr lang="de-DE" altLang="de-DE" sz="1400" dirty="0" err="1"/>
              <a:t>GitLab</a:t>
            </a:r>
            <a:r>
              <a:rPr lang="de-DE" altLang="de-DE" sz="1400" dirty="0"/>
              <a:t> CI/CD &amp; </a:t>
            </a:r>
            <a:r>
              <a:rPr lang="de-DE" altLang="de-DE" sz="1400" dirty="0" err="1"/>
              <a:t>gitlab.yml</a:t>
            </a:r>
            <a:endParaRPr lang="de-DE" altLang="de-DE" sz="1400" dirty="0"/>
          </a:p>
          <a:p>
            <a:pPr>
              <a:buFont typeface="Arial" panose="020B0604020202020204" pitchFamily="34" charset="0"/>
              <a:buChar char="•"/>
            </a:pPr>
            <a:r>
              <a:rPr lang="de-DE" altLang="de-DE" sz="1800" b="1" dirty="0"/>
              <a:t>Tag 3 – </a:t>
            </a:r>
            <a:r>
              <a:rPr lang="de-DE" altLang="de-DE" sz="1800" b="1" dirty="0" err="1"/>
              <a:t>GitOps</a:t>
            </a:r>
            <a:r>
              <a:rPr lang="de-DE" altLang="de-DE" sz="1800" b="1" dirty="0"/>
              <a:t>, Docker in der Entwicklung und </a:t>
            </a:r>
            <a:r>
              <a:rPr lang="de-DE" altLang="de-DE" sz="1800" b="1" dirty="0" err="1"/>
              <a:t>Deployment</a:t>
            </a:r>
            <a:r>
              <a:rPr lang="de-DE" altLang="de-DE" sz="1800" b="1" dirty="0"/>
              <a:t>-Strategien</a:t>
            </a:r>
          </a:p>
          <a:p>
            <a:pPr lvl="1">
              <a:buFont typeface="Arial" panose="020B0604020202020204" pitchFamily="34" charset="0"/>
              <a:buChar char="•"/>
            </a:pPr>
            <a:r>
              <a:rPr lang="de-DE" altLang="de-DE" sz="1400" dirty="0" err="1"/>
              <a:t>GitOps</a:t>
            </a:r>
            <a:r>
              <a:rPr lang="de-DE" altLang="de-DE" sz="1400" dirty="0"/>
              <a:t> Grundlagen</a:t>
            </a:r>
          </a:p>
          <a:p>
            <a:pPr lvl="1">
              <a:buFont typeface="Arial" panose="020B0604020202020204" pitchFamily="34" charset="0"/>
              <a:buChar char="•"/>
            </a:pPr>
            <a:r>
              <a:rPr lang="de-DE" altLang="de-DE" sz="1400" dirty="0"/>
              <a:t>Lokale Entwicklung mit Docker</a:t>
            </a:r>
          </a:p>
          <a:p>
            <a:pPr lvl="1">
              <a:buFont typeface="Arial" panose="020B0604020202020204" pitchFamily="34" charset="0"/>
              <a:buChar char="•"/>
            </a:pPr>
            <a:r>
              <a:rPr lang="de-DE" altLang="de-DE" sz="1400" dirty="0"/>
              <a:t>Container/Docker-Registry</a:t>
            </a:r>
          </a:p>
          <a:p>
            <a:pPr lvl="1">
              <a:buFont typeface="Arial" panose="020B0604020202020204" pitchFamily="34" charset="0"/>
              <a:buChar char="•"/>
            </a:pPr>
            <a:r>
              <a:rPr lang="de-DE" altLang="de-DE" sz="1400" u="sng" dirty="0"/>
              <a:t>Erstellen von Release- und </a:t>
            </a:r>
            <a:r>
              <a:rPr lang="de-DE" altLang="de-DE" sz="1400" u="sng" dirty="0" err="1"/>
              <a:t>Tagged</a:t>
            </a:r>
            <a:r>
              <a:rPr lang="de-DE" altLang="de-DE" sz="1400" u="sng" dirty="0"/>
              <a:t>-Images</a:t>
            </a:r>
          </a:p>
          <a:p>
            <a:pPr lvl="1">
              <a:buFont typeface="Arial" panose="020B0604020202020204" pitchFamily="34" charset="0"/>
              <a:buChar char="•"/>
            </a:pPr>
            <a:r>
              <a:rPr lang="de-DE" altLang="de-DE" sz="1400" dirty="0"/>
              <a:t>Möglichkeiten des </a:t>
            </a:r>
            <a:r>
              <a:rPr lang="de-DE" altLang="de-DE" sz="1400" dirty="0" err="1"/>
              <a:t>Deployments</a:t>
            </a:r>
            <a:r>
              <a:rPr lang="de-DE" altLang="de-DE" sz="1400" dirty="0"/>
              <a:t> &amp; Verwaltung von Konfiguration</a:t>
            </a:r>
          </a:p>
          <a:p>
            <a:pPr lvl="1">
              <a:buFont typeface="Arial" panose="020B0604020202020204" pitchFamily="34" charset="0"/>
              <a:buChar char="•"/>
            </a:pPr>
            <a:r>
              <a:rPr lang="de-DE" altLang="de-DE" sz="1400" dirty="0"/>
              <a:t>Abschlussübung &amp; Diskussion</a:t>
            </a:r>
          </a:p>
          <a:p>
            <a:pPr lvl="1">
              <a:buFont typeface="Arial" panose="020B0604020202020204" pitchFamily="34" charset="0"/>
              <a:buChar char="•"/>
            </a:pPr>
            <a:endParaRPr lang="de-DE" altLang="de-DE" sz="1400" dirty="0"/>
          </a:p>
        </p:txBody>
      </p:sp>
      <p:sp>
        <p:nvSpPr>
          <p:cNvPr id="6147" name="Rectangle 1062">
            <a:extLst>
              <a:ext uri="{FF2B5EF4-FFF2-40B4-BE49-F238E27FC236}">
                <a16:creationId xmlns:a16="http://schemas.microsoft.com/office/drawing/2014/main" id="{C46E9340-3256-8D55-A265-94F2F41E288E}"/>
              </a:ext>
            </a:extLst>
          </p:cNvPr>
          <p:cNvSpPr>
            <a:spLocks noGrp="1" noChangeArrowheads="1"/>
          </p:cNvSpPr>
          <p:nvPr>
            <p:ph type="title"/>
          </p:nvPr>
        </p:nvSpPr>
        <p:spPr>
          <a:xfrm>
            <a:off x="285750" y="142875"/>
            <a:ext cx="5654675" cy="706438"/>
          </a:xfrm>
        </p:spPr>
        <p:txBody>
          <a:bodyPr/>
          <a:lstStyle/>
          <a:p>
            <a:r>
              <a:rPr lang="de-DE" altLang="de-DE" dirty="0"/>
              <a:t>Agenda</a:t>
            </a:r>
          </a:p>
        </p:txBody>
      </p:sp>
    </p:spTree>
    <p:extLst>
      <p:ext uri="{BB962C8B-B14F-4D97-AF65-F5344CB8AC3E}">
        <p14:creationId xmlns:p14="http://schemas.microsoft.com/office/powerpoint/2010/main" val="336578451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21C1D90-AB38-D152-26B9-E4AB49CCFEE9}"/>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01B30DD9-6590-DB7B-37D7-65618A4BAC0E}"/>
              </a:ext>
            </a:extLst>
          </p:cNvPr>
          <p:cNvSpPr>
            <a:spLocks noGrp="1"/>
          </p:cNvSpPr>
          <p:nvPr>
            <p:ph idx="1"/>
          </p:nvPr>
        </p:nvSpPr>
        <p:spPr/>
        <p:txBody>
          <a:bodyPr/>
          <a:lstStyle/>
          <a:p>
            <a:pPr marL="0" indent="0">
              <a:buNone/>
            </a:pPr>
            <a:r>
              <a:rPr lang="en-US" sz="2000" b="1" dirty="0" err="1"/>
              <a:t>Beispiel</a:t>
            </a:r>
            <a:r>
              <a:rPr lang="en-US" sz="2000" b="1" dirty="0"/>
              <a:t>: Docker-in-Docker Container Image (</a:t>
            </a:r>
            <a:r>
              <a:rPr lang="en-US" sz="2000" b="1" dirty="0">
                <a:solidFill>
                  <a:srgbClr val="0249FC"/>
                </a:solidFill>
              </a:rPr>
              <a:t>Container Registry</a:t>
            </a:r>
            <a:r>
              <a:rPr lang="en-US" sz="2000" b="1" dirty="0"/>
              <a:t>)</a:t>
            </a:r>
          </a:p>
          <a:p>
            <a:pPr marL="0" indent="0">
              <a:buNone/>
            </a:pPr>
            <a:r>
              <a:rPr lang="en-US" sz="2000" dirty="0" err="1"/>
              <a:t>Eigene</a:t>
            </a:r>
            <a:r>
              <a:rPr lang="en-US" sz="2000" dirty="0"/>
              <a:t> Container Images </a:t>
            </a:r>
            <a:r>
              <a:rPr lang="en-US" sz="2000" dirty="0" err="1"/>
              <a:t>mit</a:t>
            </a:r>
            <a:r>
              <a:rPr lang="en-US" sz="2000" dirty="0"/>
              <a:t> Docker-in-Docker </a:t>
            </a:r>
            <a:r>
              <a:rPr lang="en-US" sz="2000" dirty="0" err="1"/>
              <a:t>nutzen</a:t>
            </a:r>
            <a:endParaRPr lang="en-US" sz="2000" dirty="0"/>
          </a:p>
          <a:p>
            <a:pPr marL="457200" indent="-457200">
              <a:buFont typeface="+mj-lt"/>
              <a:buAutoNum type="arabicPeriod"/>
            </a:pPr>
            <a:r>
              <a:rPr lang="en-US" sz="2000" dirty="0"/>
              <a:t>Docker-in-Docker </a:t>
            </a:r>
            <a:r>
              <a:rPr lang="en-US" sz="2000" dirty="0" err="1"/>
              <a:t>einrichten</a:t>
            </a:r>
            <a:endParaRPr lang="en-US" sz="2000" dirty="0"/>
          </a:p>
          <a:p>
            <a:pPr marL="457200" indent="-457200">
              <a:buFont typeface="+mj-lt"/>
              <a:buAutoNum type="arabicPeriod"/>
            </a:pPr>
            <a:r>
              <a:rPr lang="en-US" sz="2000" dirty="0">
                <a:solidFill>
                  <a:srgbClr val="FF0000"/>
                </a:solidFill>
                <a:latin typeface="Consolas" panose="020B0609020204030204" pitchFamily="49" charset="0"/>
              </a:rPr>
              <a:t>image</a:t>
            </a:r>
            <a:r>
              <a:rPr lang="en-US" sz="2000" dirty="0"/>
              <a:t> und </a:t>
            </a:r>
            <a:r>
              <a:rPr lang="en-US" sz="2000" dirty="0">
                <a:solidFill>
                  <a:srgbClr val="FF0000"/>
                </a:solidFill>
                <a:latin typeface="Consolas" panose="020B0609020204030204" pitchFamily="49" charset="0"/>
              </a:rPr>
              <a:t>service</a:t>
            </a:r>
            <a:r>
              <a:rPr lang="en-US" sz="2000" dirty="0"/>
              <a:t> auf die Registry </a:t>
            </a:r>
            <a:r>
              <a:rPr lang="en-US" sz="2000" dirty="0" err="1"/>
              <a:t>zeigen</a:t>
            </a:r>
            <a:r>
              <a:rPr lang="en-US" sz="2000" dirty="0"/>
              <a:t> </a:t>
            </a:r>
            <a:r>
              <a:rPr lang="en-US" sz="2000" dirty="0" err="1"/>
              <a:t>lassen</a:t>
            </a:r>
            <a:endParaRPr lang="en-US" sz="2000" dirty="0"/>
          </a:p>
          <a:p>
            <a:pPr marL="457200" indent="-457200">
              <a:buFont typeface="+mj-lt"/>
              <a:buAutoNum type="arabicPeriod"/>
            </a:pPr>
            <a:r>
              <a:rPr lang="en-US" sz="2000" dirty="0">
                <a:solidFill>
                  <a:srgbClr val="FF0000"/>
                </a:solidFill>
                <a:latin typeface="Consolas" panose="020B0609020204030204" pitchFamily="49" charset="0"/>
              </a:rPr>
              <a:t>alias</a:t>
            </a:r>
            <a:r>
              <a:rPr lang="en-US" sz="2000" dirty="0"/>
              <a:t> </a:t>
            </a:r>
            <a:r>
              <a:rPr lang="en-US" sz="2000" dirty="0" err="1"/>
              <a:t>hinzufügen</a:t>
            </a:r>
            <a:r>
              <a:rPr lang="en-US" sz="2000" dirty="0"/>
              <a:t> für den </a:t>
            </a:r>
            <a:r>
              <a:rPr lang="en-US" sz="2000" dirty="0">
                <a:latin typeface="Consolas" panose="020B0609020204030204" pitchFamily="49" charset="0"/>
              </a:rPr>
              <a:t>service</a:t>
            </a:r>
          </a:p>
          <a:p>
            <a:pPr marL="457200" indent="-457200">
              <a:buFont typeface="+mj-lt"/>
              <a:buAutoNum type="arabicPeriod"/>
            </a:pPr>
            <a:endParaRPr lang="en-US" sz="2000" dirty="0">
              <a:latin typeface="Consolas" panose="020B0609020204030204" pitchFamily="49" charset="0"/>
            </a:endParaRPr>
          </a:p>
          <a:p>
            <a:pPr marL="0" indent="0">
              <a:buNone/>
            </a:pPr>
            <a:r>
              <a:rPr lang="en-US" sz="1800" dirty="0">
                <a:latin typeface="Consolas" panose="020B0609020204030204" pitchFamily="49" charset="0"/>
              </a:rPr>
              <a:t>.</a:t>
            </a:r>
            <a:r>
              <a:rPr lang="en-US" sz="1800" dirty="0" err="1">
                <a:latin typeface="Consolas" panose="020B0609020204030204" pitchFamily="49" charset="0"/>
              </a:rPr>
              <a:t>gitlab-ci.yml</a:t>
            </a:r>
            <a:endParaRPr lang="en-US" sz="1800" dirty="0">
              <a:latin typeface="Consolas" panose="020B0609020204030204" pitchFamily="49" charset="0"/>
            </a:endParaRP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build:</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400" b="0" i="0" u="none" strike="noStrike" kern="0" cap="none" spc="0" normalizeH="0" baseline="0" noProof="0" dirty="0">
                <a:ln>
                  <a:noFill/>
                </a:ln>
                <a:solidFill>
                  <a:srgbClr val="FF0000"/>
                </a:solidFill>
                <a:effectLst/>
                <a:uLnTx/>
                <a:uFillTx/>
                <a:latin typeface="Consolas" panose="020B0609020204030204" pitchFamily="49" charset="0"/>
                <a:ea typeface="+mn-ea"/>
                <a:cs typeface="+mn-cs"/>
              </a:rPr>
              <a:t>  image</a:t>
            </a: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400" b="0" i="0" u="none" strike="noStrike" kern="0" cap="none" spc="0" normalizeH="0" baseline="0" noProof="0" dirty="0">
                <a:ln>
                  <a:noFill/>
                </a:ln>
                <a:solidFill>
                  <a:srgbClr val="0249FC"/>
                </a:solidFill>
                <a:effectLst/>
                <a:uLnTx/>
                <a:uFillTx/>
                <a:latin typeface="Consolas" panose="020B0609020204030204" pitchFamily="49" charset="0"/>
                <a:ea typeface="+mn-ea"/>
                <a:cs typeface="+mn-cs"/>
              </a:rPr>
              <a:t>$CI_REGISTRY</a:t>
            </a: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/group/project/docker:20.10.16</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400" b="0" i="0" u="none" strike="noStrike" kern="0" cap="none" spc="0" normalizeH="0" baseline="0" noProof="0" dirty="0">
                <a:ln>
                  <a:noFill/>
                </a:ln>
                <a:solidFill>
                  <a:srgbClr val="FF0000"/>
                </a:solidFill>
                <a:effectLst/>
                <a:uLnTx/>
                <a:uFillTx/>
                <a:latin typeface="Consolas" panose="020B0609020204030204" pitchFamily="49" charset="0"/>
                <a:ea typeface="+mn-ea"/>
                <a:cs typeface="+mn-cs"/>
              </a:rPr>
              <a:t>services</a:t>
            </a: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 name: </a:t>
            </a:r>
            <a:r>
              <a:rPr kumimoji="0" lang="en-US" sz="1400" b="0" i="0" u="none" strike="noStrike" kern="0" cap="none" spc="0" normalizeH="0" baseline="0" noProof="0" dirty="0">
                <a:ln>
                  <a:noFill/>
                </a:ln>
                <a:solidFill>
                  <a:srgbClr val="0249FC"/>
                </a:solidFill>
                <a:effectLst/>
                <a:uLnTx/>
                <a:uFillTx/>
                <a:latin typeface="Consolas" panose="020B0609020204030204" pitchFamily="49" charset="0"/>
                <a:ea typeface="+mn-ea"/>
                <a:cs typeface="+mn-cs"/>
              </a:rPr>
              <a:t>$CI_REGISTRY</a:t>
            </a: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/group/project/docker:20.10.16-dind</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400" b="0" i="0" u="none" strike="noStrike" kern="0" cap="none" spc="0" normalizeH="0" baseline="0" noProof="0" dirty="0">
                <a:ln>
                  <a:noFill/>
                </a:ln>
                <a:solidFill>
                  <a:srgbClr val="FF0000"/>
                </a:solidFill>
                <a:effectLst/>
                <a:uLnTx/>
                <a:uFillTx/>
                <a:latin typeface="Consolas" panose="020B0609020204030204" pitchFamily="49" charset="0"/>
                <a:ea typeface="+mn-ea"/>
                <a:cs typeface="+mn-cs"/>
              </a:rPr>
              <a:t>alias</a:t>
            </a: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docker</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stage: build</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script:</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 docker build -t my-docker-image .</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 docker run my-docker-image /script/to/run/tests</a:t>
            </a:r>
            <a:endParaRPr kumimoji="0" lang="en-US" sz="16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endParaRPr>
          </a:p>
        </p:txBody>
      </p:sp>
    </p:spTree>
    <p:extLst>
      <p:ext uri="{BB962C8B-B14F-4D97-AF65-F5344CB8AC3E}">
        <p14:creationId xmlns:p14="http://schemas.microsoft.com/office/powerpoint/2010/main" val="126878030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21C1D90-AB38-D152-26B9-E4AB49CCFEE9}"/>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01B30DD9-6590-DB7B-37D7-65618A4BAC0E}"/>
              </a:ext>
            </a:extLst>
          </p:cNvPr>
          <p:cNvSpPr>
            <a:spLocks noGrp="1"/>
          </p:cNvSpPr>
          <p:nvPr>
            <p:ph idx="1"/>
          </p:nvPr>
        </p:nvSpPr>
        <p:spPr/>
        <p:txBody>
          <a:bodyPr/>
          <a:lstStyle/>
          <a:p>
            <a:pPr marL="0" indent="0">
              <a:buNone/>
            </a:pPr>
            <a:r>
              <a:rPr lang="en-US" sz="2000" b="1" dirty="0" err="1"/>
              <a:t>Beispiel</a:t>
            </a:r>
            <a:r>
              <a:rPr lang="en-US" sz="2000" b="1" dirty="0"/>
              <a:t>: Docker-in-Docker Container Image (</a:t>
            </a:r>
            <a:r>
              <a:rPr lang="en-US" sz="2000" b="1" dirty="0">
                <a:solidFill>
                  <a:srgbClr val="0249FC"/>
                </a:solidFill>
              </a:rPr>
              <a:t>Container Registry</a:t>
            </a:r>
            <a:r>
              <a:rPr lang="en-US" sz="2000" b="1" dirty="0"/>
              <a:t>)</a:t>
            </a:r>
          </a:p>
          <a:p>
            <a:pPr marL="0" indent="0">
              <a:buNone/>
            </a:pPr>
            <a:r>
              <a:rPr lang="en-US" sz="1800" dirty="0">
                <a:latin typeface="Consolas" panose="020B0609020204030204" pitchFamily="49" charset="0"/>
              </a:rPr>
              <a:t>.</a:t>
            </a:r>
            <a:r>
              <a:rPr lang="en-US" sz="1800" dirty="0" err="1">
                <a:latin typeface="Consolas" panose="020B0609020204030204" pitchFamily="49" charset="0"/>
              </a:rPr>
              <a:t>gitlab-ci.yml</a:t>
            </a:r>
            <a:endParaRPr lang="en-US" sz="1800" dirty="0">
              <a:latin typeface="Consolas" panose="020B0609020204030204" pitchFamily="49" charset="0"/>
            </a:endParaRP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build:</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400" b="0" i="0" u="none" strike="noStrike" kern="0" cap="none" spc="0" normalizeH="0" baseline="0" noProof="0" dirty="0">
                <a:ln>
                  <a:noFill/>
                </a:ln>
                <a:solidFill>
                  <a:srgbClr val="FF0000"/>
                </a:solidFill>
                <a:effectLst/>
                <a:uLnTx/>
                <a:uFillTx/>
                <a:latin typeface="Consolas" panose="020B0609020204030204" pitchFamily="49" charset="0"/>
                <a:ea typeface="+mn-ea"/>
                <a:cs typeface="+mn-cs"/>
              </a:rPr>
              <a:t>  image</a:t>
            </a: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400" b="0" i="0" u="none" strike="noStrike" kern="0" cap="none" spc="0" normalizeH="0" baseline="0" noProof="0" dirty="0">
                <a:ln>
                  <a:noFill/>
                </a:ln>
                <a:solidFill>
                  <a:srgbClr val="0249FC"/>
                </a:solidFill>
                <a:effectLst/>
                <a:uLnTx/>
                <a:uFillTx/>
                <a:latin typeface="Consolas" panose="020B0609020204030204" pitchFamily="49" charset="0"/>
                <a:ea typeface="+mn-ea"/>
                <a:cs typeface="+mn-cs"/>
              </a:rPr>
              <a:t>$CI_REGISTRY</a:t>
            </a: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/group/project/docker:20.10.16</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400" b="0" i="0" u="none" strike="noStrike" kern="0" cap="none" spc="0" normalizeH="0" baseline="0" noProof="0" dirty="0">
                <a:ln>
                  <a:noFill/>
                </a:ln>
                <a:solidFill>
                  <a:srgbClr val="FF0000"/>
                </a:solidFill>
                <a:effectLst/>
                <a:uLnTx/>
                <a:uFillTx/>
                <a:latin typeface="Consolas" panose="020B0609020204030204" pitchFamily="49" charset="0"/>
                <a:ea typeface="+mn-ea"/>
                <a:cs typeface="+mn-cs"/>
              </a:rPr>
              <a:t>services</a:t>
            </a: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 name: </a:t>
            </a:r>
            <a:r>
              <a:rPr kumimoji="0" lang="en-US" sz="1400" b="0" i="0" u="none" strike="noStrike" kern="0" cap="none" spc="0" normalizeH="0" baseline="0" noProof="0" dirty="0">
                <a:ln>
                  <a:noFill/>
                </a:ln>
                <a:solidFill>
                  <a:srgbClr val="0249FC"/>
                </a:solidFill>
                <a:effectLst/>
                <a:uLnTx/>
                <a:uFillTx/>
                <a:latin typeface="Consolas" panose="020B0609020204030204" pitchFamily="49" charset="0"/>
                <a:ea typeface="+mn-ea"/>
                <a:cs typeface="+mn-cs"/>
              </a:rPr>
              <a:t>$CI_REGISTRY</a:t>
            </a: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/group/project/docker:20.10.16-dind</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400" b="0" i="0" u="none" strike="noStrike" kern="0" cap="none" spc="0" normalizeH="0" baseline="0" noProof="0" dirty="0">
                <a:ln>
                  <a:noFill/>
                </a:ln>
                <a:solidFill>
                  <a:srgbClr val="FF0000"/>
                </a:solidFill>
                <a:effectLst/>
                <a:uLnTx/>
                <a:uFillTx/>
                <a:latin typeface="Consolas" panose="020B0609020204030204" pitchFamily="49" charset="0"/>
                <a:ea typeface="+mn-ea"/>
                <a:cs typeface="+mn-cs"/>
              </a:rPr>
              <a:t>alias</a:t>
            </a: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docker</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stage: build</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script:</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 docker build -t my-docker-image .</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 docker run my-docker-image /script/to/run/tests</a:t>
            </a:r>
          </a:p>
          <a:p>
            <a:pPr marL="0" indent="0">
              <a:buNone/>
            </a:pPr>
            <a:endParaRPr lang="en-US" sz="1400" dirty="0">
              <a:latin typeface="Consolas" panose="020B0609020204030204" pitchFamily="49" charset="0"/>
            </a:endParaRPr>
          </a:p>
          <a:p>
            <a:pPr>
              <a:buFont typeface="Arial" panose="020B0604020202020204" pitchFamily="34" charset="0"/>
              <a:buChar char="•"/>
            </a:pPr>
            <a:r>
              <a:rPr lang="en-US" sz="1800" dirty="0" err="1">
                <a:latin typeface="+mj-lt"/>
              </a:rPr>
              <a:t>Ohne</a:t>
            </a:r>
            <a:r>
              <a:rPr lang="en-US" sz="1800" dirty="0">
                <a:latin typeface="+mj-lt"/>
              </a:rPr>
              <a:t> </a:t>
            </a:r>
            <a:r>
              <a:rPr lang="en-US" sz="1800" dirty="0">
                <a:solidFill>
                  <a:srgbClr val="FF0000"/>
                </a:solidFill>
                <a:latin typeface="+mj-lt"/>
              </a:rPr>
              <a:t>service alias </a:t>
            </a:r>
            <a:r>
              <a:rPr lang="en-US" sz="1800" dirty="0" err="1">
                <a:latin typeface="+mj-lt"/>
              </a:rPr>
              <a:t>kann</a:t>
            </a:r>
            <a:r>
              <a:rPr lang="en-US" sz="1800" dirty="0">
                <a:latin typeface="+mj-lt"/>
              </a:rPr>
              <a:t> das Container Image den </a:t>
            </a:r>
            <a:r>
              <a:rPr lang="en-US" sz="1800" dirty="0" err="1">
                <a:latin typeface="Consolas" panose="020B0609020204030204" pitchFamily="49" charset="0"/>
              </a:rPr>
              <a:t>dind</a:t>
            </a:r>
            <a:r>
              <a:rPr lang="en-US" sz="1800" dirty="0">
                <a:latin typeface="+mj-lt"/>
              </a:rPr>
              <a:t> service </a:t>
            </a:r>
            <a:r>
              <a:rPr lang="en-US" sz="1800" dirty="0" err="1">
                <a:latin typeface="+mj-lt"/>
              </a:rPr>
              <a:t>nicht</a:t>
            </a:r>
            <a:r>
              <a:rPr lang="en-US" sz="1800" dirty="0">
                <a:latin typeface="+mj-lt"/>
              </a:rPr>
              <a:t> </a:t>
            </a:r>
            <a:r>
              <a:rPr lang="en-US" sz="1800" dirty="0" err="1">
                <a:latin typeface="+mj-lt"/>
              </a:rPr>
              <a:t>finden</a:t>
            </a:r>
            <a:r>
              <a:rPr lang="en-US" sz="1800" dirty="0">
                <a:latin typeface="+mj-lt"/>
              </a:rPr>
              <a:t> und </a:t>
            </a:r>
            <a:r>
              <a:rPr lang="en-US" sz="1800" dirty="0" err="1">
                <a:latin typeface="+mj-lt"/>
              </a:rPr>
              <a:t>folgende</a:t>
            </a:r>
            <a:r>
              <a:rPr lang="en-US" sz="1800" dirty="0">
                <a:latin typeface="+mj-lt"/>
              </a:rPr>
              <a:t> </a:t>
            </a:r>
            <a:r>
              <a:rPr lang="en-US" sz="1800" dirty="0" err="1">
                <a:latin typeface="+mj-lt"/>
              </a:rPr>
              <a:t>Fehlermeldung</a:t>
            </a:r>
            <a:r>
              <a:rPr lang="en-US" sz="1800" dirty="0">
                <a:latin typeface="+mj-lt"/>
              </a:rPr>
              <a:t> </a:t>
            </a:r>
            <a:r>
              <a:rPr lang="en-US" sz="1800" dirty="0" err="1">
                <a:latin typeface="+mj-lt"/>
              </a:rPr>
              <a:t>erscheint</a:t>
            </a:r>
            <a:r>
              <a:rPr lang="en-US" sz="1800" dirty="0">
                <a:latin typeface="+mj-lt"/>
              </a:rPr>
              <a:t>:</a:t>
            </a:r>
          </a:p>
          <a:p>
            <a:pPr lvl="1">
              <a:buFont typeface="Arial" panose="020B0604020202020204" pitchFamily="34" charset="0"/>
              <a:buChar char="•"/>
            </a:pPr>
            <a:r>
              <a:rPr lang="en-US" sz="1400" dirty="0">
                <a:latin typeface="Consolas" panose="020B0609020204030204" pitchFamily="49" charset="0"/>
              </a:rPr>
              <a:t>error during connect: Get http://docker:2376/v1.39/info: dial </a:t>
            </a:r>
            <a:r>
              <a:rPr lang="en-US" sz="1400" dirty="0" err="1">
                <a:latin typeface="Consolas" panose="020B0609020204030204" pitchFamily="49" charset="0"/>
              </a:rPr>
              <a:t>tcp</a:t>
            </a:r>
            <a:r>
              <a:rPr lang="en-US" sz="1400" dirty="0">
                <a:latin typeface="Consolas" panose="020B0609020204030204" pitchFamily="49" charset="0"/>
              </a:rPr>
              <a:t>: lookup docker on 192.168.0.1:53: no such host</a:t>
            </a:r>
          </a:p>
          <a:p>
            <a:pPr lvl="1">
              <a:buFont typeface="Arial" panose="020B0604020202020204" pitchFamily="34" charset="0"/>
              <a:buChar char="•"/>
            </a:pPr>
            <a:endParaRPr lang="en-US" sz="1400" dirty="0">
              <a:latin typeface="Consolas" panose="020B0609020204030204" pitchFamily="49" charset="0"/>
            </a:endParaRPr>
          </a:p>
          <a:p>
            <a:pPr lvl="1">
              <a:buFont typeface="Arial" panose="020B0604020202020204" pitchFamily="34" charset="0"/>
              <a:buChar char="•"/>
            </a:pPr>
            <a:endParaRPr lang="en-US" sz="1400" dirty="0">
              <a:latin typeface="Consolas" panose="020B0609020204030204" pitchFamily="49" charset="0"/>
            </a:endParaRPr>
          </a:p>
        </p:txBody>
      </p:sp>
    </p:spTree>
    <p:extLst>
      <p:ext uri="{BB962C8B-B14F-4D97-AF65-F5344CB8AC3E}">
        <p14:creationId xmlns:p14="http://schemas.microsoft.com/office/powerpoint/2010/main" val="156604678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B1F447C-2F61-B060-8EFE-D98620927A6E}"/>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68EC2247-CA50-F34D-5B3B-2171A8AD687B}"/>
              </a:ext>
            </a:extLst>
          </p:cNvPr>
          <p:cNvSpPr>
            <a:spLocks noGrp="1"/>
          </p:cNvSpPr>
          <p:nvPr>
            <p:ph idx="1"/>
          </p:nvPr>
        </p:nvSpPr>
        <p:spPr/>
        <p:txBody>
          <a:bodyPr/>
          <a:lstStyle/>
          <a:p>
            <a:pPr marL="0" indent="0">
              <a:buNone/>
            </a:pPr>
            <a:r>
              <a:rPr lang="de-DE" b="1" dirty="0" err="1"/>
              <a:t>Dependency</a:t>
            </a:r>
            <a:r>
              <a:rPr lang="de-DE" b="1" dirty="0"/>
              <a:t> Proxy</a:t>
            </a:r>
          </a:p>
          <a:p>
            <a:pPr>
              <a:buFont typeface="Arial" panose="020B0604020202020204" pitchFamily="34" charset="0"/>
              <a:buChar char="•"/>
            </a:pPr>
            <a:r>
              <a:rPr lang="de-DE" sz="2000" dirty="0"/>
              <a:t>Lokaler Proxy</a:t>
            </a:r>
          </a:p>
          <a:p>
            <a:pPr lvl="1">
              <a:buFont typeface="Arial" panose="020B0604020202020204" pitchFamily="34" charset="0"/>
              <a:buChar char="•"/>
            </a:pPr>
            <a:r>
              <a:rPr lang="de-DE" sz="1800" dirty="0"/>
              <a:t>Für häufig genutzte Upstream-Images</a:t>
            </a:r>
          </a:p>
          <a:p>
            <a:pPr lvl="1">
              <a:buFont typeface="Arial" panose="020B0604020202020204" pitchFamily="34" charset="0"/>
              <a:buChar char="•"/>
            </a:pPr>
            <a:r>
              <a:rPr lang="de-DE" sz="1800" dirty="0"/>
              <a:t>pull </a:t>
            </a:r>
            <a:r>
              <a:rPr lang="de-DE" sz="1800" dirty="0" err="1"/>
              <a:t>through</a:t>
            </a:r>
            <a:r>
              <a:rPr lang="de-DE" sz="1800" dirty="0"/>
              <a:t> </a:t>
            </a:r>
            <a:r>
              <a:rPr lang="de-DE" sz="1800" dirty="0" err="1"/>
              <a:t>cache</a:t>
            </a:r>
            <a:r>
              <a:rPr lang="de-DE" sz="1800" dirty="0"/>
              <a:t> für </a:t>
            </a:r>
            <a:r>
              <a:rPr lang="de-DE" sz="1800" dirty="0" err="1"/>
              <a:t>DockerHub</a:t>
            </a:r>
            <a:endParaRPr lang="de-DE" sz="1800" dirty="0"/>
          </a:p>
          <a:p>
            <a:pPr lvl="1">
              <a:buFont typeface="Arial" panose="020B0604020202020204" pitchFamily="34" charset="0"/>
              <a:buChar char="•"/>
            </a:pPr>
            <a:r>
              <a:rPr lang="de-DE" sz="1800" dirty="0"/>
              <a:t>Sicht des Docker Clients: Weitere Registry</a:t>
            </a:r>
          </a:p>
          <a:p>
            <a:pPr lvl="1">
              <a:buFont typeface="Arial" panose="020B0604020202020204" pitchFamily="34" charset="0"/>
              <a:buChar char="•"/>
            </a:pPr>
            <a:endParaRPr lang="de-DE" dirty="0"/>
          </a:p>
          <a:p>
            <a:pPr lvl="1">
              <a:buFont typeface="Arial" panose="020B0604020202020204" pitchFamily="34" charset="0"/>
              <a:buChar char="•"/>
            </a:pPr>
            <a:endParaRPr lang="de-DE" dirty="0"/>
          </a:p>
        </p:txBody>
      </p:sp>
    </p:spTree>
    <p:extLst>
      <p:ext uri="{BB962C8B-B14F-4D97-AF65-F5344CB8AC3E}">
        <p14:creationId xmlns:p14="http://schemas.microsoft.com/office/powerpoint/2010/main" val="84456180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B1F447C-2F61-B060-8EFE-D98620927A6E}"/>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68EC2247-CA50-F34D-5B3B-2171A8AD687B}"/>
              </a:ext>
            </a:extLst>
          </p:cNvPr>
          <p:cNvSpPr>
            <a:spLocks noGrp="1"/>
          </p:cNvSpPr>
          <p:nvPr>
            <p:ph idx="1"/>
          </p:nvPr>
        </p:nvSpPr>
        <p:spPr/>
        <p:txBody>
          <a:bodyPr/>
          <a:lstStyle/>
          <a:p>
            <a:pPr marL="0" indent="0">
              <a:buNone/>
            </a:pPr>
            <a:r>
              <a:rPr lang="de-DE" b="1" dirty="0" err="1"/>
              <a:t>Dependency</a:t>
            </a:r>
            <a:r>
              <a:rPr lang="de-DE" b="1" dirty="0"/>
              <a:t> Proxy</a:t>
            </a:r>
          </a:p>
          <a:p>
            <a:pPr>
              <a:buFont typeface="Arial" panose="020B0604020202020204" pitchFamily="34" charset="0"/>
              <a:buChar char="•"/>
            </a:pPr>
            <a:r>
              <a:rPr lang="de-DE" sz="2000" dirty="0"/>
              <a:t>Docker Hub rate </a:t>
            </a:r>
            <a:r>
              <a:rPr lang="de-DE" sz="2000" dirty="0" err="1"/>
              <a:t>limiting</a:t>
            </a:r>
            <a:endParaRPr lang="de-DE" sz="2000" dirty="0"/>
          </a:p>
          <a:p>
            <a:pPr lvl="1">
              <a:buFont typeface="Arial" panose="020B0604020202020204" pitchFamily="34" charset="0"/>
              <a:buChar char="•"/>
            </a:pPr>
            <a:r>
              <a:rPr lang="de-DE" sz="1800" dirty="0">
                <a:hlinkClick r:id="rId3"/>
              </a:rPr>
              <a:t>https://docs.docker.com/docker-hub/download-rate-limit/</a:t>
            </a:r>
            <a:r>
              <a:rPr lang="de-DE" sz="1800" dirty="0"/>
              <a:t> </a:t>
            </a:r>
          </a:p>
          <a:p>
            <a:pPr lvl="1">
              <a:buFont typeface="Arial" panose="020B0604020202020204" pitchFamily="34" charset="0"/>
              <a:buChar char="•"/>
            </a:pPr>
            <a:r>
              <a:rPr lang="de-DE" sz="1800" dirty="0"/>
              <a:t>Begrenzt die Image </a:t>
            </a:r>
            <a:r>
              <a:rPr lang="de-DE" sz="1800" dirty="0" err="1"/>
              <a:t>pulls</a:t>
            </a:r>
            <a:endParaRPr lang="de-DE" sz="1800" dirty="0"/>
          </a:p>
          <a:p>
            <a:pPr lvl="1">
              <a:buFont typeface="Arial" panose="020B0604020202020204" pitchFamily="34" charset="0"/>
              <a:buChar char="•"/>
            </a:pPr>
            <a:r>
              <a:rPr lang="de-DE" sz="1800" dirty="0"/>
              <a:t>Pro </a:t>
            </a:r>
            <a:r>
              <a:rPr lang="de-DE" sz="1800" dirty="0" err="1"/>
              <a:t>commit</a:t>
            </a:r>
            <a:r>
              <a:rPr lang="de-DE" sz="1800" dirty="0"/>
              <a:t> eine Pipeline angestoßen</a:t>
            </a:r>
          </a:p>
          <a:p>
            <a:pPr lvl="2">
              <a:buFont typeface="Arial" panose="020B0604020202020204" pitchFamily="34" charset="0"/>
              <a:buChar char="•"/>
            </a:pPr>
            <a:r>
              <a:rPr lang="de-DE" sz="1600" dirty="0"/>
              <a:t>Selbst bei gleichem Image </a:t>
            </a:r>
            <a:r>
              <a:rPr lang="de-DE" sz="1600" dirty="0">
                <a:sym typeface="Wingdings" panose="05000000000000000000" pitchFamily="2" charset="2"/>
              </a:rPr>
              <a:t> Docker Pull Count erhöht durch „manifest </a:t>
            </a:r>
            <a:r>
              <a:rPr lang="de-DE" sz="1600" dirty="0" err="1">
                <a:sym typeface="Wingdings" panose="05000000000000000000" pitchFamily="2" charset="2"/>
              </a:rPr>
              <a:t>requets</a:t>
            </a:r>
            <a:r>
              <a:rPr lang="de-DE" sz="1600" dirty="0">
                <a:sym typeface="Wingdings" panose="05000000000000000000" pitchFamily="2" charset="2"/>
              </a:rPr>
              <a:t>“</a:t>
            </a:r>
            <a:endParaRPr lang="de-DE" sz="2000" dirty="0">
              <a:sym typeface="Wingdings" panose="05000000000000000000" pitchFamily="2" charset="2"/>
            </a:endParaRPr>
          </a:p>
          <a:p>
            <a:pPr lvl="1">
              <a:buFont typeface="Arial" panose="020B0604020202020204" pitchFamily="34" charset="0"/>
              <a:buChar char="•"/>
            </a:pPr>
            <a:r>
              <a:rPr lang="de-DE" sz="1800" dirty="0">
                <a:sym typeface="Wingdings" panose="05000000000000000000" pitchFamily="2" charset="2"/>
              </a:rPr>
              <a:t>Manifest („Inhaltverzeichnis des Images“)</a:t>
            </a:r>
          </a:p>
          <a:p>
            <a:pPr lvl="2">
              <a:buFont typeface="Arial" panose="020B0604020202020204" pitchFamily="34" charset="0"/>
              <a:buChar char="•"/>
            </a:pPr>
            <a:r>
              <a:rPr lang="de-DE" sz="1600" dirty="0">
                <a:sym typeface="Wingdings" panose="05000000000000000000" pitchFamily="2" charset="2"/>
              </a:rPr>
              <a:t>Informationen über </a:t>
            </a:r>
            <a:r>
              <a:rPr lang="de-DE" sz="1600" dirty="0" err="1">
                <a:sym typeface="Wingdings" panose="05000000000000000000" pitchFamily="2" charset="2"/>
              </a:rPr>
              <a:t>Layers</a:t>
            </a:r>
            <a:r>
              <a:rPr lang="de-DE" sz="1600" dirty="0">
                <a:sym typeface="Wingdings" panose="05000000000000000000" pitchFamily="2" charset="2"/>
              </a:rPr>
              <a:t> und Blobs des Images</a:t>
            </a:r>
            <a:endParaRPr lang="de-DE" sz="1600" dirty="0"/>
          </a:p>
          <a:p>
            <a:pPr>
              <a:buFont typeface="Arial" panose="020B0604020202020204" pitchFamily="34" charset="0"/>
              <a:buChar char="•"/>
            </a:pPr>
            <a:endParaRPr lang="de-DE" sz="2000" dirty="0"/>
          </a:p>
          <a:p>
            <a:pPr>
              <a:buFont typeface="Arial" panose="020B0604020202020204" pitchFamily="34" charset="0"/>
              <a:buChar char="•"/>
            </a:pPr>
            <a:r>
              <a:rPr lang="de-DE" sz="2000" dirty="0" err="1"/>
              <a:t>Dependency</a:t>
            </a:r>
            <a:r>
              <a:rPr lang="de-DE" sz="2000" dirty="0"/>
              <a:t> Proxy </a:t>
            </a:r>
            <a:r>
              <a:rPr lang="de-DE" sz="2000" dirty="0" err="1"/>
              <a:t>GitLab</a:t>
            </a:r>
            <a:r>
              <a:rPr lang="de-DE" sz="2000" dirty="0"/>
              <a:t> Dokumentation: </a:t>
            </a:r>
            <a:r>
              <a:rPr lang="de-DE" sz="2000" dirty="0">
                <a:hlinkClick r:id="rId4"/>
              </a:rPr>
              <a:t>https://docs.gitlab.com/ee/user/packages/dependency_proxy/</a:t>
            </a:r>
            <a:r>
              <a:rPr lang="de-DE" sz="2000" dirty="0"/>
              <a:t> </a:t>
            </a:r>
          </a:p>
          <a:p>
            <a:pPr>
              <a:buFont typeface="Arial" panose="020B0604020202020204" pitchFamily="34" charset="0"/>
              <a:buChar char="•"/>
            </a:pPr>
            <a:endParaRPr lang="de-DE" sz="2000" u="sng" dirty="0"/>
          </a:p>
          <a:p>
            <a:pPr>
              <a:buFont typeface="Arial" panose="020B0604020202020204" pitchFamily="34" charset="0"/>
              <a:buChar char="•"/>
            </a:pPr>
            <a:r>
              <a:rPr lang="de-DE" sz="2000" u="sng" dirty="0"/>
              <a:t>Hier:</a:t>
            </a:r>
            <a:r>
              <a:rPr lang="de-DE" sz="2000" dirty="0"/>
              <a:t> Keine weitere Verwendung!</a:t>
            </a:r>
          </a:p>
          <a:p>
            <a:pPr lvl="1">
              <a:buFont typeface="Arial" panose="020B0604020202020204" pitchFamily="34" charset="0"/>
              <a:buChar char="•"/>
            </a:pPr>
            <a:endParaRPr lang="de-DE" dirty="0"/>
          </a:p>
          <a:p>
            <a:pPr lvl="1">
              <a:buFont typeface="Arial" panose="020B0604020202020204" pitchFamily="34" charset="0"/>
              <a:buChar char="•"/>
            </a:pPr>
            <a:endParaRPr lang="de-DE" dirty="0"/>
          </a:p>
        </p:txBody>
      </p:sp>
    </p:spTree>
    <p:extLst>
      <p:ext uri="{BB962C8B-B14F-4D97-AF65-F5344CB8AC3E}">
        <p14:creationId xmlns:p14="http://schemas.microsoft.com/office/powerpoint/2010/main" val="382313377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21C1D90-AB38-D152-26B9-E4AB49CCFEE9}"/>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01B30DD9-6590-DB7B-37D7-65618A4BAC0E}"/>
              </a:ext>
            </a:extLst>
          </p:cNvPr>
          <p:cNvSpPr>
            <a:spLocks noGrp="1"/>
          </p:cNvSpPr>
          <p:nvPr>
            <p:ph idx="1"/>
          </p:nvPr>
        </p:nvSpPr>
        <p:spPr/>
        <p:txBody>
          <a:bodyPr/>
          <a:lstStyle/>
          <a:p>
            <a:pPr marL="0" indent="0">
              <a:buNone/>
            </a:pPr>
            <a:r>
              <a:rPr lang="en-US" sz="2000" b="1" dirty="0" err="1"/>
              <a:t>Beispiel</a:t>
            </a:r>
            <a:r>
              <a:rPr lang="en-US" sz="2000" b="1" dirty="0"/>
              <a:t>: Docker-in-Docker Container Image (</a:t>
            </a:r>
            <a:r>
              <a:rPr lang="en-US" sz="2000" b="1" dirty="0">
                <a:solidFill>
                  <a:srgbClr val="0249FC"/>
                </a:solidFill>
              </a:rPr>
              <a:t>Dependency Proxy</a:t>
            </a:r>
            <a:r>
              <a:rPr lang="en-US" sz="2000" b="1" dirty="0"/>
              <a:t>)</a:t>
            </a:r>
          </a:p>
          <a:p>
            <a:pPr marL="0" indent="0">
              <a:buNone/>
            </a:pPr>
            <a:r>
              <a:rPr lang="en-US" sz="2000" dirty="0" err="1"/>
              <a:t>Eigene</a:t>
            </a:r>
            <a:r>
              <a:rPr lang="en-US" sz="2000" dirty="0"/>
              <a:t> Container Images </a:t>
            </a:r>
            <a:r>
              <a:rPr lang="en-US" sz="2000" dirty="0" err="1"/>
              <a:t>mit</a:t>
            </a:r>
            <a:r>
              <a:rPr lang="en-US" sz="2000" dirty="0"/>
              <a:t> Docker-in-Docker </a:t>
            </a:r>
            <a:r>
              <a:rPr lang="en-US" sz="2000" dirty="0" err="1"/>
              <a:t>nutzen</a:t>
            </a:r>
            <a:endParaRPr lang="en-US" sz="2000" dirty="0"/>
          </a:p>
          <a:p>
            <a:pPr marL="457200" indent="-457200">
              <a:buFont typeface="+mj-lt"/>
              <a:buAutoNum type="arabicPeriod"/>
            </a:pPr>
            <a:r>
              <a:rPr lang="en-US" sz="2000" dirty="0"/>
              <a:t>Docker-in-Docker </a:t>
            </a:r>
            <a:r>
              <a:rPr lang="en-US" sz="2000" dirty="0" err="1"/>
              <a:t>einrichten</a:t>
            </a:r>
            <a:endParaRPr lang="en-US" sz="2000" dirty="0"/>
          </a:p>
          <a:p>
            <a:pPr marL="457200" indent="-457200">
              <a:buFont typeface="+mj-lt"/>
              <a:buAutoNum type="arabicPeriod"/>
            </a:pPr>
            <a:r>
              <a:rPr lang="en-US" sz="2000" dirty="0">
                <a:solidFill>
                  <a:srgbClr val="FF0000"/>
                </a:solidFill>
                <a:latin typeface="Consolas" panose="020B0609020204030204" pitchFamily="49" charset="0"/>
              </a:rPr>
              <a:t>image</a:t>
            </a:r>
            <a:r>
              <a:rPr lang="en-US" sz="2000" dirty="0"/>
              <a:t> und </a:t>
            </a:r>
            <a:r>
              <a:rPr lang="en-US" sz="2000" dirty="0">
                <a:solidFill>
                  <a:srgbClr val="FF0000"/>
                </a:solidFill>
                <a:latin typeface="Consolas" panose="020B0609020204030204" pitchFamily="49" charset="0"/>
              </a:rPr>
              <a:t>service</a:t>
            </a:r>
            <a:r>
              <a:rPr lang="en-US" sz="2000" dirty="0"/>
              <a:t> auf die Registry </a:t>
            </a:r>
            <a:r>
              <a:rPr lang="en-US" sz="2000" dirty="0" err="1"/>
              <a:t>zeigen</a:t>
            </a:r>
            <a:r>
              <a:rPr lang="en-US" sz="2000" dirty="0"/>
              <a:t> </a:t>
            </a:r>
            <a:r>
              <a:rPr lang="en-US" sz="2000" dirty="0" err="1"/>
              <a:t>lassen</a:t>
            </a:r>
            <a:endParaRPr lang="en-US" sz="2000" dirty="0"/>
          </a:p>
          <a:p>
            <a:pPr marL="457200" indent="-457200">
              <a:buFont typeface="+mj-lt"/>
              <a:buAutoNum type="arabicPeriod"/>
            </a:pPr>
            <a:r>
              <a:rPr lang="en-US" sz="2000" dirty="0">
                <a:solidFill>
                  <a:srgbClr val="FF0000"/>
                </a:solidFill>
                <a:latin typeface="Consolas" panose="020B0609020204030204" pitchFamily="49" charset="0"/>
              </a:rPr>
              <a:t>alias</a:t>
            </a:r>
            <a:r>
              <a:rPr lang="en-US" sz="2000" dirty="0"/>
              <a:t> </a:t>
            </a:r>
            <a:r>
              <a:rPr lang="en-US" sz="2000" dirty="0" err="1"/>
              <a:t>hinzufügen</a:t>
            </a:r>
            <a:r>
              <a:rPr lang="en-US" sz="2000" dirty="0"/>
              <a:t> für den </a:t>
            </a:r>
            <a:r>
              <a:rPr lang="en-US" sz="2000" dirty="0">
                <a:latin typeface="Consolas" panose="020B0609020204030204" pitchFamily="49" charset="0"/>
              </a:rPr>
              <a:t>service</a:t>
            </a:r>
          </a:p>
          <a:p>
            <a:pPr marL="457200" indent="-457200">
              <a:buFont typeface="+mj-lt"/>
              <a:buAutoNum type="arabicPeriod"/>
            </a:pPr>
            <a:endParaRPr lang="en-US" sz="2000" dirty="0">
              <a:latin typeface="Consolas" panose="020B0609020204030204" pitchFamily="49" charset="0"/>
            </a:endParaRPr>
          </a:p>
          <a:p>
            <a:pPr marL="0" indent="0">
              <a:buNone/>
            </a:pPr>
            <a:r>
              <a:rPr lang="en-US" sz="1800" dirty="0">
                <a:latin typeface="Consolas" panose="020B0609020204030204" pitchFamily="49" charset="0"/>
              </a:rPr>
              <a:t>.</a:t>
            </a:r>
            <a:r>
              <a:rPr lang="en-US" sz="1800" dirty="0" err="1">
                <a:latin typeface="Consolas" panose="020B0609020204030204" pitchFamily="49" charset="0"/>
              </a:rPr>
              <a:t>gitlab-ci.yml</a:t>
            </a:r>
            <a:endParaRPr lang="en-US" sz="1800" dirty="0">
              <a:latin typeface="Consolas" panose="020B0609020204030204" pitchFamily="49" charset="0"/>
            </a:endParaRP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build:</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400" b="0" i="0" u="none" strike="noStrike" kern="0" cap="none" spc="0" normalizeH="0" baseline="0" noProof="0" dirty="0">
                <a:ln>
                  <a:noFill/>
                </a:ln>
                <a:solidFill>
                  <a:srgbClr val="FF0000"/>
                </a:solidFill>
                <a:effectLst/>
                <a:uLnTx/>
                <a:uFillTx/>
                <a:latin typeface="Consolas" panose="020B0609020204030204" pitchFamily="49" charset="0"/>
                <a:ea typeface="+mn-ea"/>
                <a:cs typeface="+mn-cs"/>
              </a:rPr>
              <a:t>image</a:t>
            </a: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400" b="0" i="0" u="none" strike="noStrike" kern="0" cap="none" spc="0" normalizeH="0" baseline="0" noProof="0" dirty="0">
                <a:ln>
                  <a:noFill/>
                </a:ln>
                <a:solidFill>
                  <a:srgbClr val="0249FC"/>
                </a:solidFill>
                <a:effectLst/>
                <a:uLnTx/>
                <a:uFillTx/>
                <a:latin typeface="Consolas" panose="020B0609020204030204" pitchFamily="49" charset="0"/>
                <a:ea typeface="+mn-ea"/>
                <a:cs typeface="+mn-cs"/>
              </a:rPr>
              <a:t>${CI_DEPENDENCY_PROXY_GROUP_IMAGE_PREFIX}</a:t>
            </a: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/docker:20.10.16</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400" b="0" i="0" u="none" strike="noStrike" kern="0" cap="none" spc="0" normalizeH="0" baseline="0" noProof="0" dirty="0">
                <a:ln>
                  <a:noFill/>
                </a:ln>
                <a:solidFill>
                  <a:srgbClr val="FF0000"/>
                </a:solidFill>
                <a:effectLst/>
                <a:uLnTx/>
                <a:uFillTx/>
                <a:latin typeface="Consolas" panose="020B0609020204030204" pitchFamily="49" charset="0"/>
                <a:ea typeface="+mn-ea"/>
                <a:cs typeface="+mn-cs"/>
              </a:rPr>
              <a:t>services</a:t>
            </a: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 name: </a:t>
            </a:r>
            <a:r>
              <a:rPr kumimoji="0" lang="en-US" sz="1400" b="0" i="0" u="none" strike="noStrike" kern="0" cap="none" spc="0" normalizeH="0" baseline="0" noProof="0" dirty="0">
                <a:ln>
                  <a:noFill/>
                </a:ln>
                <a:solidFill>
                  <a:srgbClr val="0249FC"/>
                </a:solidFill>
                <a:effectLst/>
                <a:uLnTx/>
                <a:uFillTx/>
                <a:latin typeface="Consolas" panose="020B0609020204030204" pitchFamily="49" charset="0"/>
                <a:ea typeface="+mn-ea"/>
                <a:cs typeface="+mn-cs"/>
              </a:rPr>
              <a:t>${CI_DEPENDENCY_PROXY_GROUP_IMAGE_PREFIX}</a:t>
            </a: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/docker:18.09.7-dind</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400" b="0" i="0" u="none" strike="noStrike" kern="0" cap="none" spc="0" normalizeH="0" baseline="0" noProof="0" dirty="0">
                <a:ln>
                  <a:noFill/>
                </a:ln>
                <a:solidFill>
                  <a:srgbClr val="FF0000"/>
                </a:solidFill>
                <a:effectLst/>
                <a:uLnTx/>
                <a:uFillTx/>
                <a:latin typeface="Consolas" panose="020B0609020204030204" pitchFamily="49" charset="0"/>
                <a:ea typeface="+mn-ea"/>
                <a:cs typeface="+mn-cs"/>
              </a:rPr>
              <a:t>alias</a:t>
            </a: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docker</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stage: build</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script:</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 docker build -t my-docker-image .</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 docker run my-docker-image /script/to/run/tests</a:t>
            </a:r>
            <a:endParaRPr kumimoji="0" lang="en-US" sz="11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endParaRPr>
          </a:p>
        </p:txBody>
      </p:sp>
    </p:spTree>
    <p:extLst>
      <p:ext uri="{BB962C8B-B14F-4D97-AF65-F5344CB8AC3E}">
        <p14:creationId xmlns:p14="http://schemas.microsoft.com/office/powerpoint/2010/main" val="386540359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21C1D90-AB38-D152-26B9-E4AB49CCFEE9}"/>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01B30DD9-6590-DB7B-37D7-65618A4BAC0E}"/>
              </a:ext>
            </a:extLst>
          </p:cNvPr>
          <p:cNvSpPr>
            <a:spLocks noGrp="1"/>
          </p:cNvSpPr>
          <p:nvPr>
            <p:ph idx="1"/>
          </p:nvPr>
        </p:nvSpPr>
        <p:spPr/>
        <p:txBody>
          <a:bodyPr/>
          <a:lstStyle/>
          <a:p>
            <a:pPr marL="0" indent="0">
              <a:buNone/>
            </a:pPr>
            <a:r>
              <a:rPr lang="en-US" b="1" dirty="0"/>
              <a:t>Docker-in-Docker Container Image </a:t>
            </a:r>
            <a:r>
              <a:rPr lang="en-US" sz="2000" b="1" dirty="0"/>
              <a:t>(</a:t>
            </a:r>
            <a:r>
              <a:rPr lang="en-US" sz="2000" b="1" dirty="0">
                <a:solidFill>
                  <a:srgbClr val="0249FC"/>
                </a:solidFill>
              </a:rPr>
              <a:t>Dependency Proxy</a:t>
            </a:r>
            <a:r>
              <a:rPr lang="en-US" sz="2000" b="1" dirty="0"/>
              <a:t>)</a:t>
            </a:r>
            <a:endParaRPr lang="en-US" sz="2000" dirty="0">
              <a:latin typeface="Consolas" panose="020B0609020204030204" pitchFamily="49" charset="0"/>
            </a:endParaRPr>
          </a:p>
          <a:p>
            <a:pPr marL="0" indent="0">
              <a:buNone/>
            </a:pPr>
            <a:r>
              <a:rPr lang="en-US" sz="2000" dirty="0">
                <a:latin typeface="Consolas" panose="020B0609020204030204" pitchFamily="49" charset="0"/>
              </a:rPr>
              <a:t>.</a:t>
            </a:r>
            <a:r>
              <a:rPr lang="en-US" sz="2000" dirty="0" err="1">
                <a:latin typeface="Consolas" panose="020B0609020204030204" pitchFamily="49" charset="0"/>
              </a:rPr>
              <a:t>gitlab-ci.yml</a:t>
            </a:r>
            <a:endParaRPr lang="en-US" sz="2000" dirty="0">
              <a:latin typeface="Consolas" panose="020B0609020204030204" pitchFamily="49" charset="0"/>
            </a:endParaRP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6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build:</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6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600" b="0" i="0" u="none" strike="noStrike" kern="0" cap="none" spc="0" normalizeH="0" baseline="0" noProof="0" dirty="0">
                <a:ln>
                  <a:noFill/>
                </a:ln>
                <a:solidFill>
                  <a:srgbClr val="FF0000"/>
                </a:solidFill>
                <a:effectLst/>
                <a:uLnTx/>
                <a:uFillTx/>
                <a:latin typeface="Consolas" panose="020B0609020204030204" pitchFamily="49" charset="0"/>
                <a:ea typeface="+mn-ea"/>
                <a:cs typeface="+mn-cs"/>
              </a:rPr>
              <a:t>image</a:t>
            </a:r>
            <a:r>
              <a:rPr kumimoji="0" lang="en-US" sz="16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600" b="0" i="0" u="none" strike="noStrike" kern="0" cap="none" spc="0" normalizeH="0" baseline="0" noProof="0" dirty="0">
                <a:ln>
                  <a:noFill/>
                </a:ln>
                <a:solidFill>
                  <a:srgbClr val="0249FC"/>
                </a:solidFill>
                <a:effectLst/>
                <a:uLnTx/>
                <a:uFillTx/>
                <a:latin typeface="Consolas" panose="020B0609020204030204" pitchFamily="49" charset="0"/>
                <a:ea typeface="+mn-ea"/>
                <a:cs typeface="+mn-cs"/>
              </a:rPr>
              <a:t>${CI_DEPENDENCY_PROXY_GROUP_IMAGE_PREFIX}</a:t>
            </a:r>
            <a:r>
              <a:rPr kumimoji="0" lang="en-US" sz="16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/docker:20.10.16</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6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600" b="0" i="0" u="none" strike="noStrike" kern="0" cap="none" spc="0" normalizeH="0" baseline="0" noProof="0" dirty="0">
                <a:ln>
                  <a:noFill/>
                </a:ln>
                <a:solidFill>
                  <a:srgbClr val="FF0000"/>
                </a:solidFill>
                <a:effectLst/>
                <a:uLnTx/>
                <a:uFillTx/>
                <a:latin typeface="Consolas" panose="020B0609020204030204" pitchFamily="49" charset="0"/>
                <a:ea typeface="+mn-ea"/>
                <a:cs typeface="+mn-cs"/>
              </a:rPr>
              <a:t>services</a:t>
            </a:r>
            <a:r>
              <a:rPr kumimoji="0" lang="en-US" sz="16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6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 name: </a:t>
            </a:r>
            <a:r>
              <a:rPr kumimoji="0" lang="en-US" sz="1600" b="0" i="0" u="none" strike="noStrike" kern="0" cap="none" spc="0" normalizeH="0" baseline="0" noProof="0" dirty="0">
                <a:ln>
                  <a:noFill/>
                </a:ln>
                <a:solidFill>
                  <a:srgbClr val="0249FC"/>
                </a:solidFill>
                <a:effectLst/>
                <a:uLnTx/>
                <a:uFillTx/>
                <a:latin typeface="Consolas" panose="020B0609020204030204" pitchFamily="49" charset="0"/>
                <a:ea typeface="+mn-ea"/>
                <a:cs typeface="+mn-cs"/>
              </a:rPr>
              <a:t>${CI_DEPENDENCY_PROXY_GROUP_IMAGE_PREFIX}</a:t>
            </a:r>
            <a:r>
              <a:rPr kumimoji="0" lang="en-US" sz="16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/docker:18.09.7-dind</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6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600" b="0" i="0" u="none" strike="noStrike" kern="0" cap="none" spc="0" normalizeH="0" baseline="0" noProof="0" dirty="0">
                <a:ln>
                  <a:noFill/>
                </a:ln>
                <a:solidFill>
                  <a:srgbClr val="FF0000"/>
                </a:solidFill>
                <a:effectLst/>
                <a:uLnTx/>
                <a:uFillTx/>
                <a:latin typeface="Consolas" panose="020B0609020204030204" pitchFamily="49" charset="0"/>
                <a:ea typeface="+mn-ea"/>
                <a:cs typeface="+mn-cs"/>
              </a:rPr>
              <a:t>alias</a:t>
            </a:r>
            <a:r>
              <a:rPr kumimoji="0" lang="en-US" sz="16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docker</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6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stage: build</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6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script:</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6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 docker build -t my-docker-image .</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6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 docker run my-docker-image /script/to/run/tests</a:t>
            </a:r>
            <a:endParaRPr kumimoji="0" lang="en-US" sz="12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endParaRPr>
          </a:p>
          <a:p>
            <a:pPr marL="0" indent="0">
              <a:buNone/>
            </a:pPr>
            <a:endParaRPr lang="en-US" sz="1600" dirty="0">
              <a:latin typeface="Consolas" panose="020B0609020204030204" pitchFamily="49" charset="0"/>
            </a:endParaRPr>
          </a:p>
          <a:p>
            <a:pPr>
              <a:buFont typeface="Arial" panose="020B0604020202020204" pitchFamily="34" charset="0"/>
              <a:buChar char="•"/>
            </a:pPr>
            <a:r>
              <a:rPr lang="en-US" sz="2000" dirty="0" err="1">
                <a:latin typeface="+mj-lt"/>
              </a:rPr>
              <a:t>Ohne</a:t>
            </a:r>
            <a:r>
              <a:rPr lang="en-US" sz="2000" dirty="0">
                <a:latin typeface="+mj-lt"/>
              </a:rPr>
              <a:t> </a:t>
            </a:r>
            <a:r>
              <a:rPr lang="en-US" sz="2000" dirty="0">
                <a:solidFill>
                  <a:srgbClr val="FF0000"/>
                </a:solidFill>
                <a:latin typeface="+mj-lt"/>
              </a:rPr>
              <a:t>service alias </a:t>
            </a:r>
            <a:r>
              <a:rPr lang="en-US" sz="2000" dirty="0" err="1">
                <a:latin typeface="+mj-lt"/>
              </a:rPr>
              <a:t>kann</a:t>
            </a:r>
            <a:r>
              <a:rPr lang="en-US" sz="2000" dirty="0">
                <a:latin typeface="+mj-lt"/>
              </a:rPr>
              <a:t> das Container Image den </a:t>
            </a:r>
            <a:r>
              <a:rPr lang="en-US" sz="2000" dirty="0" err="1">
                <a:latin typeface="Consolas" panose="020B0609020204030204" pitchFamily="49" charset="0"/>
              </a:rPr>
              <a:t>dind</a:t>
            </a:r>
            <a:r>
              <a:rPr lang="en-US" sz="2000" dirty="0">
                <a:latin typeface="+mj-lt"/>
              </a:rPr>
              <a:t> service </a:t>
            </a:r>
            <a:r>
              <a:rPr lang="en-US" sz="2000" dirty="0" err="1">
                <a:latin typeface="+mj-lt"/>
              </a:rPr>
              <a:t>nicht</a:t>
            </a:r>
            <a:r>
              <a:rPr lang="en-US" sz="2000" dirty="0">
                <a:latin typeface="+mj-lt"/>
              </a:rPr>
              <a:t> </a:t>
            </a:r>
            <a:r>
              <a:rPr lang="en-US" sz="2000" dirty="0" err="1">
                <a:latin typeface="+mj-lt"/>
              </a:rPr>
              <a:t>finden</a:t>
            </a:r>
            <a:r>
              <a:rPr lang="en-US" sz="2000" dirty="0">
                <a:latin typeface="+mj-lt"/>
              </a:rPr>
              <a:t> und </a:t>
            </a:r>
            <a:r>
              <a:rPr lang="en-US" sz="2000" dirty="0" err="1">
                <a:latin typeface="+mj-lt"/>
              </a:rPr>
              <a:t>folgende</a:t>
            </a:r>
            <a:r>
              <a:rPr lang="en-US" sz="2000" dirty="0">
                <a:latin typeface="+mj-lt"/>
              </a:rPr>
              <a:t> </a:t>
            </a:r>
            <a:r>
              <a:rPr lang="en-US" sz="2000" dirty="0" err="1">
                <a:latin typeface="+mj-lt"/>
              </a:rPr>
              <a:t>Fehlermeldung</a:t>
            </a:r>
            <a:r>
              <a:rPr lang="en-US" sz="2000" dirty="0">
                <a:latin typeface="+mj-lt"/>
              </a:rPr>
              <a:t> </a:t>
            </a:r>
            <a:r>
              <a:rPr lang="en-US" sz="2000" dirty="0" err="1">
                <a:latin typeface="+mj-lt"/>
              </a:rPr>
              <a:t>erscheint</a:t>
            </a:r>
            <a:r>
              <a:rPr lang="en-US" sz="2000" dirty="0">
                <a:latin typeface="+mj-lt"/>
              </a:rPr>
              <a:t>:</a:t>
            </a:r>
          </a:p>
          <a:p>
            <a:pPr lvl="1">
              <a:buFont typeface="Arial" panose="020B0604020202020204" pitchFamily="34" charset="0"/>
              <a:buChar char="•"/>
            </a:pPr>
            <a:r>
              <a:rPr lang="en-US" sz="1600" dirty="0">
                <a:latin typeface="Consolas" panose="020B0609020204030204" pitchFamily="49" charset="0"/>
              </a:rPr>
              <a:t>error during connect: Get http://docker:2376/v1.39/info: dial </a:t>
            </a:r>
            <a:r>
              <a:rPr lang="en-US" sz="1600" dirty="0" err="1">
                <a:latin typeface="Consolas" panose="020B0609020204030204" pitchFamily="49" charset="0"/>
              </a:rPr>
              <a:t>tcp</a:t>
            </a:r>
            <a:r>
              <a:rPr lang="en-US" sz="1600" dirty="0">
                <a:latin typeface="Consolas" panose="020B0609020204030204" pitchFamily="49" charset="0"/>
              </a:rPr>
              <a:t>: lookup docker on 192.168.0.1:53: no such host</a:t>
            </a:r>
          </a:p>
          <a:p>
            <a:pPr lvl="1">
              <a:buFont typeface="Arial" panose="020B0604020202020204" pitchFamily="34" charset="0"/>
              <a:buChar char="•"/>
            </a:pPr>
            <a:endParaRPr lang="en-US" sz="1600" dirty="0">
              <a:latin typeface="Consolas" panose="020B0609020204030204" pitchFamily="49" charset="0"/>
            </a:endParaRPr>
          </a:p>
          <a:p>
            <a:pPr lvl="1">
              <a:buFont typeface="Arial" panose="020B0604020202020204" pitchFamily="34" charset="0"/>
              <a:buChar char="•"/>
            </a:pPr>
            <a:endParaRPr lang="en-US" sz="1600" dirty="0">
              <a:latin typeface="Consolas" panose="020B0609020204030204" pitchFamily="49" charset="0"/>
            </a:endParaRPr>
          </a:p>
          <a:p>
            <a:pPr lvl="1">
              <a:buFont typeface="Arial" panose="020B0604020202020204" pitchFamily="34" charset="0"/>
              <a:buChar char="•"/>
            </a:pPr>
            <a:endParaRPr lang="en-US" sz="1600" dirty="0">
              <a:latin typeface="Consolas" panose="020B0609020204030204" pitchFamily="49" charset="0"/>
            </a:endParaRPr>
          </a:p>
        </p:txBody>
      </p:sp>
    </p:spTree>
    <p:extLst>
      <p:ext uri="{BB962C8B-B14F-4D97-AF65-F5344CB8AC3E}">
        <p14:creationId xmlns:p14="http://schemas.microsoft.com/office/powerpoint/2010/main" val="344580595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A6ADA43-34C1-347C-FD8E-BF87A5A77FC5}"/>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4D911ADB-7C0F-98E1-85DA-1C884339CE08}"/>
              </a:ext>
            </a:extLst>
          </p:cNvPr>
          <p:cNvSpPr>
            <a:spLocks noGrp="1"/>
          </p:cNvSpPr>
          <p:nvPr>
            <p:ph idx="1"/>
          </p:nvPr>
        </p:nvSpPr>
        <p:spPr/>
        <p:txBody>
          <a:bodyPr/>
          <a:lstStyle/>
          <a:p>
            <a:pPr marL="0" indent="0">
              <a:buNone/>
            </a:pPr>
            <a:r>
              <a:rPr lang="de-DE" b="1" dirty="0"/>
              <a:t>Aufgabe 1: Simple Docker-in-Docker </a:t>
            </a:r>
            <a:r>
              <a:rPr lang="de-DE" b="1" dirty="0" err="1"/>
              <a:t>Build</a:t>
            </a:r>
            <a:r>
              <a:rPr lang="de-DE" b="1" dirty="0"/>
              <a:t>-Pipeline</a:t>
            </a:r>
          </a:p>
          <a:p>
            <a:pPr marL="457200" indent="-457200">
              <a:buFont typeface="+mj-lt"/>
              <a:buAutoNum type="arabicPeriod"/>
            </a:pPr>
            <a:r>
              <a:rPr lang="de-DE" b="1" dirty="0"/>
              <a:t>Ziel: </a:t>
            </a:r>
            <a:r>
              <a:rPr lang="de-DE" dirty="0" err="1"/>
              <a:t>Verständis</a:t>
            </a:r>
            <a:r>
              <a:rPr lang="de-DE" dirty="0"/>
              <a:t> von </a:t>
            </a:r>
            <a:r>
              <a:rPr lang="de-DE" dirty="0" err="1"/>
              <a:t>dind</a:t>
            </a:r>
            <a:r>
              <a:rPr lang="de-DE" dirty="0"/>
              <a:t> schaffen</a:t>
            </a:r>
          </a:p>
          <a:p>
            <a:pPr marL="457200" indent="-457200">
              <a:buFont typeface="+mj-lt"/>
              <a:buAutoNum type="arabicPeriod"/>
            </a:pPr>
            <a:r>
              <a:rPr lang="de-DE" b="1" dirty="0"/>
              <a:t>Schritte:</a:t>
            </a:r>
          </a:p>
          <a:p>
            <a:pPr marL="857250" lvl="1" indent="-457200">
              <a:buFont typeface="Arial" panose="020B0604020202020204" pitchFamily="34" charset="0"/>
              <a:buChar char="•"/>
            </a:pPr>
            <a:r>
              <a:rPr lang="de-DE" b="1" dirty="0"/>
              <a:t>.</a:t>
            </a:r>
            <a:r>
              <a:rPr lang="de-DE" dirty="0" err="1"/>
              <a:t>gitlab-ci.yml</a:t>
            </a:r>
            <a:r>
              <a:rPr lang="de-DE" dirty="0"/>
              <a:t> dem Projekt hinzufügen oder vorhandene nutzen</a:t>
            </a:r>
          </a:p>
          <a:p>
            <a:pPr marL="857250" lvl="1" indent="-457200">
              <a:buFont typeface="Arial" panose="020B0604020202020204" pitchFamily="34" charset="0"/>
              <a:buChar char="•"/>
            </a:pPr>
            <a:r>
              <a:rPr lang="de-DE" dirty="0"/>
              <a:t>Als </a:t>
            </a:r>
            <a:r>
              <a:rPr lang="de-DE" dirty="0" err="1"/>
              <a:t>image</a:t>
            </a:r>
            <a:r>
              <a:rPr lang="de-DE" dirty="0"/>
              <a:t> folgendes verwenden: </a:t>
            </a:r>
            <a:r>
              <a:rPr lang="de-DE" sz="2000" dirty="0">
                <a:latin typeface="Consolas" panose="020B0609020204030204" pitchFamily="49" charset="0"/>
              </a:rPr>
              <a:t>docker:20.10.16</a:t>
            </a:r>
          </a:p>
          <a:p>
            <a:pPr marL="857250" lvl="1" indent="-457200">
              <a:buFont typeface="Arial" panose="020B0604020202020204" pitchFamily="34" charset="0"/>
              <a:buChar char="•"/>
            </a:pPr>
            <a:r>
              <a:rPr lang="de-DE" dirty="0"/>
              <a:t>Die </a:t>
            </a:r>
            <a:r>
              <a:rPr lang="de-DE" dirty="0" err="1">
                <a:latin typeface="Consolas" panose="020B0609020204030204" pitchFamily="49" charset="0"/>
              </a:rPr>
              <a:t>stage</a:t>
            </a:r>
            <a:r>
              <a:rPr lang="de-DE" dirty="0"/>
              <a:t> sollte </a:t>
            </a:r>
            <a:r>
              <a:rPr lang="de-DE" dirty="0" err="1">
                <a:latin typeface="Consolas" panose="020B0609020204030204" pitchFamily="49" charset="0"/>
              </a:rPr>
              <a:t>build</a:t>
            </a:r>
            <a:r>
              <a:rPr lang="de-DE" dirty="0"/>
              <a:t> sein</a:t>
            </a:r>
          </a:p>
          <a:p>
            <a:pPr marL="857250" lvl="1" indent="-457200">
              <a:buFont typeface="Arial" panose="020B0604020202020204" pitchFamily="34" charset="0"/>
              <a:buChar char="•"/>
            </a:pPr>
            <a:r>
              <a:rPr lang="de-DE" dirty="0"/>
              <a:t>Als </a:t>
            </a:r>
            <a:r>
              <a:rPr lang="de-DE" dirty="0" err="1">
                <a:latin typeface="Consolas" panose="020B0609020204030204" pitchFamily="49" charset="0"/>
              </a:rPr>
              <a:t>service</a:t>
            </a:r>
            <a:r>
              <a:rPr lang="de-DE" dirty="0"/>
              <a:t> das Image als </a:t>
            </a:r>
            <a:r>
              <a:rPr lang="de-DE" dirty="0">
                <a:latin typeface="Consolas" panose="020B0609020204030204" pitchFamily="49" charset="0"/>
              </a:rPr>
              <a:t>–</a:t>
            </a:r>
            <a:r>
              <a:rPr lang="de-DE" dirty="0" err="1">
                <a:latin typeface="Consolas" panose="020B0609020204030204" pitchFamily="49" charset="0"/>
                <a:cs typeface="Calibri" panose="020F0502020204030204" pitchFamily="34" charset="0"/>
              </a:rPr>
              <a:t>dind</a:t>
            </a:r>
            <a:r>
              <a:rPr lang="de-DE" dirty="0"/>
              <a:t> verwenden</a:t>
            </a:r>
          </a:p>
          <a:p>
            <a:pPr marL="857250" lvl="1" indent="-457200">
              <a:buFont typeface="Arial" panose="020B0604020202020204" pitchFamily="34" charset="0"/>
              <a:buChar char="•"/>
            </a:pPr>
            <a:r>
              <a:rPr lang="de-DE" dirty="0"/>
              <a:t>Im </a:t>
            </a:r>
            <a:r>
              <a:rPr lang="de-DE" dirty="0" err="1">
                <a:latin typeface="Consolas" panose="020B0609020204030204" pitchFamily="49" charset="0"/>
              </a:rPr>
              <a:t>script</a:t>
            </a:r>
            <a:r>
              <a:rPr lang="de-DE" dirty="0"/>
              <a:t> Teil sollte folgendes passieren</a:t>
            </a:r>
          </a:p>
          <a:p>
            <a:pPr marL="1257300" lvl="2" indent="-457200">
              <a:buFont typeface="+mj-lt"/>
              <a:buAutoNum type="arabicPeriod"/>
            </a:pPr>
            <a:r>
              <a:rPr lang="de-DE" sz="1800" dirty="0"/>
              <a:t>Bei der Container Registry einloggen (</a:t>
            </a:r>
            <a:r>
              <a:rPr lang="de-DE" sz="1800" dirty="0" err="1"/>
              <a:t>docker</a:t>
            </a:r>
            <a:r>
              <a:rPr lang="de-DE" sz="1800" dirty="0"/>
              <a:t> </a:t>
            </a:r>
            <a:r>
              <a:rPr lang="de-DE" sz="1800" dirty="0" err="1"/>
              <a:t>login</a:t>
            </a:r>
            <a:r>
              <a:rPr lang="de-DE" sz="1800" dirty="0"/>
              <a:t>)</a:t>
            </a:r>
          </a:p>
          <a:p>
            <a:pPr marL="1257300" lvl="2" indent="-457200">
              <a:buFont typeface="+mj-lt"/>
              <a:buAutoNum type="arabicPeriod"/>
            </a:pPr>
            <a:r>
              <a:rPr lang="de-DE" sz="1800" dirty="0"/>
              <a:t>Das Container Image aus dem </a:t>
            </a:r>
            <a:r>
              <a:rPr lang="de-DE" sz="1800" dirty="0" err="1"/>
              <a:t>aktueleln</a:t>
            </a:r>
            <a:r>
              <a:rPr lang="de-DE" sz="1800" dirty="0"/>
              <a:t> Projekt bauen (</a:t>
            </a:r>
            <a:r>
              <a:rPr lang="de-DE" sz="1800" dirty="0" err="1"/>
              <a:t>docker</a:t>
            </a:r>
            <a:r>
              <a:rPr lang="de-DE" sz="1800" dirty="0"/>
              <a:t> </a:t>
            </a:r>
            <a:r>
              <a:rPr lang="de-DE" sz="1800" dirty="0" err="1"/>
              <a:t>build</a:t>
            </a:r>
            <a:r>
              <a:rPr lang="de-DE" sz="1800" dirty="0"/>
              <a:t>)</a:t>
            </a:r>
          </a:p>
          <a:p>
            <a:pPr marL="1257300" lvl="2" indent="-457200">
              <a:buFont typeface="+mj-lt"/>
              <a:buAutoNum type="arabicPeriod"/>
            </a:pPr>
            <a:r>
              <a:rPr lang="de-DE" sz="1800" dirty="0"/>
              <a:t>Das gebaute Image in die Registry pushen (</a:t>
            </a:r>
            <a:r>
              <a:rPr lang="de-DE" sz="1800" dirty="0" err="1"/>
              <a:t>docker</a:t>
            </a:r>
            <a:r>
              <a:rPr lang="de-DE" sz="1800" dirty="0"/>
              <a:t> push)</a:t>
            </a:r>
          </a:p>
          <a:p>
            <a:pPr marL="0" indent="0">
              <a:buNone/>
            </a:pPr>
            <a:endParaRPr lang="de-DE" b="1" dirty="0"/>
          </a:p>
          <a:p>
            <a:pPr marL="0" indent="0">
              <a:buNone/>
            </a:pPr>
            <a:endParaRPr lang="de-DE" b="1" dirty="0"/>
          </a:p>
        </p:txBody>
      </p:sp>
    </p:spTree>
    <p:extLst>
      <p:ext uri="{BB962C8B-B14F-4D97-AF65-F5344CB8AC3E}">
        <p14:creationId xmlns:p14="http://schemas.microsoft.com/office/powerpoint/2010/main" val="291427932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A6ADA43-34C1-347C-FD8E-BF87A5A77FC5}"/>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4D911ADB-7C0F-98E1-85DA-1C884339CE08}"/>
              </a:ext>
            </a:extLst>
          </p:cNvPr>
          <p:cNvSpPr>
            <a:spLocks noGrp="1"/>
          </p:cNvSpPr>
          <p:nvPr>
            <p:ph idx="1"/>
          </p:nvPr>
        </p:nvSpPr>
        <p:spPr/>
        <p:txBody>
          <a:bodyPr/>
          <a:lstStyle/>
          <a:p>
            <a:pPr marL="0" indent="0">
              <a:buNone/>
            </a:pPr>
            <a:r>
              <a:rPr lang="de-DE" b="1" dirty="0"/>
              <a:t>Aufgabe 2: Docker-in-Docker mit Variablen erweitern</a:t>
            </a:r>
          </a:p>
          <a:p>
            <a:pPr marL="457200" indent="-457200">
              <a:buFont typeface="+mj-lt"/>
              <a:buAutoNum type="arabicPeriod"/>
            </a:pPr>
            <a:r>
              <a:rPr lang="de-DE" b="1" dirty="0"/>
              <a:t>Ziel: </a:t>
            </a:r>
            <a:r>
              <a:rPr lang="de-DE" dirty="0" err="1"/>
              <a:t>Verständis</a:t>
            </a:r>
            <a:r>
              <a:rPr lang="de-DE" dirty="0"/>
              <a:t> der Variablen schärfen</a:t>
            </a:r>
          </a:p>
          <a:p>
            <a:pPr marL="457200" indent="-457200">
              <a:buFont typeface="+mj-lt"/>
              <a:buAutoNum type="arabicPeriod"/>
            </a:pPr>
            <a:r>
              <a:rPr lang="de-DE" b="1" dirty="0"/>
              <a:t>Schritte:</a:t>
            </a:r>
          </a:p>
          <a:p>
            <a:pPr marL="857250" lvl="1" indent="-457200">
              <a:buFont typeface="Arial" panose="020B0604020202020204" pitchFamily="34" charset="0"/>
              <a:buChar char="•"/>
            </a:pPr>
            <a:r>
              <a:rPr lang="de-DE" dirty="0"/>
              <a:t>Fügen Sie die Variable: </a:t>
            </a:r>
            <a:r>
              <a:rPr lang="de-DE" sz="2000" dirty="0">
                <a:latin typeface="Consolas" panose="020B0609020204030204" pitchFamily="49" charset="0"/>
              </a:rPr>
              <a:t>IMAGE_TAG</a:t>
            </a:r>
            <a:r>
              <a:rPr lang="de-DE" sz="2000" dirty="0"/>
              <a:t> hinzu</a:t>
            </a:r>
          </a:p>
          <a:p>
            <a:pPr marL="857250" lvl="1" indent="-457200">
              <a:buFont typeface="Arial" panose="020B0604020202020204" pitchFamily="34" charset="0"/>
              <a:buChar char="•"/>
            </a:pPr>
            <a:r>
              <a:rPr lang="de-DE" dirty="0"/>
              <a:t>Nutzen Sie die neue Variable im </a:t>
            </a:r>
            <a:r>
              <a:rPr lang="de-DE" dirty="0" err="1">
                <a:latin typeface="Consolas" panose="020B0609020204030204" pitchFamily="49" charset="0"/>
              </a:rPr>
              <a:t>script</a:t>
            </a:r>
            <a:r>
              <a:rPr lang="de-DE" dirty="0"/>
              <a:t> Teil</a:t>
            </a:r>
          </a:p>
          <a:p>
            <a:pPr marL="857250" lvl="1" indent="-457200">
              <a:buFont typeface="Arial" panose="020B0604020202020204" pitchFamily="34" charset="0"/>
              <a:buChar char="•"/>
            </a:pPr>
            <a:endParaRPr lang="de-DE" dirty="0"/>
          </a:p>
          <a:p>
            <a:pPr marL="457200" indent="-457200">
              <a:buFont typeface="+mj-lt"/>
              <a:buAutoNum type="arabicPeriod"/>
            </a:pPr>
            <a:r>
              <a:rPr lang="de-DE" b="1" dirty="0"/>
              <a:t>Hinweise:</a:t>
            </a:r>
          </a:p>
          <a:p>
            <a:pPr marL="857250" lvl="1" indent="-457200">
              <a:buFont typeface="Arial" panose="020B0604020202020204" pitchFamily="34" charset="0"/>
              <a:buChar char="•"/>
            </a:pPr>
            <a:r>
              <a:rPr lang="de-DE" dirty="0"/>
              <a:t>IMAGE_TAG wird später beim </a:t>
            </a:r>
            <a:r>
              <a:rPr lang="de-DE" dirty="0" err="1"/>
              <a:t>build</a:t>
            </a:r>
            <a:r>
              <a:rPr lang="de-DE" dirty="0"/>
              <a:t> und push benötigt</a:t>
            </a:r>
          </a:p>
          <a:p>
            <a:pPr marL="857250" lvl="1" indent="-457200">
              <a:buFont typeface="Arial" panose="020B0604020202020204" pitchFamily="34" charset="0"/>
              <a:buChar char="•"/>
            </a:pPr>
            <a:r>
              <a:rPr lang="de-DE" dirty="0"/>
              <a:t>Beim Docker-in-Docker Container Image haben Sie </a:t>
            </a:r>
            <a:r>
              <a:rPr lang="de-DE" dirty="0" err="1"/>
              <a:t>GitLab</a:t>
            </a:r>
            <a:r>
              <a:rPr lang="de-DE" dirty="0"/>
              <a:t>-</a:t>
            </a:r>
            <a:r>
              <a:rPr lang="de-DE" dirty="0" err="1"/>
              <a:t>predefined</a:t>
            </a:r>
            <a:r>
              <a:rPr lang="de-DE" dirty="0"/>
              <a:t>-Variables kennengelernt</a:t>
            </a:r>
          </a:p>
          <a:p>
            <a:pPr marL="857250" lvl="1" indent="-457200">
              <a:buFont typeface="Arial" panose="020B0604020202020204" pitchFamily="34" charset="0"/>
              <a:buChar char="•"/>
            </a:pPr>
            <a:r>
              <a:rPr lang="de-DE" dirty="0"/>
              <a:t>$CI_COMMIT_REF_SLUG ist eine vordefinierte Variable in </a:t>
            </a:r>
            <a:r>
              <a:rPr lang="de-DE" dirty="0" err="1"/>
              <a:t>GitLab</a:t>
            </a:r>
            <a:r>
              <a:rPr lang="de-DE" dirty="0"/>
              <a:t> und ist der Branch- oder Tag-Name </a:t>
            </a:r>
            <a:r>
              <a:rPr lang="de-DE" dirty="0" err="1"/>
              <a:t>sanitized</a:t>
            </a:r>
            <a:r>
              <a:rPr lang="de-DE" dirty="0"/>
              <a:t> und </a:t>
            </a:r>
            <a:r>
              <a:rPr lang="de-DE" dirty="0" err="1"/>
              <a:t>lowercase</a:t>
            </a:r>
            <a:endParaRPr lang="de-DE" dirty="0"/>
          </a:p>
          <a:p>
            <a:pPr marL="857250" lvl="1" indent="-457200">
              <a:buFont typeface="Arial" panose="020B0604020202020204" pitchFamily="34" charset="0"/>
              <a:buChar char="•"/>
            </a:pPr>
            <a:endParaRPr lang="de-DE" dirty="0"/>
          </a:p>
          <a:p>
            <a:pPr marL="857250" lvl="1" indent="-457200">
              <a:buFont typeface="Arial" panose="020B0604020202020204" pitchFamily="34" charset="0"/>
              <a:buChar char="•"/>
            </a:pPr>
            <a:endParaRPr lang="de-DE" dirty="0"/>
          </a:p>
          <a:p>
            <a:pPr marL="857250" lvl="1" indent="-457200">
              <a:buFont typeface="Arial" panose="020B0604020202020204" pitchFamily="34" charset="0"/>
              <a:buChar char="•"/>
            </a:pPr>
            <a:endParaRPr lang="de-DE" dirty="0"/>
          </a:p>
        </p:txBody>
      </p:sp>
    </p:spTree>
    <p:extLst>
      <p:ext uri="{BB962C8B-B14F-4D97-AF65-F5344CB8AC3E}">
        <p14:creationId xmlns:p14="http://schemas.microsoft.com/office/powerpoint/2010/main" val="26907820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9A48EBC-55D9-6D64-715F-AF6DEBF117C3}"/>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7B404127-ED2B-6905-BDD1-3C60D11A2A7C}"/>
              </a:ext>
            </a:extLst>
          </p:cNvPr>
          <p:cNvSpPr>
            <a:spLocks noGrp="1"/>
          </p:cNvSpPr>
          <p:nvPr>
            <p:ph idx="1"/>
          </p:nvPr>
        </p:nvSpPr>
        <p:spPr/>
        <p:txBody>
          <a:bodyPr/>
          <a:lstStyle/>
          <a:p>
            <a:pPr marL="0" indent="0">
              <a:buNone/>
            </a:pPr>
            <a:r>
              <a:rPr lang="de-DE" b="1" dirty="0"/>
              <a:t>Lösung 1: Simples Docker-in-Docker</a:t>
            </a:r>
          </a:p>
          <a:p>
            <a:pPr marL="0" indent="0">
              <a:buNone/>
            </a:pPr>
            <a:r>
              <a:rPr lang="de-DE" sz="2000" dirty="0">
                <a:latin typeface="Consolas" panose="020B0609020204030204" pitchFamily="49" charset="0"/>
              </a:rPr>
              <a:t>.</a:t>
            </a:r>
            <a:r>
              <a:rPr lang="de-DE" sz="2000" dirty="0" err="1">
                <a:latin typeface="Consolas" panose="020B0609020204030204" pitchFamily="49" charset="0"/>
              </a:rPr>
              <a:t>gitlab-ci.yml</a:t>
            </a:r>
            <a:r>
              <a:rPr lang="de-DE" sz="2000" dirty="0">
                <a:latin typeface="Consolas" panose="020B0609020204030204" pitchFamily="49" charset="0"/>
              </a:rPr>
              <a:t>:</a:t>
            </a:r>
          </a:p>
          <a:p>
            <a:pPr marL="0" indent="0">
              <a:buNone/>
            </a:pPr>
            <a:r>
              <a:rPr lang="de-DE" sz="1400" dirty="0" err="1">
                <a:latin typeface="Consolas" panose="020B0609020204030204" pitchFamily="49" charset="0"/>
              </a:rPr>
              <a:t>build</a:t>
            </a:r>
            <a:r>
              <a:rPr lang="de-DE" sz="1400" dirty="0">
                <a:latin typeface="Consolas" panose="020B0609020204030204" pitchFamily="49" charset="0"/>
              </a:rPr>
              <a:t>:</a:t>
            </a:r>
          </a:p>
          <a:p>
            <a:pPr marL="0" indent="0">
              <a:buNone/>
            </a:pPr>
            <a:r>
              <a:rPr lang="de-DE" sz="1400" dirty="0">
                <a:latin typeface="Consolas" panose="020B0609020204030204" pitchFamily="49" charset="0"/>
              </a:rPr>
              <a:t>  </a:t>
            </a:r>
            <a:r>
              <a:rPr lang="de-DE" sz="1400" dirty="0" err="1">
                <a:latin typeface="Consolas" panose="020B0609020204030204" pitchFamily="49" charset="0"/>
              </a:rPr>
              <a:t>image</a:t>
            </a:r>
            <a:r>
              <a:rPr lang="de-DE" sz="1400" dirty="0">
                <a:latin typeface="Consolas" panose="020B0609020204030204" pitchFamily="49" charset="0"/>
              </a:rPr>
              <a:t>: docker:20.10.16</a:t>
            </a:r>
          </a:p>
          <a:p>
            <a:pPr marL="0" indent="0">
              <a:buNone/>
            </a:pPr>
            <a:r>
              <a:rPr lang="de-DE" sz="1400" dirty="0">
                <a:latin typeface="Consolas" panose="020B0609020204030204" pitchFamily="49" charset="0"/>
              </a:rPr>
              <a:t>  </a:t>
            </a:r>
            <a:r>
              <a:rPr lang="de-DE" sz="1400" dirty="0" err="1">
                <a:latin typeface="Consolas" panose="020B0609020204030204" pitchFamily="49" charset="0"/>
              </a:rPr>
              <a:t>stage</a:t>
            </a:r>
            <a:r>
              <a:rPr lang="de-DE" sz="1400" dirty="0">
                <a:latin typeface="Consolas" panose="020B0609020204030204" pitchFamily="49" charset="0"/>
              </a:rPr>
              <a:t>: </a:t>
            </a:r>
            <a:r>
              <a:rPr lang="de-DE" sz="1400" dirty="0" err="1">
                <a:latin typeface="Consolas" panose="020B0609020204030204" pitchFamily="49" charset="0"/>
              </a:rPr>
              <a:t>build</a:t>
            </a:r>
            <a:endParaRPr lang="de-DE" sz="1400" dirty="0">
              <a:latin typeface="Consolas" panose="020B0609020204030204" pitchFamily="49" charset="0"/>
            </a:endParaRPr>
          </a:p>
          <a:p>
            <a:pPr marL="0" indent="0">
              <a:buNone/>
            </a:pPr>
            <a:r>
              <a:rPr lang="de-DE" sz="1400" dirty="0">
                <a:latin typeface="Consolas" panose="020B0609020204030204" pitchFamily="49" charset="0"/>
              </a:rPr>
              <a:t>  </a:t>
            </a:r>
            <a:r>
              <a:rPr lang="de-DE" sz="1400" dirty="0" err="1">
                <a:latin typeface="Consolas" panose="020B0609020204030204" pitchFamily="49" charset="0"/>
              </a:rPr>
              <a:t>services</a:t>
            </a:r>
            <a:r>
              <a:rPr lang="de-DE" sz="1400" dirty="0">
                <a:latin typeface="Consolas" panose="020B0609020204030204" pitchFamily="49" charset="0"/>
              </a:rPr>
              <a:t>:</a:t>
            </a:r>
          </a:p>
          <a:p>
            <a:pPr marL="0" indent="0">
              <a:buNone/>
            </a:pPr>
            <a:r>
              <a:rPr lang="de-DE" sz="1400" dirty="0">
                <a:latin typeface="Consolas" panose="020B0609020204030204" pitchFamily="49" charset="0"/>
              </a:rPr>
              <a:t>    - docker:20.10.16-dind</a:t>
            </a:r>
          </a:p>
          <a:p>
            <a:pPr marL="0" indent="0">
              <a:buNone/>
            </a:pPr>
            <a:r>
              <a:rPr lang="de-DE" sz="1400" dirty="0">
                <a:latin typeface="Consolas" panose="020B0609020204030204" pitchFamily="49" charset="0"/>
              </a:rPr>
              <a:t>      alias: </a:t>
            </a:r>
            <a:r>
              <a:rPr lang="de-DE" sz="1400" dirty="0" err="1">
                <a:latin typeface="Consolas" panose="020B0609020204030204" pitchFamily="49" charset="0"/>
              </a:rPr>
              <a:t>docker</a:t>
            </a:r>
            <a:endParaRPr lang="de-DE" sz="1400" dirty="0">
              <a:latin typeface="Consolas" panose="020B0609020204030204" pitchFamily="49" charset="0"/>
            </a:endParaRPr>
          </a:p>
          <a:p>
            <a:pPr marL="0" indent="0">
              <a:buNone/>
            </a:pPr>
            <a:r>
              <a:rPr lang="de-DE" sz="1400" dirty="0">
                <a:latin typeface="Consolas" panose="020B0609020204030204" pitchFamily="49" charset="0"/>
              </a:rPr>
              <a:t>  </a:t>
            </a:r>
            <a:r>
              <a:rPr lang="de-DE" sz="1400" dirty="0" err="1">
                <a:latin typeface="Consolas" panose="020B0609020204030204" pitchFamily="49" charset="0"/>
              </a:rPr>
              <a:t>script</a:t>
            </a:r>
            <a:r>
              <a:rPr lang="de-DE" sz="1400" dirty="0">
                <a:latin typeface="Consolas" panose="020B0609020204030204" pitchFamily="49" charset="0"/>
              </a:rPr>
              <a:t>:</a:t>
            </a:r>
          </a:p>
          <a:p>
            <a:pPr marL="0" indent="0">
              <a:buNone/>
            </a:pPr>
            <a:r>
              <a:rPr lang="de-DE" sz="1400" dirty="0">
                <a:latin typeface="Consolas" panose="020B0609020204030204" pitchFamily="49" charset="0"/>
              </a:rPr>
              <a:t>    - </a:t>
            </a:r>
            <a:r>
              <a:rPr lang="de-DE" sz="1400" dirty="0" err="1">
                <a:latin typeface="Consolas" panose="020B0609020204030204" pitchFamily="49" charset="0"/>
              </a:rPr>
              <a:t>docker</a:t>
            </a:r>
            <a:r>
              <a:rPr lang="de-DE" sz="1400" dirty="0">
                <a:latin typeface="Consolas" panose="020B0609020204030204" pitchFamily="49" charset="0"/>
              </a:rPr>
              <a:t> </a:t>
            </a:r>
            <a:r>
              <a:rPr lang="de-DE" sz="1400" dirty="0" err="1">
                <a:latin typeface="Consolas" panose="020B0609020204030204" pitchFamily="49" charset="0"/>
              </a:rPr>
              <a:t>login</a:t>
            </a:r>
            <a:r>
              <a:rPr lang="de-DE" sz="1400" dirty="0">
                <a:latin typeface="Consolas" panose="020B0609020204030204" pitchFamily="49" charset="0"/>
              </a:rPr>
              <a:t> -u $CI_REGISTRY_USER -p $CI_REGISTRY_PASSWORD $CI_REGISTRY</a:t>
            </a:r>
          </a:p>
          <a:p>
            <a:pPr marL="0" indent="0">
              <a:buNone/>
            </a:pPr>
            <a:r>
              <a:rPr lang="de-DE" sz="1400" dirty="0">
                <a:latin typeface="Consolas" panose="020B0609020204030204" pitchFamily="49" charset="0"/>
              </a:rPr>
              <a:t>    - </a:t>
            </a:r>
            <a:r>
              <a:rPr lang="de-DE" sz="1400" dirty="0" err="1">
                <a:latin typeface="Consolas" panose="020B0609020204030204" pitchFamily="49" charset="0"/>
              </a:rPr>
              <a:t>docker</a:t>
            </a:r>
            <a:r>
              <a:rPr lang="de-DE" sz="1400" dirty="0">
                <a:latin typeface="Consolas" panose="020B0609020204030204" pitchFamily="49" charset="0"/>
              </a:rPr>
              <a:t> </a:t>
            </a:r>
            <a:r>
              <a:rPr lang="de-DE" sz="1400" dirty="0" err="1">
                <a:latin typeface="Consolas" panose="020B0609020204030204" pitchFamily="49" charset="0"/>
              </a:rPr>
              <a:t>build</a:t>
            </a:r>
            <a:r>
              <a:rPr lang="de-DE" sz="1400" dirty="0">
                <a:latin typeface="Consolas" panose="020B0609020204030204" pitchFamily="49" charset="0"/>
              </a:rPr>
              <a:t> -t $CI_REGISTRY/</a:t>
            </a:r>
            <a:r>
              <a:rPr lang="de-DE" sz="1400" dirty="0" err="1">
                <a:latin typeface="Consolas" panose="020B0609020204030204" pitchFamily="49" charset="0"/>
              </a:rPr>
              <a:t>group</a:t>
            </a:r>
            <a:r>
              <a:rPr lang="de-DE" sz="1400" dirty="0">
                <a:latin typeface="Consolas" panose="020B0609020204030204" pitchFamily="49" charset="0"/>
              </a:rPr>
              <a:t>/</a:t>
            </a:r>
            <a:r>
              <a:rPr lang="de-DE" sz="1400" dirty="0" err="1">
                <a:latin typeface="Consolas" panose="020B0609020204030204" pitchFamily="49" charset="0"/>
              </a:rPr>
              <a:t>project</a:t>
            </a:r>
            <a:r>
              <a:rPr lang="de-DE" sz="1400" dirty="0">
                <a:latin typeface="Consolas" panose="020B0609020204030204" pitchFamily="49" charset="0"/>
              </a:rPr>
              <a:t>/</a:t>
            </a:r>
            <a:r>
              <a:rPr lang="de-DE" sz="1400" dirty="0" err="1">
                <a:latin typeface="Consolas" panose="020B0609020204030204" pitchFamily="49" charset="0"/>
              </a:rPr>
              <a:t>image:latest</a:t>
            </a:r>
            <a:r>
              <a:rPr lang="de-DE" sz="1400" dirty="0">
                <a:latin typeface="Consolas" panose="020B0609020204030204" pitchFamily="49" charset="0"/>
              </a:rPr>
              <a:t> .</a:t>
            </a:r>
          </a:p>
          <a:p>
            <a:pPr marL="0" indent="0">
              <a:buNone/>
            </a:pPr>
            <a:r>
              <a:rPr lang="de-DE" sz="1400" dirty="0">
                <a:latin typeface="Consolas" panose="020B0609020204030204" pitchFamily="49" charset="0"/>
              </a:rPr>
              <a:t>    - </a:t>
            </a:r>
            <a:r>
              <a:rPr lang="de-DE" sz="1400" dirty="0" err="1">
                <a:latin typeface="Consolas" panose="020B0609020204030204" pitchFamily="49" charset="0"/>
              </a:rPr>
              <a:t>docker</a:t>
            </a:r>
            <a:r>
              <a:rPr lang="de-DE" sz="1400" dirty="0">
                <a:latin typeface="Consolas" panose="020B0609020204030204" pitchFamily="49" charset="0"/>
              </a:rPr>
              <a:t> push $CI_REGISTRY/</a:t>
            </a:r>
            <a:r>
              <a:rPr lang="de-DE" sz="1400" dirty="0" err="1">
                <a:latin typeface="Consolas" panose="020B0609020204030204" pitchFamily="49" charset="0"/>
              </a:rPr>
              <a:t>group</a:t>
            </a:r>
            <a:r>
              <a:rPr lang="de-DE" sz="1400" dirty="0">
                <a:latin typeface="Consolas" panose="020B0609020204030204" pitchFamily="49" charset="0"/>
              </a:rPr>
              <a:t>/</a:t>
            </a:r>
            <a:r>
              <a:rPr lang="de-DE" sz="1400" dirty="0" err="1">
                <a:latin typeface="Consolas" panose="020B0609020204030204" pitchFamily="49" charset="0"/>
              </a:rPr>
              <a:t>project</a:t>
            </a:r>
            <a:r>
              <a:rPr lang="de-DE" sz="1400" dirty="0">
                <a:latin typeface="Consolas" panose="020B0609020204030204" pitchFamily="49" charset="0"/>
              </a:rPr>
              <a:t>/</a:t>
            </a:r>
            <a:r>
              <a:rPr lang="de-DE" sz="1400" dirty="0" err="1">
                <a:latin typeface="Consolas" panose="020B0609020204030204" pitchFamily="49" charset="0"/>
              </a:rPr>
              <a:t>image:latest</a:t>
            </a:r>
            <a:endParaRPr lang="de-DE" sz="1400" dirty="0">
              <a:latin typeface="Consolas" panose="020B0609020204030204" pitchFamily="49" charset="0"/>
            </a:endParaRPr>
          </a:p>
        </p:txBody>
      </p:sp>
    </p:spTree>
    <p:extLst>
      <p:ext uri="{BB962C8B-B14F-4D97-AF65-F5344CB8AC3E}">
        <p14:creationId xmlns:p14="http://schemas.microsoft.com/office/powerpoint/2010/main" val="362972775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9A48EBC-55D9-6D64-715F-AF6DEBF117C3}"/>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7B404127-ED2B-6905-BDD1-3C60D11A2A7C}"/>
              </a:ext>
            </a:extLst>
          </p:cNvPr>
          <p:cNvSpPr>
            <a:spLocks noGrp="1"/>
          </p:cNvSpPr>
          <p:nvPr>
            <p:ph idx="1"/>
          </p:nvPr>
        </p:nvSpPr>
        <p:spPr/>
        <p:txBody>
          <a:bodyPr/>
          <a:lstStyle/>
          <a:p>
            <a:pPr marL="0" indent="0">
              <a:buNone/>
            </a:pPr>
            <a:r>
              <a:rPr lang="de-DE" b="1" dirty="0"/>
              <a:t>Lösung 2: Docker-in-Docker mit Variablen</a:t>
            </a:r>
          </a:p>
          <a:p>
            <a:pPr marL="0" indent="0">
              <a:buNone/>
            </a:pPr>
            <a:r>
              <a:rPr lang="de-DE" sz="2000" dirty="0">
                <a:latin typeface="Consolas" panose="020B0609020204030204" pitchFamily="49" charset="0"/>
              </a:rPr>
              <a:t>.</a:t>
            </a:r>
            <a:r>
              <a:rPr lang="de-DE" sz="2000" dirty="0" err="1">
                <a:latin typeface="Consolas" panose="020B0609020204030204" pitchFamily="49" charset="0"/>
              </a:rPr>
              <a:t>gitlab-ci.yml</a:t>
            </a:r>
            <a:r>
              <a:rPr lang="de-DE" sz="2000" dirty="0">
                <a:latin typeface="Consolas" panose="020B0609020204030204" pitchFamily="49" charset="0"/>
              </a:rPr>
              <a:t>:</a:t>
            </a:r>
            <a:endParaRPr lang="de-DE" dirty="0">
              <a:latin typeface="Consolas" panose="020B0609020204030204" pitchFamily="49" charset="0"/>
            </a:endParaRPr>
          </a:p>
          <a:p>
            <a:pPr marL="0" indent="0">
              <a:buNone/>
            </a:pPr>
            <a:r>
              <a:rPr lang="de-DE" sz="1400" dirty="0" err="1">
                <a:latin typeface="Consolas" panose="020B0609020204030204" pitchFamily="49" charset="0"/>
              </a:rPr>
              <a:t>build</a:t>
            </a:r>
            <a:r>
              <a:rPr lang="de-DE" sz="1400" dirty="0">
                <a:latin typeface="Consolas" panose="020B0609020204030204" pitchFamily="49" charset="0"/>
              </a:rPr>
              <a:t>:</a:t>
            </a:r>
          </a:p>
          <a:p>
            <a:pPr marL="0" indent="0">
              <a:buNone/>
            </a:pPr>
            <a:r>
              <a:rPr lang="de-DE" sz="1400" dirty="0">
                <a:latin typeface="Consolas" panose="020B0609020204030204" pitchFamily="49" charset="0"/>
              </a:rPr>
              <a:t>  </a:t>
            </a:r>
            <a:r>
              <a:rPr lang="de-DE" sz="1400" dirty="0" err="1">
                <a:latin typeface="Consolas" panose="020B0609020204030204" pitchFamily="49" charset="0"/>
              </a:rPr>
              <a:t>image</a:t>
            </a:r>
            <a:r>
              <a:rPr lang="de-DE" sz="1400" dirty="0">
                <a:latin typeface="Consolas" panose="020B0609020204030204" pitchFamily="49" charset="0"/>
              </a:rPr>
              <a:t>: docker:20.10.16</a:t>
            </a:r>
          </a:p>
          <a:p>
            <a:pPr marL="0" indent="0">
              <a:buNone/>
            </a:pPr>
            <a:r>
              <a:rPr lang="de-DE" sz="1400" dirty="0">
                <a:latin typeface="Consolas" panose="020B0609020204030204" pitchFamily="49" charset="0"/>
              </a:rPr>
              <a:t>  </a:t>
            </a:r>
            <a:r>
              <a:rPr lang="de-DE" sz="1400" dirty="0" err="1">
                <a:latin typeface="Consolas" panose="020B0609020204030204" pitchFamily="49" charset="0"/>
              </a:rPr>
              <a:t>stage</a:t>
            </a:r>
            <a:r>
              <a:rPr lang="de-DE" sz="1400" dirty="0">
                <a:latin typeface="Consolas" panose="020B0609020204030204" pitchFamily="49" charset="0"/>
              </a:rPr>
              <a:t>: </a:t>
            </a:r>
            <a:r>
              <a:rPr lang="de-DE" sz="1400" dirty="0" err="1">
                <a:latin typeface="Consolas" panose="020B0609020204030204" pitchFamily="49" charset="0"/>
              </a:rPr>
              <a:t>build</a:t>
            </a:r>
            <a:endParaRPr lang="de-DE" sz="1400" dirty="0">
              <a:latin typeface="Consolas" panose="020B0609020204030204" pitchFamily="49" charset="0"/>
            </a:endParaRPr>
          </a:p>
          <a:p>
            <a:pPr marL="0" indent="0">
              <a:buNone/>
            </a:pPr>
            <a:r>
              <a:rPr lang="de-DE" sz="1400" dirty="0">
                <a:latin typeface="Consolas" panose="020B0609020204030204" pitchFamily="49" charset="0"/>
              </a:rPr>
              <a:t>  </a:t>
            </a:r>
            <a:r>
              <a:rPr lang="de-DE" sz="1400" dirty="0" err="1">
                <a:latin typeface="Consolas" panose="020B0609020204030204" pitchFamily="49" charset="0"/>
              </a:rPr>
              <a:t>services</a:t>
            </a:r>
            <a:r>
              <a:rPr lang="de-DE" sz="1400" dirty="0">
                <a:latin typeface="Consolas" panose="020B0609020204030204" pitchFamily="49" charset="0"/>
              </a:rPr>
              <a:t>:</a:t>
            </a:r>
          </a:p>
          <a:p>
            <a:pPr marL="0" indent="0">
              <a:buNone/>
            </a:pPr>
            <a:r>
              <a:rPr lang="de-DE" sz="1400" dirty="0">
                <a:latin typeface="Consolas" panose="020B0609020204030204" pitchFamily="49" charset="0"/>
              </a:rPr>
              <a:t>    - docker:20.10.16-dind</a:t>
            </a:r>
          </a:p>
          <a:p>
            <a:pPr marL="0" indent="0">
              <a:buNone/>
            </a:pPr>
            <a:r>
              <a:rPr lang="de-DE" sz="1400" dirty="0">
                <a:latin typeface="Consolas" panose="020B0609020204030204" pitchFamily="49" charset="0"/>
              </a:rPr>
              <a:t>  variables:</a:t>
            </a:r>
          </a:p>
          <a:p>
            <a:pPr marL="0" indent="0">
              <a:buNone/>
            </a:pPr>
            <a:r>
              <a:rPr lang="de-DE" sz="1400" dirty="0">
                <a:latin typeface="Consolas" panose="020B0609020204030204" pitchFamily="49" charset="0"/>
              </a:rPr>
              <a:t>    IMAGE_TAG: $CI_REGISTRY_IMAGE:$CI_COMMIT_REF_SLUG</a:t>
            </a:r>
          </a:p>
          <a:p>
            <a:pPr marL="0" indent="0">
              <a:buNone/>
            </a:pPr>
            <a:r>
              <a:rPr lang="de-DE" sz="1400" dirty="0">
                <a:latin typeface="Consolas" panose="020B0609020204030204" pitchFamily="49" charset="0"/>
              </a:rPr>
              <a:t>  </a:t>
            </a:r>
            <a:r>
              <a:rPr lang="de-DE" sz="1400" dirty="0" err="1">
                <a:latin typeface="Consolas" panose="020B0609020204030204" pitchFamily="49" charset="0"/>
              </a:rPr>
              <a:t>script</a:t>
            </a:r>
            <a:r>
              <a:rPr lang="de-DE" sz="1400" dirty="0">
                <a:latin typeface="Consolas" panose="020B0609020204030204" pitchFamily="49" charset="0"/>
              </a:rPr>
              <a:t>:</a:t>
            </a:r>
          </a:p>
          <a:p>
            <a:pPr marL="0" indent="0">
              <a:buNone/>
            </a:pPr>
            <a:r>
              <a:rPr lang="de-DE" sz="1400" dirty="0">
                <a:latin typeface="Consolas" panose="020B0609020204030204" pitchFamily="49" charset="0"/>
              </a:rPr>
              <a:t>    - </a:t>
            </a:r>
            <a:r>
              <a:rPr lang="de-DE" sz="1400" dirty="0" err="1">
                <a:latin typeface="Consolas" panose="020B0609020204030204" pitchFamily="49" charset="0"/>
              </a:rPr>
              <a:t>docker</a:t>
            </a:r>
            <a:r>
              <a:rPr lang="de-DE" sz="1400" dirty="0">
                <a:latin typeface="Consolas" panose="020B0609020204030204" pitchFamily="49" charset="0"/>
              </a:rPr>
              <a:t> </a:t>
            </a:r>
            <a:r>
              <a:rPr lang="de-DE" sz="1400" dirty="0" err="1">
                <a:latin typeface="Consolas" panose="020B0609020204030204" pitchFamily="49" charset="0"/>
              </a:rPr>
              <a:t>login</a:t>
            </a:r>
            <a:r>
              <a:rPr lang="de-DE" sz="1400" dirty="0">
                <a:latin typeface="Consolas" panose="020B0609020204030204" pitchFamily="49" charset="0"/>
              </a:rPr>
              <a:t> -u $CI_REGISTRY_USER -p $CI_REGISTRY_PASSWORD $CI_REGISTRY</a:t>
            </a:r>
          </a:p>
          <a:p>
            <a:pPr marL="0" indent="0">
              <a:buNone/>
            </a:pPr>
            <a:r>
              <a:rPr lang="de-DE" sz="1400" dirty="0">
                <a:latin typeface="Consolas" panose="020B0609020204030204" pitchFamily="49" charset="0"/>
              </a:rPr>
              <a:t>    - </a:t>
            </a:r>
            <a:r>
              <a:rPr lang="de-DE" sz="1400" dirty="0" err="1">
                <a:latin typeface="Consolas" panose="020B0609020204030204" pitchFamily="49" charset="0"/>
              </a:rPr>
              <a:t>docker</a:t>
            </a:r>
            <a:r>
              <a:rPr lang="de-DE" sz="1400" dirty="0">
                <a:latin typeface="Consolas" panose="020B0609020204030204" pitchFamily="49" charset="0"/>
              </a:rPr>
              <a:t> </a:t>
            </a:r>
            <a:r>
              <a:rPr lang="de-DE" sz="1400" dirty="0" err="1">
                <a:latin typeface="Consolas" panose="020B0609020204030204" pitchFamily="49" charset="0"/>
              </a:rPr>
              <a:t>build</a:t>
            </a:r>
            <a:r>
              <a:rPr lang="de-DE" sz="1400" dirty="0">
                <a:latin typeface="Consolas" panose="020B0609020204030204" pitchFamily="49" charset="0"/>
              </a:rPr>
              <a:t> -t $IMAGE_TAG .</a:t>
            </a:r>
          </a:p>
          <a:p>
            <a:pPr marL="0" indent="0">
              <a:buNone/>
            </a:pPr>
            <a:r>
              <a:rPr lang="de-DE" sz="1400" dirty="0">
                <a:latin typeface="Consolas" panose="020B0609020204030204" pitchFamily="49" charset="0"/>
              </a:rPr>
              <a:t>    - </a:t>
            </a:r>
            <a:r>
              <a:rPr lang="de-DE" sz="1400" dirty="0" err="1">
                <a:latin typeface="Consolas" panose="020B0609020204030204" pitchFamily="49" charset="0"/>
              </a:rPr>
              <a:t>docker</a:t>
            </a:r>
            <a:r>
              <a:rPr lang="de-DE" sz="1400" dirty="0">
                <a:latin typeface="Consolas" panose="020B0609020204030204" pitchFamily="49" charset="0"/>
              </a:rPr>
              <a:t> push $IMAGE_TAG</a:t>
            </a:r>
          </a:p>
          <a:p>
            <a:pPr marL="0" indent="0">
              <a:buNone/>
            </a:pPr>
            <a:endParaRPr lang="de-DE" sz="1400" dirty="0">
              <a:latin typeface="Consolas" panose="020B0609020204030204" pitchFamily="49" charset="0"/>
            </a:endParaRPr>
          </a:p>
          <a:p>
            <a:pPr>
              <a:buFont typeface="Arial" panose="020B0604020202020204" pitchFamily="34" charset="0"/>
              <a:buChar char="•"/>
            </a:pPr>
            <a:r>
              <a:rPr lang="de-DE" sz="1800" dirty="0"/>
              <a:t>$CI_REGISTRY_IMAGE</a:t>
            </a:r>
          </a:p>
          <a:p>
            <a:pPr lvl="1">
              <a:buFont typeface="Arial" panose="020B0604020202020204" pitchFamily="34" charset="0"/>
              <a:buChar char="•"/>
            </a:pPr>
            <a:r>
              <a:rPr lang="de-DE" sz="1600" dirty="0"/>
              <a:t>Ist die Adresse der Registry des aktuellen Projekts</a:t>
            </a:r>
          </a:p>
          <a:p>
            <a:pPr>
              <a:buFont typeface="Arial" panose="020B0604020202020204" pitchFamily="34" charset="0"/>
              <a:buChar char="•"/>
            </a:pPr>
            <a:r>
              <a:rPr lang="de-DE" sz="1800" dirty="0"/>
              <a:t>$CI_COMMIT_REF_NAME</a:t>
            </a:r>
          </a:p>
          <a:p>
            <a:pPr lvl="1">
              <a:buFont typeface="Arial" panose="020B0604020202020204" pitchFamily="34" charset="0"/>
              <a:buChar char="•"/>
            </a:pPr>
            <a:r>
              <a:rPr lang="de-DE" sz="1400" dirty="0"/>
              <a:t>Ist der Branch- oder Tag-Name</a:t>
            </a:r>
          </a:p>
          <a:p>
            <a:pPr lvl="1">
              <a:buFont typeface="Arial" panose="020B0604020202020204" pitchFamily="34" charset="0"/>
              <a:buChar char="•"/>
            </a:pPr>
            <a:r>
              <a:rPr lang="de-DE" sz="1400" dirty="0"/>
              <a:t>In </a:t>
            </a:r>
            <a:r>
              <a:rPr lang="de-DE" sz="1400" dirty="0" err="1"/>
              <a:t>sowercase</a:t>
            </a:r>
            <a:r>
              <a:rPr lang="de-DE" sz="1400" dirty="0"/>
              <a:t> und </a:t>
            </a:r>
            <a:r>
              <a:rPr lang="de-DE" sz="1400" dirty="0" err="1"/>
              <a:t>sanitized</a:t>
            </a:r>
            <a:r>
              <a:rPr lang="de-DE" sz="1400" dirty="0"/>
              <a:t> als Variable $CI_COMMIT_REF_SLUG </a:t>
            </a:r>
          </a:p>
          <a:p>
            <a:pPr lvl="1">
              <a:buFont typeface="Arial" panose="020B0604020202020204" pitchFamily="34" charset="0"/>
              <a:buChar char="•"/>
            </a:pPr>
            <a:endParaRPr lang="de-DE" sz="1400" dirty="0"/>
          </a:p>
        </p:txBody>
      </p:sp>
    </p:spTree>
    <p:extLst>
      <p:ext uri="{BB962C8B-B14F-4D97-AF65-F5344CB8AC3E}">
        <p14:creationId xmlns:p14="http://schemas.microsoft.com/office/powerpoint/2010/main" val="9799100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cap="none" dirty="0"/>
              <a:t>Release- und </a:t>
            </a:r>
            <a:r>
              <a:rPr lang="de-DE" cap="none" dirty="0" err="1"/>
              <a:t>Tagged</a:t>
            </a:r>
            <a:r>
              <a:rPr lang="de-DE" cap="none" dirty="0"/>
              <a:t>-Images</a:t>
            </a:r>
          </a:p>
        </p:txBody>
      </p:sp>
      <p:sp>
        <p:nvSpPr>
          <p:cNvPr id="3" name="Untertitel 2"/>
          <p:cNvSpPr>
            <a:spLocks noGrp="1"/>
          </p:cNvSpPr>
          <p:nvPr>
            <p:ph type="body" idx="1"/>
          </p:nvPr>
        </p:nvSpPr>
        <p:spPr/>
        <p:txBody>
          <a:bodyPr/>
          <a:lstStyle/>
          <a:p>
            <a:r>
              <a:rPr lang="de-DE" dirty="0"/>
              <a:t>Erstellen von</a:t>
            </a:r>
          </a:p>
        </p:txBody>
      </p:sp>
    </p:spTree>
    <p:extLst>
      <p:ext uri="{BB962C8B-B14F-4D97-AF65-F5344CB8AC3E}">
        <p14:creationId xmlns:p14="http://schemas.microsoft.com/office/powerpoint/2010/main" val="6147020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874EA8E-7A71-3505-B01E-D0E8A26AAC59}"/>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D4DA2B4E-C5FB-6595-34A6-E18A9AA0157D}"/>
              </a:ext>
            </a:extLst>
          </p:cNvPr>
          <p:cNvSpPr>
            <a:spLocks noGrp="1"/>
          </p:cNvSpPr>
          <p:nvPr>
            <p:ph idx="1"/>
          </p:nvPr>
        </p:nvSpPr>
        <p:spPr/>
        <p:txBody>
          <a:bodyPr/>
          <a:lstStyle/>
          <a:p>
            <a:pPr marL="0" indent="0">
              <a:buNone/>
            </a:pPr>
            <a:r>
              <a:rPr lang="de-DE" b="1" dirty="0"/>
              <a:t>Inhalt</a:t>
            </a:r>
          </a:p>
          <a:p>
            <a:pPr>
              <a:buFont typeface="Arial" panose="020B0604020202020204" pitchFamily="34" charset="0"/>
              <a:buChar char="•"/>
            </a:pPr>
            <a:r>
              <a:rPr lang="de-DE" dirty="0"/>
              <a:t>Tagging von Docker Images</a:t>
            </a:r>
          </a:p>
          <a:p>
            <a:pPr>
              <a:buFont typeface="Arial" panose="020B0604020202020204" pitchFamily="34" charset="0"/>
              <a:buChar char="•"/>
            </a:pPr>
            <a:r>
              <a:rPr lang="de-DE" dirty="0"/>
              <a:t>Strategien zum Image Tagging</a:t>
            </a:r>
          </a:p>
          <a:p>
            <a:pPr>
              <a:buFont typeface="Arial" panose="020B0604020202020204" pitchFamily="34" charset="0"/>
              <a:buChar char="•"/>
            </a:pPr>
            <a:r>
              <a:rPr lang="de-DE" dirty="0"/>
              <a:t>Verwendung mit </a:t>
            </a:r>
            <a:r>
              <a:rPr lang="de-DE" dirty="0" err="1"/>
              <a:t>GitLab</a:t>
            </a:r>
            <a:endParaRPr lang="de-DE" dirty="0"/>
          </a:p>
        </p:txBody>
      </p:sp>
    </p:spTree>
    <p:extLst>
      <p:ext uri="{BB962C8B-B14F-4D97-AF65-F5344CB8AC3E}">
        <p14:creationId xmlns:p14="http://schemas.microsoft.com/office/powerpoint/2010/main" val="23414260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874EA8E-7A71-3505-B01E-D0E8A26AAC59}"/>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D4DA2B4E-C5FB-6595-34A6-E18A9AA0157D}"/>
              </a:ext>
            </a:extLst>
          </p:cNvPr>
          <p:cNvSpPr>
            <a:spLocks noGrp="1"/>
          </p:cNvSpPr>
          <p:nvPr>
            <p:ph idx="1"/>
          </p:nvPr>
        </p:nvSpPr>
        <p:spPr/>
        <p:txBody>
          <a:bodyPr/>
          <a:lstStyle/>
          <a:p>
            <a:pPr marL="0" indent="0">
              <a:buNone/>
            </a:pPr>
            <a:r>
              <a:rPr lang="de-DE" b="1" dirty="0"/>
              <a:t>Tagging von Docker Images</a:t>
            </a:r>
          </a:p>
          <a:p>
            <a:pPr>
              <a:buFont typeface="Arial" panose="020B0604020202020204" pitchFamily="34" charset="0"/>
              <a:buChar char="•"/>
            </a:pPr>
            <a:r>
              <a:rPr lang="de-DE" dirty="0"/>
              <a:t>Was ist Tagging?</a:t>
            </a:r>
          </a:p>
          <a:p>
            <a:pPr>
              <a:buFont typeface="Arial" panose="020B0604020202020204" pitchFamily="34" charset="0"/>
              <a:buChar char="•"/>
            </a:pPr>
            <a:r>
              <a:rPr lang="de-DE" dirty="0"/>
              <a:t>Warum Tagging?</a:t>
            </a:r>
          </a:p>
          <a:p>
            <a:pPr>
              <a:buFont typeface="Arial" panose="020B0604020202020204" pitchFamily="34" charset="0"/>
              <a:buChar char="•"/>
            </a:pPr>
            <a:r>
              <a:rPr lang="de-DE" dirty="0"/>
              <a:t>Tagging während des </a:t>
            </a:r>
            <a:r>
              <a:rPr lang="de-DE" dirty="0" err="1"/>
              <a:t>Builds</a:t>
            </a:r>
            <a:endParaRPr lang="de-DE" dirty="0"/>
          </a:p>
          <a:p>
            <a:pPr>
              <a:buFont typeface="Arial" panose="020B0604020202020204" pitchFamily="34" charset="0"/>
              <a:buChar char="•"/>
            </a:pPr>
            <a:r>
              <a:rPr lang="de-DE" dirty="0"/>
              <a:t>Tagging nach dem </a:t>
            </a:r>
            <a:r>
              <a:rPr lang="de-DE" dirty="0" err="1"/>
              <a:t>Build</a:t>
            </a:r>
            <a:endParaRPr lang="de-DE" dirty="0"/>
          </a:p>
          <a:p>
            <a:pPr>
              <a:buFont typeface="Arial" panose="020B0604020202020204" pitchFamily="34" charset="0"/>
              <a:buChar char="•"/>
            </a:pPr>
            <a:r>
              <a:rPr lang="de-DE" dirty="0"/>
              <a:t>Best </a:t>
            </a:r>
            <a:r>
              <a:rPr lang="de-DE" dirty="0" err="1"/>
              <a:t>Practises</a:t>
            </a:r>
            <a:endParaRPr lang="de-DE" dirty="0"/>
          </a:p>
        </p:txBody>
      </p:sp>
    </p:spTree>
    <p:extLst>
      <p:ext uri="{BB962C8B-B14F-4D97-AF65-F5344CB8AC3E}">
        <p14:creationId xmlns:p14="http://schemas.microsoft.com/office/powerpoint/2010/main" val="8422671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874EA8E-7A71-3505-B01E-D0E8A26AAC59}"/>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D4DA2B4E-C5FB-6595-34A6-E18A9AA0157D}"/>
              </a:ext>
            </a:extLst>
          </p:cNvPr>
          <p:cNvSpPr>
            <a:spLocks noGrp="1"/>
          </p:cNvSpPr>
          <p:nvPr>
            <p:ph idx="1"/>
          </p:nvPr>
        </p:nvSpPr>
        <p:spPr/>
        <p:txBody>
          <a:bodyPr/>
          <a:lstStyle/>
          <a:p>
            <a:pPr marL="0" indent="0">
              <a:buNone/>
            </a:pPr>
            <a:r>
              <a:rPr lang="de-DE" b="1" dirty="0"/>
              <a:t>Was ist Tagging?</a:t>
            </a:r>
          </a:p>
          <a:p>
            <a:pPr>
              <a:buFont typeface="Arial" panose="020B0604020202020204" pitchFamily="34" charset="0"/>
              <a:buChar char="•"/>
            </a:pPr>
            <a:r>
              <a:rPr lang="de-DE" dirty="0"/>
              <a:t>Docker Image: </a:t>
            </a:r>
            <a:r>
              <a:rPr lang="de-DE" dirty="0" err="1"/>
              <a:t>unique</a:t>
            </a:r>
            <a:r>
              <a:rPr lang="de-DE" dirty="0"/>
              <a:t> ID</a:t>
            </a:r>
          </a:p>
          <a:p>
            <a:pPr lvl="1">
              <a:buFont typeface="Arial" panose="020B0604020202020204" pitchFamily="34" charset="0"/>
              <a:buChar char="•"/>
            </a:pPr>
            <a:r>
              <a:rPr lang="de-DE" dirty="0"/>
              <a:t>Arbeiten mit IDs umständlich</a:t>
            </a:r>
          </a:p>
          <a:p>
            <a:pPr>
              <a:buFont typeface="Arial" panose="020B0604020202020204" pitchFamily="34" charset="0"/>
              <a:buChar char="•"/>
            </a:pPr>
            <a:r>
              <a:rPr lang="de-DE" dirty="0"/>
              <a:t>Lesbare Alternative… Image Tagging!</a:t>
            </a:r>
          </a:p>
          <a:p>
            <a:pPr>
              <a:buFont typeface="Arial" panose="020B0604020202020204" pitchFamily="34" charset="0"/>
              <a:buChar char="•"/>
            </a:pPr>
            <a:r>
              <a:rPr lang="de-DE" dirty="0"/>
              <a:t>Tagging vergleichbar mit </a:t>
            </a:r>
            <a:r>
              <a:rPr lang="de-DE" dirty="0" err="1"/>
              <a:t>Labeling</a:t>
            </a:r>
            <a:r>
              <a:rPr lang="de-DE" dirty="0"/>
              <a:t> (Beschriftung)</a:t>
            </a:r>
            <a:endParaRPr lang="de-DE" b="1" dirty="0"/>
          </a:p>
          <a:p>
            <a:pPr>
              <a:buFont typeface="Arial" panose="020B0604020202020204" pitchFamily="34" charset="0"/>
              <a:buChar char="•"/>
            </a:pPr>
            <a:r>
              <a:rPr lang="de-DE" dirty="0"/>
              <a:t>Erlauben aussagekräftige Namen</a:t>
            </a:r>
          </a:p>
          <a:p>
            <a:pPr lvl="1">
              <a:buFont typeface="Arial" panose="020B0604020202020204" pitchFamily="34" charset="0"/>
              <a:buChar char="•"/>
            </a:pPr>
            <a:r>
              <a:rPr lang="de-DE" dirty="0"/>
              <a:t>Leichter zu identifizieren</a:t>
            </a:r>
          </a:p>
          <a:p>
            <a:pPr lvl="1">
              <a:buFont typeface="Arial" panose="020B0604020202020204" pitchFamily="34" charset="0"/>
              <a:buChar char="•"/>
            </a:pPr>
            <a:r>
              <a:rPr lang="de-DE" dirty="0"/>
              <a:t>Einfacher zu benutzen</a:t>
            </a:r>
          </a:p>
          <a:p>
            <a:pPr lvl="1">
              <a:buFont typeface="Arial" panose="020B0604020202020204" pitchFamily="34" charset="0"/>
              <a:buChar char="•"/>
            </a:pPr>
            <a:endParaRPr lang="de-DE" dirty="0"/>
          </a:p>
          <a:p>
            <a:pPr>
              <a:buFont typeface="Arial" panose="020B0604020202020204" pitchFamily="34" charset="0"/>
              <a:buChar char="•"/>
            </a:pPr>
            <a:r>
              <a:rPr lang="de-DE" dirty="0"/>
              <a:t>Image Name = Repository Name</a:t>
            </a:r>
          </a:p>
          <a:p>
            <a:pPr>
              <a:buFont typeface="Arial" panose="020B0604020202020204" pitchFamily="34" charset="0"/>
              <a:buChar char="•"/>
            </a:pPr>
            <a:r>
              <a:rPr lang="de-DE" dirty="0"/>
              <a:t>Tag = optionaler Identifier</a:t>
            </a:r>
          </a:p>
          <a:p>
            <a:pPr>
              <a:buFont typeface="Arial" panose="020B0604020202020204" pitchFamily="34" charset="0"/>
              <a:buChar char="•"/>
            </a:pPr>
            <a:r>
              <a:rPr lang="de-DE" dirty="0"/>
              <a:t>Beispiel: </a:t>
            </a:r>
            <a:r>
              <a:rPr lang="de-DE" dirty="0">
                <a:latin typeface="Consolas" panose="020B0609020204030204" pitchFamily="49" charset="0"/>
              </a:rPr>
              <a:t>Ubuntu:24.04</a:t>
            </a:r>
          </a:p>
          <a:p>
            <a:pPr lvl="1">
              <a:buFont typeface="Arial" panose="020B0604020202020204" pitchFamily="34" charset="0"/>
              <a:buChar char="•"/>
            </a:pPr>
            <a:endParaRPr lang="de-DE" dirty="0"/>
          </a:p>
        </p:txBody>
      </p:sp>
    </p:spTree>
    <p:extLst>
      <p:ext uri="{BB962C8B-B14F-4D97-AF65-F5344CB8AC3E}">
        <p14:creationId xmlns:p14="http://schemas.microsoft.com/office/powerpoint/2010/main" val="30499891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874EA8E-7A71-3505-B01E-D0E8A26AAC59}"/>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D4DA2B4E-C5FB-6595-34A6-E18A9AA0157D}"/>
              </a:ext>
            </a:extLst>
          </p:cNvPr>
          <p:cNvSpPr>
            <a:spLocks noGrp="1"/>
          </p:cNvSpPr>
          <p:nvPr>
            <p:ph idx="1"/>
          </p:nvPr>
        </p:nvSpPr>
        <p:spPr/>
        <p:txBody>
          <a:bodyPr/>
          <a:lstStyle/>
          <a:p>
            <a:pPr marL="0" indent="0">
              <a:buNone/>
            </a:pPr>
            <a:r>
              <a:rPr lang="de-DE" b="1" dirty="0"/>
              <a:t>Warum Tagging?</a:t>
            </a:r>
          </a:p>
          <a:p>
            <a:pPr>
              <a:buFont typeface="Arial" panose="020B0604020202020204" pitchFamily="34" charset="0"/>
              <a:buChar char="•"/>
            </a:pPr>
            <a:r>
              <a:rPr lang="de-DE" dirty="0"/>
              <a:t>Lesbarkeit</a:t>
            </a:r>
          </a:p>
          <a:p>
            <a:pPr lvl="1">
              <a:buFont typeface="Arial" panose="020B0604020202020204" pitchFamily="34" charset="0"/>
              <a:buChar char="•"/>
            </a:pPr>
            <a:r>
              <a:rPr lang="de-DE" dirty="0"/>
              <a:t>ID vs. Tag (lesbar und benutzerfreundlicher)</a:t>
            </a:r>
          </a:p>
          <a:p>
            <a:pPr>
              <a:buFont typeface="Arial" panose="020B0604020202020204" pitchFamily="34" charset="0"/>
              <a:buChar char="•"/>
            </a:pPr>
            <a:r>
              <a:rPr lang="de-DE" dirty="0"/>
              <a:t>Versionskontrolle</a:t>
            </a:r>
          </a:p>
          <a:p>
            <a:pPr lvl="1">
              <a:buFont typeface="Arial" panose="020B0604020202020204" pitchFamily="34" charset="0"/>
              <a:buChar char="•"/>
            </a:pPr>
            <a:r>
              <a:rPr lang="de-DE" dirty="0" err="1"/>
              <a:t>Maintaining</a:t>
            </a:r>
            <a:r>
              <a:rPr lang="de-DE" dirty="0"/>
              <a:t> verschiedener Versionen</a:t>
            </a:r>
          </a:p>
          <a:p>
            <a:pPr>
              <a:buFont typeface="Arial" panose="020B0604020202020204" pitchFamily="34" charset="0"/>
              <a:buChar char="•"/>
            </a:pPr>
            <a:r>
              <a:rPr lang="de-DE" dirty="0"/>
              <a:t>Rückverfolgbarkeit und Verantwortlichkeit</a:t>
            </a:r>
          </a:p>
          <a:p>
            <a:pPr lvl="1">
              <a:buFont typeface="Arial" panose="020B0604020202020204" pitchFamily="34" charset="0"/>
              <a:buChar char="•"/>
            </a:pPr>
            <a:r>
              <a:rPr lang="de-DE" dirty="0"/>
              <a:t>Herkunft und Verlauf eines </a:t>
            </a:r>
            <a:r>
              <a:rPr lang="de-DE" dirty="0" err="1"/>
              <a:t>Builds</a:t>
            </a:r>
            <a:endParaRPr lang="de-DE" dirty="0"/>
          </a:p>
          <a:p>
            <a:pPr lvl="1">
              <a:buFont typeface="Arial" panose="020B0604020202020204" pitchFamily="34" charset="0"/>
              <a:buChar char="•"/>
            </a:pPr>
            <a:r>
              <a:rPr lang="de-DE" dirty="0"/>
              <a:t>Historie</a:t>
            </a:r>
          </a:p>
          <a:p>
            <a:pPr>
              <a:buFont typeface="Arial" panose="020B0604020202020204" pitchFamily="34" charset="0"/>
              <a:buChar char="•"/>
            </a:pPr>
            <a:r>
              <a:rPr lang="de-DE" dirty="0"/>
              <a:t>Convenience</a:t>
            </a:r>
          </a:p>
          <a:p>
            <a:pPr lvl="1">
              <a:buFont typeface="Arial" panose="020B0604020202020204" pitchFamily="34" charset="0"/>
              <a:buChar char="•"/>
            </a:pPr>
            <a:r>
              <a:rPr lang="de-DE" dirty="0"/>
              <a:t>Leicht verwendbar</a:t>
            </a:r>
          </a:p>
          <a:p>
            <a:pPr>
              <a:buFont typeface="Arial" panose="020B0604020202020204" pitchFamily="34" charset="0"/>
              <a:buChar char="•"/>
            </a:pPr>
            <a:r>
              <a:rPr lang="de-DE" dirty="0"/>
              <a:t>Vereinfachtes </a:t>
            </a:r>
            <a:r>
              <a:rPr lang="de-DE" dirty="0" err="1"/>
              <a:t>Deployment</a:t>
            </a:r>
            <a:r>
              <a:rPr lang="de-DE" dirty="0"/>
              <a:t> &amp; Automatisierung</a:t>
            </a:r>
          </a:p>
          <a:p>
            <a:pPr lvl="1">
              <a:buFont typeface="Arial" panose="020B0604020202020204" pitchFamily="34" charset="0"/>
              <a:buChar char="•"/>
            </a:pPr>
            <a:r>
              <a:rPr lang="de-DE" dirty="0"/>
              <a:t>Durch konsistente Tagging-Strategie</a:t>
            </a:r>
          </a:p>
          <a:p>
            <a:pPr lvl="2">
              <a:buFont typeface="Arial" panose="020B0604020202020204" pitchFamily="34" charset="0"/>
              <a:buChar char="•"/>
            </a:pPr>
            <a:r>
              <a:rPr lang="de-DE" sz="1800" dirty="0"/>
              <a:t>CI/CD Pipeline automatisch: </a:t>
            </a:r>
            <a:r>
              <a:rPr lang="de-DE" sz="1800" dirty="0" err="1"/>
              <a:t>build</a:t>
            </a:r>
            <a:r>
              <a:rPr lang="de-DE" sz="1800" dirty="0"/>
              <a:t>, </a:t>
            </a:r>
            <a:r>
              <a:rPr lang="de-DE" sz="1800" dirty="0" err="1"/>
              <a:t>test</a:t>
            </a:r>
            <a:r>
              <a:rPr lang="de-DE" sz="1800" dirty="0"/>
              <a:t> and deploy </a:t>
            </a:r>
            <a:r>
              <a:rPr lang="de-DE" sz="1800" dirty="0">
                <a:sym typeface="Wingdings" panose="05000000000000000000" pitchFamily="2" charset="2"/>
              </a:rPr>
              <a:t></a:t>
            </a:r>
            <a:endParaRPr lang="de-DE" dirty="0"/>
          </a:p>
        </p:txBody>
      </p:sp>
    </p:spTree>
    <p:extLst>
      <p:ext uri="{BB962C8B-B14F-4D97-AF65-F5344CB8AC3E}">
        <p14:creationId xmlns:p14="http://schemas.microsoft.com/office/powerpoint/2010/main" val="21519350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874EA8E-7A71-3505-B01E-D0E8A26AAC59}"/>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D4DA2B4E-C5FB-6595-34A6-E18A9AA0157D}"/>
              </a:ext>
            </a:extLst>
          </p:cNvPr>
          <p:cNvSpPr>
            <a:spLocks noGrp="1"/>
          </p:cNvSpPr>
          <p:nvPr>
            <p:ph idx="1"/>
          </p:nvPr>
        </p:nvSpPr>
        <p:spPr/>
        <p:txBody>
          <a:bodyPr/>
          <a:lstStyle/>
          <a:p>
            <a:pPr marL="0" indent="0">
              <a:buNone/>
            </a:pPr>
            <a:r>
              <a:rPr lang="de-DE" b="1" dirty="0"/>
              <a:t>Tagging während des </a:t>
            </a:r>
            <a:r>
              <a:rPr lang="de-DE" b="1" dirty="0" err="1"/>
              <a:t>Builds</a:t>
            </a:r>
            <a:endParaRPr lang="de-DE" b="1" dirty="0"/>
          </a:p>
          <a:p>
            <a:pPr>
              <a:buFont typeface="Arial" panose="020B0604020202020204" pitchFamily="34" charset="0"/>
              <a:buChar char="•"/>
            </a:pPr>
            <a:r>
              <a:rPr lang="de-DE" dirty="0"/>
              <a:t>Mit dem –t </a:t>
            </a:r>
            <a:r>
              <a:rPr lang="de-DE" dirty="0" err="1"/>
              <a:t>Flag</a:t>
            </a:r>
            <a:r>
              <a:rPr lang="de-DE" dirty="0"/>
              <a:t> während des </a:t>
            </a:r>
            <a:r>
              <a:rPr lang="de-DE" dirty="0" err="1"/>
              <a:t>Build</a:t>
            </a:r>
            <a:r>
              <a:rPr lang="de-DE" dirty="0"/>
              <a:t>-Prozesses</a:t>
            </a:r>
          </a:p>
          <a:p>
            <a:pPr>
              <a:buFont typeface="Arial" panose="020B0604020202020204" pitchFamily="34" charset="0"/>
              <a:buChar char="•"/>
            </a:pPr>
            <a:endParaRPr lang="de-DE" dirty="0"/>
          </a:p>
          <a:p>
            <a:pPr marL="0" indent="0">
              <a:buNone/>
            </a:pPr>
            <a:r>
              <a:rPr lang="de-DE" dirty="0" err="1">
                <a:latin typeface="Consolas" panose="020B0609020204030204" pitchFamily="49" charset="0"/>
              </a:rPr>
              <a:t>docker</a:t>
            </a:r>
            <a:r>
              <a:rPr lang="de-DE" dirty="0">
                <a:latin typeface="Consolas" panose="020B0609020204030204" pitchFamily="49" charset="0"/>
              </a:rPr>
              <a:t> </a:t>
            </a:r>
            <a:r>
              <a:rPr lang="de-DE" dirty="0" err="1">
                <a:latin typeface="Consolas" panose="020B0609020204030204" pitchFamily="49" charset="0"/>
              </a:rPr>
              <a:t>build</a:t>
            </a:r>
            <a:r>
              <a:rPr lang="de-DE" dirty="0">
                <a:latin typeface="Consolas" panose="020B0609020204030204" pitchFamily="49" charset="0"/>
              </a:rPr>
              <a:t> –t [</a:t>
            </a:r>
            <a:r>
              <a:rPr lang="de-DE" dirty="0" err="1">
                <a:latin typeface="Consolas" panose="020B0609020204030204" pitchFamily="49" charset="0"/>
              </a:rPr>
              <a:t>repository</a:t>
            </a:r>
            <a:r>
              <a:rPr lang="de-DE" dirty="0">
                <a:latin typeface="Consolas" panose="020B0609020204030204" pitchFamily="49" charset="0"/>
              </a:rPr>
              <a:t>]:[TAG] .</a:t>
            </a:r>
          </a:p>
        </p:txBody>
      </p:sp>
    </p:spTree>
    <p:extLst>
      <p:ext uri="{BB962C8B-B14F-4D97-AF65-F5344CB8AC3E}">
        <p14:creationId xmlns:p14="http://schemas.microsoft.com/office/powerpoint/2010/main" val="1486928609"/>
      </p:ext>
    </p:extLst>
  </p:cSld>
  <p:clrMapOvr>
    <a:masterClrMapping/>
  </p:clrMapOvr>
</p:sld>
</file>

<file path=ppt/theme/theme1.xml><?xml version="1.0" encoding="utf-8"?>
<a:theme xmlns:a="http://schemas.openxmlformats.org/drawingml/2006/main" name="vorlneu">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Larissa Klassisch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smtClean="0">
            <a:ln>
              <a:noFill/>
            </a:ln>
            <a:solidFill>
              <a:schemeClr val="tx1"/>
            </a:solidFill>
            <a:effectLst/>
            <a:latin typeface="Times New Roman" pitchFamily="18" charset="0"/>
          </a:defRPr>
        </a:defPPr>
      </a:lstStyle>
    </a:lnDef>
    <a:txDef>
      <a:spPr bwMode="auto">
        <a:noFill/>
        <a:ln w="9525">
          <a:noFill/>
          <a:miter lim="800000"/>
          <a:headEnd/>
          <a:tailEnd/>
        </a:ln>
      </a:spPr>
      <a:bodyPr anchor="ctr">
        <a:spAutoFit/>
      </a:bodyPr>
      <a:lstStyle>
        <a:defPPr eaLnBrk="1" hangingPunct="1">
          <a:defRPr sz="1800" dirty="0">
            <a:latin typeface="Arial" charset="0"/>
          </a:defRPr>
        </a:defPPr>
      </a:lstStyle>
    </a:txDef>
  </a:objectDefaults>
  <a:extraClrSchemeLst>
    <a:extraClrScheme>
      <a:clrScheme name="vorlneu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vorlneu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vorlneu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vorlneu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vorlneu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vorlneu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vorlneu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Benutzerdefiniertes Design">
  <a:themeElements>
    <a:clrScheme name="Benutzerdefiniertes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Klassisch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smtClean="0">
            <a:ln>
              <a:noFill/>
            </a:ln>
            <a:solidFill>
              <a:schemeClr val="tx1"/>
            </a:solidFill>
            <a:effectLst/>
            <a:latin typeface="Times New Roman" pitchFamily="18" charset="0"/>
          </a:defRPr>
        </a:defPPr>
      </a:lstStyle>
    </a:lnDef>
    <a:txDef>
      <a:spPr>
        <a:noFill/>
      </a:spPr>
      <a:bodyPr wrap="square" rtlCol="0">
        <a:spAutoFit/>
      </a:bodyPr>
      <a:lstStyle>
        <a:defPPr>
          <a:defRPr dirty="0">
            <a:latin typeface="Arial" pitchFamily="34" charset="0"/>
            <a:cs typeface="Arial" pitchFamily="34" charset="0"/>
          </a:defRPr>
        </a:defPPr>
      </a:lstStyle>
    </a:txDef>
  </a:objectDefaults>
  <a:extraClrSchemeLst>
    <a:extraClrScheme>
      <a:clrScheme name="Benutzerdefiniertes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enutzerdefiniertes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enutzerdefiniertes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enutzerdefiniertes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enutzerdefiniertes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enutzerdefiniertes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enutzerdefiniertes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enutzerdefiniertes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enutzerdefiniertes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enutzerdefiniertes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enutzerdefiniertes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enutzerdefiniertes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Larissa-Design">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Larissa-Design">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PPT7</Template>
  <TotalTime>0</TotalTime>
  <Pages>1</Pages>
  <Words>2875</Words>
  <Application>Microsoft Office PowerPoint</Application>
  <PresentationFormat>Bildschirmpräsentation (4:3)</PresentationFormat>
  <Paragraphs>484</Paragraphs>
  <Slides>39</Slides>
  <Notes>22</Notes>
  <HiddenSlides>0</HiddenSlides>
  <MMClips>0</MMClips>
  <ScaleCrop>false</ScaleCrop>
  <HeadingPairs>
    <vt:vector size="6" baseType="variant">
      <vt:variant>
        <vt:lpstr>Verwendete Schriftarten</vt:lpstr>
      </vt:variant>
      <vt:variant>
        <vt:i4>7</vt:i4>
      </vt:variant>
      <vt:variant>
        <vt:lpstr>Design</vt:lpstr>
      </vt:variant>
      <vt:variant>
        <vt:i4>2</vt:i4>
      </vt:variant>
      <vt:variant>
        <vt:lpstr>Folientitel</vt:lpstr>
      </vt:variant>
      <vt:variant>
        <vt:i4>39</vt:i4>
      </vt:variant>
    </vt:vector>
  </HeadingPairs>
  <TitlesOfParts>
    <vt:vector size="48" baseType="lpstr">
      <vt:lpstr>Arial</vt:lpstr>
      <vt:lpstr>Consolas</vt:lpstr>
      <vt:lpstr>gitlab sans</vt:lpstr>
      <vt:lpstr>Monotype Sorts</vt:lpstr>
      <vt:lpstr>open sans</vt:lpstr>
      <vt:lpstr>open sans semibold</vt:lpstr>
      <vt:lpstr>Times New Roman</vt:lpstr>
      <vt:lpstr>vorlneu</vt:lpstr>
      <vt:lpstr>Benutzerdefiniertes Design</vt:lpstr>
      <vt:lpstr>Tag 3: GitOps, Docker in der Entwicklung und Deployment-Strategien</vt:lpstr>
      <vt:lpstr>Agenda</vt:lpstr>
      <vt:lpstr>Agenda</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&lt;Titel&gt;</dc:title>
  <dc:creator>anderScore User4</dc:creator>
  <cp:lastModifiedBy>Patrick Moebius</cp:lastModifiedBy>
  <cp:revision>540</cp:revision>
  <cp:lastPrinted>1996-08-01T16:36:58Z</cp:lastPrinted>
  <dcterms:created xsi:type="dcterms:W3CDTF">2024-05-03T10:07:43Z</dcterms:created>
  <dcterms:modified xsi:type="dcterms:W3CDTF">2024-06-10T15:07:56Z</dcterms:modified>
</cp:coreProperties>
</file>