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</p:sldIdLst>
  <p:sldSz cx="12192000" cy="6858000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-Benutzer" initials="W" lastIdx="1" clrIdx="0"/>
  <p:cmAuthor id="1" name="MJohenneken" initials="M" lastIdx="4" clrIdx="1"/>
  <p:cmAuthor id="2" name="vbox" initials="v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EDE8"/>
    <a:srgbClr val="DDEEE8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7" autoAdjust="0"/>
    <p:restoredTop sz="99395" autoAdjust="0"/>
  </p:normalViewPr>
  <p:slideViewPr>
    <p:cSldViewPr>
      <p:cViewPr varScale="1">
        <p:scale>
          <a:sx n="96" d="100"/>
          <a:sy n="96" d="100"/>
        </p:scale>
        <p:origin x="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804" y="-126"/>
      </p:cViewPr>
      <p:guideLst>
        <p:guide orient="horz" pos="3125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29111A2-2494-4F2C-BB4E-1EEC10AAEE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2086A8-C998-4934-8290-B00533C542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BA612C5-711E-4F7A-BE2E-27E60F0803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1355827-D5DB-4251-B2F7-58468BE4AD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charset="0"/>
              </a:defRPr>
            </a:lvl1pPr>
          </a:lstStyle>
          <a:p>
            <a:fld id="{DF107566-469F-4C89-8AFC-D457DBB142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4937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0DE541-7A74-49E4-BF74-B528B5D539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5879194-82CC-4071-9891-E38E8D12B5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F57E440-BC05-4D33-9E43-2E0FDD989E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47432B3-B4E3-4316-B045-FE3069C7B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charset="0"/>
              </a:defRPr>
            </a:lvl1pPr>
          </a:lstStyle>
          <a:p>
            <a:fld id="{534973B1-7BBF-4807-A24B-B8527DFE91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9287ED1-903D-47CF-9E03-7E5496071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5275" y="887413"/>
            <a:ext cx="61944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10175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170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5670551" y="6424613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903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5670551" y="6424613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21752" y="115888"/>
            <a:ext cx="2838449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04284" y="115888"/>
            <a:ext cx="8314267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345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7406217" cy="70643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/>
            </a:lvl1pPr>
            <a:lvl2pPr>
              <a:lnSpc>
                <a:spcPct val="150000"/>
              </a:lnSpc>
              <a:spcBef>
                <a:spcPts val="0"/>
              </a:spcBef>
              <a:defRPr/>
            </a:lvl2pPr>
            <a:lvl3pPr>
              <a:lnSpc>
                <a:spcPct val="150000"/>
              </a:lnSpc>
              <a:spcBef>
                <a:spcPts val="0"/>
              </a:spcBef>
              <a:defRPr/>
            </a:lvl3pPr>
            <a:lvl4pPr>
              <a:lnSpc>
                <a:spcPct val="150000"/>
              </a:lnSpc>
              <a:spcBef>
                <a:spcPts val="0"/>
              </a:spcBef>
              <a:defRPr/>
            </a:lvl4pPr>
            <a:lvl5pPr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629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/>
            </a:lvl1pPr>
            <a:lvl2pPr>
              <a:lnSpc>
                <a:spcPct val="100000"/>
              </a:lnSpc>
              <a:spcBef>
                <a:spcPts val="1800"/>
              </a:spcBef>
              <a:defRPr/>
            </a:lvl2pPr>
            <a:lvl3pPr>
              <a:lnSpc>
                <a:spcPct val="100000"/>
              </a:lnSpc>
              <a:spcBef>
                <a:spcPts val="1800"/>
              </a:spcBef>
              <a:defRPr/>
            </a:lvl3pPr>
            <a:lvl4pPr>
              <a:lnSpc>
                <a:spcPct val="100000"/>
              </a:lnSpc>
              <a:spcBef>
                <a:spcPts val="1800"/>
              </a:spcBef>
              <a:defRPr/>
            </a:lvl4pPr>
            <a:lvl5pPr>
              <a:lnSpc>
                <a:spcPct val="100000"/>
              </a:lnSpc>
              <a:spcBef>
                <a:spcPts val="1800"/>
              </a:spcBef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343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044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4285" y="981076"/>
            <a:ext cx="5575300" cy="5400675"/>
          </a:xfrm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lnSpc>
                <a:spcPct val="125000"/>
              </a:lnSpc>
              <a:spcBef>
                <a:spcPts val="0"/>
              </a:spcBef>
              <a:defRPr sz="1800"/>
            </a:lvl2pPr>
            <a:lvl3pPr>
              <a:lnSpc>
                <a:spcPct val="125000"/>
              </a:lnSpc>
              <a:spcBef>
                <a:spcPts val="0"/>
              </a:spcBef>
              <a:defRPr sz="18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2784" y="981076"/>
            <a:ext cx="5577416" cy="5400675"/>
          </a:xfrm>
        </p:spPr>
        <p:txBody>
          <a:bodyPr/>
          <a:lstStyle>
            <a:lvl1pPr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25000"/>
              </a:lnSpc>
              <a:spcBef>
                <a:spcPts val="0"/>
              </a:spcBef>
              <a:defRPr sz="18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0171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54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7901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5670551" y="6424613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5670551" y="6424613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0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334433" y="6429375"/>
            <a:ext cx="306365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5670551" y="6424613"/>
            <a:ext cx="116410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97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rockhaus-ag.de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713fdfc0-1a72-49da-bd13-b47278f75372" descr="EAF3711E-BEB0-47E0-BD76-8002A3B4EEFA@localdomain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91440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>
            <a:extLst>
              <a:ext uri="{FF2B5EF4-FFF2-40B4-BE49-F238E27FC236}">
                <a16:creationId xmlns:a16="http://schemas.microsoft.com/office/drawing/2014/main" id="{6C3E4678-C66F-4711-88EA-D4D982C3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D4F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4" name="Rechteck 2">
            <a:extLst>
              <a:ext uri="{FF2B5EF4-FFF2-40B4-BE49-F238E27FC236}">
                <a16:creationId xmlns:a16="http://schemas.microsoft.com/office/drawing/2014/main" id="{3B07B173-2C06-42E3-8077-3C9979411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0"/>
            <a:ext cx="3724276" cy="957263"/>
          </a:xfrm>
          <a:prstGeom prst="rect">
            <a:avLst/>
          </a:prstGeom>
          <a:solidFill>
            <a:srgbClr val="DEEDE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B9BD3211-7960-4A8D-B7FA-9D0B6E09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00" y="457200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37BBB4F5-61DA-4D0E-BA42-F2153DCF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6613525"/>
            <a:ext cx="8207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fld id="{8D51B740-AEDF-4AEC-9974-B1767A93BB0B}" type="datetime1">
              <a:rPr lang="de-DE" altLang="de-DE" sz="1000" smtClean="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26.10.2020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AF47E82-A0B1-41CB-8F7A-3D06FEC7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450" y="6513513"/>
            <a:ext cx="444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FFD9AAC-3857-40D2-BA56-2D240D8D4F7D}" type="slidenum">
              <a:rPr lang="de-DE" altLang="de-DE" sz="1000">
                <a:solidFill>
                  <a:schemeClr val="bg1"/>
                </a:solidFill>
                <a:latin typeface="Arial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000125"/>
            <a:ext cx="113553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2" name="Text Box 24">
            <a:extLst>
              <a:ext uri="{FF2B5EF4-FFF2-40B4-BE49-F238E27FC236}">
                <a16:creationId xmlns:a16="http://schemas.microsoft.com/office/drawing/2014/main" id="{FFF9C3C5-DF05-41D3-A5B6-2625B554A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6429375"/>
            <a:ext cx="30638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anderScore</a:t>
            </a:r>
            <a:r>
              <a:rPr lang="de-DE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 GmbH </a:t>
            </a:r>
            <a:r>
              <a:rPr lang="de-DE" altLang="de-DE" sz="1200" dirty="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de-DE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 Frankenwerft 35 </a:t>
            </a:r>
            <a:r>
              <a:rPr lang="de-DE" altLang="de-DE" sz="1200" dirty="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de-DE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 50667 Köln</a:t>
            </a:r>
          </a:p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J.</a:t>
            </a:r>
            <a:r>
              <a:rPr lang="de-DE" altLang="de-DE" sz="1000" baseline="0" dirty="0">
                <a:solidFill>
                  <a:schemeClr val="bg1"/>
                </a:solidFill>
                <a:latin typeface="Arial" panose="020B0604020202020204" pitchFamily="34" charset="0"/>
              </a:rPr>
              <a:t> Lühr – jan.luehr@anderscore.com</a:t>
            </a:r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30">
            <a:extLst>
              <a:ext uri="{FF2B5EF4-FFF2-40B4-BE49-F238E27FC236}">
                <a16:creationId xmlns:a16="http://schemas.microsoft.com/office/drawing/2014/main" id="{95FECFDB-3451-4D0B-A8D9-9D64B828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580" y="6438026"/>
            <a:ext cx="1268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  <a:latin typeface="Arial" panose="020B0604020202020204" pitchFamily="34" charset="0"/>
              </a:rPr>
              <a:t>KafkaQuarkus.pptx</a:t>
            </a:r>
            <a:endParaRPr lang="de-DE" altLang="de-DE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39">
            <a:hlinkClick r:id="rId15"/>
            <a:extLst>
              <a:ext uri="{FF2B5EF4-FFF2-40B4-BE49-F238E27FC236}">
                <a16:creationId xmlns:a16="http://schemas.microsoft.com/office/drawing/2014/main" id="{4E389078-FBF4-44B9-9C25-E58A0D8D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105150"/>
            <a:ext cx="1219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1034" name="Rectangle 40">
            <a:extLst>
              <a:ext uri="{FF2B5EF4-FFF2-40B4-BE49-F238E27FC236}">
                <a16:creationId xmlns:a16="http://schemas.microsoft.com/office/drawing/2014/main" id="{5C2E140B-AC17-460E-BBB7-E5E1DC45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altLang="de-DE" sz="11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de-DE" altLang="de-DE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5" name="Rectangle 41">
            <a:extLst>
              <a:ext uri="{FF2B5EF4-FFF2-40B4-BE49-F238E27FC236}">
                <a16:creationId xmlns:a16="http://schemas.microsoft.com/office/drawing/2014/main" id="{13DA68F0-EA20-4FF8-9267-67F2BC6D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altLang="de-DE" sz="11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de-DE" altLang="de-DE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6" name="Rectangle 42">
            <a:extLst>
              <a:ext uri="{FF2B5EF4-FFF2-40B4-BE49-F238E27FC236}">
                <a16:creationId xmlns:a16="http://schemas.microsoft.com/office/drawing/2014/main" id="{E5493796-BD6F-469F-8B40-F588268C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altLang="de-DE" sz="11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de-DE" altLang="de-DE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63" name="Picture 43" descr="_anderScore-Logo_2773x575_new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153988"/>
            <a:ext cx="27543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115888"/>
            <a:ext cx="7405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600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8C5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8C5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80000" indent="-342900" algn="l" rtl="0" eaLnBrk="0" fontAlgn="base" hangingPunct="0">
        <a:lnSpc>
          <a:spcPct val="150000"/>
        </a:lnSpc>
        <a:spcBef>
          <a:spcPts val="0"/>
        </a:spcBef>
        <a:spcAft>
          <a:spcPct val="0"/>
        </a:spcAft>
        <a:buClr>
          <a:srgbClr val="008C5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44000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8C5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80000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008C5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an.luehr@anderscor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| 1. Was ist Apache Kafka?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Motivation</a:t>
            </a:r>
          </a:p>
          <a:p>
            <a:pPr lvl="1"/>
            <a:r>
              <a:rPr lang="de-DE" sz="1800" dirty="0"/>
              <a:t>Komplexe Datenverteilung</a:t>
            </a:r>
            <a:endParaRPr lang="de-DE" sz="1800" dirty="0">
              <a:sym typeface="Symbol"/>
            </a:endParaRPr>
          </a:p>
          <a:p>
            <a:pPr lvl="1"/>
            <a:r>
              <a:rPr lang="de-DE" sz="1800" dirty="0">
                <a:sym typeface="Symbol"/>
              </a:rPr>
              <a:t>Batch-Verarbeitung: stark verzögert</a:t>
            </a:r>
            <a:br>
              <a:rPr lang="de-DE" sz="1800" dirty="0">
                <a:sym typeface="Symbol"/>
              </a:rPr>
            </a:br>
            <a:endParaRPr lang="de-DE" sz="1800" dirty="0">
              <a:sym typeface="Symbol"/>
            </a:endParaRPr>
          </a:p>
          <a:p>
            <a:r>
              <a:rPr lang="de-DE" sz="1800" dirty="0"/>
              <a:t>Ansatz</a:t>
            </a:r>
          </a:p>
          <a:p>
            <a:pPr lvl="1"/>
            <a:r>
              <a:rPr lang="de-DE" sz="1800" dirty="0"/>
              <a:t>Middleware für persistierte Logs / Streams</a:t>
            </a:r>
          </a:p>
          <a:p>
            <a:pPr lvl="1"/>
            <a:r>
              <a:rPr lang="de-DE" sz="1800" dirty="0"/>
              <a:t>Ähnlich zu MQTT und Message </a:t>
            </a:r>
            <a:r>
              <a:rPr lang="de-DE" sz="1800" dirty="0" err="1"/>
              <a:t>Queueing</a:t>
            </a:r>
            <a:br>
              <a:rPr lang="de-DE" sz="1800" dirty="0"/>
            </a:br>
            <a:endParaRPr lang="de-DE" sz="1800" dirty="0"/>
          </a:p>
          <a:p>
            <a:r>
              <a:rPr lang="de-DE" sz="1800" dirty="0"/>
              <a:t>Ziele von Kafka</a:t>
            </a:r>
          </a:p>
          <a:p>
            <a:pPr lvl="1"/>
            <a:r>
              <a:rPr lang="de-DE" sz="1800" dirty="0"/>
              <a:t>Pipelines vereinfachen</a:t>
            </a:r>
          </a:p>
          <a:p>
            <a:pPr lvl="1"/>
            <a:r>
              <a:rPr lang="de-DE" sz="1800" dirty="0"/>
              <a:t>Data-Stream Handling</a:t>
            </a:r>
          </a:p>
          <a:p>
            <a:pPr marL="17100" indent="0">
              <a:buNone/>
            </a:pPr>
            <a:endParaRPr lang="de-DE" sz="1800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0125"/>
              </p:ext>
            </p:extLst>
          </p:nvPr>
        </p:nvGraphicFramePr>
        <p:xfrm>
          <a:off x="6672064" y="1268760"/>
          <a:ext cx="5116874" cy="445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3" imgW="3525774" imgH="3070917" progId="Visio.Drawing.11">
                  <p:embed/>
                </p:oleObj>
              </mc:Choice>
              <mc:Fallback>
                <p:oleObj name="Visio" r:id="rId3" imgW="3525774" imgH="3070917" progId="Visio.Drawing.1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268760"/>
                        <a:ext cx="5116874" cy="4455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23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SCHEMAS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Avro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16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Avro</a:t>
            </a:r>
            <a:r>
              <a:rPr lang="de-DE" dirty="0"/>
              <a:t> | 3. Schemas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7513" y="1000125"/>
            <a:ext cx="9278887" cy="5400675"/>
          </a:xfrm>
        </p:spPr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Avro</a:t>
            </a:r>
            <a:endParaRPr lang="de-DE" dirty="0"/>
          </a:p>
          <a:p>
            <a:pPr lvl="1">
              <a:spcBef>
                <a:spcPts val="1000"/>
              </a:spcBef>
            </a:pPr>
            <a:r>
              <a:rPr lang="de-DE" dirty="0"/>
              <a:t>Data </a:t>
            </a:r>
            <a:r>
              <a:rPr lang="de-DE" dirty="0" err="1"/>
              <a:t>Serialization</a:t>
            </a:r>
            <a:r>
              <a:rPr lang="de-DE" dirty="0"/>
              <a:t> System (&amp; RPC, Container)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Vergleichbar mit: </a:t>
            </a:r>
            <a:r>
              <a:rPr lang="de-DE" dirty="0" err="1"/>
              <a:t>Thrift</a:t>
            </a:r>
            <a:r>
              <a:rPr lang="de-DE" dirty="0"/>
              <a:t>, Protocol </a:t>
            </a:r>
            <a:r>
              <a:rPr lang="de-DE" dirty="0" err="1"/>
              <a:t>Buffers</a:t>
            </a:r>
            <a:endParaRPr lang="de-DE" dirty="0"/>
          </a:p>
          <a:p>
            <a:pPr lvl="1">
              <a:spcBef>
                <a:spcPts val="1000"/>
              </a:spcBef>
            </a:pPr>
            <a:r>
              <a:rPr lang="de-DE" dirty="0"/>
              <a:t>Aktuell: 1.9.2 </a:t>
            </a:r>
            <a:r>
              <a:rPr lang="de-DE"/>
              <a:t>(Februar 2020)</a:t>
            </a:r>
            <a:endParaRPr lang="de-DE" dirty="0"/>
          </a:p>
          <a:p>
            <a:pPr lvl="1">
              <a:spcBef>
                <a:spcPts val="1000"/>
              </a:spcBef>
            </a:pPr>
            <a:r>
              <a:rPr lang="de-DE" dirty="0" err="1"/>
              <a:t>Bindings</a:t>
            </a:r>
            <a:r>
              <a:rPr lang="de-DE" dirty="0"/>
              <a:t>: Java, </a:t>
            </a:r>
            <a:r>
              <a:rPr lang="de-DE" dirty="0" err="1"/>
              <a:t>Pyhton</a:t>
            </a:r>
            <a:r>
              <a:rPr lang="de-DE" dirty="0"/>
              <a:t>, C, C++, C#, JavaScript (3rd </a:t>
            </a:r>
            <a:r>
              <a:rPr lang="de-DE" dirty="0" err="1"/>
              <a:t>party</a:t>
            </a:r>
            <a:r>
              <a:rPr lang="de-DE" dirty="0"/>
              <a:t>)</a:t>
            </a:r>
          </a:p>
          <a:p>
            <a:r>
              <a:rPr lang="de-DE" dirty="0"/>
              <a:t>Teil des </a:t>
            </a:r>
            <a:r>
              <a:rPr lang="de-DE" dirty="0" err="1"/>
              <a:t>Hadoop</a:t>
            </a:r>
            <a:r>
              <a:rPr lang="de-DE" dirty="0"/>
              <a:t> Projects</a:t>
            </a:r>
          </a:p>
          <a:p>
            <a:pPr lvl="1">
              <a:spcBef>
                <a:spcPts val="1000"/>
              </a:spcBef>
            </a:pPr>
            <a:r>
              <a:rPr lang="de-DE" dirty="0" err="1"/>
              <a:t>Serialization</a:t>
            </a:r>
            <a:r>
              <a:rPr lang="de-DE" dirty="0"/>
              <a:t> Format für persistente Daten</a:t>
            </a:r>
          </a:p>
          <a:p>
            <a:pPr lvl="1">
              <a:spcBef>
                <a:spcPts val="1000"/>
              </a:spcBef>
            </a:pPr>
            <a:r>
              <a:rPr lang="de-DE" dirty="0" err="1"/>
              <a:t>Wire</a:t>
            </a:r>
            <a:r>
              <a:rPr lang="de-DE" dirty="0"/>
              <a:t> Format für Nodes und Clients</a:t>
            </a:r>
          </a:p>
          <a:p>
            <a:r>
              <a:rPr lang="de-DE" dirty="0"/>
              <a:t>Schema für Daten in </a:t>
            </a:r>
            <a:r>
              <a:rPr lang="de-DE" b="1" dirty="0"/>
              <a:t>JSON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Getrennt von den Nutzdaten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Code-Generatoren (code-first, </a:t>
            </a:r>
            <a:r>
              <a:rPr lang="de-DE" dirty="0" err="1"/>
              <a:t>contract</a:t>
            </a:r>
            <a:r>
              <a:rPr lang="de-DE" dirty="0"/>
              <a:t>-first)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12776"/>
            <a:ext cx="3413970" cy="10610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 bwMode="auto">
          <a:xfrm>
            <a:off x="9529626" y="2760601"/>
            <a:ext cx="2284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Quelle: https://avro.apache.org</a:t>
            </a:r>
          </a:p>
        </p:txBody>
      </p:sp>
    </p:spTree>
    <p:extLst>
      <p:ext uri="{BB962C8B-B14F-4D97-AF65-F5344CB8AC3E}">
        <p14:creationId xmlns:p14="http://schemas.microsoft.com/office/powerpoint/2010/main" val="12563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Avro</a:t>
            </a:r>
            <a:r>
              <a:rPr lang="de-DE" dirty="0"/>
              <a:t> | 3. Schemas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  <a:p>
            <a:pPr marL="1710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044844"/>
            <a:ext cx="7177623" cy="26317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 bwMode="auto">
          <a:xfrm>
            <a:off x="7608169" y="5949280"/>
            <a:ext cx="4320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200" dirty="0">
                <a:latin typeface="Arial" charset="0"/>
              </a:rPr>
              <a:t>Quelle: https://en.wikipedia.org/wiki/Apache_Avro</a:t>
            </a:r>
          </a:p>
        </p:txBody>
      </p:sp>
    </p:spTree>
    <p:extLst>
      <p:ext uri="{BB962C8B-B14F-4D97-AF65-F5344CB8AC3E}">
        <p14:creationId xmlns:p14="http://schemas.microsoft.com/office/powerpoint/2010/main" val="270998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in Kafka | 3. Schemas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Confluent</a:t>
            </a:r>
            <a:r>
              <a:rPr lang="de-DE" dirty="0"/>
              <a:t> Schema Registry (</a:t>
            </a:r>
            <a:r>
              <a:rPr lang="de-DE" dirty="0" err="1"/>
              <a:t>OpenSource</a:t>
            </a:r>
            <a:r>
              <a:rPr lang="de-DE" dirty="0"/>
              <a:t>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Historisierung, Java &amp; </a:t>
            </a:r>
            <a:r>
              <a:rPr lang="de-DE" dirty="0" err="1"/>
              <a:t>RESTful</a:t>
            </a:r>
            <a:r>
              <a:rPr lang="de-DE" dirty="0"/>
              <a:t> API, Migration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Kein Transport mit den Daten (</a:t>
            </a:r>
            <a:r>
              <a:rPr lang="de-DE" dirty="0" err="1"/>
              <a:t>performance</a:t>
            </a:r>
            <a:r>
              <a:rPr lang="de-DE" dirty="0"/>
              <a:t>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Persistenz: Kafka-Topic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Command Line Client</a:t>
            </a:r>
          </a:p>
          <a:p>
            <a:pPr lvl="1">
              <a:spcBef>
                <a:spcPts val="1000"/>
              </a:spcBef>
            </a:pPr>
            <a:endParaRPr lang="de-DE" dirty="0"/>
          </a:p>
          <a:p>
            <a:r>
              <a:rPr lang="de-DE" dirty="0" err="1"/>
              <a:t>Avro</a:t>
            </a:r>
            <a:r>
              <a:rPr lang="de-DE" dirty="0"/>
              <a:t> als </a:t>
            </a:r>
            <a:r>
              <a:rPr lang="de-DE" dirty="0" err="1"/>
              <a:t>wire</a:t>
            </a:r>
            <a:r>
              <a:rPr lang="de-DE" dirty="0"/>
              <a:t>-format?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Einheitliches Schema für Daten zwischen Systemen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Pro:</a:t>
            </a:r>
          </a:p>
          <a:p>
            <a:pPr lvl="2">
              <a:spcBef>
                <a:spcPts val="1000"/>
              </a:spcBef>
            </a:pPr>
            <a:r>
              <a:rPr lang="de-DE" dirty="0"/>
              <a:t>Integration (</a:t>
            </a:r>
            <a:r>
              <a:rPr lang="de-DE" dirty="0" err="1"/>
              <a:t>confluent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Contra:</a:t>
            </a:r>
          </a:p>
          <a:p>
            <a:pPr lvl="2">
              <a:spcBef>
                <a:spcPts val="1000"/>
              </a:spcBef>
            </a:pPr>
            <a:r>
              <a:rPr lang="de-DE" dirty="0"/>
              <a:t>XML &amp; JSON deutlich weiter verbreitet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24" y="1340768"/>
            <a:ext cx="261829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Kafka Streams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Streaming-Operationen</a:t>
            </a:r>
          </a:p>
        </p:txBody>
      </p:sp>
    </p:spTree>
    <p:extLst>
      <p:ext uri="{BB962C8B-B14F-4D97-AF65-F5344CB8AC3E}">
        <p14:creationId xmlns:p14="http://schemas.microsoft.com/office/powerpoint/2010/main" val="195756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| 4. Kafka Streams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7513" y="1000125"/>
            <a:ext cx="7118647" cy="5400675"/>
          </a:xfrm>
        </p:spPr>
        <p:txBody>
          <a:bodyPr/>
          <a:lstStyle/>
          <a:p>
            <a:r>
              <a:rPr lang="de-DE" dirty="0"/>
              <a:t>Stream-Processing 101</a:t>
            </a:r>
          </a:p>
          <a:p>
            <a:pPr lvl="1">
              <a:spcBef>
                <a:spcPts val="1000"/>
              </a:spcBef>
            </a:pPr>
            <a:r>
              <a:rPr lang="de-DE" b="1" dirty="0"/>
              <a:t>Stream</a:t>
            </a:r>
            <a:r>
              <a:rPr lang="de-DE" dirty="0"/>
              <a:t>: </a:t>
            </a:r>
            <a:r>
              <a:rPr lang="de-DE" dirty="0" err="1"/>
              <a:t>unbounded</a:t>
            </a:r>
            <a:r>
              <a:rPr lang="de-DE" dirty="0"/>
              <a:t>, </a:t>
            </a:r>
            <a:r>
              <a:rPr lang="de-DE" dirty="0" err="1"/>
              <a:t>continous</a:t>
            </a:r>
            <a:r>
              <a:rPr lang="de-DE" dirty="0"/>
              <a:t>, </a:t>
            </a:r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1">
              <a:spcBef>
                <a:spcPts val="1000"/>
              </a:spcBef>
            </a:pPr>
            <a:r>
              <a:rPr lang="de-DE" b="1" dirty="0"/>
              <a:t>Stream </a:t>
            </a:r>
            <a:r>
              <a:rPr lang="de-DE" b="1" dirty="0" err="1"/>
              <a:t>Processor</a:t>
            </a:r>
            <a:r>
              <a:rPr lang="de-DE" dirty="0"/>
              <a:t>: Transform </a:t>
            </a:r>
            <a:r>
              <a:rPr lang="de-DE" dirty="0" err="1"/>
              <a:t>streamed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>
              <a:spcBef>
                <a:spcPts val="1000"/>
              </a:spcBef>
            </a:pPr>
            <a:r>
              <a:rPr lang="de-DE" b="1" dirty="0" err="1"/>
              <a:t>Processor</a:t>
            </a:r>
            <a:r>
              <a:rPr lang="de-DE" b="1" dirty="0"/>
              <a:t> </a:t>
            </a:r>
            <a:r>
              <a:rPr lang="de-DE" b="1" dirty="0" err="1"/>
              <a:t>topology</a:t>
            </a:r>
            <a:r>
              <a:rPr lang="de-DE" dirty="0"/>
              <a:t>: Data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processors</a:t>
            </a:r>
            <a:endParaRPr lang="de-DE" dirty="0"/>
          </a:p>
          <a:p>
            <a:endParaRPr lang="de-DE" dirty="0"/>
          </a:p>
          <a:p>
            <a:r>
              <a:rPr lang="de-DE" dirty="0"/>
              <a:t>Kafka Streams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Java-Library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Ähnlich zu  Spark Streaming, Apache Storm, … </a:t>
            </a:r>
          </a:p>
          <a:p>
            <a:pPr lvl="1">
              <a:spcBef>
                <a:spcPts val="1000"/>
              </a:spcBef>
            </a:pPr>
            <a:r>
              <a:rPr lang="de-DE" b="1" dirty="0" err="1"/>
              <a:t>KafkaStreams</a:t>
            </a:r>
            <a:r>
              <a:rPr lang="de-DE" b="1" dirty="0"/>
              <a:t> DSL</a:t>
            </a:r>
            <a:r>
              <a:rPr lang="de-DE" dirty="0"/>
              <a:t> (</a:t>
            </a:r>
            <a:r>
              <a:rPr lang="de-DE" dirty="0" err="1"/>
              <a:t>map</a:t>
            </a:r>
            <a:r>
              <a:rPr lang="de-DE" dirty="0"/>
              <a:t>, </a:t>
            </a:r>
            <a:r>
              <a:rPr lang="de-DE" dirty="0" err="1"/>
              <a:t>flatMap</a:t>
            </a:r>
            <a:r>
              <a:rPr lang="de-DE" dirty="0"/>
              <a:t>, </a:t>
            </a:r>
            <a:r>
              <a:rPr lang="de-DE" dirty="0" err="1"/>
              <a:t>count</a:t>
            </a:r>
            <a:r>
              <a:rPr lang="de-DE" dirty="0"/>
              <a:t>, …) vs.</a:t>
            </a:r>
            <a:br>
              <a:rPr lang="de-DE" dirty="0"/>
            </a:b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processor</a:t>
            </a:r>
            <a:r>
              <a:rPr lang="de-DE" dirty="0"/>
              <a:t> API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Abstraktion: </a:t>
            </a:r>
            <a:r>
              <a:rPr lang="de-DE" dirty="0" err="1"/>
              <a:t>Kstream</a:t>
            </a:r>
            <a:r>
              <a:rPr lang="de-DE" dirty="0"/>
              <a:t>, </a:t>
            </a:r>
            <a:r>
              <a:rPr lang="de-DE" dirty="0" err="1"/>
              <a:t>Ktable</a:t>
            </a:r>
            <a:r>
              <a:rPr lang="de-DE" dirty="0"/>
              <a:t>, KSQL</a:t>
            </a:r>
          </a:p>
          <a:p>
            <a:pPr marL="377100" lvl="1" indent="0">
              <a:spcBef>
                <a:spcPts val="1000"/>
              </a:spcBef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268760"/>
            <a:ext cx="3948687" cy="472014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 bwMode="auto">
          <a:xfrm>
            <a:off x="6672064" y="6101079"/>
            <a:ext cx="52448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200" dirty="0">
                <a:latin typeface="Arial" charset="0"/>
              </a:rPr>
              <a:t>Quelle: https://kafka.apache.org/20/documentation/streams/core-concepts</a:t>
            </a:r>
          </a:p>
        </p:txBody>
      </p:sp>
    </p:spTree>
    <p:extLst>
      <p:ext uri="{BB962C8B-B14F-4D97-AF65-F5344CB8AC3E}">
        <p14:creationId xmlns:p14="http://schemas.microsoft.com/office/powerpoint/2010/main" val="34715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| 4. Kafka-Streams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30" y="1381414"/>
            <a:ext cx="9180953" cy="4638096"/>
          </a:xfrm>
        </p:spPr>
      </p:pic>
      <p:sp>
        <p:nvSpPr>
          <p:cNvPr id="5" name="Textfeld 4"/>
          <p:cNvSpPr txBox="1"/>
          <p:nvPr/>
        </p:nvSpPr>
        <p:spPr bwMode="auto">
          <a:xfrm>
            <a:off x="7896199" y="6067453"/>
            <a:ext cx="40350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algn="r" eaLnBrk="1" hangingPunct="1"/>
            <a:r>
              <a:rPr lang="de-DE" sz="1200" dirty="0">
                <a:latin typeface="Arial" charset="0"/>
              </a:rPr>
              <a:t>Quelle: https://kafka.apache.org/documentation/streams/</a:t>
            </a:r>
          </a:p>
        </p:txBody>
      </p:sp>
    </p:spTree>
    <p:extLst>
      <p:ext uri="{BB962C8B-B14F-4D97-AF65-F5344CB8AC3E}">
        <p14:creationId xmlns:p14="http://schemas.microsoft.com/office/powerpoint/2010/main" val="75758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KStream</a:t>
            </a:r>
            <a:r>
              <a:rPr lang="de-DE" dirty="0"/>
              <a:t> vs. </a:t>
            </a:r>
            <a:r>
              <a:rPr lang="de-DE" dirty="0" err="1"/>
              <a:t>KTable</a:t>
            </a:r>
            <a:r>
              <a:rPr lang="de-DE" dirty="0"/>
              <a:t> | 4. Kafka Streams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KStream</a:t>
            </a:r>
            <a:r>
              <a:rPr lang="de-DE" dirty="0"/>
              <a:t>: Abstraktion des </a:t>
            </a:r>
            <a:r>
              <a:rPr lang="de-DE" dirty="0" err="1"/>
              <a:t>Record</a:t>
            </a:r>
            <a:r>
              <a:rPr lang="de-DE" dirty="0"/>
              <a:t>-Streams</a:t>
            </a:r>
          </a:p>
          <a:p>
            <a:r>
              <a:rPr lang="de-DE" dirty="0" err="1"/>
              <a:t>KTable</a:t>
            </a:r>
            <a:r>
              <a:rPr lang="de-DE" dirty="0"/>
              <a:t>: Abstraktion des </a:t>
            </a:r>
            <a:r>
              <a:rPr lang="de-DE" dirty="0" err="1"/>
              <a:t>Changelog</a:t>
            </a:r>
            <a:r>
              <a:rPr lang="de-DE" dirty="0"/>
              <a:t>-Streams</a:t>
            </a:r>
          </a:p>
          <a:p>
            <a:r>
              <a:rPr lang="de-DE" dirty="0"/>
              <a:t>Beispiel: Summation</a:t>
            </a:r>
          </a:p>
          <a:p>
            <a:pPr lvl="1"/>
            <a:r>
              <a:rPr lang="de-DE" dirty="0"/>
              <a:t>Nachricht 1: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  <a:p>
            <a:pPr lvl="1"/>
            <a:r>
              <a:rPr lang="de-DE" dirty="0"/>
              <a:t>Nachricht 2: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2}</a:t>
            </a:r>
          </a:p>
          <a:p>
            <a:pPr lvl="1"/>
            <a:r>
              <a:rPr lang="de-DE" dirty="0"/>
              <a:t>Ergebnis:</a:t>
            </a:r>
          </a:p>
          <a:p>
            <a:pPr lvl="2"/>
            <a:r>
              <a:rPr lang="de-DE" dirty="0" err="1"/>
              <a:t>KStream</a:t>
            </a:r>
            <a:r>
              <a:rPr lang="de-DE" dirty="0"/>
              <a:t>: 3 (Summe der Records)</a:t>
            </a:r>
          </a:p>
          <a:p>
            <a:pPr lvl="2"/>
            <a:r>
              <a:rPr lang="de-DE" dirty="0" err="1"/>
              <a:t>KTable</a:t>
            </a:r>
            <a:r>
              <a:rPr lang="de-DE" dirty="0"/>
              <a:t>: 2 (Update für Nachricht mit ID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8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Zusammenfassung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4300" indent="-457200">
              <a:buFont typeface="+mj-lt"/>
              <a:buAutoNum type="arabicPeriod"/>
            </a:pPr>
            <a:endParaRPr lang="de-DE" dirty="0"/>
          </a:p>
          <a:p>
            <a:pPr marL="474300" indent="-457200">
              <a:buFont typeface="+mj-lt"/>
              <a:buAutoNum type="arabicPeriod"/>
            </a:pPr>
            <a:r>
              <a:rPr lang="de-DE" dirty="0"/>
              <a:t>Apache Kafka: </a:t>
            </a:r>
            <a:r>
              <a:rPr lang="de-DE" dirty="0" err="1"/>
              <a:t>Near</a:t>
            </a:r>
            <a:r>
              <a:rPr lang="de-DE" dirty="0"/>
              <a:t>-Realtime Streaming Cluster - Kein Message-Queuing System</a:t>
            </a:r>
            <a:br>
              <a:rPr lang="de-DE" dirty="0"/>
            </a:br>
            <a:endParaRPr lang="de-DE" dirty="0"/>
          </a:p>
          <a:p>
            <a:pPr marL="474300" indent="-457200">
              <a:buFont typeface="+mj-lt"/>
              <a:buAutoNum type="arabicPeriod"/>
            </a:pPr>
            <a:r>
              <a:rPr lang="de-DE" dirty="0"/>
              <a:t>Direkte Verarbeitung kleiner Events</a:t>
            </a:r>
            <a:br>
              <a:rPr lang="de-DE" dirty="0"/>
            </a:br>
            <a:endParaRPr lang="de-DE" dirty="0"/>
          </a:p>
          <a:p>
            <a:pPr marL="474300" indent="-457200">
              <a:buFont typeface="+mj-lt"/>
              <a:buAutoNum type="arabicPeriod"/>
            </a:pPr>
            <a:r>
              <a:rPr lang="de-DE" dirty="0"/>
              <a:t>Komponenten sind: Producer, Consumer, Broker, Topics, </a:t>
            </a:r>
            <a:r>
              <a:rPr lang="de-DE" dirty="0" err="1"/>
              <a:t>Partitions</a:t>
            </a:r>
            <a:br>
              <a:rPr lang="de-DE" dirty="0"/>
            </a:br>
            <a:endParaRPr lang="de-DE" dirty="0"/>
          </a:p>
          <a:p>
            <a:pPr marL="474300" indent="-457200">
              <a:buFont typeface="+mj-lt"/>
              <a:buAutoNum type="arabicPeriod"/>
            </a:pPr>
            <a:r>
              <a:rPr lang="de-DE" dirty="0"/>
              <a:t>Schema: Apache </a:t>
            </a:r>
            <a:r>
              <a:rPr lang="de-DE" dirty="0" err="1"/>
              <a:t>Avro</a:t>
            </a:r>
            <a:r>
              <a:rPr lang="de-DE" dirty="0"/>
              <a:t> Integration via </a:t>
            </a:r>
            <a:r>
              <a:rPr lang="de-DE" dirty="0" err="1"/>
              <a:t>confluent</a:t>
            </a:r>
            <a:br>
              <a:rPr lang="de-DE" dirty="0"/>
            </a:br>
            <a:endParaRPr lang="de-DE" dirty="0"/>
          </a:p>
          <a:p>
            <a:pPr marL="474300" indent="-457200">
              <a:buFont typeface="+mj-lt"/>
              <a:buAutoNum type="arabicPeriod"/>
            </a:pPr>
            <a:r>
              <a:rPr lang="de-DE" dirty="0"/>
              <a:t>Kafka Streams: Processing API (</a:t>
            </a:r>
            <a:r>
              <a:rPr lang="de-DE" dirty="0" err="1"/>
              <a:t>KTable</a:t>
            </a:r>
            <a:r>
              <a:rPr lang="de-DE" dirty="0"/>
              <a:t> ./. </a:t>
            </a:r>
            <a:r>
              <a:rPr lang="de-DE" dirty="0" err="1"/>
              <a:t>Kstream</a:t>
            </a:r>
            <a:r>
              <a:rPr lang="de-DE" dirty="0"/>
              <a:t>) und KSQL</a:t>
            </a:r>
          </a:p>
        </p:txBody>
      </p:sp>
    </p:spTree>
    <p:extLst>
      <p:ext uri="{BB962C8B-B14F-4D97-AF65-F5344CB8AC3E}">
        <p14:creationId xmlns:p14="http://schemas.microsoft.com/office/powerpoint/2010/main" val="39704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00" indent="0" algn="ctr">
              <a:buNone/>
            </a:pPr>
            <a:endParaRPr lang="de-DE" sz="2500" dirty="0"/>
          </a:p>
          <a:p>
            <a:pPr marL="17100" indent="0" algn="ctr">
              <a:buNone/>
            </a:pPr>
            <a:endParaRPr lang="de-DE" sz="2500" dirty="0"/>
          </a:p>
          <a:p>
            <a:pPr marL="17100" indent="0" algn="ctr">
              <a:buNone/>
            </a:pPr>
            <a:r>
              <a:rPr lang="de-DE" sz="2500" dirty="0"/>
              <a:t>Vielen Dank für Ihre Aufmerksamkeit.</a:t>
            </a:r>
          </a:p>
          <a:p>
            <a:pPr marL="17100" indent="0" algn="ctr">
              <a:buNone/>
            </a:pPr>
            <a:r>
              <a:rPr lang="de-DE" sz="2500" dirty="0">
                <a:hlinkClick r:id="rId2"/>
              </a:rPr>
              <a:t>jan.luehr@anderscore.com</a:t>
            </a:r>
            <a:endParaRPr lang="de-DE" sz="2500" dirty="0"/>
          </a:p>
          <a:p>
            <a:pPr marL="17100" indent="0" algn="ctr">
              <a:buNone/>
            </a:pPr>
            <a:endParaRPr lang="de-DE" sz="2500" dirty="0"/>
          </a:p>
          <a:p>
            <a:pPr marL="17100" indent="0" algn="ctr">
              <a:buNone/>
            </a:pPr>
            <a:r>
              <a:rPr lang="de-DE" sz="2500" dirty="0"/>
              <a:t>… bis zum </a:t>
            </a:r>
            <a:r>
              <a:rPr lang="de-DE" sz="2500" dirty="0" err="1"/>
              <a:t>MiniTraining</a:t>
            </a:r>
            <a:r>
              <a:rPr lang="de-DE" sz="2500" dirty="0"/>
              <a:t> Kafka?</a:t>
            </a:r>
          </a:p>
          <a:p>
            <a:pPr marL="17100" indent="0" algn="ctr">
              <a:buNone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415689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| 1. Was ist Apache Kafka?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513" y="1000125"/>
            <a:ext cx="5678487" cy="5400675"/>
          </a:xfrm>
        </p:spPr>
        <p:txBody>
          <a:bodyPr/>
          <a:lstStyle/>
          <a:p>
            <a:r>
              <a:rPr lang="de-DE" dirty="0"/>
              <a:t>LinkedIn (2010)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Teil der </a:t>
            </a:r>
            <a:r>
              <a:rPr lang="de-DE" dirty="0" err="1"/>
              <a:t>core</a:t>
            </a:r>
            <a:r>
              <a:rPr lang="de-DE" dirty="0"/>
              <a:t>-Architektur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1.4 Billion Nachrichten pro Tag</a:t>
            </a:r>
          </a:p>
          <a:p>
            <a:r>
              <a:rPr lang="de-DE" dirty="0"/>
              <a:t>Genutzt von:</a:t>
            </a:r>
            <a:br>
              <a:rPr lang="de-DE" dirty="0"/>
            </a:br>
            <a:r>
              <a:rPr lang="de-DE" dirty="0"/>
              <a:t>IBM, </a:t>
            </a:r>
            <a:r>
              <a:rPr lang="de-DE" dirty="0" err="1"/>
              <a:t>Spotify</a:t>
            </a:r>
            <a:r>
              <a:rPr lang="de-DE" dirty="0"/>
              <a:t>, Uber, Hotels.com, Twitter, … 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Event Verarbeitung (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Log Aggregation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Metriken &amp; Analyse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Messaging / µService Kommunikation</a:t>
            </a:r>
          </a:p>
          <a:p>
            <a:r>
              <a:rPr lang="de-DE" dirty="0">
                <a:solidFill>
                  <a:srgbClr val="FF0000"/>
                </a:solidFill>
              </a:rPr>
              <a:t>Keine Realtime- bzw. Echtzeitverarbeitung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(Werbeversprechen)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412776"/>
            <a:ext cx="4720495" cy="455302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 bwMode="auto">
          <a:xfrm>
            <a:off x="9480376" y="6078893"/>
            <a:ext cx="26597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Bildquelle: https://kafka.apache.org/ </a:t>
            </a:r>
          </a:p>
        </p:txBody>
      </p:sp>
    </p:spTree>
    <p:extLst>
      <p:ext uri="{BB962C8B-B14F-4D97-AF65-F5344CB8AC3E}">
        <p14:creationId xmlns:p14="http://schemas.microsoft.com/office/powerpoint/2010/main" val="1839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| 1. Was ist Apache Kafka?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Publish</a:t>
            </a:r>
            <a:r>
              <a:rPr lang="de-DE" dirty="0"/>
              <a:t>-</a:t>
            </a:r>
            <a:r>
              <a:rPr lang="de-DE" dirty="0" err="1"/>
              <a:t>Subscribe</a:t>
            </a:r>
            <a:r>
              <a:rPr lang="de-DE" dirty="0"/>
              <a:t>-Mechanismus auf</a:t>
            </a:r>
            <a:br>
              <a:rPr lang="de-DE" dirty="0"/>
            </a:br>
            <a:r>
              <a:rPr lang="de-DE" dirty="0"/>
              <a:t>(Producer </a:t>
            </a:r>
            <a:r>
              <a:rPr lang="de-DE" dirty="0">
                <a:sym typeface="Symbol"/>
              </a:rPr>
              <a:t> Consumer; </a:t>
            </a:r>
            <a:r>
              <a:rPr lang="de-DE" b="1" dirty="0">
                <a:sym typeface="Symbol"/>
              </a:rPr>
              <a:t>Topic</a:t>
            </a:r>
            <a:r>
              <a:rPr lang="de-DE" dirty="0">
                <a:sym typeface="Symbol"/>
              </a:rPr>
              <a:t>)</a:t>
            </a:r>
          </a:p>
          <a:p>
            <a:r>
              <a:rPr lang="de-DE" b="1" dirty="0">
                <a:sym typeface="Symbol"/>
              </a:rPr>
              <a:t>Producer</a:t>
            </a:r>
            <a:r>
              <a:rPr lang="de-DE" dirty="0">
                <a:sym typeface="Symbol"/>
              </a:rPr>
              <a:t> senden Daten</a:t>
            </a:r>
          </a:p>
          <a:p>
            <a:r>
              <a:rPr lang="de-DE" b="1" dirty="0">
                <a:sym typeface="Symbol"/>
              </a:rPr>
              <a:t>Consumer</a:t>
            </a:r>
            <a:r>
              <a:rPr lang="de-DE" dirty="0">
                <a:sym typeface="Symbol"/>
              </a:rPr>
              <a:t> empfangen Daten</a:t>
            </a:r>
          </a:p>
          <a:p>
            <a:r>
              <a:rPr lang="de-DE" b="1" dirty="0">
                <a:sym typeface="Symbol"/>
              </a:rPr>
              <a:t>Message</a:t>
            </a:r>
            <a:r>
              <a:rPr lang="de-DE" dirty="0">
                <a:sym typeface="Symbol"/>
              </a:rPr>
              <a:t> (synonym: </a:t>
            </a:r>
            <a:r>
              <a:rPr lang="de-DE" b="1" dirty="0" err="1">
                <a:sym typeface="Symbol"/>
              </a:rPr>
              <a:t>Record</a:t>
            </a:r>
            <a:r>
              <a:rPr lang="de-DE" dirty="0">
                <a:sym typeface="Symbol"/>
              </a:rPr>
              <a:t>), </a:t>
            </a:r>
            <a:br>
              <a:rPr lang="de-DE" dirty="0">
                <a:sym typeface="Symbol"/>
              </a:rPr>
            </a:br>
            <a:r>
              <a:rPr lang="de-DE" b="1" dirty="0">
                <a:sym typeface="Symbol"/>
              </a:rPr>
              <a:t>Key-Value-</a:t>
            </a:r>
            <a:r>
              <a:rPr lang="de-DE" dirty="0">
                <a:sym typeface="Symbol"/>
              </a:rPr>
              <a:t>Datensatz</a:t>
            </a:r>
          </a:p>
          <a:p>
            <a:r>
              <a:rPr lang="de-DE" b="1" dirty="0" err="1">
                <a:sym typeface="Symbol"/>
              </a:rPr>
              <a:t>Connectors</a:t>
            </a:r>
            <a:r>
              <a:rPr lang="de-DE" dirty="0">
                <a:sym typeface="Symbol"/>
              </a:rPr>
              <a:t> binden Systeme an (z.B. RDB)</a:t>
            </a:r>
          </a:p>
          <a:p>
            <a:r>
              <a:rPr lang="de-DE" b="1" dirty="0">
                <a:sym typeface="Symbol"/>
              </a:rPr>
              <a:t>Stream </a:t>
            </a:r>
            <a:r>
              <a:rPr lang="de-DE" b="1" dirty="0" err="1">
                <a:sym typeface="Symbol"/>
              </a:rPr>
              <a:t>Processors</a:t>
            </a:r>
            <a:r>
              <a:rPr lang="de-DE" dirty="0">
                <a:sym typeface="Symbol"/>
              </a:rPr>
              <a:t>: </a:t>
            </a:r>
            <a:r>
              <a:rPr lang="de-DE" dirty="0" err="1">
                <a:sym typeface="Symbol"/>
              </a:rPr>
              <a:t>Queries</a:t>
            </a:r>
            <a:r>
              <a:rPr lang="de-DE" dirty="0">
                <a:sym typeface="Symbol"/>
              </a:rPr>
              <a:t> auf Streams </a:t>
            </a:r>
            <a:br>
              <a:rPr lang="de-DE" dirty="0">
                <a:sym typeface="Symbol"/>
              </a:rPr>
            </a:br>
            <a:r>
              <a:rPr lang="de-DE" dirty="0">
                <a:sym typeface="Symbol"/>
              </a:rPr>
              <a:t>(</a:t>
            </a:r>
            <a:r>
              <a:rPr lang="de-DE" dirty="0" err="1">
                <a:sym typeface="Symbol"/>
              </a:rPr>
              <a:t>idR</a:t>
            </a:r>
            <a:r>
              <a:rPr lang="de-DE" dirty="0">
                <a:sym typeface="Symbol"/>
              </a:rPr>
              <a:t>. </a:t>
            </a:r>
            <a:r>
              <a:rPr lang="de-DE" dirty="0" err="1">
                <a:sym typeface="Symbol"/>
              </a:rPr>
              <a:t>map-reduce</a:t>
            </a:r>
            <a:r>
              <a:rPr lang="de-DE" dirty="0">
                <a:sym typeface="Symbol"/>
              </a:rPr>
              <a:t>)</a:t>
            </a:r>
          </a:p>
          <a:p>
            <a:r>
              <a:rPr lang="de-DE" b="1" dirty="0">
                <a:sym typeface="Symbol"/>
              </a:rPr>
              <a:t>Broker </a:t>
            </a:r>
            <a:r>
              <a:rPr lang="de-DE" dirty="0">
                <a:sym typeface="Symbol"/>
              </a:rPr>
              <a:t>(nicht abgebildet): Server-Prozesse; </a:t>
            </a:r>
            <a:br>
              <a:rPr lang="de-DE" dirty="0">
                <a:sym typeface="Symbol"/>
              </a:rPr>
            </a:br>
            <a:r>
              <a:rPr lang="de-DE" dirty="0">
                <a:sym typeface="Symbol"/>
              </a:rPr>
              <a:t>Storage / Messaging-Komponente</a:t>
            </a:r>
          </a:p>
          <a:p>
            <a:endParaRPr lang="de-DE" dirty="0">
              <a:sym typeface="Symbol"/>
            </a:endParaRPr>
          </a:p>
          <a:p>
            <a:pPr lvl="1"/>
            <a:endParaRPr lang="de-DE" dirty="0">
              <a:sym typeface="Symbol"/>
            </a:endParaRP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268760"/>
            <a:ext cx="5758315" cy="484258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 bwMode="auto">
          <a:xfrm>
            <a:off x="9198271" y="6077026"/>
            <a:ext cx="29578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Bildquelle: https://kafka.apache.org/intro </a:t>
            </a:r>
          </a:p>
        </p:txBody>
      </p:sp>
    </p:spTree>
    <p:extLst>
      <p:ext uri="{BB962C8B-B14F-4D97-AF65-F5344CB8AC3E}">
        <p14:creationId xmlns:p14="http://schemas.microsoft.com/office/powerpoint/2010/main" val="14215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04813" y="115888"/>
            <a:ext cx="8139459" cy="706437"/>
          </a:xfrm>
        </p:spPr>
        <p:txBody>
          <a:bodyPr/>
          <a:lstStyle/>
          <a:p>
            <a:r>
              <a:rPr lang="de-DE" dirty="0"/>
              <a:t>Topics &amp; </a:t>
            </a:r>
            <a:r>
              <a:rPr lang="de-DE" dirty="0" err="1"/>
              <a:t>Partitions</a:t>
            </a:r>
            <a:r>
              <a:rPr lang="de-DE" dirty="0"/>
              <a:t> | 1. Was ist Apache Kafka?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/>
              <a:t>Topic</a:t>
            </a:r>
            <a:r>
              <a:rPr lang="de-DE" sz="1600" dirty="0"/>
              <a:t>: Logischer Name eines Streams</a:t>
            </a:r>
          </a:p>
          <a:p>
            <a:pPr lvl="1">
              <a:spcBef>
                <a:spcPts val="1000"/>
              </a:spcBef>
            </a:pPr>
            <a:r>
              <a:rPr lang="de-DE" sz="1600" dirty="0"/>
              <a:t>Gruppiert Messages; beliebig viele pro Cluster</a:t>
            </a:r>
          </a:p>
          <a:p>
            <a:pPr lvl="1">
              <a:spcBef>
                <a:spcPts val="1000"/>
              </a:spcBef>
            </a:pPr>
            <a:r>
              <a:rPr lang="de-DE" sz="1600" dirty="0"/>
              <a:t>Von Kafka verwaltet;</a:t>
            </a:r>
          </a:p>
          <a:p>
            <a:pPr lvl="1">
              <a:spcBef>
                <a:spcPts val="1000"/>
              </a:spcBef>
            </a:pPr>
            <a:r>
              <a:rPr lang="de-DE" sz="1600" dirty="0"/>
              <a:t>Beispiel: Printserver mit Kafka</a:t>
            </a:r>
            <a:br>
              <a:rPr lang="de-DE" sz="1600" dirty="0"/>
            </a:br>
            <a:r>
              <a:rPr lang="de-DE" sz="1600" dirty="0"/>
              <a:t>	Topic: „Laserjet 1.101“</a:t>
            </a:r>
            <a:br>
              <a:rPr lang="de-DE" sz="1600" dirty="0"/>
            </a:br>
            <a:r>
              <a:rPr lang="de-DE" sz="1600" dirty="0"/>
              <a:t>	Topic: „Laserjet 2.202“</a:t>
            </a:r>
            <a:br>
              <a:rPr lang="de-DE" sz="1600" dirty="0"/>
            </a:br>
            <a:endParaRPr lang="de-DE" sz="1600" dirty="0"/>
          </a:p>
          <a:p>
            <a:pPr>
              <a:spcBef>
                <a:spcPts val="1000"/>
              </a:spcBef>
            </a:pPr>
            <a:r>
              <a:rPr lang="de-DE" sz="1600" b="1" dirty="0"/>
              <a:t>Partition</a:t>
            </a:r>
            <a:r>
              <a:rPr lang="de-DE" sz="1600" dirty="0"/>
              <a:t>:</a:t>
            </a:r>
          </a:p>
          <a:p>
            <a:pPr lvl="1">
              <a:spcBef>
                <a:spcPts val="1000"/>
              </a:spcBef>
            </a:pPr>
            <a:r>
              <a:rPr lang="de-DE" sz="1600" dirty="0" err="1"/>
              <a:t>Sharding</a:t>
            </a:r>
            <a:r>
              <a:rPr lang="de-DE" sz="1600" dirty="0"/>
              <a:t> der Messages durch Producer </a:t>
            </a:r>
          </a:p>
          <a:p>
            <a:pPr lvl="1">
              <a:spcBef>
                <a:spcPts val="1000"/>
              </a:spcBef>
            </a:pPr>
            <a:r>
              <a:rPr lang="de-DE" sz="1600" dirty="0"/>
              <a:t>Teilmenge eines Topics</a:t>
            </a:r>
          </a:p>
          <a:p>
            <a:pPr lvl="1">
              <a:spcBef>
                <a:spcPts val="1000"/>
              </a:spcBef>
            </a:pPr>
            <a:r>
              <a:rPr lang="de-DE" sz="1600" dirty="0"/>
              <a:t> Ein Topic hat 1..n </a:t>
            </a:r>
            <a:r>
              <a:rPr lang="de-DE" sz="1600" dirty="0" err="1"/>
              <a:t>Partitions</a:t>
            </a:r>
            <a:endParaRPr lang="de-DE" sz="1600" dirty="0"/>
          </a:p>
          <a:p>
            <a:pPr lvl="1">
              <a:spcBef>
                <a:spcPts val="1000"/>
              </a:spcBef>
            </a:pPr>
            <a:r>
              <a:rPr lang="de-DE" sz="1600" dirty="0"/>
              <a:t>Auf Broker (Server) verteilt und repliziert</a:t>
            </a:r>
          </a:p>
          <a:p>
            <a:pPr lvl="1">
              <a:spcBef>
                <a:spcPts val="1000"/>
              </a:spcBef>
            </a:pPr>
            <a:r>
              <a:rPr lang="de-DE" sz="1600" dirty="0"/>
              <a:t>Lokale Ordnung, </a:t>
            </a:r>
            <a:r>
              <a:rPr lang="de-DE" sz="1600" dirty="0" err="1"/>
              <a:t>append-only</a:t>
            </a:r>
            <a:endParaRPr lang="de-DE" sz="1600" dirty="0"/>
          </a:p>
          <a:p>
            <a:pPr lvl="1">
              <a:spcBef>
                <a:spcPts val="1000"/>
              </a:spcBef>
            </a:pPr>
            <a:endParaRPr lang="de-DE" sz="1600" dirty="0"/>
          </a:p>
          <a:p>
            <a:pPr lvl="1">
              <a:spcBef>
                <a:spcPts val="1000"/>
              </a:spcBef>
            </a:pPr>
            <a:endParaRPr lang="de-DE" sz="1600" dirty="0"/>
          </a:p>
          <a:p>
            <a:endParaRPr lang="de-DE" sz="1600" dirty="0"/>
          </a:p>
          <a:p>
            <a:pPr lvl="1"/>
            <a:endParaRPr lang="de-DE" sz="16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468776"/>
              </p:ext>
            </p:extLst>
          </p:nvPr>
        </p:nvGraphicFramePr>
        <p:xfrm>
          <a:off x="5231904" y="1196752"/>
          <a:ext cx="6912768" cy="463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Visio" r:id="rId3" imgW="4597908" imgH="3080234" progId="Visio.Drawing.11">
                  <p:embed/>
                </p:oleObj>
              </mc:Choice>
              <mc:Fallback>
                <p:oleObj name="Visio" r:id="rId3" imgW="4597908" imgH="3080234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1196752"/>
                        <a:ext cx="6912768" cy="4630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17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KomponentEN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Producer, Consumer, Broker, Topics</a:t>
            </a:r>
          </a:p>
        </p:txBody>
      </p:sp>
    </p:spTree>
    <p:extLst>
      <p:ext uri="{BB962C8B-B14F-4D97-AF65-F5344CB8AC3E}">
        <p14:creationId xmlns:p14="http://schemas.microsoft.com/office/powerpoint/2010/main" val="322694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Producer | 2. Komponenten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7513" y="1000125"/>
            <a:ext cx="6542583" cy="5400675"/>
          </a:xfrm>
        </p:spPr>
        <p:txBody>
          <a:bodyPr/>
          <a:lstStyle/>
          <a:p>
            <a:r>
              <a:rPr lang="de-DE" dirty="0"/>
              <a:t>Teil einer Anwendung</a:t>
            </a:r>
          </a:p>
          <a:p>
            <a:r>
              <a:rPr lang="de-DE" dirty="0"/>
              <a:t>Anbindung des Producers</a:t>
            </a:r>
          </a:p>
          <a:p>
            <a:pPr lvl="1"/>
            <a:r>
              <a:rPr lang="de-DE" dirty="0"/>
              <a:t>Nativ: Java, C/C++, Python, Go, .Net, JMS</a:t>
            </a:r>
          </a:p>
          <a:p>
            <a:pPr lvl="1"/>
            <a:r>
              <a:rPr lang="de-DE" dirty="0"/>
              <a:t>Rest (</a:t>
            </a:r>
            <a:r>
              <a:rPr lang="de-DE" dirty="0" err="1"/>
              <a:t>Confluent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Partitionieren („</a:t>
            </a:r>
            <a:r>
              <a:rPr lang="de-DE" dirty="0" err="1"/>
              <a:t>sharding</a:t>
            </a:r>
            <a:r>
              <a:rPr lang="de-DE" dirty="0"/>
              <a:t>“) durch Producer</a:t>
            </a:r>
          </a:p>
          <a:p>
            <a:pPr lvl="1"/>
            <a:r>
              <a:rPr lang="de-DE" dirty="0"/>
              <a:t>Motivation: Load-</a:t>
            </a:r>
            <a:r>
              <a:rPr lang="de-DE" dirty="0" err="1"/>
              <a:t>Balancing</a:t>
            </a:r>
            <a:r>
              <a:rPr lang="de-DE" dirty="0"/>
              <a:t>,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partitioning</a:t>
            </a:r>
            <a:endParaRPr lang="de-DE" dirty="0"/>
          </a:p>
          <a:p>
            <a:pPr lvl="1"/>
            <a:r>
              <a:rPr lang="de-DE" dirty="0"/>
              <a:t>Strategie: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Falls kein </a:t>
            </a:r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round</a:t>
            </a:r>
            <a:r>
              <a:rPr lang="de-DE" dirty="0"/>
              <a:t> </a:t>
            </a:r>
            <a:r>
              <a:rPr lang="de-DE" dirty="0" err="1"/>
              <a:t>robin</a:t>
            </a:r>
            <a:endParaRPr lang="de-DE" dirty="0"/>
          </a:p>
          <a:p>
            <a:pPr lvl="1"/>
            <a:r>
              <a:rPr lang="de-DE" dirty="0"/>
              <a:t>Eigene Strategien möglich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85" y="1196752"/>
            <a:ext cx="4813761" cy="338437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 bwMode="auto">
          <a:xfrm>
            <a:off x="7824192" y="5991671"/>
            <a:ext cx="4464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Quelle: </a:t>
            </a:r>
            <a:r>
              <a:rPr lang="de-DE" sz="1200" dirty="0" err="1">
                <a:latin typeface="Arial" charset="0"/>
              </a:rPr>
              <a:t>get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directly</a:t>
            </a:r>
            <a:r>
              <a:rPr lang="de-DE" sz="1200" dirty="0">
                <a:latin typeface="Arial" charset="0"/>
              </a:rPr>
              <a:t> down, </a:t>
            </a:r>
            <a:r>
              <a:rPr lang="de-DE" sz="1200" dirty="0" err="1">
                <a:latin typeface="Arial" charset="0"/>
              </a:rPr>
              <a:t>Coarsegold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Produce</a:t>
            </a:r>
            <a:r>
              <a:rPr lang="de-DE" sz="1200" dirty="0">
                <a:latin typeface="Arial" charset="0"/>
              </a:rPr>
              <a:t> Truck, CC-BY, https://www.flickr.com/photos/65172294@N00/3875462125 </a:t>
            </a:r>
          </a:p>
        </p:txBody>
      </p:sp>
    </p:spTree>
    <p:extLst>
      <p:ext uri="{BB962C8B-B14F-4D97-AF65-F5344CB8AC3E}">
        <p14:creationId xmlns:p14="http://schemas.microsoft.com/office/powerpoint/2010/main" val="93038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| 2. Komponenten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513" y="1000125"/>
            <a:ext cx="5678487" cy="5400675"/>
          </a:xfrm>
        </p:spPr>
        <p:txBody>
          <a:bodyPr/>
          <a:lstStyle/>
          <a:p>
            <a:r>
              <a:rPr lang="de-DE" dirty="0"/>
              <a:t>Der Broker: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Ist Server-Prozess (aktiv)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Empfängt &amp; speichert Nachrichten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Existiert mehrfach pro Cluster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Verwaltet mehrere Partitionen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Message-Speicher: Direkt auf Hard Disk (Zero </a:t>
            </a:r>
            <a:r>
              <a:rPr lang="de-DE" dirty="0" err="1"/>
              <a:t>Copy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Zookeeper</a:t>
            </a:r>
            <a:r>
              <a:rPr lang="de-DE" dirty="0"/>
              <a:t> hält Quorum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sz="1400" dirty="0"/>
              <a:t>„</a:t>
            </a:r>
            <a:r>
              <a:rPr lang="en-US" sz="1400" dirty="0"/>
              <a:t>A replicated group of servers in the same application is called a quorum, and in replicated mode, all servers in the quorum have copies of the same configuration file”</a:t>
            </a:r>
          </a:p>
          <a:p>
            <a:pPr marL="17100" indent="0" algn="r">
              <a:buNone/>
            </a:pPr>
            <a:r>
              <a:rPr lang="en-US" sz="1200" dirty="0"/>
              <a:t>https://zookeeper.apache.org/doc/r3.1.2/zookeeperStarted.html</a:t>
            </a:r>
            <a:endParaRPr lang="de-DE" sz="12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165033"/>
            <a:ext cx="5588193" cy="461951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 bwMode="auto">
          <a:xfrm>
            <a:off x="6940976" y="5874228"/>
            <a:ext cx="5031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algn="r" eaLnBrk="1" hangingPunct="1"/>
            <a:r>
              <a:rPr lang="de-DE" sz="1200" dirty="0">
                <a:latin typeface="Arial" charset="0"/>
              </a:rPr>
              <a:t>Waldorf Astoria </a:t>
            </a:r>
            <a:r>
              <a:rPr lang="de-DE" sz="1200" dirty="0" err="1">
                <a:latin typeface="Arial" charset="0"/>
              </a:rPr>
              <a:t>brokerage</a:t>
            </a:r>
            <a:r>
              <a:rPr lang="de-DE" sz="1200" dirty="0">
                <a:latin typeface="Arial" charset="0"/>
              </a:rPr>
              <a:t>, Public Domain, </a:t>
            </a:r>
            <a:br>
              <a:rPr lang="de-DE" sz="1200" dirty="0">
                <a:latin typeface="Arial" charset="0"/>
              </a:rPr>
            </a:br>
            <a:r>
              <a:rPr lang="de-DE" sz="1200" dirty="0">
                <a:latin typeface="Arial" charset="0"/>
              </a:rPr>
              <a:t>https://commons.wikimedia.org/wiki/File:Waldorf_Astoria_brokerage.jpg</a:t>
            </a:r>
          </a:p>
        </p:txBody>
      </p:sp>
    </p:spTree>
    <p:extLst>
      <p:ext uri="{BB962C8B-B14F-4D97-AF65-F5344CB8AC3E}">
        <p14:creationId xmlns:p14="http://schemas.microsoft.com/office/powerpoint/2010/main" val="420897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&amp; Partition / Log | 2. Komponenten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Topic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Entwickler(in) administriert (</a:t>
            </a:r>
            <a:r>
              <a:rPr lang="de-DE" dirty="0" err="1"/>
              <a:t>idR</a:t>
            </a:r>
            <a:r>
              <a:rPr lang="de-DE" dirty="0"/>
              <a:t>)</a:t>
            </a:r>
          </a:p>
          <a:p>
            <a:pPr lvl="1">
              <a:spcBef>
                <a:spcPts val="1000"/>
              </a:spcBef>
            </a:pPr>
            <a:r>
              <a:rPr lang="de-DE" dirty="0" err="1"/>
              <a:t>cleanup-policy</a:t>
            </a:r>
            <a:r>
              <a:rPr lang="de-DE" dirty="0"/>
              <a:t>: </a:t>
            </a:r>
            <a:r>
              <a:rPr lang="de-DE" dirty="0" err="1"/>
              <a:t>compact</a:t>
            </a:r>
            <a:r>
              <a:rPr lang="de-DE" dirty="0"/>
              <a:t> vs. </a:t>
            </a:r>
            <a:r>
              <a:rPr lang="de-DE" dirty="0" err="1"/>
              <a:t>delete</a:t>
            </a:r>
            <a:endParaRPr lang="de-DE" dirty="0"/>
          </a:p>
          <a:p>
            <a:pPr lvl="1">
              <a:spcBef>
                <a:spcPts val="1000"/>
              </a:spcBef>
            </a:pPr>
            <a:r>
              <a:rPr lang="de-DE" dirty="0"/>
              <a:t>Segment Size: </a:t>
            </a:r>
            <a:r>
              <a:rPr lang="de-DE" dirty="0" err="1"/>
              <a:t>head</a:t>
            </a:r>
            <a:r>
              <a:rPr lang="de-DE" dirty="0"/>
              <a:t> vs. </a:t>
            </a:r>
            <a:r>
              <a:rPr lang="de-DE" dirty="0" err="1"/>
              <a:t>tail</a:t>
            </a:r>
            <a:endParaRPr lang="de-DE" dirty="0"/>
          </a:p>
          <a:p>
            <a:pPr lvl="1">
              <a:spcBef>
                <a:spcPts val="1000"/>
              </a:spcBef>
            </a:pPr>
            <a:r>
              <a:rPr lang="de-DE" dirty="0"/>
              <a:t>Besteht aus mehreren </a:t>
            </a:r>
            <a:r>
              <a:rPr lang="de-DE" dirty="0" err="1"/>
              <a:t>Partitions</a:t>
            </a:r>
            <a:r>
              <a:rPr lang="de-DE" dirty="0"/>
              <a:t>.</a:t>
            </a:r>
          </a:p>
          <a:p>
            <a:r>
              <a:rPr lang="de-DE" dirty="0"/>
              <a:t>Partition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Identifier: Offset einer Message, wachsend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Replication zwischen Brokern möglich </a:t>
            </a:r>
            <a:br>
              <a:rPr lang="de-DE" dirty="0"/>
            </a:br>
            <a:r>
              <a:rPr lang="de-DE" dirty="0"/>
              <a:t>(fault </a:t>
            </a:r>
            <a:r>
              <a:rPr lang="de-DE" dirty="0" err="1"/>
              <a:t>tolerance</a:t>
            </a:r>
            <a:r>
              <a:rPr lang="de-DE" dirty="0"/>
              <a:t>)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Clients lesen nur vom Leader</a:t>
            </a:r>
          </a:p>
          <a:p>
            <a:pPr lvl="1">
              <a:spcBef>
                <a:spcPts val="1000"/>
              </a:spcBef>
            </a:pPr>
            <a:r>
              <a:rPr lang="de-DE" dirty="0"/>
              <a:t>Drift konfigurierbar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708920"/>
            <a:ext cx="5048651" cy="32403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auto">
          <a:xfrm>
            <a:off x="8544272" y="6035148"/>
            <a:ext cx="34451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Quelle: https://kafka.apache.org/documentation/</a:t>
            </a:r>
          </a:p>
        </p:txBody>
      </p:sp>
    </p:spTree>
    <p:extLst>
      <p:ext uri="{BB962C8B-B14F-4D97-AF65-F5344CB8AC3E}">
        <p14:creationId xmlns:p14="http://schemas.microsoft.com/office/powerpoint/2010/main" val="136470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| 2. Komponenten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sz="1800" dirty="0"/>
              <a:t>Abruf von Messages via </a:t>
            </a:r>
            <a:r>
              <a:rPr lang="de-DE" sz="1800" b="1" dirty="0"/>
              <a:t>pull, single-</a:t>
            </a:r>
            <a:r>
              <a:rPr lang="de-DE" sz="1800" b="1" dirty="0" err="1"/>
              <a:t>threaded</a:t>
            </a:r>
            <a:endParaRPr lang="de-DE" sz="1800" b="1" dirty="0"/>
          </a:p>
          <a:p>
            <a:pPr>
              <a:spcBef>
                <a:spcPts val="1000"/>
              </a:spcBef>
            </a:pPr>
            <a:r>
              <a:rPr lang="de-DE" sz="1800" b="1" dirty="0"/>
              <a:t>Consumer </a:t>
            </a:r>
            <a:r>
              <a:rPr lang="de-DE" sz="1800" b="1" dirty="0" err="1"/>
              <a:t>offset</a:t>
            </a:r>
            <a:r>
              <a:rPr lang="de-DE" sz="1800" dirty="0"/>
              <a:t> </a:t>
            </a:r>
          </a:p>
          <a:p>
            <a:pPr lvl="1">
              <a:spcBef>
                <a:spcPts val="1000"/>
              </a:spcBef>
            </a:pPr>
            <a:r>
              <a:rPr lang="de-DE" sz="1800" i="1" dirty="0"/>
              <a:t>Nächste zu lesende</a:t>
            </a:r>
            <a:r>
              <a:rPr lang="de-DE" sz="1800" dirty="0"/>
              <a:t> Nachricht</a:t>
            </a:r>
          </a:p>
          <a:p>
            <a:pPr lvl="1">
              <a:spcBef>
                <a:spcPts val="1000"/>
              </a:spcBef>
            </a:pPr>
            <a:r>
              <a:rPr lang="de-DE" sz="1800" dirty="0"/>
              <a:t>Speicher: Spezielles Topic (oder extern)</a:t>
            </a:r>
          </a:p>
          <a:p>
            <a:pPr lvl="1">
              <a:spcBef>
                <a:spcPts val="1000"/>
              </a:spcBef>
            </a:pPr>
            <a:r>
              <a:rPr lang="de-DE" sz="1800" dirty="0"/>
              <a:t>Commit: automatisch (</a:t>
            </a:r>
            <a:r>
              <a:rPr lang="de-DE" sz="1800" dirty="0" err="1"/>
              <a:t>default</a:t>
            </a:r>
            <a:r>
              <a:rPr lang="de-DE" sz="1800" dirty="0"/>
              <a:t>: 5 sec - Obacht!) oder manuell</a:t>
            </a:r>
          </a:p>
          <a:p>
            <a:r>
              <a:rPr lang="de-DE" sz="1800" dirty="0"/>
              <a:t>Verschiedene Consumer</a:t>
            </a:r>
          </a:p>
          <a:p>
            <a:pPr lvl="1">
              <a:spcBef>
                <a:spcPts val="1000"/>
              </a:spcBef>
            </a:pPr>
            <a:r>
              <a:rPr lang="de-DE" sz="1800" dirty="0"/>
              <a:t>Gleichzeitiges Lesen möglich</a:t>
            </a:r>
          </a:p>
          <a:p>
            <a:pPr lvl="1">
              <a:spcBef>
                <a:spcPts val="1000"/>
              </a:spcBef>
            </a:pPr>
            <a:r>
              <a:rPr lang="de-DE" sz="1800" dirty="0"/>
              <a:t>Default: Alle Nachrichten im Topic an alle Consumer</a:t>
            </a:r>
          </a:p>
          <a:p>
            <a:r>
              <a:rPr lang="de-DE" sz="1800" dirty="0"/>
              <a:t>Gruppierung: </a:t>
            </a:r>
            <a:r>
              <a:rPr lang="de-DE" sz="1800" b="1" dirty="0"/>
              <a:t>Consumer Group</a:t>
            </a:r>
          </a:p>
          <a:p>
            <a:pPr lvl="2">
              <a:spcBef>
                <a:spcPts val="1000"/>
              </a:spcBef>
            </a:pPr>
            <a:r>
              <a:rPr lang="de-DE" sz="1800" dirty="0"/>
              <a:t>Jede Consumer bearbeitet nur </a:t>
            </a:r>
            <a:r>
              <a:rPr lang="de-DE" sz="1800" b="1" dirty="0" err="1"/>
              <a:t>Subset</a:t>
            </a:r>
            <a:r>
              <a:rPr lang="de-DE" sz="1800" dirty="0"/>
              <a:t> der Partitionen</a:t>
            </a:r>
          </a:p>
          <a:p>
            <a:pPr lvl="2">
              <a:spcBef>
                <a:spcPts val="1000"/>
              </a:spcBef>
            </a:pPr>
            <a:r>
              <a:rPr lang="de-DE" sz="1800" dirty="0"/>
              <a:t>Eindeutige Group ID</a:t>
            </a:r>
          </a:p>
          <a:p>
            <a:pPr lvl="2">
              <a:spcBef>
                <a:spcPts val="1000"/>
              </a:spcBef>
            </a:pPr>
            <a:r>
              <a:rPr lang="de-DE" sz="1800" dirty="0"/>
              <a:t>Automatisches Error-Handling &amp; Load-</a:t>
            </a:r>
            <a:r>
              <a:rPr lang="de-DE" sz="1800" dirty="0" err="1"/>
              <a:t>Balancing</a:t>
            </a:r>
            <a:endParaRPr lang="de-DE" sz="1800" dirty="0"/>
          </a:p>
          <a:p>
            <a:pPr lvl="2"/>
            <a:endParaRPr lang="de-DE" sz="1800" dirty="0"/>
          </a:p>
          <a:p>
            <a:endParaRPr lang="de-DE" sz="1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268760"/>
            <a:ext cx="3732588" cy="22732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40" y="3861048"/>
            <a:ext cx="3441572" cy="182969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auto">
          <a:xfrm>
            <a:off x="8544272" y="6035148"/>
            <a:ext cx="34451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Quelle: https://kafka.apache.org/documentation/</a:t>
            </a:r>
          </a:p>
        </p:txBody>
      </p:sp>
    </p:spTree>
    <p:extLst>
      <p:ext uri="{BB962C8B-B14F-4D97-AF65-F5344CB8AC3E}">
        <p14:creationId xmlns:p14="http://schemas.microsoft.com/office/powerpoint/2010/main" val="39562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6_16x9_v2.ppt [Kompatibilitätsmodus]" id="{4A56D1B5-95EE-4EA3-B468-0167BEB2ED41}" vid="{F0221B62-133A-4CA9-84DD-1FBF214F5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percom</Template>
  <TotalTime>0</TotalTime>
  <Pages>1</Pages>
  <Words>1060</Words>
  <Application>Microsoft Office PowerPoint</Application>
  <PresentationFormat>Breitbild</PresentationFormat>
  <Paragraphs>169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Wingdings</vt:lpstr>
      <vt:lpstr>vorlneu</vt:lpstr>
      <vt:lpstr>Visio</vt:lpstr>
      <vt:lpstr>Motivation | 1. Was ist Apache Kafka?</vt:lpstr>
      <vt:lpstr>Hintergrund | 1. Was ist Apache Kafka?</vt:lpstr>
      <vt:lpstr>Aufbau | 1. Was ist Apache Kafka?</vt:lpstr>
      <vt:lpstr>Topics &amp; Partitions | 1. Was ist Apache Kafka?</vt:lpstr>
      <vt:lpstr>2. KomponentEN</vt:lpstr>
      <vt:lpstr>Producer | 2. Komponenten</vt:lpstr>
      <vt:lpstr>Broker | 2. Komponenten</vt:lpstr>
      <vt:lpstr>Topic &amp; Partition / Log | 2. Komponenten</vt:lpstr>
      <vt:lpstr>Consumer | 2. Komponenten</vt:lpstr>
      <vt:lpstr>3. SCHEMAS</vt:lpstr>
      <vt:lpstr>Apache Avro | 3. Schemas</vt:lpstr>
      <vt:lpstr>Beispiel Avro | 3. Schemas</vt:lpstr>
      <vt:lpstr>Integration in Kafka | 3. Schemas</vt:lpstr>
      <vt:lpstr>4. Kafka Streams</vt:lpstr>
      <vt:lpstr>Überblick | 4. Kafka Streams</vt:lpstr>
      <vt:lpstr>Beispiel | 4. Kafka-Streams</vt:lpstr>
      <vt:lpstr>KStream vs. KTable | 4. Kafka Streams</vt:lpstr>
      <vt:lpstr>5. Zusammenfassung</vt:lpstr>
      <vt:lpstr>Fragen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usable security in a project driven industry</dc:title>
  <dc:creator>Windows-Benutzer</dc:creator>
  <cp:lastModifiedBy>JLuehr</cp:lastModifiedBy>
  <cp:revision>123</cp:revision>
  <cp:lastPrinted>1996-08-01T16:36:58Z</cp:lastPrinted>
  <dcterms:created xsi:type="dcterms:W3CDTF">2018-03-13T10:35:03Z</dcterms:created>
  <dcterms:modified xsi:type="dcterms:W3CDTF">2020-10-26T13:09:26Z</dcterms:modified>
</cp:coreProperties>
</file>