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483" r:id="rId4"/>
    <p:sldId id="256" r:id="rId5"/>
    <p:sldId id="257" r:id="rId6"/>
    <p:sldId id="482" r:id="rId7"/>
    <p:sldId id="258" r:id="rId8"/>
    <p:sldId id="259" r:id="rId9"/>
    <p:sldId id="260" r:id="rId10"/>
    <p:sldId id="478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479" r:id="rId19"/>
    <p:sldId id="481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18276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62400" y="98100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30312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18276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62400" y="3801960"/>
            <a:ext cx="27421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115920"/>
            <a:ext cx="5554440" cy="327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540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67040" y="380196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312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67040" y="981000"/>
            <a:ext cx="415584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3120" y="3801960"/>
            <a:ext cx="8516520" cy="257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1CEEEEA8-5E37-4C77-8228-E3B744E1286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10.02.2023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A8A3E2BC-3E6D-4732-8174-604D7BFF1D38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8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sp>
        <p:nvSpPr>
          <p:cNvPr id="11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</a:rPr>
              <a:t>anderScore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GmbH </a:t>
            </a:r>
            <a:r>
              <a:rPr lang="de-DE" sz="1200" b="0" strike="noStrike" spc="-1" dirty="0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 dirty="0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Patrick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</a:rPr>
              <a:t>Ungewiß</a:t>
            </a:r>
            <a:endParaRPr lang="de-DE" sz="1000" b="0" strike="noStrike" spc="-1" dirty="0">
              <a:latin typeface="Arial"/>
            </a:endParaRPr>
          </a:p>
        </p:txBody>
      </p:sp>
      <p:sp>
        <p:nvSpPr>
          <p:cNvPr id="12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3" name="PlaceHolder 1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1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CB7EF98B-D1E5-41AB-AF06-FBCF180161A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10.02.2023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84454E79-8CDA-4FCE-8E64-382881CD1E45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58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59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60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sp>
        <p:nvSpPr>
          <p:cNvPr id="62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</a:rPr>
              <a:t>anderScore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GmbH </a:t>
            </a:r>
            <a:r>
              <a:rPr lang="de-DE" sz="1200" b="0" strike="noStrike" spc="-1" dirty="0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 dirty="0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FFFFFF"/>
                </a:solidFill>
                <a:latin typeface="Arial"/>
              </a:rPr>
              <a:t>Patrick </a:t>
            </a:r>
            <a:r>
              <a:rPr lang="de-DE" sz="1000" b="0" strike="noStrike" spc="-1" dirty="0" err="1">
                <a:solidFill>
                  <a:srgbClr val="FFFFFF"/>
                </a:solidFill>
                <a:latin typeface="Arial"/>
              </a:rPr>
              <a:t>Ungewiß</a:t>
            </a:r>
            <a:endParaRPr lang="de-DE" sz="1000" b="0" strike="noStrike" spc="-1" dirty="0">
              <a:latin typeface="Arial"/>
            </a:endParaRPr>
          </a:p>
        </p:txBody>
      </p:sp>
      <p:sp>
        <p:nvSpPr>
          <p:cNvPr id="64" name="CustomShape 11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65" name="PlaceHolder 12"/>
          <p:cNvSpPr>
            <a:spLocks noGrp="1"/>
          </p:cNvSpPr>
          <p:nvPr>
            <p:ph type="title"/>
          </p:nvPr>
        </p:nvSpPr>
        <p:spPr>
          <a:xfrm>
            <a:off x="457200" y="115920"/>
            <a:ext cx="5554440" cy="705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13"/>
          <p:cNvSpPr>
            <a:spLocks noGrp="1"/>
          </p:cNvSpPr>
          <p:nvPr>
            <p:ph type="body"/>
          </p:nvPr>
        </p:nvSpPr>
        <p:spPr>
          <a:xfrm>
            <a:off x="303120" y="981000"/>
            <a:ext cx="8516520" cy="5400360"/>
          </a:xfrm>
          <a:prstGeom prst="rect">
            <a:avLst/>
          </a:prstGeom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1562040" lvl="3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1981080" lvl="4" indent="-22824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Monotype Sort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6453360"/>
            <a:ext cx="9143640" cy="404280"/>
          </a:xfrm>
          <a:prstGeom prst="rect">
            <a:avLst/>
          </a:prstGeom>
          <a:solidFill>
            <a:srgbClr val="0D4F3C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7924680" y="457200"/>
            <a:ext cx="894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4458600" y="6615000"/>
            <a:ext cx="8071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ctr">
              <a:lnSpc>
                <a:spcPct val="100000"/>
              </a:lnSpc>
            </a:pPr>
            <a:fld id="{EA973873-BCC0-4771-A764-1C85810D6330}" type="datetime1">
              <a:rPr lang="de-DE" sz="1000" b="0" strike="noStrike" spc="-1">
                <a:solidFill>
                  <a:srgbClr val="FFFFFF"/>
                </a:solidFill>
                <a:latin typeface="Arial"/>
              </a:rPr>
              <a:t>10.02.2023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7960320" y="6515280"/>
            <a:ext cx="113652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 algn="r">
              <a:lnSpc>
                <a:spcPct val="100000"/>
              </a:lnSpc>
            </a:pPr>
            <a:fld id="{B9F26E5A-CE55-475C-902E-B803F3F75DE4}" type="slidenum">
              <a:rPr lang="de-DE" sz="1000" b="0" strike="noStrike" spc="-1">
                <a:solidFill>
                  <a:srgbClr val="FFFFFF"/>
                </a:solidFill>
                <a:latin typeface="Arial"/>
              </a:rPr>
              <a:t>‹Nr.›</a:t>
            </a:fld>
            <a:endParaRPr lang="de-DE" sz="10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3914640" y="3105000"/>
            <a:ext cx="9143640" cy="46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1080" y="720"/>
            <a:ext cx="249480" cy="258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de-DE" sz="11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de-DE" sz="1100" b="0" strike="noStrike" spc="-1">
              <a:latin typeface="Arial"/>
            </a:endParaRPr>
          </a:p>
        </p:txBody>
      </p:sp>
      <p:pic>
        <p:nvPicPr>
          <p:cNvPr id="111" name="713fdfc0-1a72-49da-bd13-b47278f75372"/>
          <p:cNvPicPr/>
          <p:nvPr/>
        </p:nvPicPr>
        <p:blipFill>
          <a:blip r:embed="rId14"/>
          <a:stretch/>
        </p:blipFill>
        <p:spPr>
          <a:xfrm>
            <a:off x="0" y="0"/>
            <a:ext cx="9143640" cy="955440"/>
          </a:xfrm>
          <a:prstGeom prst="rect">
            <a:avLst/>
          </a:prstGeom>
          <a:ln w="9360">
            <a:noFill/>
          </a:ln>
        </p:spPr>
      </p:pic>
      <p:pic>
        <p:nvPicPr>
          <p:cNvPr id="112" name="Picture 43"/>
          <p:cNvPicPr/>
          <p:nvPr/>
        </p:nvPicPr>
        <p:blipFill>
          <a:blip r:embed="rId15"/>
          <a:stretch/>
        </p:blipFill>
        <p:spPr>
          <a:xfrm>
            <a:off x="6786720" y="65160"/>
            <a:ext cx="2214360" cy="462960"/>
          </a:xfrm>
          <a:prstGeom prst="rect">
            <a:avLst/>
          </a:prstGeom>
          <a:ln w="9360">
            <a:noFill/>
          </a:ln>
        </p:spPr>
      </p:pic>
      <p:pic>
        <p:nvPicPr>
          <p:cNvPr id="113" name="Grafik 13"/>
          <p:cNvPicPr/>
          <p:nvPr/>
        </p:nvPicPr>
        <p:blipFill>
          <a:blip r:embed="rId16"/>
          <a:stretch/>
        </p:blipFill>
        <p:spPr>
          <a:xfrm>
            <a:off x="6805800" y="572040"/>
            <a:ext cx="1785600" cy="384840"/>
          </a:xfrm>
          <a:prstGeom prst="rect">
            <a:avLst/>
          </a:prstGeom>
          <a:ln>
            <a:noFill/>
          </a:ln>
        </p:spPr>
      </p:pic>
      <p:sp>
        <p:nvSpPr>
          <p:cNvPr id="114" name="CustomShape 9"/>
          <p:cNvSpPr/>
          <p:nvPr/>
        </p:nvSpPr>
        <p:spPr>
          <a:xfrm>
            <a:off x="251280" y="6429240"/>
            <a:ext cx="3034080" cy="425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anderScore GmbH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Frankenwerft 35 </a:t>
            </a:r>
            <a:r>
              <a:rPr lang="de-DE" sz="1200" b="0" strike="noStrike" spc="-1">
                <a:solidFill>
                  <a:srgbClr val="FFFFFF"/>
                </a:solidFill>
                <a:latin typeface="Arial"/>
              </a:rPr>
              <a:t>•</a:t>
            </a: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 50667 Köln</a:t>
            </a:r>
            <a:endParaRPr lang="de-DE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Daniel Krämer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5" name="CustomShape 10"/>
          <p:cNvSpPr/>
          <p:nvPr/>
        </p:nvSpPr>
        <p:spPr>
          <a:xfrm>
            <a:off x="4273560" y="6424560"/>
            <a:ext cx="2336040" cy="242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FFFFFF"/>
                </a:solidFill>
                <a:latin typeface="Arial"/>
              </a:rPr>
              <a:t>Tag-1_2-Motivation_Hello_Wicket.pptx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16" name="PlaceHolder 1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ache.org/dyn/closer.cgi/wicket/8.14.0/apache-wicket-8.14.0.zip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icket.apache.org/start/quickstart.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cket.apache.org/start/wicket-9.x.html#migrat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cket.apache.org/help" TargetMode="External"/><Relationship Id="rId2" Type="http://schemas.openxmlformats.org/officeDocument/2006/relationships/hyperlink" Target="http://wicket.apache.org/community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icket.apache.org/lear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4294967295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5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UI Design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03120" y="981000"/>
            <a:ext cx="4304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Philosophie: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Just Java, just HTML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Layout in HTML (+ CSS)</a:t>
            </a:r>
            <a:br>
              <a:rPr dirty="0"/>
            </a:b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-IDs referenzieren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Komponenten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Damit: Keine 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eigene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Beschreibungssprache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Round-Trip: 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Designer ↔ Entwickler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möglich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960159" y="972000"/>
            <a:ext cx="5183841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"col-md-12"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endParaRPr lang="de-DE" sz="11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EchoFormPage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() {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Model&lt;String&gt;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Model&lt;&gt;();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&lt;String&gt;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Form&lt;&gt;(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.add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textField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= 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Label(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,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inputModel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    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Arial"/>
                <a:ea typeface="DejaVu Sans Mono"/>
              </a:rPr>
              <a:t>add</a:t>
            </a:r>
            <a:r>
              <a:rPr lang="de-DE" sz="1100" b="0" strike="noStrike" spc="-1" dirty="0">
                <a:solidFill>
                  <a:srgbClr val="000000"/>
                </a:solidFill>
                <a:latin typeface="Arial"/>
                <a:ea typeface="DejaVu Sans Mono"/>
              </a:rPr>
              <a:t>(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100"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dirty="0"/>
            </a:b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Zusammenfassung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Klassische MVC-Frameworks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Routing: Controller, View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UI-Komponenten werden nicht modelliert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Wenig Hilfe bei komplexen User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Komponenten-orientiert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Models und Zustand der Komponenten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in Session serialisiert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Java-API beschreibt die Komponenten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HTML beschreibt das Aussehen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XML-Attribute stellen Bezug 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Vorsicht: Session evtl. groß 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Speicherverbrauch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Cluster-Overhead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FF0000"/>
                </a:solidFill>
                <a:latin typeface="Arial"/>
              </a:rPr>
              <a:t>Wichtig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Größe der Session beschränken!</a:t>
            </a: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6156000" y="1989000"/>
            <a:ext cx="2560320" cy="341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0D4F3C"/>
                </a:solidFill>
                <a:latin typeface="Arial"/>
              </a:rPr>
              <a:t>Wicket in Beispielen</a:t>
            </a:r>
            <a:endParaRPr lang="de-DE" sz="4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Hello Wicket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Link Click Counting</a:t>
            </a:r>
            <a:endParaRPr lang="de-DE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Echo Server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Hello Wicket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Die erste Wicket Anwendung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Voraussetzungen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JDK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8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oder neuer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Servlet API 3.1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SLF4J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u="sng" spc="-1" dirty="0">
                <a:solidFill>
                  <a:srgbClr val="FC0128"/>
                </a:solidFill>
              </a:rPr>
              <a:t>https://jdk.java.net/8/</a:t>
            </a:r>
          </a:p>
        </p:txBody>
      </p:sp>
      <p:sp>
        <p:nvSpPr>
          <p:cNvPr id="179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Manuelle Installation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Einbindung von JARs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spc="-1" dirty="0">
                <a:solidFill>
                  <a:srgbClr val="000000"/>
                </a:solidFill>
                <a:hlinkClick r:id="rId2"/>
              </a:rPr>
              <a:t>http://www.apache.org/dyn/closer.cgi/wicket/8.14.0/apache-wicket-8.14.0.zip</a:t>
            </a:r>
            <a:endParaRPr lang="de-DE" sz="2000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oder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Maven</a:t>
            </a:r>
          </a:p>
          <a:p>
            <a:pPr>
              <a:lnSpc>
                <a:spcPct val="100000"/>
              </a:lnSpc>
              <a:spcBef>
                <a:spcPts val="159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nsolas"/>
              </a:rPr>
              <a:t>org.apache.wicket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groupId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nsolas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-</a:t>
            </a:r>
            <a:r>
              <a:rPr lang="de-DE" sz="1600" b="1" strike="noStrike" spc="-1" dirty="0">
                <a:solidFill>
                  <a:srgbClr val="FF0000"/>
                </a:solidFill>
                <a:latin typeface="Consolas"/>
              </a:rPr>
              <a:t>core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artifactId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    &lt;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de-DE" sz="1600" spc="-1" dirty="0">
                <a:solidFill>
                  <a:srgbClr val="000000"/>
                </a:solidFill>
                <a:latin typeface="Consolas"/>
              </a:rPr>
              <a:t>8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.14.0&lt;/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version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&lt;/</a:t>
            </a:r>
            <a:r>
              <a:rPr lang="de-DE" sz="1600" b="1" strike="noStrike" spc="-1" dirty="0" err="1">
                <a:solidFill>
                  <a:srgbClr val="000080"/>
                </a:solidFill>
                <a:latin typeface="Consolas"/>
              </a:rPr>
              <a:t>dependency</a:t>
            </a:r>
            <a:r>
              <a:rPr lang="de-DE" sz="1600" b="0" strike="noStrike" spc="-1" dirty="0">
                <a:solidFill>
                  <a:srgbClr val="000000"/>
                </a:solidFill>
                <a:latin typeface="Consolas"/>
              </a:rPr>
              <a:t>&gt;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web.xml</a:t>
            </a: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"1.0" </a:t>
            </a:r>
            <a:r>
              <a:rPr lang="de-DE" alt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de-DE" altLang="de-DE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br>
              <a:rPr lang="de-DE" altLang="de-DE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&gt;Hello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org.apache.wicket.protocol.http.WicketFilter</a:t>
            </a:r>
            <a:endParaRPr lang="de-DE" altLang="de-DE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applicationClassName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net.gfu.hellowicket.WicketApplication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param-value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init-param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mapping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WicketApplication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-pattern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&gt;/*&lt;/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-pattern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mapping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web-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47574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r>
              <a:rPr lang="de-DE" altLang="de-DE" sz="2000" b="1" dirty="0">
                <a:solidFill>
                  <a:srgbClr val="000000"/>
                </a:solidFill>
                <a:cs typeface="Consolas" panose="020B0609020204030204" pitchFamily="49" charset="0"/>
              </a:rPr>
              <a:t>… oder </a:t>
            </a:r>
            <a:r>
              <a:rPr lang="de-DE" altLang="de-DE" sz="2000" b="1" dirty="0" err="1">
                <a:solidFill>
                  <a:srgbClr val="000000"/>
                </a:solidFill>
                <a:cs typeface="Consolas" panose="020B0609020204030204" pitchFamily="49" charset="0"/>
              </a:rPr>
              <a:t>WebFilter</a:t>
            </a:r>
            <a:endParaRPr lang="de-DE" altLang="de-DE" sz="2000" b="1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"/*"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initParams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WebInitParam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applicationClassName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com.mycompany.WicketApplication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WebInitParam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filterMappingUrlPattern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"/*"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WicketFilter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72437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03120" y="1341360"/>
            <a:ext cx="8589600" cy="482400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Empfehlung: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 Quick Start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Generierung der Projektstruktur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Lauffähige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-Applikation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Starter für Server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Jetty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Eigener Maven-Archetype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Import in IDE Ihrer Wahl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http://wicket.apache.org/start/quickstart.html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15" y="1277509"/>
            <a:ext cx="6801322" cy="4725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MotivatioN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285840" y="142920"/>
            <a:ext cx="565416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Installation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7" name="Inhaltsplatzhalter 4"/>
          <p:cNvPicPr/>
          <p:nvPr/>
        </p:nvPicPr>
        <p:blipFill>
          <a:blip r:embed="rId2"/>
          <a:stretch/>
        </p:blipFill>
        <p:spPr>
          <a:xfrm>
            <a:off x="2372400" y="981000"/>
            <a:ext cx="4378320" cy="5400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Klicks Zählen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Links, Models, Ajax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HTML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11847" y="2700000"/>
            <a:ext cx="7827565" cy="176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&gt;Anzahl der Klicks&lt;/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Dieser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href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"#"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&gt;Ajax-Link&lt;/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a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4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wurde &lt;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 </a:t>
            </a:r>
            <a:r>
              <a:rPr lang="de-DE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4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&gt;4711&lt;/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mal geklickt!</a:t>
            </a:r>
            <a:br>
              <a:rPr dirty="0"/>
            </a:b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Klicks zählen - Java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00853" y="1001806"/>
            <a:ext cx="8922123" cy="54191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ClickCounterPage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Model&lt;Integer&gt;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10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-link-label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.setOutputMarkupId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true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AjaxFallbackLink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1" strike="noStrike" spc="-1" dirty="0" err="1">
                <a:solidFill>
                  <a:srgbClr val="FFC000"/>
                </a:solidFill>
                <a:latin typeface="DejaVu Sans Mono"/>
                <a:ea typeface="DejaVu Sans Mono"/>
              </a:rPr>
              <a:t>ajax</a:t>
            </a:r>
            <a:r>
              <a:rPr lang="de-DE" sz="10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-link-link</a:t>
            </a:r>
            <a:r>
              <a:rPr lang="de-DE" sz="1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10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1000" dirty="0"/>
            </a:br>
            <a:r>
              <a:rPr lang="de-DE" sz="1000" spc="-1" dirty="0">
                <a:solidFill>
                  <a:srgbClr val="808000"/>
                </a:solidFill>
                <a:latin typeface="DejaVu Sans Mono"/>
              </a:rPr>
              <a:t>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(Optional&lt;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AjaxRequestTarget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optional)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10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if</a:t>
            </a:r>
            <a:r>
              <a:rPr lang="de-DE" sz="1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optional.isPresent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()) {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ajaxLinkLabelModel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.setObject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ajaxLinkClicks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endParaRPr lang="de-DE" sz="1000" dirty="0"/>
          </a:p>
          <a:p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optional.get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().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</a:p>
          <a:p>
            <a:r>
              <a:rPr lang="de-DE" sz="10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1000" dirty="0"/>
            </a:b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ajaxLinkLabel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1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0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ajaxLink</a:t>
            </a: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1000" dirty="0"/>
            </a:br>
            <a:r>
              <a:rPr lang="de-DE" sz="1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strike="noStrike" cap="all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Ergebnis eines Formulars anzeigen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Echo Server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Java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HTML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648000" y="1440360"/>
            <a:ext cx="7704000" cy="223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EchoFormPage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Model&lt;String&gt;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Model&lt;&gt;();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&lt;String&gt;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Form&lt;&gt;(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textField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inputModel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form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de-DE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12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de-DE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1200" b="0" strike="noStrike" spc="-1" dirty="0">
              <a:latin typeface="Arial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648000" y="4355944"/>
            <a:ext cx="8171640" cy="241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container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&gt;Echo-Formular&lt;/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000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"form-group"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for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&gt;Geben Sie einen Text ein:&lt;/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label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 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"echo-input"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FFC000"/>
                </a:solidFill>
                <a:latin typeface="DejaVu Sans Mono"/>
                <a:ea typeface="DejaVu Sans Mono"/>
              </a:rPr>
              <a:t>echo-input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"form-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control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text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class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btn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-default"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lang="de-DE" sz="11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Submit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&gt;Server-Antwort&lt;/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h2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11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wicket</a:t>
            </a:r>
            <a:r>
              <a:rPr lang="de-DE" sz="11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:id</a:t>
            </a:r>
            <a:r>
              <a:rPr lang="de-DE" sz="11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1" strike="noStrike" spc="-1" dirty="0">
                <a:solidFill>
                  <a:srgbClr val="00B0F0"/>
                </a:solidFill>
                <a:latin typeface="DejaVu Sans Mono"/>
                <a:ea typeface="DejaVu Sans Mono"/>
              </a:rPr>
              <a:t>echo-message</a:t>
            </a:r>
            <a:r>
              <a:rPr lang="de-DE" sz="11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lang="de-DE" sz="11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pre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>
              <a:rPr dirty="0"/>
            </a:b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de-DE" sz="11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de-DE" sz="11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de-DE" sz="1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Aufgabe: Wicket Start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Aufgabenstellung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Erzeugen Sie ein neues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-Projekt.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Nutzen Sie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wicket</a:t>
            </a:r>
            <a:r>
              <a:rPr lang="de-DE" sz="1800" b="0" strike="noStrike" spc="-1" dirty="0">
                <a:solidFill>
                  <a:srgbClr val="000000"/>
                </a:solidFill>
                <a:latin typeface="Courier New"/>
              </a:rPr>
              <a:t>-archetype-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Courier New"/>
              </a:rPr>
              <a:t>quickstart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Erstellen Sie zwei Links (synchron,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ajaxfallback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). Geben Sie die Anzahl der Klicks aus</a:t>
            </a:r>
          </a:p>
          <a:p>
            <a:pPr marL="914400" lvl="1" indent="-45684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Erstellen Sie ein Formular (Textfeld +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Submit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 Button). Wenn der Benutzer das Formular absendet, dann wird der Eingabetext ausgegeben.</a:t>
            </a:r>
          </a:p>
          <a:p>
            <a:pPr marL="914400" lvl="1" indent="-456840"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</a:rPr>
              <a:t>Zählen Sie die Seitenaufrufe der </a:t>
            </a:r>
            <a:r>
              <a:rPr lang="de-DE" spc="-1" dirty="0" err="1">
                <a:solidFill>
                  <a:srgbClr val="000000"/>
                </a:solidFill>
                <a:latin typeface="Courier New"/>
              </a:rPr>
              <a:t>HomePage</a:t>
            </a:r>
            <a:r>
              <a:rPr lang="de-DE" spc="-1" dirty="0">
                <a:solidFill>
                  <a:srgbClr val="000000"/>
                </a:solidFill>
              </a:rPr>
              <a:t> mit einem </a:t>
            </a:r>
            <a:r>
              <a:rPr lang="de-DE" spc="-1" dirty="0" err="1">
                <a:solidFill>
                  <a:srgbClr val="000000"/>
                </a:solidFill>
                <a:latin typeface="Courier New"/>
              </a:rPr>
              <a:t>static</a:t>
            </a:r>
            <a:r>
              <a:rPr lang="de-DE" spc="-1" dirty="0">
                <a:solidFill>
                  <a:srgbClr val="000000"/>
                </a:solidFill>
              </a:rPr>
              <a:t>-Counter - keine Persistenz. Geben Sie die Anzahl aus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Lösungshinweise</a:t>
            </a:r>
          </a:p>
          <a:p>
            <a:pPr marL="743310" lvl="1" indent="-28575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u="sng" strike="noStrike" spc="-1" dirty="0">
                <a:solidFill>
                  <a:srgbClr val="FC0128"/>
                </a:solidFill>
                <a:uFillTx/>
                <a:latin typeface="Arial"/>
                <a:hlinkClick r:id="rId2"/>
              </a:rPr>
              <a:t>https://wicket.apache.org/start/quickstart.html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6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Testserver im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Arial"/>
              </a:rPr>
              <a:t>Debug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-Modus → HTML- und Java-Code Änderungen werden ohne Neustart angewendet.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Historie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Timeline: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2004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Gründung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2005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1.0, 1.1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2006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1.2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2007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→ Apache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Foundation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2008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1.3, „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in Action“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2009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1.4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2011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1.5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2012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6 (aka 1.6)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2014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trike="noStrike" spc="-1" dirty="0">
                <a:solidFill>
                  <a:srgbClr val="000000"/>
                </a:solidFill>
                <a:latin typeface="Arial"/>
              </a:rPr>
              <a:t>2018: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8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1" spc="-1" dirty="0">
                <a:solidFill>
                  <a:srgbClr val="000000"/>
                </a:solidFill>
                <a:latin typeface="Arial"/>
              </a:rPr>
              <a:t>2020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9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Aktuell: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9.x		9.12.0		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current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supported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8.x		8.14.0		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supported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7.x		7.18.0		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security fixes only, upgrade to 8.x or 9.x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Wicket 6.x		6.30.0		discontinued, no longer maintained and 						will no longer receive any updates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https://wicket.apache.org/start/wicket-9.x.html#migrate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Community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Monotype Sorts" charset="2"/>
              <a:buChar char=""/>
            </a:pPr>
            <a:endParaRPr lang="de-DE" sz="2000" dirty="0"/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Weiterentwicklung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Dokumentation und Tutorials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Beispiele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Vorgefertigte Komponenten</a:t>
            </a:r>
          </a:p>
          <a:p>
            <a:pPr marL="343260" indent="-342900"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spc="-1" dirty="0">
                <a:solidFill>
                  <a:srgbClr val="000000"/>
                </a:solidFill>
              </a:rPr>
              <a:t>Bug Tracker</a:t>
            </a:r>
          </a:p>
          <a:p>
            <a:endParaRPr lang="de-DE" sz="2000" dirty="0"/>
          </a:p>
          <a:p>
            <a:r>
              <a:rPr lang="de-DE" sz="2000" dirty="0">
                <a:hlinkClick r:id="rId2"/>
              </a:rPr>
              <a:t>http://wicket.apache.org/community</a:t>
            </a:r>
            <a:endParaRPr lang="de-DE" sz="2000" dirty="0"/>
          </a:p>
          <a:p>
            <a:r>
              <a:rPr lang="de-DE" sz="2000" dirty="0">
                <a:hlinkClick r:id="rId3"/>
              </a:rPr>
              <a:t>http://wicket.apache.org/help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http://wicket.apache.org/learn</a:t>
            </a:r>
            <a:endParaRPr lang="de-DE" sz="2000" dirty="0"/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69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Warum Wicket?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“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bridges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impedance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mismatch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between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HTTP and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stateful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server-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side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i="1" strike="noStrike" spc="-1" dirty="0" err="1">
                <a:solidFill>
                  <a:srgbClr val="000000"/>
                </a:solidFill>
                <a:latin typeface="Arial"/>
              </a:rPr>
              <a:t>programming</a:t>
            </a:r>
            <a:r>
              <a:rPr lang="de-DE" sz="2000" b="0" i="1" strike="noStrike" spc="-1" dirty="0">
                <a:solidFill>
                  <a:srgbClr val="000000"/>
                </a:solidFill>
                <a:latin typeface="Arial"/>
              </a:rPr>
              <a:t> in Java.” 	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M.Dashorst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E.Hillenius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b="0" i="1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1600" b="0" i="1" strike="noStrike" spc="-1" dirty="0">
                <a:solidFill>
                  <a:srgbClr val="000000"/>
                </a:solidFill>
                <a:latin typeface="Arial"/>
              </a:rPr>
              <a:t> in Action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Java Virtual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Machine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(JVM):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Classes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Objects, Members</a:t>
            </a: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				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vs.</a:t>
            </a: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Hyper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Text Transfer Protocol (HTTP):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Request Response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Model 2 Frameworks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03120" y="981000"/>
            <a:ext cx="68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Klass. MVC Ansätze: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Spring MVC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Apache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Struts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Ruby on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Rails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Grails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Vorgehen: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Routing: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	URL  ↔ Controller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Object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HTTP-Request  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→ Action-Methode</a:t>
            </a:r>
            <a:br>
              <a:rPr dirty="0"/>
            </a:b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→ View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Idee: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Abstraktion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login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user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statt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doPost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request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Viele Helper /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Taglibs</a:t>
            </a: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: Links, Formulare, etc.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1" strike="noStrike" spc="-1" dirty="0">
                <a:solidFill>
                  <a:srgbClr val="FF0000"/>
                </a:solidFill>
                <a:latin typeface="Arial"/>
              </a:rPr>
              <a:t>Passt das zu den Anforderungen?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rafik 161"/>
          <p:cNvPicPr/>
          <p:nvPr/>
        </p:nvPicPr>
        <p:blipFill>
          <a:blip r:embed="rId2"/>
          <a:stretch/>
        </p:blipFill>
        <p:spPr>
          <a:xfrm>
            <a:off x="3390840" y="-1582385"/>
            <a:ext cx="5854680" cy="614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Ziel: Komplexe Webanwendung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03120" y="981000"/>
            <a:ext cx="866088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User Interfaces modellieren</a:t>
            </a:r>
            <a:br>
              <a:rPr dirty="0"/>
            </a:b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Model-View-{ Controller,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Presenter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ViewModel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Analog zu: AWT, Swing, Java FX</a:t>
            </a:r>
          </a:p>
          <a:p>
            <a:endParaRPr lang="de-DE" sz="900" b="1" strike="noStrike" spc="-1" dirty="0">
              <a:solidFill>
                <a:srgbClr val="000080"/>
              </a:solidFill>
              <a:latin typeface="DejaVu Sans Mono"/>
              <a:ea typeface="DejaVu Sans Mono"/>
            </a:endParaRPr>
          </a:p>
          <a:p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class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extends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WebPage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{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private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Index(){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int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</a:p>
          <a:p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Label(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"link-label"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de-DE" sz="900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Model.</a:t>
            </a:r>
            <a:r>
              <a:rPr lang="de-DE" sz="900" i="1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of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));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new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Link&lt;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Void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&gt;(</a:t>
            </a:r>
            <a:r>
              <a:rPr lang="de-DE" sz="9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"link-link"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808000"/>
                </a:solidFill>
                <a:latin typeface="DejaVu Sans Mono"/>
                <a:ea typeface="DejaVu Sans Mono"/>
              </a:rPr>
              <a:t>@</a:t>
            </a:r>
            <a:r>
              <a:rPr lang="de-DE" sz="900" b="0" strike="noStrike" spc="-1" dirty="0" err="1">
                <a:solidFill>
                  <a:srgbClr val="808000"/>
                </a:solidFill>
                <a:latin typeface="DejaVu Sans Mono"/>
                <a:ea typeface="DejaVu Sans Mono"/>
              </a:rPr>
              <a:t>Override</a:t>
            </a:r>
            <a:br>
              <a:rPr sz="900" dirty="0"/>
            </a:br>
            <a:r>
              <a:rPr lang="de-DE" sz="900" spc="-1" dirty="0">
                <a:solidFill>
                  <a:srgbClr val="808000"/>
                </a:solidFill>
                <a:latin typeface="DejaVu Sans Mono"/>
              </a:rPr>
              <a:t>           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public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de-DE" sz="9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onClick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++;</a:t>
            </a:r>
          </a:p>
          <a:p>
            <a:r>
              <a:rPr lang="de-DE" sz="9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.setDefaultModelObject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linkClicks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>
              <a:rPr sz="900" dirty="0"/>
            </a:b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linkLabel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    </a:t>
            </a:r>
            <a:r>
              <a:rPr lang="de-DE" sz="9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add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de-DE" sz="9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link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900" dirty="0"/>
            </a:br>
            <a:r>
              <a:rPr lang="de-DE" sz="900" spc="-1" dirty="0">
                <a:solidFill>
                  <a:srgbClr val="000000"/>
                </a:solidFill>
                <a:latin typeface="DejaVu Sans Mono"/>
              </a:rPr>
              <a:t>    </a:t>
            </a: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sz="900" dirty="0"/>
            </a:br>
            <a:r>
              <a:rPr lang="de-DE" sz="9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79"/>
              </a:spcBef>
            </a:pPr>
            <a:endParaRPr lang="de-DE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rafik 7"/>
          <p:cNvPicPr/>
          <p:nvPr/>
        </p:nvPicPr>
        <p:blipFill>
          <a:blip r:embed="rId2"/>
          <a:stretch/>
        </p:blipFill>
        <p:spPr>
          <a:xfrm>
            <a:off x="4958986" y="2591219"/>
            <a:ext cx="3707640" cy="344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Wicket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AWT</a:t>
            </a:r>
            <a:endParaRPr lang="de-DE" sz="3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ED91EA-F2EF-4A85-9F3D-65E38D618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6" y="2420888"/>
            <a:ext cx="8253968" cy="29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405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115920"/>
            <a:ext cx="5554440" cy="7059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000" b="0" strike="noStrike" spc="-1">
                <a:solidFill>
                  <a:srgbClr val="0D4F3C"/>
                </a:solidFill>
                <a:latin typeface="Arial"/>
              </a:rPr>
              <a:t>Zustand der UI</a:t>
            </a:r>
            <a:endParaRPr lang="de-DE" sz="3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03120" y="981000"/>
            <a:ext cx="8516520" cy="5400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Problem: Zustand der UI verfolgen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HTTP ist 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Arial"/>
              </a:rPr>
              <a:t>Stateless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Idee: Zustand in URL codieren?</a:t>
            </a:r>
          </a:p>
          <a:p>
            <a:pPr marL="360">
              <a:spcBef>
                <a:spcPts val="320"/>
              </a:spcBef>
              <a:buClr>
                <a:srgbClr val="008C5A"/>
              </a:buClr>
            </a:pPr>
            <a:endParaRPr lang="de-DE" sz="1600" spc="-1" dirty="0">
              <a:solidFill>
                <a:srgbClr val="000000"/>
              </a:solidFill>
              <a:latin typeface="Arial"/>
            </a:endParaRPr>
          </a:p>
          <a:p>
            <a:pPr marL="360">
              <a:spcBef>
                <a:spcPts val="320"/>
              </a:spcBef>
              <a:buClr>
                <a:srgbClr val="008C5A"/>
              </a:buClr>
            </a:pP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 /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tsp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/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web?lefttab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mngworkspaces&amp;ctab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groups&amp;ltab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members&amp;rtab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de-DE" sz="1600" b="0" strike="noStrike" spc="-1" dirty="0" err="1">
                <a:solidFill>
                  <a:srgbClr val="000000"/>
                </a:solidFill>
                <a:latin typeface="Courier New"/>
              </a:rPr>
              <a:t>comps</a:t>
            </a:r>
            <a:r>
              <a:rPr lang="de-DE" sz="1600" b="0" strike="noStrike" spc="-1" dirty="0">
                <a:solidFill>
                  <a:srgbClr val="000000"/>
                </a:solidFill>
                <a:latin typeface="Courier New"/>
              </a:rPr>
              <a:t>…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Wicket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: Zustand der UI in Session ablegen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Komponentenbaum serialisieren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URLs referenzieren gespeicherte Seiten</a:t>
            </a:r>
          </a:p>
          <a:p>
            <a:pPr marL="743310" lvl="1" indent="-285750">
              <a:lnSpc>
                <a:spcPct val="100000"/>
              </a:lnSpc>
              <a:spcBef>
                <a:spcPts val="32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Vorsicht: Anzahl der Seiten begrenzen</a:t>
            </a:r>
          </a:p>
          <a:p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buClr>
                <a:srgbClr val="008C5A"/>
              </a:buClr>
              <a:buFont typeface="Arial" panose="020B0604020202020204" pitchFamily="34" charset="0"/>
              <a:buChar char="•"/>
            </a:pPr>
            <a:r>
              <a:rPr lang="de-DE" sz="2000" b="1" strike="noStrike" spc="-1" dirty="0">
                <a:solidFill>
                  <a:srgbClr val="FF0000"/>
                </a:solidFill>
                <a:latin typeface="Arial"/>
              </a:rPr>
              <a:t>Offen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: Aussehen der UI beschreiben.</a:t>
            </a:r>
          </a:p>
          <a:p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1747</Words>
  <Application>Microsoft Office PowerPoint</Application>
  <PresentationFormat>Bildschirmpräsentation (4:3)</PresentationFormat>
  <Paragraphs>215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26</vt:i4>
      </vt:variant>
    </vt:vector>
  </HeadingPairs>
  <TitlesOfParts>
    <vt:vector size="37" baseType="lpstr">
      <vt:lpstr>Arial</vt:lpstr>
      <vt:lpstr>Consolas</vt:lpstr>
      <vt:lpstr>Courier New</vt:lpstr>
      <vt:lpstr>DejaVu Sans Mono</vt:lpstr>
      <vt:lpstr>Monotype Sorts</vt:lpstr>
      <vt:lpstr>Symbol</vt:lpstr>
      <vt:lpstr>Times New Roman</vt:lpstr>
      <vt:lpstr>Wingdings</vt:lpstr>
      <vt:lpstr>Office Theme</vt:lpstr>
      <vt:lpstr>Office Theme</vt:lpstr>
      <vt:lpstr>Office Theme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subject/>
  <dc:creator>R.Vicups, S.Ohm</dc:creator>
  <dc:description/>
  <cp:lastModifiedBy>Patrick Moebius</cp:lastModifiedBy>
  <cp:revision>957</cp:revision>
  <cp:lastPrinted>1996-08-01T16:36:58Z</cp:lastPrinted>
  <dcterms:created xsi:type="dcterms:W3CDTF">1996-08-01T16:33:14Z</dcterms:created>
  <dcterms:modified xsi:type="dcterms:W3CDTF">2023-02-10T13:40:28Z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anderScore GmbH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