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handoutMasterIdLst>
    <p:handoutMasterId r:id="rId23"/>
  </p:handoutMasterIdLst>
  <p:sldIdLst>
    <p:sldId id="528" r:id="rId3"/>
    <p:sldId id="530" r:id="rId4"/>
    <p:sldId id="529" r:id="rId5"/>
    <p:sldId id="531" r:id="rId6"/>
    <p:sldId id="534" r:id="rId7"/>
    <p:sldId id="533" r:id="rId8"/>
    <p:sldId id="515" r:id="rId9"/>
    <p:sldId id="532" r:id="rId10"/>
    <p:sldId id="516" r:id="rId11"/>
    <p:sldId id="517" r:id="rId12"/>
    <p:sldId id="518" r:id="rId13"/>
    <p:sldId id="519" r:id="rId14"/>
    <p:sldId id="535" r:id="rId15"/>
    <p:sldId id="536" r:id="rId16"/>
    <p:sldId id="520" r:id="rId17"/>
    <p:sldId id="521" r:id="rId18"/>
    <p:sldId id="524" r:id="rId19"/>
    <p:sldId id="526" r:id="rId20"/>
    <p:sldId id="537" r:id="rId21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  <p15:guide id="3" orient="horz" pos="3222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7" d="100"/>
          <a:sy n="97" d="100"/>
        </p:scale>
        <p:origin x="4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457" y="4888052"/>
            <a:ext cx="5202388" cy="454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8" tIns="47764" rIns="95528" bIns="47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915988"/>
            <a:ext cx="4791075" cy="359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28.02.2020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83041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Wicket</a:t>
            </a:r>
            <a:r>
              <a:rPr lang="de-DE" dirty="0"/>
              <a:t>-Architektur – </a:t>
            </a:r>
            <a:br>
              <a:rPr lang="de-DE" dirty="0"/>
            </a:br>
            <a:r>
              <a:rPr lang="de-DE" dirty="0"/>
              <a:t>Wie wird ein Request Verarbeitet?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</a:t>
            </a:r>
            <a:r>
              <a:rPr lang="en-US" dirty="0" err="1"/>
              <a:t>M.Dashorst</a:t>
            </a:r>
            <a:r>
              <a:rPr lang="en-US" dirty="0"/>
              <a:t>, </a:t>
            </a:r>
            <a:r>
              <a:rPr lang="en-US" dirty="0" err="1"/>
              <a:t>E.Hillenius</a:t>
            </a:r>
            <a:r>
              <a:rPr lang="de-DE" dirty="0"/>
              <a:t>, </a:t>
            </a:r>
            <a:r>
              <a:rPr lang="de-DE" i="1" dirty="0" err="1"/>
              <a:t>Wicket</a:t>
            </a:r>
            <a:r>
              <a:rPr lang="de-DE" i="1" dirty="0"/>
              <a:t> in Action</a:t>
            </a:r>
            <a:r>
              <a:rPr lang="de-DE" dirty="0"/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231298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Statischer Zugriff: </a:t>
            </a:r>
            <a:r>
              <a:rPr lang="de-DE" sz="2000" dirty="0" err="1"/>
              <a:t>Session.get</a:t>
            </a:r>
            <a:r>
              <a:rPr lang="de-DE" sz="2000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Aktueller Zustand des Komponentenbaums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Implementierungen üblich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Beispiel: Durchführung des Logins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Registrierung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Einklinken von </a:t>
            </a:r>
            <a:r>
              <a:rPr lang="de-DE" sz="2000" dirty="0" err="1"/>
              <a:t>Listenern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Stateless</a:t>
            </a:r>
            <a:r>
              <a:rPr lang="de-DE" sz="2000" dirty="0"/>
              <a:t> Page: temporäre Session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</p:spTree>
    <p:extLst>
      <p:ext uri="{BB962C8B-B14F-4D97-AF65-F5344CB8AC3E}">
        <p14:creationId xmlns:p14="http://schemas.microsoft.com/office/powerpoint/2010/main" val="163597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24744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AuthenticatedWebSession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(Request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Dies ist nur ein Beispiel!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"Training"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928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Wiederverwendbare UI-Bausteine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Self-contained</a:t>
            </a:r>
            <a:endParaRPr lang="de-DE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HTML + Java (ggf. JavaScript…) – Strukturen sind ähnlich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Stateful</a:t>
            </a:r>
            <a:r>
              <a:rPr lang="de-DE" sz="2000" dirty="0"/>
              <a:t> vs. </a:t>
            </a:r>
            <a:r>
              <a:rPr lang="de-DE" sz="2000" dirty="0" err="1"/>
              <a:t>stateless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Buttons</a:t>
            </a:r>
          </a:p>
          <a:p>
            <a:endParaRPr lang="de-DE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Komponenten - Eigenschaften</a:t>
            </a:r>
          </a:p>
        </p:txBody>
      </p:sp>
    </p:spTree>
    <p:extLst>
      <p:ext uri="{BB962C8B-B14F-4D97-AF65-F5344CB8AC3E}">
        <p14:creationId xmlns:p14="http://schemas.microsoft.com/office/powerpoint/2010/main" val="412217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- MVC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996460" cy="434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297758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Komponentenbaum &amp; - </a:t>
            </a:r>
            <a:r>
              <a:rPr lang="de-DE" dirty="0" err="1"/>
              <a:t>struktur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533" y="980728"/>
            <a:ext cx="6250019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8510"/>
            <a:ext cx="3532655" cy="36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9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268760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Lebenszyklus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Initializing</a:t>
            </a:r>
            <a:r>
              <a:rPr lang="de-DE" sz="1600" dirty="0"/>
              <a:t>		Instanziierung durch </a:t>
            </a:r>
            <a:r>
              <a:rPr lang="de-DE" sz="1600" dirty="0" err="1"/>
              <a:t>Wicket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Rendering		Generierung von Markup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Removing</a:t>
            </a:r>
            <a:r>
              <a:rPr lang="de-DE" sz="1600" dirty="0"/>
              <a:t>		Entfernung aus Komponentenbaum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Hook-Methoden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onInitialize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onConfigure</a:t>
            </a:r>
            <a:r>
              <a:rPr lang="de-DE" sz="1600" dirty="0"/>
              <a:t>(), </a:t>
            </a:r>
            <a:r>
              <a:rPr lang="de-DE" sz="1600" dirty="0" err="1"/>
              <a:t>onRender</a:t>
            </a:r>
            <a:r>
              <a:rPr lang="de-DE" sz="1600" dirty="0"/>
              <a:t>(),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onRemove</a:t>
            </a:r>
            <a:r>
              <a:rPr lang="de-DE" sz="1600" dirty="0"/>
              <a:t>()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Verwendung der Komponenten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77" y="4586187"/>
            <a:ext cx="5581019" cy="157911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73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Navigation über Link-Komponenten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Definition eines </a:t>
            </a:r>
            <a:r>
              <a:rPr lang="de-DE" dirty="0" err="1"/>
              <a:t>onClick</a:t>
            </a:r>
            <a:r>
              <a:rPr lang="de-DE" dirty="0"/>
              <a:t>-Handlers in Java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Deeplinks</a:t>
            </a:r>
            <a:r>
              <a:rPr lang="de-DE" sz="2000" dirty="0"/>
              <a:t>: </a:t>
            </a:r>
            <a:r>
              <a:rPr lang="de-DE" sz="2000" dirty="0" err="1"/>
              <a:t>Mountpoints</a:t>
            </a:r>
            <a:r>
              <a:rPr lang="de-DE" sz="2000" dirty="0"/>
              <a:t> in der </a:t>
            </a:r>
            <a:r>
              <a:rPr lang="de-DE" sz="2000" dirty="0" err="1"/>
              <a:t>Application</a:t>
            </a:r>
            <a:r>
              <a:rPr lang="de-DE" sz="2000" dirty="0"/>
              <a:t>-Klasse definieren: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mountPage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pageMount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/${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}",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ProductInfo.class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 viele Pages braucht eine Anwendung?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Wie viele abstrakte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Events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46019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Stateful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Verwendung über mehrere </a:t>
            </a:r>
            <a:r>
              <a:rPr lang="de-DE" sz="2000" dirty="0" err="1"/>
              <a:t>Requests</a:t>
            </a:r>
            <a:r>
              <a:rPr lang="de-DE" sz="2000" dirty="0"/>
              <a:t> hinweg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Zustand in der Session (Java </a:t>
            </a:r>
            <a:r>
              <a:rPr lang="de-DE" sz="2000" dirty="0" err="1"/>
              <a:t>Serialization</a:t>
            </a:r>
            <a:r>
              <a:rPr lang="de-DE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</a:t>
            </a:r>
            <a:r>
              <a:rPr lang="de-DE" sz="2000" dirty="0"/>
              <a:t> (→ Back-Button)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Page </a:t>
            </a:r>
            <a:r>
              <a:rPr lang="de-DE" dirty="0" err="1"/>
              <a:t>Stateful</a:t>
            </a:r>
            <a:r>
              <a:rPr lang="de-DE" dirty="0"/>
              <a:t> vs. </a:t>
            </a:r>
            <a:r>
              <a:rPr lang="de-DE" dirty="0" err="1"/>
              <a:t>Stateless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4" y="3573016"/>
            <a:ext cx="7629182" cy="187795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51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Stateless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Einsparung von Ressourcen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Login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Instanziierung durch das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u="sng" dirty="0"/>
              <a:t>Alle</a:t>
            </a:r>
            <a:r>
              <a:rPr lang="de-DE" sz="1600" dirty="0"/>
              <a:t> enthaltenen Komponenten ebenfalls </a:t>
            </a:r>
            <a:r>
              <a:rPr lang="de-DE" sz="1600" dirty="0" err="1"/>
              <a:t>stateless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275455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Modifizieren Sie die Echo-Anwendung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eine eigene </a:t>
            </a:r>
            <a:r>
              <a:rPr lang="de-DE" sz="2000" dirty="0" err="1"/>
              <a:t>Submit</a:t>
            </a:r>
            <a:r>
              <a:rPr lang="de-DE" sz="2000" dirty="0"/>
              <a:t>-Button Komponente (abgeleitet von </a:t>
            </a:r>
            <a:r>
              <a:rPr lang="de-DE" sz="2000" i="1" dirty="0"/>
              <a:t>Button</a:t>
            </a:r>
            <a:r>
              <a:rPr lang="de-DE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Geben Sie im Server Antwort Bereich aus, in welcher Sequenz folgende Methoden durchlaufen werden: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onInitialize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onConfigure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onRender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onRemove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0827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6131024" cy="706437"/>
          </a:xfrm>
        </p:spPr>
        <p:txBody>
          <a:bodyPr/>
          <a:lstStyle/>
          <a:p>
            <a:r>
              <a:rPr lang="de-DE" sz="2800" dirty="0"/>
              <a:t>Request Handling: Vogelperspektive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2189820" y="1052736"/>
            <a:ext cx="41764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Store:Application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835696" y="1852424"/>
            <a:ext cx="222041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Marys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716016" y="1844824"/>
            <a:ext cx="23762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07504" y="2564904"/>
            <a:ext cx="3960440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‚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leerdammer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4716016" y="2564904"/>
            <a:ext cx="426040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Browse ‚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goat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693876" y="3212976"/>
            <a:ext cx="3168352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Gerade Verbindung 13"/>
          <p:cNvCxnSpPr>
            <a:stCxn id="8" idx="2"/>
            <a:endCxn id="10" idx="0"/>
          </p:cNvCxnSpPr>
          <p:nvPr/>
        </p:nvCxnSpPr>
        <p:spPr bwMode="auto">
          <a:xfrm flipH="1">
            <a:off x="2087724" y="2356480"/>
            <a:ext cx="858180" cy="2084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Gerade Verbindung 15"/>
          <p:cNvCxnSpPr>
            <a:stCxn id="6" idx="2"/>
            <a:endCxn id="8" idx="0"/>
          </p:cNvCxnSpPr>
          <p:nvPr/>
        </p:nvCxnSpPr>
        <p:spPr bwMode="auto">
          <a:xfrm flipH="1">
            <a:off x="2945904" y="1556792"/>
            <a:ext cx="1332148" cy="2956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Gerade Verbindung 17"/>
          <p:cNvCxnSpPr>
            <a:stCxn id="6" idx="2"/>
            <a:endCxn id="9" idx="0"/>
          </p:cNvCxnSpPr>
          <p:nvPr/>
        </p:nvCxnSpPr>
        <p:spPr bwMode="auto">
          <a:xfrm>
            <a:off x="4278052" y="1556792"/>
            <a:ext cx="1626096" cy="2880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Gerade Verbindung 19"/>
          <p:cNvCxnSpPr>
            <a:stCxn id="9" idx="2"/>
            <a:endCxn id="11" idx="0"/>
          </p:cNvCxnSpPr>
          <p:nvPr/>
        </p:nvCxnSpPr>
        <p:spPr bwMode="auto">
          <a:xfrm>
            <a:off x="5904148" y="2348880"/>
            <a:ext cx="942072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 Verbindung 21"/>
          <p:cNvCxnSpPr>
            <a:stCxn id="8" idx="3"/>
            <a:endCxn id="12" idx="0"/>
          </p:cNvCxnSpPr>
          <p:nvPr/>
        </p:nvCxnSpPr>
        <p:spPr bwMode="auto">
          <a:xfrm>
            <a:off x="4056112" y="2104452"/>
            <a:ext cx="221940" cy="11085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Inhaltsplatzhalter 2"/>
          <p:cNvSpPr>
            <a:spLocks noGrp="1"/>
          </p:cNvSpPr>
          <p:nvPr>
            <p:ph idx="1"/>
          </p:nvPr>
        </p:nvSpPr>
        <p:spPr>
          <a:xfrm>
            <a:off x="303213" y="4365104"/>
            <a:ext cx="8516937" cy="20162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2000" dirty="0"/>
              <a:t>: Oberster Container – Singleton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de-DE" sz="2000" dirty="0"/>
              <a:t>:  „State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user</a:t>
            </a:r>
            <a:r>
              <a:rPr lang="de-DE" sz="2000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sz="2000" dirty="0"/>
              <a:t>: Kapselt den HTTP-Request des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sz="2000" dirty="0"/>
              <a:t>: „Schreiboperationen“ – Output des </a:t>
            </a:r>
            <a:r>
              <a:rPr lang="de-DE" sz="2000" dirty="0" err="1"/>
              <a:t>Requests</a:t>
            </a:r>
            <a:endParaRPr lang="de-DE" sz="2000" dirty="0"/>
          </a:p>
          <a:p>
            <a:pPr algn="r"/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68924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6275040" cy="706437"/>
          </a:xfrm>
        </p:spPr>
        <p:txBody>
          <a:bodyPr/>
          <a:lstStyle/>
          <a:p>
            <a:r>
              <a:rPr lang="de-DE" dirty="0"/>
              <a:t>Klassen für das Request-Handling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3491880" y="1124744"/>
            <a:ext cx="187812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1834312"/>
            <a:ext cx="331236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419872" y="2858212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Cycle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6732240" y="284766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Target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971600" y="400506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5940152" y="414908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79512" y="292494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 Store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395536" y="1772816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Gerade Verbindung 12"/>
          <p:cNvCxnSpPr>
            <a:stCxn id="4" idx="2"/>
            <a:endCxn id="11" idx="3"/>
          </p:cNvCxnSpPr>
          <p:nvPr/>
        </p:nvCxnSpPr>
        <p:spPr bwMode="auto">
          <a:xfrm flipH="1">
            <a:off x="2699792" y="1628800"/>
            <a:ext cx="1731150" cy="3960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Gerade Verbindung 14"/>
          <p:cNvCxnSpPr>
            <a:stCxn id="4" idx="2"/>
            <a:endCxn id="5" idx="1"/>
          </p:cNvCxnSpPr>
          <p:nvPr/>
        </p:nvCxnSpPr>
        <p:spPr bwMode="auto">
          <a:xfrm>
            <a:off x="4430942" y="1628800"/>
            <a:ext cx="1077162" cy="4575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Gerade Verbindung 16"/>
          <p:cNvCxnSpPr>
            <a:stCxn id="5" idx="2"/>
            <a:endCxn id="7" idx="0"/>
          </p:cNvCxnSpPr>
          <p:nvPr/>
        </p:nvCxnSpPr>
        <p:spPr bwMode="auto">
          <a:xfrm>
            <a:off x="7164288" y="2338368"/>
            <a:ext cx="720080" cy="5092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Gerade Verbindung 18"/>
          <p:cNvCxnSpPr>
            <a:stCxn id="5" idx="2"/>
            <a:endCxn id="6" idx="0"/>
          </p:cNvCxnSpPr>
          <p:nvPr/>
        </p:nvCxnSpPr>
        <p:spPr bwMode="auto">
          <a:xfrm flipH="1">
            <a:off x="4572000" y="2338368"/>
            <a:ext cx="2592288" cy="5198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Gerade Verbindung 20"/>
          <p:cNvCxnSpPr>
            <a:stCxn id="7" idx="1"/>
            <a:endCxn id="6" idx="3"/>
          </p:cNvCxnSpPr>
          <p:nvPr/>
        </p:nvCxnSpPr>
        <p:spPr bwMode="auto">
          <a:xfrm flipH="1">
            <a:off x="5724128" y="3099688"/>
            <a:ext cx="1008112" cy="10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Gerade Verbindung 22"/>
          <p:cNvCxnSpPr>
            <a:stCxn id="4" idx="2"/>
            <a:endCxn id="8" idx="0"/>
          </p:cNvCxnSpPr>
          <p:nvPr/>
        </p:nvCxnSpPr>
        <p:spPr bwMode="auto">
          <a:xfrm flipH="1">
            <a:off x="2123728" y="1628800"/>
            <a:ext cx="2307214" cy="23762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Gerade Verbindung 24"/>
          <p:cNvCxnSpPr>
            <a:stCxn id="4" idx="2"/>
            <a:endCxn id="9" idx="0"/>
          </p:cNvCxnSpPr>
          <p:nvPr/>
        </p:nvCxnSpPr>
        <p:spPr bwMode="auto">
          <a:xfrm>
            <a:off x="4430942" y="1628800"/>
            <a:ext cx="2661338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Gerade Verbindung 26"/>
          <p:cNvCxnSpPr>
            <a:stCxn id="6" idx="2"/>
            <a:endCxn id="8" idx="0"/>
          </p:cNvCxnSpPr>
          <p:nvPr/>
        </p:nvCxnSpPr>
        <p:spPr bwMode="auto">
          <a:xfrm flipH="1">
            <a:off x="2123728" y="3362268"/>
            <a:ext cx="2448272" cy="6427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Gerade Verbindung 28"/>
          <p:cNvCxnSpPr>
            <a:stCxn id="6" idx="2"/>
            <a:endCxn id="9" idx="0"/>
          </p:cNvCxnSpPr>
          <p:nvPr/>
        </p:nvCxnSpPr>
        <p:spPr bwMode="auto">
          <a:xfrm>
            <a:off x="4572000" y="3362268"/>
            <a:ext cx="2520280" cy="786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 Verbindung 30"/>
          <p:cNvCxnSpPr>
            <a:stCxn id="4" idx="2"/>
            <a:endCxn id="10" idx="0"/>
          </p:cNvCxnSpPr>
          <p:nvPr/>
        </p:nvCxnSpPr>
        <p:spPr bwMode="auto">
          <a:xfrm flipH="1">
            <a:off x="1331640" y="1628800"/>
            <a:ext cx="3099302" cy="12961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Gerade Verbindung 32"/>
          <p:cNvCxnSpPr>
            <a:stCxn id="11" idx="2"/>
            <a:endCxn id="10" idx="0"/>
          </p:cNvCxnSpPr>
          <p:nvPr/>
        </p:nvCxnSpPr>
        <p:spPr bwMode="auto">
          <a:xfrm flipH="1">
            <a:off x="1331640" y="2276872"/>
            <a:ext cx="216024" cy="648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 Verbindung 34"/>
          <p:cNvCxnSpPr>
            <a:stCxn id="11" idx="2"/>
            <a:endCxn id="6" idx="1"/>
          </p:cNvCxnSpPr>
          <p:nvPr/>
        </p:nvCxnSpPr>
        <p:spPr bwMode="auto">
          <a:xfrm>
            <a:off x="1547664" y="2276872"/>
            <a:ext cx="1872208" cy="833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7" name="Inhaltsplatzhalter 2"/>
          <p:cNvSpPr>
            <a:spLocks noGrp="1"/>
          </p:cNvSpPr>
          <p:nvPr>
            <p:ph idx="1"/>
          </p:nvPr>
        </p:nvSpPr>
        <p:spPr>
          <a:xfrm>
            <a:off x="319415" y="4869160"/>
            <a:ext cx="8516937" cy="15841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/>
              <a:t>: Wickelt den Request ab - Delegiert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RequestCycleProcessor</a:t>
            </a:r>
            <a:r>
              <a:rPr lang="de-DE" sz="2000" dirty="0"/>
              <a:t>: Schritte / Events im 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RequestTarget</a:t>
            </a:r>
            <a:r>
              <a:rPr lang="de-DE" sz="2000" dirty="0"/>
              <a:t>: Aufrufbare Seite, </a:t>
            </a:r>
            <a:r>
              <a:rPr lang="de-DE" sz="2000" dirty="0" err="1"/>
              <a:t>AjaxTarget</a:t>
            </a:r>
            <a:r>
              <a:rPr lang="de-DE" sz="2000" dirty="0"/>
              <a:t>, etc.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119024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943910"/>
              </p:ext>
            </p:extLst>
          </p:nvPr>
        </p:nvGraphicFramePr>
        <p:xfrm>
          <a:off x="2123728" y="-3915816"/>
          <a:ext cx="5328592" cy="934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Visio" r:id="rId3" imgW="2476804" imgH="4342874" progId="Visio.Drawing.11">
                  <p:embed/>
                </p:oleObj>
              </mc:Choice>
              <mc:Fallback>
                <p:oleObj name="Visio" r:id="rId3" imgW="2476804" imgH="43428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-3915816"/>
                        <a:ext cx="5328592" cy="9342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26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5915000" cy="706437"/>
          </a:xfrm>
        </p:spPr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Starten Sie die Link-Counter-Anwendung.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zwei verschiedene Sessions.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Untersuchen Sie im Debugger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Welche Objekte hat der </a:t>
            </a:r>
            <a:r>
              <a:rPr lang="de-DE" sz="1800" dirty="0" err="1"/>
              <a:t>SessionStore</a:t>
            </a:r>
            <a:r>
              <a:rPr lang="de-DE" sz="18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lauten die IDs der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können Sie die Pages unterscheiden?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7718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Architektur: Thread-</a:t>
            </a:r>
            <a:r>
              <a:rPr lang="de-DE" dirty="0" err="1"/>
              <a:t>Safety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Idee: Single-</a:t>
            </a:r>
            <a:r>
              <a:rPr lang="de-DE" sz="2000" dirty="0" err="1"/>
              <a:t>Threaded</a:t>
            </a:r>
            <a:r>
              <a:rPr lang="de-DE" sz="2000" dirty="0"/>
              <a:t> soweit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Components: </a:t>
            </a:r>
            <a:r>
              <a:rPr lang="de-DE" sz="2000" dirty="0" err="1"/>
              <a:t>synchronized</a:t>
            </a:r>
            <a:r>
              <a:rPr lang="de-DE" sz="2000" dirty="0"/>
              <a:t> auf Pages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Achtung: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Instanz einer Komponente nur auf einer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0000"/>
                </a:solidFill>
              </a:rPr>
              <a:t>Nicht Thread-Safe:</a:t>
            </a: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Application</a:t>
            </a:r>
            <a:r>
              <a:rPr lang="de-DE" sz="18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Session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SessionStore</a:t>
            </a:r>
            <a:endParaRPr lang="de-DE" sz="2200" dirty="0"/>
          </a:p>
          <a:p>
            <a:endParaRPr lang="de-DE" sz="2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jan\AppData\Local\Microsoft\Windows\Temporary Internet Files\Content.IE5\B8QN063L\needle%20and%20thread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19823"/>
            <a:ext cx="2182507" cy="253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371424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Kontrolliert durch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Abstraktion der Servlet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ServletWebRequest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ServletWebResponse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RequestCycle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Statischer Zugriff: </a:t>
            </a:r>
            <a:r>
              <a:rPr lang="de-DE" sz="1600" dirty="0" err="1"/>
              <a:t>RequestCycle.get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Verarbeitung von Request &amp; Response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Bestimmung konkreter URLs für Pages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Hook-Methoden und </a:t>
            </a:r>
            <a:r>
              <a:rPr lang="de-DE" sz="1600" dirty="0" err="1"/>
              <a:t>Listener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 Thread pro Cycle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6230466" cy="706438"/>
          </a:xfrm>
        </p:spPr>
        <p:txBody>
          <a:bodyPr/>
          <a:lstStyle/>
          <a:p>
            <a:r>
              <a:rPr lang="de-DE" dirty="0"/>
              <a:t>Request-Handling: Eigenschaften</a:t>
            </a:r>
          </a:p>
        </p:txBody>
      </p:sp>
    </p:spTree>
    <p:extLst>
      <p:ext uri="{BB962C8B-B14F-4D97-AF65-F5344CB8AC3E}">
        <p14:creationId xmlns:p14="http://schemas.microsoft.com/office/powerpoint/2010/main" val="70086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Ablauf 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1043608" y="1052577"/>
            <a:ext cx="6914580" cy="36019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GET /?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wicket:interface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=:2:actionLink::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ILinkListener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273804" y="1772816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Decode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Request</a:t>
            </a:r>
          </a:p>
        </p:txBody>
      </p:sp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3273804" y="3044904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Determine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Target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3273804" y="4316992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Process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Events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308902" y="5589081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>
                <a:latin typeface="+mj-lt"/>
                <a:cs typeface="Consolas" panose="020B0609020204030204" pitchFamily="49" charset="0"/>
              </a:rPr>
              <a:t>Respond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anose="020B0609020204030204" pitchFamily="49" charset="0"/>
            </a:endParaRPr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 bwMode="auto">
          <a:xfrm>
            <a:off x="4500898" y="1412776"/>
            <a:ext cx="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Gerade Verbindung mit Pfeil 12"/>
          <p:cNvCxnSpPr>
            <a:stCxn id="5" idx="2"/>
            <a:endCxn id="3075" idx="1"/>
          </p:cNvCxnSpPr>
          <p:nvPr/>
        </p:nvCxnSpPr>
        <p:spPr bwMode="auto">
          <a:xfrm>
            <a:off x="4500898" y="2205023"/>
            <a:ext cx="2199915" cy="4390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Gerade Verbindung mit Pfeil 14"/>
          <p:cNvCxnSpPr>
            <a:stCxn id="7" idx="2"/>
            <a:endCxn id="3076" idx="3"/>
          </p:cNvCxnSpPr>
          <p:nvPr/>
        </p:nvCxnSpPr>
        <p:spPr bwMode="auto">
          <a:xfrm flipH="1">
            <a:off x="2947542" y="3477111"/>
            <a:ext cx="1553356" cy="4224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Gerade Verbindung mit Pfeil 16"/>
          <p:cNvCxnSpPr>
            <a:stCxn id="8" idx="2"/>
            <a:endCxn id="32" idx="1"/>
          </p:cNvCxnSpPr>
          <p:nvPr/>
        </p:nvCxnSpPr>
        <p:spPr bwMode="auto">
          <a:xfrm>
            <a:off x="4500898" y="4749199"/>
            <a:ext cx="2017130" cy="6029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13" y="2348880"/>
            <a:ext cx="2191667" cy="59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Gerade Verbindung mit Pfeil 19"/>
          <p:cNvCxnSpPr>
            <a:stCxn id="3075" idx="1"/>
            <a:endCxn id="7" idx="0"/>
          </p:cNvCxnSpPr>
          <p:nvPr/>
        </p:nvCxnSpPr>
        <p:spPr bwMode="auto">
          <a:xfrm flipH="1">
            <a:off x="4500898" y="2644054"/>
            <a:ext cx="2199915" cy="400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8120"/>
            <a:ext cx="2768030" cy="64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Gerade Verbindung mit Pfeil 24"/>
          <p:cNvCxnSpPr>
            <a:endCxn id="8" idx="0"/>
          </p:cNvCxnSpPr>
          <p:nvPr/>
        </p:nvCxnSpPr>
        <p:spPr bwMode="auto">
          <a:xfrm>
            <a:off x="2914106" y="3863692"/>
            <a:ext cx="1586792" cy="4533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hteck 31"/>
          <p:cNvSpPr/>
          <p:nvPr/>
        </p:nvSpPr>
        <p:spPr bwMode="auto">
          <a:xfrm>
            <a:off x="6518028" y="5136020"/>
            <a:ext cx="2016224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Gerade Verbindung mit Pfeil 29"/>
          <p:cNvCxnSpPr>
            <a:stCxn id="32" idx="1"/>
            <a:endCxn id="9" idx="0"/>
          </p:cNvCxnSpPr>
          <p:nvPr/>
        </p:nvCxnSpPr>
        <p:spPr bwMode="auto">
          <a:xfrm flipH="1">
            <a:off x="4535996" y="5352124"/>
            <a:ext cx="1982032" cy="2369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163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Request-Handling: Ablauf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46" y="2455515"/>
            <a:ext cx="5695950" cy="31337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71954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766</Words>
  <Application>Microsoft Office PowerPoint</Application>
  <PresentationFormat>Bildschirmpräsentation (4:3)</PresentationFormat>
  <Paragraphs>146</Paragraphs>
  <Slides>19</Slides>
  <Notes>0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Visio</vt:lpstr>
      <vt:lpstr>Die Wicket-Architektur –  Wie wird ein Request Verarbeitet?</vt:lpstr>
      <vt:lpstr>Request Handling: Vogelperspektive</vt:lpstr>
      <vt:lpstr>Klassen für das Request-Handling</vt:lpstr>
      <vt:lpstr>Request-Handling: Sessions</vt:lpstr>
      <vt:lpstr>Übungsaufgabe</vt:lpstr>
      <vt:lpstr>Architektur: Thread-Safety</vt:lpstr>
      <vt:lpstr>Request-Handling: Eigenschaften</vt:lpstr>
      <vt:lpstr>Request-Handling: Ablauf </vt:lpstr>
      <vt:lpstr>Request-Handling: Ablauf </vt:lpstr>
      <vt:lpstr>Architektur: Sessions</vt:lpstr>
      <vt:lpstr>Architektur: Sessions</vt:lpstr>
      <vt:lpstr>Komponenten - Eigenschaften</vt:lpstr>
      <vt:lpstr>Komponenten - MVC</vt:lpstr>
      <vt:lpstr>Komponentenbaum &amp; - struktur</vt:lpstr>
      <vt:lpstr>Verwendung der Komponenten</vt:lpstr>
      <vt:lpstr>Architektur</vt:lpstr>
      <vt:lpstr>Page Stateful vs. Stateless</vt:lpstr>
      <vt:lpstr>Architektur</vt:lpstr>
      <vt:lpstr>Übungsaufgabe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963</cp:revision>
  <cp:lastPrinted>2016-07-11T16:09:04Z</cp:lastPrinted>
  <dcterms:created xsi:type="dcterms:W3CDTF">1996-08-01T16:33:14Z</dcterms:created>
  <dcterms:modified xsi:type="dcterms:W3CDTF">2020-02-28T10:08:50Z</dcterms:modified>
</cp:coreProperties>
</file>