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7"/>
  </p:notesMasterIdLst>
  <p:handoutMasterIdLst>
    <p:handoutMasterId r:id="rId8"/>
  </p:handoutMasterIdLst>
  <p:sldIdLst>
    <p:sldId id="519" r:id="rId3"/>
    <p:sldId id="565" r:id="rId4"/>
    <p:sldId id="566" r:id="rId5"/>
    <p:sldId id="567" r:id="rId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97" d="100"/>
          <a:sy n="97" d="100"/>
        </p:scale>
        <p:origin x="48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774" y="108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980728"/>
            <a:ext cx="8516937" cy="5400675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60E9F46-5ECB-4964-9B7A-E80935C9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28.02.2020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80209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Tag-3_2-Best-Practices.pptx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r>
              <a:rPr lang="de-DE" sz="4000" b="1" dirty="0"/>
              <a:t>Best Practices</a:t>
            </a:r>
            <a:br>
              <a:rPr lang="de-DE" sz="4000" b="1" dirty="0"/>
            </a:br>
            <a:r>
              <a:rPr lang="de-DE" sz="2000" i="1" dirty="0"/>
              <a:t>Nach: Apache </a:t>
            </a:r>
            <a:r>
              <a:rPr lang="de-DE" sz="2000" i="1" dirty="0" err="1"/>
              <a:t>Wicket</a:t>
            </a:r>
            <a:r>
              <a:rPr lang="de-DE" sz="2000" i="1" dirty="0"/>
              <a:t> Guide 6</a:t>
            </a:r>
          </a:p>
          <a:p>
            <a:pPr marL="0" indent="0" algn="ctr">
              <a:buNone/>
            </a:pPr>
            <a:endParaRPr lang="de-DE" sz="4000" b="1" dirty="0">
              <a:sym typeface="Wingdings" panose="05000000000000000000" pitchFamily="2" charset="2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92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Best Practices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1800" b="1" dirty="0" err="1"/>
              <a:t>Encapsulate</a:t>
            </a:r>
            <a:r>
              <a:rPr lang="de-DE" sz="1800" b="1" dirty="0"/>
              <a:t> </a:t>
            </a:r>
            <a:r>
              <a:rPr lang="de-DE" sz="1800" b="1" dirty="0" err="1"/>
              <a:t>components</a:t>
            </a:r>
            <a:r>
              <a:rPr lang="de-DE" sz="1800" b="1" dirty="0"/>
              <a:t> </a:t>
            </a:r>
            <a:r>
              <a:rPr lang="de-DE" sz="1800" b="1" dirty="0" err="1"/>
              <a:t>correctly</a:t>
            </a:r>
            <a:endParaRPr 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Self-</a:t>
            </a:r>
            <a:r>
              <a:rPr lang="de-DE" sz="1600" dirty="0" err="1"/>
              <a:t>contained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Wiederverwendbar</a:t>
            </a:r>
          </a:p>
          <a:p>
            <a:pPr lvl="1"/>
            <a:endParaRPr lang="de-DE" sz="16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Put models and page data in fields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Pages </a:t>
            </a:r>
            <a:r>
              <a:rPr lang="en-US" sz="1600" dirty="0" err="1"/>
              <a:t>sind</a:t>
            </a:r>
            <a:r>
              <a:rPr lang="en-US" sz="1600" dirty="0"/>
              <a:t> </a:t>
            </a:r>
            <a:r>
              <a:rPr lang="en-US" sz="1600" dirty="0" err="1"/>
              <a:t>keine</a:t>
            </a:r>
            <a:r>
              <a:rPr lang="en-US" sz="1600" dirty="0"/>
              <a:t> Singletons</a:t>
            </a: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Correct naming for Wicket IDs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Feste </a:t>
            </a:r>
            <a:r>
              <a:rPr lang="en-US" sz="1600" dirty="0" err="1"/>
              <a:t>Konventionen</a:t>
            </a:r>
            <a:endParaRPr lang="en-US" sz="16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 err="1"/>
              <a:t>Möglichst</a:t>
            </a:r>
            <a:r>
              <a:rPr lang="en-US" sz="1600" dirty="0"/>
              <a:t> </a:t>
            </a:r>
            <a:r>
              <a:rPr lang="en-US" sz="1600" dirty="0" err="1"/>
              <a:t>keine</a:t>
            </a:r>
            <a:r>
              <a:rPr lang="en-US" sz="1600" dirty="0"/>
              <a:t> “</a:t>
            </a:r>
            <a:r>
              <a:rPr lang="en-US" sz="1600" dirty="0" err="1"/>
              <a:t>technischen</a:t>
            </a:r>
            <a:r>
              <a:rPr lang="en-US" sz="1600" dirty="0"/>
              <a:t>” </a:t>
            </a:r>
            <a:r>
              <a:rPr lang="en-US" sz="1600" dirty="0" err="1"/>
              <a:t>Namen</a:t>
            </a:r>
            <a:r>
              <a:rPr lang="en-US" sz="1600" dirty="0"/>
              <a:t> (</a:t>
            </a:r>
            <a:r>
              <a:rPr lang="en-US" sz="1600" dirty="0" err="1"/>
              <a:t>z.B</a:t>
            </a:r>
            <a:r>
              <a:rPr lang="en-US" sz="1600" dirty="0"/>
              <a:t>. –label)</a:t>
            </a: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Avoid changes at the component tree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setVisible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/>
              <a:t> </a:t>
            </a:r>
            <a:r>
              <a:rPr lang="en-US" sz="1600" dirty="0" err="1"/>
              <a:t>statt</a:t>
            </a:r>
            <a:r>
              <a:rPr lang="en-US" sz="1600" dirty="0"/>
              <a:t> </a:t>
            </a:r>
            <a:r>
              <a:rPr lang="en-US" sz="1600" dirty="0" err="1"/>
              <a:t>Fallunterscheidung</a:t>
            </a:r>
            <a:r>
              <a:rPr lang="en-US" sz="1600" dirty="0"/>
              <a:t> – </a:t>
            </a:r>
            <a:r>
              <a:rPr lang="en-US" sz="1600" dirty="0" err="1"/>
              <a:t>besser</a:t>
            </a:r>
            <a:r>
              <a:rPr lang="en-US" sz="1600" dirty="0"/>
              <a:t> </a:t>
            </a:r>
            <a:r>
              <a:rPr lang="en-US" sz="1600" dirty="0" err="1"/>
              <a:t>testbar</a:t>
            </a:r>
            <a:endParaRPr lang="en-US" sz="1600" dirty="0"/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Implement visibilities of components correctly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setVisible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 err="1"/>
              <a:t>aufrufen</a:t>
            </a:r>
            <a:r>
              <a:rPr lang="en-US" sz="1600" dirty="0"/>
              <a:t> – </a:t>
            </a:r>
            <a:r>
              <a:rPr lang="en-US" sz="1600" dirty="0" err="1"/>
              <a:t>ggf</a:t>
            </a:r>
            <a:r>
              <a:rPr lang="en-US" sz="1600" dirty="0"/>
              <a:t>. Behavior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 err="1"/>
              <a:t>Nicht</a:t>
            </a:r>
            <a:r>
              <a:rPr lang="en-US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isVisible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 err="1"/>
              <a:t>überschreiben</a:t>
            </a:r>
            <a:r>
              <a:rPr lang="en-US" sz="1600" dirty="0"/>
              <a:t> (Performance)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39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Best Practices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Always use models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400" dirty="0" err="1"/>
              <a:t>Keine</a:t>
            </a:r>
            <a:r>
              <a:rPr lang="en-US" sz="1400" dirty="0"/>
              <a:t> </a:t>
            </a:r>
            <a:r>
              <a:rPr lang="en-US" sz="1400" dirty="0" err="1"/>
              <a:t>Komponenten</a:t>
            </a:r>
            <a:r>
              <a:rPr lang="en-US" sz="1400" dirty="0"/>
              <a:t> </a:t>
            </a:r>
            <a:r>
              <a:rPr lang="en-US" sz="1400" dirty="0" err="1"/>
              <a:t>ohne</a:t>
            </a:r>
            <a:r>
              <a:rPr lang="en-US" sz="1400" dirty="0"/>
              <a:t> Model</a:t>
            </a:r>
            <a:br>
              <a:rPr lang="en-US" sz="1400" dirty="0"/>
            </a:br>
            <a:endParaRPr lang="en-US" sz="14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Do not unwrap models within the constructor hierarchy</a:t>
            </a:r>
            <a:endParaRPr 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Models nur „auspacken“, wenn nötig</a:t>
            </a:r>
          </a:p>
          <a:p>
            <a:pPr lvl="1"/>
            <a:endParaRPr lang="de-DE" sz="16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Pass models extended components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Default Model </a:t>
            </a:r>
            <a:r>
              <a:rPr lang="en-US" sz="1600" dirty="0" err="1"/>
              <a:t>tatsächlich</a:t>
            </a:r>
            <a:r>
              <a:rPr lang="en-US" sz="1600" dirty="0"/>
              <a:t> </a:t>
            </a:r>
            <a:r>
              <a:rPr lang="en-US" sz="1600" dirty="0" err="1"/>
              <a:t>setzen</a:t>
            </a:r>
            <a:r>
              <a:rPr lang="en-US" sz="1600" dirty="0"/>
              <a:t> – </a:t>
            </a:r>
            <a:r>
              <a:rPr lang="en-US" sz="1600" dirty="0" err="1"/>
              <a:t>z.B</a:t>
            </a:r>
            <a:r>
              <a:rPr lang="en-US" sz="1600" dirty="0"/>
              <a:t>. in </a:t>
            </a:r>
            <a:r>
              <a:rPr lang="en-US" sz="1600" dirty="0" err="1"/>
              <a:t>eigenen</a:t>
            </a:r>
            <a:r>
              <a:rPr lang="en-US" sz="1600" dirty="0"/>
              <a:t> Panels</a:t>
            </a: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Validators must not change any data or models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Ein Validator </a:t>
            </a:r>
            <a:r>
              <a:rPr lang="en-US" sz="1600" dirty="0" err="1"/>
              <a:t>validiert</a:t>
            </a:r>
            <a:r>
              <a:rPr lang="en-US" sz="1600" dirty="0"/>
              <a:t> und </a:t>
            </a:r>
            <a:r>
              <a:rPr lang="en-US" sz="1600" dirty="0" err="1"/>
              <a:t>ändert</a:t>
            </a:r>
            <a:r>
              <a:rPr lang="en-US" sz="1600" dirty="0"/>
              <a:t> </a:t>
            </a:r>
            <a:r>
              <a:rPr lang="en-US" sz="1600" dirty="0" err="1"/>
              <a:t>keine</a:t>
            </a:r>
            <a:r>
              <a:rPr lang="en-US" sz="1600" dirty="0"/>
              <a:t> </a:t>
            </a:r>
            <a:r>
              <a:rPr lang="en-US" sz="1600" dirty="0" err="1"/>
              <a:t>Daten</a:t>
            </a:r>
            <a:r>
              <a:rPr lang="en-US" sz="1600" dirty="0"/>
              <a:t>!</a:t>
            </a: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Do not pass components to constructors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j-lt"/>
                <a:cs typeface="Courier New" panose="02070309020205020404" pitchFamily="49" charset="0"/>
              </a:rPr>
              <a:t>Keine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Komponenten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als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Argumente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in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Konstruktoren</a:t>
            </a:r>
            <a:endParaRPr lang="en-US" sz="1600" dirty="0">
              <a:latin typeface="+mj-lt"/>
            </a:endParaRP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Use the Wicket session only for global data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Courier New" panose="02070309020205020404" pitchFamily="49" charset="0"/>
              </a:rPr>
              <a:t>State of the user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32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Best Practices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12"/>
            </a:pPr>
            <a:r>
              <a:rPr lang="en-US" sz="1800" b="1" dirty="0"/>
              <a:t>Do not use factories for components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400" dirty="0"/>
              <a:t>Factory </a:t>
            </a:r>
            <a:r>
              <a:rPr lang="en-US" sz="1400" dirty="0" err="1"/>
              <a:t>verhindert</a:t>
            </a:r>
            <a:r>
              <a:rPr lang="en-US" sz="1400" dirty="0"/>
              <a:t> </a:t>
            </a:r>
            <a:r>
              <a:rPr lang="en-US" sz="1400" dirty="0" err="1"/>
              <a:t>Überschreiben</a:t>
            </a:r>
            <a:r>
              <a:rPr lang="en-US" sz="1400" dirty="0"/>
              <a:t> von </a:t>
            </a:r>
            <a:r>
              <a:rPr lang="en-US" sz="1400" dirty="0" err="1"/>
              <a:t>Methoden</a:t>
            </a:r>
            <a:r>
              <a:rPr lang="en-US" sz="1400" dirty="0"/>
              <a:t> </a:t>
            </a:r>
            <a:r>
              <a:rPr lang="en-US" sz="1400" dirty="0" err="1"/>
              <a:t>bei</a:t>
            </a:r>
            <a:r>
              <a:rPr lang="en-US" sz="1400" dirty="0"/>
              <a:t> </a:t>
            </a:r>
            <a:r>
              <a:rPr lang="en-US" sz="1400" dirty="0" err="1"/>
              <a:t>Bedarf</a:t>
            </a:r>
            <a:endParaRPr lang="en-US" sz="1400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400" dirty="0" err="1"/>
              <a:t>Ausnahme</a:t>
            </a:r>
            <a:r>
              <a:rPr lang="en-US" sz="1400" dirty="0"/>
              <a:t>: </a:t>
            </a:r>
            <a:r>
              <a:rPr lang="en-US" sz="1400" dirty="0" err="1"/>
              <a:t>Immer</a:t>
            </a:r>
            <a:r>
              <a:rPr lang="en-US" sz="1400" dirty="0"/>
              <a:t> </a:t>
            </a:r>
            <a:r>
              <a:rPr lang="en-US" sz="1400" dirty="0" err="1"/>
              <a:t>gleiche</a:t>
            </a:r>
            <a:r>
              <a:rPr lang="en-US" sz="1400" dirty="0"/>
              <a:t> </a:t>
            </a:r>
            <a:r>
              <a:rPr lang="en-US" sz="1400" dirty="0" err="1"/>
              <a:t>Konfiguration</a:t>
            </a:r>
            <a:br>
              <a:rPr lang="en-US" sz="1400" dirty="0"/>
            </a:br>
            <a:endParaRPr lang="en-US" sz="1400" dirty="0"/>
          </a:p>
          <a:p>
            <a:pPr marL="457200" indent="-457200">
              <a:buFont typeface="+mj-lt"/>
              <a:buAutoNum type="arabicPeriod" startAt="12"/>
            </a:pPr>
            <a:r>
              <a:rPr lang="en-US" sz="1800" b="1" dirty="0"/>
              <a:t>Avoid interactions with other servlet filters</a:t>
            </a:r>
            <a:endParaRPr 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Mitunter redundant zur </a:t>
            </a:r>
            <a:r>
              <a:rPr lang="de-DE" sz="1600" dirty="0" err="1"/>
              <a:t>Wicket-Application</a:t>
            </a:r>
            <a:r>
              <a:rPr lang="de-DE" sz="1600" dirty="0"/>
              <a:t> und Implementierung eigener Sessions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Nicht der vorgesehene Ort</a:t>
            </a:r>
          </a:p>
          <a:p>
            <a:pPr lvl="1"/>
            <a:endParaRPr lang="de-DE" sz="1600" dirty="0"/>
          </a:p>
          <a:p>
            <a:pPr marL="457200" indent="-457200">
              <a:buFont typeface="+mj-lt"/>
              <a:buAutoNum type="arabicPeriod" startAt="12"/>
            </a:pPr>
            <a:r>
              <a:rPr lang="en-US" sz="1800" b="1" dirty="0"/>
              <a:t>Cut small classes and methods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 err="1"/>
              <a:t>Innere</a:t>
            </a:r>
            <a:r>
              <a:rPr lang="en-US" sz="1600" dirty="0"/>
              <a:t> Klassen </a:t>
            </a:r>
            <a:r>
              <a:rPr lang="en-US" sz="1600" dirty="0" err="1"/>
              <a:t>extrahieren</a:t>
            </a:r>
            <a:endParaRPr lang="en-US" sz="16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Hooks</a:t>
            </a:r>
          </a:p>
        </p:txBody>
      </p:sp>
    </p:spTree>
    <p:extLst>
      <p:ext uri="{BB962C8B-B14F-4D97-AF65-F5344CB8AC3E}">
        <p14:creationId xmlns:p14="http://schemas.microsoft.com/office/powerpoint/2010/main" val="4026426449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209</Words>
  <Application>Microsoft Office PowerPoint</Application>
  <PresentationFormat>Bildschirmpräsentation (4:3)</PresentationFormat>
  <Paragraphs>49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Courier New</vt:lpstr>
      <vt:lpstr>Monotype Sorts</vt:lpstr>
      <vt:lpstr>Times New Roman</vt:lpstr>
      <vt:lpstr>vorlneu</vt:lpstr>
      <vt:lpstr>Benutzerdefiniertes Design</vt:lpstr>
      <vt:lpstr>PowerPoint-Präsentation</vt:lpstr>
      <vt:lpstr>Best Practices</vt:lpstr>
      <vt:lpstr>Best Practices</vt:lpstr>
      <vt:lpstr>Best Practices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Micro Soft</cp:lastModifiedBy>
  <cp:revision>874</cp:revision>
  <cp:lastPrinted>1996-08-01T16:36:58Z</cp:lastPrinted>
  <dcterms:created xsi:type="dcterms:W3CDTF">1996-08-01T16:33:14Z</dcterms:created>
  <dcterms:modified xsi:type="dcterms:W3CDTF">2020-02-28T14:56:37Z</dcterms:modified>
</cp:coreProperties>
</file>