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7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1CEEEEA8-5E37-4C77-8228-E3B744E1286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12.03.2019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A8A3E2BC-3E6D-4732-8174-604D7BFF1D38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8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10" name="Grafik 13"/>
          <p:cNvPicPr/>
          <p:nvPr/>
        </p:nvPicPr>
        <p:blipFill>
          <a:blip r:embed="rId16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11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Daniel Krämer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2" name="CustomShape 10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3" name="PlaceHolder 1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1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Textmasterformate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CB7EF98B-D1E5-41AB-AF06-FBCF180161A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12.03.2019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84454E79-8CDA-4FCE-8E64-382881CD1E45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57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58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59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60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61" name="Grafik 13"/>
          <p:cNvPicPr/>
          <p:nvPr/>
        </p:nvPicPr>
        <p:blipFill>
          <a:blip r:embed="rId16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62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Daniel Krämer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63" name="CustomShape 10"/>
          <p:cNvSpPr/>
          <p:nvPr/>
        </p:nvSpPr>
        <p:spPr>
          <a:xfrm>
            <a:off x="265320" y="6429240"/>
            <a:ext cx="3034080" cy="27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64" name="CustomShape 11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65" name="PlaceHolder 12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13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Textmasterformate durch Klicken bearbeiten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Dritte Ebene</a:t>
            </a:r>
          </a:p>
          <a:p>
            <a:pPr marL="1562040" lvl="3" indent="-22824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Vierte Ebene</a:t>
            </a:r>
          </a:p>
          <a:p>
            <a:pPr marL="1981080" lvl="4" indent="-22824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EA973873-BCC0-4771-A764-1C85810D633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12.03.2019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B9F26E5A-CE55-475C-902E-B803F3F75DE4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111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112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113" name="Grafik 13"/>
          <p:cNvPicPr/>
          <p:nvPr/>
        </p:nvPicPr>
        <p:blipFill>
          <a:blip r:embed="rId16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114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Daniel Krämer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16" name="PlaceHolder 1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dk.java.net/11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.org/dyn/closer.cgi/wicket/8.3.0/binaries/apache-wicket-8.3.0-bin.zip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icket.apache.org/start/quickstart.html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icket.apache.org/start/quickstart.html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MotivatioN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Hello Wicket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Die erste Wicket Anwendung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>
                <a:solidFill>
                  <a:srgbClr val="000000"/>
                </a:solidFill>
                <a:latin typeface="Arial"/>
              </a:rPr>
              <a:t>Voraussetzungen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JDK 8 oder neuer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Servlet API 3.1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SLF4J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u="sng" strike="noStrike" spc="-1">
                <a:solidFill>
                  <a:srgbClr val="FC0128"/>
                </a:solidFill>
                <a:uFillTx/>
                <a:latin typeface="Arial"/>
                <a:hlinkClick r:id="rId2"/>
              </a:rPr>
              <a:t>https://jdk.java.net/11/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>
                <a:solidFill>
                  <a:srgbClr val="000000"/>
                </a:solidFill>
                <a:latin typeface="Arial"/>
              </a:rPr>
              <a:t>Manuelle Installation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Einbindung von JARs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u="sng" strike="noStrike" spc="-1">
                <a:solidFill>
                  <a:srgbClr val="FC0128"/>
                </a:solidFill>
                <a:uFillTx/>
                <a:latin typeface="Arial"/>
                <a:hlinkClick r:id="rId2"/>
              </a:rPr>
              <a:t>https://www.apache.org/dyn/closer.cgi/wicket/8.3.0/binaries/apache-wicket-8.3.0-bin.zip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i="1" strike="noStrike" spc="-1">
                <a:solidFill>
                  <a:srgbClr val="000000"/>
                </a:solidFill>
                <a:latin typeface="Arial"/>
              </a:rPr>
              <a:t>oder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Maven</a:t>
            </a: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600" b="1" strike="noStrike" spc="-1">
                <a:solidFill>
                  <a:srgbClr val="000080"/>
                </a:solidFill>
                <a:latin typeface="Consolas"/>
              </a:rPr>
              <a:t>dependency</a:t>
            </a:r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&gt;</a:t>
            </a:r>
            <a:br/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>
                <a:solidFill>
                  <a:srgbClr val="000080"/>
                </a:solidFill>
                <a:latin typeface="Consolas"/>
              </a:rPr>
              <a:t>groupId</a:t>
            </a:r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&gt;org.apache.wicket&lt;/</a:t>
            </a:r>
            <a:r>
              <a:rPr lang="de-DE" sz="1600" b="1" strike="noStrike" spc="-1">
                <a:solidFill>
                  <a:srgbClr val="000080"/>
                </a:solidFill>
                <a:latin typeface="Consolas"/>
              </a:rPr>
              <a:t>groupId</a:t>
            </a:r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&gt;</a:t>
            </a:r>
            <a:br/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>
                <a:solidFill>
                  <a:srgbClr val="000080"/>
                </a:solidFill>
                <a:latin typeface="Consolas"/>
              </a:rPr>
              <a:t>artifactId</a:t>
            </a:r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&gt;wicket-</a:t>
            </a:r>
            <a:r>
              <a:rPr lang="de-DE" sz="1600" b="1" strike="noStrike" spc="-1">
                <a:solidFill>
                  <a:srgbClr val="FF0000"/>
                </a:solidFill>
                <a:latin typeface="Consolas"/>
              </a:rPr>
              <a:t>core</a:t>
            </a:r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>
                <a:solidFill>
                  <a:srgbClr val="000080"/>
                </a:solidFill>
                <a:latin typeface="Consolas"/>
              </a:rPr>
              <a:t>artifactId</a:t>
            </a:r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&gt;</a:t>
            </a:r>
            <a:br/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>
                <a:solidFill>
                  <a:srgbClr val="000080"/>
                </a:solidFill>
                <a:latin typeface="Consolas"/>
              </a:rPr>
              <a:t>version</a:t>
            </a:r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&gt;8.3.0&lt;/</a:t>
            </a:r>
            <a:r>
              <a:rPr lang="de-DE" sz="1600" b="1" strike="noStrike" spc="-1">
                <a:solidFill>
                  <a:srgbClr val="000080"/>
                </a:solidFill>
                <a:latin typeface="Consolas"/>
              </a:rPr>
              <a:t>version</a:t>
            </a:r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&gt;</a:t>
            </a:r>
            <a:br/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>
                <a:solidFill>
                  <a:srgbClr val="000080"/>
                </a:solidFill>
                <a:latin typeface="Consolas"/>
              </a:rPr>
              <a:t>dependency</a:t>
            </a:r>
            <a:r>
              <a:rPr lang="de-DE" sz="1600" b="0" strike="noStrike" spc="-1">
                <a:solidFill>
                  <a:srgbClr val="000000"/>
                </a:solidFill>
                <a:latin typeface="Consolas"/>
              </a:rPr>
              <a:t>&gt;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>
                <a:solidFill>
                  <a:srgbClr val="000000"/>
                </a:solidFill>
                <a:latin typeface="Arial"/>
              </a:rPr>
              <a:t>Empfehlung: Wicket Quick Start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Generierung der Projektstruktur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Lauffähige Wicket-Applikation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Starter für Server Jetty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Eigener Maven-Archetype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Import in IDE Ihrer Wahl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u="sng" strike="noStrike" spc="-1">
                <a:solidFill>
                  <a:srgbClr val="FC0128"/>
                </a:solidFill>
                <a:uFillTx/>
                <a:latin typeface="Arial"/>
                <a:hlinkClick r:id="rId2"/>
              </a:rPr>
              <a:t>http://wicket.apache.org/start/quickstart.html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5" name="Grafik 2"/>
          <p:cNvPicPr/>
          <p:nvPr/>
        </p:nvPicPr>
        <p:blipFill>
          <a:blip r:embed="rId2"/>
          <a:stretch/>
        </p:blipFill>
        <p:spPr>
          <a:xfrm>
            <a:off x="827640" y="1008720"/>
            <a:ext cx="7506720" cy="538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7" name="Inhaltsplatzhalter 4"/>
          <p:cNvPicPr/>
          <p:nvPr/>
        </p:nvPicPr>
        <p:blipFill>
          <a:blip r:embed="rId2"/>
          <a:stretch/>
        </p:blipFill>
        <p:spPr>
          <a:xfrm>
            <a:off x="2372400" y="981000"/>
            <a:ext cx="4378320" cy="54003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Klicks Zählen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Links, Models, Ajax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Klicks zählen - HTML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11847" y="2700000"/>
            <a:ext cx="7827565" cy="1760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container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&gt;Anzahl der Klicks&lt;/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Dieser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"link-link"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href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"#"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&gt;Link&lt;/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</a:t>
            </a:r>
            <a:br>
              <a:rPr dirty="0"/>
            </a:b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wurde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"link-label"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&gt;4711&lt;/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mal geklickt!</a:t>
            </a:r>
            <a:br>
              <a:rPr dirty="0"/>
            </a:b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br>
              <a:rPr dirty="0"/>
            </a:b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Dieser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ajax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-link-link"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href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"#"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&gt;Ajax-Link&lt;/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wurde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ajax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-link-label"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&gt;4711&lt;/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mal geklickt!</a:t>
            </a:r>
            <a:br>
              <a:rPr dirty="0"/>
            </a:b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Klicks zählen - Java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100853" y="1001806"/>
            <a:ext cx="8922123" cy="54191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ClickCounterPage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(){</a:t>
            </a: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1000" dirty="0"/>
            </a:b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Model&lt;Integer&gt;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10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Model&lt;Integer&gt;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10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"link-label"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ajax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-link-label"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.setOutputMarkupId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true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"link-link"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	</a:t>
            </a:r>
            <a:r>
              <a:rPr lang="de-DE" sz="10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10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1000" dirty="0"/>
            </a:br>
            <a:r>
              <a:rPr lang="de-DE" sz="10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		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		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		</a:t>
            </a:r>
            <a:r>
              <a:rPr lang="de-DE" sz="1000" b="0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.setObject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	}</a:t>
            </a: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};</a:t>
            </a:r>
            <a:br>
              <a:rPr sz="1000" dirty="0"/>
            </a:b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AjaxFallbackLink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ajax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-link-link"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	</a:t>
            </a:r>
            <a:r>
              <a:rPr lang="de-DE" sz="10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10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1000" dirty="0"/>
            </a:br>
            <a:r>
              <a:rPr lang="de-DE" sz="10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		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(Optional&lt;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AjaxRequestTarget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optional) {</a:t>
            </a: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		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if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optional.isPresent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()){</a:t>
            </a: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			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			</a:t>
            </a:r>
            <a:r>
              <a:rPr lang="de-DE" sz="1000" b="0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.setObject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			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optional.get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().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		}</a:t>
            </a: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	}</a:t>
            </a: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};</a:t>
            </a:r>
            <a:br>
              <a:rPr sz="1000" dirty="0"/>
            </a:b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1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Echo Server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Ergebnis eines Formulars anzeigen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Historie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Timeline: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</a:rPr>
              <a:t>2004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: Gründung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</a:rPr>
              <a:t>2005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: Wicket 1.0, 1.1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</a:rPr>
              <a:t>2006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: Wicket 1.2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</a:rPr>
              <a:t>2007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: → Apache Foundation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</a:rPr>
              <a:t>2008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: Wicket 1.3, „Wicket in Action“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</a:rPr>
              <a:t>2009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: Wicket 1.4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</a:rPr>
              <a:t>2011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: Wicket 1.5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</a:rPr>
              <a:t>2012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: Wicket 6 (aka 1.6)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</a:rPr>
              <a:t>2014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: Wicket 7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1" strike="noStrike" spc="-1">
                <a:solidFill>
                  <a:srgbClr val="000000"/>
                </a:solidFill>
                <a:latin typeface="Arial"/>
              </a:rPr>
              <a:t>2018: 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Wicket 8, mind. halbjährliche Releases</a:t>
            </a:r>
          </a:p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Aktuell: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Wicket 8.x		8.3.0		current, supported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Wicket 7.x		7.12.0		supported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Wicket 6.x		6.30.0		security fixes only, upgrade to 7.x or 8.x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Echo Server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Java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HTML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648000" y="1440360"/>
            <a:ext cx="7704000" cy="223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public </a:t>
            </a:r>
            <a:r>
              <a:rPr lang="de-DE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EchoFormPage(){</a:t>
            </a:r>
            <a:br/>
            <a:r>
              <a:rPr lang="de-DE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Model&lt;String&gt; inputModel = </a:t>
            </a:r>
            <a:r>
              <a:rPr lang="de-DE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lang="de-DE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Model&lt;&gt;();</a:t>
            </a:r>
            <a:br/>
            <a:r>
              <a:rPr lang="de-DE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TextField&lt;String&gt; textField = </a:t>
            </a:r>
            <a:r>
              <a:rPr lang="de-DE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lang="de-DE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TextField&lt;&gt;(</a:t>
            </a:r>
            <a:r>
              <a:rPr lang="de-DE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"echo-input"</a:t>
            </a:r>
            <a:r>
              <a:rPr lang="de-DE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, inputModel);</a:t>
            </a:r>
            <a:br/>
            <a:br/>
            <a:r>
              <a:rPr lang="de-DE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form </a:t>
            </a:r>
            <a:r>
              <a:rPr lang="de-DE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lang="de-DE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Form&lt;&gt;(</a:t>
            </a:r>
            <a:r>
              <a:rPr lang="de-DE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"form"</a:t>
            </a:r>
            <a:r>
              <a:rPr lang="de-DE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lang="de-DE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.add(textField);</a:t>
            </a:r>
            <a:br/>
            <a:br/>
            <a:r>
              <a:rPr lang="de-DE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message </a:t>
            </a:r>
            <a:r>
              <a:rPr lang="de-DE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lang="de-DE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"echo-message"</a:t>
            </a:r>
            <a:r>
              <a:rPr lang="de-DE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, inputModel);</a:t>
            </a:r>
            <a:br/>
            <a:br/>
            <a:r>
              <a:rPr lang="de-DE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add(</a:t>
            </a:r>
            <a:r>
              <a:rPr lang="de-DE" sz="12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lang="de-DE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add(</a:t>
            </a:r>
            <a:r>
              <a:rPr lang="de-DE" sz="12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lang="de-DE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9" name="TextShape 4"/>
          <p:cNvSpPr txBox="1"/>
          <p:nvPr/>
        </p:nvSpPr>
        <p:spPr>
          <a:xfrm>
            <a:off x="648000" y="4329048"/>
            <a:ext cx="8171640" cy="241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container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&gt;Echo-Formular&lt;/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"form-group"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label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for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"echo-input"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&gt;Geben Sie einen Text ein:&lt;/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label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 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"echo-input"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"echo-input"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control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text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btn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btn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-default"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&gt;Server-Antwort&lt;/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"echo-message"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Aufgabe: Wicket Start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Aufgabenstellung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Erzeugen Sie ein neues Wicket-Projekt.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Nutzen Sie </a:t>
            </a:r>
            <a:r>
              <a:rPr lang="de-DE" sz="1800" b="0" strike="noStrike" spc="-1">
                <a:solidFill>
                  <a:srgbClr val="000000"/>
                </a:solidFill>
                <a:latin typeface="Courier New"/>
              </a:rPr>
              <a:t>wicket-archetype-quickstart</a:t>
            </a: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Zählen Sie die Seitenaufrufe der </a:t>
            </a:r>
            <a:r>
              <a:rPr lang="de-DE" sz="1800" b="0" strike="noStrike" spc="-1">
                <a:solidFill>
                  <a:srgbClr val="000000"/>
                </a:solidFill>
                <a:latin typeface="Courier New"/>
              </a:rPr>
              <a:t>HomePage</a:t>
            </a: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 mit einem </a:t>
            </a:r>
            <a:r>
              <a:rPr lang="de-DE" sz="1800" b="0" strike="noStrike" spc="-1">
                <a:solidFill>
                  <a:srgbClr val="000000"/>
                </a:solidFill>
                <a:latin typeface="Courier New"/>
              </a:rPr>
              <a:t>static</a:t>
            </a: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-Counter - keine Persistenz. Geben Sie die Anzahl aus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Erstellen Sie zwei Links (synchron, ajaxfallback). Geben Sie die Anzahl der Clicks aus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Erstellen Sie ein Formular (Textfeld + Submit Button). Wenn der Benutzer das Formular absendet, dann wird der Eingabetext ausgegeben.</a:t>
            </a:r>
          </a:p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Lösungshinweise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800" b="0" u="sng" strike="noStrike" spc="-1">
                <a:solidFill>
                  <a:srgbClr val="FC0128"/>
                </a:solidFill>
                <a:uFillTx/>
                <a:latin typeface="Arial"/>
                <a:hlinkClick r:id="rId2"/>
              </a:rPr>
              <a:t>https://wicket.apache.org/start/quickstart.html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Testserver im Debug-Modus → HTML- und Java-Code Änderungen werden ohne Neustart angewendet.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Warum Wicket?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“</a:t>
            </a:r>
            <a:r>
              <a:rPr lang="de-DE" sz="2000" b="0" i="1" strike="noStrike" spc="-1">
                <a:solidFill>
                  <a:srgbClr val="000000"/>
                </a:solidFill>
                <a:latin typeface="Arial"/>
              </a:rPr>
              <a:t>Wicket bridges the impedance mismatch between the stateless HTTP and stateful server-side programming in Java.” 	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M.Dashorts, E.Hillenius, </a:t>
            </a:r>
            <a:r>
              <a:rPr lang="de-DE" sz="1600" b="0" i="1" strike="noStrike" spc="-1">
                <a:solidFill>
                  <a:srgbClr val="000000"/>
                </a:solidFill>
                <a:latin typeface="Arial"/>
              </a:rPr>
              <a:t>Wicket in Action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Java Virtual Machine (JVM): Classes, Objects, Members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./.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Hyper Text Transfer Protocol (HTTP): Stateless, Request Response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Model 2 Frameworks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03120" y="981000"/>
            <a:ext cx="6860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Klass. MVC Ansätze: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Spring MVC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Apache Struts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Ruby on Rails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Grails</a:t>
            </a:r>
          </a:p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Vorgehen: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Routing: </a:t>
            </a:r>
            <a:br/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	URL  ↔ Controller Object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HTTP-Request  </a:t>
            </a:r>
            <a:br/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→ Action-Methode</a:t>
            </a:r>
            <a:br/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→ View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Idee: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Abstraktion </a:t>
            </a:r>
            <a:r>
              <a:rPr lang="de-DE" sz="1600" b="0" strike="noStrike" spc="-1">
                <a:solidFill>
                  <a:srgbClr val="000000"/>
                </a:solidFill>
                <a:latin typeface="Courier New"/>
              </a:rPr>
              <a:t>login(user)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 statt </a:t>
            </a:r>
            <a:r>
              <a:rPr lang="de-DE" sz="1600" b="0" strike="noStrike" spc="-1">
                <a:solidFill>
                  <a:srgbClr val="000000"/>
                </a:solidFill>
                <a:latin typeface="Courier New"/>
              </a:rPr>
              <a:t>doPost(request)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Viele Helper / Taglibs: Links, Formulare, etc.</a:t>
            </a:r>
          </a:p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1" strike="noStrike" spc="-1">
                <a:solidFill>
                  <a:srgbClr val="FF0000"/>
                </a:solidFill>
                <a:latin typeface="Arial"/>
              </a:rPr>
              <a:t>Passt das zu den Anforderungen?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Grafik 161"/>
          <p:cNvPicPr/>
          <p:nvPr/>
        </p:nvPicPr>
        <p:blipFill>
          <a:blip r:embed="rId2"/>
          <a:stretch/>
        </p:blipFill>
        <p:spPr>
          <a:xfrm>
            <a:off x="3390840" y="-1676520"/>
            <a:ext cx="5854680" cy="614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Ziel: Komplexe Webanwendung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03120" y="981000"/>
            <a:ext cx="8660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User Interfaces modellieren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Model-View-{ Controller,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Presenter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… }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Analog zu: 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AWT, Swing, Java FX</a:t>
            </a:r>
          </a:p>
          <a:p>
            <a:endParaRPr lang="de-DE" sz="9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class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Index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extends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WebPage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	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static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final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long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i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serialVersionUID</a:t>
            </a:r>
            <a:r>
              <a:rPr lang="de-DE" sz="900" b="1" i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1L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br>
              <a:rPr sz="900" dirty="0"/>
            </a:b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int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Model&lt;Integer&gt;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br>
              <a:rPr sz="900" dirty="0"/>
            </a:b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Index(){</a:t>
            </a:r>
            <a:br>
              <a:rPr sz="900" dirty="0"/>
            </a:b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	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	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9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	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9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"link-label"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br>
              <a:rPr sz="900" dirty="0"/>
            </a:b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	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9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"link-link"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>
              <a:rPr sz="900" dirty="0"/>
            </a:b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		</a:t>
            </a:r>
            <a:r>
              <a:rPr lang="de-DE" sz="9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9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900" dirty="0"/>
            </a:br>
            <a:r>
              <a:rPr lang="de-DE" sz="9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			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>
              <a:rPr sz="900" dirty="0"/>
            </a:b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			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  <a:br>
              <a:rPr sz="900" dirty="0"/>
            </a:b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			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.setObject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		}</a:t>
            </a:r>
            <a:br>
              <a:rPr sz="900" dirty="0"/>
            </a:b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	};</a:t>
            </a:r>
            <a:br>
              <a:rPr sz="900" dirty="0"/>
            </a:br>
            <a:br>
              <a:rPr sz="900" dirty="0"/>
            </a:b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	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	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}</a:t>
            </a:r>
            <a:br>
              <a:rPr sz="900" dirty="0"/>
            </a:b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Grafik 7"/>
          <p:cNvPicPr/>
          <p:nvPr/>
        </p:nvPicPr>
        <p:blipFill>
          <a:blip r:embed="rId2"/>
          <a:stretch/>
        </p:blipFill>
        <p:spPr>
          <a:xfrm>
            <a:off x="5436360" y="1051520"/>
            <a:ext cx="3707640" cy="344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Zustand der UI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Problem: Zustand der UI verfolgen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HTTP ist Stateless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Idee: Zustand in URL codieren?</a:t>
            </a:r>
            <a:br/>
            <a:r>
              <a:rPr lang="de-DE" sz="1600" b="0" strike="noStrike" spc="-1">
                <a:solidFill>
                  <a:srgbClr val="000000"/>
                </a:solidFill>
                <a:latin typeface="Courier New"/>
              </a:rPr>
              <a:t>/tsp/web?lefttab=mngworkspaces&amp;ctab=groups&amp;ltab=members&amp;rtab=comps…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Wicket: Zustand der UI in Session ablegen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Komponentenbaum serialisieren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URLs referenzieren gespeicherte Seiten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Vorsicht: Anzahl der Seiten begrenzen</a:t>
            </a:r>
          </a:p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1" strike="noStrike" spc="-1">
                <a:solidFill>
                  <a:srgbClr val="FF0000"/>
                </a:solidFill>
                <a:latin typeface="Arial"/>
              </a:rPr>
              <a:t>Offen</a:t>
            </a: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: Aussehen der UI beschreiben.</a:t>
            </a:r>
          </a:p>
          <a:p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UI Design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03120" y="981000"/>
            <a:ext cx="4304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Wicket Philosophie: 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Just Java, just HTML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Layout in HTML (+ CSS)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Wicket-IDs referenzieren 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Komponenten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Damit: Keine </a:t>
            </a:r>
            <a:r>
              <a:rPr lang="de-DE" sz="2000" b="0" i="1" strike="noStrike" spc="-1">
                <a:solidFill>
                  <a:srgbClr val="000000"/>
                </a:solidFill>
                <a:latin typeface="Arial"/>
              </a:rPr>
              <a:t>eigene</a:t>
            </a: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 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Beschreibungssprache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Round-Trip: 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Designer ↔ Entwickler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möglich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3960159" y="972000"/>
            <a:ext cx="5183841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"col-md-12"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&gt;Echo-Formular&lt;/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"form-group"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"echo-input"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text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"echo-message"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1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11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endParaRPr lang="de-DE" sz="1100" b="1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endParaRPr lang="de-DE" sz="11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EchoFormPage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(){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Model&lt;String&gt;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Model&lt;&gt;();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&lt;String&gt;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&lt;&gt;(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"echo-input"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,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Form&lt;&gt;(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.add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Label(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"echo-message"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,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dirty="0"/>
            </a:b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Zusammenfassung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Klassische MVC-Frameworks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Routing: Controller, View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UI-Komponenten werden nicht modelliert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Wenig Hilfe bei komplexen User Interfaces</a:t>
            </a:r>
          </a:p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Wicket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Komponenten-orientiert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Models und Zustand der Komponenten </a:t>
            </a:r>
            <a:br/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in Session serialisiert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Java-API beschreibt die Komponenten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HTML beschreibt das Aussehen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XML-Attribute stellen Bezug her</a:t>
            </a:r>
          </a:p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Vorsicht: Session evtl. groß 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Speicherverbrauch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Cluster-Overhead</a:t>
            </a:r>
          </a:p>
          <a:p>
            <a:pPr marL="743040" lvl="1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FF0000"/>
                </a:solidFill>
                <a:latin typeface="Arial"/>
              </a:rPr>
              <a:t>Wichtig</a:t>
            </a: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: Größe der Session beschränken!</a:t>
            </a: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Picture 2"/>
          <p:cNvPicPr/>
          <p:nvPr/>
        </p:nvPicPr>
        <p:blipFill>
          <a:blip r:embed="rId2"/>
          <a:stretch/>
        </p:blipFill>
        <p:spPr>
          <a:xfrm>
            <a:off x="6156000" y="1989000"/>
            <a:ext cx="2560320" cy="341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0D4F3C"/>
                </a:solidFill>
                <a:latin typeface="Arial"/>
              </a:rPr>
              <a:t>Wicket in Beispielen</a:t>
            </a:r>
            <a:endParaRPr lang="de-DE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Hello Wicket</a:t>
            </a:r>
            <a:endParaRPr lang="de-DE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Link Click Counting</a:t>
            </a:r>
            <a:endParaRPr lang="de-DE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Echo Server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418</Words>
  <Application>Microsoft Office PowerPoint</Application>
  <PresentationFormat>Bildschirmpräsentation (4:3)</PresentationFormat>
  <Paragraphs>163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32" baseType="lpstr">
      <vt:lpstr>Arial</vt:lpstr>
      <vt:lpstr>Consolas</vt:lpstr>
      <vt:lpstr>Courier New</vt:lpstr>
      <vt:lpstr>DejaVu Sans Mono</vt:lpstr>
      <vt:lpstr>Monotype Sorts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subject/>
  <dc:creator>R.Vicups, S.Ohm</dc:creator>
  <dc:description/>
  <cp:lastModifiedBy>Micro Soft</cp:lastModifiedBy>
  <cp:revision>930</cp:revision>
  <cp:lastPrinted>1996-08-01T16:36:58Z</cp:lastPrinted>
  <dcterms:created xsi:type="dcterms:W3CDTF">1996-08-01T16:33:14Z</dcterms:created>
  <dcterms:modified xsi:type="dcterms:W3CDTF">2019-03-12T12:46:56Z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anderScore GmbH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21</vt:i4>
  </property>
</Properties>
</file>