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9"/>
  </p:notesMasterIdLst>
  <p:handoutMasterIdLst>
    <p:handoutMasterId r:id="rId20"/>
  </p:handoutMasterIdLst>
  <p:sldIdLst>
    <p:sldId id="553" r:id="rId3"/>
    <p:sldId id="518" r:id="rId4"/>
    <p:sldId id="543" r:id="rId5"/>
    <p:sldId id="486" r:id="rId6"/>
    <p:sldId id="540" r:id="rId7"/>
    <p:sldId id="542" r:id="rId8"/>
    <p:sldId id="541" r:id="rId9"/>
    <p:sldId id="544" r:id="rId10"/>
    <p:sldId id="546" r:id="rId11"/>
    <p:sldId id="550" r:id="rId12"/>
    <p:sldId id="551" r:id="rId13"/>
    <p:sldId id="552" r:id="rId14"/>
    <p:sldId id="545" r:id="rId15"/>
    <p:sldId id="547" r:id="rId16"/>
    <p:sldId id="548" r:id="rId17"/>
    <p:sldId id="549" r:id="rId18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12" d="100"/>
          <a:sy n="112" d="100"/>
        </p:scale>
        <p:origin x="39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25.05.2021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 smtClean="0">
                <a:solidFill>
                  <a:schemeClr val="bg1"/>
                </a:solidFill>
                <a:latin typeface="Arial" charset="0"/>
              </a:rPr>
              <a:t>Patrick Möbius</a:t>
            </a:r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2332690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Tag-2_3-Bestandteile_Formulare.pptx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1 – Einführung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Installation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Erste Anwendung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Architektur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2 – Entwicklung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Darstellung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u="sng" dirty="0"/>
              <a:t>Formulare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Ajax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3 – Fortgeschrittene Themen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Security &amp; </a:t>
            </a:r>
            <a:r>
              <a:rPr lang="de-DE" sz="1400" dirty="0" err="1"/>
              <a:t>Deployment</a:t>
            </a:r>
            <a:endParaRPr 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Lokalisierung &amp; Internationalisierung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Best Practices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140968"/>
            <a:ext cx="2031746" cy="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8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JSR 303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Definiert Annotationen zur Bean-Validierung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@Range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@</a:t>
            </a:r>
            <a:r>
              <a:rPr lang="de-DE" sz="1600" dirty="0" err="1"/>
              <a:t>Past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@</a:t>
            </a:r>
            <a:r>
              <a:rPr lang="de-DE" sz="1600" dirty="0" err="1"/>
              <a:t>NotNull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@Pattern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Nutzung in </a:t>
            </a:r>
            <a:r>
              <a:rPr lang="de-DE" sz="2000" dirty="0" err="1"/>
              <a:t>Wicket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Einbindung der </a:t>
            </a:r>
            <a:r>
              <a:rPr lang="de-DE" sz="1600" i="1" dirty="0" err="1"/>
              <a:t>el-api</a:t>
            </a:r>
            <a:endParaRPr lang="de-DE" sz="1600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Einbindung einer Validation Engine (z.B. </a:t>
            </a:r>
            <a:r>
              <a:rPr lang="de-DE" sz="1600" i="1" dirty="0" err="1"/>
              <a:t>hibernate-validator</a:t>
            </a:r>
            <a:r>
              <a:rPr lang="de-DE" sz="16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Annotation der </a:t>
            </a:r>
            <a:r>
              <a:rPr lang="de-DE" sz="1600" dirty="0" err="1"/>
              <a:t>Beans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Aktivierung in </a:t>
            </a:r>
            <a:r>
              <a:rPr lang="de-DE" sz="1600" dirty="0" err="1"/>
              <a:t>Application</a:t>
            </a:r>
            <a:r>
              <a:rPr lang="de-DE" sz="1600" dirty="0"/>
              <a:t>-Klasse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Hinzufügen von </a:t>
            </a:r>
            <a:r>
              <a:rPr lang="de-DE" sz="1600" dirty="0" err="1"/>
              <a:t>PropertyValidator</a:t>
            </a:r>
            <a:r>
              <a:rPr lang="de-DE" sz="1600" dirty="0"/>
              <a:t> zu Feldern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272648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JSR 303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Bean</a:t>
            </a:r>
            <a:endParaRPr lang="de-DE" sz="2000" b="1" dirty="0"/>
          </a:p>
          <a:p>
            <a:pPr marL="0" indent="0">
              <a:buNone/>
            </a:pPr>
            <a:endParaRPr lang="de-DE" sz="800" b="1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Serializable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NotNull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@Pattern(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regexp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"^...$"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email;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@Range(min = </a:t>
            </a:r>
            <a:r>
              <a:rPr lang="de-DE" alt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150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NotNull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birthDay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NotNull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535062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JSR 303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Application</a:t>
            </a:r>
            <a:r>
              <a:rPr lang="de-DE" sz="2000" dirty="0"/>
              <a:t>-Klasse</a:t>
            </a:r>
          </a:p>
          <a:p>
            <a:pPr marL="0" indent="0">
              <a:buNone/>
            </a:pPr>
            <a:endParaRPr lang="de-DE" altLang="de-DE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.init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BeanValidationConfiguration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configure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+mj-lt"/>
                <a:cs typeface="Courier New" panose="02070309020205020404" pitchFamily="49" charset="0"/>
              </a:rPr>
              <a:t>PropertyValidator</a:t>
            </a:r>
            <a:endParaRPr lang="de-DE" sz="20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altLang="de-DE" sz="800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Form&lt;Person&gt; form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Form&lt;&gt;(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PropertyValidator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PropertyValidator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PropertyValidator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633246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17259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Rückmeldung an den Nutzer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Überschreibbare Standardtexte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Internationalisierung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Speicherung in </a:t>
            </a:r>
            <a:r>
              <a:rPr lang="de-DE" sz="2000" dirty="0" err="1"/>
              <a:t>Resource</a:t>
            </a:r>
            <a:r>
              <a:rPr lang="de-DE" sz="2000" dirty="0"/>
              <a:t> Bundles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1337933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17259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Feedback Panel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Auflistung von Messages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Interface </a:t>
            </a:r>
            <a:r>
              <a:rPr lang="de-DE" sz="2000" i="1" dirty="0" err="1"/>
              <a:t>IFeedbackMessageFilter</a:t>
            </a:r>
            <a:endParaRPr lang="de-DE" sz="2000" i="1" dirty="0"/>
          </a:p>
          <a:p>
            <a:pPr>
              <a:buFont typeface="Arial" panose="020B0604020202020204" pitchFamily="34" charset="0"/>
              <a:buChar char="•"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HTML</a:t>
            </a:r>
          </a:p>
          <a:p>
            <a:pPr marL="0" indent="0">
              <a:buNone/>
            </a:pPr>
            <a:endParaRPr lang="de-DE" alt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successMessage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feedbackMessage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feedbackMessage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0050" lvl="1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ExactErrorLevelFilter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FeedbackMessage.ERROR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400050" lvl="1" indent="0">
              <a:buNone/>
            </a:pP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successMessage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0050" lvl="1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ExactErrorLevelFilter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FeedbackMessage.SUCCESS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</a:p>
          <a:p>
            <a:pPr marL="0" indent="0">
              <a:buNone/>
            </a:pP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3556926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17259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Flash Messages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Nachrichten von 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Levels (vgl. </a:t>
            </a:r>
            <a:r>
              <a:rPr lang="de-DE" sz="2000" dirty="0" err="1"/>
              <a:t>Logging</a:t>
            </a:r>
            <a:r>
              <a:rPr lang="de-DE" sz="20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debug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info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success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warn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error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fatal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Definition eigener </a:t>
            </a:r>
            <a:r>
              <a:rPr lang="de-DE" sz="2000" dirty="0" err="1"/>
              <a:t>FeedbackMessageFilter</a:t>
            </a:r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2372874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661275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Flash Messages</a:t>
            </a:r>
          </a:p>
          <a:p>
            <a:pPr marL="0" indent="0">
              <a:buNone/>
            </a:pPr>
            <a:endParaRPr lang="de-DE" sz="800" dirty="0"/>
          </a:p>
          <a:p>
            <a:pPr marL="0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CustomFeedbackMessageFilter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IFeedbackMessageFilter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errorLevel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CustomFeedbackMessageFilter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errorLevel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.errorLevel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errorLevel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FeedbackMessage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Überprüfen, ob eine Message ausgegeben werden soll...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Eventuell Berücksichtigung weiterer Level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12284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r>
              <a:rPr lang="de-DE" sz="4000" b="1" dirty="0"/>
              <a:t>Formulare</a:t>
            </a:r>
          </a:p>
          <a:p>
            <a:pPr marL="0" indent="0" algn="ctr">
              <a:buNone/>
            </a:pPr>
            <a:endParaRPr lang="de-DE" sz="4000" b="1" dirty="0">
              <a:sym typeface="Wingdings" panose="05000000000000000000" pitchFamily="2" charset="2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417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Eigene 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Handler auf Serverseite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B050"/>
                </a:solidFill>
              </a:rPr>
              <a:t>onSubmit</a:t>
            </a:r>
            <a:r>
              <a:rPr lang="de-DE" sz="1600" dirty="0">
                <a:solidFill>
                  <a:srgbClr val="00B050"/>
                </a:solidFill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FF0000"/>
                </a:solidFill>
              </a:rPr>
              <a:t>onError</a:t>
            </a:r>
            <a:r>
              <a:rPr lang="de-DE" sz="1600" dirty="0">
                <a:solidFill>
                  <a:srgbClr val="FF0000"/>
                </a:solidFill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Verarbeitung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3933056"/>
            <a:ext cx="79057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9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Vorgefertigte Eingabekomponenten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Textfelder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CheckBoxen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DropDowns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Buttons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606251"/>
            <a:ext cx="7200800" cy="255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2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2" y="1341438"/>
            <a:ext cx="9093324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HTML: Page</a:t>
            </a:r>
          </a:p>
          <a:p>
            <a:endParaRPr 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&gt;Person&lt;/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&gt;Name: 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&gt;Nachname: 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"Save"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"Speichern"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endParaRPr lang="de-DE" altLang="de-DE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Hinweis: Markup des Forms möglichst ebenfalls auslagern!</a:t>
            </a:r>
            <a:endParaRPr lang="de-DE" alt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297821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2" y="1341438"/>
            <a:ext cx="9093324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Java: Page</a:t>
            </a:r>
          </a:p>
          <a:p>
            <a:endParaRPr 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1511091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2" y="1341438"/>
            <a:ext cx="9093324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Java: Formular</a:t>
            </a:r>
          </a:p>
          <a:p>
            <a:endParaRPr 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PersonForm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Model.of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Model.of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surnameField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final </a:t>
            </a:r>
            <a:r>
              <a:rPr lang="de-DE" altLang="de-DE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2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onSubmit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String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(String)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nameField.getDefaultModelObject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String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(String)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surnameField.getDefaultModelObject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 "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de-DE" altLang="de-DE" sz="12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"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2426127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Validierung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Interface </a:t>
            </a:r>
            <a:r>
              <a:rPr lang="de-DE" sz="2000" i="1" dirty="0" err="1"/>
              <a:t>IValidator</a:t>
            </a:r>
            <a:endParaRPr lang="de-DE" sz="20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Vorgefertigte </a:t>
            </a:r>
            <a:r>
              <a:rPr lang="de-DE" sz="2000" dirty="0" err="1"/>
              <a:t>Validatoren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EmailAddressValidator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URLValidator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DateValidator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RangeValidator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109301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Validierung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Eigene </a:t>
            </a:r>
            <a:r>
              <a:rPr lang="de-DE" sz="2000" dirty="0" err="1"/>
              <a:t>Validatoren</a:t>
            </a:r>
            <a:endParaRPr lang="de-DE" sz="2000" dirty="0"/>
          </a:p>
          <a:p>
            <a:endParaRPr lang="de-DE" sz="800" i="1" dirty="0"/>
          </a:p>
          <a:p>
            <a:pPr marL="400050" lvl="1" indent="0"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AgeValidator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IValidator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&lt;Integer&gt;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IValidatable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&lt;Integer&gt;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validatable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validatable.getValue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de-DE" alt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de-DE" alt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ValidationError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ValidationError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validatable.error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404374952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229</Words>
  <Application>Microsoft Office PowerPoint</Application>
  <PresentationFormat>Bildschirmpräsentation (4:3)</PresentationFormat>
  <Paragraphs>135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16</vt:i4>
      </vt:variant>
    </vt:vector>
  </HeadingPairs>
  <TitlesOfParts>
    <vt:vector size="24" baseType="lpstr">
      <vt:lpstr>Arial</vt:lpstr>
      <vt:lpstr>Consolas</vt:lpstr>
      <vt:lpstr>Courier New</vt:lpstr>
      <vt:lpstr>Monotype Sorts</vt:lpstr>
      <vt:lpstr>Times New Roman</vt:lpstr>
      <vt:lpstr>Wingdings</vt:lpstr>
      <vt:lpstr>vorlneu</vt:lpstr>
      <vt:lpstr>Benutzerdefiniertes Design</vt:lpstr>
      <vt:lpstr>Agenda</vt:lpstr>
      <vt:lpstr>PowerPoint-Präsentation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  <vt:lpstr>Formulare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Patrick Möbius</cp:lastModifiedBy>
  <cp:revision>867</cp:revision>
  <cp:lastPrinted>1996-08-01T16:36:58Z</cp:lastPrinted>
  <dcterms:created xsi:type="dcterms:W3CDTF">1996-08-01T16:33:14Z</dcterms:created>
  <dcterms:modified xsi:type="dcterms:W3CDTF">2021-05-25T14:06:00Z</dcterms:modified>
</cp:coreProperties>
</file>