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514" r:id="rId3"/>
    <p:sldId id="610" r:id="rId4"/>
    <p:sldId id="587" r:id="rId5"/>
    <p:sldId id="588" r:id="rId6"/>
    <p:sldId id="589" r:id="rId7"/>
    <p:sldId id="590" r:id="rId8"/>
    <p:sldId id="591" r:id="rId9"/>
    <p:sldId id="592" r:id="rId10"/>
    <p:sldId id="604" r:id="rId11"/>
    <p:sldId id="603" r:id="rId12"/>
    <p:sldId id="594" r:id="rId13"/>
    <p:sldId id="595" r:id="rId14"/>
    <p:sldId id="596" r:id="rId15"/>
    <p:sldId id="597" r:id="rId16"/>
    <p:sldId id="598" r:id="rId17"/>
    <p:sldId id="605" r:id="rId18"/>
    <p:sldId id="607" r:id="rId19"/>
    <p:sldId id="606" r:id="rId20"/>
    <p:sldId id="608" r:id="rId21"/>
    <p:sldId id="609" r:id="rId22"/>
    <p:sldId id="602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775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Tag-1_2-Motivation_Hello_Wicket.pptx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21.02.2019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3.0/binaries/apache-wicket-8.3.0-bin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ing.postbank.de/rai/logi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MotivatioN</a:t>
            </a:r>
            <a:endParaRPr lang="de-DE" dirty="0"/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893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Wicket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erste </a:t>
            </a:r>
            <a:r>
              <a:rPr lang="de-DE" dirty="0" err="1"/>
              <a:t>Wicket</a:t>
            </a:r>
            <a:r>
              <a:rPr lang="de-DE" dirty="0"/>
              <a:t> Anwendung</a:t>
            </a:r>
          </a:p>
        </p:txBody>
      </p:sp>
    </p:spTree>
    <p:extLst>
      <p:ext uri="{BB962C8B-B14F-4D97-AF65-F5344CB8AC3E}">
        <p14:creationId xmlns:p14="http://schemas.microsoft.com/office/powerpoint/2010/main" val="96248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Voraussetzungen</a:t>
            </a:r>
          </a:p>
          <a:p>
            <a:r>
              <a:rPr lang="de-DE" sz="2000" dirty="0"/>
              <a:t>JDK 8 oder neuer</a:t>
            </a:r>
          </a:p>
          <a:p>
            <a:r>
              <a:rPr lang="de-DE" sz="2000" dirty="0"/>
              <a:t>Servlet API 3.1</a:t>
            </a:r>
          </a:p>
          <a:p>
            <a:r>
              <a:rPr lang="de-DE" sz="2000" dirty="0"/>
              <a:t>SLF4J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https://jdk.java.net/11/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81874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Manuelle Installation</a:t>
            </a:r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Einbindung von JARs</a:t>
            </a:r>
          </a:p>
          <a:p>
            <a:pPr marL="0" indent="0">
              <a:buNone/>
            </a:pPr>
            <a:r>
              <a:rPr lang="de-DE" sz="2000" dirty="0">
                <a:hlinkClick r:id="rId2"/>
              </a:rPr>
              <a:t>https://www.apache.org/dyn/closer.cgi/wicket/8.3.0/binaries/apache-wicket-8.3.0-bin.zip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i="1" dirty="0"/>
              <a:t>oder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err="1"/>
              <a:t>Maven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alt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&gt;8.3.0&lt;/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89042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Empfehlung: </a:t>
            </a:r>
            <a:r>
              <a:rPr lang="de-DE" sz="2000" b="1" dirty="0" err="1"/>
              <a:t>Wicket</a:t>
            </a:r>
            <a:r>
              <a:rPr lang="de-DE" sz="2000" b="1" dirty="0"/>
              <a:t> Quick Start</a:t>
            </a:r>
          </a:p>
          <a:p>
            <a:r>
              <a:rPr lang="de-DE" sz="2000" dirty="0"/>
              <a:t>Generierung der Projektstruktur</a:t>
            </a:r>
          </a:p>
          <a:p>
            <a:pPr lvl="1"/>
            <a:r>
              <a:rPr lang="de-DE" sz="1600" dirty="0"/>
              <a:t>Lauffähige </a:t>
            </a:r>
            <a:r>
              <a:rPr lang="de-DE" sz="1600" dirty="0" err="1"/>
              <a:t>Wicket</a:t>
            </a:r>
            <a:r>
              <a:rPr lang="de-DE" sz="1600" dirty="0"/>
              <a:t>-Applikation</a:t>
            </a:r>
          </a:p>
          <a:p>
            <a:pPr lvl="1"/>
            <a:r>
              <a:rPr lang="de-DE" sz="1600" dirty="0"/>
              <a:t>Starter für Server </a:t>
            </a:r>
            <a:r>
              <a:rPr lang="de-DE" sz="1600" dirty="0" err="1"/>
              <a:t>Jetty</a:t>
            </a:r>
            <a:endParaRPr lang="de-DE" sz="2000" dirty="0"/>
          </a:p>
          <a:p>
            <a:r>
              <a:rPr lang="de-DE" sz="2000" dirty="0"/>
              <a:t>Eigener </a:t>
            </a:r>
            <a:r>
              <a:rPr lang="de-DE" sz="2000" dirty="0" err="1"/>
              <a:t>Maven</a:t>
            </a:r>
            <a:r>
              <a:rPr lang="de-DE" sz="2000" dirty="0"/>
              <a:t>-Archetype</a:t>
            </a:r>
          </a:p>
          <a:p>
            <a:r>
              <a:rPr lang="de-DE" sz="2000" dirty="0"/>
              <a:t>Import in IDE Ihrer Wahl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http://wicket.apache.org/start/quickstart.html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97156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Installation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DA2DD4-5958-4507-8602-9284610E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08622"/>
            <a:ext cx="7506990" cy="53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Installation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38" y="981075"/>
            <a:ext cx="4378687" cy="5400675"/>
          </a:xfrm>
        </p:spPr>
      </p:pic>
    </p:spTree>
    <p:extLst>
      <p:ext uri="{BB962C8B-B14F-4D97-AF65-F5344CB8AC3E}">
        <p14:creationId xmlns:p14="http://schemas.microsoft.com/office/powerpoint/2010/main" val="146930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Clicks</a:t>
            </a:r>
            <a:r>
              <a:rPr lang="de-DE" dirty="0"/>
              <a:t> Zählen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Links, Models, Ajax</a:t>
            </a:r>
          </a:p>
        </p:txBody>
      </p:sp>
    </p:spTree>
    <p:extLst>
      <p:ext uri="{BB962C8B-B14F-4D97-AF65-F5344CB8AC3E}">
        <p14:creationId xmlns:p14="http://schemas.microsoft.com/office/powerpoint/2010/main" val="346342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Clicks</a:t>
            </a:r>
            <a:r>
              <a:rPr lang="de-DE"/>
              <a:t> zählen </a:t>
            </a:r>
            <a:r>
              <a:rPr lang="de-DE" dirty="0"/>
              <a:t>- HTML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14" y="2948079"/>
            <a:ext cx="6333334" cy="1466667"/>
          </a:xfrm>
        </p:spPr>
      </p:pic>
    </p:spTree>
    <p:extLst>
      <p:ext uri="{BB962C8B-B14F-4D97-AF65-F5344CB8AC3E}">
        <p14:creationId xmlns:p14="http://schemas.microsoft.com/office/powerpoint/2010/main" val="89617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Clicks</a:t>
            </a:r>
            <a:r>
              <a:rPr lang="de-DE" dirty="0"/>
              <a:t> zählen - Java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5"/>
            <a:ext cx="7704856" cy="5326813"/>
          </a:xfrm>
        </p:spPr>
      </p:pic>
    </p:spTree>
    <p:extLst>
      <p:ext uri="{BB962C8B-B14F-4D97-AF65-F5344CB8AC3E}">
        <p14:creationId xmlns:p14="http://schemas.microsoft.com/office/powerpoint/2010/main" val="346066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Echo Server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Ergebnis eines Formulars anzeigen</a:t>
            </a:r>
          </a:p>
        </p:txBody>
      </p:sp>
    </p:spTree>
    <p:extLst>
      <p:ext uri="{BB962C8B-B14F-4D97-AF65-F5344CB8AC3E}">
        <p14:creationId xmlns:p14="http://schemas.microsoft.com/office/powerpoint/2010/main" val="13474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Timeline:</a:t>
            </a:r>
          </a:p>
          <a:p>
            <a:pPr lvl="1"/>
            <a:r>
              <a:rPr lang="de-DE" sz="1600" b="1" dirty="0"/>
              <a:t>2004</a:t>
            </a:r>
            <a:r>
              <a:rPr lang="de-DE" sz="1600" dirty="0"/>
              <a:t>: Gründung</a:t>
            </a:r>
          </a:p>
          <a:p>
            <a:pPr lvl="1"/>
            <a:r>
              <a:rPr lang="de-DE" sz="1600" b="1" dirty="0"/>
              <a:t>2005</a:t>
            </a:r>
            <a:r>
              <a:rPr lang="de-DE" sz="1600" dirty="0"/>
              <a:t>: </a:t>
            </a:r>
            <a:r>
              <a:rPr lang="de-DE" sz="1600" dirty="0" err="1"/>
              <a:t>Wicket</a:t>
            </a:r>
            <a:r>
              <a:rPr lang="de-DE" sz="1600" dirty="0"/>
              <a:t> 1.0, 1.1</a:t>
            </a:r>
          </a:p>
          <a:p>
            <a:pPr lvl="1"/>
            <a:r>
              <a:rPr lang="de-DE" sz="1600" b="1" dirty="0"/>
              <a:t>2006</a:t>
            </a:r>
            <a:r>
              <a:rPr lang="de-DE" sz="1600" dirty="0"/>
              <a:t>: </a:t>
            </a:r>
            <a:r>
              <a:rPr lang="de-DE" sz="1600" dirty="0" err="1"/>
              <a:t>Wicket</a:t>
            </a:r>
            <a:r>
              <a:rPr lang="de-DE" sz="1600" dirty="0"/>
              <a:t> 1.2</a:t>
            </a:r>
          </a:p>
          <a:p>
            <a:pPr lvl="1"/>
            <a:r>
              <a:rPr lang="de-DE" sz="1600" b="1" dirty="0"/>
              <a:t>2007</a:t>
            </a:r>
            <a:r>
              <a:rPr lang="de-DE" sz="1600" dirty="0"/>
              <a:t>: → Apache </a:t>
            </a:r>
            <a:r>
              <a:rPr lang="de-DE" sz="1600" dirty="0" err="1"/>
              <a:t>Foundation</a:t>
            </a:r>
            <a:endParaRPr lang="de-DE" sz="1600" dirty="0"/>
          </a:p>
          <a:p>
            <a:pPr lvl="1"/>
            <a:r>
              <a:rPr lang="de-DE" sz="1600" b="1" dirty="0"/>
              <a:t>2008</a:t>
            </a:r>
            <a:r>
              <a:rPr lang="de-DE" sz="1600" dirty="0"/>
              <a:t>: </a:t>
            </a:r>
            <a:r>
              <a:rPr lang="de-DE" sz="1600" dirty="0" err="1"/>
              <a:t>Wicket</a:t>
            </a:r>
            <a:r>
              <a:rPr lang="de-DE" sz="1600" dirty="0"/>
              <a:t> 1.3, „</a:t>
            </a:r>
            <a:r>
              <a:rPr lang="de-DE" sz="1600" dirty="0" err="1"/>
              <a:t>Wicket</a:t>
            </a:r>
            <a:r>
              <a:rPr lang="de-DE" sz="1600" dirty="0"/>
              <a:t> in Action“</a:t>
            </a:r>
          </a:p>
          <a:p>
            <a:pPr lvl="1"/>
            <a:r>
              <a:rPr lang="de-DE" sz="1600" b="1" dirty="0"/>
              <a:t>2009</a:t>
            </a:r>
            <a:r>
              <a:rPr lang="de-DE" sz="1600" dirty="0"/>
              <a:t>: </a:t>
            </a:r>
            <a:r>
              <a:rPr lang="de-DE" sz="1600" dirty="0" err="1"/>
              <a:t>Wicket</a:t>
            </a:r>
            <a:r>
              <a:rPr lang="de-DE" sz="1600" dirty="0"/>
              <a:t> 1.4</a:t>
            </a:r>
          </a:p>
          <a:p>
            <a:pPr lvl="1"/>
            <a:r>
              <a:rPr lang="de-DE" sz="1600" b="1" dirty="0"/>
              <a:t>2011</a:t>
            </a:r>
            <a:r>
              <a:rPr lang="de-DE" sz="1600" dirty="0"/>
              <a:t>: </a:t>
            </a:r>
            <a:r>
              <a:rPr lang="de-DE" sz="1600" dirty="0" err="1"/>
              <a:t>Wicket</a:t>
            </a:r>
            <a:r>
              <a:rPr lang="de-DE" sz="1600" dirty="0"/>
              <a:t> 1.5</a:t>
            </a:r>
          </a:p>
          <a:p>
            <a:pPr lvl="1"/>
            <a:r>
              <a:rPr lang="de-DE" sz="1600" b="1" dirty="0"/>
              <a:t>2012</a:t>
            </a:r>
            <a:r>
              <a:rPr lang="de-DE" sz="1600" dirty="0"/>
              <a:t>: </a:t>
            </a:r>
            <a:r>
              <a:rPr lang="de-DE" sz="1600" dirty="0" err="1"/>
              <a:t>Wicket</a:t>
            </a:r>
            <a:r>
              <a:rPr lang="de-DE" sz="1600" dirty="0"/>
              <a:t> 6 (aka 1.6)</a:t>
            </a:r>
          </a:p>
          <a:p>
            <a:pPr lvl="1"/>
            <a:r>
              <a:rPr lang="de-DE" sz="1600" b="1" dirty="0"/>
              <a:t>2014</a:t>
            </a:r>
            <a:r>
              <a:rPr lang="de-DE" sz="1600" dirty="0"/>
              <a:t>: </a:t>
            </a:r>
            <a:r>
              <a:rPr lang="de-DE" sz="1600" dirty="0" err="1"/>
              <a:t>Wicket</a:t>
            </a:r>
            <a:r>
              <a:rPr lang="de-DE" sz="1600" dirty="0"/>
              <a:t> 7</a:t>
            </a:r>
          </a:p>
          <a:p>
            <a:pPr lvl="1"/>
            <a:r>
              <a:rPr lang="de-DE" sz="1600" b="1" dirty="0"/>
              <a:t>2018: </a:t>
            </a:r>
            <a:r>
              <a:rPr lang="de-DE" sz="1600" dirty="0" err="1"/>
              <a:t>Wicket</a:t>
            </a:r>
            <a:r>
              <a:rPr lang="de-DE" sz="1600" dirty="0"/>
              <a:t> 8, mind. halbjährliche Releases</a:t>
            </a:r>
          </a:p>
          <a:p>
            <a:pPr lvl="1"/>
            <a:endParaRPr lang="de-DE" sz="1800" dirty="0"/>
          </a:p>
          <a:p>
            <a:r>
              <a:rPr lang="de-DE" sz="2000" dirty="0"/>
              <a:t>Aktuell:</a:t>
            </a:r>
          </a:p>
          <a:p>
            <a:pPr lvl="1"/>
            <a:r>
              <a:rPr lang="en-US" sz="1600" dirty="0"/>
              <a:t>Wicket 8.x		8.3.0		current, supported</a:t>
            </a:r>
          </a:p>
          <a:p>
            <a:pPr lvl="1"/>
            <a:r>
              <a:rPr lang="en-US" sz="1600" dirty="0"/>
              <a:t>Wicket 7.x		7.12.0		supported</a:t>
            </a:r>
          </a:p>
          <a:p>
            <a:pPr lvl="1"/>
            <a:r>
              <a:rPr lang="en-US" sz="1600" dirty="0"/>
              <a:t>Wicket 6.x		6.30.0		security fixes only, upgrade to 7.x or 8.x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3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Echo Server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HTML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219048" cy="22285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0" y="4324185"/>
            <a:ext cx="6980953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</a:t>
            </a:r>
            <a:r>
              <a:rPr lang="de-DE" dirty="0" err="1"/>
              <a:t>Wicket</a:t>
            </a:r>
            <a:r>
              <a:rPr lang="de-DE" dirty="0"/>
              <a:t> 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Aufgabenstellung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Erzeugen Sie ein neues </a:t>
            </a:r>
            <a:r>
              <a:rPr lang="de-DE" sz="1800" dirty="0" err="1"/>
              <a:t>Wicket</a:t>
            </a:r>
            <a:r>
              <a:rPr lang="de-DE" sz="1800" dirty="0"/>
              <a:t>-Projekt.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Nutzen Sie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wicket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-archetype-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r>
              <a:rPr lang="de-DE" sz="18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Zählen Sie die Seitenaufrufe der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HomePage</a:t>
            </a:r>
            <a:r>
              <a:rPr lang="de-DE" sz="1800" dirty="0"/>
              <a:t> mit einem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/>
              <a:t>-Counter - keine Persistenz. Geben Sie die Anzahl aus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Erstellen Sie zwei Links (synchron, </a:t>
            </a:r>
            <a:r>
              <a:rPr lang="de-DE" sz="1800" dirty="0" err="1"/>
              <a:t>ajaxfallback</a:t>
            </a:r>
            <a:r>
              <a:rPr lang="de-DE" sz="1800" dirty="0"/>
              <a:t>). Geben Sie die Anzahl der </a:t>
            </a:r>
            <a:r>
              <a:rPr lang="de-DE" sz="1800" dirty="0" err="1"/>
              <a:t>Clicks</a:t>
            </a:r>
            <a:r>
              <a:rPr lang="de-DE" sz="1800" dirty="0"/>
              <a:t> aus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Erstellen Sie ein Formular (Textfeld + </a:t>
            </a:r>
            <a:r>
              <a:rPr lang="de-DE" sz="1800" dirty="0" err="1"/>
              <a:t>Submit</a:t>
            </a:r>
            <a:r>
              <a:rPr lang="de-DE" sz="1800" dirty="0"/>
              <a:t> Button). Wenn der Benutzer das Formular absendet, dann wird der Eingabetext ausgegeben.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r>
              <a:rPr lang="de-DE" sz="2000" dirty="0"/>
              <a:t>Lösungshinweise</a:t>
            </a:r>
          </a:p>
          <a:p>
            <a:pPr lvl="1"/>
            <a:r>
              <a:rPr lang="de-DE" sz="1800" dirty="0">
                <a:hlinkClick r:id="rId2"/>
              </a:rPr>
              <a:t>https://wicket.apache.org/start/quickstart.html</a:t>
            </a:r>
            <a:endParaRPr lang="de-DE" sz="1800" dirty="0"/>
          </a:p>
          <a:p>
            <a:pPr lvl="1"/>
            <a:r>
              <a:rPr lang="de-DE" sz="1800" dirty="0"/>
              <a:t>Testserver im </a:t>
            </a:r>
            <a:r>
              <a:rPr lang="de-DE" sz="1800" dirty="0" err="1"/>
              <a:t>Debug</a:t>
            </a:r>
            <a:r>
              <a:rPr lang="de-DE" sz="1800" dirty="0"/>
              <a:t>-Modus → HTML- und Java-Code Änderungen werden ohne Neustart angewendet.</a:t>
            </a:r>
          </a:p>
        </p:txBody>
      </p:sp>
    </p:spTree>
    <p:extLst>
      <p:ext uri="{BB962C8B-B14F-4D97-AF65-F5344CB8AC3E}">
        <p14:creationId xmlns:p14="http://schemas.microsoft.com/office/powerpoint/2010/main" val="181593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Wicket</a:t>
            </a:r>
            <a:r>
              <a:rPr lang="de-DE" dirty="0"/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i="1" dirty="0"/>
              <a:t>Wicket bridges the impedance mismatch between the stateless HTTP and </a:t>
            </a:r>
            <a:r>
              <a:rPr lang="en-US" sz="2000" i="1" dirty="0" err="1"/>
              <a:t>stateful</a:t>
            </a:r>
            <a:r>
              <a:rPr lang="en-US" sz="2000" i="1" dirty="0"/>
              <a:t> server-side programming in Java.” 	</a:t>
            </a:r>
          </a:p>
          <a:p>
            <a:pPr marL="0" indent="0" algn="r">
              <a:buNone/>
            </a:pPr>
            <a:r>
              <a:rPr lang="en-US" sz="1600" dirty="0" err="1"/>
              <a:t>M.Dashorts</a:t>
            </a:r>
            <a:r>
              <a:rPr lang="en-US" sz="1600" dirty="0"/>
              <a:t>, </a:t>
            </a:r>
            <a:r>
              <a:rPr lang="en-US" sz="1600" dirty="0" err="1"/>
              <a:t>E.Hillenius</a:t>
            </a:r>
            <a:r>
              <a:rPr lang="en-US" sz="1600" dirty="0"/>
              <a:t>, </a:t>
            </a:r>
            <a:r>
              <a:rPr lang="en-US" sz="1600" i="1" dirty="0"/>
              <a:t>Wicket in Action</a:t>
            </a:r>
          </a:p>
          <a:p>
            <a:pPr marL="0" indent="0" algn="r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Java Virtual Machine (JVM): Classes, Objects, Members</a:t>
            </a:r>
          </a:p>
          <a:p>
            <a:pPr marL="0" indent="0" algn="ctr">
              <a:buNone/>
            </a:pPr>
            <a:r>
              <a:rPr lang="en-US" sz="2000" dirty="0"/>
              <a:t>./.</a:t>
            </a:r>
          </a:p>
          <a:p>
            <a:r>
              <a:rPr lang="en-US" sz="2000" dirty="0"/>
              <a:t>Hyper Text Transfer Protocol (HTTP): Stateless, Request Response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4430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2 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981075"/>
            <a:ext cx="6861075" cy="5400675"/>
          </a:xfrm>
        </p:spPr>
        <p:txBody>
          <a:bodyPr/>
          <a:lstStyle/>
          <a:p>
            <a:r>
              <a:rPr lang="de-DE" sz="2000" dirty="0"/>
              <a:t>Klass. MVC Ansätze:</a:t>
            </a:r>
          </a:p>
          <a:p>
            <a:pPr lvl="1"/>
            <a:r>
              <a:rPr lang="de-DE" sz="1600" dirty="0"/>
              <a:t>Spring MVC</a:t>
            </a:r>
          </a:p>
          <a:p>
            <a:pPr lvl="1"/>
            <a:r>
              <a:rPr lang="de-DE" sz="1600" dirty="0"/>
              <a:t>Apache </a:t>
            </a:r>
            <a:r>
              <a:rPr lang="de-DE" sz="1600" dirty="0" err="1"/>
              <a:t>Struts</a:t>
            </a:r>
            <a:endParaRPr lang="de-DE" sz="1600" dirty="0"/>
          </a:p>
          <a:p>
            <a:pPr lvl="1"/>
            <a:r>
              <a:rPr lang="de-DE" sz="1600" dirty="0"/>
              <a:t>Ruby on </a:t>
            </a:r>
            <a:r>
              <a:rPr lang="de-DE" sz="1600" dirty="0" err="1"/>
              <a:t>Rails</a:t>
            </a:r>
            <a:endParaRPr lang="de-DE" sz="1600" dirty="0"/>
          </a:p>
          <a:p>
            <a:pPr lvl="1"/>
            <a:r>
              <a:rPr lang="de-DE" sz="1600" dirty="0" err="1"/>
              <a:t>Grails</a:t>
            </a:r>
            <a:endParaRPr lang="de-DE" sz="1600" dirty="0"/>
          </a:p>
          <a:p>
            <a:pPr lvl="1"/>
            <a:endParaRPr lang="de-DE" sz="1600" dirty="0"/>
          </a:p>
          <a:p>
            <a:r>
              <a:rPr lang="de-DE" sz="2000" dirty="0"/>
              <a:t>Vorgehen:</a:t>
            </a:r>
          </a:p>
          <a:p>
            <a:pPr lvl="1"/>
            <a:r>
              <a:rPr lang="de-DE" sz="1600" dirty="0"/>
              <a:t>Routing: </a:t>
            </a:r>
            <a:br>
              <a:rPr lang="de-DE" sz="1600" dirty="0"/>
            </a:br>
            <a:r>
              <a:rPr lang="de-DE" sz="1600" dirty="0"/>
              <a:t>	URL  ↔ Controller </a:t>
            </a:r>
            <a:r>
              <a:rPr lang="de-DE" sz="1600" dirty="0" err="1"/>
              <a:t>Object</a:t>
            </a:r>
            <a:endParaRPr lang="de-DE" sz="1600" dirty="0"/>
          </a:p>
          <a:p>
            <a:pPr lvl="1"/>
            <a:r>
              <a:rPr lang="de-DE" sz="1600" dirty="0"/>
              <a:t>HTTP-Request  </a:t>
            </a:r>
            <a:br>
              <a:rPr lang="de-DE" sz="1600" dirty="0"/>
            </a:br>
            <a:r>
              <a:rPr lang="de-DE" sz="1600" dirty="0"/>
              <a:t>→ Action-Methode</a:t>
            </a:r>
            <a:br>
              <a:rPr lang="de-DE" sz="1600" dirty="0"/>
            </a:br>
            <a:r>
              <a:rPr lang="de-DE" sz="1600" dirty="0"/>
              <a:t>→ View</a:t>
            </a:r>
            <a:endParaRPr lang="de-DE" sz="2000" dirty="0"/>
          </a:p>
          <a:p>
            <a:r>
              <a:rPr lang="de-DE" sz="2000" dirty="0"/>
              <a:t>Idee:</a:t>
            </a:r>
          </a:p>
          <a:p>
            <a:pPr lvl="1"/>
            <a:r>
              <a:rPr lang="de-DE" sz="1600" dirty="0"/>
              <a:t>Abstraktion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1600" dirty="0"/>
              <a:t> statt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1600" dirty="0"/>
              <a:t>Viele Helper / </a:t>
            </a:r>
            <a:r>
              <a:rPr lang="de-DE" sz="1600" dirty="0" err="1"/>
              <a:t>Taglibs</a:t>
            </a:r>
            <a:r>
              <a:rPr lang="de-DE" sz="1600" dirty="0"/>
              <a:t>: Links, Formulare, etc.</a:t>
            </a:r>
          </a:p>
          <a:p>
            <a:pPr lvl="1"/>
            <a:endParaRPr lang="de-DE" sz="1600" dirty="0"/>
          </a:p>
          <a:p>
            <a:r>
              <a:rPr lang="de-DE" sz="2000" b="1" dirty="0">
                <a:solidFill>
                  <a:srgbClr val="FF0000"/>
                </a:solidFill>
              </a:rPr>
              <a:t>Passt das zu den Anforderungen?</a:t>
            </a:r>
            <a:endParaRPr lang="de-DE" sz="1600" b="1" dirty="0">
              <a:solidFill>
                <a:srgbClr val="FF0000"/>
              </a:solidFill>
            </a:endParaRPr>
          </a:p>
          <a:p>
            <a:pPr lvl="1"/>
            <a:endParaRPr lang="de-DE" sz="16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21108"/>
              </p:ext>
            </p:extLst>
          </p:nvPr>
        </p:nvGraphicFramePr>
        <p:xfrm>
          <a:off x="3395320" y="-1683568"/>
          <a:ext cx="5857200" cy="61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Visio" r:id="rId3" imgW="5064944" imgH="5320983" progId="Visio.Drawing.11">
                  <p:embed/>
                </p:oleObj>
              </mc:Choice>
              <mc:Fallback>
                <p:oleObj name="Visio" r:id="rId3" imgW="5064944" imgH="532098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320" y="-1683568"/>
                        <a:ext cx="5857200" cy="615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43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Komplexe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981075"/>
            <a:ext cx="8661275" cy="5400675"/>
          </a:xfrm>
        </p:spPr>
        <p:txBody>
          <a:bodyPr/>
          <a:lstStyle/>
          <a:p>
            <a:endParaRPr lang="de-DE" sz="2000" dirty="0"/>
          </a:p>
          <a:p>
            <a:r>
              <a:rPr lang="de-DE" sz="2000" dirty="0"/>
              <a:t>User Interfaces modellieren</a:t>
            </a:r>
            <a:br>
              <a:rPr lang="de-DE" sz="2000" dirty="0"/>
            </a:br>
            <a:r>
              <a:rPr lang="de-DE" sz="2000" dirty="0"/>
              <a:t>Model-View-{ Controller, </a:t>
            </a:r>
            <a:r>
              <a:rPr lang="de-DE" sz="2000" dirty="0" err="1"/>
              <a:t>Presenter</a:t>
            </a:r>
            <a:r>
              <a:rPr lang="de-DE" sz="2000" dirty="0"/>
              <a:t>, … }</a:t>
            </a:r>
          </a:p>
          <a:p>
            <a:endParaRPr lang="de-DE" sz="2000" dirty="0"/>
          </a:p>
          <a:p>
            <a:r>
              <a:rPr lang="de-DE" sz="2000" dirty="0"/>
              <a:t>Analog zu: </a:t>
            </a:r>
            <a:r>
              <a:rPr lang="de-DE" sz="1600" dirty="0"/>
              <a:t>AWT, Swing, Java FX</a:t>
            </a:r>
          </a:p>
          <a:p>
            <a:pPr marL="914400" lvl="2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96952"/>
            <a:ext cx="5209524" cy="2761905"/>
          </a:xfrm>
          <a:prstGeom prst="rect">
            <a:avLst/>
          </a:prstGeom>
        </p:spPr>
      </p:pic>
      <p:pic>
        <p:nvPicPr>
          <p:cNvPr id="8" name="Grafik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08720"/>
            <a:ext cx="3708093" cy="34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9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 der 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r>
              <a:rPr lang="de-DE" sz="2000" dirty="0"/>
              <a:t>Problem: Zustand der UI verfolgen</a:t>
            </a:r>
          </a:p>
          <a:p>
            <a:pPr lvl="1"/>
            <a:r>
              <a:rPr lang="de-DE" sz="1600" dirty="0"/>
              <a:t>HTTP ist </a:t>
            </a:r>
            <a:r>
              <a:rPr lang="de-DE" sz="1600" dirty="0" err="1"/>
              <a:t>Stateless</a:t>
            </a:r>
            <a:endParaRPr lang="de-DE" sz="1600" dirty="0"/>
          </a:p>
          <a:p>
            <a:pPr lvl="1"/>
            <a:r>
              <a:rPr lang="de-DE" sz="1600" dirty="0"/>
              <a:t>Idee: Zustand in URL codieren?</a:t>
            </a:r>
            <a:br>
              <a:rPr lang="de-DE" sz="1600" dirty="0"/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tsp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web?lefttab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mngworkspaces&amp;ctab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groups&amp;ltab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members&amp;rtab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de-DE" sz="1600" dirty="0"/>
          </a:p>
          <a:p>
            <a:r>
              <a:rPr lang="de-DE" sz="2000" dirty="0" err="1"/>
              <a:t>Wicket</a:t>
            </a:r>
            <a:r>
              <a:rPr lang="de-DE" sz="2000" dirty="0"/>
              <a:t>: Zustand der UI in Session ablegen</a:t>
            </a:r>
          </a:p>
          <a:p>
            <a:pPr lvl="1"/>
            <a:r>
              <a:rPr lang="de-DE" sz="1600" dirty="0"/>
              <a:t>Komponentenbaum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/>
            <a:r>
              <a:rPr lang="de-DE" sz="1600" dirty="0"/>
              <a:t>URLs referenzieren gespeicherte Seiten</a:t>
            </a:r>
          </a:p>
          <a:p>
            <a:pPr lvl="1"/>
            <a:r>
              <a:rPr lang="de-DE" sz="1600" dirty="0"/>
              <a:t>Vorsicht: Anzahl der Seiten begrenzen</a:t>
            </a:r>
          </a:p>
          <a:p>
            <a:pPr lvl="1"/>
            <a:endParaRPr lang="de-DE" sz="1600" dirty="0"/>
          </a:p>
          <a:p>
            <a:r>
              <a:rPr lang="de-DE" sz="2000" b="1" dirty="0">
                <a:solidFill>
                  <a:srgbClr val="FF0000"/>
                </a:solidFill>
              </a:rPr>
              <a:t>Offen</a:t>
            </a:r>
            <a:r>
              <a:rPr lang="de-DE" sz="2000" dirty="0"/>
              <a:t>: Aussehen der UI beschreiben.</a:t>
            </a:r>
            <a:endParaRPr lang="de-DE" sz="1600" dirty="0"/>
          </a:p>
          <a:p>
            <a:pPr lvl="1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888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Wicket</a:t>
            </a:r>
            <a:r>
              <a:rPr lang="de-DE" sz="2000" dirty="0"/>
              <a:t> Philosophie: </a:t>
            </a:r>
            <a:br>
              <a:rPr lang="de-DE" sz="2000" dirty="0"/>
            </a:br>
            <a:r>
              <a:rPr lang="de-DE" sz="2000" dirty="0"/>
              <a:t>Just Java, just HTML</a:t>
            </a:r>
          </a:p>
          <a:p>
            <a:endParaRPr lang="de-DE" sz="2000" dirty="0"/>
          </a:p>
          <a:p>
            <a:r>
              <a:rPr lang="de-DE" sz="2000" dirty="0"/>
              <a:t>Layout in HTML (+ CSS)</a:t>
            </a:r>
            <a:br>
              <a:rPr lang="de-DE" sz="2000" dirty="0"/>
            </a:br>
            <a:r>
              <a:rPr lang="de-DE" sz="2000" dirty="0" err="1"/>
              <a:t>Wicket</a:t>
            </a:r>
            <a:r>
              <a:rPr lang="de-DE" sz="2000" dirty="0"/>
              <a:t>-IDs referenzieren </a:t>
            </a:r>
            <a:br>
              <a:rPr lang="de-DE" sz="2000" dirty="0"/>
            </a:br>
            <a:r>
              <a:rPr lang="de-DE" sz="2000" dirty="0"/>
              <a:t>Komponenten</a:t>
            </a:r>
          </a:p>
          <a:p>
            <a:endParaRPr lang="de-DE" sz="2000" dirty="0"/>
          </a:p>
          <a:p>
            <a:r>
              <a:rPr lang="de-DE" sz="2000" dirty="0"/>
              <a:t>Damit: Keine </a:t>
            </a:r>
            <a:r>
              <a:rPr lang="de-DE" sz="2000" i="1" dirty="0"/>
              <a:t>eigene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Beschreibungssprache</a:t>
            </a:r>
          </a:p>
          <a:p>
            <a:endParaRPr lang="de-DE" sz="2000" dirty="0"/>
          </a:p>
          <a:p>
            <a:r>
              <a:rPr lang="de-DE" sz="2000" dirty="0"/>
              <a:t>Round-Trip: </a:t>
            </a:r>
            <a:br>
              <a:rPr lang="de-DE" sz="2000" dirty="0"/>
            </a:br>
            <a:r>
              <a:rPr lang="de-DE" sz="2000" dirty="0"/>
              <a:t>Designer ↔ Entwickler</a:t>
            </a:r>
            <a:br>
              <a:rPr lang="de-DE" sz="2000" dirty="0"/>
            </a:br>
            <a:r>
              <a:rPr lang="de-DE" sz="2000" dirty="0"/>
              <a:t>möglich</a:t>
            </a:r>
            <a:br>
              <a:rPr lang="de-DE" sz="2000" dirty="0"/>
            </a:br>
            <a:endParaRPr lang="de-DE" sz="2000" dirty="0"/>
          </a:p>
          <a:p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75" y="1268760"/>
            <a:ext cx="5137471" cy="173448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74" y="4005064"/>
            <a:ext cx="4816968" cy="13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Klassische MVC-Frameworks</a:t>
            </a:r>
          </a:p>
          <a:p>
            <a:pPr lvl="1"/>
            <a:r>
              <a:rPr lang="de-DE" sz="1600" dirty="0"/>
              <a:t>Routing: Controller, View</a:t>
            </a:r>
          </a:p>
          <a:p>
            <a:pPr lvl="1"/>
            <a:r>
              <a:rPr lang="de-DE" sz="1600" dirty="0"/>
              <a:t>UI-Komponenten werden nicht modelliert</a:t>
            </a:r>
          </a:p>
          <a:p>
            <a:pPr lvl="1"/>
            <a:r>
              <a:rPr lang="de-DE" sz="1600" dirty="0"/>
              <a:t>Wenig Hilfe bei komplexen User Interfaces</a:t>
            </a:r>
          </a:p>
          <a:p>
            <a:pPr lvl="1"/>
            <a:endParaRPr lang="de-DE" sz="1600" dirty="0"/>
          </a:p>
          <a:p>
            <a:r>
              <a:rPr lang="de-DE" sz="2000" dirty="0" err="1"/>
              <a:t>Wicket</a:t>
            </a:r>
            <a:endParaRPr lang="de-DE" sz="2000" dirty="0"/>
          </a:p>
          <a:p>
            <a:pPr lvl="1"/>
            <a:r>
              <a:rPr lang="de-DE" sz="1600" dirty="0"/>
              <a:t>Komponenten-orientiert</a:t>
            </a:r>
          </a:p>
          <a:p>
            <a:pPr lvl="1"/>
            <a:r>
              <a:rPr lang="de-DE" sz="1600" dirty="0"/>
              <a:t>Models und Zustand der Komponenten </a:t>
            </a:r>
            <a:br>
              <a:rPr lang="de-DE" sz="1600" dirty="0"/>
            </a:br>
            <a:r>
              <a:rPr lang="de-DE" sz="1600" dirty="0"/>
              <a:t>in Session </a:t>
            </a:r>
            <a:r>
              <a:rPr lang="de-DE" sz="1600" dirty="0" err="1"/>
              <a:t>serialisiert</a:t>
            </a:r>
            <a:endParaRPr lang="de-DE" sz="1600" dirty="0"/>
          </a:p>
          <a:p>
            <a:pPr lvl="1"/>
            <a:r>
              <a:rPr lang="de-DE" sz="1600" dirty="0"/>
              <a:t>Java-API beschreibt die Komponenten</a:t>
            </a:r>
          </a:p>
          <a:p>
            <a:pPr lvl="1"/>
            <a:r>
              <a:rPr lang="de-DE" sz="1600" dirty="0"/>
              <a:t>HTML beschreibt das Aussehen</a:t>
            </a:r>
          </a:p>
          <a:p>
            <a:pPr lvl="1"/>
            <a:r>
              <a:rPr lang="de-DE" sz="1600" dirty="0"/>
              <a:t>XML-Attribute stellen Bezug her</a:t>
            </a:r>
          </a:p>
          <a:p>
            <a:pPr lvl="1"/>
            <a:endParaRPr lang="de-DE" sz="1600" dirty="0"/>
          </a:p>
          <a:p>
            <a:r>
              <a:rPr lang="de-DE" sz="2000" dirty="0"/>
              <a:t>Vorsicht: Session evtl. groß </a:t>
            </a:r>
          </a:p>
          <a:p>
            <a:pPr lvl="1"/>
            <a:r>
              <a:rPr lang="de-DE" sz="1600" dirty="0"/>
              <a:t>Speicherverbrauch</a:t>
            </a:r>
          </a:p>
          <a:p>
            <a:pPr lvl="1"/>
            <a:r>
              <a:rPr lang="de-DE" sz="1600" dirty="0"/>
              <a:t>Cluster-Overhead</a:t>
            </a:r>
          </a:p>
          <a:p>
            <a:pPr lvl="1"/>
            <a:r>
              <a:rPr lang="de-DE" sz="1600" dirty="0">
                <a:solidFill>
                  <a:srgbClr val="FF0000"/>
                </a:solidFill>
              </a:rPr>
              <a:t>Wichtig</a:t>
            </a:r>
            <a:r>
              <a:rPr lang="de-DE" sz="1600" dirty="0"/>
              <a:t>: Größe der Session beschränken!</a:t>
            </a:r>
          </a:p>
          <a:p>
            <a:pPr marL="457200" lvl="1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</p:txBody>
      </p:sp>
      <p:pic>
        <p:nvPicPr>
          <p:cNvPr id="2050" name="Picture 2" descr="C:\Users\jan\AppData\Local\Microsoft\Windows\Temporary Internet Files\Content.IE5\3X0GGXNB\summary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88840"/>
            <a:ext cx="2560723" cy="34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4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b="1" dirty="0" err="1"/>
              <a:t>Wicket</a:t>
            </a:r>
            <a:r>
              <a:rPr lang="de-DE" sz="4400" b="1" dirty="0"/>
              <a:t> in Beispielen</a:t>
            </a:r>
            <a:endParaRPr lang="de-DE" b="1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Wicket</a:t>
            </a:r>
            <a:endParaRPr lang="de-DE" dirty="0"/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Link Click </a:t>
            </a:r>
            <a:r>
              <a:rPr lang="de-DE" dirty="0" err="1"/>
              <a:t>Counting</a:t>
            </a:r>
            <a:endParaRPr lang="de-DE" dirty="0"/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Echo Server</a:t>
            </a:r>
          </a:p>
        </p:txBody>
      </p:sp>
    </p:spTree>
    <p:extLst>
      <p:ext uri="{BB962C8B-B14F-4D97-AF65-F5344CB8AC3E}">
        <p14:creationId xmlns:p14="http://schemas.microsoft.com/office/powerpoint/2010/main" val="187018123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394</Words>
  <Application>Microsoft Office PowerPoint</Application>
  <PresentationFormat>Bildschirmpräsentation (4:3)</PresentationFormat>
  <Paragraphs>150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Consolas</vt:lpstr>
      <vt:lpstr>Courier New</vt:lpstr>
      <vt:lpstr>Monotype Sorts</vt:lpstr>
      <vt:lpstr>Times New Roman</vt:lpstr>
      <vt:lpstr>vorlneu</vt:lpstr>
      <vt:lpstr>Benutzerdefiniertes Design</vt:lpstr>
      <vt:lpstr>Visio</vt:lpstr>
      <vt:lpstr>MotivatioN</vt:lpstr>
      <vt:lpstr>Historie</vt:lpstr>
      <vt:lpstr>Warum Wicket?</vt:lpstr>
      <vt:lpstr>Model 2 Frameworks</vt:lpstr>
      <vt:lpstr>Ziel: Komplexe Webanwendung</vt:lpstr>
      <vt:lpstr>Zustand der UI</vt:lpstr>
      <vt:lpstr>UI Design</vt:lpstr>
      <vt:lpstr>Zusammenfassung</vt:lpstr>
      <vt:lpstr>Wicket in Beispielen</vt:lpstr>
      <vt:lpstr>Hello Wicket</vt:lpstr>
      <vt:lpstr>Installation</vt:lpstr>
      <vt:lpstr>Installation</vt:lpstr>
      <vt:lpstr>Installation</vt:lpstr>
      <vt:lpstr>Installation</vt:lpstr>
      <vt:lpstr>Installation</vt:lpstr>
      <vt:lpstr>Clicks Zählen</vt:lpstr>
      <vt:lpstr>Clicks zählen - HTML</vt:lpstr>
      <vt:lpstr>Clicks zählen - Java</vt:lpstr>
      <vt:lpstr>Echo Server</vt:lpstr>
      <vt:lpstr>Echo Server</vt:lpstr>
      <vt:lpstr>Aufgabe: Wicket Start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927</cp:revision>
  <cp:lastPrinted>1996-08-01T16:36:58Z</cp:lastPrinted>
  <dcterms:created xsi:type="dcterms:W3CDTF">1996-08-01T16:33:14Z</dcterms:created>
  <dcterms:modified xsi:type="dcterms:W3CDTF">2019-02-21T13:40:01Z</dcterms:modified>
</cp:coreProperties>
</file>