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5"/>
  </p:notesMasterIdLst>
  <p:handoutMasterIdLst>
    <p:handoutMasterId r:id="rId16"/>
  </p:handoutMasterIdLst>
  <p:sldIdLst>
    <p:sldId id="520" r:id="rId3"/>
    <p:sldId id="488" r:id="rId4"/>
    <p:sldId id="568" r:id="rId5"/>
    <p:sldId id="569" r:id="rId6"/>
    <p:sldId id="570" r:id="rId7"/>
    <p:sldId id="571" r:id="rId8"/>
    <p:sldId id="572" r:id="rId9"/>
    <p:sldId id="574" r:id="rId10"/>
    <p:sldId id="573" r:id="rId11"/>
    <p:sldId id="576" r:id="rId12"/>
    <p:sldId id="575" r:id="rId13"/>
    <p:sldId id="577" r:id="rId14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28" d="100"/>
          <a:sy n="128" d="100"/>
        </p:scale>
        <p:origin x="9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16.06.2017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99766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Tag-2_4-Bestandteile_Ajax.pptx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r>
              <a:rPr lang="de-DE" sz="4000" b="1" dirty="0"/>
              <a:t>Ajax</a:t>
            </a:r>
            <a:endParaRPr lang="de-DE" sz="4000" b="1" dirty="0">
              <a:sym typeface="Wingdings" panose="05000000000000000000" pitchFamily="2" charset="2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9269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Ajax </a:t>
            </a:r>
            <a:r>
              <a:rPr lang="de-DE" sz="2000" b="1" dirty="0" err="1"/>
              <a:t>Behaviors</a:t>
            </a:r>
            <a:endParaRPr lang="de-DE" b="1" dirty="0"/>
          </a:p>
          <a:p>
            <a:r>
              <a:rPr lang="de-DE" sz="2000" dirty="0"/>
              <a:t>Mittels Ajax auszuführende Aktionen</a:t>
            </a:r>
          </a:p>
          <a:p>
            <a:r>
              <a:rPr lang="de-DE" sz="2000" dirty="0"/>
              <a:t>Nachträgliches „</a:t>
            </a:r>
            <a:r>
              <a:rPr lang="de-DE" sz="2000" dirty="0" err="1"/>
              <a:t>Ajaxifizieren</a:t>
            </a:r>
            <a:r>
              <a:rPr lang="de-DE" sz="2000" dirty="0"/>
              <a:t>“ von Komponenten</a:t>
            </a:r>
          </a:p>
          <a:p>
            <a:r>
              <a:rPr lang="de-DE" sz="2000" dirty="0"/>
              <a:t>Vorgefertigte </a:t>
            </a:r>
            <a:r>
              <a:rPr lang="de-DE" sz="2000" dirty="0" err="1"/>
              <a:t>Behaviors</a:t>
            </a:r>
            <a:endParaRPr lang="de-DE" sz="2000" dirty="0"/>
          </a:p>
          <a:p>
            <a:pPr lvl="1"/>
            <a:r>
              <a:rPr lang="de-DE" sz="1600" dirty="0" err="1"/>
              <a:t>AjaxEventBehavior</a:t>
            </a:r>
            <a:endParaRPr lang="de-DE" sz="1600" dirty="0"/>
          </a:p>
          <a:p>
            <a:pPr lvl="1"/>
            <a:r>
              <a:rPr lang="de-DE" sz="1600" dirty="0" err="1"/>
              <a:t>AjaxFormSubmitBehavior</a:t>
            </a:r>
            <a:endParaRPr lang="de-DE" sz="1600" dirty="0"/>
          </a:p>
          <a:p>
            <a:pPr lvl="1"/>
            <a:r>
              <a:rPr lang="de-DE" sz="1600" dirty="0" err="1"/>
              <a:t>AbstractAjaxTimerBehavior</a:t>
            </a:r>
            <a:endParaRPr lang="de-DE" sz="1600" dirty="0"/>
          </a:p>
          <a:p>
            <a:endParaRPr lang="de-DE" sz="16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546599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 err="1"/>
              <a:t>AjaxEventBehavior</a:t>
            </a:r>
            <a:endParaRPr lang="de-DE" sz="2000" b="1" dirty="0"/>
          </a:p>
          <a:p>
            <a:r>
              <a:rPr lang="de-DE" sz="2000" dirty="0"/>
              <a:t>Serverseitige Behandlung von JavaScript Events</a:t>
            </a:r>
          </a:p>
          <a:p>
            <a:endParaRPr lang="de-DE" sz="1600" dirty="0"/>
          </a:p>
          <a:p>
            <a:r>
              <a:rPr lang="de-DE" sz="2000" dirty="0"/>
              <a:t>HTML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clickCounterLabel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Sie haben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mal geklickt.</a:t>
            </a:r>
            <a:endParaRPr lang="de-DE" altLang="de-DE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899148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 err="1"/>
              <a:t>AjaxEventBehavior</a:t>
            </a:r>
            <a:endParaRPr lang="de-DE" sz="2000" b="1" dirty="0"/>
          </a:p>
          <a:p>
            <a:endParaRPr lang="de-DE" sz="800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AjaxPage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WebPage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AjaxPage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PageParameters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ClickCounterLabel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clickCounterLabel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ClickCounterLabel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clickCounterLabel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"Bitte klicken!"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clickCounterLabel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clickCounterLabel.setOutputMarkupId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clickCounterLabel.add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AjaxEventBehavior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@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onEvent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AjaxRequestTarget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clickCounterLabel.clickCounter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target.add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clickCounterLabel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clickCounter.setOutputMarkupId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64003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JavaScript</a:t>
            </a:r>
          </a:p>
          <a:p>
            <a:r>
              <a:rPr lang="de-DE" sz="2000" dirty="0"/>
              <a:t>Erzeugung von JS für Komponenten durch Framework</a:t>
            </a:r>
          </a:p>
          <a:p>
            <a:r>
              <a:rPr lang="de-DE" sz="2000" dirty="0"/>
              <a:t>Einbindung von </a:t>
            </a:r>
            <a:r>
              <a:rPr lang="de-DE" sz="2000" dirty="0" err="1"/>
              <a:t>jQuery</a:t>
            </a:r>
            <a:endParaRPr lang="de-DE" sz="2000" dirty="0"/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JavaScriptLibrarySettings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javaScriptSettings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getApplication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getJavaScriptLibrarySettings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DE" alt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response.render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JavaScriptHeaderItem.forReference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javaScriptSettings.getJQueryReference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  <a:p>
            <a:r>
              <a:rPr lang="de-DE" sz="2000" dirty="0"/>
              <a:t>Einbindung von eigenen Skripten</a:t>
            </a:r>
          </a:p>
          <a:p>
            <a:pPr lvl="1"/>
            <a:r>
              <a:rPr lang="de-DE" sz="1600" dirty="0"/>
              <a:t>.</a:t>
            </a:r>
            <a:r>
              <a:rPr lang="de-DE" sz="1600" dirty="0" err="1"/>
              <a:t>js</a:t>
            </a:r>
            <a:r>
              <a:rPr lang="de-DE" sz="1600" dirty="0"/>
              <a:t>-Dateien als </a:t>
            </a:r>
            <a:r>
              <a:rPr lang="de-DE" sz="1600" dirty="0" err="1"/>
              <a:t>Resourcen</a:t>
            </a:r>
            <a:endParaRPr lang="de-DE" sz="1600" dirty="0"/>
          </a:p>
          <a:p>
            <a:pPr lvl="1"/>
            <a:r>
              <a:rPr lang="de-DE" sz="1600" dirty="0" err="1"/>
              <a:t>JavaScriptHeaderItems</a:t>
            </a:r>
            <a:endParaRPr lang="de-DE" sz="1600" dirty="0"/>
          </a:p>
          <a:p>
            <a:pPr lvl="1"/>
            <a:r>
              <a:rPr lang="de-DE" sz="1600" dirty="0" err="1"/>
              <a:t>OnDomReadyHeaderItems</a:t>
            </a:r>
            <a:endParaRPr lang="de-DE" dirty="0"/>
          </a:p>
          <a:p>
            <a:pPr lvl="1"/>
            <a:endParaRPr lang="de-DE" sz="16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29863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  <a:endParaRPr lang="de-DE" b="1" dirty="0"/>
          </a:p>
          <a:p>
            <a:r>
              <a:rPr lang="de-DE" sz="2000" dirty="0"/>
              <a:t>AJAX: </a:t>
            </a:r>
            <a:r>
              <a:rPr lang="de-DE" sz="2000" b="1" dirty="0" err="1"/>
              <a:t>A</a:t>
            </a:r>
            <a:r>
              <a:rPr lang="de-DE" sz="2000" dirty="0" err="1"/>
              <a:t>synchronous</a:t>
            </a:r>
            <a:r>
              <a:rPr lang="de-DE" sz="2000" dirty="0"/>
              <a:t> </a:t>
            </a:r>
            <a:r>
              <a:rPr lang="de-DE" sz="2000" b="1" dirty="0"/>
              <a:t>J</a:t>
            </a:r>
            <a:r>
              <a:rPr lang="de-DE" sz="2000" dirty="0"/>
              <a:t>avaScript </a:t>
            </a:r>
            <a:r>
              <a:rPr lang="de-DE" sz="2000" b="1" dirty="0" err="1"/>
              <a:t>a</a:t>
            </a:r>
            <a:r>
              <a:rPr lang="de-DE" sz="2000" dirty="0" err="1"/>
              <a:t>nd</a:t>
            </a:r>
            <a:r>
              <a:rPr lang="de-DE" sz="2000" dirty="0"/>
              <a:t> </a:t>
            </a:r>
            <a:r>
              <a:rPr lang="de-DE" sz="2000" b="1" dirty="0"/>
              <a:t>X</a:t>
            </a:r>
            <a:r>
              <a:rPr lang="de-DE" sz="2000" dirty="0"/>
              <a:t>ML</a:t>
            </a:r>
          </a:p>
          <a:p>
            <a:r>
              <a:rPr lang="de-DE" sz="2000" dirty="0"/>
              <a:t>Funktionsweise</a:t>
            </a:r>
          </a:p>
          <a:p>
            <a:pPr lvl="1"/>
            <a:r>
              <a:rPr lang="de-DE" sz="1600" dirty="0"/>
              <a:t>Kommunikation mit Server im Hintergrund (</a:t>
            </a:r>
            <a:r>
              <a:rPr lang="de-DE" sz="1600" dirty="0" err="1"/>
              <a:t>XMLHttpRequest</a:t>
            </a:r>
            <a:r>
              <a:rPr lang="de-DE" sz="1600" dirty="0"/>
              <a:t>)</a:t>
            </a:r>
          </a:p>
          <a:p>
            <a:pPr lvl="1"/>
            <a:r>
              <a:rPr lang="de-DE" sz="1600" dirty="0"/>
              <a:t>Dynamische Manipulation des DOMs</a:t>
            </a:r>
          </a:p>
          <a:p>
            <a:pPr lvl="1"/>
            <a:r>
              <a:rPr lang="de-DE" sz="1600" dirty="0"/>
              <a:t>Keine vollständigen Page </a:t>
            </a:r>
            <a:r>
              <a:rPr lang="de-DE" sz="1600" dirty="0" err="1"/>
              <a:t>Reloads</a:t>
            </a:r>
            <a:endParaRPr lang="de-DE" sz="1600" dirty="0"/>
          </a:p>
          <a:p>
            <a:pPr lvl="1"/>
            <a:r>
              <a:rPr lang="de-DE" sz="1600" dirty="0"/>
              <a:t>Keine Blockierung der UI</a:t>
            </a:r>
          </a:p>
          <a:p>
            <a:pPr marL="342900" lvl="1" indent="-342900"/>
            <a:r>
              <a:rPr lang="de-DE" dirty="0"/>
              <a:t>Basis moderner, interaktiver Web-Anwendungen</a:t>
            </a:r>
          </a:p>
          <a:p>
            <a:r>
              <a:rPr lang="de-DE" sz="2000" dirty="0"/>
              <a:t>Historie</a:t>
            </a:r>
          </a:p>
          <a:p>
            <a:pPr lvl="1"/>
            <a:r>
              <a:rPr lang="de-DE" sz="1600" dirty="0"/>
              <a:t>1998: Microsoft ActiveX</a:t>
            </a:r>
          </a:p>
          <a:p>
            <a:pPr lvl="1"/>
            <a:r>
              <a:rPr lang="de-DE" sz="1600" dirty="0"/>
              <a:t>2005: Prägung des Begriffs durch Jesse James Garrett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76977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 algn="ctr">
              <a:buNone/>
            </a:pPr>
            <a:r>
              <a:rPr lang="de-DE" sz="1000" b="1" dirty="0"/>
              <a:t>Quelle: </a:t>
            </a:r>
            <a:r>
              <a:rPr lang="de-DE" sz="1000" b="1" dirty="0" err="1"/>
              <a:t>Wikipedia</a:t>
            </a:r>
            <a:r>
              <a:rPr lang="de-DE" sz="1000" b="1" dirty="0"/>
              <a:t> (https://de.wikipedia.org/wiki/Ajax_(Programmierung)), 10.06.2016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05" y="1052736"/>
            <a:ext cx="7069579" cy="486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8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 algn="ctr">
              <a:buNone/>
            </a:pPr>
            <a:r>
              <a:rPr lang="de-DE" sz="1000" b="1" dirty="0"/>
              <a:t>Quelle: </a:t>
            </a:r>
            <a:r>
              <a:rPr lang="de-DE" sz="1000" b="1" dirty="0" err="1"/>
              <a:t>Wikipedia</a:t>
            </a:r>
            <a:r>
              <a:rPr lang="de-DE" sz="1000" b="1" dirty="0"/>
              <a:t> (https://de.wikipedia.org/wiki/Ajax_(Programmierung)), 10.06.2016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52736"/>
            <a:ext cx="7164288" cy="498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3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  <a:endParaRPr lang="de-DE" b="1" dirty="0"/>
          </a:p>
          <a:p>
            <a:r>
              <a:rPr lang="de-DE" sz="2000" dirty="0"/>
              <a:t>Eigene Ajax-Komponenten</a:t>
            </a:r>
          </a:p>
          <a:p>
            <a:pPr lvl="1"/>
            <a:r>
              <a:rPr lang="de-DE" sz="1600" dirty="0"/>
              <a:t>Links, Buttons</a:t>
            </a:r>
          </a:p>
          <a:p>
            <a:pPr lvl="1"/>
            <a:r>
              <a:rPr lang="de-DE" sz="1600" dirty="0"/>
              <a:t>Checkboxen</a:t>
            </a:r>
          </a:p>
          <a:p>
            <a:pPr lvl="1"/>
            <a:r>
              <a:rPr lang="de-DE" sz="1600" dirty="0"/>
              <a:t>Editierbare Labels</a:t>
            </a:r>
          </a:p>
          <a:p>
            <a:pPr lvl="1"/>
            <a:r>
              <a:rPr lang="de-DE" sz="1600" dirty="0"/>
              <a:t>Textfelder (inkl. </a:t>
            </a:r>
            <a:r>
              <a:rPr lang="de-DE" sz="1600" dirty="0" err="1"/>
              <a:t>autocomplete</a:t>
            </a:r>
            <a:r>
              <a:rPr lang="de-DE" sz="1600" dirty="0"/>
              <a:t>)</a:t>
            </a:r>
          </a:p>
          <a:p>
            <a:pPr lvl="1"/>
            <a:r>
              <a:rPr lang="de-DE" sz="1600" dirty="0"/>
              <a:t>Modale Fenster</a:t>
            </a:r>
          </a:p>
          <a:p>
            <a:r>
              <a:rPr lang="de-DE" sz="2000" dirty="0"/>
              <a:t>Binden von </a:t>
            </a:r>
            <a:r>
              <a:rPr lang="de-DE" sz="2000" dirty="0" err="1"/>
              <a:t>AjaxBehaviours</a:t>
            </a:r>
            <a:r>
              <a:rPr lang="de-DE" sz="2000" dirty="0"/>
              <a:t> an Komponenten</a:t>
            </a:r>
          </a:p>
          <a:p>
            <a:r>
              <a:rPr lang="de-DE" sz="2000" dirty="0"/>
              <a:t>Interaktion mit </a:t>
            </a:r>
            <a:r>
              <a:rPr lang="de-DE" sz="2000" i="1" dirty="0" err="1"/>
              <a:t>RequestTarget</a:t>
            </a:r>
            <a:r>
              <a:rPr lang="de-DE" sz="2000" dirty="0"/>
              <a:t> in </a:t>
            </a:r>
            <a:r>
              <a:rPr lang="de-DE" sz="2000" i="1" dirty="0"/>
              <a:t>Request Handlern</a:t>
            </a:r>
          </a:p>
          <a:p>
            <a:pPr lvl="1"/>
            <a:r>
              <a:rPr lang="de-DE" sz="1600" dirty="0"/>
              <a:t>Als </a:t>
            </a:r>
            <a:r>
              <a:rPr lang="de-DE" sz="1600" dirty="0" err="1"/>
              <a:t>Renderer</a:t>
            </a:r>
            <a:r>
              <a:rPr lang="de-DE" sz="1600" dirty="0"/>
              <a:t> zu verstehen</a:t>
            </a:r>
          </a:p>
          <a:p>
            <a:pPr lvl="1"/>
            <a:r>
              <a:rPr lang="de-DE" sz="1600" dirty="0"/>
              <a:t>Angabe zu aktualisierender Komponenten</a:t>
            </a:r>
          </a:p>
          <a:p>
            <a:pPr lvl="1"/>
            <a:r>
              <a:rPr lang="de-DE" sz="1600" dirty="0"/>
              <a:t>Repeater: Umgebenden Container angeben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198673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</a:p>
          <a:p>
            <a:r>
              <a:rPr lang="de-DE" sz="2000" dirty="0"/>
              <a:t>Beispiel: Label</a:t>
            </a:r>
          </a:p>
          <a:p>
            <a:pPr lvl="0">
              <a:buNone/>
            </a:pPr>
            <a:endParaRPr lang="de-DE" altLang="de-DE" sz="800" b="1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myComponent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"Initial 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Komponente benötigt HTML ID, um aktualisiert werden zu können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label.</a:t>
            </a:r>
            <a:r>
              <a:rPr lang="de-DE" altLang="de-DE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setOutputMarkupId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//…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lvl="1">
              <a:buNone/>
            </a:pPr>
            <a:r>
              <a:rPr lang="de-DE" altLang="de-DE" sz="1600" b="1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AjaxLink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ajaxLink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AjaxRequestTarget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Model </a:t>
            </a:r>
            <a:r>
              <a:rPr lang="de-DE" altLang="de-DE" sz="1600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verändern und Komponente neu rendern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label.setDefaultModelObject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 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</a:t>
            </a:r>
            <a:r>
              <a:rPr lang="de-DE" altLang="de-DE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1093222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</a:p>
          <a:p>
            <a:r>
              <a:rPr lang="de-DE" sz="2000" dirty="0"/>
              <a:t>Beispiel: Modales Fenster</a:t>
            </a:r>
          </a:p>
          <a:p>
            <a:pPr lvl="0">
              <a:buNone/>
            </a:pPr>
            <a:endParaRPr lang="de-DE" altLang="de-DE" sz="800" b="1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&gt;Beispiel für ein Modal&lt;/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openWindow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&gt;Öffnen&lt;/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2996205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</a:p>
          <a:p>
            <a:r>
              <a:rPr lang="de-DE" sz="2000" dirty="0"/>
              <a:t>Beispiel: Modales Fenster</a:t>
            </a:r>
          </a:p>
          <a:p>
            <a:pPr lvl="0">
              <a:buNone/>
            </a:pPr>
            <a:endParaRPr lang="de-DE" altLang="de-DE" sz="800" b="1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PageParameters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Label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modalWindow.getContentId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"Hey!"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modalWindow.setContent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modalWindow.setTitle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"Modal 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AjaxLink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openWindow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AjaxRequestTarget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modalWindow.show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77302992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242</Words>
  <Application>Microsoft Office PowerPoint</Application>
  <PresentationFormat>Bildschirmpräsentation (4:3)</PresentationFormat>
  <Paragraphs>101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PowerPoint-Präsentation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dkraemer</cp:lastModifiedBy>
  <cp:revision>862</cp:revision>
  <cp:lastPrinted>1996-08-01T16:36:58Z</cp:lastPrinted>
  <dcterms:created xsi:type="dcterms:W3CDTF">1996-08-01T16:33:14Z</dcterms:created>
  <dcterms:modified xsi:type="dcterms:W3CDTF">2017-06-16T16:07:11Z</dcterms:modified>
</cp:coreProperties>
</file>