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8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EE8"/>
    <a:srgbClr val="659C89"/>
    <a:srgbClr val="233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23" autoAdjust="0"/>
  </p:normalViewPr>
  <p:slideViewPr>
    <p:cSldViewPr>
      <p:cViewPr>
        <p:scale>
          <a:sx n="108" d="100"/>
          <a:sy n="108" d="100"/>
        </p:scale>
        <p:origin x="-1062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3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AF004-3E09-4948-BA3F-53177AB9A1A9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3B07B-44D0-45F4-AD0C-1FF1786DCA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806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96B67-9DBB-49DD-95D3-75B629EBFF3E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165CE-4628-49D0-AA82-D7ED4CC58E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07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2416026"/>
            <a:ext cx="7920880" cy="1661046"/>
          </a:xfrm>
          <a:prstGeom prst="rect">
            <a:avLst/>
          </a:prstGeom>
        </p:spPr>
        <p:txBody>
          <a:bodyPr/>
          <a:lstStyle>
            <a:lvl1pPr algn="l">
              <a:defRPr sz="5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 smtClean="0"/>
              <a:t>Präsentationstitel durch Klicken bearbeiten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4437112"/>
            <a:ext cx="7920880" cy="1512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i="0"/>
            </a:lvl1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48680"/>
            <a:ext cx="409005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docwhat.org/files/2011/04/Screen-shot-2011-04-14-at-1.08.16-PM-214x25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0" y="404664"/>
            <a:ext cx="117113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4576266"/>
            <a:ext cx="7920880" cy="1373014"/>
          </a:xfrm>
          <a:prstGeom prst="rect">
            <a:avLst/>
          </a:prstGeom>
        </p:spPr>
        <p:txBody>
          <a:bodyPr/>
          <a:lstStyle>
            <a:lvl1pPr algn="l">
              <a:defRPr sz="40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 smtClean="0"/>
              <a:t>Beschreibung des Kapitels 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11560" y="16328"/>
            <a:ext cx="7920880" cy="188641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rgbClr val="233833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4077072"/>
            <a:ext cx="7920879" cy="359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de-DE" dirty="0" smtClean="0"/>
              <a:t>Titel des Kapitels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683568" y="6661499"/>
            <a:ext cx="5832648" cy="204968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rgbClr val="233833"/>
                </a:solidFill>
              </a:defRPr>
            </a:lvl1pPr>
          </a:lstStyle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661499"/>
            <a:ext cx="1907232" cy="188640"/>
          </a:xfrm>
          <a:prstGeom prst="rect">
            <a:avLst/>
          </a:prstGeom>
        </p:spPr>
        <p:txBody>
          <a:bodyPr anchor="ctr"/>
          <a:lstStyle>
            <a:lvl1pPr algn="r">
              <a:defRPr sz="1000" b="1">
                <a:solidFill>
                  <a:srgbClr val="233833"/>
                </a:solidFill>
              </a:defRPr>
            </a:lvl1pPr>
          </a:lstStyle>
          <a:p>
            <a:fld id="{B52836A4-02BA-44AC-8891-4915D90830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615826"/>
            <a:ext cx="7920880" cy="144502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612" y="2348880"/>
            <a:ext cx="6984776" cy="388843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3000"/>
            </a:lvl1pPr>
            <a:lvl2pPr marL="742950" indent="-285750">
              <a:buFont typeface="Wingdings" pitchFamily="2" charset="2"/>
              <a:buChar char="§"/>
              <a:defRPr sz="2600"/>
            </a:lvl2pPr>
            <a:lvl3pPr marL="1143000" indent="-228600">
              <a:buFont typeface="Wingdings" pitchFamily="2" charset="2"/>
              <a:buChar char="§"/>
              <a:defRPr sz="2200"/>
            </a:lvl3pPr>
            <a:lvl4pPr marL="1600200" indent="-228600">
              <a:buFont typeface="Wingdings" pitchFamily="2" charset="2"/>
              <a:buChar char="§"/>
              <a:defRPr sz="2200"/>
            </a:lvl4pPr>
            <a:lvl5pPr marL="2057400" indent="-228600">
              <a:buFont typeface="Wingdings" pitchFamily="2" charset="2"/>
              <a:buChar char="§"/>
              <a:defRPr sz="22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83568" y="6661499"/>
            <a:ext cx="5832648" cy="204968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rgbClr val="233833"/>
                </a:solidFill>
              </a:defRPr>
            </a:lvl1pPr>
          </a:lstStyle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661499"/>
            <a:ext cx="1907232" cy="188640"/>
          </a:xfrm>
          <a:prstGeom prst="rect">
            <a:avLst/>
          </a:prstGeom>
        </p:spPr>
        <p:txBody>
          <a:bodyPr anchor="ctr"/>
          <a:lstStyle>
            <a:lvl1pPr algn="r">
              <a:defRPr sz="1000" b="1">
                <a:solidFill>
                  <a:srgbClr val="233833"/>
                </a:solidFill>
              </a:defRPr>
            </a:lvl1pPr>
          </a:lstStyle>
          <a:p>
            <a:fld id="{B52836A4-02BA-44AC-8891-4915D908302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11560" y="16328"/>
            <a:ext cx="7920880" cy="188641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rgbClr val="233833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615826"/>
            <a:ext cx="7920880" cy="72494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612" y="2348880"/>
            <a:ext cx="6984776" cy="388843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3000"/>
            </a:lvl1pPr>
            <a:lvl2pPr marL="742950" indent="-285750">
              <a:buFont typeface="Wingdings" pitchFamily="2" charset="2"/>
              <a:buChar char="§"/>
              <a:defRPr sz="2600"/>
            </a:lvl2pPr>
            <a:lvl3pPr marL="1143000" indent="-228600">
              <a:buFont typeface="Wingdings" pitchFamily="2" charset="2"/>
              <a:buChar char="§"/>
              <a:defRPr sz="2200"/>
            </a:lvl3pPr>
            <a:lvl4pPr marL="1600200" indent="-228600">
              <a:buFont typeface="Wingdings" pitchFamily="2" charset="2"/>
              <a:buChar char="§"/>
              <a:defRPr sz="2200"/>
            </a:lvl4pPr>
            <a:lvl5pPr marL="2057400" indent="-228600">
              <a:buFont typeface="Wingdings" pitchFamily="2" charset="2"/>
              <a:buChar char="§"/>
              <a:defRPr sz="22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83568" y="6661499"/>
            <a:ext cx="5832648" cy="204968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rgbClr val="233833"/>
                </a:solidFill>
              </a:defRPr>
            </a:lvl1pPr>
          </a:lstStyle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661499"/>
            <a:ext cx="1907232" cy="188640"/>
          </a:xfrm>
          <a:prstGeom prst="rect">
            <a:avLst/>
          </a:prstGeom>
        </p:spPr>
        <p:txBody>
          <a:bodyPr anchor="ctr"/>
          <a:lstStyle>
            <a:lvl1pPr algn="r">
              <a:defRPr sz="1000" b="1">
                <a:solidFill>
                  <a:srgbClr val="233833"/>
                </a:solidFill>
              </a:defRPr>
            </a:lvl1pPr>
          </a:lstStyle>
          <a:p>
            <a:fld id="{B52836A4-02BA-44AC-8891-4915D908302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11560" y="16328"/>
            <a:ext cx="7920880" cy="188641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rgbClr val="233833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1412776"/>
            <a:ext cx="7920880" cy="648072"/>
          </a:xfrm>
          <a:prstGeom prst="rect">
            <a:avLst/>
          </a:prstGeom>
        </p:spPr>
        <p:txBody>
          <a:bodyPr/>
          <a:lstStyle>
            <a:lvl1pPr>
              <a:buNone/>
              <a:defRPr sz="2000" i="1"/>
            </a:lvl1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0"/>
            <a:ext cx="611560" cy="6858000"/>
            <a:chOff x="0" y="0"/>
            <a:chExt cx="61156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512" cy="6858000"/>
            </a:xfrm>
            <a:prstGeom prst="rect">
              <a:avLst/>
            </a:prstGeom>
            <a:solidFill>
              <a:srgbClr val="659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79512" y="0"/>
              <a:ext cx="432048" cy="188640"/>
            </a:xfrm>
            <a:prstGeom prst="rect">
              <a:avLst/>
            </a:prstGeom>
            <a:solidFill>
              <a:srgbClr val="659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179512" y="6669360"/>
              <a:ext cx="432048" cy="188640"/>
            </a:xfrm>
            <a:prstGeom prst="rect">
              <a:avLst/>
            </a:prstGeom>
            <a:solidFill>
              <a:srgbClr val="659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 userDrawn="1"/>
        </p:nvGrpSpPr>
        <p:grpSpPr>
          <a:xfrm flipH="1">
            <a:off x="8532440" y="0"/>
            <a:ext cx="611560" cy="6858000"/>
            <a:chOff x="0" y="0"/>
            <a:chExt cx="611560" cy="6858000"/>
          </a:xfrm>
        </p:grpSpPr>
        <p:sp>
          <p:nvSpPr>
            <p:cNvPr id="13" name="Rechteck 12"/>
            <p:cNvSpPr/>
            <p:nvPr userDrawn="1"/>
          </p:nvSpPr>
          <p:spPr>
            <a:xfrm>
              <a:off x="0" y="0"/>
              <a:ext cx="179512" cy="6858000"/>
            </a:xfrm>
            <a:prstGeom prst="rect">
              <a:avLst/>
            </a:prstGeom>
            <a:solidFill>
              <a:srgbClr val="659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79512" y="0"/>
              <a:ext cx="432048" cy="188640"/>
            </a:xfrm>
            <a:prstGeom prst="rect">
              <a:avLst/>
            </a:prstGeom>
            <a:solidFill>
              <a:srgbClr val="659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79512" y="6669360"/>
              <a:ext cx="432048" cy="188640"/>
            </a:xfrm>
            <a:prstGeom prst="rect">
              <a:avLst/>
            </a:prstGeom>
            <a:solidFill>
              <a:srgbClr val="659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0" r:id="rId3"/>
    <p:sldLayoutId id="2147483660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Integration</a:t>
            </a:r>
            <a:br>
              <a:rPr lang="de-DE" dirty="0" smtClean="0"/>
            </a:br>
            <a:r>
              <a:rPr lang="de-DE" dirty="0" smtClean="0"/>
              <a:t>mit Jenkins</a:t>
            </a:r>
            <a:endParaRPr lang="de-DE" sz="25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11560" y="4437112"/>
            <a:ext cx="7920880" cy="1800200"/>
          </a:xfrm>
        </p:spPr>
        <p:txBody>
          <a:bodyPr/>
          <a:lstStyle/>
          <a:p>
            <a:r>
              <a:rPr lang="de-DE" b="1" dirty="0" smtClean="0"/>
              <a:t>Jan Lühr	</a:t>
            </a:r>
            <a:r>
              <a:rPr lang="de-DE" dirty="0" smtClean="0"/>
              <a:t>				</a:t>
            </a:r>
            <a:r>
              <a:rPr lang="de-DE" dirty="0" err="1" smtClean="0"/>
              <a:t>anderScore</a:t>
            </a:r>
            <a:r>
              <a:rPr lang="de-DE" dirty="0" smtClean="0"/>
              <a:t> GmbH</a:t>
            </a:r>
            <a:br>
              <a:rPr lang="de-DE" dirty="0" smtClean="0"/>
            </a:br>
            <a:r>
              <a:rPr lang="de-DE" dirty="0" smtClean="0"/>
              <a:t>Software Engineer			Frankenwerft 35</a:t>
            </a:r>
            <a:br>
              <a:rPr lang="de-DE" dirty="0" smtClean="0"/>
            </a:br>
            <a:r>
              <a:rPr lang="de-DE" dirty="0" smtClean="0"/>
              <a:t>jan.luehr@anderScore.com		50677 Köln</a:t>
            </a:r>
            <a:br>
              <a:rPr lang="de-DE" dirty="0" smtClean="0"/>
            </a:br>
            <a:r>
              <a:rPr lang="de-DE" dirty="0" smtClean="0"/>
              <a:t>					www.anderScore.com</a:t>
            </a:r>
          </a:p>
          <a:p>
            <a:r>
              <a:rPr lang="de-DE" dirty="0" smtClean="0"/>
              <a:t>Apache </a:t>
            </a:r>
            <a:r>
              <a:rPr lang="de-DE" dirty="0" err="1" smtClean="0"/>
              <a:t>Wicket</a:t>
            </a:r>
            <a:r>
              <a:rPr lang="de-DE" dirty="0" smtClean="0"/>
              <a:t> Einführung, 6. – 8.2.2017</a:t>
            </a:r>
            <a:r>
              <a:rPr lang="de-DE" dirty="0"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Jenkins CI-Server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Freier und offener CI-Server</a:t>
            </a:r>
          </a:p>
          <a:p>
            <a:r>
              <a:rPr lang="de-DE" dirty="0" smtClean="0"/>
              <a:t>Multi-Plattform / Multi-Technologie</a:t>
            </a:r>
          </a:p>
          <a:p>
            <a:pPr lvl="1"/>
            <a:r>
              <a:rPr lang="de-DE" dirty="0" smtClean="0"/>
              <a:t>Java, PHP, Groovy, Ruby, …</a:t>
            </a:r>
          </a:p>
          <a:p>
            <a:r>
              <a:rPr lang="de-DE" dirty="0" smtClean="0"/>
              <a:t>Vielseitige Integrationsmöglichkeiten</a:t>
            </a:r>
          </a:p>
          <a:p>
            <a:r>
              <a:rPr lang="de-DE" dirty="0" smtClean="0"/>
              <a:t>Durch </a:t>
            </a:r>
            <a:r>
              <a:rPr lang="de-DE" dirty="0" err="1" smtClean="0"/>
              <a:t>Plugins</a:t>
            </a:r>
            <a:r>
              <a:rPr lang="de-DE" dirty="0" smtClean="0"/>
              <a:t> beliebig erweiterbar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4000" b="1" dirty="0" smtClean="0"/>
              <a:t>http://jenkins-ci.org</a:t>
            </a:r>
            <a:endParaRPr lang="de-DE" sz="40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2" descr="http://docwhat.org/files/2011/04/Screen-shot-2011-04-14-at-1.08.16-PM-214x2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60" y="5229200"/>
            <a:ext cx="86294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Jenkins CI-Server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40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91" y="2331568"/>
            <a:ext cx="5733110" cy="390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bgerundete rechteckige Legende 8"/>
          <p:cNvSpPr/>
          <p:nvPr/>
        </p:nvSpPr>
        <p:spPr bwMode="auto">
          <a:xfrm>
            <a:off x="1907704" y="3797662"/>
            <a:ext cx="904421" cy="279866"/>
          </a:xfrm>
          <a:prstGeom prst="wedgeRoundRectCallout">
            <a:avLst>
              <a:gd name="adj1" fmla="val -26334"/>
              <a:gd name="adj2" fmla="val 8513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Historie</a:t>
            </a:r>
          </a:p>
        </p:txBody>
      </p:sp>
      <p:sp>
        <p:nvSpPr>
          <p:cNvPr id="10" name="Abgerundete rechteckige Legende 9"/>
          <p:cNvSpPr/>
          <p:nvPr/>
        </p:nvSpPr>
        <p:spPr bwMode="auto">
          <a:xfrm>
            <a:off x="3543725" y="3489670"/>
            <a:ext cx="904421" cy="279866"/>
          </a:xfrm>
          <a:prstGeom prst="wedgeRoundRectCallout">
            <a:avLst>
              <a:gd name="adj1" fmla="val -20833"/>
              <a:gd name="adj2" fmla="val 8513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Artefakte</a:t>
            </a:r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3576500" y="4592576"/>
            <a:ext cx="1581476" cy="279866"/>
          </a:xfrm>
          <a:prstGeom prst="wedgeRoundRectCallout">
            <a:avLst>
              <a:gd name="adj1" fmla="val -33271"/>
              <a:gd name="adj2" fmla="val -6825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Testergebnisse</a:t>
            </a:r>
          </a:p>
        </p:txBody>
      </p:sp>
      <p:sp>
        <p:nvSpPr>
          <p:cNvPr id="12" name="Abgerundete rechteckige Legende 11"/>
          <p:cNvSpPr/>
          <p:nvPr/>
        </p:nvSpPr>
        <p:spPr bwMode="auto">
          <a:xfrm>
            <a:off x="5580112" y="4725144"/>
            <a:ext cx="904421" cy="279866"/>
          </a:xfrm>
          <a:prstGeom prst="wedgeRoundRectCallout">
            <a:avLst>
              <a:gd name="adj1" fmla="val -24762"/>
              <a:gd name="adj2" fmla="val -9088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Trends</a:t>
            </a:r>
          </a:p>
        </p:txBody>
      </p:sp>
    </p:spTree>
    <p:extLst>
      <p:ext uri="{BB962C8B-B14F-4D97-AF65-F5344CB8AC3E}">
        <p14:creationId xmlns:p14="http://schemas.microsoft.com/office/powerpoint/2010/main" val="10939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Prozesskette eines Jobs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Eingekerbter Richtungspfeil 12"/>
          <p:cNvSpPr/>
          <p:nvPr/>
        </p:nvSpPr>
        <p:spPr bwMode="auto">
          <a:xfrm>
            <a:off x="169168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Auslöser</a:t>
            </a:r>
          </a:p>
        </p:txBody>
      </p:sp>
      <p:sp>
        <p:nvSpPr>
          <p:cNvPr id="14" name="Eingekerbter Richtungspfeil 13"/>
          <p:cNvSpPr/>
          <p:nvPr/>
        </p:nvSpPr>
        <p:spPr bwMode="auto">
          <a:xfrm>
            <a:off x="313184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Checkout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Eingekerbter Richtungspfeil 14"/>
          <p:cNvSpPr/>
          <p:nvPr/>
        </p:nvSpPr>
        <p:spPr bwMode="auto">
          <a:xfrm>
            <a:off x="457200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6012160" y="2061630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Post-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Aktionen</a:t>
            </a:r>
          </a:p>
        </p:txBody>
      </p:sp>
      <p:sp>
        <p:nvSpPr>
          <p:cNvPr id="17" name="Abgerundete rechteckige Legende 16"/>
          <p:cNvSpPr/>
          <p:nvPr/>
        </p:nvSpPr>
        <p:spPr bwMode="auto">
          <a:xfrm>
            <a:off x="1690182" y="2996952"/>
            <a:ext cx="2664296" cy="948470"/>
          </a:xfrm>
          <a:prstGeom prst="wedgeRoundRectCallout">
            <a:avLst>
              <a:gd name="adj1" fmla="val -23268"/>
              <a:gd name="adj2" fmla="val -8108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Änderung im</a:t>
            </a:r>
            <a:r>
              <a:rPr kumimoji="0" lang="de-D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Repository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aseline="0" dirty="0" smtClean="0">
                <a:latin typeface="+mn-lt"/>
              </a:rPr>
              <a:t>Manuelles</a:t>
            </a:r>
            <a:r>
              <a:rPr lang="de-DE" sz="1600" dirty="0" smtClean="0">
                <a:latin typeface="+mn-lt"/>
              </a:rPr>
              <a:t> Auslösen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Zeitlich</a:t>
            </a:r>
            <a:r>
              <a:rPr kumimoji="0" lang="de-D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gesteuerter </a:t>
            </a:r>
            <a:r>
              <a:rPr kumimoji="0" lang="de-DE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869160"/>
            <a:ext cx="5178921" cy="138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Prozesskette eines Jobs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Eingekerbter Richtungspfeil 11"/>
          <p:cNvSpPr/>
          <p:nvPr/>
        </p:nvSpPr>
        <p:spPr bwMode="auto">
          <a:xfrm>
            <a:off x="169168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Auslöser</a:t>
            </a:r>
          </a:p>
        </p:txBody>
      </p:sp>
      <p:sp>
        <p:nvSpPr>
          <p:cNvPr id="19" name="Eingekerbter Richtungspfeil 18"/>
          <p:cNvSpPr/>
          <p:nvPr/>
        </p:nvSpPr>
        <p:spPr bwMode="auto">
          <a:xfrm>
            <a:off x="313184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Checkout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Eingekerbter Richtungspfeil 19"/>
          <p:cNvSpPr/>
          <p:nvPr/>
        </p:nvSpPr>
        <p:spPr bwMode="auto">
          <a:xfrm>
            <a:off x="457200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1" name="Eingekerbter Richtungspfeil 20"/>
          <p:cNvSpPr/>
          <p:nvPr/>
        </p:nvSpPr>
        <p:spPr bwMode="auto">
          <a:xfrm>
            <a:off x="6012160" y="2061630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Post-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Aktionen</a:t>
            </a:r>
          </a:p>
        </p:txBody>
      </p:sp>
      <p:sp>
        <p:nvSpPr>
          <p:cNvPr id="22" name="Abgerundete rechteckige Legende 21"/>
          <p:cNvSpPr/>
          <p:nvPr/>
        </p:nvSpPr>
        <p:spPr bwMode="auto">
          <a:xfrm>
            <a:off x="3102342" y="2996952"/>
            <a:ext cx="2664296" cy="660438"/>
          </a:xfrm>
          <a:prstGeom prst="wedgeRoundRectCallout">
            <a:avLst>
              <a:gd name="adj1" fmla="val -22928"/>
              <a:gd name="adj2" fmla="val -9445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Inhalte aus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Git</a:t>
            </a:r>
            <a:r>
              <a:rPr kumimoji="0" lang="de-D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/ SVN / … ziehen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49080"/>
            <a:ext cx="4752528" cy="2154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67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Prozesskette eines Jobs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Eingekerbter Richtungspfeil 12"/>
          <p:cNvSpPr/>
          <p:nvPr/>
        </p:nvSpPr>
        <p:spPr bwMode="auto">
          <a:xfrm>
            <a:off x="169168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Auslöser</a:t>
            </a:r>
          </a:p>
        </p:txBody>
      </p:sp>
      <p:sp>
        <p:nvSpPr>
          <p:cNvPr id="14" name="Eingekerbter Richtungspfeil 13"/>
          <p:cNvSpPr/>
          <p:nvPr/>
        </p:nvSpPr>
        <p:spPr bwMode="auto">
          <a:xfrm>
            <a:off x="313184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Checkout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Eingekerbter Richtungspfeil 14"/>
          <p:cNvSpPr/>
          <p:nvPr/>
        </p:nvSpPr>
        <p:spPr bwMode="auto">
          <a:xfrm>
            <a:off x="457200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6012160" y="2061630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Post-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Aktionen</a:t>
            </a:r>
          </a:p>
        </p:txBody>
      </p:sp>
      <p:sp>
        <p:nvSpPr>
          <p:cNvPr id="17" name="Abgerundete rechteckige Legende 16"/>
          <p:cNvSpPr/>
          <p:nvPr/>
        </p:nvSpPr>
        <p:spPr bwMode="auto">
          <a:xfrm>
            <a:off x="4572000" y="2984586"/>
            <a:ext cx="2664296" cy="1164494"/>
          </a:xfrm>
          <a:prstGeom prst="wedgeRoundRectCallout">
            <a:avLst>
              <a:gd name="adj1" fmla="val -22928"/>
              <a:gd name="adj2" fmla="val -757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Maven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starten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latin typeface="+mn-lt"/>
              </a:rPr>
              <a:t>Ant</a:t>
            </a:r>
            <a:r>
              <a:rPr lang="de-DE" sz="1600" dirty="0" smtClean="0">
                <a:latin typeface="+mn-lt"/>
              </a:rPr>
              <a:t> </a:t>
            </a:r>
            <a:r>
              <a:rPr lang="de-DE" sz="1600" dirty="0" err="1" smtClean="0">
                <a:latin typeface="+mn-lt"/>
              </a:rPr>
              <a:t>Buildscript</a:t>
            </a:r>
            <a:r>
              <a:rPr lang="de-DE" sz="1600" dirty="0" smtClean="0">
                <a:latin typeface="+mn-lt"/>
              </a:rPr>
              <a:t> ausführen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latin typeface="+mn-lt"/>
              </a:rPr>
              <a:t>Shellscript</a:t>
            </a:r>
            <a:r>
              <a:rPr lang="de-DE" sz="1600" dirty="0" smtClean="0">
                <a:latin typeface="+mn-lt"/>
              </a:rPr>
              <a:t> starten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…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9120"/>
            <a:ext cx="6241161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7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Prozesskette eines Jobs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Eingekerbter Richtungspfeil 11"/>
          <p:cNvSpPr/>
          <p:nvPr/>
        </p:nvSpPr>
        <p:spPr bwMode="auto">
          <a:xfrm>
            <a:off x="169168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Auslöser</a:t>
            </a:r>
          </a:p>
        </p:txBody>
      </p:sp>
      <p:sp>
        <p:nvSpPr>
          <p:cNvPr id="19" name="Eingekerbter Richtungspfeil 18"/>
          <p:cNvSpPr/>
          <p:nvPr/>
        </p:nvSpPr>
        <p:spPr bwMode="auto">
          <a:xfrm>
            <a:off x="313184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Checkout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Eingekerbter Richtungspfeil 19"/>
          <p:cNvSpPr/>
          <p:nvPr/>
        </p:nvSpPr>
        <p:spPr bwMode="auto">
          <a:xfrm>
            <a:off x="4572000" y="2077383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1" name="Eingekerbter Richtungspfeil 20"/>
          <p:cNvSpPr/>
          <p:nvPr/>
        </p:nvSpPr>
        <p:spPr bwMode="auto">
          <a:xfrm>
            <a:off x="6012160" y="2061630"/>
            <a:ext cx="1440160" cy="504056"/>
          </a:xfrm>
          <a:prstGeom prst="chevro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Post-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Aktionen</a:t>
            </a:r>
          </a:p>
        </p:txBody>
      </p:sp>
      <p:sp>
        <p:nvSpPr>
          <p:cNvPr id="22" name="Abgerundete rechteckige Legende 21"/>
          <p:cNvSpPr/>
          <p:nvPr/>
        </p:nvSpPr>
        <p:spPr bwMode="auto">
          <a:xfrm>
            <a:off x="3923928" y="2996952"/>
            <a:ext cx="3960440" cy="1728776"/>
          </a:xfrm>
          <a:prstGeom prst="wedgeRoundRectCallout">
            <a:avLst>
              <a:gd name="adj1" fmla="val 20227"/>
              <a:gd name="adj2" fmla="val -68396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</a:rPr>
              <a:t>E-Mail(s) versenden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Ergebnisse</a:t>
            </a:r>
            <a:r>
              <a:rPr kumimoji="0" lang="de-D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auf Webserver bereitstellen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aseline="0" dirty="0" err="1" smtClean="0">
                <a:latin typeface="+mn-lt"/>
              </a:rPr>
              <a:t>JUnit</a:t>
            </a:r>
            <a:r>
              <a:rPr lang="de-DE" sz="1600" baseline="0" dirty="0" smtClean="0">
                <a:latin typeface="+mn-lt"/>
              </a:rPr>
              <a:t> Testergebnisse anzeigen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Ergebnisse in neuen </a:t>
            </a:r>
            <a:r>
              <a:rPr kumimoji="0" lang="de-DE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Branch</a:t>
            </a:r>
            <a:r>
              <a:rPr kumimoji="0" lang="de-D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de-DE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mergen</a:t>
            </a:r>
            <a:endParaRPr lang="de-DE" sz="1600" dirty="0"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Artefakte auf Webserver </a:t>
            </a:r>
            <a:r>
              <a:rPr kumimoji="0" lang="de-DE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deployen</a:t>
            </a:r>
            <a:endParaRPr kumimoji="0" lang="de-DE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</a:rPr>
              <a:t>…</a:t>
            </a:r>
            <a:endParaRPr kumimoji="0" lang="de-DE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908716"/>
            <a:ext cx="3744416" cy="1384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91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Benachrichtigungen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85" y="2348880"/>
            <a:ext cx="649723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2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Benachrichtigungen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84" y="2348880"/>
            <a:ext cx="649723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9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Jenkins CI-Server Live-Demo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Aktive Community (Vielzahl an </a:t>
            </a:r>
            <a:r>
              <a:rPr lang="de-DE" dirty="0" err="1" smtClean="0"/>
              <a:t>Plugins</a:t>
            </a:r>
            <a:r>
              <a:rPr lang="de-DE" dirty="0" smtClean="0"/>
              <a:t>)</a:t>
            </a:r>
          </a:p>
          <a:p>
            <a:r>
              <a:rPr lang="de-DE" dirty="0" smtClean="0"/>
              <a:t>Vielfältige Einsatzbereiche</a:t>
            </a:r>
          </a:p>
          <a:p>
            <a:pPr marL="817200" lvl="1" indent="-457200"/>
            <a:r>
              <a:rPr lang="de-DE" b="1" dirty="0"/>
              <a:t>Benachrichtigungen: </a:t>
            </a:r>
            <a:r>
              <a:rPr lang="de-DE" dirty="0"/>
              <a:t>Growl, Google </a:t>
            </a:r>
            <a:r>
              <a:rPr lang="de-DE" dirty="0" err="1"/>
              <a:t>Calendar</a:t>
            </a:r>
            <a:r>
              <a:rPr lang="de-DE" dirty="0"/>
              <a:t>, IRC, </a:t>
            </a:r>
            <a:r>
              <a:rPr lang="de-DE" dirty="0" err="1"/>
              <a:t>Jabber</a:t>
            </a:r>
            <a:r>
              <a:rPr lang="de-DE" dirty="0"/>
              <a:t>, </a:t>
            </a:r>
            <a:r>
              <a:rPr lang="de-DE" dirty="0" err="1"/>
              <a:t>Twitter</a:t>
            </a:r>
            <a:r>
              <a:rPr lang="de-DE" dirty="0"/>
              <a:t>, …</a:t>
            </a:r>
          </a:p>
          <a:p>
            <a:pPr marL="817200" lvl="1" indent="-457200"/>
            <a:r>
              <a:rPr lang="de-DE" b="1" dirty="0"/>
              <a:t>Versionsverwaltung: </a:t>
            </a:r>
            <a:r>
              <a:rPr lang="de-DE" dirty="0" err="1"/>
              <a:t>Git</a:t>
            </a:r>
            <a:r>
              <a:rPr lang="de-DE" dirty="0"/>
              <a:t>, SVN</a:t>
            </a:r>
            <a:r>
              <a:rPr lang="de-DE" dirty="0" smtClean="0"/>
              <a:t>, </a:t>
            </a:r>
            <a:r>
              <a:rPr lang="de-DE" dirty="0" err="1"/>
              <a:t>Mercurial</a:t>
            </a:r>
            <a:r>
              <a:rPr lang="de-DE" dirty="0"/>
              <a:t>, …</a:t>
            </a:r>
          </a:p>
          <a:p>
            <a:pPr marL="817200" lvl="1" indent="-457200"/>
            <a:r>
              <a:rPr lang="de-DE" b="1" dirty="0" err="1"/>
              <a:t>Builds</a:t>
            </a:r>
            <a:r>
              <a:rPr lang="de-DE" b="1" dirty="0"/>
              <a:t>: </a:t>
            </a:r>
            <a:r>
              <a:rPr lang="de-DE" dirty="0" err="1"/>
              <a:t>Ant</a:t>
            </a:r>
            <a:r>
              <a:rPr lang="de-DE" dirty="0"/>
              <a:t>, </a:t>
            </a:r>
            <a:r>
              <a:rPr lang="de-DE" dirty="0" err="1"/>
              <a:t>Maven</a:t>
            </a:r>
            <a:r>
              <a:rPr lang="de-DE" dirty="0"/>
              <a:t>, Ivy, </a:t>
            </a:r>
            <a:r>
              <a:rPr lang="de-DE" dirty="0" err="1"/>
              <a:t>Gradle</a:t>
            </a:r>
            <a:r>
              <a:rPr lang="de-DE" dirty="0"/>
              <a:t>, Ruby, …</a:t>
            </a:r>
          </a:p>
          <a:p>
            <a:pPr marL="817200" lvl="1" indent="-457200"/>
            <a:r>
              <a:rPr lang="de-DE" b="1" dirty="0"/>
              <a:t>Distribution: </a:t>
            </a:r>
            <a:r>
              <a:rPr lang="de-DE" dirty="0" err="1" smtClean="0"/>
              <a:t>Tomcat</a:t>
            </a:r>
            <a:r>
              <a:rPr lang="de-DE" dirty="0" smtClean="0"/>
              <a:t>, </a:t>
            </a:r>
            <a:r>
              <a:rPr lang="de-DE" dirty="0" err="1" smtClean="0"/>
              <a:t>Artifactory</a:t>
            </a:r>
            <a:r>
              <a:rPr lang="de-DE" dirty="0" smtClean="0"/>
              <a:t>, </a:t>
            </a:r>
            <a:r>
              <a:rPr lang="de-DE" dirty="0"/>
              <a:t>…</a:t>
            </a:r>
          </a:p>
          <a:p>
            <a:pPr marL="817200" lvl="1" indent="-457200"/>
            <a:r>
              <a:rPr lang="de-DE" b="1" dirty="0"/>
              <a:t>Tests: </a:t>
            </a:r>
            <a:r>
              <a:rPr lang="de-DE" dirty="0" err="1"/>
              <a:t>JUnit</a:t>
            </a:r>
            <a:r>
              <a:rPr lang="de-DE" dirty="0"/>
              <a:t>, </a:t>
            </a:r>
            <a:r>
              <a:rPr lang="de-DE" dirty="0" err="1"/>
              <a:t>FitNesse</a:t>
            </a:r>
            <a:r>
              <a:rPr lang="de-DE" dirty="0"/>
              <a:t>, </a:t>
            </a:r>
            <a:r>
              <a:rPr lang="de-DE" dirty="0" err="1"/>
              <a:t>Selenium</a:t>
            </a:r>
            <a:r>
              <a:rPr lang="de-DE" dirty="0"/>
              <a:t>, 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Jan Lühr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55576" y="1484784"/>
            <a:ext cx="6984776" cy="3888432"/>
          </a:xfrm>
        </p:spPr>
        <p:txBody>
          <a:bodyPr/>
          <a:lstStyle/>
          <a:p>
            <a:r>
              <a:rPr lang="de-DE" sz="2400" dirty="0" smtClean="0"/>
              <a:t>Senior </a:t>
            </a:r>
            <a:r>
              <a:rPr lang="de-DE" sz="2400" dirty="0"/>
              <a:t>Software Engineer</a:t>
            </a:r>
          </a:p>
          <a:p>
            <a:r>
              <a:rPr lang="de-DE" sz="2400" dirty="0"/>
              <a:t>Seit 2007 bei </a:t>
            </a:r>
            <a:r>
              <a:rPr lang="de-DE" sz="2400" dirty="0" err="1"/>
              <a:t>anderScore</a:t>
            </a:r>
            <a:endParaRPr lang="de-DE" sz="2400" dirty="0"/>
          </a:p>
          <a:p>
            <a:r>
              <a:rPr lang="de-DE" sz="2400" dirty="0"/>
              <a:t>Schwerpunkte</a:t>
            </a:r>
          </a:p>
          <a:p>
            <a:pPr lvl="1"/>
            <a:r>
              <a:rPr lang="de-DE" sz="2000" dirty="0" smtClean="0"/>
              <a:t>Entwicklung </a:t>
            </a:r>
            <a:r>
              <a:rPr lang="de-DE" sz="2000" dirty="0"/>
              <a:t>von</a:t>
            </a:r>
            <a:br>
              <a:rPr lang="de-DE" sz="2000" dirty="0"/>
            </a:br>
            <a:r>
              <a:rPr lang="de-DE" sz="2000" dirty="0"/>
              <a:t>pragmatischen Architekturen</a:t>
            </a:r>
          </a:p>
          <a:p>
            <a:pPr lvl="1"/>
            <a:r>
              <a:rPr lang="de-DE" sz="2000" dirty="0" err="1"/>
              <a:t>Build</a:t>
            </a:r>
            <a:r>
              <a:rPr lang="de-DE" sz="2000" dirty="0"/>
              <a:t>- und </a:t>
            </a:r>
            <a:r>
              <a:rPr lang="de-DE" sz="2000" dirty="0" err="1"/>
              <a:t>Deploymentkonzepte</a:t>
            </a:r>
            <a:r>
              <a:rPr lang="de-DE" sz="2000" dirty="0"/>
              <a:t> </a:t>
            </a:r>
          </a:p>
          <a:p>
            <a:pPr lvl="1"/>
            <a:r>
              <a:rPr lang="de-DE" sz="2000" dirty="0"/>
              <a:t>Netz- und Sicherheitstechniken</a:t>
            </a:r>
          </a:p>
          <a:p>
            <a:pPr lvl="1"/>
            <a:r>
              <a:rPr lang="de-DE" sz="2000" dirty="0"/>
              <a:t>Datenbanken &amp; Datenhaltung</a:t>
            </a:r>
          </a:p>
          <a:p>
            <a:pPr lvl="1"/>
            <a:r>
              <a:rPr lang="de-DE" sz="2000" dirty="0"/>
              <a:t>Abhalten von Trainings</a:t>
            </a:r>
          </a:p>
          <a:p>
            <a:r>
              <a:rPr lang="de-DE" sz="2400" dirty="0"/>
              <a:t>JavaScript, Java, Ruby, Groovy, C# </a:t>
            </a:r>
            <a:endParaRPr lang="de-DE" sz="2400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7" y="1556792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79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Jenkins in der Praxis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Erinnerung ans Qualitätsbewusstsein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0908"/>
            <a:ext cx="4176464" cy="3132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commons.wikimedia.org/wiki/File:Lavalampda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00908"/>
            <a:ext cx="1586526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3.bp.blogspot.com/_vw9l2nnub6c/S-rdOdxN7nI/AAAAAAAAANc/LoqLlm68bpc/s400/Photo+on+2010-05-12+at+09.36+%2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00908"/>
            <a:ext cx="2012010" cy="1243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3.bp.blogspot.com/_vw9l2nnub6c/S-reLF8KJTI/AAAAAAAAANk/4BbFplCU4mE/s400/Photo+on+2010-05-12+at+09.56+%23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13076"/>
            <a:ext cx="2012009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Weitergehende Konzepte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Verschiedene Jenkins </a:t>
            </a:r>
            <a:r>
              <a:rPr lang="de-DE" dirty="0" err="1" smtClean="0"/>
              <a:t>Buildjobs</a:t>
            </a:r>
            <a:r>
              <a:rPr lang="de-DE" dirty="0" smtClean="0"/>
              <a:t> im Projekt</a:t>
            </a:r>
          </a:p>
          <a:p>
            <a:pPr lvl="1"/>
            <a:r>
              <a:rPr lang="de-DE" dirty="0" err="1" smtClean="0"/>
              <a:t>Continuous</a:t>
            </a:r>
            <a:r>
              <a:rPr lang="de-DE" dirty="0" smtClean="0"/>
              <a:t> / </a:t>
            </a:r>
            <a:r>
              <a:rPr lang="de-DE" dirty="0" err="1" smtClean="0"/>
              <a:t>Nightly</a:t>
            </a:r>
            <a:r>
              <a:rPr lang="de-DE" dirty="0" smtClean="0"/>
              <a:t> / </a:t>
            </a:r>
            <a:r>
              <a:rPr lang="de-DE" dirty="0" err="1" smtClean="0"/>
              <a:t>Deploy</a:t>
            </a:r>
            <a:r>
              <a:rPr lang="de-DE" dirty="0" smtClean="0"/>
              <a:t> Test / </a:t>
            </a:r>
            <a:br>
              <a:rPr lang="de-DE" dirty="0" smtClean="0"/>
            </a:br>
            <a:r>
              <a:rPr lang="de-DE" dirty="0" err="1" smtClean="0"/>
              <a:t>Deploy</a:t>
            </a:r>
            <a:r>
              <a:rPr lang="de-DE" dirty="0" smtClean="0"/>
              <a:t> </a:t>
            </a:r>
            <a:r>
              <a:rPr lang="de-DE" dirty="0" err="1" smtClean="0"/>
              <a:t>Prod</a:t>
            </a:r>
            <a:endParaRPr lang="de-DE" dirty="0" smtClean="0"/>
          </a:p>
          <a:p>
            <a:r>
              <a:rPr lang="de-DE" dirty="0" smtClean="0"/>
              <a:t>Kombination mit weiteren Tools</a:t>
            </a:r>
          </a:p>
          <a:p>
            <a:pPr lvl="1"/>
            <a:r>
              <a:rPr lang="de-DE" dirty="0" smtClean="0"/>
              <a:t>z.B. </a:t>
            </a:r>
            <a:r>
              <a:rPr lang="de-DE" dirty="0" err="1" smtClean="0"/>
              <a:t>Befüllung</a:t>
            </a:r>
            <a:r>
              <a:rPr lang="de-DE" dirty="0" smtClean="0"/>
              <a:t> von Sonar mit erzeugten Daten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Weitergehende Konzepte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 err="1" smtClean="0"/>
              <a:t>Continuous</a:t>
            </a:r>
            <a:r>
              <a:rPr lang="de-DE" dirty="0" smtClean="0"/>
              <a:t> Integration zu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err="1" smtClean="0"/>
              <a:t>Continuous</a:t>
            </a:r>
            <a:r>
              <a:rPr lang="de-DE" dirty="0" smtClean="0"/>
              <a:t> Integration System liefert die erzeugten Artefakte direkt aus</a:t>
            </a:r>
          </a:p>
          <a:p>
            <a:r>
              <a:rPr lang="de-DE" dirty="0" smtClean="0"/>
              <a:t>Eventuell vorgeschaltete manuelle Prüfungen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8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&amp; Antworten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2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sz="25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11560" y="4437112"/>
            <a:ext cx="7920880" cy="1800200"/>
          </a:xfrm>
        </p:spPr>
        <p:txBody>
          <a:bodyPr/>
          <a:lstStyle/>
          <a:p>
            <a:r>
              <a:rPr lang="de-DE" b="1" dirty="0" smtClean="0"/>
              <a:t>Jan Lühr	</a:t>
            </a:r>
            <a:r>
              <a:rPr lang="de-DE" dirty="0" smtClean="0"/>
              <a:t>				anderScore GmbH</a:t>
            </a:r>
            <a:br>
              <a:rPr lang="de-DE" dirty="0" smtClean="0"/>
            </a:br>
            <a:r>
              <a:rPr lang="de-DE" dirty="0" smtClean="0"/>
              <a:t>Software Engineer			Frankenwerft 35</a:t>
            </a:r>
            <a:br>
              <a:rPr lang="de-DE" dirty="0" smtClean="0"/>
            </a:br>
            <a:r>
              <a:rPr lang="de-DE" dirty="0" smtClean="0"/>
              <a:t>jan.luehr@anderScore.com		50677 Köln</a:t>
            </a:r>
            <a:br>
              <a:rPr lang="de-DE" dirty="0" smtClean="0"/>
            </a:br>
            <a:r>
              <a:rPr lang="de-DE" dirty="0" smtClean="0"/>
              <a:t>					www.anderScore.com</a:t>
            </a:r>
          </a:p>
        </p:txBody>
      </p:sp>
    </p:spTree>
    <p:extLst>
      <p:ext uri="{BB962C8B-B14F-4D97-AF65-F5344CB8AC3E}">
        <p14:creationId xmlns:p14="http://schemas.microsoft.com/office/powerpoint/2010/main" val="803399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Continuous</a:t>
            </a:r>
            <a:r>
              <a:rPr lang="de-DE" dirty="0" smtClean="0"/>
              <a:t> Integration?</a:t>
            </a:r>
          </a:p>
          <a:p>
            <a:r>
              <a:rPr lang="de-DE" dirty="0" smtClean="0"/>
              <a:t>Warum </a:t>
            </a:r>
            <a:r>
              <a:rPr lang="de-DE" dirty="0" err="1" smtClean="0"/>
              <a:t>Continuous</a:t>
            </a:r>
            <a:r>
              <a:rPr lang="de-DE" dirty="0" smtClean="0"/>
              <a:t> Integration?</a:t>
            </a:r>
          </a:p>
          <a:p>
            <a:r>
              <a:rPr lang="de-DE" dirty="0" smtClean="0"/>
              <a:t>Jenkins CI-Server</a:t>
            </a:r>
          </a:p>
          <a:p>
            <a:pPr lvl="1"/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Beispiele und Tipps aus der Praxis</a:t>
            </a:r>
          </a:p>
          <a:p>
            <a:r>
              <a:rPr lang="de-DE" dirty="0" smtClean="0"/>
              <a:t>Weitergehende Konzepte</a:t>
            </a:r>
          </a:p>
          <a:p>
            <a:r>
              <a:rPr lang="de-DE" dirty="0" smtClean="0"/>
              <a:t>Fragen &amp; Antworten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4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Continuous</a:t>
            </a:r>
            <a:r>
              <a:rPr lang="de-DE" dirty="0" smtClean="0"/>
              <a:t> Integration?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i="1" dirty="0"/>
              <a:t>Continuous Integration is a software development practice where members of a team </a:t>
            </a:r>
            <a:r>
              <a:rPr lang="en-US" sz="2400" b="1" i="1" dirty="0"/>
              <a:t>integrate their work frequently</a:t>
            </a:r>
            <a:r>
              <a:rPr lang="en-US" sz="2400" i="1" dirty="0"/>
              <a:t>, usually each person integrates at least daily - leading to multiple integrations per day. </a:t>
            </a:r>
          </a:p>
          <a:p>
            <a:pPr marL="0" indent="0" algn="just">
              <a:buNone/>
            </a:pPr>
            <a:r>
              <a:rPr lang="en-US" sz="2400" i="1" dirty="0"/>
              <a:t>Each integration is </a:t>
            </a:r>
            <a:r>
              <a:rPr lang="en-US" sz="2400" b="1" i="1" dirty="0"/>
              <a:t>verified by an automated build</a:t>
            </a:r>
            <a:r>
              <a:rPr lang="en-US" sz="2400" i="1" dirty="0"/>
              <a:t> (including test) to detect integration errors as quickly as possible.</a:t>
            </a:r>
          </a:p>
          <a:p>
            <a:pPr algn="r"/>
            <a:endParaRPr lang="en-US" sz="1600" i="1" dirty="0"/>
          </a:p>
          <a:p>
            <a:pPr marL="0" indent="0" algn="r">
              <a:buNone/>
            </a:pPr>
            <a:r>
              <a:rPr lang="en-US" sz="1800" i="1" dirty="0"/>
              <a:t>Martin Fowler</a:t>
            </a:r>
            <a:br>
              <a:rPr lang="en-US" sz="1800" i="1" dirty="0"/>
            </a:br>
            <a:r>
              <a:rPr lang="en-US" sz="1400" i="1" dirty="0"/>
              <a:t>(http://www.martinfowler.com/articles/continuousIntegration.html)</a:t>
            </a:r>
            <a:endParaRPr lang="de-DE" sz="1400" dirty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1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Continuous</a:t>
            </a:r>
            <a:r>
              <a:rPr lang="de-DE" dirty="0" smtClean="0"/>
              <a:t> Integration?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2" descr="C:\Development\media\gnome-icon-theme-2.18.0\48x48\stock\generic\stock_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1413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1259632" y="5218933"/>
            <a:ext cx="7056784" cy="307777"/>
            <a:chOff x="1259632" y="4876609"/>
            <a:chExt cx="7056784" cy="307777"/>
          </a:xfrm>
        </p:grpSpPr>
        <p:cxnSp>
          <p:nvCxnSpPr>
            <p:cNvPr id="9" name="Gerade Verbindung mit Pfeil 8"/>
            <p:cNvCxnSpPr/>
            <p:nvPr/>
          </p:nvCxnSpPr>
          <p:spPr bwMode="auto">
            <a:xfrm>
              <a:off x="1259632" y="4876609"/>
              <a:ext cx="705678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37C03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0" name="Textfeld 9"/>
            <p:cNvSpPr txBox="1"/>
            <p:nvPr/>
          </p:nvSpPr>
          <p:spPr bwMode="auto">
            <a:xfrm>
              <a:off x="1259632" y="4876609"/>
              <a:ext cx="70567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 err="1" smtClean="0">
                  <a:latin typeface="+mn-lt"/>
                </a:rPr>
                <a:t>master</a:t>
              </a:r>
              <a:endParaRPr lang="de-DE" sz="1400" dirty="0">
                <a:latin typeface="+mn-lt"/>
              </a:endParaRPr>
            </a:p>
          </p:txBody>
        </p:sp>
      </p:grpSp>
      <p:pic>
        <p:nvPicPr>
          <p:cNvPr id="11" name="Picture 3" descr="C:\Development\media\gnome-icon-theme-2.18.0\48x48\stock\generic\stock_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184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evelopment\media\gnome-icon-theme-2.18.0\48x48\stock\generic\stock_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135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evelopment\media\gnome-icon-theme-2.18.0\48x48\stock\generic\stock_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200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1763688" y="2421899"/>
            <a:ext cx="3816424" cy="307777"/>
            <a:chOff x="1763688" y="2079575"/>
            <a:chExt cx="3816424" cy="307777"/>
          </a:xfrm>
        </p:grpSpPr>
        <p:cxnSp>
          <p:nvCxnSpPr>
            <p:cNvPr id="15" name="Gerade Verbindung mit Pfeil 14"/>
            <p:cNvCxnSpPr/>
            <p:nvPr/>
          </p:nvCxnSpPr>
          <p:spPr bwMode="auto">
            <a:xfrm flipV="1">
              <a:off x="1763688" y="2082552"/>
              <a:ext cx="3816424" cy="1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37C03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6" name="Textfeld 15"/>
            <p:cNvSpPr txBox="1"/>
            <p:nvPr/>
          </p:nvSpPr>
          <p:spPr bwMode="auto">
            <a:xfrm>
              <a:off x="1763688" y="2079575"/>
              <a:ext cx="381642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 smtClean="0">
                  <a:latin typeface="+mn-lt"/>
                </a:rPr>
                <a:t>Entwickler Z</a:t>
              </a:r>
              <a:endParaRPr lang="de-DE" sz="1400" dirty="0">
                <a:latin typeface="+mn-lt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119950" y="3120275"/>
            <a:ext cx="3460162" cy="307777"/>
            <a:chOff x="2119950" y="2777951"/>
            <a:chExt cx="3460162" cy="307777"/>
          </a:xfrm>
        </p:grpSpPr>
        <p:sp>
          <p:nvSpPr>
            <p:cNvPr id="18" name="Textfeld 17"/>
            <p:cNvSpPr txBox="1"/>
            <p:nvPr/>
          </p:nvSpPr>
          <p:spPr bwMode="auto">
            <a:xfrm>
              <a:off x="2119950" y="2777951"/>
              <a:ext cx="34601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 smtClean="0">
                  <a:latin typeface="+mn-lt"/>
                </a:rPr>
                <a:t>Entwickler Y</a:t>
              </a:r>
              <a:endParaRPr lang="de-DE" sz="1400" dirty="0">
                <a:latin typeface="+mn-lt"/>
              </a:endParaRPr>
            </a:p>
          </p:txBody>
        </p:sp>
        <p:cxnSp>
          <p:nvCxnSpPr>
            <p:cNvPr id="19" name="Gerade Verbindung mit Pfeil 18"/>
            <p:cNvCxnSpPr/>
            <p:nvPr/>
          </p:nvCxnSpPr>
          <p:spPr bwMode="auto">
            <a:xfrm>
              <a:off x="2123728" y="2777952"/>
              <a:ext cx="3456384" cy="2977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37C03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20" name="Gruppieren 19"/>
          <p:cNvGrpSpPr/>
          <p:nvPr/>
        </p:nvGrpSpPr>
        <p:grpSpPr>
          <a:xfrm>
            <a:off x="2483768" y="3913731"/>
            <a:ext cx="3096344" cy="309260"/>
            <a:chOff x="2483768" y="3571407"/>
            <a:chExt cx="3096344" cy="309260"/>
          </a:xfrm>
        </p:grpSpPr>
        <p:sp>
          <p:nvSpPr>
            <p:cNvPr id="21" name="Textfeld 20"/>
            <p:cNvSpPr txBox="1"/>
            <p:nvPr/>
          </p:nvSpPr>
          <p:spPr bwMode="auto">
            <a:xfrm>
              <a:off x="2483768" y="3572890"/>
              <a:ext cx="30963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 smtClean="0">
                  <a:latin typeface="+mn-lt"/>
                </a:rPr>
                <a:t>Entwickler X</a:t>
              </a:r>
              <a:endParaRPr lang="de-DE" sz="1400" dirty="0">
                <a:latin typeface="+mn-lt"/>
              </a:endParaRPr>
            </a:p>
          </p:txBody>
        </p:sp>
        <p:cxnSp>
          <p:nvCxnSpPr>
            <p:cNvPr id="22" name="Gerade Verbindung mit Pfeil 21"/>
            <p:cNvCxnSpPr/>
            <p:nvPr/>
          </p:nvCxnSpPr>
          <p:spPr bwMode="auto">
            <a:xfrm>
              <a:off x="2483768" y="3571407"/>
              <a:ext cx="3096344" cy="458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37C03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23" name="Gerade Verbindung 22"/>
          <p:cNvCxnSpPr/>
          <p:nvPr/>
        </p:nvCxnSpPr>
        <p:spPr bwMode="auto">
          <a:xfrm flipV="1">
            <a:off x="1259632" y="2424876"/>
            <a:ext cx="504056" cy="27940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 flipV="1">
            <a:off x="1691680" y="3123253"/>
            <a:ext cx="432048" cy="20956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cxnSp>
        <p:nvCxnSpPr>
          <p:cNvPr id="25" name="Gerade Verbindung 24"/>
          <p:cNvCxnSpPr/>
          <p:nvPr/>
        </p:nvCxnSpPr>
        <p:spPr bwMode="auto">
          <a:xfrm flipV="1">
            <a:off x="2195736" y="3918317"/>
            <a:ext cx="288033" cy="1300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sp>
        <p:nvSpPr>
          <p:cNvPr id="26" name="Ellipse 25"/>
          <p:cNvSpPr/>
          <p:nvPr/>
        </p:nvSpPr>
        <p:spPr bwMode="auto">
          <a:xfrm>
            <a:off x="6300192" y="5142265"/>
            <a:ext cx="144016" cy="153335"/>
          </a:xfrm>
          <a:prstGeom prst="ellipse">
            <a:avLst/>
          </a:prstGeom>
          <a:solidFill>
            <a:srgbClr val="037C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26"/>
          <p:cNvCxnSpPr>
            <a:endCxn id="26" idx="0"/>
          </p:cNvCxnSpPr>
          <p:nvPr/>
        </p:nvCxnSpPr>
        <p:spPr bwMode="auto">
          <a:xfrm>
            <a:off x="5580112" y="3918317"/>
            <a:ext cx="792088" cy="12239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cxnSp>
        <p:nvCxnSpPr>
          <p:cNvPr id="28" name="Gerade Verbindung 27"/>
          <p:cNvCxnSpPr>
            <a:endCxn id="26" idx="0"/>
          </p:cNvCxnSpPr>
          <p:nvPr/>
        </p:nvCxnSpPr>
        <p:spPr bwMode="auto">
          <a:xfrm>
            <a:off x="5580112" y="3123253"/>
            <a:ext cx="792088" cy="20190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cxnSp>
        <p:nvCxnSpPr>
          <p:cNvPr id="29" name="Gerade Verbindung 28"/>
          <p:cNvCxnSpPr>
            <a:endCxn id="26" idx="0"/>
          </p:cNvCxnSpPr>
          <p:nvPr/>
        </p:nvCxnSpPr>
        <p:spPr bwMode="auto">
          <a:xfrm>
            <a:off x="5580112" y="2451951"/>
            <a:ext cx="792088" cy="26903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grpSp>
        <p:nvGrpSpPr>
          <p:cNvPr id="30" name="Gruppieren 29"/>
          <p:cNvGrpSpPr/>
          <p:nvPr/>
        </p:nvGrpSpPr>
        <p:grpSpPr>
          <a:xfrm>
            <a:off x="7092280" y="3001919"/>
            <a:ext cx="1440160" cy="864210"/>
            <a:chOff x="7092280" y="2659595"/>
            <a:chExt cx="1440160" cy="864210"/>
          </a:xfrm>
        </p:grpSpPr>
        <p:sp>
          <p:nvSpPr>
            <p:cNvPr id="31" name="Würfel 30"/>
            <p:cNvSpPr/>
            <p:nvPr/>
          </p:nvSpPr>
          <p:spPr bwMode="auto">
            <a:xfrm>
              <a:off x="7596336" y="2659595"/>
              <a:ext cx="576064" cy="544488"/>
            </a:xfrm>
            <a:prstGeom prst="cub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 bwMode="auto">
            <a:xfrm>
              <a:off x="7092280" y="3216028"/>
              <a:ext cx="14401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 err="1" smtClean="0">
                  <a:latin typeface="+mn-lt"/>
                </a:rPr>
                <a:t>Deliverable</a:t>
              </a:r>
              <a:endParaRPr lang="de-DE" sz="1400" dirty="0">
                <a:latin typeface="+mn-lt"/>
              </a:endParaRPr>
            </a:p>
          </p:txBody>
        </p:sp>
      </p:grpSp>
      <p:cxnSp>
        <p:nvCxnSpPr>
          <p:cNvPr id="33" name="Gerade Verbindung 32"/>
          <p:cNvCxnSpPr>
            <a:stCxn id="26" idx="7"/>
            <a:endCxn id="32" idx="2"/>
          </p:cNvCxnSpPr>
          <p:nvPr/>
        </p:nvCxnSpPr>
        <p:spPr bwMode="auto">
          <a:xfrm flipV="1">
            <a:off x="6423117" y="3866129"/>
            <a:ext cx="1389243" cy="12985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grpSp>
        <p:nvGrpSpPr>
          <p:cNvPr id="34" name="Gruppieren 33"/>
          <p:cNvGrpSpPr/>
          <p:nvPr/>
        </p:nvGrpSpPr>
        <p:grpSpPr>
          <a:xfrm>
            <a:off x="5568880" y="5275570"/>
            <a:ext cx="2387496" cy="1224136"/>
            <a:chOff x="5568880" y="4933246"/>
            <a:chExt cx="2387496" cy="1224136"/>
          </a:xfrm>
        </p:grpSpPr>
        <p:sp>
          <p:nvSpPr>
            <p:cNvPr id="35" name="Gewitterblitz 34"/>
            <p:cNvSpPr/>
            <p:nvPr/>
          </p:nvSpPr>
          <p:spPr bwMode="auto">
            <a:xfrm rot="17078316">
              <a:off x="5259528" y="5242598"/>
              <a:ext cx="1224136" cy="605431"/>
            </a:xfrm>
            <a:prstGeom prst="lightningBolt">
              <a:avLst/>
            </a:prstGeom>
            <a:solidFill>
              <a:srgbClr val="C0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 bwMode="auto">
            <a:xfrm>
              <a:off x="6084168" y="5497487"/>
              <a:ext cx="18722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eaLnBrk="1" hangingPunct="1"/>
              <a:r>
                <a:rPr lang="de-DE" sz="1400" dirty="0" smtClean="0">
                  <a:latin typeface="+mn-lt"/>
                </a:rPr>
                <a:t>"Big Bang Integration"</a:t>
              </a:r>
              <a:endParaRPr lang="de-DE" sz="1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3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Continuous</a:t>
            </a:r>
            <a:r>
              <a:rPr lang="de-DE" dirty="0" smtClean="0"/>
              <a:t> Integration?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7" name="Picture 2" descr="C:\Development\media\gnome-icon-theme-2.18.0\48x48\stock\generic\stock_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1277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pieren 37"/>
          <p:cNvGrpSpPr/>
          <p:nvPr/>
        </p:nvGrpSpPr>
        <p:grpSpPr>
          <a:xfrm>
            <a:off x="1259632" y="5217574"/>
            <a:ext cx="7056784" cy="307777"/>
            <a:chOff x="1259632" y="4876609"/>
            <a:chExt cx="7056784" cy="307777"/>
          </a:xfrm>
        </p:grpSpPr>
        <p:cxnSp>
          <p:nvCxnSpPr>
            <p:cNvPr id="39" name="Gerade Verbindung mit Pfeil 38"/>
            <p:cNvCxnSpPr/>
            <p:nvPr/>
          </p:nvCxnSpPr>
          <p:spPr bwMode="auto">
            <a:xfrm>
              <a:off x="1259632" y="4876609"/>
              <a:ext cx="705678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37C03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0" name="Textfeld 39"/>
            <p:cNvSpPr txBox="1"/>
            <p:nvPr/>
          </p:nvSpPr>
          <p:spPr bwMode="auto">
            <a:xfrm>
              <a:off x="1259632" y="4876609"/>
              <a:ext cx="70567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 err="1" smtClean="0">
                  <a:latin typeface="+mn-lt"/>
                </a:rPr>
                <a:t>master</a:t>
              </a:r>
              <a:endParaRPr lang="de-DE" sz="1400" dirty="0">
                <a:latin typeface="+mn-lt"/>
              </a:endParaRPr>
            </a:p>
          </p:txBody>
        </p:sp>
      </p:grpSp>
      <p:pic>
        <p:nvPicPr>
          <p:cNvPr id="41" name="Picture 3" descr="C:\Development\media\gnome-icon-theme-2.18.0\48x48\stock\generic\stock_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Development\media\gnome-icon-theme-2.18.0\48x48\stock\generic\stock_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121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Development\media\gnome-icon-theme-2.18.0\48x48\stock\generic\stock_p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187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Gerade Verbindung mit Pfeil 43"/>
          <p:cNvCxnSpPr/>
          <p:nvPr/>
        </p:nvCxnSpPr>
        <p:spPr bwMode="auto">
          <a:xfrm flipV="1">
            <a:off x="1763688" y="2423516"/>
            <a:ext cx="3024336" cy="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37C03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Gerade Verbindung mit Pfeil 44"/>
          <p:cNvCxnSpPr/>
          <p:nvPr/>
        </p:nvCxnSpPr>
        <p:spPr bwMode="auto">
          <a:xfrm flipV="1">
            <a:off x="3851920" y="3121388"/>
            <a:ext cx="1728192" cy="297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37C03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Gerade Verbindung mit Pfeil 45"/>
          <p:cNvCxnSpPr/>
          <p:nvPr/>
        </p:nvCxnSpPr>
        <p:spPr bwMode="auto">
          <a:xfrm>
            <a:off x="2915816" y="3916839"/>
            <a:ext cx="2664296" cy="917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37C03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Gerade Verbindung 46"/>
          <p:cNvCxnSpPr/>
          <p:nvPr/>
        </p:nvCxnSpPr>
        <p:spPr bwMode="auto">
          <a:xfrm flipV="1">
            <a:off x="1259632" y="2423517"/>
            <a:ext cx="504056" cy="27940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cxnSp>
        <p:nvCxnSpPr>
          <p:cNvPr id="48" name="Gerade Verbindung 47"/>
          <p:cNvCxnSpPr/>
          <p:nvPr/>
        </p:nvCxnSpPr>
        <p:spPr bwMode="auto">
          <a:xfrm flipV="1">
            <a:off x="1691680" y="3121894"/>
            <a:ext cx="432048" cy="20956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flipV="1">
            <a:off x="2195736" y="3916958"/>
            <a:ext cx="288033" cy="1300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sp>
        <p:nvSpPr>
          <p:cNvPr id="50" name="Ellipse 49"/>
          <p:cNvSpPr/>
          <p:nvPr/>
        </p:nvSpPr>
        <p:spPr bwMode="auto">
          <a:xfrm>
            <a:off x="6300192" y="5140906"/>
            <a:ext cx="144016" cy="153335"/>
          </a:xfrm>
          <a:prstGeom prst="ellipse">
            <a:avLst/>
          </a:prstGeom>
          <a:solidFill>
            <a:srgbClr val="037C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7092280" y="3000560"/>
            <a:ext cx="1440160" cy="864210"/>
            <a:chOff x="7092280" y="2659595"/>
            <a:chExt cx="1440160" cy="864210"/>
          </a:xfrm>
        </p:grpSpPr>
        <p:sp>
          <p:nvSpPr>
            <p:cNvPr id="52" name="Würfel 51"/>
            <p:cNvSpPr/>
            <p:nvPr/>
          </p:nvSpPr>
          <p:spPr bwMode="auto">
            <a:xfrm>
              <a:off x="7596336" y="2659595"/>
              <a:ext cx="576064" cy="544488"/>
            </a:xfrm>
            <a:prstGeom prst="cub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 bwMode="auto">
            <a:xfrm>
              <a:off x="7092280" y="3216028"/>
              <a:ext cx="14401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 err="1" smtClean="0">
                  <a:latin typeface="+mn-lt"/>
                </a:rPr>
                <a:t>Deliverable</a:t>
              </a:r>
              <a:endParaRPr lang="de-DE" sz="1400" dirty="0">
                <a:latin typeface="+mn-lt"/>
              </a:endParaRPr>
            </a:p>
          </p:txBody>
        </p:sp>
      </p:grpSp>
      <p:cxnSp>
        <p:nvCxnSpPr>
          <p:cNvPr id="54" name="Gerade Verbindung 53"/>
          <p:cNvCxnSpPr>
            <a:stCxn id="50" idx="7"/>
            <a:endCxn id="53" idx="2"/>
          </p:cNvCxnSpPr>
          <p:nvPr/>
        </p:nvCxnSpPr>
        <p:spPr bwMode="auto">
          <a:xfrm flipV="1">
            <a:off x="6423117" y="3864770"/>
            <a:ext cx="1389243" cy="12985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cxnSp>
        <p:nvCxnSpPr>
          <p:cNvPr id="55" name="Gerade Verbindung mit Pfeil 54"/>
          <p:cNvCxnSpPr/>
          <p:nvPr/>
        </p:nvCxnSpPr>
        <p:spPr bwMode="auto">
          <a:xfrm>
            <a:off x="2483768" y="3907786"/>
            <a:ext cx="432048" cy="917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37C03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Gerade Verbindung 55"/>
          <p:cNvCxnSpPr>
            <a:endCxn id="57" idx="0"/>
          </p:cNvCxnSpPr>
          <p:nvPr/>
        </p:nvCxnSpPr>
        <p:spPr bwMode="auto">
          <a:xfrm>
            <a:off x="2915816" y="3916958"/>
            <a:ext cx="216024" cy="12230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sp>
        <p:nvSpPr>
          <p:cNvPr id="57" name="Ellipse 56"/>
          <p:cNvSpPr/>
          <p:nvPr/>
        </p:nvSpPr>
        <p:spPr bwMode="auto">
          <a:xfrm>
            <a:off x="3059832" y="5139971"/>
            <a:ext cx="144016" cy="153335"/>
          </a:xfrm>
          <a:prstGeom prst="ellipse">
            <a:avLst/>
          </a:prstGeom>
          <a:solidFill>
            <a:srgbClr val="037C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Gerade Verbindung 57"/>
          <p:cNvCxnSpPr>
            <a:endCxn id="67" idx="4"/>
          </p:cNvCxnSpPr>
          <p:nvPr/>
        </p:nvCxnSpPr>
        <p:spPr bwMode="auto">
          <a:xfrm flipV="1">
            <a:off x="3326920" y="3195584"/>
            <a:ext cx="176893" cy="20210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sp>
        <p:nvSpPr>
          <p:cNvPr id="59" name="Ellipse 58"/>
          <p:cNvSpPr/>
          <p:nvPr/>
        </p:nvSpPr>
        <p:spPr bwMode="auto">
          <a:xfrm>
            <a:off x="4001183" y="5140907"/>
            <a:ext cx="144016" cy="153335"/>
          </a:xfrm>
          <a:prstGeom prst="ellipse">
            <a:avLst/>
          </a:prstGeom>
          <a:solidFill>
            <a:srgbClr val="037C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59"/>
          <p:cNvCxnSpPr>
            <a:endCxn id="59" idx="0"/>
          </p:cNvCxnSpPr>
          <p:nvPr/>
        </p:nvCxnSpPr>
        <p:spPr bwMode="auto">
          <a:xfrm>
            <a:off x="3851920" y="3124871"/>
            <a:ext cx="221271" cy="2016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cxnSp>
        <p:nvCxnSpPr>
          <p:cNvPr id="61" name="Gerade Verbindung mit Pfeil 60"/>
          <p:cNvCxnSpPr/>
          <p:nvPr/>
        </p:nvCxnSpPr>
        <p:spPr bwMode="auto">
          <a:xfrm flipV="1">
            <a:off x="2123728" y="3118916"/>
            <a:ext cx="1728192" cy="297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37C03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/>
          <p:cNvSpPr/>
          <p:nvPr/>
        </p:nvSpPr>
        <p:spPr bwMode="auto">
          <a:xfrm>
            <a:off x="4339650" y="2346849"/>
            <a:ext cx="144016" cy="153335"/>
          </a:xfrm>
          <a:prstGeom prst="ellipse">
            <a:avLst/>
          </a:prstGeom>
          <a:solidFill>
            <a:srgbClr val="037C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3" name="Gerade Verbindung 62"/>
          <p:cNvCxnSpPr>
            <a:endCxn id="62" idx="4"/>
          </p:cNvCxnSpPr>
          <p:nvPr/>
        </p:nvCxnSpPr>
        <p:spPr bwMode="auto">
          <a:xfrm flipV="1">
            <a:off x="4247964" y="2500184"/>
            <a:ext cx="163694" cy="27164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cxnSp>
        <p:nvCxnSpPr>
          <p:cNvPr id="64" name="Gerade Verbindung 63"/>
          <p:cNvCxnSpPr>
            <a:endCxn id="65" idx="0"/>
          </p:cNvCxnSpPr>
          <p:nvPr/>
        </p:nvCxnSpPr>
        <p:spPr bwMode="auto">
          <a:xfrm>
            <a:off x="4788024" y="2418675"/>
            <a:ext cx="293279" cy="27222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sp>
        <p:nvSpPr>
          <p:cNvPr id="65" name="Ellipse 64"/>
          <p:cNvSpPr/>
          <p:nvPr/>
        </p:nvSpPr>
        <p:spPr bwMode="auto">
          <a:xfrm>
            <a:off x="5009295" y="5140907"/>
            <a:ext cx="144016" cy="153335"/>
          </a:xfrm>
          <a:prstGeom prst="ellipse">
            <a:avLst/>
          </a:prstGeom>
          <a:solidFill>
            <a:srgbClr val="037C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6" name="Gerade Verbindung mit Pfeil 65"/>
          <p:cNvCxnSpPr/>
          <p:nvPr/>
        </p:nvCxnSpPr>
        <p:spPr bwMode="auto">
          <a:xfrm flipV="1">
            <a:off x="4775369" y="2426492"/>
            <a:ext cx="796197" cy="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37C03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7" name="Ellipse 66"/>
          <p:cNvSpPr/>
          <p:nvPr/>
        </p:nvSpPr>
        <p:spPr bwMode="auto">
          <a:xfrm>
            <a:off x="3431805" y="3042249"/>
            <a:ext cx="144016" cy="153335"/>
          </a:xfrm>
          <a:prstGeom prst="ellipse">
            <a:avLst/>
          </a:prstGeom>
          <a:solidFill>
            <a:srgbClr val="037C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8" name="Gruppieren 67"/>
          <p:cNvGrpSpPr/>
          <p:nvPr/>
        </p:nvGrpSpPr>
        <p:grpSpPr>
          <a:xfrm>
            <a:off x="2951312" y="5740204"/>
            <a:ext cx="767809" cy="561188"/>
            <a:chOff x="3124867" y="5645460"/>
            <a:chExt cx="767809" cy="561188"/>
          </a:xfrm>
        </p:grpSpPr>
        <p:sp>
          <p:nvSpPr>
            <p:cNvPr id="69" name="Würfel 68"/>
            <p:cNvSpPr/>
            <p:nvPr/>
          </p:nvSpPr>
          <p:spPr bwMode="auto">
            <a:xfrm>
              <a:off x="3393707" y="5645460"/>
              <a:ext cx="288032" cy="272244"/>
            </a:xfrm>
            <a:prstGeom prst="cub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 bwMode="auto">
            <a:xfrm>
              <a:off x="3124867" y="5960427"/>
              <a:ext cx="7678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000" dirty="0" err="1" smtClean="0">
                  <a:latin typeface="+mn-lt"/>
                </a:rPr>
                <a:t>Deliverable</a:t>
              </a:r>
              <a:endParaRPr lang="de-DE" sz="1000" dirty="0">
                <a:latin typeface="+mn-lt"/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4139969" y="5748132"/>
            <a:ext cx="767809" cy="561188"/>
            <a:chOff x="3124867" y="5645460"/>
            <a:chExt cx="767809" cy="561188"/>
          </a:xfrm>
        </p:grpSpPr>
        <p:sp>
          <p:nvSpPr>
            <p:cNvPr id="72" name="Würfel 71"/>
            <p:cNvSpPr/>
            <p:nvPr/>
          </p:nvSpPr>
          <p:spPr bwMode="auto">
            <a:xfrm>
              <a:off x="3393707" y="5645460"/>
              <a:ext cx="288032" cy="272244"/>
            </a:xfrm>
            <a:prstGeom prst="cub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Textfeld 72"/>
            <p:cNvSpPr txBox="1"/>
            <p:nvPr/>
          </p:nvSpPr>
          <p:spPr bwMode="auto">
            <a:xfrm>
              <a:off x="3124867" y="5960427"/>
              <a:ext cx="7678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000" dirty="0" err="1" smtClean="0">
                  <a:latin typeface="+mn-lt"/>
                </a:rPr>
                <a:t>Deliverable</a:t>
              </a:r>
              <a:endParaRPr lang="de-DE" sz="1000" dirty="0">
                <a:latin typeface="+mn-lt"/>
              </a:endParaRPr>
            </a:p>
          </p:txBody>
        </p:sp>
      </p:grpSp>
      <p:cxnSp>
        <p:nvCxnSpPr>
          <p:cNvPr id="74" name="Gerade Verbindung 73"/>
          <p:cNvCxnSpPr>
            <a:stCxn id="57" idx="4"/>
            <a:endCxn id="69" idx="1"/>
          </p:cNvCxnSpPr>
          <p:nvPr/>
        </p:nvCxnSpPr>
        <p:spPr bwMode="auto">
          <a:xfrm>
            <a:off x="3131840" y="5293306"/>
            <a:ext cx="198298" cy="5149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cxnSp>
        <p:nvCxnSpPr>
          <p:cNvPr id="75" name="Gerade Verbindung 74"/>
          <p:cNvCxnSpPr>
            <a:stCxn id="59" idx="5"/>
            <a:endCxn id="72" idx="1"/>
          </p:cNvCxnSpPr>
          <p:nvPr/>
        </p:nvCxnSpPr>
        <p:spPr bwMode="auto">
          <a:xfrm>
            <a:off x="4124108" y="5271787"/>
            <a:ext cx="394687" cy="5444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grpSp>
        <p:nvGrpSpPr>
          <p:cNvPr id="76" name="Gruppieren 75"/>
          <p:cNvGrpSpPr/>
          <p:nvPr/>
        </p:nvGrpSpPr>
        <p:grpSpPr>
          <a:xfrm>
            <a:off x="4799386" y="1465709"/>
            <a:ext cx="767809" cy="561188"/>
            <a:chOff x="3124867" y="5645460"/>
            <a:chExt cx="767809" cy="561188"/>
          </a:xfrm>
        </p:grpSpPr>
        <p:sp>
          <p:nvSpPr>
            <p:cNvPr id="77" name="Würfel 76"/>
            <p:cNvSpPr/>
            <p:nvPr/>
          </p:nvSpPr>
          <p:spPr bwMode="auto">
            <a:xfrm>
              <a:off x="3393707" y="5645460"/>
              <a:ext cx="288032" cy="272244"/>
            </a:xfrm>
            <a:prstGeom prst="cub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Textfeld 77"/>
            <p:cNvSpPr txBox="1"/>
            <p:nvPr/>
          </p:nvSpPr>
          <p:spPr bwMode="auto">
            <a:xfrm>
              <a:off x="3124867" y="5960427"/>
              <a:ext cx="7678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000" dirty="0" err="1" smtClean="0">
                  <a:latin typeface="+mn-lt"/>
                </a:rPr>
                <a:t>Deliverable</a:t>
              </a:r>
              <a:endParaRPr lang="de-DE" sz="1000" dirty="0">
                <a:latin typeface="+mn-lt"/>
              </a:endParaRPr>
            </a:p>
          </p:txBody>
        </p:sp>
      </p:grpSp>
      <p:cxnSp>
        <p:nvCxnSpPr>
          <p:cNvPr id="79" name="Gerade Verbindung 78"/>
          <p:cNvCxnSpPr>
            <a:stCxn id="62" idx="0"/>
            <a:endCxn id="77" idx="2"/>
          </p:cNvCxnSpPr>
          <p:nvPr/>
        </p:nvCxnSpPr>
        <p:spPr bwMode="auto">
          <a:xfrm flipV="1">
            <a:off x="4411658" y="1635862"/>
            <a:ext cx="656568" cy="7109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grpSp>
        <p:nvGrpSpPr>
          <p:cNvPr id="80" name="Gruppieren 79"/>
          <p:cNvGrpSpPr/>
          <p:nvPr/>
        </p:nvGrpSpPr>
        <p:grpSpPr>
          <a:xfrm>
            <a:off x="2339752" y="1465709"/>
            <a:ext cx="767809" cy="561188"/>
            <a:chOff x="3124867" y="5645460"/>
            <a:chExt cx="767809" cy="561188"/>
          </a:xfrm>
        </p:grpSpPr>
        <p:sp>
          <p:nvSpPr>
            <p:cNvPr id="81" name="Würfel 80"/>
            <p:cNvSpPr/>
            <p:nvPr/>
          </p:nvSpPr>
          <p:spPr bwMode="auto">
            <a:xfrm>
              <a:off x="3393707" y="5645460"/>
              <a:ext cx="288032" cy="272244"/>
            </a:xfrm>
            <a:prstGeom prst="cub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 bwMode="auto">
            <a:xfrm>
              <a:off x="3124867" y="5960427"/>
              <a:ext cx="7678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000" dirty="0" err="1" smtClean="0">
                  <a:latin typeface="+mn-lt"/>
                </a:rPr>
                <a:t>Deliverable</a:t>
              </a:r>
              <a:endParaRPr lang="de-DE" sz="1000" dirty="0">
                <a:latin typeface="+mn-lt"/>
              </a:endParaRPr>
            </a:p>
          </p:txBody>
        </p:sp>
      </p:grpSp>
      <p:cxnSp>
        <p:nvCxnSpPr>
          <p:cNvPr id="83" name="Gerade Verbindung 82"/>
          <p:cNvCxnSpPr>
            <a:stCxn id="67" idx="0"/>
            <a:endCxn id="81" idx="5"/>
          </p:cNvCxnSpPr>
          <p:nvPr/>
        </p:nvCxnSpPr>
        <p:spPr bwMode="auto">
          <a:xfrm flipH="1" flipV="1">
            <a:off x="2896624" y="1567801"/>
            <a:ext cx="607189" cy="14744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  <p:grpSp>
        <p:nvGrpSpPr>
          <p:cNvPr id="84" name="Gruppieren 83"/>
          <p:cNvGrpSpPr/>
          <p:nvPr/>
        </p:nvGrpSpPr>
        <p:grpSpPr>
          <a:xfrm>
            <a:off x="5292080" y="5748132"/>
            <a:ext cx="767809" cy="561188"/>
            <a:chOff x="3124867" y="5645460"/>
            <a:chExt cx="767809" cy="561188"/>
          </a:xfrm>
        </p:grpSpPr>
        <p:sp>
          <p:nvSpPr>
            <p:cNvPr id="85" name="Würfel 84"/>
            <p:cNvSpPr/>
            <p:nvPr/>
          </p:nvSpPr>
          <p:spPr bwMode="auto">
            <a:xfrm>
              <a:off x="3393707" y="5645460"/>
              <a:ext cx="288032" cy="272244"/>
            </a:xfrm>
            <a:prstGeom prst="cub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 bwMode="auto">
            <a:xfrm>
              <a:off x="3124867" y="5960427"/>
              <a:ext cx="7678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000" dirty="0" err="1" smtClean="0">
                  <a:latin typeface="+mn-lt"/>
                </a:rPr>
                <a:t>Deliverable</a:t>
              </a:r>
              <a:endParaRPr lang="de-DE" sz="1000" dirty="0">
                <a:latin typeface="+mn-lt"/>
              </a:endParaRPr>
            </a:p>
          </p:txBody>
        </p:sp>
      </p:grpSp>
      <p:cxnSp>
        <p:nvCxnSpPr>
          <p:cNvPr id="87" name="Gerade Verbindung 86"/>
          <p:cNvCxnSpPr>
            <a:stCxn id="65" idx="5"/>
            <a:endCxn id="85" idx="1"/>
          </p:cNvCxnSpPr>
          <p:nvPr/>
        </p:nvCxnSpPr>
        <p:spPr bwMode="auto">
          <a:xfrm>
            <a:off x="5132220" y="5271787"/>
            <a:ext cx="538686" cy="5444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37C03"/>
            </a:solidFill>
            <a:prstDash val="sysDash"/>
            <a:round/>
            <a:headEnd type="none" w="sm" len="sm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1314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59" grpId="0" animBg="1"/>
      <p:bldP spid="62" grpId="0" animBg="1"/>
      <p:bldP spid="65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</a:t>
            </a:r>
            <a:r>
              <a:rPr lang="de-DE" dirty="0" err="1" smtClean="0"/>
              <a:t>practices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Regelmäßiges Ein- und Auschecken</a:t>
            </a:r>
          </a:p>
          <a:p>
            <a:r>
              <a:rPr lang="de-DE" dirty="0" smtClean="0"/>
              <a:t>Ein globales Repository für alle Beteiligten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719028" y="4221088"/>
            <a:ext cx="3705944" cy="2074487"/>
            <a:chOff x="1907704" y="3196208"/>
            <a:chExt cx="3705944" cy="2074487"/>
          </a:xfrm>
        </p:grpSpPr>
        <p:sp>
          <p:nvSpPr>
            <p:cNvPr id="8" name="Flussdiagramm: Magnetplattenspeicher 7"/>
            <p:cNvSpPr/>
            <p:nvPr/>
          </p:nvSpPr>
          <p:spPr bwMode="auto">
            <a:xfrm>
              <a:off x="3566826" y="3861048"/>
              <a:ext cx="576064" cy="720080"/>
            </a:xfrm>
            <a:prstGeom prst="flowChartMagneticDisk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9" name="Picture 3" descr="C:\Development\media\gnome-icon-theme-2.18.0\48x48\stock\generic\stock_peop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19620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Development\media\gnome-icon-theme-2.18.0\48x48\stock\generic\stock_peop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391628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Development\media\gnome-icon-theme-2.18.0\48x48\stock\generic\stock_peop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466109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Gerade Verbindung mit Pfeil 11"/>
            <p:cNvCxnSpPr>
              <a:stCxn id="9" idx="3"/>
            </p:cNvCxnSpPr>
            <p:nvPr/>
          </p:nvCxnSpPr>
          <p:spPr bwMode="auto">
            <a:xfrm>
              <a:off x="2517304" y="3501008"/>
              <a:ext cx="1049522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37C03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3" name="Gerade Verbindung mit Pfeil 12"/>
            <p:cNvCxnSpPr>
              <a:stCxn id="10" idx="3"/>
              <a:endCxn id="8" idx="2"/>
            </p:cNvCxnSpPr>
            <p:nvPr/>
          </p:nvCxnSpPr>
          <p:spPr bwMode="auto">
            <a:xfrm>
              <a:off x="2517304" y="4221088"/>
              <a:ext cx="104952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37C03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4" name="Gerade Verbindung mit Pfeil 13"/>
            <p:cNvCxnSpPr>
              <a:stCxn id="11" idx="3"/>
            </p:cNvCxnSpPr>
            <p:nvPr/>
          </p:nvCxnSpPr>
          <p:spPr bwMode="auto">
            <a:xfrm flipV="1">
              <a:off x="2517304" y="4365104"/>
              <a:ext cx="1049522" cy="60079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37C03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5" name="Picture 2" descr="C:\Development\media\gnome-icon-theme-2.18.0\48x48\stock\generic\stock_noteboo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91628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Gerade Verbindung mit Pfeil 15"/>
            <p:cNvCxnSpPr>
              <a:endCxn id="15" idx="1"/>
            </p:cNvCxnSpPr>
            <p:nvPr/>
          </p:nvCxnSpPr>
          <p:spPr bwMode="auto">
            <a:xfrm>
              <a:off x="4192724" y="4221088"/>
              <a:ext cx="81132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37C0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24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</a:t>
            </a:r>
            <a:r>
              <a:rPr lang="de-DE" dirty="0" err="1" smtClean="0"/>
              <a:t>practices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ist komplett automatisiert</a:t>
            </a:r>
          </a:p>
          <a:p>
            <a:r>
              <a:rPr lang="de-DE" dirty="0" smtClean="0"/>
              <a:t>Scripting zur Erzeugung von Artefakten</a:t>
            </a:r>
          </a:p>
          <a:p>
            <a:r>
              <a:rPr lang="de-DE" dirty="0" err="1" smtClean="0"/>
              <a:t>Dependencyverwaltung</a:t>
            </a:r>
            <a:endParaRPr lang="de-DE" dirty="0" smtClean="0"/>
          </a:p>
          <a:p>
            <a:r>
              <a:rPr lang="de-DE" dirty="0" smtClean="0"/>
              <a:t>Schnelle </a:t>
            </a:r>
            <a:r>
              <a:rPr lang="de-DE" dirty="0" err="1" smtClean="0"/>
              <a:t>Buildausführung</a:t>
            </a:r>
            <a:r>
              <a:rPr lang="de-DE" dirty="0" smtClean="0"/>
              <a:t> für zeitnahes Feedback an alle Beteiligten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9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</a:t>
            </a:r>
            <a:r>
              <a:rPr lang="de-DE" dirty="0" err="1" smtClean="0"/>
              <a:t>practices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Echte </a:t>
            </a:r>
            <a:r>
              <a:rPr lang="de-DE" dirty="0" err="1" smtClean="0"/>
              <a:t>Unittests</a:t>
            </a:r>
            <a:r>
              <a:rPr lang="de-DE" dirty="0" smtClean="0"/>
              <a:t> ohne Abhängigkeiten zu Drittsystemen</a:t>
            </a:r>
          </a:p>
          <a:p>
            <a:r>
              <a:rPr lang="de-DE" dirty="0" smtClean="0"/>
              <a:t>Tests als integraler Bestandteil des </a:t>
            </a:r>
            <a:r>
              <a:rPr lang="de-DE" dirty="0" err="1" smtClean="0"/>
              <a:t>Builds</a:t>
            </a:r>
            <a:endParaRPr lang="de-DE" dirty="0" smtClean="0"/>
          </a:p>
          <a:p>
            <a:r>
              <a:rPr lang="de-DE" dirty="0" smtClean="0"/>
              <a:t>Fehlgeschlagene Tests unterbrechen den </a:t>
            </a:r>
            <a:r>
              <a:rPr lang="de-DE" dirty="0" err="1" smtClean="0"/>
              <a:t>Buildprozess</a:t>
            </a:r>
            <a:endParaRPr lang="de-DE" dirty="0" smtClean="0"/>
          </a:p>
          <a:p>
            <a:r>
              <a:rPr lang="de-DE" dirty="0" smtClean="0"/>
              <a:t>Nur komplett getestete Software kann ausgeliefert werden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Jan Lühr - jan.luehr@anderscore.com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6A4-02BA-44AC-8891-4915D908302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9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anderScore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DEEE8"/>
      </a:accent1>
      <a:accent2>
        <a:srgbClr val="0D4F3C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523</Words>
  <Application>Microsoft Office PowerPoint</Application>
  <PresentationFormat>Bildschirmpräsentation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Larissa-Design</vt:lpstr>
      <vt:lpstr>Continuous Integration mit Jenkins</vt:lpstr>
      <vt:lpstr>Jan Lühr</vt:lpstr>
      <vt:lpstr>Agenda</vt:lpstr>
      <vt:lpstr>Was ist Continuous Integration?</vt:lpstr>
      <vt:lpstr>Warum Continuous Integration?</vt:lpstr>
      <vt:lpstr>Warum Continuous Integration?</vt:lpstr>
      <vt:lpstr>Best practices</vt:lpstr>
      <vt:lpstr>Best practices</vt:lpstr>
      <vt:lpstr>Best practices</vt:lpstr>
      <vt:lpstr>Jenkins CI-Server</vt:lpstr>
      <vt:lpstr>Jenkins CI-Server</vt:lpstr>
      <vt:lpstr>Prozesskette eines Jobs</vt:lpstr>
      <vt:lpstr>Prozesskette eines Jobs</vt:lpstr>
      <vt:lpstr>Prozesskette eines Jobs</vt:lpstr>
      <vt:lpstr>Prozesskette eines Jobs</vt:lpstr>
      <vt:lpstr>Benachrichtigungen</vt:lpstr>
      <vt:lpstr>Benachrichtigungen</vt:lpstr>
      <vt:lpstr>Jenkins CI-Server Live-Demo</vt:lpstr>
      <vt:lpstr>Zusammenfassung</vt:lpstr>
      <vt:lpstr>Jenkins in der Praxis</vt:lpstr>
      <vt:lpstr>Weitergehende Konzepte</vt:lpstr>
      <vt:lpstr>Weitergehende Konzepte</vt:lpstr>
      <vt:lpstr>Fragen &amp; Antworten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TEST TEST</dc:title>
  <dc:subject>BETREFF</dc:subject>
  <dc:creator>Christian Robert</dc:creator>
  <cp:keywords>225</cp:keywords>
  <dc:description>65656</dc:description>
  <cp:lastModifiedBy>Windows-Benutzer</cp:lastModifiedBy>
  <cp:revision>87</cp:revision>
  <dcterms:created xsi:type="dcterms:W3CDTF">2012-08-19T19:11:20Z</dcterms:created>
  <dcterms:modified xsi:type="dcterms:W3CDTF">2017-02-05T20:57:32Z</dcterms:modified>
  <cp:category>555</cp:category>
  <cp:contentStatus>666</cp:contentStatus>
</cp:coreProperties>
</file>