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</p:sldMasterIdLst>
  <p:notesMasterIdLst>
    <p:notesMasterId r:id="rId20"/>
  </p:notesMasterIdLst>
  <p:handoutMasterIdLst>
    <p:handoutMasterId r:id="rId21"/>
  </p:handoutMasterIdLst>
  <p:sldIdLst>
    <p:sldId id="517" r:id="rId3"/>
    <p:sldId id="485" r:id="rId4"/>
    <p:sldId id="525" r:id="rId5"/>
    <p:sldId id="526" r:id="rId6"/>
    <p:sldId id="527" r:id="rId7"/>
    <p:sldId id="528" r:id="rId8"/>
    <p:sldId id="524" r:id="rId9"/>
    <p:sldId id="530" r:id="rId10"/>
    <p:sldId id="529" r:id="rId11"/>
    <p:sldId id="532" r:id="rId12"/>
    <p:sldId id="531" r:id="rId13"/>
    <p:sldId id="533" r:id="rId14"/>
    <p:sldId id="535" r:id="rId15"/>
    <p:sldId id="536" r:id="rId16"/>
    <p:sldId id="537" r:id="rId17"/>
    <p:sldId id="538" r:id="rId18"/>
    <p:sldId id="539" r:id="rId19"/>
  </p:sldIdLst>
  <p:sldSz cx="9144000" cy="6858000" type="screen4x3"/>
  <p:notesSz cx="6784975" cy="9921875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4">
          <p15:clr>
            <a:srgbClr val="A4A3A4"/>
          </p15:clr>
        </p15:guide>
        <p15:guide id="2" pos="21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A42"/>
    <a:srgbClr val="FFFFFF"/>
    <a:srgbClr val="DAEFE8"/>
    <a:srgbClr val="800000"/>
    <a:srgbClr val="037C03"/>
    <a:srgbClr val="060165"/>
    <a:srgbClr val="008C5A"/>
    <a:srgbClr val="0249FC"/>
    <a:srgbClr val="2F6A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8796" autoAdjust="0"/>
    <p:restoredTop sz="99883" autoAdjust="0"/>
  </p:normalViewPr>
  <p:slideViewPr>
    <p:cSldViewPr>
      <p:cViewPr varScale="1">
        <p:scale>
          <a:sx n="97" d="100"/>
          <a:sy n="97" d="100"/>
        </p:scale>
        <p:origin x="48" y="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3" d="100"/>
          <a:sy n="93" d="100"/>
        </p:scale>
        <p:origin x="3732" y="90"/>
      </p:cViewPr>
      <p:guideLst>
        <p:guide orient="horz" pos="3124"/>
        <p:guide pos="21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fld id="{38AD9127-1DA7-49E4-A40C-F6A5112DD1D6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801712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fld id="{4598915F-EA62-4EB0-AFD7-AFB10A9BCAD2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38688"/>
            <a:ext cx="4972050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/>
              <a:t>Klicken Sie, um die Formate des Vorlagentextes zu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18439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69975" y="887413"/>
            <a:ext cx="4645025" cy="34845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46377540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91313" y="115888"/>
            <a:ext cx="2128837" cy="6265862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03213" y="115888"/>
            <a:ext cx="6235700" cy="6265862"/>
          </a:xfr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2010 </a:t>
            </a:r>
            <a:r>
              <a:rPr lang="de-DE" sz="600" dirty="0" err="1">
                <a:latin typeface="+mj-lt"/>
              </a:rPr>
              <a:t>anderScore</a:t>
            </a:r>
            <a:r>
              <a:rPr lang="de-DE" sz="600" dirty="0">
                <a:latin typeface="+mj-lt"/>
              </a:rPr>
              <a:t> GmbH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24"/>
          <p:cNvSpPr txBox="1">
            <a:spLocks noChangeArrowheads="1"/>
          </p:cNvSpPr>
          <p:nvPr userDrawn="1"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&lt;Autor&gt;</a:t>
            </a:r>
          </a:p>
        </p:txBody>
      </p:sp>
      <p:sp>
        <p:nvSpPr>
          <p:cNvPr id="6" name="Text Box 30"/>
          <p:cNvSpPr txBox="1">
            <a:spLocks noChangeArrowheads="1"/>
          </p:cNvSpPr>
          <p:nvPr userDrawn="1"/>
        </p:nvSpPr>
        <p:spPr bwMode="auto">
          <a:xfrm>
            <a:off x="4252913" y="6424613"/>
            <a:ext cx="1163637" cy="2460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&lt;Dateiname&gt;.</a:t>
            </a: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ppt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03213" y="981075"/>
            <a:ext cx="4181475" cy="5400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37088" y="981075"/>
            <a:ext cx="4183062" cy="5400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://www.brockhaus-ag.de/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4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Rectangle 47"/>
          <p:cNvSpPr>
            <a:spLocks noChangeArrowheads="1"/>
          </p:cNvSpPr>
          <p:nvPr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0D4F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7924800" y="457200"/>
            <a:ext cx="89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4456113" y="6615113"/>
            <a:ext cx="812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ctr">
              <a:defRPr/>
            </a:pPr>
            <a:fld id="{61B3D086-5D28-4B67-8868-985D0752D18E}" type="datetime1">
              <a:rPr lang="de-DE" sz="1000">
                <a:solidFill>
                  <a:schemeClr val="bg1"/>
                </a:solidFill>
                <a:latin typeface="Arial" charset="0"/>
              </a:rPr>
              <a:pPr algn="ctr">
                <a:defRPr/>
              </a:pPr>
              <a:t>27.02.2020</a:t>
            </a:fld>
            <a:endParaRPr lang="de-DE" sz="10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8308975" y="6515100"/>
            <a:ext cx="4397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r">
              <a:defRPr/>
            </a:pPr>
            <a:fld id="{8CBA6698-22AC-48F9-A71A-740E59E53E53}" type="slidenum">
              <a:rPr lang="de-DE" sz="1000">
                <a:solidFill>
                  <a:schemeClr val="bg1"/>
                </a:solidFill>
                <a:latin typeface="Arial" charset="0"/>
              </a:rPr>
              <a:pPr algn="r">
                <a:defRPr/>
              </a:pPr>
              <a:t>‹Nr.›</a:t>
            </a:fld>
            <a:endParaRPr lang="de-DE" sz="10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2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981075"/>
            <a:ext cx="8516937" cy="540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Klicken Sie,  um die Formate des Vorlagentextes zu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063" name="Rectangle 39">
            <a:hlinkClick r:id="rId13"/>
          </p:cNvPr>
          <p:cNvSpPr>
            <a:spLocks noChangeArrowheads="1"/>
          </p:cNvSpPr>
          <p:nvPr/>
        </p:nvSpPr>
        <p:spPr bwMode="auto">
          <a:xfrm>
            <a:off x="3914775" y="3105150"/>
            <a:ext cx="9144000" cy="4619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64" name="Rectangle 40"/>
          <p:cNvSpPr>
            <a:spLocks noChangeArrowheads="1"/>
          </p:cNvSpPr>
          <p:nvPr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5" name="Rectangle 41"/>
          <p:cNvSpPr>
            <a:spLocks noChangeArrowheads="1"/>
          </p:cNvSpPr>
          <p:nvPr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6" name="Rectangle 42"/>
          <p:cNvSpPr>
            <a:spLocks noChangeArrowheads="1"/>
          </p:cNvSpPr>
          <p:nvPr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pic>
        <p:nvPicPr>
          <p:cNvPr id="1035" name="713fdfc0-1a72-49da-bd13-b47278f75372" descr="EAF3711E-BEB0-47E0-BD76-8002A3B4EEFA@localdomain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9144000" cy="95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6" name="Picture 43" descr="_anderScore-Logo_2773x575_new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6786578" y="65278"/>
            <a:ext cx="2214578" cy="4633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7" name="Rectangle 45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15888"/>
            <a:ext cx="5554663" cy="70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Titelmasterformat durch Klicken bearbeiten</a:t>
            </a:r>
          </a:p>
        </p:txBody>
      </p:sp>
      <p:pic>
        <p:nvPicPr>
          <p:cNvPr id="14" name="Grafik 13" descr="logoGFU.jpg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6805628" y="572040"/>
            <a:ext cx="1785950" cy="385205"/>
          </a:xfrm>
          <a:prstGeom prst="rect">
            <a:avLst/>
          </a:prstGeom>
        </p:spPr>
      </p:pic>
      <p:sp>
        <p:nvSpPr>
          <p:cNvPr id="15" name="Text Box 24"/>
          <p:cNvSpPr txBox="1">
            <a:spLocks noChangeArrowheads="1"/>
          </p:cNvSpPr>
          <p:nvPr userDrawn="1"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Daniel Krämer</a:t>
            </a:r>
          </a:p>
        </p:txBody>
      </p:sp>
      <p:sp>
        <p:nvSpPr>
          <p:cNvPr id="16" name="Text Box 30"/>
          <p:cNvSpPr txBox="1">
            <a:spLocks noChangeArrowheads="1"/>
          </p:cNvSpPr>
          <p:nvPr userDrawn="1"/>
        </p:nvSpPr>
        <p:spPr bwMode="auto">
          <a:xfrm>
            <a:off x="4252913" y="6424613"/>
            <a:ext cx="2472152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Tag-2_2-Bestandteile_Components.pptx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5" r:id="rId1"/>
    <p:sldLayoutId id="2147483936" r:id="rId2"/>
    <p:sldLayoutId id="2147483937" r:id="rId3"/>
    <p:sldLayoutId id="2147483938" r:id="rId4"/>
    <p:sldLayoutId id="2147483939" r:id="rId5"/>
    <p:sldLayoutId id="2147483940" r:id="rId6"/>
    <p:sldLayoutId id="2147483941" r:id="rId7"/>
    <p:sldLayoutId id="2147483942" r:id="rId8"/>
    <p:sldLayoutId id="2147483943" r:id="rId9"/>
    <p:sldLayoutId id="2147483944" r:id="rId10"/>
    <p:sldLayoutId id="2147483945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</a:defRPr>
      </a:lvl3pPr>
      <a:lvl4pPr marL="15621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4pPr>
      <a:lvl5pPr marL="19812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5pPr>
      <a:lvl6pPr marL="24384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6pPr>
      <a:lvl7pPr marL="28956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7pPr>
      <a:lvl8pPr marL="33528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8pPr>
      <a:lvl9pPr marL="38100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7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2001838"/>
            <a:ext cx="9144000" cy="2455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9880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95288" y="5373688"/>
            <a:ext cx="3600450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9881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016125" y="6497638"/>
            <a:ext cx="5113338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9882" name="Text Box 10"/>
          <p:cNvSpPr txBox="1">
            <a:spLocks noChangeArrowheads="1"/>
          </p:cNvSpPr>
          <p:nvPr/>
        </p:nvSpPr>
        <p:spPr bwMode="auto">
          <a:xfrm>
            <a:off x="8018463" y="4508500"/>
            <a:ext cx="1090612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de-DE" sz="600">
                <a:latin typeface="Arial" charset="0"/>
                <a:cs typeface="Arial" charset="0"/>
              </a:rPr>
              <a:t>©</a:t>
            </a:r>
            <a:r>
              <a:rPr lang="de-DE" sz="600">
                <a:latin typeface="Arial" charset="0"/>
              </a:rPr>
              <a:t> 2008 anderScore GmbH</a:t>
            </a:r>
          </a:p>
        </p:txBody>
      </p:sp>
      <p:sp>
        <p:nvSpPr>
          <p:cNvPr id="79883" name="Rectangle 11"/>
          <p:cNvSpPr>
            <a:spLocks noChangeArrowheads="1"/>
          </p:cNvSpPr>
          <p:nvPr/>
        </p:nvSpPr>
        <p:spPr bwMode="auto">
          <a:xfrm rot="20291916" flipV="1">
            <a:off x="5889625" y="4484688"/>
            <a:ext cx="73025" cy="698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79884" name="Rectangle 12"/>
          <p:cNvSpPr>
            <a:spLocks noChangeArrowheads="1"/>
          </p:cNvSpPr>
          <p:nvPr/>
        </p:nvSpPr>
        <p:spPr bwMode="auto">
          <a:xfrm rot="-922424">
            <a:off x="5884863" y="4489450"/>
            <a:ext cx="73025" cy="71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pic>
        <p:nvPicPr>
          <p:cNvPr id="2056" name="Picture 13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5364163" y="620713"/>
            <a:ext cx="3381375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46" r:id="rId1"/>
    <p:sldLayoutId id="2147483925" r:id="rId2"/>
    <p:sldLayoutId id="2147483926" r:id="rId3"/>
    <p:sldLayoutId id="2147483927" r:id="rId4"/>
    <p:sldLayoutId id="2147483928" r:id="rId5"/>
    <p:sldLayoutId id="2147483929" r:id="rId6"/>
    <p:sldLayoutId id="2147483930" r:id="rId7"/>
    <p:sldLayoutId id="2147483931" r:id="rId8"/>
    <p:sldLayoutId id="2147483932" r:id="rId9"/>
    <p:sldLayoutId id="2147483933" r:id="rId10"/>
    <p:sldLayoutId id="214748393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Components</a:t>
            </a:r>
          </a:p>
        </p:txBody>
      </p:sp>
      <p:sp>
        <p:nvSpPr>
          <p:cNvPr id="17410" name="Inhalts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de-DE" sz="4000" b="1" dirty="0"/>
          </a:p>
          <a:p>
            <a:pPr marL="0" indent="0" algn="ctr">
              <a:buNone/>
            </a:pPr>
            <a:endParaRPr lang="de-DE" sz="4000" b="1" dirty="0"/>
          </a:p>
          <a:p>
            <a:pPr marL="0" indent="0" algn="ctr">
              <a:buNone/>
            </a:pPr>
            <a:endParaRPr lang="de-DE" sz="4000" b="1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3845845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 err="1"/>
              <a:t>Templating</a:t>
            </a:r>
            <a:endParaRPr lang="de-DE" sz="20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HTML: Page</a:t>
            </a:r>
            <a:endParaRPr lang="de-DE" sz="2000" dirty="0">
              <a:solidFill>
                <a:srgbClr val="000000"/>
              </a:solidFill>
              <a:latin typeface="+mj-lt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de-DE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0" indent="0">
              <a:spcBef>
                <a:spcPct val="0"/>
              </a:spcBef>
              <a:buClrTx/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html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&gt;&lt;/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body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de-DE" altLang="de-DE" sz="1600" b="1" dirty="0" err="1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wicket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:extend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6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&lt;!-- Tags für die gewünschten Komponenten einfügen --&gt;</a:t>
            </a:r>
            <a:br>
              <a:rPr lang="de-DE" altLang="de-DE" sz="16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de-DE" altLang="de-DE" sz="1600" b="1" dirty="0" err="1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wicket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:extend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body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html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de-DE" altLang="de-DE" sz="3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Darstellung</a:t>
            </a:r>
          </a:p>
        </p:txBody>
      </p:sp>
    </p:spTree>
    <p:extLst>
      <p:ext uri="{BB962C8B-B14F-4D97-AF65-F5344CB8AC3E}">
        <p14:creationId xmlns:p14="http://schemas.microsoft.com/office/powerpoint/2010/main" val="32249891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 err="1"/>
              <a:t>Templating</a:t>
            </a:r>
            <a:endParaRPr lang="de-DE" sz="20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Java: Page</a:t>
            </a:r>
            <a:endParaRPr lang="de-DE" sz="2000" dirty="0">
              <a:solidFill>
                <a:srgbClr val="000000"/>
              </a:solidFill>
              <a:latin typeface="+mj-lt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de-DE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0" indent="0">
              <a:spcBef>
                <a:spcPct val="0"/>
              </a:spcBef>
              <a:buClrTx/>
              <a:buNone/>
            </a:pP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PersonPage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extends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GFUTemplate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PersonPage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(){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super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6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Gewünschte Komponenten einfügen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de-DE" altLang="de-DE" sz="3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Darstellung</a:t>
            </a:r>
          </a:p>
        </p:txBody>
      </p:sp>
    </p:spTree>
    <p:extLst>
      <p:ext uri="{BB962C8B-B14F-4D97-AF65-F5344CB8AC3E}">
        <p14:creationId xmlns:p14="http://schemas.microsoft.com/office/powerpoint/2010/main" val="22687975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/>
              <a:t>Repeater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Mehrfaches Anzeigen von Elementen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>
                <a:solidFill>
                  <a:srgbClr val="000000"/>
                </a:solidFill>
                <a:latin typeface="+mj-lt"/>
                <a:cs typeface="Consolas" panose="020B0609020204030204" pitchFamily="49" charset="0"/>
              </a:rPr>
              <a:t>Beispiel: Listen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>
                <a:solidFill>
                  <a:srgbClr val="000000"/>
                </a:solidFill>
                <a:latin typeface="+mj-lt"/>
                <a:cs typeface="Consolas" panose="020B0609020204030204" pitchFamily="49" charset="0"/>
              </a:rPr>
              <a:t>Alternativen in </a:t>
            </a:r>
            <a:r>
              <a:rPr lang="de-DE" sz="2000" dirty="0" err="1">
                <a:solidFill>
                  <a:srgbClr val="000000"/>
                </a:solidFill>
                <a:latin typeface="+mj-lt"/>
                <a:cs typeface="Consolas" panose="020B0609020204030204" pitchFamily="49" charset="0"/>
              </a:rPr>
              <a:t>Wicket</a:t>
            </a:r>
            <a:endParaRPr lang="de-DE" sz="2000" dirty="0">
              <a:solidFill>
                <a:srgbClr val="000000"/>
              </a:solidFill>
              <a:latin typeface="+mj-lt"/>
              <a:cs typeface="Consolas" panose="020B0609020204030204" pitchFamily="49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 err="1">
                <a:solidFill>
                  <a:srgbClr val="000000"/>
                </a:solidFill>
                <a:latin typeface="+mj-lt"/>
                <a:cs typeface="Consolas" panose="020B0609020204030204" pitchFamily="49" charset="0"/>
              </a:rPr>
              <a:t>RepeatingView</a:t>
            </a:r>
            <a:endParaRPr lang="de-DE" sz="1600" dirty="0">
              <a:solidFill>
                <a:srgbClr val="000000"/>
              </a:solidFill>
              <a:latin typeface="+mj-lt"/>
              <a:cs typeface="Consolas" panose="020B0609020204030204" pitchFamily="49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 err="1">
                <a:solidFill>
                  <a:srgbClr val="000000"/>
                </a:solidFill>
                <a:latin typeface="+mj-lt"/>
                <a:cs typeface="Consolas" panose="020B0609020204030204" pitchFamily="49" charset="0"/>
              </a:rPr>
              <a:t>ListView</a:t>
            </a:r>
            <a:endParaRPr lang="de-DE" sz="1600" dirty="0">
              <a:solidFill>
                <a:srgbClr val="000000"/>
              </a:solidFill>
              <a:latin typeface="+mj-lt"/>
              <a:cs typeface="Consolas" panose="020B0609020204030204" pitchFamily="49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 err="1">
                <a:solidFill>
                  <a:srgbClr val="000000"/>
                </a:solidFill>
                <a:latin typeface="+mj-lt"/>
                <a:cs typeface="Consolas" panose="020B0609020204030204" pitchFamily="49" charset="0"/>
              </a:rPr>
              <a:t>DataView</a:t>
            </a:r>
            <a:endParaRPr lang="de-DE" sz="2000" dirty="0"/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Darstellung</a:t>
            </a:r>
          </a:p>
        </p:txBody>
      </p:sp>
    </p:spTree>
    <p:extLst>
      <p:ext uri="{BB962C8B-B14F-4D97-AF65-F5344CB8AC3E}">
        <p14:creationId xmlns:p14="http://schemas.microsoft.com/office/powerpoint/2010/main" val="8197924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 err="1"/>
              <a:t>RepeatingView</a:t>
            </a:r>
            <a:endParaRPr lang="de-DE" sz="20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Wiederholung eines einfachen Markup-Fragments</a:t>
            </a:r>
          </a:p>
          <a:p>
            <a:endParaRPr lang="de-DE" sz="2000" dirty="0">
              <a:solidFill>
                <a:srgbClr val="000000"/>
              </a:solidFill>
              <a:latin typeface="+mj-lt"/>
              <a:cs typeface="Consolas" panose="020B0609020204030204" pitchFamily="49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>
                <a:solidFill>
                  <a:srgbClr val="000000"/>
                </a:solidFill>
                <a:latin typeface="+mj-lt"/>
                <a:cs typeface="Consolas" panose="020B0609020204030204" pitchFamily="49" charset="0"/>
              </a:rPr>
              <a:t>HTML</a:t>
            </a:r>
          </a:p>
          <a:p>
            <a:endParaRPr lang="de-DE" sz="800" dirty="0">
              <a:solidFill>
                <a:srgbClr val="000000"/>
              </a:solidFill>
              <a:latin typeface="+mj-lt"/>
              <a:cs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ul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 </a:t>
            </a:r>
            <a:r>
              <a:rPr lang="de-DE" altLang="de-DE" sz="1600" b="1" dirty="0" err="1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wicket</a:t>
            </a:r>
            <a:r>
              <a:rPr lang="de-DE" altLang="de-DE" sz="16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:id</a:t>
            </a:r>
            <a:r>
              <a:rPr lang="de-DE" altLang="de-DE" sz="16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listItems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&gt;&lt;/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ul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400050" lvl="1" indent="0">
              <a:buNone/>
            </a:pPr>
            <a:endParaRPr lang="de-DE" altLang="de-DE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85750">
              <a:buFont typeface="Arial" panose="020B0604020202020204" pitchFamily="34" charset="0"/>
              <a:buChar char="•"/>
            </a:pPr>
            <a:r>
              <a:rPr lang="de-DE" altLang="de-DE" sz="2000" dirty="0">
                <a:solidFill>
                  <a:srgbClr val="000000"/>
                </a:solidFill>
                <a:latin typeface="+mj-lt"/>
                <a:cs typeface="Consolas" panose="020B0609020204030204" pitchFamily="49" charset="0"/>
              </a:rPr>
              <a:t>Java</a:t>
            </a:r>
          </a:p>
          <a:p>
            <a:pPr marL="400050" lvl="1" indent="0">
              <a:buNone/>
            </a:pPr>
            <a:endParaRPr lang="de-DE" altLang="de-DE" sz="8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00050" lvl="1" indent="0">
              <a:spcBef>
                <a:spcPct val="0"/>
              </a:spcBef>
              <a:buClrTx/>
              <a:buNone/>
            </a:pP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RepeatingView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listItems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RepeatingView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listItems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listItems.add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Label(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listItems.newChildId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(), 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green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listItems.add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Label(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listItems.newChildId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(), 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blue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listItems.add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Label(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listItems.newChildId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(), 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red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</a:p>
          <a:p>
            <a:pPr marL="400050" lvl="1" indent="0">
              <a:buNone/>
            </a:pPr>
            <a:endParaRPr lang="de-DE" altLang="de-DE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Darstellung</a:t>
            </a:r>
          </a:p>
        </p:txBody>
      </p:sp>
    </p:spTree>
    <p:extLst>
      <p:ext uri="{BB962C8B-B14F-4D97-AF65-F5344CB8AC3E}">
        <p14:creationId xmlns:p14="http://schemas.microsoft.com/office/powerpoint/2010/main" val="29216611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 err="1"/>
              <a:t>ListView</a:t>
            </a:r>
            <a:endParaRPr lang="de-DE" sz="20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Darstellung komplexeren Markups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Jedes Element wird zu eigenem </a:t>
            </a:r>
            <a:r>
              <a:rPr lang="de-DE" sz="2000" dirty="0" err="1"/>
              <a:t>ListItem</a:t>
            </a:r>
            <a:endParaRPr lang="de-DE" sz="2000" dirty="0"/>
          </a:p>
          <a:p>
            <a:endParaRPr lang="de-DE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HTML</a:t>
            </a:r>
          </a:p>
          <a:p>
            <a:endParaRPr lang="de-DE" sz="800" dirty="0"/>
          </a:p>
          <a:p>
            <a:pPr marL="400050" lvl="1" indent="0"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 </a:t>
            </a:r>
            <a:r>
              <a:rPr lang="de-DE" altLang="de-DE" sz="1600" b="1" dirty="0" err="1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wicket</a:t>
            </a:r>
            <a:r>
              <a:rPr lang="de-DE" altLang="de-DE" sz="16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:id</a:t>
            </a:r>
            <a:r>
              <a:rPr lang="de-DE" altLang="de-DE" sz="16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u="sng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persons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&gt;&lt;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Full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&lt;/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&gt;&lt;/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 </a:t>
            </a:r>
            <a:r>
              <a:rPr lang="de-DE" altLang="de-DE" sz="1600" b="1" dirty="0" err="1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wicket</a:t>
            </a:r>
            <a:r>
              <a:rPr lang="de-DE" altLang="de-DE" sz="16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:id</a:t>
            </a:r>
            <a:r>
              <a:rPr lang="de-DE" altLang="de-DE" sz="16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u="sng" dirty="0" err="1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fullName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&gt;&lt;/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de-DE" altLang="de-DE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Darstellung</a:t>
            </a:r>
          </a:p>
        </p:txBody>
      </p:sp>
    </p:spTree>
    <p:extLst>
      <p:ext uri="{BB962C8B-B14F-4D97-AF65-F5344CB8AC3E}">
        <p14:creationId xmlns:p14="http://schemas.microsoft.com/office/powerpoint/2010/main" val="34215403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 err="1"/>
              <a:t>ListView</a:t>
            </a:r>
            <a:endParaRPr lang="de-DE" sz="20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Java</a:t>
            </a:r>
            <a:endParaRPr lang="de-DE" altLang="de-DE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00050" lvl="1" indent="0">
              <a:buNone/>
            </a:pPr>
            <a:endParaRPr lang="de-DE" altLang="de-DE" sz="8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ct val="0"/>
              </a:spcBef>
              <a:buClrTx/>
              <a:buNone/>
            </a:pP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HomePage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final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PageParameters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parameters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List&lt;Person&gt;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persons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Arrays.asList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Person(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"John"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Doe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ListView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&lt;Person&gt;(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u="sng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persons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persons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){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@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Override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protected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populateItem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ListItem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&lt;Person&gt; item) {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item.add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Label(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u="sng" dirty="0" err="1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fullName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</a:p>
          <a:p>
            <a:pPr marL="0" indent="0">
              <a:spcBef>
                <a:spcPct val="0"/>
              </a:spcBef>
              <a:buClrTx/>
              <a:buNone/>
            </a:pPr>
            <a:r>
              <a:rPr lang="de-DE" altLang="de-DE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PropertyModel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item.getModel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(), 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fullName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)));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});</a:t>
            </a:r>
          </a:p>
          <a:p>
            <a:pPr marL="0" indent="0">
              <a:spcBef>
                <a:spcPct val="0"/>
              </a:spcBef>
              <a:buClrTx/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400050" lvl="1" indent="0">
              <a:buNone/>
            </a:pPr>
            <a:endParaRPr lang="de-DE" altLang="de-DE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Darstellung</a:t>
            </a:r>
          </a:p>
        </p:txBody>
      </p:sp>
    </p:spTree>
    <p:extLst>
      <p:ext uri="{BB962C8B-B14F-4D97-AF65-F5344CB8AC3E}">
        <p14:creationId xmlns:p14="http://schemas.microsoft.com/office/powerpoint/2010/main" val="10729556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 err="1"/>
              <a:t>DataView</a:t>
            </a:r>
            <a:endParaRPr lang="de-DE" sz="20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Effiziente Darstellung großer Datenmengen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 err="1"/>
              <a:t>DataProvider</a:t>
            </a:r>
            <a:endParaRPr lang="de-DE" sz="20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 err="1"/>
              <a:t>Paging</a:t>
            </a:r>
            <a:r>
              <a:rPr lang="de-DE" sz="1600" dirty="0"/>
              <a:t>, </a:t>
            </a:r>
            <a:r>
              <a:rPr lang="de-DE" sz="1600" dirty="0" err="1"/>
              <a:t>Sorting</a:t>
            </a:r>
            <a:endParaRPr lang="de-DE" sz="16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 err="1"/>
              <a:t>ListDataProvider</a:t>
            </a:r>
            <a:endParaRPr lang="de-DE" sz="16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 err="1"/>
              <a:t>SortableDataProvider</a:t>
            </a:r>
            <a:endParaRPr lang="de-DE" sz="1600" dirty="0"/>
          </a:p>
          <a:p>
            <a:pPr marL="0" indent="0">
              <a:buNone/>
            </a:pPr>
            <a:endParaRPr lang="de-DE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HTML</a:t>
            </a:r>
          </a:p>
          <a:p>
            <a:endParaRPr lang="de-DE" sz="800" dirty="0"/>
          </a:p>
          <a:p>
            <a:pPr marL="400050" lvl="1" indent="0">
              <a:spcBef>
                <a:spcPct val="0"/>
              </a:spcBef>
              <a:buClrTx/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table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&lt;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&gt;Name&lt;/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&gt;&lt;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&gt;Vorname&lt;/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&lt;/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b="1" dirty="0" err="1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wicket</a:t>
            </a:r>
            <a:r>
              <a:rPr lang="de-DE" altLang="de-DE" sz="16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:id</a:t>
            </a:r>
            <a:r>
              <a:rPr lang="de-DE" altLang="de-DE" sz="16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u="sng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rows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&lt;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td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b="1" dirty="0" err="1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wicket</a:t>
            </a:r>
            <a:r>
              <a:rPr lang="de-DE" altLang="de-DE" sz="16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:id</a:t>
            </a:r>
            <a:r>
              <a:rPr lang="de-DE" altLang="de-DE" sz="16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u="sng" dirty="0" err="1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dataRow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&gt;&lt;/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&lt;/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table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de-DE" altLang="de-DE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Darstellung</a:t>
            </a:r>
          </a:p>
        </p:txBody>
      </p:sp>
    </p:spTree>
    <p:extLst>
      <p:ext uri="{BB962C8B-B14F-4D97-AF65-F5344CB8AC3E}">
        <p14:creationId xmlns:p14="http://schemas.microsoft.com/office/powerpoint/2010/main" val="38798098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2" y="1341438"/>
            <a:ext cx="8877300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 err="1"/>
              <a:t>DataView</a:t>
            </a:r>
            <a:endParaRPr lang="de-DE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Java</a:t>
            </a:r>
          </a:p>
          <a:p>
            <a:endParaRPr lang="de-DE" sz="800" dirty="0"/>
          </a:p>
          <a:p>
            <a:pPr marL="400050" lvl="1" indent="0">
              <a:spcBef>
                <a:spcPct val="0"/>
              </a:spcBef>
              <a:buClrTx/>
              <a:buNone/>
            </a:pPr>
            <a:r>
              <a:rPr lang="de-DE" altLang="de-DE" sz="14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//Methode außerhalb definiert</a:t>
            </a:r>
            <a:br>
              <a:rPr lang="de-DE" altLang="de-DE" sz="14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List&lt;Person&gt;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persons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loadPersons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400050" lvl="1" indent="0">
              <a:spcBef>
                <a:spcPct val="0"/>
              </a:spcBef>
              <a:buClrTx/>
              <a:buNone/>
            </a:pP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ListDataProvider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&lt;Person&gt;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listDataProvider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altLang="de-DE" sz="14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4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ListDataProvider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&lt;&gt;(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persons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DataView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&lt;Person&gt;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dataView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altLang="de-DE" sz="14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4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DataView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&lt;&gt;(</a:t>
            </a:r>
            <a:r>
              <a:rPr lang="de-DE" altLang="de-DE" sz="14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400" b="1" u="sng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rows</a:t>
            </a:r>
            <a:r>
              <a:rPr lang="de-DE" altLang="de-DE" sz="14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listDataProvider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@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Override</a:t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de-DE" altLang="de-DE" sz="14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protected</a:t>
            </a:r>
            <a:r>
              <a:rPr lang="de-DE" altLang="de-DE" sz="14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4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de-DE" altLang="de-DE" sz="14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populateItem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(Item&lt;Person&gt; item) {</a:t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Person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item.getModelObject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RepeatingView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repeatingView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altLang="de-DE" sz="14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4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RepeatingView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4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400" b="1" u="sng" dirty="0" err="1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dataRow</a:t>
            </a:r>
            <a:r>
              <a:rPr lang="de-DE" altLang="de-DE" sz="14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repeatingView.add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4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4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Label(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repeatingView.newChildId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(),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person.getName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()));</a:t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repeatingView.add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4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4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Label(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repeatingView.newChildId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(),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person.getSurname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()));</a:t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item.add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repeatingView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pPr marL="400050" lvl="1" indent="0">
              <a:spcBef>
                <a:spcPct val="0"/>
              </a:spcBef>
              <a:buClrTx/>
              <a:buNone/>
            </a:pP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dataView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de-DE" altLang="de-DE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Darstellung</a:t>
            </a:r>
          </a:p>
        </p:txBody>
      </p:sp>
    </p:spTree>
    <p:extLst>
      <p:ext uri="{BB962C8B-B14F-4D97-AF65-F5344CB8AC3E}">
        <p14:creationId xmlns:p14="http://schemas.microsoft.com/office/powerpoint/2010/main" val="667945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/>
              <a:t>Labels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Dynamische Ausgabe von Zeichenketten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Convenience-Konstruktor ohne Model</a:t>
            </a:r>
          </a:p>
          <a:p>
            <a:endParaRPr lang="de-DE" sz="2000" dirty="0"/>
          </a:p>
          <a:p>
            <a:endParaRPr lang="de-DE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HTML</a:t>
            </a:r>
          </a:p>
          <a:p>
            <a:pPr marL="0" indent="0"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&gt;Anbieter des Trainings: &lt;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span </a:t>
            </a:r>
            <a:r>
              <a:rPr lang="de-DE" altLang="de-DE" sz="1600" b="1" dirty="0" err="1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wicket</a:t>
            </a:r>
            <a:r>
              <a:rPr lang="de-DE" altLang="de-DE" sz="16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:id</a:t>
            </a:r>
            <a:r>
              <a:rPr lang="de-DE" altLang="de-DE" sz="16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u="sng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trainer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&gt;&lt;/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span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&gt;&lt;/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endParaRPr lang="de-DE" altLang="de-DE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2000" dirty="0">
                <a:solidFill>
                  <a:srgbClr val="000000"/>
                </a:solidFill>
                <a:latin typeface="+mj-lt"/>
                <a:cs typeface="Consolas" panose="020B0609020204030204" pitchFamily="49" charset="0"/>
              </a:rPr>
              <a:t>Java</a:t>
            </a:r>
          </a:p>
          <a:p>
            <a:pPr marL="0" indent="0">
              <a:buNone/>
            </a:pP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Label(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u="sng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trainer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"GFU"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</a:p>
          <a:p>
            <a:endParaRPr lang="de-DE" sz="20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de-DE" sz="2000" dirty="0"/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Darstellung</a:t>
            </a:r>
          </a:p>
        </p:txBody>
      </p:sp>
    </p:spTree>
    <p:extLst>
      <p:ext uri="{BB962C8B-B14F-4D97-AF65-F5344CB8AC3E}">
        <p14:creationId xmlns:p14="http://schemas.microsoft.com/office/powerpoint/2010/main" val="341218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/>
              <a:t>Panels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Wiederverwendbare Container für Komponenten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>
                <a:solidFill>
                  <a:srgbClr val="000000"/>
                </a:solidFill>
                <a:latin typeface="+mj-lt"/>
                <a:cs typeface="Consolas" panose="020B0609020204030204" pitchFamily="49" charset="0"/>
              </a:rPr>
              <a:t>HTML + Java</a:t>
            </a:r>
          </a:p>
          <a:p>
            <a:endParaRPr lang="de-DE" sz="2000" dirty="0"/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Darstellung</a:t>
            </a: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5176" y="2609445"/>
            <a:ext cx="4919072" cy="3723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276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/>
              <a:t>Panels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HTML: Panel</a:t>
            </a:r>
            <a:endParaRPr lang="de-DE" sz="2000" dirty="0">
              <a:solidFill>
                <a:srgbClr val="000000"/>
              </a:solidFill>
              <a:latin typeface="+mj-lt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de-DE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html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&gt;&lt;/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body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de-DE" altLang="de-DE" sz="1600" b="1" dirty="0" err="1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wicket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:panel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de-DE" altLang="de-DE" sz="16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&lt;!-- Diverse Labels. Äußeres Gerüst wird ignoriert! --&gt;</a:t>
            </a:r>
            <a:br>
              <a:rPr lang="de-DE" altLang="de-DE" sz="16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de-DE" altLang="de-DE" sz="1600" b="1" dirty="0" err="1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wicket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:panel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body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html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de-DE" altLang="de-DE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de-DE" sz="2000" dirty="0"/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Darstellung</a:t>
            </a:r>
          </a:p>
        </p:txBody>
      </p:sp>
    </p:spTree>
    <p:extLst>
      <p:ext uri="{BB962C8B-B14F-4D97-AF65-F5344CB8AC3E}">
        <p14:creationId xmlns:p14="http://schemas.microsoft.com/office/powerpoint/2010/main" val="1673413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/>
              <a:t>Panels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Java: Panel</a:t>
            </a:r>
            <a:endParaRPr lang="de-DE" sz="2000" dirty="0">
              <a:solidFill>
                <a:srgbClr val="000000"/>
              </a:solidFill>
              <a:latin typeface="+mj-lt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de-DE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0" indent="0">
              <a:spcBef>
                <a:spcPct val="0"/>
              </a:spcBef>
              <a:buClrTx/>
              <a:buNone/>
            </a:pP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PersonPanel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extends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Panel {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PersonPanel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(String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IModel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&lt;Person&gt;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super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setDefaultModel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CompoundPropertyModel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Label(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Label(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surname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Label(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address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Label(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"email"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Label(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"spouse.name"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de-DE" altLang="de-DE" sz="3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Darstellung</a:t>
            </a:r>
          </a:p>
        </p:txBody>
      </p:sp>
    </p:spTree>
    <p:extLst>
      <p:ext uri="{BB962C8B-B14F-4D97-AF65-F5344CB8AC3E}">
        <p14:creationId xmlns:p14="http://schemas.microsoft.com/office/powerpoint/2010/main" val="33694240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/>
              <a:t>Panels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Java: Page</a:t>
            </a:r>
            <a:endParaRPr lang="de-DE" sz="2000" dirty="0">
              <a:solidFill>
                <a:srgbClr val="000000"/>
              </a:solidFill>
              <a:latin typeface="+mj-lt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de-DE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0" indent="0">
              <a:spcBef>
                <a:spcPct val="0"/>
              </a:spcBef>
              <a:buClrTx/>
              <a:buNone/>
            </a:pP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PersonPage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extends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WebPage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PersonPage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Person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john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Person(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"John"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Doe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IModel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&lt;Person&gt;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Model&lt;&gt;(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john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PersonPanel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de-DE" altLang="de-DE" sz="3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Darstellung</a:t>
            </a:r>
          </a:p>
        </p:txBody>
      </p:sp>
    </p:spTree>
    <p:extLst>
      <p:ext uri="{BB962C8B-B14F-4D97-AF65-F5344CB8AC3E}">
        <p14:creationId xmlns:p14="http://schemas.microsoft.com/office/powerpoint/2010/main" val="6493594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 err="1"/>
              <a:t>Templating</a:t>
            </a:r>
            <a:endParaRPr lang="de-DE" sz="20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Vorgabe eines gemeinsamen Rahmens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Header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Navigation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Content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 err="1"/>
              <a:t>Footer</a:t>
            </a:r>
            <a:endParaRPr lang="de-DE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>
                <a:solidFill>
                  <a:srgbClr val="000000"/>
                </a:solidFill>
                <a:latin typeface="+mj-lt"/>
                <a:cs typeface="Consolas" panose="020B0609020204030204" pitchFamily="49" charset="0"/>
              </a:rPr>
              <a:t>Strategie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>
                <a:solidFill>
                  <a:srgbClr val="000000"/>
                </a:solidFill>
                <a:latin typeface="+mj-lt"/>
                <a:cs typeface="Consolas" panose="020B0609020204030204" pitchFamily="49" charset="0"/>
              </a:rPr>
              <a:t>Panels für gemeinsame Bereiche konstruieren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>
                <a:solidFill>
                  <a:srgbClr val="000000"/>
                </a:solidFill>
                <a:latin typeface="+mj-lt"/>
                <a:cs typeface="Consolas" panose="020B0609020204030204" pitchFamily="49" charset="0"/>
              </a:rPr>
              <a:t>Panels zu Template Page zusammenbauen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 err="1">
                <a:solidFill>
                  <a:srgbClr val="000000"/>
                </a:solidFill>
                <a:latin typeface="+mj-lt"/>
                <a:cs typeface="Consolas" panose="020B0609020204030204" pitchFamily="49" charset="0"/>
              </a:rPr>
              <a:t>Subpages</a:t>
            </a:r>
            <a:r>
              <a:rPr lang="de-DE" sz="1600" dirty="0">
                <a:solidFill>
                  <a:srgbClr val="000000"/>
                </a:solidFill>
                <a:latin typeface="+mj-lt"/>
                <a:cs typeface="Consolas" panose="020B0609020204030204" pitchFamily="49" charset="0"/>
              </a:rPr>
              <a:t>: Nutzung von Java und Markup </a:t>
            </a:r>
            <a:r>
              <a:rPr lang="de-DE" sz="1600" dirty="0" err="1">
                <a:solidFill>
                  <a:srgbClr val="000000"/>
                </a:solidFill>
                <a:latin typeface="+mj-lt"/>
                <a:cs typeface="Consolas" panose="020B0609020204030204" pitchFamily="49" charset="0"/>
              </a:rPr>
              <a:t>Inheritance</a:t>
            </a:r>
            <a:endParaRPr lang="de-DE" sz="1600" dirty="0">
              <a:solidFill>
                <a:srgbClr val="000000"/>
              </a:solidFill>
              <a:latin typeface="+mj-lt"/>
              <a:cs typeface="Consolas" panose="020B0609020204030204" pitchFamily="49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 err="1">
                <a:solidFill>
                  <a:srgbClr val="000000"/>
                </a:solidFill>
                <a:latin typeface="+mj-lt"/>
                <a:cs typeface="Consolas" panose="020B0609020204030204" pitchFamily="49" charset="0"/>
              </a:rPr>
              <a:t>Subpages</a:t>
            </a:r>
            <a:r>
              <a:rPr lang="de-DE" sz="1600" dirty="0">
                <a:solidFill>
                  <a:srgbClr val="000000"/>
                </a:solidFill>
                <a:latin typeface="+mj-lt"/>
                <a:cs typeface="Consolas" panose="020B0609020204030204" pitchFamily="49" charset="0"/>
              </a:rPr>
              <a:t>: Spezifischen Content definieren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>
                <a:solidFill>
                  <a:srgbClr val="000000"/>
                </a:solidFill>
                <a:latin typeface="+mj-lt"/>
                <a:cs typeface="Consolas" panose="020B0609020204030204" pitchFamily="49" charset="0"/>
              </a:rPr>
              <a:t>Spezielle Tags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 err="1">
                <a:solidFill>
                  <a:srgbClr val="000000"/>
                </a:solidFill>
                <a:latin typeface="+mj-lt"/>
                <a:cs typeface="Consolas" panose="020B0609020204030204" pitchFamily="49" charset="0"/>
              </a:rPr>
              <a:t>wicket:child</a:t>
            </a:r>
            <a:endParaRPr lang="de-DE" sz="1600" dirty="0">
              <a:solidFill>
                <a:srgbClr val="000000"/>
              </a:solidFill>
              <a:latin typeface="+mj-lt"/>
              <a:cs typeface="Consolas" panose="020B0609020204030204" pitchFamily="49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 err="1">
                <a:solidFill>
                  <a:srgbClr val="000000"/>
                </a:solidFill>
                <a:latin typeface="+mj-lt"/>
                <a:cs typeface="Consolas" panose="020B0609020204030204" pitchFamily="49" charset="0"/>
              </a:rPr>
              <a:t>wicket:extend</a:t>
            </a:r>
            <a:endParaRPr lang="de-DE" sz="1600" dirty="0">
              <a:solidFill>
                <a:srgbClr val="000000"/>
              </a:solidFill>
              <a:latin typeface="+mj-lt"/>
              <a:cs typeface="Consolas" panose="020B0609020204030204" pitchFamily="49" charset="0"/>
            </a:endParaRPr>
          </a:p>
          <a:p>
            <a:endParaRPr lang="de-DE" sz="2000" dirty="0"/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Darstellung</a:t>
            </a:r>
          </a:p>
        </p:txBody>
      </p:sp>
    </p:spTree>
    <p:extLst>
      <p:ext uri="{BB962C8B-B14F-4D97-AF65-F5344CB8AC3E}">
        <p14:creationId xmlns:p14="http://schemas.microsoft.com/office/powerpoint/2010/main" val="21509458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 err="1"/>
              <a:t>Templating</a:t>
            </a:r>
            <a:endParaRPr lang="de-DE" sz="20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HTML: Template Page</a:t>
            </a:r>
            <a:endParaRPr lang="de-DE" sz="2000" dirty="0">
              <a:solidFill>
                <a:srgbClr val="000000"/>
              </a:solidFill>
              <a:latin typeface="+mj-lt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de-DE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0" indent="0">
              <a:spcBef>
                <a:spcPct val="0"/>
              </a:spcBef>
              <a:buClrTx/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html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&gt;&lt;/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body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 </a:t>
            </a:r>
            <a:r>
              <a:rPr lang="de-DE" altLang="de-DE" sz="16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de-DE" altLang="de-DE" sz="16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header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de-DE" altLang="de-DE" sz="1600" b="1" dirty="0" err="1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wicket</a:t>
            </a:r>
            <a:r>
              <a:rPr lang="de-DE" altLang="de-DE" sz="16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:id</a:t>
            </a:r>
            <a:r>
              <a:rPr lang="de-DE" altLang="de-DE" sz="16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headerPanel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header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 </a:t>
            </a:r>
            <a:r>
              <a:rPr lang="de-DE" altLang="de-DE" sz="16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de-DE" altLang="de-DE" sz="16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body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 </a:t>
            </a:r>
            <a:r>
              <a:rPr lang="de-DE" altLang="de-DE" sz="16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de-DE" altLang="de-DE" sz="16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menu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de-DE" altLang="de-DE" sz="1600" b="1" dirty="0" err="1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wicket</a:t>
            </a:r>
            <a:r>
              <a:rPr lang="de-DE" altLang="de-DE" sz="16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:id</a:t>
            </a:r>
            <a:r>
              <a:rPr lang="de-DE" altLang="de-DE" sz="16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menuPanel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menu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de-DE" altLang="de-DE" sz="1600" b="1" dirty="0" err="1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wicket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:child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 </a:t>
            </a:r>
            <a:r>
              <a:rPr lang="de-DE" altLang="de-DE" sz="16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de-DE" altLang="de-DE" sz="16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footer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de-DE" altLang="de-DE" sz="1600" b="1" dirty="0" err="1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wicket</a:t>
            </a:r>
            <a:r>
              <a:rPr lang="de-DE" altLang="de-DE" sz="16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:id</a:t>
            </a:r>
            <a:r>
              <a:rPr lang="de-DE" altLang="de-DE" sz="16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footerPanel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footer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body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html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de-DE" altLang="de-DE" sz="3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Darstellung</a:t>
            </a:r>
          </a:p>
        </p:txBody>
      </p:sp>
    </p:spTree>
    <p:extLst>
      <p:ext uri="{BB962C8B-B14F-4D97-AF65-F5344CB8AC3E}">
        <p14:creationId xmlns:p14="http://schemas.microsoft.com/office/powerpoint/2010/main" val="4280709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 err="1"/>
              <a:t>Templating</a:t>
            </a:r>
            <a:endParaRPr lang="de-DE" sz="20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Java: Template Page</a:t>
            </a:r>
            <a:endParaRPr lang="de-DE" sz="2000" dirty="0">
              <a:solidFill>
                <a:srgbClr val="000000"/>
              </a:solidFill>
              <a:latin typeface="+mj-lt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de-DE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0" indent="0">
              <a:spcBef>
                <a:spcPct val="0"/>
              </a:spcBef>
              <a:buClrTx/>
              <a:buNone/>
            </a:pP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GFUTemplate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extends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WebPage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 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Panel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headerPanel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 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Panel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menuPanel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 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Panel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footerPanel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GFUTemplate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(){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headerPanel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HeaderPanel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headerPanel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menuPanel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MenuPanel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menuPanel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footerPanel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FooterPanel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footerPanel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de-DE" altLang="de-DE" sz="3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Darstellung</a:t>
            </a:r>
          </a:p>
        </p:txBody>
      </p:sp>
    </p:spTree>
    <p:extLst>
      <p:ext uri="{BB962C8B-B14F-4D97-AF65-F5344CB8AC3E}">
        <p14:creationId xmlns:p14="http://schemas.microsoft.com/office/powerpoint/2010/main" val="3104641781"/>
      </p:ext>
    </p:extLst>
  </p:cSld>
  <p:clrMapOvr>
    <a:masterClrMapping/>
  </p:clrMapOvr>
</p:sld>
</file>

<file path=ppt/theme/theme1.xml><?xml version="1.0" encoding="utf-8"?>
<a:theme xmlns:a="http://schemas.openxmlformats.org/drawingml/2006/main" name="vorlneu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anchor="ctr">
        <a:spAutoFit/>
      </a:bodyPr>
      <a:lstStyle>
        <a:defPPr eaLnBrk="1" hangingPunct="1">
          <a:defRPr sz="1800" dirty="0">
            <a:latin typeface="Arial" charset="0"/>
          </a:defRPr>
        </a:defPPr>
      </a:lstStyle>
    </a:txDef>
  </a:objectDefaults>
  <a:extraClrSchemeLst>
    <a:extraClrScheme>
      <a:clrScheme name="vorlneu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neu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enutzerdefiniertes Design">
  <a:themeElements>
    <a:clrScheme name="Benutzerdefiniertes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dirty="0">
            <a:latin typeface="Arial" pitchFamily="34" charset="0"/>
            <a:cs typeface="Arial" pitchFamily="34" charset="0"/>
          </a:defRPr>
        </a:defPPr>
      </a:lstStyle>
    </a:txDef>
  </a:objectDefaults>
  <a:extraClrSchemeLst>
    <a:extraClrScheme>
      <a:clrScheme name="Benutzerdefiniertes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Pages>1</Pages>
  <Words>1013</Words>
  <Application>Microsoft Office PowerPoint</Application>
  <PresentationFormat>Bildschirmpräsentation (4:3)</PresentationFormat>
  <Paragraphs>119</Paragraphs>
  <Slides>17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17</vt:i4>
      </vt:variant>
    </vt:vector>
  </HeadingPairs>
  <TitlesOfParts>
    <vt:vector size="23" baseType="lpstr">
      <vt:lpstr>Arial</vt:lpstr>
      <vt:lpstr>Consolas</vt:lpstr>
      <vt:lpstr>Monotype Sorts</vt:lpstr>
      <vt:lpstr>Times New Roman</vt:lpstr>
      <vt:lpstr>vorlneu</vt:lpstr>
      <vt:lpstr>Benutzerdefiniertes Design</vt:lpstr>
      <vt:lpstr>Components</vt:lpstr>
      <vt:lpstr>Darstellung</vt:lpstr>
      <vt:lpstr>Darstellung</vt:lpstr>
      <vt:lpstr>Darstellung</vt:lpstr>
      <vt:lpstr>Darstellung</vt:lpstr>
      <vt:lpstr>Darstellung</vt:lpstr>
      <vt:lpstr>Darstellung</vt:lpstr>
      <vt:lpstr>Darstellung</vt:lpstr>
      <vt:lpstr>Darstellung</vt:lpstr>
      <vt:lpstr>Darstellung</vt:lpstr>
      <vt:lpstr>Darstellung</vt:lpstr>
      <vt:lpstr>Darstellung</vt:lpstr>
      <vt:lpstr>Darstellung</vt:lpstr>
      <vt:lpstr>Darstellung</vt:lpstr>
      <vt:lpstr>Darstellung</vt:lpstr>
      <vt:lpstr>Darstellung</vt:lpstr>
      <vt:lpstr>Darstellung</vt:lpstr>
    </vt:vector>
  </TitlesOfParts>
  <Company>anderScore GmbH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Standard-power-point-Vorlage</dc:title>
  <dc:creator>R.Vicups, S.Ohm</dc:creator>
  <cp:lastModifiedBy>Micro Soft</cp:lastModifiedBy>
  <cp:revision>862</cp:revision>
  <cp:lastPrinted>1996-08-01T16:36:58Z</cp:lastPrinted>
  <dcterms:created xsi:type="dcterms:W3CDTF">1996-08-01T16:33:14Z</dcterms:created>
  <dcterms:modified xsi:type="dcterms:W3CDTF">2020-02-27T10:15:58Z</dcterms:modified>
</cp:coreProperties>
</file>