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482" r:id="rId6"/>
    <p:sldId id="258" r:id="rId7"/>
    <p:sldId id="259" r:id="rId8"/>
    <p:sldId id="260" r:id="rId9"/>
    <p:sldId id="478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479" r:id="rId18"/>
    <p:sldId id="481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9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1CEEEEA8-5E37-4C77-8228-E3B744E1286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14.05.2021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A8A3E2BC-3E6D-4732-8174-604D7BFF1D38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8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10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11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</a:rPr>
              <a:t>anderScore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GmbH </a:t>
            </a:r>
            <a:r>
              <a:rPr lang="de-DE" sz="1200" b="0" strike="noStrike" spc="-1" dirty="0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 dirty="0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 dirty="0" smtClean="0">
                <a:solidFill>
                  <a:srgbClr val="FFFFFF"/>
                </a:solidFill>
                <a:latin typeface="Arial"/>
              </a:rPr>
              <a:t>Patrick Möbius</a:t>
            </a:r>
            <a:endParaRPr lang="de-DE" sz="1000" b="0" strike="noStrike" spc="-1" dirty="0">
              <a:latin typeface="Arial"/>
            </a:endParaRPr>
          </a:p>
        </p:txBody>
      </p:sp>
      <p:sp>
        <p:nvSpPr>
          <p:cNvPr id="12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3" name="PlaceHolder 1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1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CB7EF98B-D1E5-41AB-AF06-FBCF180161A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14.05.2021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84454E79-8CDA-4FCE-8E64-382881CD1E45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8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59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60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61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62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</a:rPr>
              <a:t>anderScore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GmbH </a:t>
            </a:r>
            <a:r>
              <a:rPr lang="de-DE" sz="1200" b="0" strike="noStrike" spc="-1" dirty="0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 dirty="0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 dirty="0" smtClean="0">
                <a:solidFill>
                  <a:srgbClr val="FFFFFF"/>
                </a:solidFill>
                <a:latin typeface="Arial"/>
              </a:rPr>
              <a:t>Patrick Möbius</a:t>
            </a:r>
            <a:endParaRPr lang="de-DE" sz="1000" b="0" strike="noStrike" spc="-1" dirty="0">
              <a:latin typeface="Arial"/>
            </a:endParaRPr>
          </a:p>
        </p:txBody>
      </p:sp>
      <p:sp>
        <p:nvSpPr>
          <p:cNvPr id="64" name="CustomShape 11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5" name="PlaceHolder 12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13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1562040" lvl="3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1981080" lvl="4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EA973873-BCC0-4771-A764-1C85810D633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14.05.2021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B9F26E5A-CE55-475C-902E-B803F3F75DE4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111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112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113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114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s.apache.org/wicket/9.3.0/apache-wicket-9.3.0.zip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cket.apache.org/help" TargetMode="External"/><Relationship Id="rId2" Type="http://schemas.openxmlformats.org/officeDocument/2006/relationships/hyperlink" Target="http://wicket.apache.org/community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icket.apache.org/lear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MotivatioN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Zusammenfassung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Klassische MVC-Frameworks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Routing: Controller, View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UI-Komponenten werden nicht modelliert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Wenig Hilfe bei komplexen User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Komponenten-orientiert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Models und Zustand der Komponenten </a:t>
            </a:r>
            <a:r>
              <a:rPr dirty="0"/>
              <a:t/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in Session serialisiert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Java-API beschreibt die Komponenten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HTML beschreibt das Aussehen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XML-Attribute stellen Bezug 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Vorsicht: Session evtl. groß 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Speicherverbrauch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Cluster-Overhead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FF0000"/>
                </a:solidFill>
                <a:latin typeface="Arial"/>
              </a:rPr>
              <a:t>Wichtig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Größe der Session beschränken!</a:t>
            </a: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6156000" y="1989000"/>
            <a:ext cx="2560320" cy="341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0D4F3C"/>
                </a:solidFill>
                <a:latin typeface="Arial"/>
              </a:rPr>
              <a:t>Wicket in Beispielen</a:t>
            </a:r>
            <a:endParaRPr lang="de-DE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Hello Wicket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Link Click Counting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Echo Server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Hello Wicket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Die erste Wicket Anwendung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Voraussetzungen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JDK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</a:rPr>
              <a:t>11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oder neuer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Servlet API 3.1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SLF4J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u="sng" spc="-1" dirty="0">
                <a:solidFill>
                  <a:srgbClr val="FC0128"/>
                </a:solidFill>
              </a:rPr>
              <a:t>https://jdk.java.net/16/</a:t>
            </a:r>
          </a:p>
        </p:txBody>
      </p:sp>
      <p:sp>
        <p:nvSpPr>
          <p:cNvPr id="179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Manuelle Installation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Einbindung von JARs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spc="-1" dirty="0" smtClean="0">
                <a:solidFill>
                  <a:srgbClr val="000000"/>
                </a:solidFill>
                <a:hlinkClick r:id="rId2"/>
              </a:rPr>
              <a:t>https</a:t>
            </a:r>
            <a:r>
              <a:rPr lang="de-DE" sz="2000" spc="-1" dirty="0">
                <a:solidFill>
                  <a:srgbClr val="000000"/>
                </a:solidFill>
                <a:hlinkClick r:id="rId2"/>
              </a:rPr>
              <a:t>://</a:t>
            </a:r>
            <a:r>
              <a:rPr lang="de-DE" sz="2000" spc="-1" dirty="0" smtClean="0">
                <a:solidFill>
                  <a:srgbClr val="000000"/>
                </a:solidFill>
                <a:hlinkClick r:id="rId2"/>
              </a:rPr>
              <a:t>downloads.apache.org/wicket/9.3.0/apache-wicket-9.3.0.zip</a:t>
            </a:r>
            <a:endParaRPr lang="de-DE" sz="2000" spc="-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oder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Maven</a:t>
            </a: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600" b="1" strike="noStrike" spc="-1" dirty="0" err="1" smtClean="0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dirty="0" smtClean="0"/>
              <a:t/>
            </a:r>
            <a:br>
              <a:rPr dirty="0" smtClean="0"/>
            </a:b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 smtClean="0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lang="de-DE" sz="1600" b="0" strike="noStrike" spc="-1" dirty="0" err="1" smtClean="0">
                <a:solidFill>
                  <a:srgbClr val="000000"/>
                </a:solidFill>
                <a:latin typeface="Consolas"/>
              </a:rPr>
              <a:t>org.apache.wicket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 smtClean="0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dirty="0" smtClean="0"/>
              <a:t/>
            </a:r>
            <a:br>
              <a:rPr dirty="0" smtClean="0"/>
            </a:b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 smtClean="0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lang="de-DE" sz="1600" b="0" strike="noStrike" spc="-1" dirty="0" err="1" smtClean="0">
                <a:solidFill>
                  <a:srgbClr val="000000"/>
                </a:solidFill>
                <a:latin typeface="Consolas"/>
              </a:rPr>
              <a:t>wicket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-</a:t>
            </a:r>
            <a:r>
              <a:rPr lang="de-DE" sz="1600" b="1" strike="noStrike" spc="-1" dirty="0" smtClean="0">
                <a:solidFill>
                  <a:srgbClr val="FF0000"/>
                </a:solidFill>
                <a:latin typeface="Consolas"/>
              </a:rPr>
              <a:t>core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 smtClean="0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dirty="0" smtClean="0"/>
              <a:t/>
            </a:r>
            <a:br>
              <a:rPr dirty="0" smtClean="0"/>
            </a:b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 smtClean="0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&gt;9.3.0&lt;/</a:t>
            </a:r>
            <a:r>
              <a:rPr lang="de-DE" sz="1600" b="1" strike="noStrike" spc="-1" dirty="0" err="1" smtClean="0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dirty="0" smtClean="0"/>
              <a:t/>
            </a:r>
            <a:br>
              <a:rPr dirty="0" smtClean="0"/>
            </a:b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 smtClean="0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&gt;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web.xml</a:t>
            </a: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"1.0" 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b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&gt;Hello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org.apache.wicket.protocol.http.WicketFilter</a:t>
            </a:r>
            <a:endParaRPr lang="de-DE" altLang="de-DE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applicationClassName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net.gfu.hellowicket.WicketApplication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mapping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-pattern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&gt;/*&lt;/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-pattern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mapping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47574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r>
              <a:rPr lang="de-DE" altLang="de-DE" sz="2000" b="1" dirty="0">
                <a:solidFill>
                  <a:srgbClr val="000000"/>
                </a:solidFill>
                <a:cs typeface="Consolas" panose="020B0609020204030204" pitchFamily="49" charset="0"/>
              </a:rPr>
              <a:t>… oder </a:t>
            </a:r>
            <a:r>
              <a:rPr lang="de-DE" altLang="de-DE" sz="2000" b="1" dirty="0" err="1">
                <a:solidFill>
                  <a:srgbClr val="000000"/>
                </a:solidFill>
                <a:cs typeface="Consolas" panose="020B0609020204030204" pitchFamily="49" charset="0"/>
              </a:rPr>
              <a:t>WebFilter</a:t>
            </a:r>
            <a:endParaRPr lang="de-DE" altLang="de-DE" sz="2000" b="1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"/*"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initParams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WebInitParam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applicationClassName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com.mycompany.WicketApplication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WebInitParam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filterMappingUrlPattern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"/*"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72437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Empfehlung: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 Quick Start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Generierung der Projektstruktur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Lauffähige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-Applikation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Starter für Server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Jetty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Eigener Maven-Archetype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Import in IDE Ihrer Wahl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http://wicket.apache.org/start/quickstart.html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15" y="1277509"/>
            <a:ext cx="6801322" cy="4725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7" name="Inhaltsplatzhalter 4"/>
          <p:cNvPicPr/>
          <p:nvPr/>
        </p:nvPicPr>
        <p:blipFill>
          <a:blip r:embed="rId2"/>
          <a:stretch/>
        </p:blipFill>
        <p:spPr>
          <a:xfrm>
            <a:off x="2372400" y="981000"/>
            <a:ext cx="4378320" cy="5400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Historie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Timeline: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2004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Gründung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2005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1.0, 1.1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2006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1.2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2007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→ Apache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Foundation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2008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1.3, „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in Action“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2009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1.4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2011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1.5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2012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6 (aka 1.6)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2014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7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2018: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Arial"/>
              </a:rPr>
              <a:t>8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pc="-1" dirty="0" smtClean="0">
                <a:solidFill>
                  <a:srgbClr val="000000"/>
                </a:solidFill>
                <a:latin typeface="Arial"/>
              </a:rPr>
              <a:t>2020</a:t>
            </a:r>
            <a:r>
              <a:rPr lang="de-DE" sz="1600" spc="-1" dirty="0" smtClean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spc="-1" dirty="0" err="1" smtClean="0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spc="-1" dirty="0" smtClean="0">
                <a:solidFill>
                  <a:srgbClr val="000000"/>
                </a:solidFill>
                <a:latin typeface="Arial"/>
              </a:rPr>
              <a:t> 9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Aktuell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</a:rPr>
              <a:t>: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 smtClean="0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Arial"/>
              </a:rPr>
              <a:t> 9.x		9.3.0		</a:t>
            </a:r>
            <a:r>
              <a:rPr lang="de-DE" sz="1600" b="0" strike="noStrike" spc="-1" dirty="0" err="1" smtClean="0">
                <a:solidFill>
                  <a:srgbClr val="000000"/>
                </a:solidFill>
                <a:latin typeface="Arial"/>
              </a:rPr>
              <a:t>current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strike="noStrike" spc="-1" dirty="0" err="1" smtClean="0">
                <a:solidFill>
                  <a:srgbClr val="000000"/>
                </a:solidFill>
                <a:latin typeface="Arial"/>
              </a:rPr>
              <a:t>supported</a:t>
            </a:r>
            <a:endParaRPr lang="de-DE" sz="16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 smtClean="0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8.x		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Arial"/>
              </a:rPr>
              <a:t>8.12.0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		</a:t>
            </a:r>
            <a:r>
              <a:rPr lang="de-DE" sz="1600" b="0" strike="noStrike" spc="-1" dirty="0" err="1" smtClean="0">
                <a:solidFill>
                  <a:srgbClr val="000000"/>
                </a:solidFill>
                <a:latin typeface="Arial"/>
              </a:rPr>
              <a:t>supported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7.x		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Arial"/>
              </a:rPr>
              <a:t>7.18.0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		supported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Klicks Zählen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Links, Models, Ajax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HTML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11847" y="2700000"/>
            <a:ext cx="7827565" cy="176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&gt;Anzahl der Klicks&lt;/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link-link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r>
              <a:rPr dirty="0"/>
              <a:t/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link-label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r>
              <a:rPr dirty="0"/>
              <a:t/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dirty="0"/>
              <a:t/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-link-link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&gt;Ajax-Link&lt;/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-link-label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r>
              <a:rPr dirty="0"/>
              <a:t/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Java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00853" y="1001806"/>
            <a:ext cx="8922123" cy="54191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ClickCounterPage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r>
              <a:rPr sz="1000" dirty="0"/>
              <a:t/>
            </a:r>
            <a:br>
              <a:rPr sz="1000" dirty="0"/>
            </a:b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1000" dirty="0"/>
              <a:t/>
            </a:r>
            <a:br>
              <a:rPr sz="1000" dirty="0"/>
            </a:b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link-label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1000" dirty="0"/>
              <a:t/>
            </a:r>
            <a:br>
              <a:rPr sz="1000" dirty="0"/>
            </a:b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-link-label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.setOutputMarkupId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true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1000" dirty="0"/>
              <a:t/>
            </a:r>
            <a:br>
              <a:rPr sz="1000" dirty="0"/>
            </a:b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link-link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808000"/>
                </a:solidFill>
                <a:latin typeface="DejaVu Sans Mono"/>
              </a:rPr>
              <a:t>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r>
              <a:rPr sz="1000" dirty="0"/>
              <a:t/>
            </a:r>
            <a:br>
              <a:rPr sz="1000" dirty="0"/>
            </a:b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AjaxFallbackLink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-link-link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 {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808000"/>
                </a:solidFill>
                <a:latin typeface="DejaVu Sans Mono"/>
              </a:rPr>
              <a:t>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(Optional&lt;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AjaxRequestTarget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optional) {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if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optional.isPresent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()) {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1000" dirty="0"/>
              <a:t/>
            </a:r>
            <a:br>
              <a:rPr sz="1000" dirty="0"/>
            </a:br>
            <a:endParaRPr lang="de-DE" sz="1000" dirty="0"/>
          </a:p>
          <a:p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().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</a:p>
          <a:p>
            <a:r>
              <a:rPr lang="de-DE" sz="10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r>
              <a:rPr sz="1000" dirty="0"/>
              <a:t/>
            </a:r>
            <a:br>
              <a:rPr sz="1000" dirty="0"/>
            </a:b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1000" dirty="0"/>
              <a:t/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Ergebnis eines Formulars anzeigen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Java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648000" y="1440360"/>
            <a:ext cx="7704000" cy="223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EchoFormPage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r>
              <a:rPr dirty="0"/>
              <a:t/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Model&lt;String&gt;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Model&lt;&gt;();</a:t>
            </a:r>
            <a:r>
              <a:rPr dirty="0"/>
              <a:t/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&lt;String&gt;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&lt;&gt;(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Form&lt;&gt;(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dirty="0"/>
              <a:t/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dirty="0"/>
              <a:t/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dirty="0"/>
              <a:t/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648000" y="4355944"/>
            <a:ext cx="8171640" cy="241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for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&gt;Geben Sie einen Text ein:&lt;/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 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control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r>
              <a:rPr dirty="0"/>
              <a:t/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-default"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&gt;Server-Antwort&lt;/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Aufgabe: Wicket Start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Aufgabenstellung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Erzeugen Sie ein neues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-Projekt.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Nutzen Sie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wicket</a:t>
            </a:r>
            <a:r>
              <a:rPr lang="de-DE" sz="1800" b="0" strike="noStrike" spc="-1" dirty="0">
                <a:solidFill>
                  <a:srgbClr val="000000"/>
                </a:solidFill>
                <a:latin typeface="Courier New"/>
              </a:rPr>
              <a:t>-archetype-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quickstart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Erstellen Sie zwei Links (synchron,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ajaxfallback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). Geben Sie die Anzahl der Klicks aus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Erstellen Sie ein Formular (Textfeld +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Submit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Button). Wenn der Benutzer das Formular absendet, dann wird der Eingabetext ausgegeben.</a:t>
            </a:r>
          </a:p>
          <a:p>
            <a:pPr marL="914400" lvl="1" indent="-456840"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</a:rPr>
              <a:t>Zählen Sie die Seitenaufrufe der </a:t>
            </a:r>
            <a:r>
              <a:rPr lang="de-DE" spc="-1" dirty="0" err="1">
                <a:solidFill>
                  <a:srgbClr val="000000"/>
                </a:solidFill>
                <a:latin typeface="Courier New"/>
              </a:rPr>
              <a:t>HomePage</a:t>
            </a:r>
            <a:r>
              <a:rPr lang="de-DE" spc="-1" dirty="0">
                <a:solidFill>
                  <a:srgbClr val="000000"/>
                </a:solidFill>
              </a:rPr>
              <a:t> mit einem </a:t>
            </a:r>
            <a:r>
              <a:rPr lang="de-DE" spc="-1" dirty="0" err="1">
                <a:solidFill>
                  <a:srgbClr val="000000"/>
                </a:solidFill>
                <a:latin typeface="Courier New"/>
              </a:rPr>
              <a:t>static</a:t>
            </a:r>
            <a:r>
              <a:rPr lang="de-DE" spc="-1" dirty="0">
                <a:solidFill>
                  <a:srgbClr val="000000"/>
                </a:solidFill>
              </a:rPr>
              <a:t>-Counter - keine Persistenz. Geben Sie die Anzahl aus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Lösungshinweise</a:t>
            </a:r>
          </a:p>
          <a:p>
            <a:pPr marL="743310" lvl="1" indent="-28575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https://wicket.apache.org/start/quickstart.html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Testserver im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Debug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-Modus → HTML- und Java-Code Änderungen werden ohne Neustart angewendet.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Community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endParaRPr lang="de-DE" sz="2000" dirty="0"/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Weiterentwicklung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Dokumentation und Tutorials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Beispiele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Vorgefertigte Komponenten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Bug Tracker</a:t>
            </a:r>
          </a:p>
          <a:p>
            <a:endParaRPr lang="de-DE" sz="2000" dirty="0"/>
          </a:p>
          <a:p>
            <a:r>
              <a:rPr lang="de-DE" sz="2000" dirty="0">
                <a:hlinkClick r:id="rId2"/>
              </a:rPr>
              <a:t>http://wicket.apache.org/community</a:t>
            </a:r>
            <a:endParaRPr lang="de-DE" sz="2000" dirty="0"/>
          </a:p>
          <a:p>
            <a:r>
              <a:rPr lang="de-DE" sz="2000" dirty="0">
                <a:hlinkClick r:id="rId3"/>
              </a:rPr>
              <a:t>http://wicket.apache.org/help</a:t>
            </a:r>
            <a:endParaRPr lang="de-DE" sz="2000" dirty="0"/>
          </a:p>
          <a:p>
            <a:r>
              <a:rPr lang="de-DE" sz="2000" dirty="0">
                <a:hlinkClick r:id="rId4"/>
              </a:rPr>
              <a:t>http://wicket.apache.org/learn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69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Warum Wicket?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“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bridges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impedance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mismatch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between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HTTP and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stateful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server-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side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programming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in Java.” 	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M.Dashorst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E.Hillenius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i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i="1" strike="noStrike" spc="-1" dirty="0">
                <a:solidFill>
                  <a:srgbClr val="000000"/>
                </a:solidFill>
                <a:latin typeface="Arial"/>
              </a:rPr>
              <a:t> in Action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Java Virtual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Machine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(JVM):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Classes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Objects, Members</a:t>
            </a: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				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vs.</a:t>
            </a: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Hyper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Text Transfer Protocol (HTTP):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Request Response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Model 2 Frameworks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03120" y="981000"/>
            <a:ext cx="68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Klass. MVC Ansätze: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Spring MVC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Apache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Struts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Ruby on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Rails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Grails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Vorgehen: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Routing: </a:t>
            </a:r>
            <a:r>
              <a:rPr dirty="0"/>
              <a:t/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	URL  ↔ Controller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Object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HTTP-Request  </a:t>
            </a:r>
            <a:r>
              <a:rPr dirty="0"/>
              <a:t/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→ Action-Methode</a:t>
            </a:r>
            <a:r>
              <a:rPr dirty="0"/>
              <a:t/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→ View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Idee: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Abstraktion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login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user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statt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doPost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request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Viele Helper /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Taglibs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Links, Formulare, etc.</a:t>
            </a: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1" strike="noStrike" spc="-1" dirty="0">
                <a:solidFill>
                  <a:srgbClr val="FF0000"/>
                </a:solidFill>
                <a:latin typeface="Arial"/>
              </a:rPr>
              <a:t>Passt das zu den Anforderungen?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rafik 161"/>
          <p:cNvPicPr/>
          <p:nvPr/>
        </p:nvPicPr>
        <p:blipFill>
          <a:blip r:embed="rId2"/>
          <a:stretch/>
        </p:blipFill>
        <p:spPr>
          <a:xfrm>
            <a:off x="3390840" y="-1582385"/>
            <a:ext cx="5854680" cy="614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Ziel: Komplexe Webanwendung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03120" y="981000"/>
            <a:ext cx="86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User Interfaces modellieren</a:t>
            </a:r>
            <a:r>
              <a:rPr dirty="0"/>
              <a:t/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Model-View-{ Controller,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Presenter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ViewModel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Analog zu: AWT, Swing, Java FX</a:t>
            </a:r>
          </a:p>
          <a:p>
            <a:endParaRPr lang="de-DE" sz="9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class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extends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WebPage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{</a:t>
            </a:r>
            <a:r>
              <a:rPr sz="900" dirty="0"/>
              <a:t/>
            </a:r>
            <a:br>
              <a:rPr sz="900" dirty="0"/>
            </a:b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r>
              <a:rPr sz="900" dirty="0"/>
              <a:t/>
            </a:r>
            <a:br>
              <a:rPr sz="900" dirty="0"/>
            </a:b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Index(){</a:t>
            </a: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int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</a:p>
          <a:p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"link-label"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900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900" i="1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));</a:t>
            </a:r>
            <a:r>
              <a:rPr sz="900" dirty="0"/>
              <a:t/>
            </a:r>
            <a:br>
              <a:rPr sz="900" dirty="0"/>
            </a:b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"link-link"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9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9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808000"/>
                </a:solidFill>
                <a:latin typeface="DejaVu Sans Mono"/>
              </a:rPr>
              <a:t>           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</a:p>
          <a:p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.setDefaultModelObject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r>
              <a:rPr sz="900" dirty="0"/>
              <a:t/>
            </a:r>
            <a:br>
              <a:rPr sz="900" dirty="0"/>
            </a:b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r>
              <a:rPr sz="900" dirty="0"/>
              <a:t/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Grafik 7"/>
          <p:cNvPicPr/>
          <p:nvPr/>
        </p:nvPicPr>
        <p:blipFill>
          <a:blip r:embed="rId2"/>
          <a:stretch/>
        </p:blipFill>
        <p:spPr>
          <a:xfrm>
            <a:off x="4958986" y="2591219"/>
            <a:ext cx="3707640" cy="344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Wicket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AWT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ED91EA-F2EF-4A85-9F3D-65E38D618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6" y="2420888"/>
            <a:ext cx="8253968" cy="29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405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Zustand der UI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Problem: Zustand der UI verfolgen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HTTP ist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Idee: Zustand in URL codieren?</a:t>
            </a:r>
          </a:p>
          <a:p>
            <a:pPr marL="360">
              <a:spcBef>
                <a:spcPts val="320"/>
              </a:spcBef>
              <a:buClr>
                <a:srgbClr val="008C5A"/>
              </a:buClr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360">
              <a:spcBef>
                <a:spcPts val="320"/>
              </a:spcBef>
              <a:buClr>
                <a:srgbClr val="008C5A"/>
              </a:buClr>
            </a:pP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 /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tsp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/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web?lefttab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mngworkspaces&amp;ctab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groups&amp;ltab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members&amp;rtab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comps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…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: Zustand der UI in Session ablegen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Komponentenbaum serialisieren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URLs referenzieren gespeicherte Seiten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Vorsicht: Anzahl der Seiten begrenzen</a:t>
            </a: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1" strike="noStrike" spc="-1" dirty="0">
                <a:solidFill>
                  <a:srgbClr val="FF0000"/>
                </a:solidFill>
                <a:latin typeface="Arial"/>
              </a:rPr>
              <a:t>Offen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: Aussehen der UI beschreiben.</a:t>
            </a:r>
          </a:p>
          <a:p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UI Design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03120" y="981000"/>
            <a:ext cx="4304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Philosophie: </a:t>
            </a:r>
            <a:r>
              <a:rPr dirty="0"/>
              <a:t/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Just Java, just HTML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Layout in HTML (+ CSS)</a:t>
            </a:r>
            <a:r>
              <a:rPr dirty="0"/>
              <a:t/>
            </a:r>
            <a:br>
              <a:rPr dirty="0"/>
            </a:b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-IDs referenzieren </a:t>
            </a:r>
            <a:r>
              <a:rPr dirty="0"/>
              <a:t/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Komponenten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Damit: Keine 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eigene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Beschreibungssprache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Round-Trip: </a:t>
            </a:r>
            <a:r>
              <a:rPr dirty="0"/>
              <a:t/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Designer ↔ Entwickler</a:t>
            </a:r>
            <a:r>
              <a:rPr dirty="0"/>
              <a:t/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möglich</a:t>
            </a:r>
            <a:r>
              <a:rPr dirty="0"/>
              <a:t/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960159" y="972000"/>
            <a:ext cx="5183841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"col-md-12"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EchoFormPage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() {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Model&lt;String&gt;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Model&lt;&gt;();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r>
              <a:rPr sz="1100" dirty="0"/>
              <a:t/>
            </a:r>
            <a:br>
              <a:rPr sz="1100" dirty="0"/>
            </a:b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Form&lt;&gt;(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.add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r>
              <a:rPr sz="1100" dirty="0"/>
              <a:t/>
            </a:r>
            <a:br>
              <a:rPr sz="1100" dirty="0"/>
            </a:b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Label(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r>
              <a:rPr sz="1100" dirty="0"/>
              <a:t/>
            </a:r>
            <a:br>
              <a:rPr sz="1100" dirty="0"/>
            </a:b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r>
              <a:rPr dirty="0"/>
              <a:t/>
            </a:r>
            <a:br>
              <a:rPr dirty="0"/>
            </a:b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461</Words>
  <Application>Microsoft Office PowerPoint</Application>
  <PresentationFormat>Bildschirmpräsentation (4:3)</PresentationFormat>
  <Paragraphs>196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25</vt:i4>
      </vt:variant>
    </vt:vector>
  </HeadingPairs>
  <TitlesOfParts>
    <vt:vector size="37" baseType="lpstr">
      <vt:lpstr>Arial</vt:lpstr>
      <vt:lpstr>Consolas</vt:lpstr>
      <vt:lpstr>Courier New</vt:lpstr>
      <vt:lpstr>DejaVu Sans</vt:lpstr>
      <vt:lpstr>DejaVu Sans Mono</vt:lpstr>
      <vt:lpstr>Monotype Sorts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subject/>
  <dc:creator>R.Vicups, S.Ohm</dc:creator>
  <dc:description/>
  <cp:lastModifiedBy>Patrick Möbius</cp:lastModifiedBy>
  <cp:revision>947</cp:revision>
  <cp:lastPrinted>1996-08-01T16:36:58Z</cp:lastPrinted>
  <dcterms:created xsi:type="dcterms:W3CDTF">1996-08-01T16:33:14Z</dcterms:created>
  <dcterms:modified xsi:type="dcterms:W3CDTF">2021-05-14T06:30:00Z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anderScore GmbH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