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7"/>
  </p:notesMasterIdLst>
  <p:handoutMasterIdLst>
    <p:handoutMasterId r:id="rId8"/>
  </p:handoutMasterIdLst>
  <p:sldIdLst>
    <p:sldId id="519" r:id="rId3"/>
    <p:sldId id="565" r:id="rId4"/>
    <p:sldId id="566" r:id="rId5"/>
    <p:sldId id="567" r:id="rId6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A42"/>
    <a:srgbClr val="FFFFFF"/>
    <a:srgbClr val="DAEFE8"/>
    <a:srgbClr val="800000"/>
    <a:srgbClr val="037C03"/>
    <a:srgbClr val="060165"/>
    <a:srgbClr val="008C5A"/>
    <a:srgbClr val="0249FC"/>
    <a:srgbClr val="2F6A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8796" autoAdjust="0"/>
    <p:restoredTop sz="99883" autoAdjust="0"/>
  </p:normalViewPr>
  <p:slideViewPr>
    <p:cSldViewPr>
      <p:cViewPr varScale="1">
        <p:scale>
          <a:sx n="98" d="100"/>
          <a:sy n="98" d="100"/>
        </p:scale>
        <p:origin x="4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1" d="100"/>
          <a:sy n="91" d="100"/>
        </p:scale>
        <p:origin x="3774" y="108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fld id="{38AD9127-1DA7-49E4-A40C-F6A5112DD1D6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01712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fld id="{4598915F-EA62-4EB0-AFD7-AFB10A9BCAD2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18439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4637754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91313" y="115888"/>
            <a:ext cx="2128837" cy="6265862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03213" y="115888"/>
            <a:ext cx="6235700" cy="6265862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2010 </a:t>
            </a:r>
            <a:r>
              <a:rPr lang="de-DE" sz="600" dirty="0" err="1">
                <a:latin typeface="+mj-lt"/>
              </a:rPr>
              <a:t>anderScore</a:t>
            </a:r>
            <a:r>
              <a:rPr lang="de-DE" sz="600" dirty="0">
                <a:latin typeface="+mj-lt"/>
              </a:rPr>
              <a:t> GmbH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980728"/>
            <a:ext cx="8516937" cy="5400675"/>
          </a:xfr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C60E9F46-5ECB-4964-9B7A-E80935C98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03213" y="981075"/>
            <a:ext cx="4181475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37088" y="981075"/>
            <a:ext cx="4183062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brockhaus-ag.de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14.03.2019</a:t>
            </a:fld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r">
              <a:defRPr/>
            </a:pPr>
            <a:fld id="{8CBA6698-22AC-48F9-A71A-740E59E53E53}" type="slidenum">
              <a:rPr lang="de-DE" sz="1000">
                <a:solidFill>
                  <a:schemeClr val="bg1"/>
                </a:solidFill>
                <a:latin typeface="Arial" charset="0"/>
              </a:rPr>
              <a:pPr algn="r">
                <a:defRPr/>
              </a:pPr>
              <a:t>‹Nr.›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Klicken Sie,  um die Formate des Vorlagentextes zu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63" name="Rectangle 39">
            <a:hlinkClick r:id="rId13"/>
          </p:cNvPr>
          <p:cNvSpPr>
            <a:spLocks noChangeArrowheads="1"/>
          </p:cNvSpPr>
          <p:nvPr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5" name="713fdfc0-1a72-49da-bd13-b47278f75372" descr="EAF3711E-BEB0-47E0-BD76-8002A3B4EEFA@localdomain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43" descr="_anderScore-Logo_2773x575_new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786578" y="65278"/>
            <a:ext cx="2214578" cy="463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7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5888"/>
            <a:ext cx="5554663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</a:p>
        </p:txBody>
      </p:sp>
      <p:pic>
        <p:nvPicPr>
          <p:cNvPr id="14" name="Grafik 13" descr="logoGFU.jp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805628" y="572040"/>
            <a:ext cx="1785950" cy="385205"/>
          </a:xfrm>
          <a:prstGeom prst="rect">
            <a:avLst/>
          </a:prstGeom>
        </p:spPr>
      </p:pic>
      <p:sp>
        <p:nvSpPr>
          <p:cNvPr id="15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</a:t>
            </a:r>
          </a:p>
        </p:txBody>
      </p:sp>
      <p:sp>
        <p:nvSpPr>
          <p:cNvPr id="16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802096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Tag-3_2-Best-Practices.pptx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880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95288" y="5373688"/>
            <a:ext cx="360045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988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016125" y="6497638"/>
            <a:ext cx="5113338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9882" name="Text Box 10"/>
          <p:cNvSpPr txBox="1">
            <a:spLocks noChangeArrowheads="1"/>
          </p:cNvSpPr>
          <p:nvPr/>
        </p:nvSpPr>
        <p:spPr bwMode="auto">
          <a:xfrm>
            <a:off x="8018463" y="4508500"/>
            <a:ext cx="1090612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de-DE" sz="600">
                <a:latin typeface="Arial" charset="0"/>
                <a:cs typeface="Arial" charset="0"/>
              </a:rPr>
              <a:t>©</a:t>
            </a:r>
            <a:r>
              <a:rPr lang="de-DE" sz="600">
                <a:latin typeface="Arial" charset="0"/>
              </a:rPr>
              <a:t> 2008 anderScore GmbH</a:t>
            </a:r>
          </a:p>
        </p:txBody>
      </p:sp>
      <p:sp>
        <p:nvSpPr>
          <p:cNvPr id="79883" name="Rectangle 11"/>
          <p:cNvSpPr>
            <a:spLocks noChangeArrowheads="1"/>
          </p:cNvSpPr>
          <p:nvPr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/>
          <p:cNvSpPr>
            <a:spLocks noChangeArrowheads="1"/>
          </p:cNvSpPr>
          <p:nvPr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6" name="Picture 13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 algn="ctr">
              <a:buNone/>
            </a:pPr>
            <a:endParaRPr lang="de-DE" sz="4000" b="1" dirty="0"/>
          </a:p>
          <a:p>
            <a:pPr marL="0" indent="0" algn="ctr">
              <a:buNone/>
            </a:pPr>
            <a:endParaRPr lang="de-DE" sz="4000" b="1" dirty="0"/>
          </a:p>
          <a:p>
            <a:pPr marL="0" indent="0" algn="ctr">
              <a:buNone/>
            </a:pPr>
            <a:r>
              <a:rPr lang="de-DE" sz="4000" b="1" dirty="0"/>
              <a:t>Best Practices</a:t>
            </a:r>
            <a:br>
              <a:rPr lang="de-DE" sz="4000" b="1" dirty="0"/>
            </a:br>
            <a:r>
              <a:rPr lang="de-DE" sz="2000" i="1" dirty="0"/>
              <a:t>Nach: Apache </a:t>
            </a:r>
            <a:r>
              <a:rPr lang="de-DE" sz="2000" i="1" dirty="0" err="1"/>
              <a:t>Wicket</a:t>
            </a:r>
            <a:r>
              <a:rPr lang="de-DE" sz="2000" i="1" dirty="0"/>
              <a:t> Guide</a:t>
            </a:r>
          </a:p>
          <a:p>
            <a:pPr marL="0" indent="0" algn="ctr">
              <a:buNone/>
            </a:pPr>
            <a:endParaRPr lang="de-DE" sz="4000" b="1" dirty="0">
              <a:sym typeface="Wingdings" panose="05000000000000000000" pitchFamily="2" charset="2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93925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Best Practices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sz="1800" b="1" dirty="0" err="1"/>
              <a:t>Encapsulate</a:t>
            </a:r>
            <a:r>
              <a:rPr lang="de-DE" sz="1800" b="1" dirty="0"/>
              <a:t> </a:t>
            </a:r>
            <a:r>
              <a:rPr lang="de-DE" sz="1800" b="1" dirty="0" err="1"/>
              <a:t>components</a:t>
            </a:r>
            <a:r>
              <a:rPr lang="de-DE" sz="1800" b="1" dirty="0"/>
              <a:t> </a:t>
            </a:r>
            <a:r>
              <a:rPr lang="de-DE" sz="1800" b="1" dirty="0" err="1"/>
              <a:t>correctly</a:t>
            </a:r>
            <a:endParaRPr lang="de-DE" sz="1800" b="1" dirty="0"/>
          </a:p>
          <a:p>
            <a:pPr lvl="1"/>
            <a:r>
              <a:rPr lang="de-DE" sz="1600" dirty="0" err="1"/>
              <a:t>Self-contained</a:t>
            </a:r>
            <a:r>
              <a:rPr lang="de-DE" sz="1600" dirty="0"/>
              <a:t>!</a:t>
            </a:r>
          </a:p>
          <a:p>
            <a:pPr lvl="1"/>
            <a:endParaRPr lang="de-DE" sz="1600" dirty="0"/>
          </a:p>
          <a:p>
            <a:pPr marL="457200" indent="-457200">
              <a:buFont typeface="+mj-lt"/>
              <a:buAutoNum type="arabicPeriod"/>
            </a:pPr>
            <a:r>
              <a:rPr lang="en-US" sz="1800" b="1" dirty="0"/>
              <a:t>Put models and page data in fields</a:t>
            </a:r>
          </a:p>
          <a:p>
            <a:pPr marL="857250" lvl="1" indent="-457200"/>
            <a:r>
              <a:rPr lang="en-US" sz="1600" dirty="0"/>
              <a:t>Pages </a:t>
            </a:r>
            <a:r>
              <a:rPr lang="en-US" sz="1600" dirty="0" err="1"/>
              <a:t>sind</a:t>
            </a:r>
            <a:r>
              <a:rPr lang="en-US" sz="1600" dirty="0"/>
              <a:t> </a:t>
            </a:r>
            <a:r>
              <a:rPr lang="en-US" sz="1600" dirty="0" err="1"/>
              <a:t>keine</a:t>
            </a:r>
            <a:r>
              <a:rPr lang="en-US" sz="1600" dirty="0"/>
              <a:t> Singletons</a:t>
            </a:r>
          </a:p>
          <a:p>
            <a:pPr marL="857250" lvl="1" indent="-457200"/>
            <a:endParaRPr lang="en-US" sz="1600" dirty="0"/>
          </a:p>
          <a:p>
            <a:pPr marL="457200" indent="-457200">
              <a:buFont typeface="+mj-lt"/>
              <a:buAutoNum type="arabicPeriod"/>
            </a:pPr>
            <a:r>
              <a:rPr lang="en-US" sz="1800" b="1" dirty="0"/>
              <a:t>Correct naming for Wicket IDs</a:t>
            </a:r>
          </a:p>
          <a:p>
            <a:pPr marL="857250" lvl="1" indent="-457200"/>
            <a:r>
              <a:rPr lang="en-US" sz="1600" dirty="0"/>
              <a:t>Feste </a:t>
            </a:r>
            <a:r>
              <a:rPr lang="en-US" sz="1600" dirty="0" err="1"/>
              <a:t>Konvention</a:t>
            </a:r>
            <a:endParaRPr lang="en-US" sz="1600" dirty="0"/>
          </a:p>
          <a:p>
            <a:pPr marL="857250" lvl="1" indent="-457200"/>
            <a:r>
              <a:rPr lang="en-US" sz="1600" dirty="0" err="1"/>
              <a:t>Keine</a:t>
            </a:r>
            <a:r>
              <a:rPr lang="en-US" sz="1600" dirty="0"/>
              <a:t> “</a:t>
            </a:r>
            <a:r>
              <a:rPr lang="en-US" sz="1600" dirty="0" err="1"/>
              <a:t>technischen</a:t>
            </a:r>
            <a:r>
              <a:rPr lang="en-US" sz="1600" dirty="0"/>
              <a:t>” </a:t>
            </a:r>
            <a:r>
              <a:rPr lang="en-US" sz="1600" dirty="0" err="1"/>
              <a:t>Namen</a:t>
            </a:r>
            <a:r>
              <a:rPr lang="en-US" sz="1600" dirty="0"/>
              <a:t> (</a:t>
            </a:r>
            <a:r>
              <a:rPr lang="en-US" sz="1600" dirty="0" err="1"/>
              <a:t>z.B</a:t>
            </a:r>
            <a:r>
              <a:rPr lang="en-US" sz="1600" dirty="0"/>
              <a:t>. –label)</a:t>
            </a:r>
          </a:p>
          <a:p>
            <a:pPr marL="857250" lvl="1" indent="-457200"/>
            <a:endParaRPr lang="en-US" sz="1600" dirty="0"/>
          </a:p>
          <a:p>
            <a:pPr marL="457200" indent="-457200">
              <a:buFont typeface="+mj-lt"/>
              <a:buAutoNum type="arabicPeriod"/>
            </a:pPr>
            <a:r>
              <a:rPr lang="en-US" sz="1800" b="1" dirty="0"/>
              <a:t>Avoid changes at the component tree</a:t>
            </a:r>
          </a:p>
          <a:p>
            <a:pPr marL="857250" lvl="1" indent="-457200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isVisible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600" dirty="0"/>
              <a:t> </a:t>
            </a:r>
            <a:r>
              <a:rPr lang="en-US" sz="1600" dirty="0" err="1"/>
              <a:t>statt</a:t>
            </a:r>
            <a:r>
              <a:rPr lang="en-US" sz="1600" dirty="0"/>
              <a:t> </a:t>
            </a:r>
            <a:r>
              <a:rPr lang="en-US" sz="1600" dirty="0" err="1"/>
              <a:t>Fallunterscheidung</a:t>
            </a:r>
            <a:r>
              <a:rPr lang="en-US" sz="1600" dirty="0"/>
              <a:t> – </a:t>
            </a:r>
            <a:r>
              <a:rPr lang="en-US" sz="1600" dirty="0" err="1"/>
              <a:t>besser</a:t>
            </a:r>
            <a:r>
              <a:rPr lang="en-US" sz="1600" dirty="0"/>
              <a:t> </a:t>
            </a:r>
            <a:r>
              <a:rPr lang="en-US" sz="1600" dirty="0" err="1"/>
              <a:t>testbar</a:t>
            </a:r>
            <a:endParaRPr lang="en-US" sz="1600" dirty="0"/>
          </a:p>
          <a:p>
            <a:pPr marL="857250" lvl="1" indent="-457200"/>
            <a:endParaRPr lang="en-US" sz="1600" dirty="0"/>
          </a:p>
          <a:p>
            <a:pPr marL="457200" indent="-457200">
              <a:buFont typeface="+mj-lt"/>
              <a:buAutoNum type="arabicPeriod"/>
            </a:pPr>
            <a:r>
              <a:rPr lang="en-US" sz="1800" b="1" dirty="0"/>
              <a:t>Implement visibilities of components correctly</a:t>
            </a:r>
          </a:p>
          <a:p>
            <a:pPr marL="857250" lvl="1" indent="-457200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isVisible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600" dirty="0"/>
              <a:t> </a:t>
            </a:r>
            <a:r>
              <a:rPr lang="en-US" sz="1600" dirty="0" err="1"/>
              <a:t>überschreiben</a:t>
            </a:r>
            <a:r>
              <a:rPr lang="en-US" sz="1600" dirty="0"/>
              <a:t> – </a:t>
            </a:r>
            <a:r>
              <a:rPr lang="en-US" sz="1600" dirty="0" err="1"/>
              <a:t>ggf</a:t>
            </a:r>
            <a:r>
              <a:rPr lang="en-US" sz="1600" dirty="0"/>
              <a:t>. Behavior</a:t>
            </a:r>
          </a:p>
          <a:p>
            <a:pPr marL="857250" lvl="1" indent="-457200"/>
            <a:r>
              <a:rPr lang="en-US" sz="1600" dirty="0" err="1"/>
              <a:t>Nicht</a:t>
            </a:r>
            <a:r>
              <a:rPr lang="en-US" sz="1600" dirty="0"/>
              <a:t>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setVisible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visible)</a:t>
            </a:r>
            <a:endParaRPr lang="de-D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3390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Best Practices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6"/>
            </a:pPr>
            <a:r>
              <a:rPr lang="en-US" sz="1800" b="1" dirty="0"/>
              <a:t>Always use models</a:t>
            </a:r>
          </a:p>
          <a:p>
            <a:pPr marL="857250" lvl="1" indent="-457200"/>
            <a:r>
              <a:rPr lang="en-US" sz="1400" dirty="0" err="1"/>
              <a:t>Keine</a:t>
            </a:r>
            <a:r>
              <a:rPr lang="en-US" sz="1400" dirty="0"/>
              <a:t> </a:t>
            </a:r>
            <a:r>
              <a:rPr lang="en-US" sz="1400" dirty="0" err="1"/>
              <a:t>Daten</a:t>
            </a:r>
            <a:r>
              <a:rPr lang="en-US" sz="1400" dirty="0"/>
              <a:t> </a:t>
            </a:r>
            <a:r>
              <a:rPr lang="en-US" sz="1400" dirty="0" err="1"/>
              <a:t>ohne</a:t>
            </a:r>
            <a:r>
              <a:rPr lang="en-US" sz="1400" dirty="0"/>
              <a:t> Model</a:t>
            </a:r>
            <a:br>
              <a:rPr lang="en-US" sz="1400" dirty="0"/>
            </a:br>
            <a:endParaRPr lang="en-US" sz="1400" dirty="0"/>
          </a:p>
          <a:p>
            <a:pPr marL="457200" indent="-457200">
              <a:buFont typeface="+mj-lt"/>
              <a:buAutoNum type="arabicPeriod" startAt="6"/>
            </a:pPr>
            <a:r>
              <a:rPr lang="en-US" sz="1800" b="1" dirty="0"/>
              <a:t>Do not unwrap models within the constructor hierarchy</a:t>
            </a:r>
            <a:endParaRPr lang="de-DE" sz="1800" b="1" dirty="0"/>
          </a:p>
          <a:p>
            <a:pPr lvl="1"/>
            <a:r>
              <a:rPr lang="de-DE" sz="1600" dirty="0"/>
              <a:t>Models nur „auspacken“, wenn nötig</a:t>
            </a:r>
          </a:p>
          <a:p>
            <a:pPr lvl="1"/>
            <a:endParaRPr lang="de-DE" sz="1600" dirty="0"/>
          </a:p>
          <a:p>
            <a:pPr marL="457200" indent="-457200">
              <a:buFont typeface="+mj-lt"/>
              <a:buAutoNum type="arabicPeriod" startAt="6"/>
            </a:pPr>
            <a:r>
              <a:rPr lang="en-US" sz="1800" b="1" dirty="0"/>
              <a:t>Pass models extended components</a:t>
            </a:r>
          </a:p>
          <a:p>
            <a:pPr marL="857250" lvl="1" indent="-457200"/>
            <a:r>
              <a:rPr lang="en-US" sz="1600" dirty="0"/>
              <a:t>Default Model </a:t>
            </a:r>
            <a:r>
              <a:rPr lang="en-US" sz="1600" dirty="0" err="1"/>
              <a:t>tatsächlich</a:t>
            </a:r>
            <a:r>
              <a:rPr lang="en-US" sz="1600" dirty="0"/>
              <a:t> </a:t>
            </a:r>
            <a:r>
              <a:rPr lang="en-US" sz="1600" dirty="0" err="1"/>
              <a:t>setzen</a:t>
            </a:r>
            <a:r>
              <a:rPr lang="en-US" sz="1600" dirty="0"/>
              <a:t> – </a:t>
            </a:r>
            <a:r>
              <a:rPr lang="en-US" sz="1600" dirty="0" err="1"/>
              <a:t>z.B</a:t>
            </a:r>
            <a:r>
              <a:rPr lang="en-US" sz="1600" dirty="0"/>
              <a:t>. in </a:t>
            </a:r>
            <a:r>
              <a:rPr lang="en-US" sz="1600" dirty="0" err="1"/>
              <a:t>eigenen</a:t>
            </a:r>
            <a:r>
              <a:rPr lang="en-US" sz="1600" dirty="0"/>
              <a:t> Panels</a:t>
            </a:r>
          </a:p>
          <a:p>
            <a:pPr marL="857250" lvl="1" indent="-457200"/>
            <a:endParaRPr lang="en-US" sz="1600" dirty="0"/>
          </a:p>
          <a:p>
            <a:pPr marL="457200" indent="-457200">
              <a:buFont typeface="+mj-lt"/>
              <a:buAutoNum type="arabicPeriod" startAt="6"/>
            </a:pPr>
            <a:r>
              <a:rPr lang="en-US" sz="1800" b="1" dirty="0"/>
              <a:t>Validators must not change any data or models</a:t>
            </a:r>
          </a:p>
          <a:p>
            <a:pPr marL="857250" lvl="1" indent="-457200"/>
            <a:r>
              <a:rPr lang="en-US" sz="1600" dirty="0" err="1"/>
              <a:t>Ein</a:t>
            </a:r>
            <a:r>
              <a:rPr lang="en-US" sz="1600" dirty="0"/>
              <a:t> Validator </a:t>
            </a:r>
            <a:r>
              <a:rPr lang="en-US" sz="1600" dirty="0" err="1"/>
              <a:t>validiert</a:t>
            </a:r>
            <a:r>
              <a:rPr lang="en-US" sz="1600" dirty="0"/>
              <a:t> und </a:t>
            </a:r>
            <a:r>
              <a:rPr lang="en-US" sz="1600" dirty="0" err="1"/>
              <a:t>ändert</a:t>
            </a:r>
            <a:r>
              <a:rPr lang="en-US" sz="1600" dirty="0"/>
              <a:t> </a:t>
            </a:r>
            <a:r>
              <a:rPr lang="en-US" sz="1600" dirty="0" err="1"/>
              <a:t>keine</a:t>
            </a:r>
            <a:r>
              <a:rPr lang="en-US" sz="1600" dirty="0"/>
              <a:t> </a:t>
            </a:r>
            <a:r>
              <a:rPr lang="en-US" sz="1600" dirty="0" err="1"/>
              <a:t>Daten</a:t>
            </a:r>
            <a:r>
              <a:rPr lang="en-US" sz="1600" dirty="0"/>
              <a:t>.</a:t>
            </a:r>
          </a:p>
          <a:p>
            <a:pPr marL="857250" lvl="1" indent="-457200"/>
            <a:endParaRPr lang="en-US" sz="1600" dirty="0"/>
          </a:p>
          <a:p>
            <a:pPr marL="457200" indent="-457200">
              <a:buFont typeface="+mj-lt"/>
              <a:buAutoNum type="arabicPeriod" startAt="6"/>
            </a:pPr>
            <a:r>
              <a:rPr lang="en-US" sz="1800" b="1" dirty="0"/>
              <a:t>Do not pass components to constructors</a:t>
            </a:r>
          </a:p>
          <a:p>
            <a:pPr marL="857250" lvl="1" indent="-457200"/>
            <a:r>
              <a:rPr lang="en-US" sz="1600" dirty="0" err="1">
                <a:latin typeface="+mj-lt"/>
                <a:cs typeface="Courier New" panose="02070309020205020404" pitchFamily="49" charset="0"/>
              </a:rPr>
              <a:t>Keine</a:t>
            </a:r>
            <a:r>
              <a:rPr lang="en-US" sz="1600" dirty="0">
                <a:latin typeface="+mj-lt"/>
                <a:cs typeface="Courier New" panose="02070309020205020404" pitchFamily="49" charset="0"/>
              </a:rPr>
              <a:t> Components </a:t>
            </a:r>
            <a:r>
              <a:rPr lang="en-US" sz="1600" dirty="0" err="1">
                <a:latin typeface="+mj-lt"/>
                <a:cs typeface="Courier New" panose="02070309020205020404" pitchFamily="49" charset="0"/>
              </a:rPr>
              <a:t>als</a:t>
            </a:r>
            <a:r>
              <a:rPr lang="en-US" sz="16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+mj-lt"/>
                <a:cs typeface="Courier New" panose="02070309020205020404" pitchFamily="49" charset="0"/>
              </a:rPr>
              <a:t>Argumente</a:t>
            </a:r>
            <a:r>
              <a:rPr lang="en-US" sz="1600" dirty="0">
                <a:latin typeface="+mj-lt"/>
                <a:cs typeface="Courier New" panose="02070309020205020404" pitchFamily="49" charset="0"/>
              </a:rPr>
              <a:t> in </a:t>
            </a:r>
            <a:r>
              <a:rPr lang="en-US" sz="1600" dirty="0" err="1">
                <a:latin typeface="+mj-lt"/>
                <a:cs typeface="Courier New" panose="02070309020205020404" pitchFamily="49" charset="0"/>
              </a:rPr>
              <a:t>Konstruktoren</a:t>
            </a:r>
            <a:endParaRPr lang="en-US" sz="1600" dirty="0">
              <a:latin typeface="+mj-lt"/>
            </a:endParaRPr>
          </a:p>
          <a:p>
            <a:pPr marL="857250" lvl="1" indent="-457200"/>
            <a:endParaRPr lang="en-US" sz="1600" dirty="0"/>
          </a:p>
          <a:p>
            <a:pPr marL="457200" indent="-457200">
              <a:buFont typeface="+mj-lt"/>
              <a:buAutoNum type="arabicPeriod" startAt="6"/>
            </a:pPr>
            <a:r>
              <a:rPr lang="en-US" sz="1800" b="1" dirty="0"/>
              <a:t>Use the Wicket session only for global data</a:t>
            </a:r>
          </a:p>
          <a:p>
            <a:pPr marL="857250" lvl="1" indent="-457200"/>
            <a:r>
              <a:rPr lang="en-US" sz="1600" dirty="0">
                <a:latin typeface="+mj-lt"/>
                <a:cs typeface="Courier New" panose="02070309020205020404" pitchFamily="49" charset="0"/>
              </a:rPr>
              <a:t>State of the user</a:t>
            </a:r>
            <a:endParaRPr lang="de-D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8324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Best Practices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12"/>
            </a:pPr>
            <a:r>
              <a:rPr lang="en-US" sz="1800" b="1" dirty="0"/>
              <a:t>Do not use factories for components</a:t>
            </a:r>
          </a:p>
          <a:p>
            <a:pPr marL="857250" lvl="1" indent="-457200"/>
            <a:r>
              <a:rPr lang="en-US" sz="1400" dirty="0"/>
              <a:t>Factory </a:t>
            </a:r>
            <a:r>
              <a:rPr lang="en-US" sz="1400" dirty="0" err="1"/>
              <a:t>verhindert</a:t>
            </a:r>
            <a:r>
              <a:rPr lang="en-US" sz="1400" dirty="0"/>
              <a:t> </a:t>
            </a:r>
            <a:r>
              <a:rPr lang="en-US" sz="1400" dirty="0" err="1"/>
              <a:t>Überschreiben</a:t>
            </a:r>
            <a:r>
              <a:rPr lang="en-US" sz="1400" dirty="0"/>
              <a:t> von </a:t>
            </a:r>
            <a:r>
              <a:rPr lang="en-US" sz="1400" dirty="0" err="1"/>
              <a:t>Methoden</a:t>
            </a:r>
            <a:r>
              <a:rPr lang="en-US" sz="1400" dirty="0"/>
              <a:t> </a:t>
            </a:r>
            <a:r>
              <a:rPr lang="en-US" sz="1400" dirty="0" err="1"/>
              <a:t>bei</a:t>
            </a:r>
            <a:r>
              <a:rPr lang="en-US" sz="1400" dirty="0"/>
              <a:t> </a:t>
            </a:r>
            <a:r>
              <a:rPr lang="en-US" sz="1400" dirty="0" err="1"/>
              <a:t>Bedarf</a:t>
            </a:r>
            <a:br>
              <a:rPr lang="en-US" sz="1400" dirty="0"/>
            </a:br>
            <a:endParaRPr lang="en-US" sz="1400" dirty="0"/>
          </a:p>
          <a:p>
            <a:pPr marL="457200" indent="-457200">
              <a:buFont typeface="+mj-lt"/>
              <a:buAutoNum type="arabicPeriod" startAt="12"/>
            </a:pPr>
            <a:r>
              <a:rPr lang="en-US" sz="1800" b="1" dirty="0"/>
              <a:t>Avoid interactions with other servlet filters</a:t>
            </a:r>
            <a:endParaRPr lang="de-DE" sz="1800" b="1" dirty="0"/>
          </a:p>
          <a:p>
            <a:pPr lvl="1"/>
            <a:r>
              <a:rPr lang="de-DE" sz="1600" dirty="0"/>
              <a:t>Z.T. redundant zur </a:t>
            </a:r>
            <a:r>
              <a:rPr lang="de-DE" sz="1600" dirty="0" err="1"/>
              <a:t>Wicket-Application</a:t>
            </a:r>
            <a:r>
              <a:rPr lang="de-DE" sz="1600" dirty="0"/>
              <a:t> und Implementierung eigener Sessions</a:t>
            </a:r>
          </a:p>
          <a:p>
            <a:pPr lvl="1"/>
            <a:r>
              <a:rPr lang="de-DE" sz="1600" dirty="0"/>
              <a:t>Nicht der vorgesehene Ort</a:t>
            </a:r>
          </a:p>
          <a:p>
            <a:pPr lvl="1"/>
            <a:endParaRPr lang="de-DE" sz="1600" dirty="0"/>
          </a:p>
          <a:p>
            <a:pPr marL="457200" indent="-457200">
              <a:buFont typeface="+mj-lt"/>
              <a:buAutoNum type="arabicPeriod" startAt="12"/>
            </a:pPr>
            <a:r>
              <a:rPr lang="en-US" sz="1800" b="1" dirty="0"/>
              <a:t>Cut small classes and methods</a:t>
            </a:r>
          </a:p>
          <a:p>
            <a:pPr marL="857250" lvl="1" indent="-457200"/>
            <a:r>
              <a:rPr lang="en-US" sz="1600" dirty="0"/>
              <a:t>Z.B. </a:t>
            </a:r>
            <a:r>
              <a:rPr lang="en-US" sz="1600" dirty="0" err="1"/>
              <a:t>innere</a:t>
            </a:r>
            <a:r>
              <a:rPr lang="en-US" sz="1600" dirty="0"/>
              <a:t> Klassen </a:t>
            </a:r>
            <a:r>
              <a:rPr lang="en-US" sz="1600" dirty="0" err="1"/>
              <a:t>extrahieren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26426449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1</Pages>
  <Words>96</Words>
  <Application>Microsoft Office PowerPoint</Application>
  <PresentationFormat>Bildschirmpräsentation (4:3)</PresentationFormat>
  <Paragraphs>46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4</vt:i4>
      </vt:variant>
    </vt:vector>
  </HeadingPairs>
  <TitlesOfParts>
    <vt:vector size="10" baseType="lpstr">
      <vt:lpstr>Arial</vt:lpstr>
      <vt:lpstr>Courier New</vt:lpstr>
      <vt:lpstr>Monotype Sorts</vt:lpstr>
      <vt:lpstr>Times New Roman</vt:lpstr>
      <vt:lpstr>vorlneu</vt:lpstr>
      <vt:lpstr>Benutzerdefiniertes Design</vt:lpstr>
      <vt:lpstr>PowerPoint-Präsentation</vt:lpstr>
      <vt:lpstr>Best Practices</vt:lpstr>
      <vt:lpstr>Best Practices</vt:lpstr>
      <vt:lpstr>Best Practices</vt:lpstr>
    </vt:vector>
  </TitlesOfParts>
  <Company>anderScore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Standard-power-point-Vorlage</dc:title>
  <dc:creator>R.Vicups, S.Ohm</dc:creator>
  <cp:lastModifiedBy>Micro Soft</cp:lastModifiedBy>
  <cp:revision>868</cp:revision>
  <cp:lastPrinted>1996-08-01T16:36:58Z</cp:lastPrinted>
  <dcterms:created xsi:type="dcterms:W3CDTF">1996-08-01T16:33:14Z</dcterms:created>
  <dcterms:modified xsi:type="dcterms:W3CDTF">2019-03-14T17:14:39Z</dcterms:modified>
</cp:coreProperties>
</file>