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</p:sldMasterIdLst>
  <p:notesMasterIdLst>
    <p:notesMasterId r:id="rId18"/>
  </p:notesMasterIdLst>
  <p:handoutMasterIdLst>
    <p:handoutMasterId r:id="rId19"/>
  </p:handoutMasterIdLst>
  <p:sldIdLst>
    <p:sldId id="518" r:id="rId3"/>
    <p:sldId id="543" r:id="rId4"/>
    <p:sldId id="486" r:id="rId5"/>
    <p:sldId id="540" r:id="rId6"/>
    <p:sldId id="542" r:id="rId7"/>
    <p:sldId id="541" r:id="rId8"/>
    <p:sldId id="544" r:id="rId9"/>
    <p:sldId id="546" r:id="rId10"/>
    <p:sldId id="550" r:id="rId11"/>
    <p:sldId id="551" r:id="rId12"/>
    <p:sldId id="552" r:id="rId13"/>
    <p:sldId id="545" r:id="rId14"/>
    <p:sldId id="547" r:id="rId15"/>
    <p:sldId id="548" r:id="rId16"/>
    <p:sldId id="549" r:id="rId17"/>
  </p:sldIdLst>
  <p:sldSz cx="9144000" cy="6858000" type="screen4x3"/>
  <p:notesSz cx="6784975" cy="9921875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4">
          <p15:clr>
            <a:srgbClr val="A4A3A4"/>
          </p15:clr>
        </p15:guide>
        <p15:guide id="2" pos="21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A42"/>
    <a:srgbClr val="FFFFFF"/>
    <a:srgbClr val="DAEFE8"/>
    <a:srgbClr val="800000"/>
    <a:srgbClr val="037C03"/>
    <a:srgbClr val="060165"/>
    <a:srgbClr val="008C5A"/>
    <a:srgbClr val="0249FC"/>
    <a:srgbClr val="2F6A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 horzBarState="maximized">
    <p:restoredLeft sz="8796" autoAdjust="0"/>
    <p:restoredTop sz="99883" autoAdjust="0"/>
  </p:normalViewPr>
  <p:slideViewPr>
    <p:cSldViewPr>
      <p:cViewPr varScale="1">
        <p:scale>
          <a:sx n="98" d="100"/>
          <a:sy n="98" d="100"/>
        </p:scale>
        <p:origin x="48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3" d="100"/>
          <a:sy n="93" d="100"/>
        </p:scale>
        <p:origin x="3732" y="90"/>
      </p:cViewPr>
      <p:guideLst>
        <p:guide orient="horz" pos="3124"/>
        <p:guide pos="21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fld id="{38AD9127-1DA7-49E4-A40C-F6A5112DD1D6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801712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fld id="{4598915F-EA62-4EB0-AFD7-AFB10A9BCAD2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38688"/>
            <a:ext cx="4972050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/>
              <a:t>Klicken Sie, um die Formate des Vorlagentextes zu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18439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69975" y="887413"/>
            <a:ext cx="4645025" cy="34845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46377540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91313" y="115888"/>
            <a:ext cx="2128837" cy="6265862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03213" y="115888"/>
            <a:ext cx="6235700" cy="6265862"/>
          </a:xfr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2010 </a:t>
            </a:r>
            <a:r>
              <a:rPr lang="de-DE" sz="600" dirty="0" err="1">
                <a:latin typeface="+mj-lt"/>
              </a:rPr>
              <a:t>anderScore</a:t>
            </a:r>
            <a:r>
              <a:rPr lang="de-DE" sz="600" dirty="0">
                <a:latin typeface="+mj-lt"/>
              </a:rPr>
              <a:t> GmbH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03213" y="981075"/>
            <a:ext cx="4181475" cy="5400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37088" y="981075"/>
            <a:ext cx="4183062" cy="5400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://www.brockhaus-ag.de/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4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Rectangle 47"/>
          <p:cNvSpPr>
            <a:spLocks noChangeArrowheads="1"/>
          </p:cNvSpPr>
          <p:nvPr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0D4F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7924800" y="457200"/>
            <a:ext cx="89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4456113" y="6615113"/>
            <a:ext cx="812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ctr">
              <a:defRPr/>
            </a:pPr>
            <a:fld id="{61B3D086-5D28-4B67-8868-985D0752D18E}" type="datetime1">
              <a:rPr lang="de-DE" sz="1000">
                <a:solidFill>
                  <a:schemeClr val="bg1"/>
                </a:solidFill>
                <a:latin typeface="Arial" charset="0"/>
              </a:rPr>
              <a:pPr algn="ctr">
                <a:defRPr/>
              </a:pPr>
              <a:t>12.03.2019</a:t>
            </a:fld>
            <a:endParaRPr lang="de-DE" sz="10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8308975" y="6515100"/>
            <a:ext cx="4397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r">
              <a:defRPr/>
            </a:pPr>
            <a:fld id="{8CBA6698-22AC-48F9-A71A-740E59E53E53}" type="slidenum">
              <a:rPr lang="de-DE" sz="1000">
                <a:solidFill>
                  <a:schemeClr val="bg1"/>
                </a:solidFill>
                <a:latin typeface="Arial" charset="0"/>
              </a:rPr>
              <a:pPr algn="r">
                <a:defRPr/>
              </a:pPr>
              <a:t>‹Nr.›</a:t>
            </a:fld>
            <a:endParaRPr lang="de-DE" sz="10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2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981075"/>
            <a:ext cx="8516937" cy="540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Klicken Sie,  um die Formate des Vorlagentextes zu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063" name="Rectangle 39">
            <a:hlinkClick r:id="rId13"/>
          </p:cNvPr>
          <p:cNvSpPr>
            <a:spLocks noChangeArrowheads="1"/>
          </p:cNvSpPr>
          <p:nvPr/>
        </p:nvSpPr>
        <p:spPr bwMode="auto">
          <a:xfrm>
            <a:off x="3914775" y="3105150"/>
            <a:ext cx="9144000" cy="4619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64" name="Rectangle 40"/>
          <p:cNvSpPr>
            <a:spLocks noChangeArrowheads="1"/>
          </p:cNvSpPr>
          <p:nvPr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5" name="Rectangle 41"/>
          <p:cNvSpPr>
            <a:spLocks noChangeArrowheads="1"/>
          </p:cNvSpPr>
          <p:nvPr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6" name="Rectangle 42"/>
          <p:cNvSpPr>
            <a:spLocks noChangeArrowheads="1"/>
          </p:cNvSpPr>
          <p:nvPr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pic>
        <p:nvPicPr>
          <p:cNvPr id="1035" name="713fdfc0-1a72-49da-bd13-b47278f75372" descr="EAF3711E-BEB0-47E0-BD76-8002A3B4EEFA@localdomain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9144000" cy="95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6" name="Picture 43" descr="_anderScore-Logo_2773x575_new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6786578" y="65278"/>
            <a:ext cx="2214578" cy="4633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7" name="Rectangle 45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15888"/>
            <a:ext cx="5554663" cy="70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Titelmasterformat durch Klicken bearbeiten</a:t>
            </a:r>
          </a:p>
        </p:txBody>
      </p:sp>
      <p:pic>
        <p:nvPicPr>
          <p:cNvPr id="14" name="Grafik 13" descr="logoGFU.jpg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6805628" y="572040"/>
            <a:ext cx="1785950" cy="385205"/>
          </a:xfrm>
          <a:prstGeom prst="rect">
            <a:avLst/>
          </a:prstGeom>
        </p:spPr>
      </p:pic>
      <p:sp>
        <p:nvSpPr>
          <p:cNvPr id="15" name="Text Box 24"/>
          <p:cNvSpPr txBox="1">
            <a:spLocks noChangeArrowheads="1"/>
          </p:cNvSpPr>
          <p:nvPr userDrawn="1"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Daniel Krämer</a:t>
            </a:r>
          </a:p>
        </p:txBody>
      </p:sp>
      <p:sp>
        <p:nvSpPr>
          <p:cNvPr id="16" name="Text Box 30"/>
          <p:cNvSpPr txBox="1">
            <a:spLocks noChangeArrowheads="1"/>
          </p:cNvSpPr>
          <p:nvPr userDrawn="1"/>
        </p:nvSpPr>
        <p:spPr bwMode="auto">
          <a:xfrm>
            <a:off x="4252913" y="6424613"/>
            <a:ext cx="2332690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Tag-2_3-Bestandteile_Formulare.pptx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5" r:id="rId1"/>
    <p:sldLayoutId id="2147483936" r:id="rId2"/>
    <p:sldLayoutId id="2147483937" r:id="rId3"/>
    <p:sldLayoutId id="2147483938" r:id="rId4"/>
    <p:sldLayoutId id="2147483939" r:id="rId5"/>
    <p:sldLayoutId id="2147483940" r:id="rId6"/>
    <p:sldLayoutId id="2147483941" r:id="rId7"/>
    <p:sldLayoutId id="2147483942" r:id="rId8"/>
    <p:sldLayoutId id="2147483943" r:id="rId9"/>
    <p:sldLayoutId id="2147483944" r:id="rId10"/>
    <p:sldLayoutId id="2147483945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</a:defRPr>
      </a:lvl3pPr>
      <a:lvl4pPr marL="15621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4pPr>
      <a:lvl5pPr marL="19812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5pPr>
      <a:lvl6pPr marL="24384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6pPr>
      <a:lvl7pPr marL="28956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7pPr>
      <a:lvl8pPr marL="33528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8pPr>
      <a:lvl9pPr marL="38100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7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2001838"/>
            <a:ext cx="9144000" cy="2455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9880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95288" y="5373688"/>
            <a:ext cx="3600450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9881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016125" y="6497638"/>
            <a:ext cx="5113338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9882" name="Text Box 10"/>
          <p:cNvSpPr txBox="1">
            <a:spLocks noChangeArrowheads="1"/>
          </p:cNvSpPr>
          <p:nvPr/>
        </p:nvSpPr>
        <p:spPr bwMode="auto">
          <a:xfrm>
            <a:off x="8018463" y="4508500"/>
            <a:ext cx="1090612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de-DE" sz="600">
                <a:latin typeface="Arial" charset="0"/>
                <a:cs typeface="Arial" charset="0"/>
              </a:rPr>
              <a:t>©</a:t>
            </a:r>
            <a:r>
              <a:rPr lang="de-DE" sz="600">
                <a:latin typeface="Arial" charset="0"/>
              </a:rPr>
              <a:t> 2008 anderScore GmbH</a:t>
            </a:r>
          </a:p>
        </p:txBody>
      </p:sp>
      <p:sp>
        <p:nvSpPr>
          <p:cNvPr id="79883" name="Rectangle 11"/>
          <p:cNvSpPr>
            <a:spLocks noChangeArrowheads="1"/>
          </p:cNvSpPr>
          <p:nvPr/>
        </p:nvSpPr>
        <p:spPr bwMode="auto">
          <a:xfrm rot="20291916" flipV="1">
            <a:off x="5889625" y="4484688"/>
            <a:ext cx="73025" cy="698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79884" name="Rectangle 12"/>
          <p:cNvSpPr>
            <a:spLocks noChangeArrowheads="1"/>
          </p:cNvSpPr>
          <p:nvPr/>
        </p:nvSpPr>
        <p:spPr bwMode="auto">
          <a:xfrm rot="-922424">
            <a:off x="5884863" y="4489450"/>
            <a:ext cx="73025" cy="71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pic>
        <p:nvPicPr>
          <p:cNvPr id="2056" name="Picture 13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5364163" y="620713"/>
            <a:ext cx="3381375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46" r:id="rId1"/>
    <p:sldLayoutId id="2147483925" r:id="rId2"/>
    <p:sldLayoutId id="2147483926" r:id="rId3"/>
    <p:sldLayoutId id="2147483927" r:id="rId4"/>
    <p:sldLayoutId id="2147483928" r:id="rId5"/>
    <p:sldLayoutId id="2147483929" r:id="rId6"/>
    <p:sldLayoutId id="2147483930" r:id="rId7"/>
    <p:sldLayoutId id="2147483931" r:id="rId8"/>
    <p:sldLayoutId id="2147483932" r:id="rId9"/>
    <p:sldLayoutId id="2147483933" r:id="rId10"/>
    <p:sldLayoutId id="214748393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 marL="0" indent="0" algn="ctr">
              <a:buNone/>
            </a:pPr>
            <a:endParaRPr lang="de-DE" sz="4000" b="1" dirty="0"/>
          </a:p>
          <a:p>
            <a:pPr marL="0" indent="0" algn="ctr">
              <a:buNone/>
            </a:pPr>
            <a:endParaRPr lang="de-DE" sz="4000" b="1" dirty="0"/>
          </a:p>
          <a:p>
            <a:pPr marL="0" indent="0" algn="ctr">
              <a:buNone/>
            </a:pPr>
            <a:r>
              <a:rPr lang="de-DE" sz="4000" b="1" dirty="0"/>
              <a:t>Formulare</a:t>
            </a:r>
          </a:p>
          <a:p>
            <a:pPr marL="0" indent="0" algn="ctr">
              <a:buNone/>
            </a:pPr>
            <a:endParaRPr lang="de-DE" sz="4000" b="1" dirty="0">
              <a:sym typeface="Wingdings" panose="05000000000000000000" pitchFamily="2" charset="2"/>
            </a:endParaRP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141792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/>
              <a:t>JSR 303</a:t>
            </a:r>
          </a:p>
          <a:p>
            <a:r>
              <a:rPr lang="de-DE" sz="2000" dirty="0"/>
              <a:t>Bean</a:t>
            </a:r>
            <a:endParaRPr lang="de-DE" sz="2000" b="1" dirty="0"/>
          </a:p>
          <a:p>
            <a:pPr marL="0" indent="0">
              <a:buNone/>
            </a:pPr>
            <a:endParaRPr lang="de-DE" sz="800" b="1" dirty="0"/>
          </a:p>
          <a:p>
            <a:pPr marL="0" lvl="0" indent="0">
              <a:spcBef>
                <a:spcPct val="0"/>
              </a:spcBef>
              <a:buClrTx/>
              <a:buNone/>
            </a:pP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implements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Serializable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@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NotNull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 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@Pattern(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regexp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"^...$"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 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 email;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@Range(min = </a:t>
            </a:r>
            <a:r>
              <a:rPr lang="de-DE" altLang="de-DE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18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altLang="de-DE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150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age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@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Past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@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NotNull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 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Date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birthDay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@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NotNull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Address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address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de-DE" altLang="de-DE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Formulare</a:t>
            </a:r>
          </a:p>
        </p:txBody>
      </p:sp>
    </p:spTree>
    <p:extLst>
      <p:ext uri="{BB962C8B-B14F-4D97-AF65-F5344CB8AC3E}">
        <p14:creationId xmlns:p14="http://schemas.microsoft.com/office/powerpoint/2010/main" val="5350628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/>
              <a:t>JSR 303</a:t>
            </a:r>
          </a:p>
          <a:p>
            <a:r>
              <a:rPr lang="de-DE" sz="2000" dirty="0" err="1"/>
              <a:t>Application</a:t>
            </a:r>
            <a:r>
              <a:rPr lang="de-DE" sz="2000" dirty="0"/>
              <a:t>-Klasse</a:t>
            </a:r>
          </a:p>
          <a:p>
            <a:pPr marL="0" indent="0">
              <a:buNone/>
            </a:pPr>
            <a:endParaRPr lang="de-DE" altLang="de-DE" sz="8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Override</a:t>
            </a:r>
            <a:endParaRPr lang="de-DE" altLang="de-DE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init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(){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super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.init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BeanValidationConfiguration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().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configure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400050" lvl="1" indent="0">
              <a:buNone/>
            </a:pPr>
            <a:endParaRPr lang="de-DE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85750"/>
            <a:r>
              <a:rPr lang="de-DE" sz="2000" dirty="0" err="1">
                <a:latin typeface="+mj-lt"/>
                <a:cs typeface="Courier New" panose="02070309020205020404" pitchFamily="49" charset="0"/>
              </a:rPr>
              <a:t>PropertyValidator</a:t>
            </a:r>
            <a:endParaRPr lang="de-DE" sz="2000" dirty="0">
              <a:latin typeface="+mj-lt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altLang="de-DE" sz="800" dirty="0">
              <a:solidFill>
                <a:srgbClr val="000000"/>
              </a:solidFill>
              <a:latin typeface="+mj-lt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Form&lt;Person&gt; form =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Form&lt;&gt;(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personForm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form.add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TextField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PropertyValidator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()));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form.add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TextField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"email"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PropertyValidator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()));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form.add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TextField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age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PropertyValidator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()));</a:t>
            </a:r>
            <a:endParaRPr lang="de-DE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00050" lvl="1" indent="0">
              <a:buNone/>
            </a:pPr>
            <a:endParaRPr lang="de-DE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Formulare</a:t>
            </a:r>
          </a:p>
        </p:txBody>
      </p:sp>
    </p:spTree>
    <p:extLst>
      <p:ext uri="{BB962C8B-B14F-4D97-AF65-F5344CB8AC3E}">
        <p14:creationId xmlns:p14="http://schemas.microsoft.com/office/powerpoint/2010/main" val="6332464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17259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/>
              <a:t>Feedback</a:t>
            </a:r>
          </a:p>
          <a:p>
            <a:r>
              <a:rPr lang="de-DE" sz="2000" dirty="0"/>
              <a:t>Rückmeldung an den Nutzer</a:t>
            </a:r>
          </a:p>
          <a:p>
            <a:r>
              <a:rPr lang="de-DE" sz="2000" dirty="0"/>
              <a:t>Überschreibbare Standardtexte</a:t>
            </a:r>
          </a:p>
          <a:p>
            <a:r>
              <a:rPr lang="de-DE" sz="2000" dirty="0"/>
              <a:t>Internationalisierung</a:t>
            </a:r>
          </a:p>
          <a:p>
            <a:r>
              <a:rPr lang="de-DE" sz="2000" dirty="0"/>
              <a:t>Speicherung in </a:t>
            </a:r>
            <a:r>
              <a:rPr lang="de-DE" sz="2000" dirty="0" err="1"/>
              <a:t>Resource</a:t>
            </a:r>
            <a:r>
              <a:rPr lang="de-DE" sz="2000" dirty="0"/>
              <a:t> Bundles</a:t>
            </a: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Formulare</a:t>
            </a:r>
          </a:p>
        </p:txBody>
      </p:sp>
    </p:spTree>
    <p:extLst>
      <p:ext uri="{BB962C8B-B14F-4D97-AF65-F5344CB8AC3E}">
        <p14:creationId xmlns:p14="http://schemas.microsoft.com/office/powerpoint/2010/main" val="13379339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17259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/>
              <a:t>Feedback Panel</a:t>
            </a:r>
          </a:p>
          <a:p>
            <a:r>
              <a:rPr lang="de-DE" sz="2000" dirty="0"/>
              <a:t>Auflistung von Messages </a:t>
            </a:r>
          </a:p>
          <a:p>
            <a:r>
              <a:rPr lang="de-DE" sz="2000" dirty="0"/>
              <a:t>Interface </a:t>
            </a:r>
            <a:r>
              <a:rPr lang="de-DE" sz="2000" i="1" dirty="0" err="1"/>
              <a:t>IFeedbackMessageFilter</a:t>
            </a:r>
            <a:endParaRPr lang="de-DE" sz="2000" i="1" dirty="0"/>
          </a:p>
          <a:p>
            <a:endParaRPr lang="de-DE" altLang="de-DE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DE" altLang="de-DE" sz="2000" dirty="0">
                <a:solidFill>
                  <a:srgbClr val="000000"/>
                </a:solidFill>
                <a:latin typeface="+mj-lt"/>
                <a:cs typeface="Consolas" panose="020B0609020204030204" pitchFamily="49" charset="0"/>
              </a:rPr>
              <a:t>HTML</a:t>
            </a:r>
          </a:p>
          <a:p>
            <a:pPr marL="0" indent="0">
              <a:buNone/>
            </a:pPr>
            <a:endParaRPr lang="de-DE" altLang="de-DE" sz="8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 </a:t>
            </a:r>
            <a:r>
              <a:rPr lang="de-DE" altLang="de-DE" sz="1600" b="1" dirty="0" err="1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wicket</a:t>
            </a:r>
            <a:r>
              <a:rPr lang="de-DE" altLang="de-DE" sz="16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:id</a:t>
            </a:r>
            <a:r>
              <a:rPr lang="de-DE" altLang="de-DE" sz="16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successMessage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&gt;&lt;/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 </a:t>
            </a:r>
            <a:r>
              <a:rPr lang="de-DE" altLang="de-DE" sz="1600" b="1" dirty="0" err="1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wicket</a:t>
            </a:r>
            <a:r>
              <a:rPr lang="de-DE" altLang="de-DE" sz="16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:id</a:t>
            </a:r>
            <a:r>
              <a:rPr lang="de-DE" altLang="de-DE" sz="16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feedbackMessage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&gt;&lt;/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endParaRPr lang="de-DE" altLang="de-DE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DE" sz="2000" dirty="0"/>
              <a:t>Java</a:t>
            </a:r>
          </a:p>
          <a:p>
            <a:endParaRPr lang="de-DE" sz="800" dirty="0"/>
          </a:p>
          <a:p>
            <a:pPr marL="400050" lvl="1" indent="0">
              <a:buNone/>
            </a:pP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FeedbackPanel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feedbackMessage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</a:p>
          <a:p>
            <a:pPr marL="400050" lvl="1" indent="0">
              <a:buNone/>
            </a:pP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ExactErrorLevelFilter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FeedbackMessage.ERROR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)));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</a:p>
          <a:p>
            <a:pPr marL="400050" lvl="1" indent="0">
              <a:buNone/>
            </a:pP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FeedbackPanel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successMessage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</a:p>
          <a:p>
            <a:pPr marL="400050" lvl="1" indent="0">
              <a:buNone/>
            </a:pP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ExactErrorLevelFilter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FeedbackMessage.SUCCESS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)));</a:t>
            </a:r>
          </a:p>
          <a:p>
            <a:pPr marL="0" indent="0">
              <a:buNone/>
            </a:pPr>
            <a:endParaRPr lang="de-DE" altLang="de-DE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Formulare</a:t>
            </a:r>
          </a:p>
        </p:txBody>
      </p:sp>
    </p:spTree>
    <p:extLst>
      <p:ext uri="{BB962C8B-B14F-4D97-AF65-F5344CB8AC3E}">
        <p14:creationId xmlns:p14="http://schemas.microsoft.com/office/powerpoint/2010/main" val="35569264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17259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/>
              <a:t>Flash Messages</a:t>
            </a:r>
          </a:p>
          <a:p>
            <a:r>
              <a:rPr lang="de-DE" sz="2000" dirty="0"/>
              <a:t>Nachrichten von Komponenten</a:t>
            </a:r>
          </a:p>
          <a:p>
            <a:r>
              <a:rPr lang="de-DE" sz="2000" dirty="0"/>
              <a:t>Levels (vgl. </a:t>
            </a:r>
            <a:r>
              <a:rPr lang="de-DE" sz="2000" dirty="0" err="1"/>
              <a:t>Logging</a:t>
            </a:r>
            <a:r>
              <a:rPr lang="de-DE" sz="2000" dirty="0"/>
              <a:t>)</a:t>
            </a:r>
          </a:p>
          <a:p>
            <a:pPr lvl="1"/>
            <a:r>
              <a:rPr lang="de-DE" sz="1600" dirty="0" err="1"/>
              <a:t>debug</a:t>
            </a:r>
            <a:endParaRPr lang="de-DE" sz="1600" dirty="0"/>
          </a:p>
          <a:p>
            <a:pPr lvl="1"/>
            <a:r>
              <a:rPr lang="de-DE" sz="1600" dirty="0" err="1"/>
              <a:t>info</a:t>
            </a:r>
            <a:endParaRPr lang="de-DE" sz="1600" dirty="0"/>
          </a:p>
          <a:p>
            <a:pPr lvl="1"/>
            <a:r>
              <a:rPr lang="de-DE" sz="1600" dirty="0" err="1"/>
              <a:t>success</a:t>
            </a:r>
            <a:endParaRPr lang="de-DE" sz="1600" dirty="0"/>
          </a:p>
          <a:p>
            <a:pPr lvl="1"/>
            <a:r>
              <a:rPr lang="de-DE" sz="1600" dirty="0"/>
              <a:t>warn</a:t>
            </a:r>
          </a:p>
          <a:p>
            <a:pPr lvl="1"/>
            <a:r>
              <a:rPr lang="de-DE" sz="1600" dirty="0" err="1"/>
              <a:t>error</a:t>
            </a:r>
            <a:endParaRPr lang="de-DE" sz="1600" dirty="0"/>
          </a:p>
          <a:p>
            <a:pPr lvl="1"/>
            <a:r>
              <a:rPr lang="de-DE" sz="1600" dirty="0"/>
              <a:t>fatal</a:t>
            </a:r>
          </a:p>
          <a:p>
            <a:r>
              <a:rPr lang="de-DE" sz="2000" dirty="0"/>
              <a:t>Definition eigener </a:t>
            </a:r>
            <a:r>
              <a:rPr lang="de-DE" sz="2000" dirty="0" err="1"/>
              <a:t>FeedbackMessageFilter</a:t>
            </a:r>
            <a:endParaRPr lang="de-DE" sz="2000" dirty="0"/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Formulare</a:t>
            </a:r>
          </a:p>
        </p:txBody>
      </p:sp>
    </p:spTree>
    <p:extLst>
      <p:ext uri="{BB962C8B-B14F-4D97-AF65-F5344CB8AC3E}">
        <p14:creationId xmlns:p14="http://schemas.microsoft.com/office/powerpoint/2010/main" val="23728745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661275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/>
              <a:t>Flash Messages</a:t>
            </a:r>
          </a:p>
          <a:p>
            <a:pPr marL="0" indent="0">
              <a:buNone/>
            </a:pPr>
            <a:endParaRPr lang="de-DE" sz="800" dirty="0"/>
          </a:p>
          <a:p>
            <a:pPr marL="0" indent="0">
              <a:buNone/>
            </a:pP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CustomFeedbackMessageFilter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implements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IFeedbackMessageFilter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errorLevel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CustomFeedbackMessageFilter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errorLevel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){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.errorLevel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errorLevel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boolean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accept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FeedbackMessage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message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boolean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accept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6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Überprüfen, ob eine Message ausgegeben werden soll...</a:t>
            </a:r>
            <a:br>
              <a:rPr lang="de-DE" altLang="de-DE" sz="16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br>
              <a:rPr lang="de-DE" altLang="de-DE" sz="16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accept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endParaRPr lang="de-DE" altLang="de-DE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altLang="de-DE" sz="16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// Eventuell Berücksichtigung weiterer Level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de-DE" altLang="de-DE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Formulare</a:t>
            </a:r>
          </a:p>
        </p:txBody>
      </p:sp>
    </p:spTree>
    <p:extLst>
      <p:ext uri="{BB962C8B-B14F-4D97-AF65-F5344CB8AC3E}">
        <p14:creationId xmlns:p14="http://schemas.microsoft.com/office/powerpoint/2010/main" val="122841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/>
              <a:t>Grundlagen</a:t>
            </a:r>
          </a:p>
          <a:p>
            <a:r>
              <a:rPr lang="de-DE" sz="2000" dirty="0"/>
              <a:t>Eigene Komponenten</a:t>
            </a:r>
          </a:p>
          <a:p>
            <a:r>
              <a:rPr lang="de-DE" sz="2000" dirty="0"/>
              <a:t>Handler auf Serverseite</a:t>
            </a:r>
          </a:p>
          <a:p>
            <a:pPr lvl="1"/>
            <a:r>
              <a:rPr lang="de-DE" sz="1600" dirty="0" err="1"/>
              <a:t>onSubmit</a:t>
            </a:r>
            <a:r>
              <a:rPr lang="de-DE" sz="1600" dirty="0"/>
              <a:t>()</a:t>
            </a:r>
          </a:p>
          <a:p>
            <a:pPr lvl="1"/>
            <a:r>
              <a:rPr lang="de-DE" sz="1600" dirty="0" err="1"/>
              <a:t>onError</a:t>
            </a:r>
            <a:r>
              <a:rPr lang="de-DE" sz="1600" dirty="0"/>
              <a:t>()</a:t>
            </a:r>
          </a:p>
          <a:p>
            <a:pPr lvl="1"/>
            <a:endParaRPr lang="de-DE" sz="1600" dirty="0"/>
          </a:p>
          <a:p>
            <a:r>
              <a:rPr lang="de-DE" sz="2000" dirty="0"/>
              <a:t>Verarbeitung</a:t>
            </a: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Formulare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125" y="3933056"/>
            <a:ext cx="790575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299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/>
              <a:t>Grundlagen</a:t>
            </a:r>
          </a:p>
          <a:p>
            <a:r>
              <a:rPr lang="de-DE" sz="2000" dirty="0"/>
              <a:t>Vorgefertigte Eingabekomponenten</a:t>
            </a:r>
          </a:p>
          <a:p>
            <a:pPr lvl="1"/>
            <a:r>
              <a:rPr lang="de-DE" sz="1600" dirty="0"/>
              <a:t>Textfelder</a:t>
            </a:r>
          </a:p>
          <a:p>
            <a:pPr lvl="1"/>
            <a:r>
              <a:rPr lang="de-DE" sz="1600" dirty="0" err="1"/>
              <a:t>CheckBoxen</a:t>
            </a:r>
            <a:endParaRPr lang="de-DE" sz="1600" dirty="0"/>
          </a:p>
          <a:p>
            <a:pPr lvl="1"/>
            <a:r>
              <a:rPr lang="de-DE" sz="1600" dirty="0" err="1"/>
              <a:t>DropDowns</a:t>
            </a:r>
            <a:endParaRPr lang="de-DE" sz="1600" dirty="0"/>
          </a:p>
          <a:p>
            <a:pPr lvl="1"/>
            <a:r>
              <a:rPr lang="de-DE" sz="1600" dirty="0"/>
              <a:t>Buttons</a:t>
            </a:r>
          </a:p>
          <a:p>
            <a:pPr lvl="1"/>
            <a:r>
              <a:rPr lang="de-DE" sz="1600" dirty="0"/>
              <a:t>…</a:t>
            </a: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Formulare</a:t>
            </a: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3606251"/>
            <a:ext cx="7200800" cy="2559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024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2" y="1341438"/>
            <a:ext cx="9093324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/>
              <a:t>Grundlagen</a:t>
            </a:r>
          </a:p>
          <a:p>
            <a:r>
              <a:rPr lang="de-DE" sz="2000" dirty="0"/>
              <a:t>HTML: Page</a:t>
            </a:r>
          </a:p>
          <a:p>
            <a:endParaRPr lang="de-DE" sz="8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0" indent="0">
              <a:spcBef>
                <a:spcPct val="0"/>
              </a:spcBef>
              <a:buClrTx/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html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&gt;&lt;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title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&gt;Person&lt;/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title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&gt;&lt;/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body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 </a:t>
            </a:r>
            <a:r>
              <a:rPr lang="de-DE" altLang="de-DE" sz="16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de-DE" altLang="de-DE" sz="16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personForm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de-DE" altLang="de-DE" sz="16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method</a:t>
            </a:r>
            <a:r>
              <a:rPr lang="de-DE" altLang="de-DE" sz="16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de-DE" altLang="de-DE" sz="1600" b="1" dirty="0" err="1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wicket</a:t>
            </a:r>
            <a:r>
              <a:rPr lang="de-DE" altLang="de-DE" sz="16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:id</a:t>
            </a:r>
            <a:r>
              <a:rPr lang="de-DE" altLang="de-DE" sz="16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u="sng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personForm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&lt;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span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&gt;Name: &lt;/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span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&gt;&lt;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b="1" dirty="0" err="1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wicket</a:t>
            </a:r>
            <a:r>
              <a:rPr lang="de-DE" altLang="de-DE" sz="16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:id</a:t>
            </a:r>
            <a:r>
              <a:rPr lang="de-DE" altLang="de-DE" sz="16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u="sng" dirty="0" err="1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de-DE" altLang="de-DE" sz="16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type=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de-DE" altLang="de-DE" sz="16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de-DE" altLang="de-DE" sz="16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&lt;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span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&gt;Nachname: &lt;/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span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&gt;&lt;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b="1" dirty="0" err="1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wicket</a:t>
            </a:r>
            <a:r>
              <a:rPr lang="de-DE" altLang="de-DE" sz="16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:id</a:t>
            </a:r>
            <a:r>
              <a:rPr lang="de-DE" altLang="de-DE" sz="16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surname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de-DE" altLang="de-DE" sz="16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type=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de-DE" altLang="de-DE" sz="16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de-DE" altLang="de-DE" sz="16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surname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&lt;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type=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submit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de-DE" altLang="de-DE" sz="16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de-DE" altLang="de-DE" sz="16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"Save" </a:t>
            </a:r>
            <a:r>
              <a:rPr lang="de-DE" altLang="de-DE" sz="16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de-DE" altLang="de-DE" sz="16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"Speichern"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body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html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de-DE" altLang="de-DE" sz="3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Formulare</a:t>
            </a:r>
          </a:p>
        </p:txBody>
      </p:sp>
    </p:spTree>
    <p:extLst>
      <p:ext uri="{BB962C8B-B14F-4D97-AF65-F5344CB8AC3E}">
        <p14:creationId xmlns:p14="http://schemas.microsoft.com/office/powerpoint/2010/main" val="2978211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2" y="1341438"/>
            <a:ext cx="9093324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/>
              <a:t>Grundlagen</a:t>
            </a:r>
          </a:p>
          <a:p>
            <a:r>
              <a:rPr lang="de-DE" sz="2000" dirty="0"/>
              <a:t>Java: Page</a:t>
            </a:r>
          </a:p>
          <a:p>
            <a:endParaRPr lang="de-DE" sz="8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00050" lvl="1" indent="0">
              <a:spcBef>
                <a:spcPct val="0"/>
              </a:spcBef>
              <a:buClrTx/>
              <a:buNone/>
            </a:pP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PersonPage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extends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WebPage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PersonPage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super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PersonForm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u="sng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personForm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de-DE" altLang="de-DE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Formulare</a:t>
            </a:r>
          </a:p>
        </p:txBody>
      </p:sp>
    </p:spTree>
    <p:extLst>
      <p:ext uri="{BB962C8B-B14F-4D97-AF65-F5344CB8AC3E}">
        <p14:creationId xmlns:p14="http://schemas.microsoft.com/office/powerpoint/2010/main" val="15110918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2" y="1341438"/>
            <a:ext cx="9093324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/>
              <a:t>Grundlagen</a:t>
            </a:r>
          </a:p>
          <a:p>
            <a:r>
              <a:rPr lang="de-DE" sz="2000" dirty="0"/>
              <a:t>Java: Formular</a:t>
            </a:r>
          </a:p>
          <a:p>
            <a:endParaRPr lang="de-DE" sz="8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0" indent="0">
              <a:spcBef>
                <a:spcPct val="0"/>
              </a:spcBef>
              <a:buClrTx/>
              <a:buNone/>
            </a:pPr>
            <a:r>
              <a:rPr lang="de-DE" altLang="de-DE" sz="12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de-DE" altLang="de-DE" sz="12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2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de-DE" altLang="de-DE" sz="12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PersonForm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2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extends</a:t>
            </a:r>
            <a:r>
              <a:rPr lang="de-DE" altLang="de-DE" sz="12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 {</a:t>
            </a: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2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TextField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nameField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2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TextField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surnameField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2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de-DE" altLang="de-DE" sz="12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PersonForm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(String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2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super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nameField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altLang="de-DE" sz="12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2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TextField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2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200" b="1" u="sng" dirty="0" err="1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de-DE" altLang="de-DE" sz="12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Model.of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2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""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surnameField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altLang="de-DE" sz="12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2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TextField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2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200" b="1" u="sng" dirty="0" err="1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surname</a:t>
            </a:r>
            <a:r>
              <a:rPr lang="de-DE" altLang="de-DE" sz="12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Model.of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2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""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nameField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surnameField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2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de-DE" altLang="de-DE" sz="12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final </a:t>
            </a:r>
            <a:r>
              <a:rPr lang="de-DE" altLang="de-DE" sz="12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de-DE" altLang="de-DE" sz="12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onSubmit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String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(String)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nameField.getDefaultModelObject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String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surname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(String)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surnameField.getDefaultModelObject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2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"Hallo " 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de-DE" altLang="de-DE" sz="12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" 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surname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de-DE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de-DE" sz="2000" dirty="0"/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Formulare</a:t>
            </a:r>
          </a:p>
        </p:txBody>
      </p:sp>
    </p:spTree>
    <p:extLst>
      <p:ext uri="{BB962C8B-B14F-4D97-AF65-F5344CB8AC3E}">
        <p14:creationId xmlns:p14="http://schemas.microsoft.com/office/powerpoint/2010/main" val="24261279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/>
              <a:t>Validierung</a:t>
            </a:r>
          </a:p>
          <a:p>
            <a:r>
              <a:rPr lang="de-DE" sz="2000" dirty="0"/>
              <a:t>Interface </a:t>
            </a:r>
            <a:r>
              <a:rPr lang="de-DE" sz="2000" i="1" dirty="0" err="1"/>
              <a:t>IValidator</a:t>
            </a:r>
            <a:endParaRPr lang="de-DE" sz="2000" i="1" dirty="0"/>
          </a:p>
          <a:p>
            <a:r>
              <a:rPr lang="de-DE" sz="2000" dirty="0"/>
              <a:t>Vorgefertigte </a:t>
            </a:r>
            <a:r>
              <a:rPr lang="de-DE" sz="2000" dirty="0" err="1"/>
              <a:t>Validatoren</a:t>
            </a:r>
            <a:endParaRPr lang="de-DE" sz="2000" dirty="0"/>
          </a:p>
          <a:p>
            <a:pPr lvl="1"/>
            <a:r>
              <a:rPr lang="de-DE" sz="1600" dirty="0" err="1"/>
              <a:t>EmailAddressValidator</a:t>
            </a:r>
            <a:endParaRPr lang="de-DE" sz="1600" dirty="0"/>
          </a:p>
          <a:p>
            <a:pPr lvl="1"/>
            <a:r>
              <a:rPr lang="de-DE" sz="1600" dirty="0" err="1"/>
              <a:t>URLValidator</a:t>
            </a:r>
            <a:endParaRPr lang="de-DE" sz="1600" dirty="0"/>
          </a:p>
          <a:p>
            <a:pPr lvl="1"/>
            <a:r>
              <a:rPr lang="de-DE" sz="1600" dirty="0" err="1"/>
              <a:t>DateValidator</a:t>
            </a:r>
            <a:endParaRPr lang="de-DE" sz="1600" dirty="0"/>
          </a:p>
          <a:p>
            <a:pPr lvl="1"/>
            <a:r>
              <a:rPr lang="de-DE" sz="1600" dirty="0" err="1"/>
              <a:t>RangeValidator</a:t>
            </a:r>
            <a:endParaRPr lang="de-DE" sz="1600" dirty="0"/>
          </a:p>
          <a:p>
            <a:pPr lvl="1"/>
            <a:r>
              <a:rPr lang="de-DE" sz="1600" dirty="0"/>
              <a:t>…</a:t>
            </a: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Formulare</a:t>
            </a:r>
          </a:p>
        </p:txBody>
      </p:sp>
    </p:spTree>
    <p:extLst>
      <p:ext uri="{BB962C8B-B14F-4D97-AF65-F5344CB8AC3E}">
        <p14:creationId xmlns:p14="http://schemas.microsoft.com/office/powerpoint/2010/main" val="10930140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/>
              <a:t>Validierung</a:t>
            </a:r>
          </a:p>
          <a:p>
            <a:r>
              <a:rPr lang="de-DE" sz="2000" dirty="0"/>
              <a:t>Eigene </a:t>
            </a:r>
            <a:r>
              <a:rPr lang="de-DE" sz="2000" dirty="0" err="1"/>
              <a:t>Validatoren</a:t>
            </a:r>
            <a:endParaRPr lang="de-DE" sz="2000" dirty="0"/>
          </a:p>
          <a:p>
            <a:endParaRPr lang="de-DE" sz="800" i="1" dirty="0"/>
          </a:p>
          <a:p>
            <a:pPr marL="400050" lvl="1" indent="0">
              <a:buNone/>
            </a:pP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AgeValidator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implements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IValidator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&lt;Integer&gt; {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validate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IValidatable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&lt;Integer&gt;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validatable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age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validatable.getValue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age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 </a:t>
            </a:r>
            <a:r>
              <a:rPr lang="de-DE" altLang="de-DE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18 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||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age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&gt; </a:t>
            </a:r>
            <a:r>
              <a:rPr lang="de-DE" altLang="de-DE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100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){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ValidationError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error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ValidationError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validatable.error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error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de-DE" altLang="de-DE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Formulare</a:t>
            </a:r>
          </a:p>
        </p:txBody>
      </p:sp>
    </p:spTree>
    <p:extLst>
      <p:ext uri="{BB962C8B-B14F-4D97-AF65-F5344CB8AC3E}">
        <p14:creationId xmlns:p14="http://schemas.microsoft.com/office/powerpoint/2010/main" val="40437495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/>
              <a:t>JSR 303</a:t>
            </a:r>
          </a:p>
          <a:p>
            <a:r>
              <a:rPr lang="de-DE" sz="2000" dirty="0"/>
              <a:t>Definiert Annotationen zur Bean-Validierung</a:t>
            </a:r>
          </a:p>
          <a:p>
            <a:pPr lvl="1"/>
            <a:r>
              <a:rPr lang="de-DE" sz="1600" dirty="0"/>
              <a:t>@Range</a:t>
            </a:r>
          </a:p>
          <a:p>
            <a:pPr lvl="1"/>
            <a:r>
              <a:rPr lang="de-DE" sz="1600" dirty="0"/>
              <a:t>@</a:t>
            </a:r>
            <a:r>
              <a:rPr lang="de-DE" sz="1600" dirty="0" err="1"/>
              <a:t>Past</a:t>
            </a:r>
            <a:endParaRPr lang="de-DE" sz="1600" dirty="0"/>
          </a:p>
          <a:p>
            <a:pPr lvl="1"/>
            <a:r>
              <a:rPr lang="de-DE" sz="1600" dirty="0"/>
              <a:t>@</a:t>
            </a:r>
            <a:r>
              <a:rPr lang="de-DE" sz="1600" dirty="0" err="1"/>
              <a:t>NotNull</a:t>
            </a:r>
            <a:endParaRPr lang="de-DE" sz="1600" dirty="0"/>
          </a:p>
          <a:p>
            <a:pPr lvl="1"/>
            <a:r>
              <a:rPr lang="de-DE" sz="1600" dirty="0"/>
              <a:t>@Pattern</a:t>
            </a:r>
          </a:p>
          <a:p>
            <a:pPr lvl="1"/>
            <a:r>
              <a:rPr lang="de-DE" sz="1600" dirty="0"/>
              <a:t>…</a:t>
            </a:r>
          </a:p>
          <a:p>
            <a:r>
              <a:rPr lang="de-DE" sz="2000" dirty="0"/>
              <a:t>Nutzung in </a:t>
            </a:r>
            <a:r>
              <a:rPr lang="de-DE" sz="2000" dirty="0" err="1"/>
              <a:t>Wicket</a:t>
            </a:r>
            <a:endParaRPr lang="de-DE" sz="2000" dirty="0"/>
          </a:p>
          <a:p>
            <a:pPr lvl="1"/>
            <a:r>
              <a:rPr lang="de-DE" sz="1600" dirty="0"/>
              <a:t>Annotation der </a:t>
            </a:r>
            <a:r>
              <a:rPr lang="de-DE" sz="1600" dirty="0" err="1"/>
              <a:t>Beans</a:t>
            </a:r>
            <a:endParaRPr lang="de-DE" sz="1600" dirty="0"/>
          </a:p>
          <a:p>
            <a:pPr lvl="1"/>
            <a:r>
              <a:rPr lang="de-DE" sz="1600" dirty="0"/>
              <a:t>Aktivierung in </a:t>
            </a:r>
            <a:r>
              <a:rPr lang="de-DE" sz="1600" dirty="0" err="1"/>
              <a:t>Application</a:t>
            </a:r>
            <a:r>
              <a:rPr lang="de-DE" sz="1600" dirty="0"/>
              <a:t>-Klasse</a:t>
            </a:r>
          </a:p>
          <a:p>
            <a:pPr lvl="1"/>
            <a:r>
              <a:rPr lang="de-DE" sz="1600" dirty="0"/>
              <a:t>Hinzufügen von </a:t>
            </a:r>
            <a:r>
              <a:rPr lang="de-DE" sz="1600" dirty="0" err="1"/>
              <a:t>PropertyValidator</a:t>
            </a:r>
            <a:r>
              <a:rPr lang="de-DE" sz="1600" dirty="0"/>
              <a:t> zu Feldern</a:t>
            </a: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Formulare</a:t>
            </a:r>
          </a:p>
        </p:txBody>
      </p:sp>
    </p:spTree>
    <p:extLst>
      <p:ext uri="{BB962C8B-B14F-4D97-AF65-F5344CB8AC3E}">
        <p14:creationId xmlns:p14="http://schemas.microsoft.com/office/powerpoint/2010/main" val="272648102"/>
      </p:ext>
    </p:extLst>
  </p:cSld>
  <p:clrMapOvr>
    <a:masterClrMapping/>
  </p:clrMapOvr>
</p:sld>
</file>

<file path=ppt/theme/theme1.xml><?xml version="1.0" encoding="utf-8"?>
<a:theme xmlns:a="http://schemas.openxmlformats.org/drawingml/2006/main" name="vorlneu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anchor="ctr">
        <a:spAutoFit/>
      </a:bodyPr>
      <a:lstStyle>
        <a:defPPr eaLnBrk="1" hangingPunct="1">
          <a:defRPr sz="1800" dirty="0">
            <a:latin typeface="Arial" charset="0"/>
          </a:defRPr>
        </a:defPPr>
      </a:lstStyle>
    </a:txDef>
  </a:objectDefaults>
  <a:extraClrSchemeLst>
    <a:extraClrScheme>
      <a:clrScheme name="vorlneu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neu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enutzerdefiniertes Design">
  <a:themeElements>
    <a:clrScheme name="Benutzerdefiniertes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dirty="0">
            <a:latin typeface="Arial" pitchFamily="34" charset="0"/>
            <a:cs typeface="Arial" pitchFamily="34" charset="0"/>
          </a:defRPr>
        </a:defPPr>
      </a:lstStyle>
    </a:txDef>
  </a:objectDefaults>
  <a:extraClrSchemeLst>
    <a:extraClrScheme>
      <a:clrScheme name="Benutzerdefiniertes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Pages>1</Pages>
  <Words>189</Words>
  <Application>Microsoft Office PowerPoint</Application>
  <PresentationFormat>Bildschirmpräsentation (4:3)</PresentationFormat>
  <Paragraphs>113</Paragraphs>
  <Slides>15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15</vt:i4>
      </vt:variant>
    </vt:vector>
  </HeadingPairs>
  <TitlesOfParts>
    <vt:vector size="22" baseType="lpstr">
      <vt:lpstr>Arial</vt:lpstr>
      <vt:lpstr>Consolas</vt:lpstr>
      <vt:lpstr>Courier New</vt:lpstr>
      <vt:lpstr>Monotype Sorts</vt:lpstr>
      <vt:lpstr>Times New Roman</vt:lpstr>
      <vt:lpstr>vorlneu</vt:lpstr>
      <vt:lpstr>Benutzerdefiniertes Design</vt:lpstr>
      <vt:lpstr>PowerPoint-Präsentation</vt:lpstr>
      <vt:lpstr>Formulare</vt:lpstr>
      <vt:lpstr>Formulare</vt:lpstr>
      <vt:lpstr>Formulare</vt:lpstr>
      <vt:lpstr>Formulare</vt:lpstr>
      <vt:lpstr>Formulare</vt:lpstr>
      <vt:lpstr>Formulare</vt:lpstr>
      <vt:lpstr>Formulare</vt:lpstr>
      <vt:lpstr>Formulare</vt:lpstr>
      <vt:lpstr>Formulare</vt:lpstr>
      <vt:lpstr>Formulare</vt:lpstr>
      <vt:lpstr>Formulare</vt:lpstr>
      <vt:lpstr>Formulare</vt:lpstr>
      <vt:lpstr>Formulare</vt:lpstr>
      <vt:lpstr>Formulare</vt:lpstr>
    </vt:vector>
  </TitlesOfParts>
  <Company>anderScore GmbH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Standard-power-point-Vorlage</dc:title>
  <dc:creator>R.Vicups, S.Ohm</dc:creator>
  <cp:lastModifiedBy>Micro Soft</cp:lastModifiedBy>
  <cp:revision>859</cp:revision>
  <cp:lastPrinted>1996-08-01T16:36:58Z</cp:lastPrinted>
  <dcterms:created xsi:type="dcterms:W3CDTF">1996-08-01T16:33:14Z</dcterms:created>
  <dcterms:modified xsi:type="dcterms:W3CDTF">2019-03-12T13:40:06Z</dcterms:modified>
</cp:coreProperties>
</file>