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6"/>
  </p:notesMasterIdLst>
  <p:handoutMasterIdLst>
    <p:handoutMasterId r:id="rId17"/>
  </p:handoutMasterIdLst>
  <p:sldIdLst>
    <p:sldId id="578" r:id="rId3"/>
    <p:sldId id="520" r:id="rId4"/>
    <p:sldId id="488" r:id="rId5"/>
    <p:sldId id="568" r:id="rId6"/>
    <p:sldId id="569" r:id="rId7"/>
    <p:sldId id="570" r:id="rId8"/>
    <p:sldId id="571" r:id="rId9"/>
    <p:sldId id="572" r:id="rId10"/>
    <p:sldId id="574" r:id="rId11"/>
    <p:sldId id="573" r:id="rId12"/>
    <p:sldId id="576" r:id="rId13"/>
    <p:sldId id="575" r:id="rId14"/>
    <p:sldId id="577" r:id="rId15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12" d="100"/>
          <a:sy n="112" d="100"/>
        </p:scale>
        <p:origin x="7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10.02.2023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Patrick 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Ungewiß</a:t>
            </a:r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997663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Tag-2_4-Bestandteile_Ajax.pptx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1 – Einführung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Installation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Erste Anwendung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Architektur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2 – Entwicklung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Darstellung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Formulare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u="sng" dirty="0"/>
              <a:t>Ajax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3 – Fortgeschrittene Themen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Security &amp; </a:t>
            </a:r>
            <a:r>
              <a:rPr lang="de-DE" sz="1400" dirty="0" err="1"/>
              <a:t>Deployment</a:t>
            </a:r>
            <a:endParaRPr 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Lokalisierung &amp; Internationalisierung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Performance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Best Practices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140968"/>
            <a:ext cx="2031746" cy="7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0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Beispiel: Modales Fenster</a:t>
            </a:r>
          </a:p>
          <a:p>
            <a:pPr lvl="0">
              <a:buNone/>
            </a:pPr>
            <a:endParaRPr lang="de-DE" altLang="de-DE" sz="800" b="1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ModalPage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PageParameters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00050" lvl="1" indent="0">
              <a:spcBef>
                <a:spcPct val="0"/>
              </a:spcBef>
              <a:buClrTx/>
              <a:buNone/>
            </a:pP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Label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modalWindow.getContentId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Model.of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"Hey!"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modalWindow.setContent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modalWindow.setTitle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"Modal </a:t>
            </a:r>
            <a:r>
              <a:rPr lang="de-DE" altLang="de-DE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AjaxLink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openWindow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@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(Optional&lt;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AjaxRequestTarget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target.isPresent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modalWindow.show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target.get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773029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Ajax </a:t>
            </a:r>
            <a:r>
              <a:rPr lang="de-DE" sz="2000" b="1" dirty="0" err="1"/>
              <a:t>Behaviors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Mittels Ajax auszuführende Aktionen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Nachträgliches „</a:t>
            </a:r>
            <a:r>
              <a:rPr lang="de-DE" sz="2000" dirty="0" err="1"/>
              <a:t>Ajaxifizieren</a:t>
            </a:r>
            <a:r>
              <a:rPr lang="de-DE" sz="2000" dirty="0"/>
              <a:t>“ von Komponenten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Vorgefertigte </a:t>
            </a:r>
            <a:r>
              <a:rPr lang="de-DE" sz="2000" dirty="0" err="1"/>
              <a:t>Behaviors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AjaxEventBehavior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AjaxFormSubmitBehavior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AbstractAjaxTimerBehavior</a:t>
            </a:r>
            <a:endParaRPr lang="de-DE" sz="1600" dirty="0"/>
          </a:p>
          <a:p>
            <a:endParaRPr lang="de-DE" sz="16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3546599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 err="1"/>
              <a:t>AjaxEventBehavior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Serverseitige Behandlung von JavaScript Events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clickLabel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Sie haben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counterLabel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mal geklickt.</a:t>
            </a:r>
            <a:endParaRPr lang="de-DE" altLang="de-DE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899148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17259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 err="1"/>
              <a:t>AjaxEventBehavior</a:t>
            </a:r>
            <a:endParaRPr lang="de-DE" sz="2000" b="1" dirty="0"/>
          </a:p>
          <a:p>
            <a:endParaRPr lang="de-DE" sz="800" dirty="0"/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AjaxPage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WebPage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AjaxPage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PageParameters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clickLabel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Model.of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"Bitte klicken!"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Label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counterLabel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counterLabel.setOutputMarkupId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clickLabel.add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AjaxEventBehavior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@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onEvent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(Optional&lt;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AjaxRequestTarget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target.isPresent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()){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clickLabel.incrementCounter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target.get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}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64003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r>
              <a:rPr lang="de-DE" sz="4000" b="1" dirty="0"/>
              <a:t>Ajax</a:t>
            </a:r>
            <a:endParaRPr lang="de-DE" sz="4000" b="1" dirty="0">
              <a:sym typeface="Wingdings" panose="05000000000000000000" pitchFamily="2" charset="2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9269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Erzeugung von JS für Komponenten durch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Einbindung von </a:t>
            </a:r>
            <a:r>
              <a:rPr lang="de-DE" sz="2000" dirty="0" err="1"/>
              <a:t>jQuery</a:t>
            </a:r>
            <a:endParaRPr lang="de-DE" sz="2000" dirty="0"/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JavaScriptLibrarySettings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javaScriptSettings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getApplication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getJavaScriptLibrarySettings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de-DE" altLang="de-DE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response.render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JavaScriptHeaderItem.forReference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javaScriptSettings.getJQueryReference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Einbindung von eigenen Skripten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.</a:t>
            </a:r>
            <a:r>
              <a:rPr lang="de-DE" sz="1600" dirty="0" err="1"/>
              <a:t>js</a:t>
            </a:r>
            <a:r>
              <a:rPr lang="de-DE" sz="1600" dirty="0"/>
              <a:t>-Dateien als </a:t>
            </a:r>
            <a:r>
              <a:rPr lang="de-DE" sz="1600" dirty="0" err="1"/>
              <a:t>Resourcen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JavaScriptHeaderItems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OnDomReadyHeaderItems</a:t>
            </a:r>
            <a:endParaRPr lang="de-DE" dirty="0"/>
          </a:p>
          <a:p>
            <a:pPr lvl="1"/>
            <a:endParaRPr lang="de-DE" sz="16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329863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Grundlagen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AJAX: </a:t>
            </a:r>
            <a:r>
              <a:rPr lang="de-DE" sz="2000" b="1" dirty="0" err="1"/>
              <a:t>A</a:t>
            </a:r>
            <a:r>
              <a:rPr lang="de-DE" sz="2000" dirty="0" err="1"/>
              <a:t>synchronous</a:t>
            </a:r>
            <a:r>
              <a:rPr lang="de-DE" sz="2000" dirty="0"/>
              <a:t> </a:t>
            </a:r>
            <a:r>
              <a:rPr lang="de-DE" sz="2000" b="1" dirty="0"/>
              <a:t>J</a:t>
            </a:r>
            <a:r>
              <a:rPr lang="de-DE" sz="2000" dirty="0"/>
              <a:t>avaScript </a:t>
            </a:r>
            <a:r>
              <a:rPr lang="de-DE" sz="2000" b="1" dirty="0" err="1"/>
              <a:t>a</a:t>
            </a:r>
            <a:r>
              <a:rPr lang="de-DE" sz="2000" dirty="0" err="1"/>
              <a:t>nd</a:t>
            </a:r>
            <a:r>
              <a:rPr lang="de-DE" sz="2000" dirty="0"/>
              <a:t> </a:t>
            </a:r>
            <a:r>
              <a:rPr lang="de-DE" sz="2000" b="1" dirty="0"/>
              <a:t>X</a:t>
            </a:r>
            <a:r>
              <a:rPr lang="de-DE" sz="2000" dirty="0"/>
              <a:t>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Funktionsweise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Kommunikation mit Server im Hintergrund (</a:t>
            </a:r>
            <a:r>
              <a:rPr lang="de-DE" sz="1600" dirty="0" err="1"/>
              <a:t>XMLHttpRequest</a:t>
            </a:r>
            <a:r>
              <a:rPr lang="de-DE" sz="16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Dynamische Manipulation des DOMs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Keine vollständigen Page </a:t>
            </a:r>
            <a:r>
              <a:rPr lang="de-DE" sz="1600" dirty="0" err="1"/>
              <a:t>Reloads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Keine Blockierung der UI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/>
              <a:t>Basis moderner, interaktiver Web-Anwendungen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Historie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1998: Microsoft ActiveX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2005: Prägung des Begriffs durch Jesse James Garrett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76977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 algn="ctr">
              <a:buNone/>
            </a:pPr>
            <a:r>
              <a:rPr lang="de-DE" sz="1000" b="1" dirty="0"/>
              <a:t>Quelle: </a:t>
            </a:r>
            <a:r>
              <a:rPr lang="de-DE" sz="1000" b="1" dirty="0" err="1"/>
              <a:t>Wikipedia</a:t>
            </a:r>
            <a:r>
              <a:rPr lang="de-DE" sz="1000" b="1" dirty="0"/>
              <a:t> (https://de.wikipedia.org/wiki/Ajax_(Programmierung)), 10.06.2016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05" y="1052736"/>
            <a:ext cx="7069579" cy="486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89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 algn="ctr">
              <a:buNone/>
            </a:pPr>
            <a:r>
              <a:rPr lang="de-DE" sz="1000" b="1" dirty="0"/>
              <a:t>Quelle: </a:t>
            </a:r>
            <a:r>
              <a:rPr lang="de-DE" sz="1000" b="1" dirty="0" err="1"/>
              <a:t>Wikipedia</a:t>
            </a:r>
            <a:r>
              <a:rPr lang="de-DE" sz="1000" b="1" dirty="0"/>
              <a:t> (https://de.wikipedia.org/wiki/Ajax_(Programmierung)), 10.06.2016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052736"/>
            <a:ext cx="7164288" cy="498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39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Grundlagen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Eigene Ajax-Komponenten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Links, Buttons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Checkboxen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Editierbare Labels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Textfelder (inkl. </a:t>
            </a:r>
            <a:r>
              <a:rPr lang="de-DE" sz="1600" dirty="0" err="1"/>
              <a:t>autocomplete</a:t>
            </a:r>
            <a:r>
              <a:rPr lang="de-DE" sz="16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Modale Fenster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Binden von </a:t>
            </a:r>
            <a:r>
              <a:rPr lang="de-DE" sz="2000" dirty="0" err="1"/>
              <a:t>AjaxBehaviours</a:t>
            </a:r>
            <a:r>
              <a:rPr lang="de-DE" sz="2000" dirty="0"/>
              <a:t> an Komponenten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Interaktion mit </a:t>
            </a:r>
            <a:r>
              <a:rPr lang="de-DE" sz="2000" i="1" dirty="0" err="1"/>
              <a:t>RequestTarget</a:t>
            </a:r>
            <a:r>
              <a:rPr lang="de-DE" sz="2000" dirty="0"/>
              <a:t> in </a:t>
            </a:r>
            <a:r>
              <a:rPr lang="de-DE" sz="2000" i="1" dirty="0"/>
              <a:t>Request Handlern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Als </a:t>
            </a:r>
            <a:r>
              <a:rPr lang="de-DE" sz="1600" dirty="0" err="1"/>
              <a:t>Renderer</a:t>
            </a:r>
            <a:r>
              <a:rPr lang="de-DE" sz="1600" dirty="0"/>
              <a:t> zu verstehen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Angabe zu aktualisierender Komponenten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Repeater: Umgebenden Container angeben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1986732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Beispiel: Label</a:t>
            </a:r>
          </a:p>
          <a:p>
            <a:pPr lvl="0">
              <a:buNone/>
            </a:pPr>
            <a:endParaRPr lang="de-DE" altLang="de-DE" sz="800" b="1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Model.of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"Initial 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   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Komponente benötigt HTML ID, um aktualisiert werden zu können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label.</a:t>
            </a:r>
            <a:r>
              <a:rPr lang="de-DE" altLang="de-DE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setOutputMarkupId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//…  </a:t>
            </a:r>
          </a:p>
          <a:p>
            <a:pPr lvl="1">
              <a:buNone/>
            </a:pPr>
            <a:r>
              <a:rPr lang="de-DE" altLang="de-DE" sz="1600" b="1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AjaxLink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ajaxLink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(Optional&lt;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AjaxRequestTarget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1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target.isPresent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Model </a:t>
            </a:r>
            <a:r>
              <a:rPr lang="de-DE" altLang="de-DE" sz="1600" i="1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verändern und Komponente neu rendern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label.setDefaultModelObject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 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target.get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1093222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Beispiel: Modales Fenster</a:t>
            </a:r>
          </a:p>
          <a:p>
            <a:pPr lvl="0">
              <a:buNone/>
            </a:pPr>
            <a:endParaRPr lang="de-DE" altLang="de-DE" sz="800" b="1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&gt;Beispiel für ein Modal&lt;/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openWindow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&gt;Öffnen&lt;/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2996205730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692</Words>
  <Application>Microsoft Office PowerPoint</Application>
  <PresentationFormat>Bildschirmpräsentation (4:3)</PresentationFormat>
  <Paragraphs>128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Consolas</vt:lpstr>
      <vt:lpstr>Monotype Sorts</vt:lpstr>
      <vt:lpstr>Times New Roman</vt:lpstr>
      <vt:lpstr>vorlneu</vt:lpstr>
      <vt:lpstr>Benutzerdefiniertes Design</vt:lpstr>
      <vt:lpstr>Agenda</vt:lpstr>
      <vt:lpstr>PowerPoint-Präsentation</vt:lpstr>
      <vt:lpstr>Ajax</vt:lpstr>
      <vt:lpstr>Ajax</vt:lpstr>
      <vt:lpstr>Ajax</vt:lpstr>
      <vt:lpstr>Ajax</vt:lpstr>
      <vt:lpstr>Ajax</vt:lpstr>
      <vt:lpstr>Ajax</vt:lpstr>
      <vt:lpstr>Ajax</vt:lpstr>
      <vt:lpstr>Ajax</vt:lpstr>
      <vt:lpstr>Ajax</vt:lpstr>
      <vt:lpstr>Ajax</vt:lpstr>
      <vt:lpstr>Ajax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Patrick Moebius</cp:lastModifiedBy>
  <cp:revision>877</cp:revision>
  <cp:lastPrinted>1996-08-01T16:36:58Z</cp:lastPrinted>
  <dcterms:created xsi:type="dcterms:W3CDTF">1996-08-01T16:33:14Z</dcterms:created>
  <dcterms:modified xsi:type="dcterms:W3CDTF">2023-02-10T16:49:19Z</dcterms:modified>
</cp:coreProperties>
</file>