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0.wmf" ContentType="image/x-wmf"/>
  <Override PartName="/ppt/media/image12.png" ContentType="image/png"/>
  <Override PartName="/ppt/media/image9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ctr">
              <a:lnSpc>
                <a:spcPct val="100000"/>
              </a:lnSpc>
            </a:pPr>
            <a:fld id="{1CEEEEA8-5E37-4C77-8228-E3B744E12860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11.03.2019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r">
              <a:lnSpc>
                <a:spcPct val="100000"/>
              </a:lnSpc>
            </a:pPr>
            <a:fld id="{A8A3E2BC-3E6D-4732-8174-604D7BFF1D38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8" name="713fdfc0-1a72-49da-bd13-b47278f7537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 descr=""/>
          <p:cNvPicPr/>
          <p:nvPr/>
        </p:nvPicPr>
        <p:blipFill>
          <a:blip r:embed="rId3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0" name="Grafik 13" descr=""/>
          <p:cNvPicPr/>
          <p:nvPr/>
        </p:nvPicPr>
        <p:blipFill>
          <a:blip r:embed="rId4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anderScore GmbH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Frankenwerft 35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50667 Köln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Daniel Krämer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Titelmasterformat </a:t>
            </a: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durch Klicken </a:t>
            </a: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bearbeiten</a:t>
            </a:r>
            <a:endParaRPr b="0" lang="de-DE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rIns="92160" tIns="46080" bIns="4608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Textmasterformate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ctr">
              <a:lnSpc>
                <a:spcPct val="100000"/>
              </a:lnSpc>
            </a:pPr>
            <a:fld id="{CB7EF98B-D1E5-41AB-AF06-FBCF180161A0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11.03.2019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r">
              <a:lnSpc>
                <a:spcPct val="100000"/>
              </a:lnSpc>
            </a:pPr>
            <a:fld id="{84454E79-8CDA-4FCE-8E64-382881CD1E45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59" name="713fdfc0-1a72-49da-bd13-b47278f7537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 descr=""/>
          <p:cNvPicPr/>
          <p:nvPr/>
        </p:nvPicPr>
        <p:blipFill>
          <a:blip r:embed="rId3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61" name="Grafik 13" descr=""/>
          <p:cNvPicPr/>
          <p:nvPr/>
        </p:nvPicPr>
        <p:blipFill>
          <a:blip r:embed="rId4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anderScore GmbH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Frankenwerft 35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50667 Köln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Daniel Krämer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265320" y="6429240"/>
            <a:ext cx="3034080" cy="272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anderScore GmbH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Frankenwerft 35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50667 Köln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Textmasterformate durch Klicken bearbeiten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562040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1981080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ctr">
              <a:lnSpc>
                <a:spcPct val="100000"/>
              </a:lnSpc>
            </a:pPr>
            <a:fld id="{EA973873-BCC0-4771-A764-1C85810D6330}" type="datetime1">
              <a:rPr b="0" lang="de-DE" sz="1000" spc="-1" strike="noStrike">
                <a:solidFill>
                  <a:srgbClr val="ffffff"/>
                </a:solidFill>
                <a:latin typeface="Arial"/>
              </a:rPr>
              <a:t>11.03.2019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/>
          <a:p>
            <a:pPr algn="r">
              <a:lnSpc>
                <a:spcPct val="100000"/>
              </a:lnSpc>
            </a:pPr>
            <a:fld id="{B9F26E5A-CE55-475C-902E-B803F3F75DE4}" type="slidenum">
              <a:rPr b="0" lang="de-DE" sz="1000" spc="-1" strike="noStrike">
                <a:solidFill>
                  <a:srgbClr val="ffffff"/>
                </a:solidFill>
                <a:latin typeface="Arial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11" name="713fdfc0-1a72-49da-bd13-b47278f7537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 descr=""/>
          <p:cNvPicPr/>
          <p:nvPr/>
        </p:nvPicPr>
        <p:blipFill>
          <a:blip r:embed="rId3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 descr=""/>
          <p:cNvPicPr/>
          <p:nvPr/>
        </p:nvPicPr>
        <p:blipFill>
          <a:blip r:embed="rId4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anderScore GmbH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Frankenwerft 35 </a:t>
            </a:r>
            <a:r>
              <a:rPr b="0" lang="de-DE" sz="1200" spc="-1" strike="noStrike">
                <a:solidFill>
                  <a:srgbClr val="ffffff"/>
                </a:solidFill>
                <a:latin typeface="Arial"/>
              </a:rPr>
              <a:t>•</a:t>
            </a: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 50667 Köln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Daniel Krämer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jdk.java.net/11/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apache.org/dyn/closer.cgi/wicket/8.3.0/binaries/apache-wicket-8.3.0-bin.zip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icket.apache.org/start/quickstart.html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icket.apache.org/start/quickstart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MotivatioN</a:t>
            </a:r>
            <a:endParaRPr b="0" lang="de-DE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ctr">
              <a:lnSpc>
                <a:spcPct val="100000"/>
              </a:lnSpc>
              <a:spcBef>
                <a:spcPts val="79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Hello Wicket</a:t>
            </a:r>
            <a:endParaRPr b="0" lang="de-DE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Die erste Wicket Anwendung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Voraussetzungen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JDK 8 oder neuer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Servlet API 3.1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SLF4J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 u="sng">
                <a:solidFill>
                  <a:srgbClr val="fc0128"/>
                </a:solidFill>
                <a:uFillTx/>
                <a:latin typeface="Arial"/>
                <a:hlinkClick r:id="rId1"/>
              </a:rPr>
              <a:t>https://jdk.java.net/11/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Installation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Manuelle Installation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Einbindung von JARs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 u="sng">
                <a:solidFill>
                  <a:srgbClr val="fc0128"/>
                </a:solidFill>
                <a:uFillTx/>
                <a:latin typeface="Arial"/>
                <a:hlinkClick r:id="rId1"/>
              </a:rPr>
              <a:t>https://www.apache.org/dyn/closer.cgi/wicket/8.3.0/binaries/apache-wicket-8.3.0-bin.zip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i="1" lang="de-DE" sz="2000" spc="-1" strike="noStrike">
                <a:solidFill>
                  <a:srgbClr val="000000"/>
                </a:solidFill>
                <a:latin typeface="Arial"/>
              </a:rPr>
              <a:t>oder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Maven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dependency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    &lt;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groupId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&gt;org.apache.wicket&lt;/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groupId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    &lt;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artifactId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&gt;wicket-</a:t>
            </a:r>
            <a:r>
              <a:rPr b="1" lang="de-DE" sz="1600" spc="-1" strike="noStrike">
                <a:solidFill>
                  <a:srgbClr val="ff0000"/>
                </a:solidFill>
                <a:latin typeface="Consolas"/>
              </a:rPr>
              <a:t>core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&lt;/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artifactId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    &lt;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version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&gt;8.3.0&lt;/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version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&lt;/</a:t>
            </a:r>
            <a:r>
              <a:rPr b="1" lang="de-DE" sz="1600" spc="-1" strike="noStrike">
                <a:solidFill>
                  <a:srgbClr val="000080"/>
                </a:solidFill>
                <a:latin typeface="Consolas"/>
              </a:rPr>
              <a:t>dependency</a:t>
            </a:r>
            <a:r>
              <a:rPr b="0" lang="de-DE" sz="16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Installation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de-DE" sz="2000" spc="-1" strike="noStrike">
                <a:solidFill>
                  <a:srgbClr val="000000"/>
                </a:solidFill>
                <a:latin typeface="Arial"/>
              </a:rPr>
              <a:t>Empfehlung: Wicket Quick Start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Generierung der Projektstruktur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Lauffähige Wicket-Applikation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Starter für Server Jetty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Eigener Maven-Archetype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Import in IDE Ihrer Wahl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 u="sng">
                <a:solidFill>
                  <a:srgbClr val="fc0128"/>
                </a:solidFill>
                <a:uFillTx/>
                <a:latin typeface="Arial"/>
                <a:hlinkClick r:id="rId1"/>
              </a:rPr>
              <a:t>http://wicket.apache.org/start/quickstart.html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Installation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Installation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Grafik 2" descr=""/>
          <p:cNvPicPr/>
          <p:nvPr/>
        </p:nvPicPr>
        <p:blipFill>
          <a:blip r:embed="rId1"/>
          <a:stretch/>
        </p:blipFill>
        <p:spPr>
          <a:xfrm>
            <a:off x="827640" y="1008720"/>
            <a:ext cx="7506720" cy="53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Installation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 descr=""/>
          <p:cNvPicPr/>
          <p:nvPr/>
        </p:nvPicPr>
        <p:blipFill>
          <a:blip r:embed="rId1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Klicks Zählen</a:t>
            </a:r>
            <a:endParaRPr b="0" lang="de-DE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Links, Models, Ajax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Klicks zählen - HTML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48000" y="2700000"/>
            <a:ext cx="7704000" cy="176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"container"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b="1" lang="de-DE" sz="1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"link-link" 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href=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b="1" lang="de-DE" sz="1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b="1" lang="de-DE" sz="1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"ajax-link-link" 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href=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b="1" lang="de-DE" sz="1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"ajax-link-label"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de-DE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Klicks zählen - Java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48000" y="936360"/>
            <a:ext cx="7704000" cy="55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ClickCounterPage(){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de-DE" sz="105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ajaxLinkClicks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de-DE" sz="105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Model&lt;Integer&gt; linkLabelModel = Model.</a:t>
            </a:r>
            <a:r>
              <a:rPr b="0" i="1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Model&lt;Integer&gt; ajaxLinkLabelModel = Model.</a:t>
            </a:r>
            <a:r>
              <a:rPr b="0" i="1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b="1" lang="de-DE" sz="105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linkLabelModel);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ajaxLinkLabel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b="1" lang="de-DE" sz="105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"ajax-link-label"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ajaxLinkLabelModel);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.setOutputMarkupId(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Link&lt;Void&gt;(</a:t>
            </a:r>
            <a:r>
              <a:rPr b="1" lang="de-DE" sz="105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@Override</a:t>
            </a:r>
            <a:br/>
            <a:r>
              <a:rPr b="0" lang="de-DE" sz="105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onClick() {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.setObject(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AjaxFallbackLink&lt;Void&gt;(</a:t>
            </a:r>
            <a:r>
              <a:rPr b="1" lang="de-DE" sz="105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"ajax-link-link"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@Override</a:t>
            </a:r>
            <a:br/>
            <a:r>
              <a:rPr b="0" lang="de-DE" sz="105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onClick(Optional&lt;AjaxRequestTarget&gt; optional) {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(optional.isPresent()){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.setObject(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optional.get().add(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add(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add(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de-DE" sz="105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05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de-DE" sz="105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1" lang="de-DE" sz="4000" spc="-1" strike="noStrike" cap="all">
                <a:solidFill>
                  <a:srgbClr val="0d4f3c"/>
                </a:solidFill>
                <a:latin typeface="Arial"/>
              </a:rPr>
              <a:t>Echo Server</a:t>
            </a:r>
            <a:endParaRPr b="0" lang="de-DE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Ergebnis eines Formulars anzeigen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Historie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Timeline: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2004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Gründung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2005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1.0, 1.1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2006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1.2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2007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→ Apache Foundation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2008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1.3, „Wicket in Action“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2009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1.4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2011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1.5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2012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6 (aka 1.6)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2014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Wicket 7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2018: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Wicket 8, mind. halbjährliche Releases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Aktuell: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Wicket 8.x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8.3.0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current, supported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Wicket 7.x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7.12.0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supported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Wicket 6.x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6.30.0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security fixes only, upgrade to 7.x or 8.x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Echo Server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Java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HTML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EchoFormPage(){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inputModel 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TextField&lt;String&gt; textField 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TextField&lt;&gt;(</a:t>
            </a:r>
            <a:r>
              <a:rPr b="1" lang="de-DE" sz="1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inputModel);</a:t>
            </a:r>
            <a:br/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b="1" lang="de-DE" sz="1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.add(textField);</a:t>
            </a:r>
            <a:br/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b="1" lang="de-DE" sz="1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inputModel);</a:t>
            </a:r>
            <a:br/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add(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add(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248360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"container"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b="1" lang="de-DE" sz="11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label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for=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id 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b="1" lang="de-DE" sz="11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"form-control"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button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"submit" 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"btn btn-default"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&gt;Submit&lt;/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pre </a:t>
            </a:r>
            <a:r>
              <a:rPr b="1" lang="de-DE" sz="11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11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11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</a:t>
            </a:r>
            <a:r>
              <a:rPr b="1" lang="de-DE" sz="11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v</a:t>
            </a:r>
            <a:r>
              <a:rPr b="0" lang="de-DE" sz="11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de-DE" sz="11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Aufgabe: Wicket Start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Aufgabenstellung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Erzeugen Sie ein neues Wicket-Projekt.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Nutzen Sie </a:t>
            </a:r>
            <a:r>
              <a:rPr b="0" lang="de-DE" sz="1800" spc="-1" strike="noStrike">
                <a:solidFill>
                  <a:srgbClr val="000000"/>
                </a:solidFill>
                <a:latin typeface="Courier New"/>
              </a:rPr>
              <a:t>wicket-archetype-quickstart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Zählen Sie die Seitenaufrufe der </a:t>
            </a:r>
            <a:r>
              <a:rPr b="0" lang="de-DE" sz="1800" spc="-1" strike="noStrike">
                <a:solidFill>
                  <a:srgbClr val="000000"/>
                </a:solidFill>
                <a:latin typeface="Courier New"/>
              </a:rPr>
              <a:t>HomePage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 mit einem </a:t>
            </a:r>
            <a:r>
              <a:rPr b="0" lang="de-DE" sz="1800" spc="-1" strike="noStrike">
                <a:solidFill>
                  <a:srgbClr val="000000"/>
                </a:solidFill>
                <a:latin typeface="Courier New"/>
              </a:rPr>
              <a:t>static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-Counter - keine Persistenz. Geben Sie die Anzahl aus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Erstellen Sie zwei Links (synchron, ajaxfallback). Geben Sie die Anzahl der Clicks aus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Erstellen Sie ein Formular (Textfeld + Submit Button). Wenn der Benutzer das Formular absendet, dann wird der Eingabetext ausgegeben.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Lösungshinweise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800" spc="-1" strike="noStrike" u="sng">
                <a:solidFill>
                  <a:srgbClr val="fc0128"/>
                </a:solidFill>
                <a:uFillTx/>
                <a:latin typeface="Arial"/>
                <a:hlinkClick r:id="rId1"/>
              </a:rPr>
              <a:t>https://wicket.apache.org/start/quickstart.html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Testserver im Debug-Modus → HTML- und Java-Code Änderungen werden ohne Neustart angewendet.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Warum Wicket?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</a:rPr>
              <a:t>Wicket bridges the impedance mismatch between the stateless HTTP and stateful server-side programming in Java.”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M.Dashorts, E.Hillenius, </a:t>
            </a:r>
            <a:r>
              <a:rPr b="0" i="1" lang="de-DE" sz="1600" spc="-1" strike="noStrike">
                <a:solidFill>
                  <a:srgbClr val="000000"/>
                </a:solidFill>
                <a:latin typeface="Arial"/>
              </a:rPr>
              <a:t>Wicket in Action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Java Virtual Machine (JVM): Classes, Objects, Members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./.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Hyper Text Transfer Protocol (HTTP): Stateless, Request Response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Model 2 Frameworks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Klass. MVC Ansätze: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Spring MVC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Apache Struts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Ruby on Rails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Grails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Vorgehen: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Routing: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URL  ↔ Controller Object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HTTP-Request 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→ Action-Methode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→ View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Idee: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Abstraktion </a:t>
            </a:r>
            <a:r>
              <a:rPr b="0" lang="de-DE" sz="1600" spc="-1" strike="noStrike">
                <a:solidFill>
                  <a:srgbClr val="000000"/>
                </a:solidFill>
                <a:latin typeface="Courier New"/>
              </a:rPr>
              <a:t>login(user)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 statt </a:t>
            </a:r>
            <a:r>
              <a:rPr b="0" lang="de-DE" sz="1600" spc="-1" strike="noStrike">
                <a:solidFill>
                  <a:srgbClr val="000000"/>
                </a:solidFill>
                <a:latin typeface="Courier New"/>
              </a:rPr>
              <a:t>doPost(request)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Viele Helper / Taglibs: Links, Formulare, etc.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2000" spc="-1" strike="noStrike">
                <a:solidFill>
                  <a:srgbClr val="ff0000"/>
                </a:solidFill>
                <a:latin typeface="Arial"/>
              </a:rPr>
              <a:t>Passt das zu den Anforderungen?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3390840" y="-1676520"/>
            <a:ext cx="5854680" cy="61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Ziel: Komplexe Webanwendung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User Interfaces modellieren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Model-View-{ Controller, Presenter, … }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Analog zu: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AWT, Swing, Java FX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WebPage {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static final long </a:t>
            </a:r>
            <a:r>
              <a:rPr b="1" i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serialVersionUID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1L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int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Link&lt;Void&gt;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0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linkLabelModel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Model.</a:t>
            </a:r>
            <a:r>
              <a:rPr b="0" i="1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Link&lt;Void&gt;(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@Override</a:t>
            </a:r>
            <a:br/>
            <a:r>
              <a:rPr b="0" lang="de-DE" sz="9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onClick() {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.setObject(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add(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add(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 descr=""/>
          <p:cNvPicPr/>
          <p:nvPr/>
        </p:nvPicPr>
        <p:blipFill>
          <a:blip r:embed="rId1"/>
          <a:stretch/>
        </p:blipFill>
        <p:spPr>
          <a:xfrm>
            <a:off x="5436000" y="1340640"/>
            <a:ext cx="3707640" cy="34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Zustand der UI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Problem: Zustand der UI verfolgen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HTTP ist Stateless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Idee: Zustand in URL codieren?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Courier New"/>
              </a:rPr>
              <a:t>/tsp/web?lefttab=mngworkspaces&amp;ctab=groups&amp;ltab=members&amp;rtab=comps…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Wicket: Zustand der UI in Session ablegen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Komponentenbaum serialisieren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URLs referenzieren gespeicherte Seiten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Vorsicht: Anzahl der Seiten begrenzen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1" lang="de-DE" sz="2000" spc="-1" strike="noStrike">
                <a:solidFill>
                  <a:srgbClr val="ff0000"/>
                </a:solidFill>
                <a:latin typeface="Arial"/>
              </a:rPr>
              <a:t>Offen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: Aussehen der UI beschreiben.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UI Design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Wicket Philosophie: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Just Java, just HTML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Layout in HTML (+ CSS)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Wicket-IDs referenzieren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Komponenten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Damit: Keine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</a:rPr>
              <a:t>eigene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Beschreibungssprache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Round-Trip: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Designer ↔ Entwickler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möglich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4695120" y="972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class=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button 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"submit"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&gt;Submit&lt;/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pre </a:t>
            </a:r>
            <a:r>
              <a:rPr b="1" lang="de-DE" sz="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b="1" lang="de-DE" sz="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:id=</a:t>
            </a:r>
            <a:r>
              <a:rPr b="1" lang="de-DE" sz="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9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EchoFormPage(){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Model&lt;String&gt; inputModel 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TextField&lt;String&gt; textField 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TextField&lt;&gt;(</a:t>
            </a:r>
            <a:r>
              <a:rPr b="1" lang="de-DE" sz="1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, inputModel);</a:t>
            </a:r>
            <a:br/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b="1" lang="de-DE" sz="1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"form"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.add(textField);</a:t>
            </a:r>
            <a:br/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b="1" lang="de-DE" sz="12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b="1" lang="de-DE" sz="12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"echo-message"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, inputModel);</a:t>
            </a:r>
            <a:br/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add(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 Mono"/>
              </a:rPr>
              <a:t>    add(</a:t>
            </a:r>
            <a:r>
              <a:rPr b="1" lang="de-DE" sz="12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3000" spc="-1" strike="noStrike">
                <a:solidFill>
                  <a:srgbClr val="0d4f3c"/>
                </a:solidFill>
                <a:latin typeface="Arial"/>
              </a:rPr>
              <a:t>Zusammenfassung</a:t>
            </a:r>
            <a:endParaRPr b="0" lang="de-DE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Klassische MVC-Frameworks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Routing: Controller, View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UI-Komponenten werden nicht modelliert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Wenig Hilfe bei komplexen User Interfaces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Wicket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Komponenten-orientiert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Models und Zustand der Komponenten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in Session serialisiert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Java-API beschreibt die Komponenten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HTML beschreibt das Aussehen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XML-Attribute stellen Bezug her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Vorsicht: Session evtl. groß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Speicherverbrauch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Cluster-Overhead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b="0" lang="de-DE" sz="1600" spc="-1" strike="noStrike">
                <a:solidFill>
                  <a:srgbClr val="ff0000"/>
                </a:solidFill>
                <a:latin typeface="Arial"/>
              </a:rPr>
              <a:t>Wichtig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: Größe der Session beschränken!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d4f3c"/>
                </a:solidFill>
                <a:latin typeface="Arial"/>
              </a:rPr>
              <a:t>Wicket in Beispielen</a:t>
            </a:r>
            <a:endParaRPr b="0" lang="de-DE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Hello Wicket</a:t>
            </a:r>
            <a:endParaRPr b="0" lang="de-DE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Link Click Counting</a:t>
            </a:r>
            <a:endParaRPr b="0" lang="de-DE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Echo Server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  <Pages>1</Pages>
  <Words>394</Words>
  <Paragraphs>150</Paragraphs>
  <Company>anderScore GmbH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1996-08-01T16:33:14Z</dcterms:created>
  <dc:creator>R.Vicups, S.Ohm</dc:creator>
  <dc:description/>
  <dc:language>de-DE</dc:language>
  <cp:lastModifiedBy/>
  <cp:lastPrinted>1996-08-01T16:36:58Z</cp:lastPrinted>
  <dcterms:modified xsi:type="dcterms:W3CDTF">2019-03-11T18:42:55Z</dcterms:modified>
  <cp:revision>929</cp:revision>
  <dc:subject/>
  <dc:title>Standard-power-point-Vorlage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