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handoutMasterIdLst>
    <p:handoutMasterId r:id="rId18"/>
  </p:handoutMasterIdLst>
  <p:sldIdLst>
    <p:sldId id="288" r:id="rId3"/>
    <p:sldId id="290" r:id="rId4"/>
    <p:sldId id="324" r:id="rId5"/>
    <p:sldId id="465" r:id="rId6"/>
    <p:sldId id="466" r:id="rId7"/>
    <p:sldId id="462" r:id="rId8"/>
    <p:sldId id="449" r:id="rId9"/>
    <p:sldId id="458" r:id="rId10"/>
    <p:sldId id="467" r:id="rId11"/>
    <p:sldId id="468" r:id="rId12"/>
    <p:sldId id="459" r:id="rId13"/>
    <p:sldId id="461" r:id="rId14"/>
    <p:sldId id="464" r:id="rId15"/>
    <p:sldId id="463" r:id="rId1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69975" y="887413"/>
            <a:ext cx="4645025" cy="34845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8915F-EA62-4EB0-AFD7-AFB10A9BCAD2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92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6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4" y="6424614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6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4" y="6424614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4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4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2023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6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4" y="6424614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6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4" y="6424614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4" y="981076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6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6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4" y="6424614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6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4" y="6424614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6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4" y="6424614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sz="2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6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4" y="6424614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6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4" y="6424614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400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400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2144" y="6613921"/>
            <a:ext cx="820738" cy="24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12.02.2023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4682" y="6513908"/>
            <a:ext cx="444032" cy="24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4" y="981076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2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sz="2400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1" y="-630"/>
            <a:ext cx="251992" cy="2616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sz="2400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1" y="-630"/>
            <a:ext cx="251992" cy="2616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sz="2400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1" y="-630"/>
            <a:ext cx="251992" cy="2616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sz="2400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2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9" y="65280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15890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6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Patrick 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Ungewiß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5"/>
            <a:ext cx="17283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Tag-1_1-Begruessung.pptx</a:t>
            </a:r>
            <a:endParaRPr lang="de-DE" sz="2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90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998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 dirty="0">
                <a:latin typeface="Arial" charset="0"/>
                <a:cs typeface="Arial" charset="0"/>
              </a:rPr>
              <a:t>©</a:t>
            </a:r>
            <a:r>
              <a:rPr lang="de-DE" sz="600" dirty="0">
                <a:latin typeface="Arial" charset="0"/>
              </a:rPr>
              <a:t> 2008 </a:t>
            </a:r>
            <a:r>
              <a:rPr lang="de-DE" sz="600" dirty="0" err="1">
                <a:latin typeface="Arial" charset="0"/>
              </a:rPr>
              <a:t>anderScore</a:t>
            </a:r>
            <a:r>
              <a:rPr lang="de-DE" sz="600" dirty="0">
                <a:latin typeface="Arial" charset="0"/>
              </a:rPr>
              <a:t>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6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400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4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400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4" y="620714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erscore-gmbh/wicket-train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wicket/guide/9.x/single.html" TargetMode="External"/><Relationship Id="rId2" Type="http://schemas.openxmlformats.org/officeDocument/2006/relationships/hyperlink" Target="https://nightlies.apache.org/wicket/guide/8.x/sing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cketinaction.com/download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68315" y="2562227"/>
            <a:ext cx="5255815" cy="9382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3600" dirty="0"/>
              <a:t>Einführung</a:t>
            </a:r>
            <a:br>
              <a:rPr lang="de-DE" sz="3600" dirty="0"/>
            </a:br>
            <a:r>
              <a:rPr lang="de-DE" sz="3600" dirty="0"/>
              <a:t>Apache </a:t>
            </a:r>
            <a:r>
              <a:rPr lang="de-DE" sz="3600" dirty="0" err="1"/>
              <a:t>Wicket</a:t>
            </a:r>
            <a:endParaRPr lang="de-DE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312" y="4462463"/>
            <a:ext cx="2663528" cy="622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1600" dirty="0"/>
              <a:t>13.02. – 15.02.2023, </a:t>
            </a:r>
          </a:p>
          <a:p>
            <a:pPr algn="l" eaLnBrk="1" hangingPunct="1"/>
            <a:r>
              <a:rPr lang="de-DE" sz="1600" dirty="0"/>
              <a:t>Patrick </a:t>
            </a:r>
            <a:r>
              <a:rPr lang="de-DE" sz="1600" dirty="0" err="1"/>
              <a:t>Ungewiß</a:t>
            </a:r>
            <a:endParaRPr lang="de-DE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Vereinbarungen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Pausen</a:t>
            </a:r>
          </a:p>
          <a:p>
            <a:pPr lvl="1"/>
            <a:r>
              <a:rPr lang="de-DE" dirty="0"/>
              <a:t>Gemeinsam zu vorgegebenen Zeiten</a:t>
            </a:r>
          </a:p>
          <a:p>
            <a:pPr lvl="1"/>
            <a:r>
              <a:rPr lang="de-DE" dirty="0"/>
              <a:t>Individuell während der Übungen</a:t>
            </a:r>
          </a:p>
          <a:p>
            <a:r>
              <a:rPr lang="de-DE" dirty="0"/>
              <a:t>Erreichbarkeit Dozent</a:t>
            </a:r>
          </a:p>
          <a:p>
            <a:pPr lvl="1"/>
            <a:r>
              <a:rPr lang="de-DE" dirty="0"/>
              <a:t>Zoom (Chat, Mikrophon)</a:t>
            </a:r>
          </a:p>
          <a:p>
            <a:pPr lvl="1"/>
            <a:r>
              <a:rPr lang="de-DE"/>
              <a:t>Handy</a:t>
            </a:r>
            <a:endParaRPr lang="de-DE" dirty="0"/>
          </a:p>
          <a:p>
            <a:pPr lvl="1"/>
            <a:r>
              <a:rPr lang="de-DE" dirty="0"/>
              <a:t>Kamera aus: gerade nicht anwesend bzw. ansprechbar</a:t>
            </a:r>
          </a:p>
          <a:p>
            <a:r>
              <a:rPr lang="de-DE" dirty="0"/>
              <a:t>Regeln</a:t>
            </a:r>
          </a:p>
          <a:p>
            <a:pPr lvl="1"/>
            <a:r>
              <a:rPr lang="de-DE" dirty="0"/>
              <a:t>Mikrophon möglichst aus (Hintergrundgeräusche)</a:t>
            </a:r>
          </a:p>
          <a:p>
            <a:pPr lvl="1"/>
            <a:r>
              <a:rPr lang="de-DE" dirty="0"/>
              <a:t>Bei Fragen: "Hand heben" oder Chat</a:t>
            </a:r>
          </a:p>
          <a:p>
            <a:pPr lvl="1"/>
            <a:r>
              <a:rPr lang="de-DE" dirty="0"/>
              <a:t>Wenn Übung fertig, selbst in Hauptsession zurückkehren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52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Übungsblätter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  <a:hlinkClick r:id="rId2"/>
              </a:rPr>
              <a:t>https://github.com/anderscore-gmbh/wicket-training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2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/>
              <a:t>Apache </a:t>
            </a:r>
            <a:r>
              <a:rPr lang="de-DE" sz="2600" i="1" dirty="0" err="1"/>
              <a:t>Wicket</a:t>
            </a:r>
            <a:r>
              <a:rPr lang="de-DE" sz="2600" i="1" dirty="0"/>
              <a:t> User Guide - Reference </a:t>
            </a:r>
            <a:r>
              <a:rPr lang="de-DE" sz="2600" i="1" dirty="0" err="1"/>
              <a:t>Documentation</a:t>
            </a:r>
            <a:br>
              <a:rPr lang="de-DE" i="1" dirty="0"/>
            </a:br>
            <a:r>
              <a:rPr lang="de-DE" sz="2000" dirty="0" err="1"/>
              <a:t>A.Del</a:t>
            </a:r>
            <a:r>
              <a:rPr lang="de-DE" sz="2000" dirty="0"/>
              <a:t> </a:t>
            </a:r>
            <a:r>
              <a:rPr lang="de-DE" sz="2000" dirty="0" err="1"/>
              <a:t>Bene</a:t>
            </a:r>
            <a:r>
              <a:rPr lang="de-DE" sz="2000" dirty="0"/>
              <a:t>, </a:t>
            </a:r>
            <a:r>
              <a:rPr lang="de-DE" sz="2000" dirty="0" err="1"/>
              <a:t>M.Grigorov</a:t>
            </a:r>
            <a:r>
              <a:rPr lang="de-DE" sz="2000" dirty="0"/>
              <a:t>, </a:t>
            </a:r>
            <a:r>
              <a:rPr lang="de-DE" sz="2000" dirty="0" err="1"/>
              <a:t>C.Hufe</a:t>
            </a:r>
            <a:r>
              <a:rPr lang="de-DE" sz="2000" dirty="0"/>
              <a:t>, </a:t>
            </a:r>
            <a:r>
              <a:rPr lang="de-DE" sz="2000" dirty="0" err="1"/>
              <a:t>C.Kroemer</a:t>
            </a:r>
            <a:r>
              <a:rPr lang="de-DE" sz="2000" dirty="0"/>
              <a:t>, </a:t>
            </a:r>
            <a:r>
              <a:rPr lang="de-DE" sz="2000" dirty="0" err="1"/>
              <a:t>D.Bartl</a:t>
            </a:r>
            <a:r>
              <a:rPr lang="de-DE" sz="2000" dirty="0"/>
              <a:t>, </a:t>
            </a:r>
            <a:r>
              <a:rPr lang="de-DE" sz="2000" dirty="0" err="1"/>
              <a:t>P.Borș</a:t>
            </a:r>
            <a:r>
              <a:rPr lang="de-DE" sz="2000" dirty="0"/>
              <a:t>, </a:t>
            </a:r>
            <a:r>
              <a:rPr lang="de-DE" sz="2000" dirty="0" err="1"/>
              <a:t>T.Soloschenko</a:t>
            </a:r>
            <a:r>
              <a:rPr lang="de-DE" sz="2000" dirty="0"/>
              <a:t>, </a:t>
            </a:r>
            <a:r>
              <a:rPr lang="de-DE" sz="2000" dirty="0" err="1"/>
              <a:t>I.Vaynberg</a:t>
            </a:r>
            <a:r>
              <a:rPr lang="de-DE" sz="2000" dirty="0"/>
              <a:t>, </a:t>
            </a:r>
            <a:r>
              <a:rPr lang="de-DE" sz="2000" dirty="0" err="1"/>
              <a:t>J.Rohde</a:t>
            </a:r>
            <a:r>
              <a:rPr lang="de-DE" sz="2000" dirty="0"/>
              <a:t>:</a:t>
            </a:r>
            <a:br>
              <a:rPr lang="de-DE" sz="2000" dirty="0"/>
            </a:br>
            <a:r>
              <a:rPr lang="de-DE" sz="2000" dirty="0">
                <a:hlinkClick r:id="rId2"/>
              </a:rPr>
              <a:t>https://nightlies.apache.org/wicket/guide/8.x/single.html</a:t>
            </a:r>
            <a:br>
              <a:rPr lang="de-DE" sz="2000" dirty="0"/>
            </a:br>
            <a:r>
              <a:rPr lang="de-DE" sz="2000" dirty="0">
                <a:hlinkClick r:id="rId3"/>
              </a:rPr>
              <a:t>https://ci.apache.org/projects/wicket/guide/9.x/single.html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endParaRPr lang="de-DE" sz="3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Wicket in Action</a:t>
            </a:r>
            <a:br>
              <a:rPr lang="en-US" i="1" dirty="0"/>
            </a:br>
            <a:r>
              <a:rPr lang="en-US" sz="2000" dirty="0" err="1"/>
              <a:t>M.Dashorst</a:t>
            </a:r>
            <a:r>
              <a:rPr lang="en-US" sz="2000" dirty="0"/>
              <a:t>, E. </a:t>
            </a:r>
            <a:r>
              <a:rPr lang="en-US" sz="2000" dirty="0" err="1"/>
              <a:t>Hillenius</a:t>
            </a:r>
            <a:br>
              <a:rPr lang="en-US" sz="2000" i="1" dirty="0"/>
            </a:br>
            <a:r>
              <a:rPr lang="en-US" sz="2000" dirty="0"/>
              <a:t>Manning, 2008.</a:t>
            </a:r>
          </a:p>
          <a:p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Code-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</a:t>
            </a:r>
            <a:r>
              <a:rPr lang="en-US" sz="2000" i="1" dirty="0" err="1"/>
              <a:t>dem</a:t>
            </a:r>
            <a:r>
              <a:rPr lang="en-US" sz="2000" i="1" dirty="0"/>
              <a:t> </a:t>
            </a:r>
            <a:r>
              <a:rPr lang="en-US" sz="2000" i="1" dirty="0" err="1"/>
              <a:t>Buch</a:t>
            </a:r>
            <a:r>
              <a:rPr lang="en-US" sz="2000" i="1" dirty="0"/>
              <a:t> “Wicket in Action”. </a:t>
            </a:r>
            <a:r>
              <a:rPr lang="en-US" sz="2000" i="1" dirty="0">
                <a:hlinkClick r:id="rId4"/>
              </a:rPr>
              <a:t>http://wicketinaction.com/downloads/</a:t>
            </a:r>
            <a:r>
              <a:rPr lang="en-US" sz="2000" i="1" dirty="0"/>
              <a:t> 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Java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Wicket</a:t>
            </a:r>
            <a:endParaRPr lang="de-DE" altLang="de-DE" sz="2000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2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4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Warm-Up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Java?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Web?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HTML / CSS?</a:t>
            </a:r>
          </a:p>
        </p:txBody>
      </p:sp>
    </p:spTree>
    <p:extLst>
      <p:ext uri="{BB962C8B-B14F-4D97-AF65-F5344CB8AC3E}">
        <p14:creationId xmlns:p14="http://schemas.microsoft.com/office/powerpoint/2010/main" val="216658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2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3215" y="1385913"/>
            <a:ext cx="8516937" cy="5400675"/>
          </a:xfrm>
        </p:spPr>
        <p:txBody>
          <a:bodyPr/>
          <a:lstStyle/>
          <a:p>
            <a:pPr marL="1163638" indent="-1163638">
              <a:buNone/>
            </a:pPr>
            <a:r>
              <a:rPr lang="de-DE" altLang="de-DE" b="1" dirty="0"/>
              <a:t>Jan Lühr (</a:t>
            </a:r>
            <a:r>
              <a:rPr lang="de-DE" altLang="de-DE" b="1" dirty="0" err="1"/>
              <a:t>B.Sc</a:t>
            </a:r>
            <a:r>
              <a:rPr lang="de-DE" altLang="de-DE" b="1" dirty="0"/>
              <a:t>. C.S.)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Senior Software Engineer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Seit 2007 bei </a:t>
            </a:r>
            <a:r>
              <a:rPr lang="de-DE" altLang="de-DE" sz="2000" dirty="0" err="1"/>
              <a:t>anderScore</a:t>
            </a:r>
            <a:endParaRPr lang="de-DE" altLang="de-DE" sz="2000" dirty="0"/>
          </a:p>
          <a:p>
            <a:pPr>
              <a:buFont typeface="Arial" charset="0"/>
              <a:buChar char="●"/>
            </a:pPr>
            <a:r>
              <a:rPr lang="de-DE" altLang="de-DE" sz="2000" dirty="0"/>
              <a:t>Schwerpunkte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Entwicklung von</a:t>
            </a:r>
            <a:br>
              <a:rPr lang="de-DE" altLang="de-DE" dirty="0"/>
            </a:br>
            <a:r>
              <a:rPr lang="de-DE" altLang="de-DE" dirty="0"/>
              <a:t>pragmatischen Architekturen</a:t>
            </a:r>
          </a:p>
          <a:p>
            <a:pPr lvl="1">
              <a:buFont typeface="Arial" charset="0"/>
              <a:buChar char="●"/>
            </a:pPr>
            <a:r>
              <a:rPr lang="de-DE" altLang="de-DE" dirty="0" err="1"/>
              <a:t>Build</a:t>
            </a:r>
            <a:r>
              <a:rPr lang="de-DE" altLang="de-DE" dirty="0"/>
              <a:t>- und </a:t>
            </a:r>
            <a:r>
              <a:rPr lang="de-DE" altLang="de-DE" dirty="0" err="1"/>
              <a:t>Deploymentkonzepte</a:t>
            </a:r>
            <a:r>
              <a:rPr lang="de-DE" altLang="de-DE" dirty="0"/>
              <a:t> 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Netz- und Sicherheitstechniken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Datenbanken &amp; Datenhaltung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Abhalten von Trainings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Java, </a:t>
            </a:r>
            <a:r>
              <a:rPr lang="de-DE" altLang="de-DE" sz="2000" dirty="0" err="1"/>
              <a:t>Wicket</a:t>
            </a:r>
            <a:r>
              <a:rPr lang="de-DE" altLang="de-DE" sz="2000" dirty="0"/>
              <a:t>, Ruby, Groovy, C# …</a:t>
            </a:r>
          </a:p>
          <a:p>
            <a:endParaRPr lang="de-DE" dirty="0"/>
          </a:p>
        </p:txBody>
      </p:sp>
      <p:pic>
        <p:nvPicPr>
          <p:cNvPr id="8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4" y="1501807"/>
            <a:ext cx="336073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Web Engineering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Testautomatisierung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</a:t>
            </a:r>
            <a:r>
              <a:rPr lang="de-DE" altLang="de-DE" dirty="0" err="1">
                <a:ea typeface="+mn-ea"/>
                <a:cs typeface="+mn-cs"/>
              </a:rPr>
              <a:t>Wicket</a:t>
            </a:r>
            <a:r>
              <a:rPr lang="de-DE" altLang="de-DE" dirty="0">
                <a:ea typeface="+mn-ea"/>
                <a:cs typeface="+mn-cs"/>
              </a:rPr>
              <a:t>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2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Grafik 6" descr="0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1972" y="1556792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991228"/>
          </a:xfrm>
        </p:spPr>
        <p:txBody>
          <a:bodyPr/>
          <a:lstStyle/>
          <a:p>
            <a:pPr>
              <a:buNone/>
            </a:pPr>
            <a:r>
              <a:rPr lang="de-DE" b="1" dirty="0"/>
              <a:t>Patrick </a:t>
            </a:r>
            <a:r>
              <a:rPr lang="de-DE" b="1" dirty="0" err="1"/>
              <a:t>Ungewiß</a:t>
            </a:r>
            <a:r>
              <a:rPr lang="de-DE" b="1" dirty="0"/>
              <a:t> (M. Eng. I.S.E.)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Seit 2011 bei </a:t>
            </a:r>
            <a:r>
              <a:rPr lang="de-DE" altLang="de-DE" dirty="0" err="1">
                <a:ea typeface="+mn-ea"/>
                <a:cs typeface="+mn-cs"/>
              </a:rPr>
              <a:t>anderScore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Android mobile-Apps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Frontends</a:t>
            </a:r>
            <a:r>
              <a:rPr lang="de-DE" altLang="de-DE" sz="2000" dirty="0">
                <a:ea typeface="+mn-ea"/>
                <a:cs typeface="+mn-cs"/>
              </a:rPr>
              <a:t> für dynamische Webapplikationen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WS-Anbindung für </a:t>
            </a:r>
            <a:r>
              <a:rPr lang="de-DE" altLang="de-DE" sz="2000" dirty="0" err="1">
                <a:ea typeface="+mn-ea"/>
                <a:cs typeface="+mn-cs"/>
              </a:rPr>
              <a:t>Persistence</a:t>
            </a:r>
            <a:r>
              <a:rPr lang="de-DE" altLang="de-DE" sz="2000" dirty="0">
                <a:ea typeface="+mn-ea"/>
                <a:cs typeface="+mn-cs"/>
              </a:rPr>
              <a:t> Layer, </a:t>
            </a:r>
            <a:br>
              <a:rPr lang="de-DE" altLang="de-DE" sz="2000" dirty="0">
                <a:ea typeface="+mn-ea"/>
                <a:cs typeface="+mn-cs"/>
              </a:rPr>
            </a:br>
            <a:r>
              <a:rPr lang="de-DE" altLang="de-DE" sz="2000" dirty="0">
                <a:ea typeface="+mn-ea"/>
                <a:cs typeface="+mn-cs"/>
              </a:rPr>
              <a:t>Einsatz von speziellen Caching-Arten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BPM-Umgebungen; Prozessdarstellungen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/>
              <a:t>Java, </a:t>
            </a:r>
            <a:r>
              <a:rPr lang="de-DE" altLang="de-DE" dirty="0" err="1"/>
              <a:t>Vaadin</a:t>
            </a:r>
            <a:r>
              <a:rPr lang="de-DE" altLang="de-DE" dirty="0"/>
              <a:t>, </a:t>
            </a:r>
            <a:r>
              <a:rPr lang="de-DE" altLang="de-DE" dirty="0" err="1"/>
              <a:t>Wicket</a:t>
            </a:r>
            <a:r>
              <a:rPr lang="de-DE" altLang="de-DE" dirty="0"/>
              <a:t>, Angular, GWT/ GXT, JavaScript,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2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80" y="1462110"/>
            <a:ext cx="2522997" cy="32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04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/>
        </p:nvSpPr>
        <p:spPr bwMode="auto">
          <a:xfrm rot="-820623">
            <a:off x="7629527" y="4868865"/>
            <a:ext cx="1268413" cy="4270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 rot="-376468">
            <a:off x="4627565" y="1976438"/>
            <a:ext cx="1868487" cy="4762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 rot="-669469">
            <a:off x="5592765" y="2697163"/>
            <a:ext cx="1069975" cy="44450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632325" y="3422650"/>
            <a:ext cx="1524000" cy="4381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 rot="638866">
            <a:off x="4062415" y="4198940"/>
            <a:ext cx="1570037" cy="4286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 rot="-529204">
            <a:off x="3927475" y="5214940"/>
            <a:ext cx="1428750" cy="2111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 rot="-840298">
            <a:off x="6416675" y="3133727"/>
            <a:ext cx="1257300" cy="4540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 rot="233927">
            <a:off x="7023100" y="1735138"/>
            <a:ext cx="1258888" cy="227012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 rot="879827">
            <a:off x="7083425" y="2414590"/>
            <a:ext cx="1822450" cy="42068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 rot="795994">
            <a:off x="5741990" y="5133977"/>
            <a:ext cx="1589087" cy="42227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 rot="-466071">
            <a:off x="7297738" y="3535363"/>
            <a:ext cx="1687512" cy="5016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6202363" y="4249740"/>
            <a:ext cx="1465262" cy="5032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6" name="Titel 1"/>
          <p:cNvSpPr txBox="1">
            <a:spLocks noChangeArrowheads="1"/>
          </p:cNvSpPr>
          <p:nvPr/>
        </p:nvSpPr>
        <p:spPr bwMode="auto">
          <a:xfrm>
            <a:off x="179390" y="130175"/>
            <a:ext cx="74056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de-DE" altLang="de-DE" sz="3000" kern="0" dirty="0">
                <a:solidFill>
                  <a:srgbClr val="0D4F3C"/>
                </a:solidFill>
                <a:latin typeface="+mj-lt"/>
                <a:ea typeface="+mj-ea"/>
                <a:cs typeface="+mj-cs"/>
              </a:rPr>
              <a:t>Unternehmen</a:t>
            </a:r>
          </a:p>
        </p:txBody>
      </p:sp>
      <p:sp>
        <p:nvSpPr>
          <p:cNvPr id="17" name="Inhaltsplatzhalter 2"/>
          <p:cNvSpPr>
            <a:spLocks noGrp="1" noChangeArrowheads="1"/>
          </p:cNvSpPr>
          <p:nvPr>
            <p:ph idx="1"/>
          </p:nvPr>
        </p:nvSpPr>
        <p:spPr>
          <a:xfrm>
            <a:off x="34927" y="1123952"/>
            <a:ext cx="6697663" cy="5400675"/>
          </a:xfrm>
        </p:spPr>
        <p:txBody>
          <a:bodyPr/>
          <a:lstStyle/>
          <a:p>
            <a:pPr marL="447675" indent="-285750">
              <a:buNone/>
            </a:pPr>
            <a:r>
              <a:rPr lang="en-US" altLang="de-DE" sz="1600"/>
              <a:t>Individuelle Anwendungsentwicklung - Java enterprise, web, mobile</a:t>
            </a:r>
          </a:p>
          <a:p>
            <a:pPr marL="447675" lvl="1"/>
            <a:r>
              <a:rPr lang="en-US" altLang="de-DE" sz="1600"/>
              <a:t>seit 2005 </a:t>
            </a:r>
            <a:r>
              <a:rPr lang="de-DE" altLang="de-DE" sz="160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/>
              <a:t> in Köln </a:t>
            </a:r>
            <a:r>
              <a:rPr lang="de-DE" altLang="de-DE" sz="160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/>
              <a:t> für alle Branchen </a:t>
            </a:r>
            <a:r>
              <a:rPr lang="de-DE" altLang="de-DE" sz="160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/>
              <a:t> </a:t>
            </a:r>
          </a:p>
          <a:p>
            <a:pPr marL="447675" lvl="1"/>
            <a:r>
              <a:rPr lang="en-US" altLang="de-DE" sz="1600"/>
              <a:t>nach Aufwand &amp; im Festpreis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/>
              <a:t>Digitalisierung/ Prozesse/ Integration 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/>
              <a:t>Migration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/>
              <a:t>Neuentwicklung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/>
              <a:t>Notfall/ kritische Situation</a:t>
            </a:r>
          </a:p>
          <a:p>
            <a:pPr marL="447675" lvl="1">
              <a:buFont typeface="Wingdings 3" panose="05040102010807070707" pitchFamily="18" charset="2"/>
              <a:buChar char="Ú"/>
            </a:pPr>
            <a:r>
              <a:rPr lang="en-US" altLang="de-DE" sz="1600"/>
              <a:t>pragmatisch, zielgerichtet, zuverlässig</a:t>
            </a:r>
            <a:br>
              <a:rPr lang="en-US" altLang="de-DE" sz="1600"/>
            </a:br>
            <a:endParaRPr lang="en-US" altLang="de-DE" sz="1600"/>
          </a:p>
          <a:p>
            <a:pPr marL="447675" indent="-285750">
              <a:buNone/>
            </a:pPr>
            <a:r>
              <a:rPr lang="en-US" altLang="de-DE" sz="1600"/>
              <a:t>Kompletter SW Life Cycle</a:t>
            </a:r>
          </a:p>
          <a:p>
            <a:pPr marL="447675" lvl="1"/>
            <a:r>
              <a:rPr lang="en-US" altLang="de-DE" sz="1600"/>
              <a:t>Projektmanagement/ agile Methodik</a:t>
            </a:r>
          </a:p>
          <a:p>
            <a:pPr marL="447675" lvl="1"/>
            <a:r>
              <a:rPr lang="en-US" altLang="de-DE" sz="1600"/>
              <a:t>Anforderungsanalyse</a:t>
            </a:r>
          </a:p>
          <a:p>
            <a:pPr marL="447675" lvl="1"/>
            <a:r>
              <a:rPr lang="en-US" altLang="de-DE" sz="1600"/>
              <a:t>Architektur &amp; SW-Design</a:t>
            </a:r>
          </a:p>
          <a:p>
            <a:pPr marL="447675" lvl="1"/>
            <a:r>
              <a:rPr lang="en-US" altLang="de-DE" sz="1600"/>
              <a:t>Implementierung &amp; Testautomation</a:t>
            </a:r>
          </a:p>
          <a:p>
            <a:pPr marL="447675" lvl="1"/>
            <a:r>
              <a:rPr lang="en-US" altLang="de-DE" sz="1600"/>
              <a:t>Studien &amp; Seminare</a:t>
            </a:r>
          </a:p>
        </p:txBody>
      </p:sp>
      <p:sp>
        <p:nvSpPr>
          <p:cNvPr id="18" name="Inhaltsplatzhalter 2"/>
          <p:cNvSpPr txBox="1">
            <a:spLocks noChangeArrowheads="1"/>
          </p:cNvSpPr>
          <p:nvPr/>
        </p:nvSpPr>
        <p:spPr bwMode="auto">
          <a:xfrm rot="157779">
            <a:off x="6959602" y="1684340"/>
            <a:ext cx="185261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online banking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19" name="Inhaltsplatzhalter 2"/>
          <p:cNvSpPr txBox="1">
            <a:spLocks noChangeArrowheads="1"/>
          </p:cNvSpPr>
          <p:nvPr/>
        </p:nvSpPr>
        <p:spPr bwMode="auto">
          <a:xfrm rot="21122013">
            <a:off x="3870327" y="5133977"/>
            <a:ext cx="1763713" cy="377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security Härtung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20" name="Inhaltsplatzhalter 2"/>
          <p:cNvSpPr txBox="1">
            <a:spLocks noChangeArrowheads="1"/>
          </p:cNvSpPr>
          <p:nvPr/>
        </p:nvSpPr>
        <p:spPr bwMode="auto">
          <a:xfrm rot="21233116">
            <a:off x="4565650" y="1885950"/>
            <a:ext cx="2736850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Einführung neues Versicherungsprodukt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21" name="Inhaltsplatzhalter 2"/>
          <p:cNvSpPr txBox="1">
            <a:spLocks noChangeArrowheads="1"/>
          </p:cNvSpPr>
          <p:nvPr/>
        </p:nvSpPr>
        <p:spPr bwMode="auto">
          <a:xfrm rot="20779455">
            <a:off x="7577140" y="4826002"/>
            <a:ext cx="14001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Börsenhandel Wertpapiere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22" name="Inhaltsplatzhalter 2"/>
          <p:cNvSpPr txBox="1">
            <a:spLocks noChangeArrowheads="1"/>
          </p:cNvSpPr>
          <p:nvPr/>
        </p:nvSpPr>
        <p:spPr bwMode="auto">
          <a:xfrm>
            <a:off x="6130925" y="4221165"/>
            <a:ext cx="208915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Nutzerservices Energieversorger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23" name="Inhaltsplatzhalter 2"/>
          <p:cNvSpPr txBox="1">
            <a:spLocks noChangeArrowheads="1"/>
          </p:cNvSpPr>
          <p:nvPr/>
        </p:nvSpPr>
        <p:spPr bwMode="auto">
          <a:xfrm rot="836597">
            <a:off x="7059615" y="2420940"/>
            <a:ext cx="24479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Naturschutz: Kartie-</a:t>
            </a:r>
            <a:br>
              <a:rPr lang="en-US" altLang="de-DE" sz="1400" kern="0">
                <a:latin typeface="+mn-lt"/>
              </a:rPr>
            </a:br>
            <a:r>
              <a:rPr lang="en-US" altLang="de-DE" sz="1400" kern="0">
                <a:latin typeface="+mn-lt"/>
              </a:rPr>
              <a:t>rung bedrohter Arten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24" name="Inhaltsplatzhalter 2"/>
          <p:cNvSpPr txBox="1">
            <a:spLocks noChangeArrowheads="1"/>
          </p:cNvSpPr>
          <p:nvPr/>
        </p:nvSpPr>
        <p:spPr bwMode="auto">
          <a:xfrm rot="670649">
            <a:off x="4030665" y="4125915"/>
            <a:ext cx="16541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Adressverwaltung</a:t>
            </a:r>
            <a:br>
              <a:rPr lang="en-US" altLang="de-DE" sz="1400" kern="0">
                <a:latin typeface="+mn-lt"/>
              </a:rPr>
            </a:br>
            <a:r>
              <a:rPr lang="en-US" altLang="de-DE" sz="1400" kern="0">
                <a:latin typeface="+mn-lt"/>
              </a:rPr>
              <a:t> Logistik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25" name="Inhaltsplatzhalter 2"/>
          <p:cNvSpPr txBox="1">
            <a:spLocks noChangeArrowheads="1"/>
          </p:cNvSpPr>
          <p:nvPr/>
        </p:nvSpPr>
        <p:spPr bwMode="auto">
          <a:xfrm rot="21095875">
            <a:off x="5530852" y="2579690"/>
            <a:ext cx="147796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µservices </a:t>
            </a:r>
            <a:br>
              <a:rPr lang="en-US" altLang="de-DE" sz="1400" kern="0">
                <a:latin typeface="+mn-lt"/>
              </a:rPr>
            </a:br>
            <a:r>
              <a:rPr lang="en-US" altLang="de-DE" sz="1400" kern="0">
                <a:latin typeface="+mn-lt"/>
              </a:rPr>
              <a:t>Automotive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26" name="Inhaltsplatzhalter 2"/>
          <p:cNvSpPr txBox="1">
            <a:spLocks noChangeArrowheads="1"/>
          </p:cNvSpPr>
          <p:nvPr/>
        </p:nvSpPr>
        <p:spPr bwMode="auto">
          <a:xfrm>
            <a:off x="4619627" y="3357565"/>
            <a:ext cx="20161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Migration Energieversorger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27" name="Inhaltsplatzhalter 2"/>
          <p:cNvSpPr txBox="1">
            <a:spLocks noChangeArrowheads="1"/>
          </p:cNvSpPr>
          <p:nvPr/>
        </p:nvSpPr>
        <p:spPr bwMode="auto">
          <a:xfrm rot="21190261">
            <a:off x="7259640" y="3527427"/>
            <a:ext cx="17176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Schnittstellen Gesundheitswesen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28" name="Inhaltsplatzhalter 2"/>
          <p:cNvSpPr txBox="1">
            <a:spLocks noChangeArrowheads="1"/>
          </p:cNvSpPr>
          <p:nvPr/>
        </p:nvSpPr>
        <p:spPr bwMode="auto">
          <a:xfrm rot="700261">
            <a:off x="5686425" y="5040315"/>
            <a:ext cx="165100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EAM &amp; refactoring leasing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29" name="Inhaltsplatzhalter 2"/>
          <p:cNvSpPr txBox="1">
            <a:spLocks noChangeArrowheads="1"/>
          </p:cNvSpPr>
          <p:nvPr/>
        </p:nvSpPr>
        <p:spPr bwMode="auto">
          <a:xfrm rot="20721036">
            <a:off x="6424613" y="3025775"/>
            <a:ext cx="1458912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</a:rPr>
              <a:t>Stabilisierung Retail</a:t>
            </a:r>
            <a:endParaRPr lang="en-US" altLang="de-DE" sz="1400" kern="0" dirty="0">
              <a:latin typeface="+mn-lt"/>
            </a:endParaRPr>
          </a:p>
        </p:txBody>
      </p:sp>
      <p:sp>
        <p:nvSpPr>
          <p:cNvPr id="30" name="Inhaltsplatzhalter 2"/>
          <p:cNvSpPr txBox="1">
            <a:spLocks noChangeArrowheads="1"/>
          </p:cNvSpPr>
          <p:nvPr/>
        </p:nvSpPr>
        <p:spPr bwMode="auto">
          <a:xfrm>
            <a:off x="5181602" y="6021390"/>
            <a:ext cx="41433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600" b="1" kern="0">
                <a:solidFill>
                  <a:srgbClr val="037D2C"/>
                </a:solidFill>
                <a:latin typeface="+mn-lt"/>
              </a:rPr>
              <a:t>... und für Sie? Sprechen Sie uns an!</a:t>
            </a:r>
            <a:endParaRPr lang="en-US" altLang="de-DE" sz="1600" b="1" kern="0" dirty="0">
              <a:solidFill>
                <a:srgbClr val="037D2C"/>
              </a:solidFill>
              <a:latin typeface="+mn-lt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446213"/>
            <a:ext cx="2736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build="p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Einführung in grundlegende Apache-</a:t>
            </a:r>
            <a:r>
              <a:rPr lang="de-DE" sz="1800" dirty="0" err="1"/>
              <a:t>Wicket</a:t>
            </a:r>
            <a:r>
              <a:rPr lang="de-DE" sz="1800" dirty="0"/>
              <a:t>-Konzepte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Überwindung von Einstiegshürden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Funktionen und Features werden mit Aufgaben erarbeitet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Praxis-Übung für Fallstricke aus dem „echten“ Leben</a:t>
            </a:r>
          </a:p>
          <a:p>
            <a:pPr marL="914400" lvl="1" indent="-457200">
              <a:buFont typeface="+mj-lt"/>
              <a:buAutoNum type="arabicPeriod"/>
            </a:pPr>
            <a:endParaRPr lang="de-DE" sz="1800" dirty="0"/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Software-Entwickler, die Webanwendungen mit Apache </a:t>
            </a:r>
            <a:r>
              <a:rPr lang="de-DE" sz="1800" dirty="0" err="1"/>
              <a:t>Wicket</a:t>
            </a:r>
            <a:r>
              <a:rPr lang="de-DE" sz="1800" dirty="0"/>
              <a:t> erstellen wollen</a:t>
            </a:r>
          </a:p>
          <a:p>
            <a:pPr marL="914400" lvl="1" indent="-457200"/>
            <a:endParaRPr lang="de-DE" sz="18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Gute Java SE Kenntnisse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Grundlegende Kenntnisse in HTML,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Erfahrungen mit </a:t>
            </a:r>
            <a:r>
              <a:rPr lang="de-DE" sz="1800" dirty="0" err="1"/>
              <a:t>IntelliJ</a:t>
            </a:r>
            <a:r>
              <a:rPr lang="de-DE" sz="1800" dirty="0"/>
              <a:t> IDEA oder </a:t>
            </a:r>
            <a:r>
              <a:rPr lang="de-DE" sz="1800" dirty="0" err="1"/>
              <a:t>Eclipse</a:t>
            </a:r>
            <a:endParaRPr lang="de-DE" sz="1800" dirty="0"/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Basiswissen HTTP, Maven, JavaScript</a:t>
            </a:r>
          </a:p>
          <a:p>
            <a:pPr marL="914400" lvl="1" indent="-457200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8797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2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6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13.02.2023</a:t>
            </a:r>
          </a:p>
          <a:p>
            <a:pPr>
              <a:buNone/>
            </a:pPr>
            <a:r>
              <a:rPr lang="de-DE" sz="2000" b="1" dirty="0"/>
              <a:t>Dienstag, 14.02.2023</a:t>
            </a:r>
          </a:p>
          <a:p>
            <a:pPr>
              <a:buNone/>
            </a:pPr>
            <a:r>
              <a:rPr lang="de-DE" sz="2000" b="1" dirty="0"/>
              <a:t>Mittwoch, 15.02.2023</a:t>
            </a:r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16:00 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(heute: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2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Remote Training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Dozent in Räumlichkeiten der GFU</a:t>
            </a:r>
          </a:p>
          <a:p>
            <a:r>
              <a:rPr lang="de-DE" dirty="0"/>
              <a:t>Video-Konferenz über Zoom</a:t>
            </a:r>
          </a:p>
          <a:p>
            <a:pPr lvl="1"/>
            <a:r>
              <a:rPr lang="de-DE" dirty="0"/>
              <a:t>Folien</a:t>
            </a:r>
          </a:p>
          <a:p>
            <a:pPr lvl="1"/>
            <a:r>
              <a:rPr lang="de-DE" dirty="0"/>
              <a:t>Bildschirmfreigabe</a:t>
            </a:r>
          </a:p>
          <a:p>
            <a:pPr lvl="1"/>
            <a:r>
              <a:rPr lang="de-DE" dirty="0"/>
              <a:t>Chat</a:t>
            </a:r>
          </a:p>
          <a:p>
            <a:pPr lvl="1"/>
            <a:r>
              <a:rPr lang="de-DE" dirty="0"/>
              <a:t>Breakout-</a:t>
            </a:r>
            <a:r>
              <a:rPr lang="de-DE" dirty="0" err="1"/>
              <a:t>Rooms</a:t>
            </a:r>
            <a:r>
              <a:rPr lang="de-DE" dirty="0"/>
              <a:t> für Übungen</a:t>
            </a:r>
          </a:p>
          <a:p>
            <a:pPr lvl="1"/>
            <a:r>
              <a:rPr lang="de-DE" dirty="0"/>
              <a:t>Lautsprecher + Mikrophon benötigt, Kamera empfehlenswert</a:t>
            </a:r>
          </a:p>
          <a:p>
            <a:endParaRPr lang="de-DE" dirty="0"/>
          </a:p>
          <a:p>
            <a:r>
              <a:rPr lang="de-DE" dirty="0"/>
              <a:t>Zugang zu Schulungsrechnern mittels RDP</a:t>
            </a:r>
          </a:p>
          <a:p>
            <a:pPr lvl="1"/>
            <a:r>
              <a:rPr lang="de-DE" dirty="0"/>
              <a:t>Praktische Übungen</a:t>
            </a:r>
          </a:p>
          <a:p>
            <a:pPr lvl="1"/>
            <a:r>
              <a:rPr lang="de-DE" dirty="0"/>
              <a:t>Aufschaltung über Zoom möglich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93804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648</Words>
  <Application>Microsoft Office PowerPoint</Application>
  <PresentationFormat>Bildschirmpräsentation (4:3)</PresentationFormat>
  <Paragraphs>163</Paragraphs>
  <Slides>14</Slides>
  <Notes>1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Monotype Sorts</vt:lpstr>
      <vt:lpstr>Times New Roman</vt:lpstr>
      <vt:lpstr>Wingdings</vt:lpstr>
      <vt:lpstr>Wingdings 3</vt:lpstr>
      <vt:lpstr>vorlneu</vt:lpstr>
      <vt:lpstr>Benutzerdefiniertes Design</vt:lpstr>
      <vt:lpstr>Einführung Apache Wicket</vt:lpstr>
      <vt:lpstr>Vorstellung</vt:lpstr>
      <vt:lpstr>Vorstellung</vt:lpstr>
      <vt:lpstr>Vorstellung</vt:lpstr>
      <vt:lpstr>PowerPoint-Präsentation</vt:lpstr>
      <vt:lpstr>Inhalt und Ziel</vt:lpstr>
      <vt:lpstr>Agenda</vt:lpstr>
      <vt:lpstr>Zeitplan</vt:lpstr>
      <vt:lpstr>Remote Training</vt:lpstr>
      <vt:lpstr>Vereinbarungen</vt:lpstr>
      <vt:lpstr>Organisation</vt:lpstr>
      <vt:lpstr>Literatur</vt:lpstr>
      <vt:lpstr>Vorstellung</vt:lpstr>
      <vt:lpstr>Warm-Up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S.Ohm;Jan Lühr</dc:creator>
  <cp:lastModifiedBy>Patrick Moebius</cp:lastModifiedBy>
  <cp:revision>944</cp:revision>
  <cp:lastPrinted>1996-08-01T16:36:58Z</cp:lastPrinted>
  <dcterms:created xsi:type="dcterms:W3CDTF">1996-08-01T16:33:14Z</dcterms:created>
  <dcterms:modified xsi:type="dcterms:W3CDTF">2023-02-12T09:14:40Z</dcterms:modified>
</cp:coreProperties>
</file>