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81" r:id="rId3"/>
    <p:sldId id="276" r:id="rId4"/>
    <p:sldId id="282" r:id="rId5"/>
    <p:sldId id="283" r:id="rId6"/>
    <p:sldId id="284" r:id="rId7"/>
    <p:sldId id="285" r:id="rId8"/>
    <p:sldId id="286" r:id="rId9"/>
    <p:sldId id="287" r:id="rId10"/>
    <p:sldId id="291" r:id="rId11"/>
    <p:sldId id="288" r:id="rId12"/>
    <p:sldId id="289" r:id="rId13"/>
    <p:sldId id="290" r:id="rId14"/>
    <p:sldId id="293" r:id="rId15"/>
    <p:sldId id="292" r:id="rId16"/>
    <p:sldId id="294" r:id="rId17"/>
    <p:sldId id="296" r:id="rId18"/>
    <p:sldId id="297" r:id="rId19"/>
    <p:sldId id="299" r:id="rId20"/>
    <p:sldId id="303" r:id="rId21"/>
    <p:sldId id="295" r:id="rId22"/>
    <p:sldId id="302" r:id="rId23"/>
    <p:sldId id="301" r:id="rId24"/>
    <p:sldId id="311" r:id="rId25"/>
    <p:sldId id="304" r:id="rId26"/>
    <p:sldId id="305" r:id="rId27"/>
    <p:sldId id="306" r:id="rId28"/>
    <p:sldId id="298" r:id="rId29"/>
    <p:sldId id="307" r:id="rId30"/>
    <p:sldId id="308" r:id="rId31"/>
    <p:sldId id="309" r:id="rId32"/>
    <p:sldId id="300" r:id="rId33"/>
    <p:sldId id="31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howGuides="1">
      <p:cViewPr varScale="1">
        <p:scale>
          <a:sx n="76" d="100"/>
          <a:sy n="76" d="100"/>
        </p:scale>
        <p:origin x="90" y="6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3/9/2016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isy_channel_model" TargetMode="External"/><Relationship Id="rId3" Type="http://schemas.openxmlformats.org/officeDocument/2006/relationships/hyperlink" Target="http://norvig.com/ngrams/" TargetMode="External"/><Relationship Id="rId7" Type="http://schemas.openxmlformats.org/officeDocument/2006/relationships/hyperlink" Target="https://en.wikipedia.org/wiki/Language_model" TargetMode="External"/><Relationship Id="rId2" Type="http://schemas.openxmlformats.org/officeDocument/2006/relationships/hyperlink" Target="http://norvig.com/spell-corr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yes'_theorem" TargetMode="External"/><Relationship Id="rId5" Type="http://schemas.openxmlformats.org/officeDocument/2006/relationships/hyperlink" Target="https://en.wikipedia.org/wiki/Edit_distance" TargetMode="External"/><Relationship Id="rId4" Type="http://schemas.openxmlformats.org/officeDocument/2006/relationships/hyperlink" Target="http://web.stanford.edu/~jurafsky/slp3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spelling checker?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Show Suggests</a:t>
            </a:r>
          </a:p>
          <a:p>
            <a:r>
              <a:rPr lang="en-US" i="1" dirty="0" smtClean="0"/>
              <a:t>In a simple way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3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Candidates generation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Essentially, we choose the similar words</a:t>
            </a:r>
          </a:p>
          <a:p>
            <a:r>
              <a:rPr lang="en-US" b="1" dirty="0" smtClean="0"/>
              <a:t>Similar spelling</a:t>
            </a:r>
          </a:p>
          <a:p>
            <a:r>
              <a:rPr lang="en-US" dirty="0" smtClean="0"/>
              <a:t>Similar pronunciation</a:t>
            </a:r>
          </a:p>
          <a:p>
            <a:pPr lvl="1"/>
            <a:r>
              <a:rPr lang="en-US" dirty="0" smtClean="0"/>
              <a:t>caught -&gt; </a:t>
            </a:r>
            <a:r>
              <a:rPr lang="en-US" dirty="0" err="1" smtClean="0"/>
              <a:t>cort</a:t>
            </a:r>
            <a:endParaRPr lang="en-US" dirty="0" smtClean="0"/>
          </a:p>
          <a:p>
            <a:pPr lvl="1"/>
            <a:r>
              <a:rPr lang="en-US" dirty="0" smtClean="0"/>
              <a:t>component -&gt; </a:t>
            </a:r>
            <a:r>
              <a:rPr lang="en-US" dirty="0" err="1" smtClean="0"/>
              <a:t>componant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 generation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measure the </a:t>
            </a:r>
            <a:r>
              <a:rPr lang="en-US" sz="3200" b="1" dirty="0" smtClean="0"/>
              <a:t>similarity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Damerau-Levenshtein</a:t>
            </a:r>
            <a:r>
              <a:rPr lang="en-US" dirty="0" smtClean="0"/>
              <a:t> </a:t>
            </a:r>
            <a:r>
              <a:rPr lang="en-US" b="1" dirty="0" smtClean="0"/>
              <a:t>edit distance</a:t>
            </a:r>
          </a:p>
          <a:p>
            <a:r>
              <a:rPr lang="en-US" sz="2000" dirty="0" smtClean="0"/>
              <a:t>Insertion</a:t>
            </a:r>
          </a:p>
          <a:p>
            <a:r>
              <a:rPr lang="en-US" sz="2000" dirty="0" smtClean="0"/>
              <a:t>Deletion</a:t>
            </a:r>
          </a:p>
          <a:p>
            <a:r>
              <a:rPr lang="en-US" sz="2000" dirty="0" smtClean="0"/>
              <a:t>Substitution</a:t>
            </a:r>
          </a:p>
          <a:p>
            <a:r>
              <a:rPr lang="en-US" sz="2000" dirty="0" smtClean="0"/>
              <a:t>Transposition of two adjacent letters</a:t>
            </a:r>
          </a:p>
        </p:txBody>
      </p:sp>
    </p:spTree>
    <p:extLst>
      <p:ext uri="{BB962C8B-B14F-4D97-AF65-F5344CB8AC3E}">
        <p14:creationId xmlns:p14="http://schemas.microsoft.com/office/powerpoint/2010/main" val="16150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 generation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80% of errors are within edit distance 1</a:t>
            </a:r>
          </a:p>
          <a:p>
            <a:r>
              <a:rPr lang="en-US" dirty="0" smtClean="0"/>
              <a:t>Almost all errors </a:t>
            </a:r>
            <a:r>
              <a:rPr lang="en-US" dirty="0"/>
              <a:t>are within edit distance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Our task is actually to </a:t>
            </a:r>
          </a:p>
          <a:p>
            <a:r>
              <a:rPr lang="en-US" dirty="0" smtClean="0"/>
              <a:t>find all words within edit distance 2 from the dictionary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3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 examples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747758"/>
              </p:ext>
            </p:extLst>
          </p:nvPr>
        </p:nvGraphicFramePr>
        <p:xfrm>
          <a:off x="1115721" y="1828800"/>
          <a:ext cx="749329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900211"/>
                <a:gridCol w="1295400"/>
                <a:gridCol w="10668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Candidate Correction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 (for correction)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actress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t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caress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ca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transposition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access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r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across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o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e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609600"/>
            <a:ext cx="10157354" cy="863600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all words within edit distance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8853" y="1828800"/>
            <a:ext cx="1015735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alphabet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edits1(word):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s = [(word[: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word[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(word)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deletes    = [a + b[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 b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transposes = [a + b[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 b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(b)&gt;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replaces   = [a + c + b[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 b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alphabet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inserts    = [a + c + b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 b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alphabet]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(deletes + transposes + replaces + inserts)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known_edits2(word):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edits1(word)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edits1(e1)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NWORDS)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find out the best 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</a:p>
          <a:p>
            <a:r>
              <a:rPr lang="en-US" dirty="0" smtClean="0"/>
              <a:t>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381000"/>
            <a:ext cx="10157354" cy="1092200"/>
          </a:xfrm>
        </p:spPr>
        <p:txBody>
          <a:bodyPr/>
          <a:lstStyle/>
          <a:p>
            <a:r>
              <a:rPr lang="en-US" dirty="0"/>
              <a:t>Noisy Channel </a:t>
            </a:r>
            <a:r>
              <a:rPr lang="en-US" dirty="0" smtClean="0"/>
              <a:t>Model Intuition</a:t>
            </a:r>
            <a:endParaRPr lang="en-US" dirty="0"/>
          </a:p>
        </p:txBody>
      </p:sp>
      <p:pic>
        <p:nvPicPr>
          <p:cNvPr id="4" name="Picture 3" descr="noisychannelpos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828800"/>
            <a:ext cx="7239000" cy="3648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309" y="5943600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Channel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saw </a:t>
            </a:r>
            <a:r>
              <a:rPr lang="en-US" dirty="0"/>
              <a:t>an observation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of a misspelled word</a:t>
            </a:r>
          </a:p>
          <a:p>
            <a:r>
              <a:rPr lang="en-US" dirty="0"/>
              <a:t>Find the correct word </a:t>
            </a:r>
            <a:r>
              <a:rPr lang="en-US" dirty="0">
                <a:solidFill>
                  <a:srgbClr val="92D050"/>
                </a:solidFill>
              </a:rPr>
              <a:t>w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717426"/>
              </p:ext>
            </p:extLst>
          </p:nvPr>
        </p:nvGraphicFramePr>
        <p:xfrm>
          <a:off x="3656012" y="2895600"/>
          <a:ext cx="2808141" cy="65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3" imgW="1234080" imgH="283320" progId="Equation.3">
                  <p:embed/>
                </p:oleObj>
              </mc:Choice>
              <mc:Fallback>
                <p:oleObj name="Equation" r:id="rId3" imgW="1234080" imgH="283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2" y="2895600"/>
                        <a:ext cx="2808141" cy="65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39412"/>
              </p:ext>
            </p:extLst>
          </p:nvPr>
        </p:nvGraphicFramePr>
        <p:xfrm>
          <a:off x="3960812" y="3596804"/>
          <a:ext cx="3238500" cy="94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5" imgW="1425960" imgH="411120" progId="Equation.3">
                  <p:embed/>
                </p:oleObj>
              </mc:Choice>
              <mc:Fallback>
                <p:oleObj name="Equation" r:id="rId5" imgW="1425960" imgH="41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2" y="3596804"/>
                        <a:ext cx="3238500" cy="945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135797"/>
              </p:ext>
            </p:extLst>
          </p:nvPr>
        </p:nvGraphicFramePr>
        <p:xfrm>
          <a:off x="3960812" y="4675186"/>
          <a:ext cx="318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7" imgW="1398600" imgH="283320" progId="Equation.3">
                  <p:embed/>
                </p:oleObj>
              </mc:Choice>
              <mc:Fallback>
                <p:oleObj name="Equation" r:id="rId7" imgW="1398600" imgH="283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2" y="4675186"/>
                        <a:ext cx="318135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8228012" y="4092597"/>
            <a:ext cx="2443453" cy="612648"/>
          </a:xfrm>
          <a:prstGeom prst="wedgeEllipseCallout">
            <a:avLst>
              <a:gd name="adj1" fmla="val -94806"/>
              <a:gd name="adj2" fmla="val 66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4113212" y="5637072"/>
            <a:ext cx="1676400" cy="612648"/>
          </a:xfrm>
          <a:prstGeom prst="wedgeEllipseCallout">
            <a:avLst>
              <a:gd name="adj1" fmla="val 53140"/>
              <a:gd name="adj2" fmla="val -1480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7279664" y="2438400"/>
            <a:ext cx="2319947" cy="612648"/>
          </a:xfrm>
          <a:prstGeom prst="wedgeEllipseCallout">
            <a:avLst>
              <a:gd name="adj1" fmla="val -79685"/>
              <a:gd name="adj2" fmla="val 1013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Bayes’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7309" y="1654601"/>
            <a:ext cx="851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Describes the probability of an event, </a:t>
            </a:r>
          </a:p>
          <a:p>
            <a:r>
              <a:rPr lang="en-US" dirty="0" smtClean="0"/>
              <a:t>based on conditions that might be related to the event.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666999"/>
            <a:ext cx="5629275" cy="3762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666999"/>
            <a:ext cx="4324631" cy="838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1" y="3657600"/>
            <a:ext cx="2971801" cy="10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828800"/>
            <a:ext cx="5467952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1831932"/>
            <a:ext cx="2524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applications</a:t>
            </a:r>
            <a:endParaRPr lang="en-US" dirty="0"/>
          </a:p>
        </p:txBody>
      </p:sp>
      <p:pic>
        <p:nvPicPr>
          <p:cNvPr id="4" name="Content Placeholder 3" descr="Screen shot 2011-11-27 at 7.54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148771"/>
            <a:ext cx="8485910" cy="2667000"/>
          </a:xfrm>
          <a:prstGeom prst="rect">
            <a:avLst/>
          </a:prstGeom>
        </p:spPr>
      </p:pic>
      <p:pic>
        <p:nvPicPr>
          <p:cNvPr id="5" name="Picture 4" descr="phot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 b="-172"/>
          <a:stretch/>
        </p:blipFill>
        <p:spPr>
          <a:xfrm>
            <a:off x="9675812" y="2148771"/>
            <a:ext cx="2222500" cy="3154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7412" y="162631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processor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3012" y="16263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7412" y="4968891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06" y="5338223"/>
            <a:ext cx="4143375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6314162"/>
            <a:ext cx="415326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02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Assign </a:t>
            </a:r>
            <a:r>
              <a:rPr lang="en-US" sz="3200" dirty="0"/>
              <a:t>a probability to a </a:t>
            </a:r>
            <a:r>
              <a:rPr lang="en-US" sz="3200" dirty="0" smtClean="0"/>
              <a:t>sentence/sequence</a:t>
            </a:r>
          </a:p>
          <a:p>
            <a:r>
              <a:rPr lang="en-US" b="1" dirty="0" smtClean="0"/>
              <a:t>Unigram</a:t>
            </a:r>
          </a:p>
          <a:p>
            <a:r>
              <a:rPr lang="en-US" dirty="0" smtClean="0"/>
              <a:t>Bigram</a:t>
            </a:r>
          </a:p>
          <a:p>
            <a:r>
              <a:rPr lang="en-US" dirty="0" smtClean="0"/>
              <a:t>Trigram</a:t>
            </a:r>
          </a:p>
          <a:p>
            <a:r>
              <a:rPr lang="en-US" dirty="0" smtClean="0"/>
              <a:t>N-gram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7309" y="5105400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P(about fifteen </a:t>
            </a:r>
            <a:r>
              <a:rPr lang="en-US" b="1" dirty="0"/>
              <a:t>minutes</a:t>
            </a:r>
            <a:r>
              <a:rPr lang="en-US" dirty="0"/>
              <a:t> from) &gt; P(about fifteen </a:t>
            </a:r>
            <a:r>
              <a:rPr lang="en-US" b="1" dirty="0"/>
              <a:t>minuets</a:t>
            </a:r>
            <a:r>
              <a:rPr lang="en-US" dirty="0"/>
              <a:t> from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</a:t>
            </a:r>
            <a:r>
              <a:rPr lang="en-US" dirty="0" smtClean="0"/>
              <a:t>probability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11085"/>
              </p:ext>
            </p:extLst>
          </p:nvPr>
        </p:nvGraphicFramePr>
        <p:xfrm>
          <a:off x="836612" y="2438400"/>
          <a:ext cx="80086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85"/>
                <a:gridCol w="3030855"/>
                <a:gridCol w="3580544"/>
              </a:tblGrid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P(word)</a:t>
                      </a:r>
                      <a:endParaRPr lang="en-US" dirty="0"/>
                    </a:p>
                  </a:txBody>
                  <a:tcPr/>
                </a:tc>
              </a:tr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actress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cress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/>
                </a:tc>
              </a:tr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caress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/>
                </a:tc>
              </a:tr>
              <a:tr h="373004">
                <a:tc>
                  <a:txBody>
                    <a:bodyPr/>
                    <a:lstStyle/>
                    <a:p>
                      <a:r>
                        <a:rPr lang="en-US" dirty="0" smtClean="0"/>
                        <a:t>acres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0412" y="1676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Counts from 404,253,213 words in Corpus of Contemporary English (COCA)</a:t>
            </a:r>
          </a:p>
        </p:txBody>
      </p:sp>
    </p:spTree>
    <p:extLst>
      <p:ext uri="{BB962C8B-B14F-4D97-AF65-F5344CB8AC3E}">
        <p14:creationId xmlns:p14="http://schemas.microsoft.com/office/powerpoint/2010/main" val="11533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model(1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Misspelled word x = 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x</a:t>
            </a:r>
            <a:r>
              <a:rPr lang="en-US" i="1" baseline="-25000" dirty="0"/>
              <a:t>3</a:t>
            </a:r>
            <a:r>
              <a:rPr lang="en-US" i="1" dirty="0"/>
              <a:t>…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endParaRPr lang="en-US" i="1" baseline="-25000" dirty="0"/>
          </a:p>
          <a:p>
            <a:r>
              <a:rPr lang="en-US" i="1" dirty="0"/>
              <a:t>Correct word w = w</a:t>
            </a:r>
            <a:r>
              <a:rPr lang="en-US" i="1" baseline="-25000" dirty="0"/>
              <a:t>1</a:t>
            </a:r>
            <a:r>
              <a:rPr lang="en-US" i="1" dirty="0"/>
              <a:t>, w</a:t>
            </a:r>
            <a:r>
              <a:rPr lang="en-US" i="1" baseline="-25000" dirty="0"/>
              <a:t>2</a:t>
            </a:r>
            <a:r>
              <a:rPr lang="en-US" i="1" dirty="0"/>
              <a:t>, w</a:t>
            </a:r>
            <a:r>
              <a:rPr lang="en-US" i="1" baseline="-25000" dirty="0"/>
              <a:t>3</a:t>
            </a:r>
            <a:r>
              <a:rPr lang="en-US" i="1" dirty="0"/>
              <a:t>,…,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endParaRPr lang="en-US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edit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(deletion/insertion/substitution/transposition)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08" y="1701800"/>
            <a:ext cx="3571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model(2)</a:t>
            </a:r>
            <a:endParaRPr lang="en-US" dirty="0"/>
          </a:p>
        </p:txBody>
      </p:sp>
      <p:pic>
        <p:nvPicPr>
          <p:cNvPr id="3" name="Picture 2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309" y="1600200"/>
            <a:ext cx="817926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78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m</a:t>
            </a:r>
            <a:r>
              <a:rPr lang="en-US" dirty="0" smtClean="0"/>
              <a:t>odel(3)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22382"/>
              </p:ext>
            </p:extLst>
          </p:nvPr>
        </p:nvGraphicFramePr>
        <p:xfrm>
          <a:off x="1117308" y="1676400"/>
          <a:ext cx="7110705" cy="327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904"/>
                <a:gridCol w="1143000"/>
                <a:gridCol w="1143000"/>
                <a:gridCol w="1143000"/>
                <a:gridCol w="2209801"/>
              </a:tblGrid>
              <a:tr h="6481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</a:tr>
              <a:tr h="3754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probability for </a:t>
            </a:r>
            <a:r>
              <a:rPr lang="en-US" b="1" dirty="0" err="1" smtClean="0"/>
              <a:t>acress</a:t>
            </a:r>
            <a:endParaRPr lang="en-US" b="1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696881"/>
              </p:ext>
            </p:extLst>
          </p:nvPr>
        </p:nvGraphicFramePr>
        <p:xfrm>
          <a:off x="1117309" y="1828800"/>
          <a:ext cx="939670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03"/>
                <a:gridCol w="1066800"/>
                <a:gridCol w="838200"/>
                <a:gridCol w="990600"/>
                <a:gridCol w="1600200"/>
                <a:gridCol w="1529356"/>
                <a:gridCol w="174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8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probability for </a:t>
            </a:r>
            <a:r>
              <a:rPr lang="en-US" b="1" dirty="0" err="1" smtClean="0"/>
              <a:t>acress</a:t>
            </a:r>
            <a:endParaRPr lang="en-US" b="1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20907"/>
              </p:ext>
            </p:extLst>
          </p:nvPr>
        </p:nvGraphicFramePr>
        <p:xfrm>
          <a:off x="1117309" y="1828800"/>
          <a:ext cx="939670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03"/>
                <a:gridCol w="1066800"/>
                <a:gridCol w="838200"/>
                <a:gridCol w="990600"/>
                <a:gridCol w="1600200"/>
                <a:gridCol w="1529356"/>
                <a:gridCol w="174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ourier"/>
                        </a:rPr>
                        <a:t>across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ourier"/>
                        </a:rPr>
                        <a:t>o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ourier"/>
                        </a:rPr>
                        <a:t>e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5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spell checker in the history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7308" y="1635695"/>
            <a:ext cx="985390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known(words):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NWORDS)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correct(word):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candidates = known([word])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known(edits1(word))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known_edits2(word)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[word]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(candidates,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NWORDS.get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7308" y="3175829"/>
            <a:ext cx="96758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correct('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speling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'spelling'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correct('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korrecter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'corrector' </a:t>
            </a:r>
          </a:p>
        </p:txBody>
      </p:sp>
    </p:spTree>
    <p:extLst>
      <p:ext uri="{BB962C8B-B14F-4D97-AF65-F5344CB8AC3E}">
        <p14:creationId xmlns:p14="http://schemas.microsoft.com/office/powerpoint/2010/main" val="5013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7309" y="1600200"/>
            <a:ext cx="7415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scold</a:t>
            </a:r>
            <a:r>
              <a:rPr lang="en-US" dirty="0"/>
              <a:t>: </a:t>
            </a:r>
            <a:r>
              <a:rPr lang="en-US" dirty="0" err="1"/>
              <a:t>schold</a:t>
            </a:r>
            <a:r>
              <a:rPr lang="en-US" dirty="0"/>
              <a:t>, </a:t>
            </a:r>
            <a:r>
              <a:rPr lang="en-US" dirty="0" err="1"/>
              <a:t>skold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adaptable: </a:t>
            </a:r>
            <a:r>
              <a:rPr lang="en-US" dirty="0" err="1"/>
              <a:t>adabtable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caned: canned, </a:t>
            </a:r>
            <a:r>
              <a:rPr lang="en-US" dirty="0" err="1"/>
              <a:t>cained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immature: </a:t>
            </a:r>
            <a:r>
              <a:rPr lang="en-US" dirty="0" err="1"/>
              <a:t>imature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shouldn't: </a:t>
            </a:r>
            <a:r>
              <a:rPr lang="en-US" dirty="0" err="1"/>
              <a:t>shoudln</a:t>
            </a:r>
            <a:r>
              <a:rPr lang="en-US" dirty="0"/>
              <a:t>, </a:t>
            </a:r>
            <a:r>
              <a:rPr lang="en-US" dirty="0" smtClean="0"/>
              <a:t>shouldn’t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7309" y="4648200"/>
            <a:ext cx="202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0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Evaluate(2)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7309" y="1600200"/>
            <a:ext cx="10006303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spelltest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(tests, bias=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verbose=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n, bad, unknown, start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time.clock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bias: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tests: NWORDS[target] += bias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target,wrongs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tests.items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wrong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wrongs.split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n +=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 = correct(wrong)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w!=target: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bad +=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unknown += (target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NWORDS)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'correct(%r) =&gt; %r (%d); expected %r (%d)'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(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wrong, w, NWORDS[w], target, NWORDS[target])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=bad,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=bias,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*bad/n),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=unknown,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time.clock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()-start))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9012" y="6037653"/>
            <a:ext cx="6246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{'bad': 68, 'bias': None, 'unknown': 15,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secs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': 16,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pct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': 74, 'n': 270}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{'bad': 130, 'bias': None, 'unknown': 43,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secs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': 26,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pct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': 67, 'n': 400}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609600"/>
            <a:ext cx="10615903" cy="863600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put an elephant </a:t>
            </a:r>
            <a:r>
              <a:rPr lang="en-US" dirty="0"/>
              <a:t>into a f</a:t>
            </a:r>
            <a:r>
              <a:rPr lang="en-US" dirty="0" smtClean="0"/>
              <a:t>ridge?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Open the fridge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Put in the elephant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Close the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 -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stellar and versatile </a:t>
            </a:r>
            <a:r>
              <a:rPr lang="en-US" b="1" i="1" dirty="0" err="1"/>
              <a:t>acress</a:t>
            </a:r>
            <a:r>
              <a:rPr lang="en-US" dirty="0"/>
              <a:t> whose combination of sass and glamour…”</a:t>
            </a:r>
          </a:p>
          <a:p>
            <a:r>
              <a:rPr lang="en-US" dirty="0" smtClean="0"/>
              <a:t>Unigram: across &gt; actress</a:t>
            </a:r>
          </a:p>
          <a:p>
            <a:r>
              <a:rPr lang="en-US" dirty="0" smtClean="0"/>
              <a:t>Bigram: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P(“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versatile actress whose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”) = .000021*.0010 = 210 x10</a:t>
            </a:r>
            <a:r>
              <a:rPr lang="en-US" baseline="30000" dirty="0">
                <a:solidFill>
                  <a:srgbClr val="00B050"/>
                </a:solidFill>
                <a:latin typeface="Courier"/>
                <a:cs typeface="Courier"/>
              </a:rPr>
              <a:t>-10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(“</a:t>
            </a:r>
            <a:r>
              <a:rPr lang="en-US" sz="1600" dirty="0">
                <a:latin typeface="Courier"/>
                <a:cs typeface="Courier"/>
              </a:rPr>
              <a:t>versatile across whose</a:t>
            </a:r>
            <a:r>
              <a:rPr lang="en-US" dirty="0">
                <a:latin typeface="Courier"/>
                <a:cs typeface="Courier"/>
              </a:rPr>
              <a:t>”)  = .000021*.000006 = 1 x10</a:t>
            </a:r>
            <a:r>
              <a:rPr lang="en-US" baseline="30000" dirty="0">
                <a:latin typeface="Courier"/>
                <a:cs typeface="Courier"/>
              </a:rPr>
              <a:t>-10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5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to Write a Spelling Corrector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Natural Language Corpus Data (Chapter 14 of Beautiful Data)</a:t>
            </a:r>
            <a:endParaRPr lang="en-US" dirty="0" smtClean="0"/>
          </a:p>
          <a:p>
            <a:r>
              <a:rPr lang="en-US" dirty="0">
                <a:hlinkClick r:id="rId4"/>
              </a:rPr>
              <a:t>Speech and Language </a:t>
            </a:r>
            <a:r>
              <a:rPr lang="en-US" dirty="0" smtClean="0">
                <a:hlinkClick r:id="rId4"/>
              </a:rPr>
              <a:t>Processing (Chapter 4, 6)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Edit distance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Bayes</a:t>
            </a:r>
            <a:r>
              <a:rPr lang="en-US" dirty="0" smtClean="0">
                <a:hlinkClick r:id="rId6"/>
              </a:rPr>
              <a:t>’ theorem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Language model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Noisy channel model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209800"/>
            <a:ext cx="10157354" cy="1397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</a:t>
            </a:r>
            <a:r>
              <a:rPr lang="en-US" sz="6000" dirty="0" err="1" smtClean="0"/>
              <a:t>youu</a:t>
            </a:r>
            <a:r>
              <a:rPr lang="en-US" sz="6000" dirty="0" smtClean="0"/>
              <a:t> </a:t>
            </a:r>
            <a:r>
              <a:rPr lang="en-US" sz="6000" dirty="0" smtClean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513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spelling error</a:t>
            </a:r>
          </a:p>
          <a:p>
            <a:r>
              <a:rPr lang="en-US" dirty="0" smtClean="0"/>
              <a:t>Generate candidate words</a:t>
            </a:r>
          </a:p>
          <a:p>
            <a:r>
              <a:rPr lang="en-US" dirty="0" smtClean="0"/>
              <a:t>Show suggestions</a:t>
            </a:r>
          </a:p>
          <a:p>
            <a:pPr lvl="1"/>
            <a:r>
              <a:rPr lang="en-US" dirty="0" smtClean="0"/>
              <a:t>Autocorrect: </a:t>
            </a:r>
            <a:r>
              <a:rPr lang="en-US" dirty="0" err="1" smtClean="0"/>
              <a:t>hte</a:t>
            </a:r>
            <a:r>
              <a:rPr lang="en-US" dirty="0" smtClean="0"/>
              <a:t> -&gt; the</a:t>
            </a:r>
          </a:p>
          <a:p>
            <a:pPr lvl="1"/>
            <a:r>
              <a:rPr lang="en-US" dirty="0" smtClean="0"/>
              <a:t>Suggest a correction</a:t>
            </a:r>
          </a:p>
          <a:p>
            <a:pPr lvl="1"/>
            <a:r>
              <a:rPr lang="en-US" dirty="0" smtClean="0"/>
              <a:t>Suggest a list</a:t>
            </a:r>
          </a:p>
          <a:p>
            <a:r>
              <a:rPr lang="en-US" dirty="0" smtClean="0"/>
              <a:t>Evaluate</a:t>
            </a:r>
          </a:p>
          <a:p>
            <a:pPr lvl="1"/>
            <a:r>
              <a:rPr lang="en-US" dirty="0" smtClean="0"/>
              <a:t>Does it really word (enough)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dirty="0" err="1" smtClean="0"/>
              <a:t>graffe</a:t>
            </a:r>
            <a:r>
              <a:rPr lang="en-US" dirty="0" smtClean="0"/>
              <a:t> -&gt; 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dirty="0" smtClean="0"/>
              <a:t>three -&gt; there</a:t>
            </a:r>
          </a:p>
          <a:p>
            <a:pPr lvl="1"/>
            <a:r>
              <a:rPr lang="en-US" dirty="0" smtClean="0"/>
              <a:t>Cognitive errors (homophone)</a:t>
            </a:r>
          </a:p>
          <a:p>
            <a:pPr lvl="2"/>
            <a:r>
              <a:rPr lang="en-US" dirty="0" smtClean="0"/>
              <a:t>piece -&gt; peace</a:t>
            </a:r>
          </a:p>
          <a:p>
            <a:pPr lvl="2"/>
            <a:r>
              <a:rPr lang="en-US" dirty="0" smtClean="0"/>
              <a:t>too -&gt;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queries: 26% (Wang et al. 2003)</a:t>
            </a:r>
          </a:p>
          <a:p>
            <a:r>
              <a:rPr lang="en-US" dirty="0" smtClean="0"/>
              <a:t>Retyping, </a:t>
            </a:r>
            <a:r>
              <a:rPr lang="en-US" b="1" i="1" dirty="0" smtClean="0"/>
              <a:t>no backspace</a:t>
            </a:r>
            <a:r>
              <a:rPr lang="en-US" dirty="0" smtClean="0"/>
              <a:t>: 13% (Whitelaw et al.)</a:t>
            </a:r>
          </a:p>
          <a:p>
            <a:r>
              <a:rPr lang="en-US" dirty="0" smtClean="0"/>
              <a:t>Retyping: 1-2% (Kane and </a:t>
            </a:r>
            <a:r>
              <a:rPr lang="en-US" dirty="0" err="1" smtClean="0"/>
              <a:t>Wobbrock</a:t>
            </a:r>
            <a:r>
              <a:rPr lang="en-US" dirty="0" smtClean="0"/>
              <a:t> 2007)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develop 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A non-word spell checker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candidates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best 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r>
              <a:rPr lang="en-US" dirty="0" smtClean="0"/>
              <a:t>The larger the dictionary the better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Our task </a:t>
            </a:r>
            <a:r>
              <a:rPr lang="en-US" dirty="0"/>
              <a:t>is </a:t>
            </a:r>
            <a:r>
              <a:rPr lang="en-US" dirty="0" smtClean="0"/>
              <a:t>to build a fairly large dictionary</a:t>
            </a:r>
          </a:p>
          <a:p>
            <a:r>
              <a:rPr lang="en-US" dirty="0" smtClean="0"/>
              <a:t>From books</a:t>
            </a:r>
          </a:p>
          <a:p>
            <a:r>
              <a:rPr lang="en-US" dirty="0" smtClean="0"/>
              <a:t>From web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19" y="609600"/>
            <a:ext cx="7881694" cy="863600"/>
          </a:xfrm>
        </p:spPr>
        <p:txBody>
          <a:bodyPr/>
          <a:lstStyle/>
          <a:p>
            <a:r>
              <a:rPr lang="en-US" dirty="0" smtClean="0"/>
              <a:t>Build a simple dictionary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7309" y="1752600"/>
            <a:ext cx="779650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re, collections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words(text):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'[a-z]+'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text.lower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train(features):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model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collections.defaultdict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features: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model[f] +=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NWORDS = train(words(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'big.txt'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).read()))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7309" y="4832767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1024</a:t>
            </a:r>
          </a:p>
          <a:p>
            <a:r>
              <a:rPr lang="en-US" dirty="0" smtClean="0"/>
              <a:t>I 510</a:t>
            </a:r>
          </a:p>
          <a:p>
            <a:r>
              <a:rPr lang="en-US" dirty="0" smtClean="0"/>
              <a:t>love 55</a:t>
            </a:r>
          </a:p>
          <a:p>
            <a:r>
              <a:rPr lang="en-US" dirty="0" smtClean="0"/>
              <a:t>book 20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930</Words>
  <Application>Microsoft Office PowerPoint</Application>
  <PresentationFormat>Custom</PresentationFormat>
  <Paragraphs>355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Unicode MS</vt:lpstr>
      <vt:lpstr>Courier</vt:lpstr>
      <vt:lpstr>Arial</vt:lpstr>
      <vt:lpstr>Calibri</vt:lpstr>
      <vt:lpstr>Century Gothic</vt:lpstr>
      <vt:lpstr>Consolas</vt:lpstr>
      <vt:lpstr>Wingdings</vt:lpstr>
      <vt:lpstr>Books 16x9</vt:lpstr>
      <vt:lpstr>Equation</vt:lpstr>
      <vt:lpstr>How to write a spelling checker?</vt:lpstr>
      <vt:lpstr>Common applications</vt:lpstr>
      <vt:lpstr>How to put an elephant into a fridge?</vt:lpstr>
      <vt:lpstr>Spelling tasks</vt:lpstr>
      <vt:lpstr>Types of spelling errors</vt:lpstr>
      <vt:lpstr>Rates of spelling errors</vt:lpstr>
      <vt:lpstr>What we will develop is..</vt:lpstr>
      <vt:lpstr>Error detection</vt:lpstr>
      <vt:lpstr>Build a simple dictionary</vt:lpstr>
      <vt:lpstr>Candidates generation (1)</vt:lpstr>
      <vt:lpstr>Candidates generation (2)</vt:lpstr>
      <vt:lpstr>Candidates generation (3)</vt:lpstr>
      <vt:lpstr>Edit distance examples</vt:lpstr>
      <vt:lpstr>Find all words within edit distance 2</vt:lpstr>
      <vt:lpstr>Now let’s find out the best ones</vt:lpstr>
      <vt:lpstr>Noisy Channel Model Intuition</vt:lpstr>
      <vt:lpstr>Noisy Channel Model</vt:lpstr>
      <vt:lpstr>Bayes’ theorem</vt:lpstr>
      <vt:lpstr>Bayes’ theorem example</vt:lpstr>
      <vt:lpstr>Language Model</vt:lpstr>
      <vt:lpstr>Unigram probability</vt:lpstr>
      <vt:lpstr>Error model(1)</vt:lpstr>
      <vt:lpstr>Error model(2)</vt:lpstr>
      <vt:lpstr>Error model(3)</vt:lpstr>
      <vt:lpstr>Noisy channel probability for acress</vt:lpstr>
      <vt:lpstr>Noisy channel probability for acress</vt:lpstr>
      <vt:lpstr>The simplest spell checker in the history</vt:lpstr>
      <vt:lpstr>Evaluate(1)</vt:lpstr>
      <vt:lpstr>Evaluate(2)</vt:lpstr>
      <vt:lpstr>Further improvements - context</vt:lpstr>
      <vt:lpstr>Further reading </vt:lpstr>
      <vt:lpstr>Thank youu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2016-03-08T09:29:58Z</dcterms:created>
  <dcterms:modified xsi:type="dcterms:W3CDTF">2016-03-09T08:27:43Z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