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52" r:id="rId4"/>
  </p:sldMasterIdLst>
  <p:notesMasterIdLst>
    <p:notesMasterId r:id="rId9"/>
  </p:notesMasterIdLst>
  <p:handoutMasterIdLst>
    <p:handoutMasterId r:id="rId10"/>
  </p:handoutMasterIdLst>
  <p:sldIdLst>
    <p:sldId id="1706" r:id="rId5"/>
    <p:sldId id="1707" r:id="rId6"/>
    <p:sldId id="4295" r:id="rId7"/>
    <p:sldId id="1670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18"/>
    <a:srgbClr val="2D2D30"/>
    <a:srgbClr val="2F2F2F"/>
    <a:srgbClr val="787878"/>
    <a:srgbClr val="595959"/>
    <a:srgbClr val="A6A6A6"/>
    <a:srgbClr val="7F7F7F"/>
    <a:srgbClr val="00BCF2"/>
    <a:srgbClr val="FFFFFF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E0581-757E-684F-B90A-F312E8A7FE51}" v="245" dt="2019-09-25T20:39:13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83995" autoAdjust="0"/>
  </p:normalViewPr>
  <p:slideViewPr>
    <p:cSldViewPr snapToGrid="0">
      <p:cViewPr varScale="1">
        <p:scale>
          <a:sx n="92" d="100"/>
          <a:sy n="92" d="100"/>
        </p:scale>
        <p:origin x="121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11/14/2019 12:36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11/14/2019 12:35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11/14/2019 12:35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49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184538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11/14/2019 12:35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77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11/14/2019 12:35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87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5527103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4621044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6460554" y="1631569"/>
            <a:ext cx="5537772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5: two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5527100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60554" y="5026024"/>
            <a:ext cx="5537771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6916366" y="1997075"/>
            <a:ext cx="461364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6941179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4473961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259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91799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9725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4162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2715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8211181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838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74394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on a table&#10;&#10;Description generated with high confidence">
            <a:extLst>
              <a:ext uri="{FF2B5EF4-FFF2-40B4-BE49-F238E27FC236}">
                <a16:creationId xmlns:a16="http://schemas.microsoft.com/office/drawing/2014/main" id="{F11DA543-0F9E-4B04-892C-D65049C57D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822E0-3943-4958-9602-E81F85DC44DB}"/>
              </a:ext>
            </a:extLst>
          </p:cNvPr>
          <p:cNvSpPr/>
          <p:nvPr userDrawn="1"/>
        </p:nvSpPr>
        <p:spPr bwMode="auto">
          <a:xfrm>
            <a:off x="0" y="0"/>
            <a:ext cx="6295869" cy="6994525"/>
          </a:xfrm>
          <a:prstGeom prst="rect">
            <a:avLst/>
          </a:prstGeom>
          <a:gradFill flip="none" rotWithShape="1">
            <a:gsLst>
              <a:gs pos="56000">
                <a:srgbClr val="E5E5E4">
                  <a:lumMod val="65000"/>
                  <a:lumOff val="35000"/>
                </a:srgb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1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93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044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3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152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6387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3310004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03590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14" y="1463669"/>
            <a:ext cx="11239789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0627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>
            <a:picLocks noChangeAspect="1"/>
          </p:cNvPicPr>
          <p:nvPr userDrawn="1"/>
        </p:nvPicPr>
        <p:blipFill rotWithShape="1">
          <a:blip r:embed="rId2"/>
          <a:srcRect l="26716" r="872" b="4064"/>
          <a:stretch/>
        </p:blipFill>
        <p:spPr bwMode="black">
          <a:xfrm>
            <a:off x="721996" y="459092"/>
            <a:ext cx="676274" cy="18777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 rotWithShape="1">
          <a:blip r:embed="rId3"/>
          <a:srcRect r="76414"/>
          <a:stretch/>
        </p:blipFill>
        <p:spPr bwMode="black">
          <a:xfrm>
            <a:off x="465139" y="449264"/>
            <a:ext cx="220661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9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766745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27692507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554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17891089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97397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539659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9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54" r:id="rId2"/>
    <p:sldLayoutId id="2147484555" r:id="rId3"/>
    <p:sldLayoutId id="2147484556" r:id="rId4"/>
    <p:sldLayoutId id="2147484557" r:id="rId5"/>
    <p:sldLayoutId id="2147484558" r:id="rId6"/>
    <p:sldLayoutId id="2147484559" r:id="rId7"/>
    <p:sldLayoutId id="2147484560" r:id="rId8"/>
    <p:sldLayoutId id="2147484561" r:id="rId9"/>
    <p:sldLayoutId id="2147484562" r:id="rId10"/>
    <p:sldLayoutId id="2147484563" r:id="rId11"/>
    <p:sldLayoutId id="2147484564" r:id="rId12"/>
    <p:sldLayoutId id="2147484565" r:id="rId13"/>
    <p:sldLayoutId id="2147484566" r:id="rId14"/>
    <p:sldLayoutId id="2147484569" r:id="rId15"/>
    <p:sldLayoutId id="2147484570" r:id="rId16"/>
    <p:sldLayoutId id="2147484571" r:id="rId17"/>
    <p:sldLayoutId id="2147484572" r:id="rId18"/>
    <p:sldLayoutId id="2147484573" r:id="rId19"/>
    <p:sldLayoutId id="2147484574" r:id="rId20"/>
    <p:sldLayoutId id="2147484575" r:id="rId21"/>
    <p:sldLayoutId id="2147484576" r:id="rId22"/>
    <p:sldLayoutId id="2147484577" r:id="rId23"/>
    <p:sldLayoutId id="2147484578" r:id="rId24"/>
    <p:sldLayoutId id="2147484579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>
          <p15:clr>
            <a:srgbClr val="C35EA4"/>
          </p15:clr>
        </p15:guide>
        <p15:guide id="4" pos="1528">
          <p15:clr>
            <a:srgbClr val="C35EA4"/>
          </p15:clr>
        </p15:guide>
        <p15:guide id="5" pos="2618">
          <p15:clr>
            <a:srgbClr val="C35EA4"/>
          </p15:clr>
        </p15:guide>
        <p15:guide id="6" pos="2765">
          <p15:clr>
            <a:srgbClr val="C35EA4"/>
          </p15:clr>
        </p15:guide>
        <p15:guide id="7" pos="3854">
          <p15:clr>
            <a:srgbClr val="C35EA4"/>
          </p15:clr>
        </p15:guide>
        <p15:guide id="8" pos="4003">
          <p15:clr>
            <a:srgbClr val="C35EA4"/>
          </p15:clr>
        </p15:guide>
        <p15:guide id="9" pos="5083">
          <p15:clr>
            <a:srgbClr val="C35EA4"/>
          </p15:clr>
        </p15:guide>
        <p15:guide id="10" pos="5230">
          <p15:clr>
            <a:srgbClr val="C35EA4"/>
          </p15:clr>
        </p15:guide>
        <p15:guide id="11" pos="6323">
          <p15:clr>
            <a:srgbClr val="C35EA4"/>
          </p15:clr>
        </p15:guide>
        <p15:guide id="12" pos="6469">
          <p15:clr>
            <a:srgbClr val="C35EA4"/>
          </p15:clr>
        </p15:guide>
        <p15:guide id="16" pos="293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1">
          <p15:clr>
            <a:srgbClr val="5ACBF0"/>
          </p15:clr>
        </p15:guide>
        <p15:guide id="19" orient="horz" pos="1366">
          <p15:clr>
            <a:srgbClr val="5ACBF0"/>
          </p15:clr>
        </p15:guide>
        <p15:guide id="20" orient="horz" pos="605">
          <p15:clr>
            <a:srgbClr val="5ACBF0"/>
          </p15:clr>
        </p15:guide>
        <p15:guide id="21" orient="horz" pos="1514">
          <p15:clr>
            <a:srgbClr val="5ACBF0"/>
          </p15:clr>
        </p15:guide>
        <p15:guide id="22" orient="horz" pos="2130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3">
          <p15:clr>
            <a:srgbClr val="F26B43"/>
          </p15:clr>
        </p15:guide>
        <p15:guide id="26" orient="horz" pos="4120">
          <p15:clr>
            <a:srgbClr val="F26B43"/>
          </p15:clr>
        </p15:guide>
        <p15:guide id="27" orient="horz" pos="2891">
          <p15:clr>
            <a:srgbClr val="5ACBF0"/>
          </p15:clr>
        </p15:guide>
        <p15:guide id="28" orient="horz" pos="3038">
          <p15:clr>
            <a:srgbClr val="5ACBF0"/>
          </p15:clr>
        </p15:guide>
        <p15:guide id="29" orient="horz" pos="3654">
          <p15:clr>
            <a:srgbClr val="5ACBF0"/>
          </p15:clr>
        </p15:guide>
        <p15:guide id="30" orient="horz" pos="380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myignite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50A6-31FD-439C-BB09-044C3BD4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2366468"/>
            <a:ext cx="6924490" cy="1828800"/>
          </a:xfrm>
        </p:spPr>
        <p:txBody>
          <a:bodyPr/>
          <a:lstStyle/>
          <a:p>
            <a:r>
              <a:rPr lang="en-US" dirty="0"/>
              <a:t>Ignite sessions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B0493-1FB0-43EB-BC78-E853B3770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032" y="4160911"/>
            <a:ext cx="8527440" cy="7301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E12FBCA-9F99-4969-A988-3E446ABD95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39241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/>
              <a:t>SharePoint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C981D7-62C7-415B-96CD-B5F715C9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Ignite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7EF4AAAB-03A3-4F36-B12A-47D6EC0C5312}"/>
              </a:ext>
            </a:extLst>
          </p:cNvPr>
          <p:cNvSpPr txBox="1">
            <a:spLocks/>
          </p:cNvSpPr>
          <p:nvPr/>
        </p:nvSpPr>
        <p:spPr>
          <a:xfrm>
            <a:off x="529660" y="2132808"/>
            <a:ext cx="11375536" cy="221958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2448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4080" kern="1200" spc="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6387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629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0754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>
                <a:latin typeface="+mn-lt"/>
              </a:rPr>
              <a:t>BRK2102 - Leverage React in SharePoint Framework solutions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>
                <a:latin typeface="+mn-lt"/>
              </a:rPr>
              <a:t>BRK2100 - Zero to hero: SPFx development techniques to boost the performance of SharePoint solutions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>
                <a:latin typeface="+mn-lt"/>
              </a:rPr>
              <a:t>BRK4008 – Kick-start your development with SharePoint Developer Community (PnP)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da-DK" sz="15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>
                <a:latin typeface="+mn-lt"/>
              </a:rPr>
              <a:t>Wictor Wilèn had a number of theater sessions on Microsoft Teams development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da-DK" sz="15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>
                <a:latin typeface="+mn-lt"/>
              </a:rPr>
              <a:t>Ignite sessions: </a:t>
            </a:r>
            <a:r>
              <a:rPr lang="da-DK" sz="1600" dirty="0">
                <a:hlinkClick r:id="rId2"/>
              </a:rPr>
              <a:t>http://aka.ms/myignite</a:t>
            </a:r>
            <a:endParaRPr lang="da-DK" sz="15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da-DK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30151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D3780A-ACC6-46A1-9FCB-A192B695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06" y="171922"/>
            <a:ext cx="11237870" cy="565027"/>
          </a:xfrm>
        </p:spPr>
        <p:txBody>
          <a:bodyPr/>
          <a:lstStyle/>
          <a:p>
            <a:r>
              <a:rPr lang="en-US"/>
              <a:t>More Identity Sessions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D1B150-DC13-4873-8BB3-D7C983493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79735"/>
              </p:ext>
            </p:extLst>
          </p:nvPr>
        </p:nvGraphicFramePr>
        <p:xfrm>
          <a:off x="389806" y="878207"/>
          <a:ext cx="11656862" cy="552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406">
                  <a:extLst>
                    <a:ext uri="{9D8B030D-6E8A-4147-A177-3AD203B41FA5}">
                      <a16:colId xmlns:a16="http://schemas.microsoft.com/office/drawing/2014/main" val="3515235588"/>
                    </a:ext>
                  </a:extLst>
                </a:gridCol>
                <a:gridCol w="9243351">
                  <a:extLst>
                    <a:ext uri="{9D8B030D-6E8A-4147-A177-3AD203B41FA5}">
                      <a16:colId xmlns:a16="http://schemas.microsoft.com/office/drawing/2014/main" val="1565470047"/>
                    </a:ext>
                  </a:extLst>
                </a:gridCol>
                <a:gridCol w="592851">
                  <a:extLst>
                    <a:ext uri="{9D8B030D-6E8A-4147-A177-3AD203B41FA5}">
                      <a16:colId xmlns:a16="http://schemas.microsoft.com/office/drawing/2014/main" val="1456184303"/>
                    </a:ext>
                  </a:extLst>
                </a:gridCol>
                <a:gridCol w="700254">
                  <a:extLst>
                    <a:ext uri="{9D8B030D-6E8A-4147-A177-3AD203B41FA5}">
                      <a16:colId xmlns:a16="http://schemas.microsoft.com/office/drawing/2014/main" val="2851141881"/>
                    </a:ext>
                  </a:extLst>
                </a:gridCol>
              </a:tblGrid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+mj-lt"/>
                        </a:rPr>
                        <a:t>BRK3110</a:t>
                      </a:r>
                    </a:p>
                  </a:txBody>
                  <a:tcPr marL="93260" marR="93260" marT="46630" marB="46630" anchor="ctr"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Winning strategies for identity security and governance</a:t>
                      </a:r>
                    </a:p>
                  </a:txBody>
                  <a:tcPr marL="93260" marR="93260" marT="46630" marB="46630" anchor="ctr"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10:15</a:t>
                      </a:r>
                    </a:p>
                  </a:txBody>
                  <a:tcPr marL="0" marR="93260" marT="46630" marB="46630" anchor="ctr"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64599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+mj-lt"/>
                        </a:rPr>
                        <a:t>BRK3113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frontiers in identity standards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11:30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80923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BRK3114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trust into digital experiences with decentralized identities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3:15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24713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BRK2232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Hype – Taking practical steps to Zero Trust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4:30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800888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SECI10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Identity and access management best practices from around the world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9:00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900185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SECI20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Shut the door to cybercrime with identity-driven security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10:15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69114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+mj-lt"/>
                        </a:rPr>
                        <a:t>BRK2080</a:t>
                      </a:r>
                      <a:endParaRPr lang="en-US" sz="1200" dirty="0"/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 sign in and authorization with the Microsoft identity platform </a:t>
                      </a:r>
                      <a:endParaRPr lang="en-US" sz="1200" dirty="0"/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10:45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202111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BRK3105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 your workforce to all the apps they need with Azure Active Directory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Wed</a:t>
                      </a:r>
                      <a:endParaRPr lang="en-US" sz="1200" dirty="0"/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11:30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67029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BRK3106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Eliminate your weakest link with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passwordless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authentication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3:15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63573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BRK3109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 your workforce and guest user access with Azure Active Directory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4:30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40231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BRK3108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Modernize your on-premises application security with Azure Active Directory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9:00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399142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BRK3154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Integrating CASB into IAM for a comprehensive identity security strategy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10:15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76140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BRK2261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Empower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firstline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worker productivity from day one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11:30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36929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BRK4017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science behind Azure Active Directory Identity Protection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11:30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639518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BRK3112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Love all your identities – Building digital relationships with your customers and partners 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2:00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60903"/>
                  </a:ext>
                </a:extLst>
              </a:tr>
              <a:tr h="26382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BRK2132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 Microsoft uses Azure Active Directory Identity Protection and Conditional Access to protect its assets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4:30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975993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BRK2080</a:t>
                      </a:r>
                      <a:endParaRPr lang="en-US" sz="1200"/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Microsoft identity platform best practices for developers</a:t>
                      </a:r>
                      <a:endParaRPr lang="en-US" sz="1200"/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9:00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31396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>
                          <a:solidFill>
                            <a:schemeClr val="tx1"/>
                          </a:solidFill>
                          <a:latin typeface="+mj-lt"/>
                        </a:rPr>
                        <a:t>BRK3257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Leverage the cloud to strengthen your on-premises Active Directory security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10:45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797976"/>
                  </a:ext>
                </a:extLst>
              </a:tr>
              <a:tr h="26382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+mj-lt"/>
                        </a:rPr>
                        <a:t>BRK3267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Bridge the gap between HR, IT and business with the Azure Active Directory identity provisioning platform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11:30</a:t>
                      </a: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24342"/>
                  </a:ext>
                </a:extLst>
              </a:tr>
              <a:tr h="26382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+mj-lt"/>
                        </a:rPr>
                        <a:t>BRK4007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Microsoft identity platform best practices for developers</a:t>
                      </a:r>
                    </a:p>
                  </a:txBody>
                  <a:tcPr marL="9326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93260" marT="46630" marB="46630" anchor="ctr">
                    <a:lnT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650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38A55FB-F97D-479D-8FB0-BF9502611A9D}"/>
              </a:ext>
            </a:extLst>
          </p:cNvPr>
          <p:cNvSpPr/>
          <p:nvPr/>
        </p:nvSpPr>
        <p:spPr>
          <a:xfrm>
            <a:off x="8256727" y="124838"/>
            <a:ext cx="3995484" cy="670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2563">
              <a:defRPr/>
            </a:pPr>
            <a:r>
              <a:rPr lang="en-US" sz="1836">
                <a:solidFill>
                  <a:srgbClr val="000000"/>
                </a:solidFill>
                <a:latin typeface="Segoe UI"/>
                <a:ea typeface="Calibri" panose="020F0502020204030204" pitchFamily="34" charset="0"/>
              </a:rPr>
              <a:t>See all breakouts, theaters, and labs </a:t>
            </a:r>
            <a:r>
              <a:rPr lang="en-US" sz="1836">
                <a:solidFill>
                  <a:srgbClr val="0563C1"/>
                </a:solidFill>
                <a:latin typeface="Segoe UI Semibold"/>
                <a:ea typeface="Calibri" panose="020F0502020204030204" pitchFamily="34" charset="0"/>
              </a:rPr>
              <a:t>http://aka.ms/AzureADIgnite2019</a:t>
            </a:r>
            <a:r>
              <a:rPr lang="en-US" sz="1836">
                <a:solidFill>
                  <a:srgbClr val="000000"/>
                </a:solidFill>
                <a:latin typeface="Segoe UI Semibold"/>
                <a:ea typeface="Calibri" panose="020F0502020204030204" pitchFamily="34" charset="0"/>
              </a:rPr>
              <a:t> </a:t>
            </a:r>
            <a:endParaRPr lang="en-US" sz="1632">
              <a:solidFill>
                <a:srgbClr val="000000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137306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8592" y="466301"/>
            <a:ext cx="11450133" cy="565027"/>
          </a:xfrm>
        </p:spPr>
        <p:txBody>
          <a:bodyPr/>
          <a:lstStyle/>
          <a:p>
            <a:r>
              <a:rPr lang="en-US"/>
              <a:t>Microsoft Graph Sessions @ Ignite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05157-67B9-4B35-B435-814BBCF1F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479" y="227478"/>
            <a:ext cx="739943" cy="7399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28CA0B-D4A7-47C7-B2F5-6D091D60F756}"/>
              </a:ext>
            </a:extLst>
          </p:cNvPr>
          <p:cNvSpPr/>
          <p:nvPr/>
        </p:nvSpPr>
        <p:spPr bwMode="auto">
          <a:xfrm rot="440060">
            <a:off x="8916355" y="4004740"/>
            <a:ext cx="2714392" cy="2605450"/>
          </a:xfrm>
          <a:prstGeom prst="rect">
            <a:avLst/>
          </a:prstGeom>
          <a:solidFill>
            <a:srgbClr val="FFB900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40" kern="0">
                <a:solidFill>
                  <a:srgbClr val="000000"/>
                </a:solidFill>
                <a:latin typeface="Ink Free" panose="03080402000500000000" pitchFamily="66" charset="0"/>
                <a:ea typeface="Segoe UI" pitchFamily="34" charset="0"/>
                <a:cs typeface="Segoe UI" pitchFamily="34" charset="0"/>
              </a:rPr>
              <a:t>Note: </a:t>
            </a:r>
          </a:p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solidFill>
                <a:srgbClr val="000000"/>
              </a:solidFill>
              <a:latin typeface="Ink Free" panose="03080402000500000000" pitchFamily="66" charset="0"/>
              <a:ea typeface="Segoe UI" pitchFamily="34" charset="0"/>
              <a:cs typeface="Segoe UI" pitchFamily="34" charset="0"/>
            </a:endParaRPr>
          </a:p>
          <a:p>
            <a:pPr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40" kern="0">
                <a:solidFill>
                  <a:srgbClr val="000000"/>
                </a:solidFill>
                <a:latin typeface="Ink Free" panose="03080402000500000000" pitchFamily="66" charset="0"/>
                <a:ea typeface="Segoe UI" pitchFamily="34" charset="0"/>
                <a:cs typeface="Segoe UI" pitchFamily="34" charset="0"/>
              </a:rPr>
              <a:t>Light version of previous slide.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187993-13E3-47E4-8232-25CDA8A63CEE}"/>
              </a:ext>
            </a:extLst>
          </p:cNvPr>
          <p:cNvGraphicFramePr>
            <a:graphicFrameLocks noGrp="1"/>
          </p:cNvGraphicFramePr>
          <p:nvPr/>
        </p:nvGraphicFramePr>
        <p:xfrm>
          <a:off x="434001" y="1169636"/>
          <a:ext cx="11568471" cy="566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346">
                  <a:extLst>
                    <a:ext uri="{9D8B030D-6E8A-4147-A177-3AD203B41FA5}">
                      <a16:colId xmlns:a16="http://schemas.microsoft.com/office/drawing/2014/main" val="3638314085"/>
                    </a:ext>
                  </a:extLst>
                </a:gridCol>
                <a:gridCol w="120804">
                  <a:extLst>
                    <a:ext uri="{9D8B030D-6E8A-4147-A177-3AD203B41FA5}">
                      <a16:colId xmlns:a16="http://schemas.microsoft.com/office/drawing/2014/main" val="3646697826"/>
                    </a:ext>
                  </a:extLst>
                </a:gridCol>
                <a:gridCol w="1010017">
                  <a:extLst>
                    <a:ext uri="{9D8B030D-6E8A-4147-A177-3AD203B41FA5}">
                      <a16:colId xmlns:a16="http://schemas.microsoft.com/office/drawing/2014/main" val="2489070131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val="611661599"/>
                    </a:ext>
                  </a:extLst>
                </a:gridCol>
                <a:gridCol w="7922949">
                  <a:extLst>
                    <a:ext uri="{9D8B030D-6E8A-4147-A177-3AD203B41FA5}">
                      <a16:colId xmlns:a16="http://schemas.microsoft.com/office/drawing/2014/main" val="1120346734"/>
                    </a:ext>
                  </a:extLst>
                </a:gridCol>
                <a:gridCol w="1561225">
                  <a:extLst>
                    <a:ext uri="{9D8B030D-6E8A-4147-A177-3AD203B41FA5}">
                      <a16:colId xmlns:a16="http://schemas.microsoft.com/office/drawing/2014/main" val="1240650906"/>
                    </a:ext>
                  </a:extLst>
                </a:gridCol>
              </a:tblGrid>
              <a:tr h="294414">
                <a:tc gridSpan="6"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Monday, Nov 4</a:t>
                      </a:r>
                      <a:r>
                        <a:rPr lang="en-US" sz="1200" baseline="300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</a:p>
                  </a:txBody>
                  <a:tcPr marL="93260" marR="93260" marT="46630" marB="466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94234"/>
                  </a:ext>
                </a:extLst>
              </a:tr>
              <a:tr h="279781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327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1630-1715</a:t>
                      </a:r>
                    </a:p>
                  </a:txBody>
                  <a:tcPr marL="4858" marR="4858" marT="4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BRK2180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Microsoft Graph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Yina Arenas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515685"/>
                  </a:ext>
                </a:extLst>
              </a:tr>
              <a:tr h="279781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327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1820-1840</a:t>
                      </a:r>
                    </a:p>
                  </a:txBody>
                  <a:tcPr marL="4858" marR="4858" marT="4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THR3136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Streamline your business processes and development with Azure Active Directory APIs in Microsoft Graph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Eliza Kuzmenko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158231"/>
                  </a:ext>
                </a:extLst>
              </a:tr>
              <a:tr h="294414">
                <a:tc gridSpan="6"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Tuesday, Nov 5</a:t>
                      </a:r>
                      <a:r>
                        <a:rPr lang="en-US" sz="1200" baseline="300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</a:p>
                  </a:txBody>
                  <a:tcPr marL="93260" marR="93260" marT="46630" marB="466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397771"/>
                  </a:ext>
                </a:extLst>
              </a:tr>
              <a:tr h="279781">
                <a:tc gridSpan="2"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1015-1100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1015-1100</a:t>
                      </a:r>
                    </a:p>
                  </a:txBody>
                  <a:tcPr marL="93260" marR="93260" marT="46630" marB="466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MDEV20</a:t>
                      </a:r>
                      <a:endParaRPr lang="en-US" sz="120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Microsoft Graph: a primer for app developers</a:t>
                      </a:r>
                      <a:endParaRPr lang="en-US" sz="120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 Summers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9620"/>
                  </a:ext>
                </a:extLst>
              </a:tr>
              <a:tr h="279781">
                <a:tc gridSpan="2"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1350-1410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1350-1410</a:t>
                      </a:r>
                    </a:p>
                  </a:txBody>
                  <a:tcPr marL="93260" marR="93260" marT="46630" marB="466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THR3091</a:t>
                      </a:r>
                      <a:endParaRPr lang="en-US" sz="120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Gain Efficiencies in Security Response with ServiceNow and Azure Sentinel Integration powered by Microsoft Graph</a:t>
                      </a:r>
                      <a:endParaRPr lang="en-US" sz="120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Preeti Krishna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31878"/>
                  </a:ext>
                </a:extLst>
              </a:tr>
              <a:tr h="279781">
                <a:tc gridSpan="2"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1505-1525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1505-1525</a:t>
                      </a:r>
                    </a:p>
                  </a:txBody>
                  <a:tcPr marL="93260" marR="93260" marT="46630" marB="466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THR3095</a:t>
                      </a:r>
                      <a:endParaRPr lang="en-US" sz="120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Unified PowerShell experience for Microsoft Graph - preview</a:t>
                      </a:r>
                      <a:endParaRPr lang="en-US" sz="120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Darrel Miller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00940"/>
                  </a:ext>
                </a:extLst>
              </a:tr>
              <a:tr h="279781">
                <a:tc gridSpan="2"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1620-1640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1620-1640</a:t>
                      </a:r>
                    </a:p>
                  </a:txBody>
                  <a:tcPr marL="93260" marR="93260" marT="46630" marB="466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THR3089</a:t>
                      </a:r>
                      <a:endParaRPr lang="en-US" sz="120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Building great push notifications for your Microsoft 365 users</a:t>
                      </a:r>
                      <a:endParaRPr lang="en-US" sz="120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Nazuk Jain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58556"/>
                  </a:ext>
                </a:extLst>
              </a:tr>
              <a:tr h="294414">
                <a:tc gridSpan="6"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Wednesday, Nov 6</a:t>
                      </a:r>
                      <a:r>
                        <a:rPr lang="en-US" sz="1200" baseline="300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</a:p>
                  </a:txBody>
                  <a:tcPr marL="93260" marR="93260" marT="46630" marB="466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16896"/>
                  </a:ext>
                </a:extLst>
              </a:tr>
              <a:tr h="279781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0900-0920</a:t>
                      </a:r>
                    </a:p>
                  </a:txBody>
                  <a:tcPr marL="4858" marR="4858" marT="4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THR3088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Microsoft Graph Toolkit: Two lines of code to get started with Microsoft Graph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Nikola Metulev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0031"/>
                  </a:ext>
                </a:extLst>
              </a:tr>
              <a:tr h="279781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1400-1445</a:t>
                      </a:r>
                    </a:p>
                  </a:txBody>
                  <a:tcPr marL="4858" marR="4858" marT="4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BRK2080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Simplify sign in and authorization with the Microsoft identity platform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Saeed Akhter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90931"/>
                  </a:ext>
                </a:extLst>
              </a:tr>
              <a:tr h="279781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1630-1715</a:t>
                      </a:r>
                    </a:p>
                  </a:txBody>
                  <a:tcPr marL="4858" marR="4858" marT="4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BRK4013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 seven tips to become a Microsoft Graph guru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Jeremy Thake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7420"/>
                  </a:ext>
                </a:extLst>
              </a:tr>
              <a:tr h="279781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1700-1720</a:t>
                      </a:r>
                    </a:p>
                  </a:txBody>
                  <a:tcPr marL="4858" marR="4858" marT="4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THR3086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NBD: Training ML models with Microsoft Graph data connect 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Tyler Lenig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2182"/>
                  </a:ext>
                </a:extLst>
              </a:tr>
              <a:tr h="294414">
                <a:tc gridSpan="6"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Thursday, Nov 7</a:t>
                      </a:r>
                      <a:r>
                        <a:rPr lang="en-US" sz="1200" baseline="300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3260" marR="93260" marT="46630" marB="466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827650"/>
                  </a:ext>
                </a:extLst>
              </a:tr>
              <a:tr h="279781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0935-0955</a:t>
                      </a:r>
                    </a:p>
                  </a:txBody>
                  <a:tcPr marL="4858" marR="4858" marT="4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THR3020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Developing richer Microsoft 365 employee profiles through Microsoft Graph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Kevin Bellinger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163218"/>
                  </a:ext>
                </a:extLst>
              </a:tr>
              <a:tr h="279781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1205-1225</a:t>
                      </a:r>
                    </a:p>
                  </a:txBody>
                  <a:tcPr marL="4858" marR="4858" marT="4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THR2236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Learn how to build your own Microsoft Graph Connectors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Raju Nagalinga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07400"/>
                  </a:ext>
                </a:extLst>
              </a:tr>
              <a:tr h="294414">
                <a:tc gridSpan="6"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Friday, Nov 8</a:t>
                      </a:r>
                      <a:r>
                        <a:rPr lang="en-US" sz="1200" baseline="300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</a:p>
                  </a:txBody>
                  <a:tcPr marL="93260" marR="93260" marT="46630" marB="466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87899"/>
                  </a:ext>
                </a:extLst>
              </a:tr>
              <a:tr h="279781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0900-0945</a:t>
                      </a:r>
                    </a:p>
                  </a:txBody>
                  <a:tcPr marL="4858" marR="4858" marT="4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BRK4007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Microsoft identity platform best practices for developers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Kyle Marsh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12240"/>
                  </a:ext>
                </a:extLst>
              </a:tr>
              <a:tr h="279781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0900-0945</a:t>
                      </a:r>
                    </a:p>
                  </a:txBody>
                  <a:tcPr marL="4858" marR="4858" marT="4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BRK3226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Every team, connected: Develop Microsoft Teams apps with Microsoft Graph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Bill Bliss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433583"/>
                  </a:ext>
                </a:extLst>
              </a:tr>
              <a:tr h="279781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1130-1215</a:t>
                      </a:r>
                    </a:p>
                  </a:txBody>
                  <a:tcPr marL="4858" marR="4858" marT="4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BRK3073</a:t>
                      </a:r>
                    </a:p>
                  </a:txBody>
                  <a:tcPr marL="4858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Five cool security apps you can build using Microsoft Graph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Preeti Krishna</a:t>
                      </a:r>
                    </a:p>
                  </a:txBody>
                  <a:tcPr marL="93260" marR="4858" marT="4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33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3C4BB6-DB8D-4070-8F7B-E5A2778ED62A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61b79488-63fd-46f4-b1bf-09cb63d2085e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1EE5866-A3ED-447F-9386-F25EB40726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1D25C1-2135-48C5-8BF1-D610241FBA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668</Words>
  <Application>Microsoft Office PowerPoint</Application>
  <PresentationFormat>Custom</PresentationFormat>
  <Paragraphs>168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Ink Free</vt:lpstr>
      <vt:lpstr>Segoe UI</vt:lpstr>
      <vt:lpstr>Segoe UI Light</vt:lpstr>
      <vt:lpstr>Segoe UI Semibold</vt:lpstr>
      <vt:lpstr>Wingdings</vt:lpstr>
      <vt:lpstr>1_Office 365 PPT Template - 2017</vt:lpstr>
      <vt:lpstr>Ignite sessions</vt:lpstr>
      <vt:lpstr>Ignite</vt:lpstr>
      <vt:lpstr>More Identity Sessions</vt:lpstr>
      <vt:lpstr>Microsoft Graph Sessions @ Ignite 2019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2019-11-14T11:36:47Z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  <property fmtid="{D5CDD505-2E9C-101B-9397-08002B2CF9AE}" pid="3" name="MSIP_Label_236020b0-6d69-48c1-9bb5-c586c1062b70_Enabled">
    <vt:lpwstr>True</vt:lpwstr>
  </property>
  <property fmtid="{D5CDD505-2E9C-101B-9397-08002B2CF9AE}" pid="4" name="MSIP_Label_236020b0-6d69-48c1-9bb5-c586c1062b70_SiteId">
    <vt:lpwstr>cf36141c-ddd7-45a7-b073-111f66d0b30c</vt:lpwstr>
  </property>
  <property fmtid="{D5CDD505-2E9C-101B-9397-08002B2CF9AE}" pid="5" name="MSIP_Label_236020b0-6d69-48c1-9bb5-c586c1062b70_Owner">
    <vt:lpwstr>brian.jacobsen@avanade.com</vt:lpwstr>
  </property>
  <property fmtid="{D5CDD505-2E9C-101B-9397-08002B2CF9AE}" pid="6" name="MSIP_Label_236020b0-6d69-48c1-9bb5-c586c1062b70_SetDate">
    <vt:lpwstr>2019-11-12T21:09:45.9147168Z</vt:lpwstr>
  </property>
  <property fmtid="{D5CDD505-2E9C-101B-9397-08002B2CF9AE}" pid="7" name="MSIP_Label_236020b0-6d69-48c1-9bb5-c586c1062b70_Name">
    <vt:lpwstr>Confidential</vt:lpwstr>
  </property>
  <property fmtid="{D5CDD505-2E9C-101B-9397-08002B2CF9AE}" pid="8" name="MSIP_Label_236020b0-6d69-48c1-9bb5-c586c1062b70_Application">
    <vt:lpwstr>Microsoft Azure Information Protection</vt:lpwstr>
  </property>
  <property fmtid="{D5CDD505-2E9C-101B-9397-08002B2CF9AE}" pid="9" name="MSIP_Label_236020b0-6d69-48c1-9bb5-c586c1062b70_ActionId">
    <vt:lpwstr>057ad5fc-c628-41a0-bb8d-0f4b86009473</vt:lpwstr>
  </property>
  <property fmtid="{D5CDD505-2E9C-101B-9397-08002B2CF9AE}" pid="10" name="MSIP_Label_236020b0-6d69-48c1-9bb5-c586c1062b70_Extended_MSFT_Method">
    <vt:lpwstr>Automatic</vt:lpwstr>
  </property>
  <property fmtid="{D5CDD505-2E9C-101B-9397-08002B2CF9AE}" pid="11" name="MSIP_Label_5fae8262-b78e-4366-8929-a5d6aac95320_Enabled">
    <vt:lpwstr>True</vt:lpwstr>
  </property>
  <property fmtid="{D5CDD505-2E9C-101B-9397-08002B2CF9AE}" pid="12" name="MSIP_Label_5fae8262-b78e-4366-8929-a5d6aac95320_SiteId">
    <vt:lpwstr>cf36141c-ddd7-45a7-b073-111f66d0b30c</vt:lpwstr>
  </property>
  <property fmtid="{D5CDD505-2E9C-101B-9397-08002B2CF9AE}" pid="13" name="MSIP_Label_5fae8262-b78e-4366-8929-a5d6aac95320_Owner">
    <vt:lpwstr>brian.jacobsen@avanade.com</vt:lpwstr>
  </property>
  <property fmtid="{D5CDD505-2E9C-101B-9397-08002B2CF9AE}" pid="14" name="MSIP_Label_5fae8262-b78e-4366-8929-a5d6aac95320_SetDate">
    <vt:lpwstr>2019-11-12T21:09:45.9147168Z</vt:lpwstr>
  </property>
  <property fmtid="{D5CDD505-2E9C-101B-9397-08002B2CF9AE}" pid="15" name="MSIP_Label_5fae8262-b78e-4366-8929-a5d6aac95320_Name">
    <vt:lpwstr>Recipients Have Full Control</vt:lpwstr>
  </property>
  <property fmtid="{D5CDD505-2E9C-101B-9397-08002B2CF9AE}" pid="16" name="MSIP_Label_5fae8262-b78e-4366-8929-a5d6aac95320_Application">
    <vt:lpwstr>Microsoft Azure Information Protection</vt:lpwstr>
  </property>
  <property fmtid="{D5CDD505-2E9C-101B-9397-08002B2CF9AE}" pid="17" name="MSIP_Label_5fae8262-b78e-4366-8929-a5d6aac95320_ActionId">
    <vt:lpwstr>057ad5fc-c628-41a0-bb8d-0f4b86009473</vt:lpwstr>
  </property>
  <property fmtid="{D5CDD505-2E9C-101B-9397-08002B2CF9AE}" pid="18" name="MSIP_Label_5fae8262-b78e-4366-8929-a5d6aac95320_Parent">
    <vt:lpwstr>236020b0-6d69-48c1-9bb5-c586c1062b70</vt:lpwstr>
  </property>
  <property fmtid="{D5CDD505-2E9C-101B-9397-08002B2CF9AE}" pid="19" name="MSIP_Label_5fae8262-b78e-4366-8929-a5d6aac95320_Extended_MSFT_Method">
    <vt:lpwstr>Automatic</vt:lpwstr>
  </property>
  <property fmtid="{D5CDD505-2E9C-101B-9397-08002B2CF9AE}" pid="20" name="Sensitivity">
    <vt:lpwstr>Confidential Recipients Have Full Control</vt:lpwstr>
  </property>
</Properties>
</file>