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3"/>
  </p:notesMasterIdLst>
  <p:handoutMasterIdLst>
    <p:handoutMasterId r:id="rId24"/>
  </p:handoutMasterIdLst>
  <p:sldIdLst>
    <p:sldId id="1338" r:id="rId5"/>
    <p:sldId id="1484" r:id="rId6"/>
    <p:sldId id="1466" r:id="rId7"/>
    <p:sldId id="1465" r:id="rId8"/>
    <p:sldId id="1481" r:id="rId9"/>
    <p:sldId id="1482" r:id="rId10"/>
    <p:sldId id="1469" r:id="rId11"/>
    <p:sldId id="1476" r:id="rId12"/>
    <p:sldId id="1474" r:id="rId13"/>
    <p:sldId id="1475" r:id="rId14"/>
    <p:sldId id="1473" r:id="rId15"/>
    <p:sldId id="1478" r:id="rId16"/>
    <p:sldId id="1480" r:id="rId17"/>
    <p:sldId id="1483" r:id="rId18"/>
    <p:sldId id="1472" r:id="rId19"/>
    <p:sldId id="1471" r:id="rId20"/>
    <p:sldId id="1468" r:id="rId21"/>
    <p:sldId id="1464"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F9037D-3897-4313-ACB0-65FC7A376551}">
          <p14:sldIdLst>
            <p14:sldId id="1338"/>
            <p14:sldId id="1484"/>
            <p14:sldId id="1466"/>
            <p14:sldId id="1465"/>
            <p14:sldId id="1481"/>
            <p14:sldId id="1482"/>
            <p14:sldId id="1469"/>
            <p14:sldId id="1476"/>
            <p14:sldId id="1474"/>
            <p14:sldId id="1475"/>
            <p14:sldId id="1473"/>
            <p14:sldId id="1478"/>
            <p14:sldId id="1480"/>
            <p14:sldId id="1483"/>
            <p14:sldId id="1472"/>
            <p14:sldId id="1471"/>
            <p14:sldId id="1468"/>
            <p14:sldId id="14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60883" autoAdjust="0"/>
  </p:normalViewPr>
  <p:slideViewPr>
    <p:cSldViewPr snapToGrid="0">
      <p:cViewPr varScale="1">
        <p:scale>
          <a:sx n="54" d="100"/>
          <a:sy n="54" d="100"/>
        </p:scale>
        <p:origin x="1764" y="72"/>
      </p:cViewPr>
      <p:guideLst/>
    </p:cSldViewPr>
  </p:slideViewPr>
  <p:outlineViewPr>
    <p:cViewPr>
      <p:scale>
        <a:sx n="33" d="100"/>
        <a:sy n="33" d="100"/>
      </p:scale>
      <p:origin x="0" y="-2556"/>
    </p:cViewPr>
  </p:outlineViewPr>
  <p:notesTextViewPr>
    <p:cViewPr>
      <p:scale>
        <a:sx n="3" d="2"/>
        <a:sy n="3" d="2"/>
      </p:scale>
      <p:origin x="0" y="-1356"/>
    </p:cViewPr>
  </p:notesTextViewPr>
  <p:sorterViewPr>
    <p:cViewPr>
      <p:scale>
        <a:sx n="75" d="100"/>
        <a:sy n="75" d="100"/>
      </p:scale>
      <p:origin x="0" y="0"/>
    </p:cViewPr>
  </p:sorterViewPr>
  <p:notesViewPr>
    <p:cSldViewPr snapToGrid="0" showGuides="1">
      <p:cViewPr varScale="1">
        <p:scale>
          <a:sx n="87" d="100"/>
          <a:sy n="87" d="100"/>
        </p:scale>
        <p:origin x="384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E00944-DAC0-44FF-B84F-F65CF37D45FC}" type="datetime8">
              <a:rPr lang="en-US" smtClean="0">
                <a:latin typeface="Segoe UI" pitchFamily="34" charset="0"/>
              </a:rPr>
              <a:t>11/16/2016 7:59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Developer Platform</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0B7805C-AC13-491B-9E17-1BA0CCAC14D6}" type="datetime8">
              <a:rPr lang="en-US" smtClean="0"/>
              <a:t>11/16/2016 7:59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logs.msdn.microsoft.com/exchangedev/2014/04/07/enabling-microsoft-azure-portal-access-to-manage-applications-using-the-oauth2-protoco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4B1D6A3-6D43-444A-9DA0-C4F38E20E421}" type="datetime8">
              <a:rPr lang="en-US" smtClean="0"/>
              <a:t>11/16/2016 7:59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6715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Configure</a:t>
            </a:r>
            <a:r>
              <a:rPr lang="da-DK" dirty="0"/>
              <a:t> </a:t>
            </a:r>
            <a:r>
              <a:rPr lang="da-DK" dirty="0" err="1"/>
              <a:t>your</a:t>
            </a:r>
            <a:r>
              <a:rPr lang="da-DK" dirty="0"/>
              <a:t> site, </a:t>
            </a:r>
            <a:r>
              <a:rPr lang="da-DK" dirty="0" err="1"/>
              <a:t>export</a:t>
            </a:r>
            <a:r>
              <a:rPr lang="da-DK" dirty="0"/>
              <a:t> the xml</a:t>
            </a:r>
            <a:r>
              <a:rPr lang="da-DK" baseline="0" dirty="0"/>
              <a:t>, </a:t>
            </a:r>
            <a:r>
              <a:rPr lang="da-DK" baseline="0" dirty="0" err="1"/>
              <a:t>tweak</a:t>
            </a:r>
            <a:r>
              <a:rPr lang="da-DK" baseline="0" dirty="0"/>
              <a:t> it and </a:t>
            </a:r>
            <a:r>
              <a:rPr lang="da-DK" baseline="0" dirty="0" err="1"/>
              <a:t>use</a:t>
            </a:r>
            <a:r>
              <a:rPr lang="da-DK" baseline="0" dirty="0"/>
              <a:t> it to provision new sites (not site </a:t>
            </a:r>
            <a:r>
              <a:rPr lang="da-DK" baseline="0" dirty="0" err="1"/>
              <a:t>collections</a:t>
            </a:r>
            <a:r>
              <a:rPr lang="da-DK" baseline="0" dirty="0"/>
              <a:t>).</a:t>
            </a:r>
          </a:p>
          <a:p>
            <a:endParaRPr lang="da-DK" baseline="0" dirty="0"/>
          </a:p>
          <a:p>
            <a:r>
              <a:rPr lang="da-DK" baseline="0" dirty="0"/>
              <a:t>Or</a:t>
            </a:r>
          </a:p>
          <a:p>
            <a:endParaRPr lang="da-DK" baseline="0" dirty="0"/>
          </a:p>
          <a:p>
            <a:r>
              <a:rPr lang="da-DK" baseline="0" dirty="0" err="1"/>
              <a:t>Create</a:t>
            </a:r>
            <a:r>
              <a:rPr lang="da-DK" baseline="0" dirty="0"/>
              <a:t> and </a:t>
            </a:r>
            <a:r>
              <a:rPr lang="da-DK" baseline="0" dirty="0" err="1"/>
              <a:t>update</a:t>
            </a:r>
            <a:r>
              <a:rPr lang="da-DK" baseline="0" dirty="0"/>
              <a:t> sites </a:t>
            </a:r>
            <a:r>
              <a:rPr lang="da-DK" baseline="0" dirty="0" err="1"/>
              <a:t>using</a:t>
            </a:r>
            <a:r>
              <a:rPr lang="da-DK" baseline="0" dirty="0"/>
              <a:t> XML files </a:t>
            </a:r>
            <a:r>
              <a:rPr lang="da-DK" baseline="0" dirty="0" err="1"/>
              <a:t>very</a:t>
            </a:r>
            <a:r>
              <a:rPr lang="da-DK" baseline="0" dirty="0"/>
              <a:t> </a:t>
            </a:r>
            <a:r>
              <a:rPr lang="da-DK" baseline="0" dirty="0" err="1"/>
              <a:t>similar</a:t>
            </a:r>
            <a:r>
              <a:rPr lang="da-DK" baseline="0" dirty="0"/>
              <a:t> to the feature XML for web templates, site definitions, list </a:t>
            </a:r>
            <a:r>
              <a:rPr lang="da-DK" baseline="0" dirty="0" err="1"/>
              <a:t>schemas</a:t>
            </a:r>
            <a:r>
              <a:rPr lang="da-DK" baseline="0" dirty="0"/>
              <a:t>, </a:t>
            </a:r>
            <a:r>
              <a:rPr lang="da-DK" baseline="0" dirty="0" err="1"/>
              <a:t>content</a:t>
            </a:r>
            <a:r>
              <a:rPr lang="da-DK" baseline="0" dirty="0"/>
              <a:t> types and </a:t>
            </a:r>
            <a:r>
              <a:rPr lang="da-DK" baseline="0" dirty="0" err="1"/>
              <a:t>fields</a:t>
            </a:r>
            <a:r>
              <a:rPr lang="da-DK" baseline="0" dirty="0"/>
              <a:t>.</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11/16/2016 7:59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31280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Handy </a:t>
            </a:r>
            <a:r>
              <a:rPr lang="da-DK" dirty="0" err="1"/>
              <a:t>because</a:t>
            </a:r>
            <a:r>
              <a:rPr lang="da-DK" dirty="0"/>
              <a:t> </a:t>
            </a:r>
            <a:r>
              <a:rPr lang="da-DK" dirty="0" err="1"/>
              <a:t>working</a:t>
            </a:r>
            <a:r>
              <a:rPr lang="da-DK" dirty="0"/>
              <a:t> with CSOM in</a:t>
            </a:r>
            <a:r>
              <a:rPr lang="da-DK" baseline="0" dirty="0"/>
              <a:t> </a:t>
            </a:r>
            <a:r>
              <a:rPr lang="da-DK" baseline="0" dirty="0" err="1"/>
              <a:t>PowerShell</a:t>
            </a:r>
            <a:r>
              <a:rPr lang="da-DK" baseline="0" dirty="0"/>
              <a:t> is not a </a:t>
            </a:r>
            <a:r>
              <a:rPr lang="da-DK" baseline="0" dirty="0" err="1"/>
              <a:t>lot</a:t>
            </a:r>
            <a:r>
              <a:rPr lang="da-DK" baseline="0" dirty="0"/>
              <a:t> of </a:t>
            </a:r>
            <a:r>
              <a:rPr lang="da-DK" baseline="0" dirty="0" err="1"/>
              <a:t>fun</a:t>
            </a:r>
            <a:r>
              <a:rPr lang="da-DK" baseline="0" dirty="0"/>
              <a:t>, </a:t>
            </a:r>
            <a:r>
              <a:rPr lang="da-DK" baseline="0" dirty="0" err="1"/>
              <a:t>because</a:t>
            </a:r>
            <a:r>
              <a:rPr lang="da-DK" baseline="0" dirty="0"/>
              <a:t> it </a:t>
            </a:r>
            <a:r>
              <a:rPr lang="da-DK" baseline="0" dirty="0" err="1"/>
              <a:t>does</a:t>
            </a:r>
            <a:r>
              <a:rPr lang="da-DK" baseline="0" dirty="0"/>
              <a:t> not support </a:t>
            </a:r>
            <a:r>
              <a:rPr lang="da-DK" baseline="0" dirty="0" err="1"/>
              <a:t>Lambda</a:t>
            </a:r>
            <a:r>
              <a:rPr lang="da-DK" baseline="0" dirty="0"/>
              <a:t> </a:t>
            </a:r>
            <a:r>
              <a:rPr lang="da-DK" baseline="0" dirty="0" err="1"/>
              <a:t>expressions</a:t>
            </a:r>
            <a:r>
              <a:rPr lang="da-DK" baseline="0" dirty="0"/>
              <a:t>.</a:t>
            </a:r>
          </a:p>
          <a:p>
            <a:endParaRPr lang="da-DK" baseline="0" dirty="0"/>
          </a:p>
          <a:p>
            <a:r>
              <a:rPr lang="da-DK" baseline="0" dirty="0"/>
              <a:t>New </a:t>
            </a:r>
            <a:r>
              <a:rPr lang="da-DK" baseline="0" dirty="0" err="1"/>
              <a:t>prefix</a:t>
            </a:r>
            <a:r>
              <a:rPr lang="da-DK" baseline="0" dirty="0"/>
              <a:t> </a:t>
            </a:r>
            <a:r>
              <a:rPr lang="da-DK" baseline="0" dirty="0" err="1"/>
              <a:t>introduced</a:t>
            </a:r>
            <a:r>
              <a:rPr lang="da-DK" baseline="0" dirty="0"/>
              <a:t> with November 2016 </a:t>
            </a:r>
            <a:r>
              <a:rPr lang="da-DK" baseline="0" dirty="0" err="1"/>
              <a:t>release</a:t>
            </a:r>
            <a:r>
              <a:rPr lang="da-DK" baseline="0" dirty="0"/>
              <a:t>.</a:t>
            </a:r>
          </a:p>
          <a:p>
            <a:endParaRPr lang="da-DK" baseline="0" dirty="0"/>
          </a:p>
          <a:p>
            <a:r>
              <a:rPr lang="da-DK" baseline="0" dirty="0" err="1"/>
              <a:t>Wraps</a:t>
            </a:r>
            <a:r>
              <a:rPr lang="da-DK" baseline="0" dirty="0"/>
              <a:t> all </a:t>
            </a:r>
            <a:r>
              <a:rPr lang="da-DK" baseline="0" dirty="0" err="1"/>
              <a:t>PnP</a:t>
            </a:r>
            <a:r>
              <a:rPr lang="da-DK" baseline="0" dirty="0"/>
              <a:t> Core </a:t>
            </a:r>
            <a:r>
              <a:rPr lang="da-DK" baseline="0" dirty="0" err="1"/>
              <a:t>methods</a:t>
            </a:r>
            <a:r>
              <a:rPr lang="da-DK" baseline="0" dirty="0"/>
              <a:t> with </a:t>
            </a:r>
            <a:r>
              <a:rPr lang="da-DK" baseline="0" dirty="0" err="1"/>
              <a:t>PowerShell</a:t>
            </a:r>
            <a:r>
              <a:rPr lang="da-DK" baseline="0" dirty="0"/>
              <a:t> </a:t>
            </a:r>
            <a:r>
              <a:rPr lang="da-DK" baseline="0" dirty="0" err="1"/>
              <a:t>command-lets</a:t>
            </a:r>
            <a:r>
              <a:rPr lang="da-DK" baseline="0" dirty="0"/>
              <a:t>.</a:t>
            </a:r>
          </a:p>
          <a:p>
            <a:endParaRPr lang="da-DK" baseline="0" dirty="0"/>
          </a:p>
          <a:p>
            <a:r>
              <a:rPr lang="da-DK" baseline="0" dirty="0"/>
              <a:t>Work-</a:t>
            </a:r>
            <a:r>
              <a:rPr lang="da-DK" baseline="0" dirty="0" err="1"/>
              <a:t>around</a:t>
            </a:r>
            <a:r>
              <a:rPr lang="da-DK" baseline="0" dirty="0"/>
              <a:t> on Gary </a:t>
            </a:r>
            <a:r>
              <a:rPr lang="da-DK" baseline="0" dirty="0" err="1"/>
              <a:t>Lapointe</a:t>
            </a:r>
            <a:r>
              <a:rPr lang="da-DK" baseline="0" dirty="0"/>
              <a:t> blog: https://www.itunity.com/article/completing-basic-operations-sharepoint-csom-api-powershell-1278 </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11/16/2016 7:59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73893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Package</a:t>
            </a:r>
            <a:r>
              <a:rPr lang="da-DK" baseline="0" dirty="0"/>
              <a:t> source must </a:t>
            </a:r>
            <a:r>
              <a:rPr lang="da-DK" baseline="0" dirty="0" err="1"/>
              <a:t>be</a:t>
            </a:r>
            <a:r>
              <a:rPr lang="da-DK" baseline="0" dirty="0"/>
              <a:t> </a:t>
            </a:r>
            <a:r>
              <a:rPr lang="da-DK" baseline="0" dirty="0" err="1"/>
              <a:t>NuGet</a:t>
            </a:r>
            <a:r>
              <a:rPr lang="da-DK" baseline="0" dirty="0"/>
              <a:t> and </a:t>
            </a:r>
            <a:r>
              <a:rPr lang="da-DK" baseline="0" dirty="0" err="1"/>
              <a:t>choose</a:t>
            </a:r>
            <a:r>
              <a:rPr lang="da-DK" baseline="0" dirty="0"/>
              <a:t> the </a:t>
            </a:r>
            <a:r>
              <a:rPr lang="da-DK" baseline="0" dirty="0" err="1"/>
              <a:t>appropriate</a:t>
            </a:r>
            <a:r>
              <a:rPr lang="da-DK" baseline="0" dirty="0"/>
              <a:t> version.</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11/16/2016 7:59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997851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Be</a:t>
            </a:r>
            <a:r>
              <a:rPr lang="da-DK" baseline="0" dirty="0"/>
              <a:t> </a:t>
            </a:r>
            <a:r>
              <a:rPr lang="da-DK" baseline="0" dirty="0" err="1"/>
              <a:t>aware</a:t>
            </a:r>
            <a:r>
              <a:rPr lang="da-DK" baseline="0" dirty="0"/>
              <a:t> of </a:t>
            </a:r>
            <a:r>
              <a:rPr lang="da-DK" baseline="0" dirty="0" err="1"/>
              <a:t>breaking</a:t>
            </a:r>
            <a:r>
              <a:rPr lang="da-DK" baseline="0" dirty="0"/>
              <a:t> </a:t>
            </a:r>
            <a:r>
              <a:rPr lang="da-DK" baseline="0" dirty="0" err="1"/>
              <a:t>changes</a:t>
            </a:r>
            <a:r>
              <a:rPr lang="da-DK" baseline="0" dirty="0"/>
              <a:t>. </a:t>
            </a:r>
            <a:r>
              <a:rPr lang="da-DK" baseline="0" dirty="0" err="1"/>
              <a:t>Happens</a:t>
            </a:r>
            <a:r>
              <a:rPr lang="da-DK" baseline="0" dirty="0"/>
              <a:t> all the time.</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11/16/2016 7:59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997690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Do not </a:t>
            </a:r>
            <a:r>
              <a:rPr lang="da-DK" dirty="0" err="1"/>
              <a:t>expect</a:t>
            </a:r>
            <a:r>
              <a:rPr lang="da-DK" dirty="0"/>
              <a:t> it to </a:t>
            </a:r>
            <a:r>
              <a:rPr lang="da-DK" dirty="0" err="1"/>
              <a:t>be</a:t>
            </a:r>
            <a:r>
              <a:rPr lang="da-DK" dirty="0"/>
              <a:t> </a:t>
            </a:r>
            <a:r>
              <a:rPr lang="da-DK" dirty="0" err="1"/>
              <a:t>perfect</a:t>
            </a:r>
            <a:r>
              <a:rPr lang="da-DK" baseline="0" dirty="0"/>
              <a:t>. Plan for </a:t>
            </a:r>
            <a:r>
              <a:rPr lang="da-DK" baseline="0" dirty="0" err="1"/>
              <a:t>implementing</a:t>
            </a:r>
            <a:r>
              <a:rPr lang="da-DK" baseline="0" dirty="0"/>
              <a:t> fixes and </a:t>
            </a:r>
            <a:r>
              <a:rPr lang="da-DK" baseline="0" dirty="0" err="1"/>
              <a:t>please</a:t>
            </a:r>
            <a:r>
              <a:rPr lang="da-DK" baseline="0" dirty="0"/>
              <a:t> </a:t>
            </a:r>
            <a:r>
              <a:rPr lang="da-DK" baseline="0" dirty="0" err="1"/>
              <a:t>commit</a:t>
            </a:r>
            <a:r>
              <a:rPr lang="da-DK" baseline="0" dirty="0"/>
              <a:t> </a:t>
            </a:r>
            <a:r>
              <a:rPr lang="da-DK" baseline="0" dirty="0" err="1"/>
              <a:t>them</a:t>
            </a:r>
            <a:r>
              <a:rPr lang="da-DK" baseline="0" dirty="0"/>
              <a:t> back via a </a:t>
            </a:r>
            <a:r>
              <a:rPr lang="da-DK" baseline="0" dirty="0" err="1"/>
              <a:t>pull</a:t>
            </a:r>
            <a:r>
              <a:rPr lang="da-DK" baseline="0" dirty="0"/>
              <a:t> </a:t>
            </a:r>
            <a:r>
              <a:rPr lang="da-DK" baseline="0" dirty="0" err="1"/>
              <a:t>request</a:t>
            </a:r>
            <a:r>
              <a:rPr lang="da-DK" baseline="0"/>
              <a:t>.</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11/16/2016 7:59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9810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F1AC8BB-2A75-433F-9FA3-F90187067AEB}" type="datetime8">
              <a:rPr lang="en-US" smtClean="0">
                <a:solidFill>
                  <a:prstClr val="black"/>
                </a:solidFill>
              </a:rPr>
              <a:t>11/16/2016 7:59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589901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Forgot</a:t>
            </a:r>
            <a:r>
              <a:rPr lang="da-DK" dirty="0"/>
              <a:t> to </a:t>
            </a:r>
            <a:r>
              <a:rPr lang="da-DK" dirty="0" err="1"/>
              <a:t>enable</a:t>
            </a:r>
            <a:r>
              <a:rPr lang="da-DK" dirty="0"/>
              <a:t> Azure management portal for Office365 </a:t>
            </a:r>
            <a:r>
              <a:rPr lang="da-DK" dirty="0" err="1"/>
              <a:t>tenant</a:t>
            </a:r>
            <a:r>
              <a:rPr lang="da-DK" dirty="0"/>
              <a:t>?</a:t>
            </a:r>
            <a:endParaRPr lang="da-DK" baseline="0" dirty="0"/>
          </a:p>
          <a:p>
            <a:pPr marL="0" marR="0" lvl="1" indent="0" algn="l" defTabSz="932742" rtl="0" eaLnBrk="1" fontAlgn="auto" latinLnBrk="0" hangingPunct="1">
              <a:lnSpc>
                <a:spcPct val="90000"/>
              </a:lnSpc>
              <a:spcBef>
                <a:spcPts val="0"/>
              </a:spcBef>
              <a:spcAft>
                <a:spcPts val="340"/>
              </a:spcAft>
              <a:buClrTx/>
              <a:buSzTx/>
              <a:buFontTx/>
              <a:buNone/>
              <a:tabLst/>
              <a:defRPr/>
            </a:pPr>
            <a:r>
              <a:rPr lang="en-US" sz="900" u="sng" kern="1200" dirty="0">
                <a:solidFill>
                  <a:schemeClr val="tx1"/>
                </a:solidFill>
                <a:effectLst/>
                <a:latin typeface="Segoe UI Light" pitchFamily="34" charset="0"/>
                <a:ea typeface="+mn-ea"/>
                <a:cs typeface="+mn-cs"/>
                <a:hlinkClick r:id="rId3"/>
              </a:rPr>
              <a:t>https://blogs.msdn.microsoft.com/exchangedev/2014/04/07/enabling-microsoft-azure-portal-access-to-manage-applications-using-the-oauth2-protocol/</a:t>
            </a:r>
            <a:endParaRPr lang="da-DK" sz="900" kern="1200" dirty="0">
              <a:solidFill>
                <a:schemeClr val="tx1"/>
              </a:solidFill>
              <a:effectLst/>
              <a:latin typeface="Segoe UI Light" pitchFamily="34" charset="0"/>
              <a:ea typeface="+mn-ea"/>
              <a:cs typeface="+mn-cs"/>
            </a:endParaRPr>
          </a:p>
          <a:p>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11/16/2016 7:59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964031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Formed in 2013 by a group of Microsoft consultants who were working on FTC to CAM transformations</a:t>
            </a:r>
          </a:p>
          <a:p>
            <a:pPr marL="171450" lvl="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PnP guidance has started evolving to other areas as well, including Office 365 APIs, Office Add-ins and unified APIs</a:t>
            </a:r>
          </a:p>
          <a:p>
            <a:pPr marL="171450" lvl="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PnP program has now evolved as open source community effort with both internal and external contributors</a:t>
            </a:r>
          </a:p>
          <a:p>
            <a:pPr marL="171450" lvl="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Core team of MS employees and externals is the driving force behind PnP</a:t>
            </a:r>
          </a:p>
          <a:p>
            <a:pPr marL="0" lvl="0" indent="0">
              <a:buFont typeface="Arial" panose="020B0604020202020204" pitchFamily="34" charset="0"/>
              <a:buNone/>
            </a:pPr>
            <a:endParaRPr lang="en-US" sz="900" b="0" i="0" kern="1200" dirty="0">
              <a:solidFill>
                <a:schemeClr val="tx1"/>
              </a:solidFill>
              <a:effectLst/>
              <a:latin typeface="Segoe UI Light" pitchFamily="34" charset="0"/>
              <a:ea typeface="+mn-ea"/>
              <a:cs typeface="+mn-cs"/>
            </a:endParaRPr>
          </a:p>
          <a:p>
            <a:pPr marL="0" lvl="0" indent="0">
              <a:buFont typeface="Arial" panose="020B0604020202020204" pitchFamily="34" charset="0"/>
              <a:buNone/>
            </a:pPr>
            <a:r>
              <a:rPr lang="en-US" sz="900" b="1" i="0" kern="1200" dirty="0">
                <a:solidFill>
                  <a:schemeClr val="tx1"/>
                </a:solidFill>
                <a:effectLst/>
                <a:latin typeface="Segoe UI Light" pitchFamily="34" charset="0"/>
                <a:ea typeface="+mn-ea"/>
                <a:cs typeface="+mn-cs"/>
              </a:rPr>
              <a:t>Note</a:t>
            </a:r>
            <a:r>
              <a:rPr lang="en-US" sz="900" b="0" i="0" kern="1200" dirty="0">
                <a:solidFill>
                  <a:schemeClr val="tx1"/>
                </a:solidFill>
                <a:effectLst/>
                <a:latin typeface="Segoe UI Light" pitchFamily="34" charset="0"/>
                <a:ea typeface="+mn-ea"/>
                <a:cs typeface="+mn-cs"/>
              </a:rPr>
              <a:t>: Office 365 Dev PnP is not directly linked with the official Patterns and Practices team at Microsoft, which concentrates more on the general development topics.</a:t>
            </a:r>
          </a:p>
          <a:p>
            <a:pPr lvl="0"/>
            <a:endParaRPr lang="da-DK" sz="900" kern="1200" dirty="0">
              <a:solidFill>
                <a:schemeClr val="tx1"/>
              </a:solidFill>
              <a:effectLst/>
              <a:latin typeface="Segoe UI Light" pitchFamily="34" charset="0"/>
              <a:ea typeface="+mn-ea"/>
              <a:cs typeface="+mn-cs"/>
            </a:endParaRPr>
          </a:p>
          <a:p>
            <a:pPr lvl="0"/>
            <a:r>
              <a:rPr lang="da-DK" sz="900" kern="1200" dirty="0">
                <a:solidFill>
                  <a:schemeClr val="tx1"/>
                </a:solidFill>
                <a:effectLst/>
                <a:latin typeface="Segoe UI Light" pitchFamily="34" charset="0"/>
                <a:ea typeface="+mn-ea"/>
                <a:cs typeface="+mn-cs"/>
              </a:rPr>
              <a:t>Code samples on</a:t>
            </a:r>
            <a:r>
              <a:rPr lang="da-DK" sz="900" kern="1200" baseline="0" dirty="0">
                <a:solidFill>
                  <a:schemeClr val="tx1"/>
                </a:solidFill>
                <a:effectLst/>
                <a:latin typeface="Segoe UI Light" pitchFamily="34" charset="0"/>
                <a:ea typeface="+mn-ea"/>
                <a:cs typeface="+mn-cs"/>
              </a:rPr>
              <a:t> </a:t>
            </a:r>
            <a:r>
              <a:rPr lang="da-DK" sz="900" kern="1200" baseline="0" dirty="0" err="1">
                <a:solidFill>
                  <a:schemeClr val="tx1"/>
                </a:solidFill>
                <a:effectLst/>
                <a:latin typeface="Segoe UI Light" pitchFamily="34" charset="0"/>
                <a:ea typeface="+mn-ea"/>
                <a:cs typeface="+mn-cs"/>
              </a:rPr>
              <a:t>GitHub</a:t>
            </a:r>
            <a:r>
              <a:rPr lang="da-DK" sz="900" kern="1200" baseline="0" dirty="0">
                <a:solidFill>
                  <a:schemeClr val="tx1"/>
                </a:solidFill>
                <a:effectLst/>
                <a:latin typeface="Segoe UI Light" pitchFamily="34" charset="0"/>
                <a:ea typeface="+mn-ea"/>
                <a:cs typeface="+mn-cs"/>
              </a:rPr>
              <a:t> - https://github.com/OfficeDev/PnP/tree/master/Samples or http://dev.office.com/patterns-and-practices-resources</a:t>
            </a:r>
          </a:p>
          <a:p>
            <a:pPr lvl="0"/>
            <a:r>
              <a:rPr lang="da-DK" sz="900" kern="1200" baseline="0" dirty="0">
                <a:solidFill>
                  <a:schemeClr val="tx1"/>
                </a:solidFill>
                <a:effectLst/>
                <a:latin typeface="Segoe UI Light" pitchFamily="34" charset="0"/>
                <a:ea typeface="+mn-ea"/>
                <a:cs typeface="+mn-cs"/>
              </a:rPr>
              <a:t>UI Components on </a:t>
            </a:r>
            <a:r>
              <a:rPr lang="da-DK" sz="900" kern="1200" baseline="0" dirty="0" err="1">
                <a:solidFill>
                  <a:schemeClr val="tx1"/>
                </a:solidFill>
                <a:effectLst/>
                <a:latin typeface="Segoe UI Light" pitchFamily="34" charset="0"/>
                <a:ea typeface="+mn-ea"/>
                <a:cs typeface="+mn-cs"/>
              </a:rPr>
              <a:t>GitHub</a:t>
            </a:r>
            <a:r>
              <a:rPr lang="da-DK" sz="900" kern="1200" baseline="0" dirty="0">
                <a:solidFill>
                  <a:schemeClr val="tx1"/>
                </a:solidFill>
                <a:effectLst/>
                <a:latin typeface="Segoe UI Light" pitchFamily="34" charset="0"/>
                <a:ea typeface="+mn-ea"/>
                <a:cs typeface="+mn-cs"/>
              </a:rPr>
              <a:t> - https://github.com/OfficeDev/PnP/tree/master/Components</a:t>
            </a:r>
          </a:p>
          <a:p>
            <a:pPr lvl="0"/>
            <a:r>
              <a:rPr lang="da-DK" sz="900" kern="1200" baseline="0" dirty="0" err="1">
                <a:solidFill>
                  <a:schemeClr val="tx1"/>
                </a:solidFill>
                <a:effectLst/>
                <a:latin typeface="Segoe UI Light" pitchFamily="34" charset="0"/>
                <a:ea typeface="+mn-ea"/>
                <a:cs typeface="+mn-cs"/>
              </a:rPr>
              <a:t>PnP</a:t>
            </a:r>
            <a:r>
              <a:rPr lang="da-DK" sz="900" kern="1200" baseline="0" dirty="0">
                <a:solidFill>
                  <a:schemeClr val="tx1"/>
                </a:solidFill>
                <a:effectLst/>
                <a:latin typeface="Segoe UI Light" pitchFamily="34" charset="0"/>
                <a:ea typeface="+mn-ea"/>
                <a:cs typeface="+mn-cs"/>
              </a:rPr>
              <a:t> Core Component on </a:t>
            </a:r>
            <a:r>
              <a:rPr lang="da-DK" sz="900" kern="1200" baseline="0" dirty="0" err="1">
                <a:solidFill>
                  <a:schemeClr val="tx1"/>
                </a:solidFill>
                <a:effectLst/>
                <a:latin typeface="Segoe UI Light" pitchFamily="34" charset="0"/>
                <a:ea typeface="+mn-ea"/>
                <a:cs typeface="+mn-cs"/>
              </a:rPr>
              <a:t>GitHub</a:t>
            </a:r>
            <a:r>
              <a:rPr lang="da-DK" sz="900" kern="1200" baseline="0" dirty="0">
                <a:solidFill>
                  <a:schemeClr val="tx1"/>
                </a:solidFill>
                <a:effectLst/>
                <a:latin typeface="Segoe UI Light" pitchFamily="34" charset="0"/>
                <a:ea typeface="+mn-ea"/>
                <a:cs typeface="+mn-cs"/>
              </a:rPr>
              <a:t> - https://github.com/OfficeDev/PnP-Sites-Core</a:t>
            </a:r>
          </a:p>
          <a:p>
            <a:pPr lvl="0"/>
            <a:r>
              <a:rPr lang="da-DK" sz="900" kern="1200" baseline="0" dirty="0">
                <a:solidFill>
                  <a:schemeClr val="tx1"/>
                </a:solidFill>
                <a:effectLst/>
                <a:latin typeface="Segoe UI Light" pitchFamily="34" charset="0"/>
                <a:ea typeface="+mn-ea"/>
                <a:cs typeface="+mn-cs"/>
              </a:rPr>
              <a:t>Guidance </a:t>
            </a:r>
            <a:r>
              <a:rPr lang="da-DK" sz="900" kern="1200" baseline="0" dirty="0" err="1">
                <a:solidFill>
                  <a:schemeClr val="tx1"/>
                </a:solidFill>
                <a:effectLst/>
                <a:latin typeface="Segoe UI Light" pitchFamily="34" charset="0"/>
                <a:ea typeface="+mn-ea"/>
                <a:cs typeface="+mn-cs"/>
              </a:rPr>
              <a:t>documentation</a:t>
            </a:r>
            <a:r>
              <a:rPr lang="da-DK" sz="900" kern="1200" baseline="0" dirty="0">
                <a:solidFill>
                  <a:schemeClr val="tx1"/>
                </a:solidFill>
                <a:effectLst/>
                <a:latin typeface="Segoe UI Light" pitchFamily="34" charset="0"/>
                <a:ea typeface="+mn-ea"/>
                <a:cs typeface="+mn-cs"/>
              </a:rPr>
              <a:t> on MSDN - https://msdn.microsoft.com/pnp_articles/office-365-development-patterns-and-practices-solution-guidance or http://dev.office.com/patterns-and-practices-resources#?filters=Guidance</a:t>
            </a:r>
          </a:p>
          <a:p>
            <a:pPr lvl="0"/>
            <a:r>
              <a:rPr lang="da-DK" sz="900" kern="1200" baseline="0" dirty="0" err="1">
                <a:solidFill>
                  <a:schemeClr val="tx1"/>
                </a:solidFill>
                <a:effectLst/>
                <a:latin typeface="Segoe UI Light" pitchFamily="34" charset="0"/>
                <a:ea typeface="+mn-ea"/>
                <a:cs typeface="+mn-cs"/>
              </a:rPr>
              <a:t>Monthly</a:t>
            </a:r>
            <a:r>
              <a:rPr lang="da-DK" sz="900" kern="1200" baseline="0" dirty="0">
                <a:solidFill>
                  <a:schemeClr val="tx1"/>
                </a:solidFill>
                <a:effectLst/>
                <a:latin typeface="Segoe UI Light" pitchFamily="34" charset="0"/>
                <a:ea typeface="+mn-ea"/>
                <a:cs typeface="+mn-cs"/>
              </a:rPr>
              <a:t> </a:t>
            </a:r>
            <a:r>
              <a:rPr lang="da-DK" sz="900" kern="1200" baseline="0" dirty="0" err="1">
                <a:solidFill>
                  <a:schemeClr val="tx1"/>
                </a:solidFill>
                <a:effectLst/>
                <a:latin typeface="Segoe UI Light" pitchFamily="34" charset="0"/>
                <a:ea typeface="+mn-ea"/>
                <a:cs typeface="+mn-cs"/>
              </a:rPr>
              <a:t>community</a:t>
            </a:r>
            <a:r>
              <a:rPr lang="da-DK" sz="900" kern="1200" baseline="0" dirty="0">
                <a:solidFill>
                  <a:schemeClr val="tx1"/>
                </a:solidFill>
                <a:effectLst/>
                <a:latin typeface="Segoe UI Light" pitchFamily="34" charset="0"/>
                <a:ea typeface="+mn-ea"/>
                <a:cs typeface="+mn-cs"/>
              </a:rPr>
              <a:t> </a:t>
            </a:r>
            <a:r>
              <a:rPr lang="da-DK" sz="900" kern="1200" baseline="0" dirty="0" err="1">
                <a:solidFill>
                  <a:schemeClr val="tx1"/>
                </a:solidFill>
                <a:effectLst/>
                <a:latin typeface="Segoe UI Light" pitchFamily="34" charset="0"/>
                <a:ea typeface="+mn-ea"/>
                <a:cs typeface="+mn-cs"/>
              </a:rPr>
              <a:t>calls</a:t>
            </a:r>
            <a:r>
              <a:rPr lang="da-DK" sz="900" kern="1200" baseline="0" dirty="0">
                <a:solidFill>
                  <a:schemeClr val="tx1"/>
                </a:solidFill>
                <a:effectLst/>
                <a:latin typeface="Segoe UI Light" pitchFamily="34" charset="0"/>
                <a:ea typeface="+mn-ea"/>
                <a:cs typeface="+mn-cs"/>
              </a:rPr>
              <a:t> on dev.office.com – </a:t>
            </a:r>
            <a:r>
              <a:rPr lang="da-DK" sz="900" kern="1200" baseline="0" dirty="0" err="1">
                <a:solidFill>
                  <a:schemeClr val="tx1"/>
                </a:solidFill>
                <a:effectLst/>
                <a:latin typeface="Segoe UI Light" pitchFamily="34" charset="0"/>
                <a:ea typeface="+mn-ea"/>
                <a:cs typeface="+mn-cs"/>
              </a:rPr>
              <a:t>every</a:t>
            </a:r>
            <a:r>
              <a:rPr lang="da-DK" sz="900" kern="1200" baseline="0" dirty="0">
                <a:solidFill>
                  <a:schemeClr val="tx1"/>
                </a:solidFill>
                <a:effectLst/>
                <a:latin typeface="Segoe UI Light" pitchFamily="34" charset="0"/>
                <a:ea typeface="+mn-ea"/>
                <a:cs typeface="+mn-cs"/>
              </a:rPr>
              <a:t> 2nd Tuesday of the </a:t>
            </a:r>
            <a:r>
              <a:rPr lang="da-DK" sz="900" kern="1200" baseline="0" dirty="0" err="1">
                <a:solidFill>
                  <a:schemeClr val="tx1"/>
                </a:solidFill>
                <a:effectLst/>
                <a:latin typeface="Segoe UI Light" pitchFamily="34" charset="0"/>
                <a:ea typeface="+mn-ea"/>
                <a:cs typeface="+mn-cs"/>
              </a:rPr>
              <a:t>month</a:t>
            </a:r>
            <a:r>
              <a:rPr lang="da-DK" sz="900" kern="1200" baseline="0" dirty="0">
                <a:solidFill>
                  <a:schemeClr val="tx1"/>
                </a:solidFill>
                <a:effectLst/>
                <a:latin typeface="Segoe UI Light" pitchFamily="34" charset="0"/>
                <a:ea typeface="+mn-ea"/>
                <a:cs typeface="+mn-cs"/>
              </a:rPr>
              <a:t>, </a:t>
            </a:r>
            <a:r>
              <a:rPr lang="da-DK" sz="900" kern="1200" baseline="0" dirty="0" err="1">
                <a:solidFill>
                  <a:schemeClr val="tx1"/>
                </a:solidFill>
                <a:effectLst/>
                <a:latin typeface="Segoe UI Light" pitchFamily="34" charset="0"/>
                <a:ea typeface="+mn-ea"/>
                <a:cs typeface="+mn-cs"/>
              </a:rPr>
              <a:t>recordings</a:t>
            </a:r>
            <a:r>
              <a:rPr lang="da-DK" sz="900" kern="1200" baseline="0" dirty="0">
                <a:solidFill>
                  <a:schemeClr val="tx1"/>
                </a:solidFill>
                <a:effectLst/>
                <a:latin typeface="Segoe UI Light" pitchFamily="34" charset="0"/>
                <a:ea typeface="+mn-ea"/>
                <a:cs typeface="+mn-cs"/>
              </a:rPr>
              <a:t> on </a:t>
            </a:r>
            <a:r>
              <a:rPr lang="da-DK" sz="900" kern="1200" baseline="0" dirty="0" err="1">
                <a:solidFill>
                  <a:schemeClr val="tx1"/>
                </a:solidFill>
                <a:effectLst/>
                <a:latin typeface="Segoe UI Light" pitchFamily="34" charset="0"/>
                <a:ea typeface="+mn-ea"/>
                <a:cs typeface="+mn-cs"/>
              </a:rPr>
              <a:t>PnP</a:t>
            </a:r>
            <a:r>
              <a:rPr lang="da-DK" sz="900" kern="1200" baseline="0" dirty="0">
                <a:solidFill>
                  <a:schemeClr val="tx1"/>
                </a:solidFill>
                <a:effectLst/>
                <a:latin typeface="Segoe UI Light" pitchFamily="34" charset="0"/>
                <a:ea typeface="+mn-ea"/>
                <a:cs typeface="+mn-cs"/>
              </a:rPr>
              <a:t> YouTube </a:t>
            </a:r>
            <a:r>
              <a:rPr lang="da-DK" sz="900" kern="1200" baseline="0" dirty="0" err="1">
                <a:solidFill>
                  <a:schemeClr val="tx1"/>
                </a:solidFill>
                <a:effectLst/>
                <a:latin typeface="Segoe UI Light" pitchFamily="34" charset="0"/>
                <a:ea typeface="+mn-ea"/>
                <a:cs typeface="+mn-cs"/>
              </a:rPr>
              <a:t>channel</a:t>
            </a:r>
            <a:endParaRPr lang="da-DK" sz="900" kern="1200" baseline="0" dirty="0">
              <a:solidFill>
                <a:schemeClr val="tx1"/>
              </a:solidFill>
              <a:effectLst/>
              <a:latin typeface="Segoe UI Light" pitchFamily="34" charset="0"/>
              <a:ea typeface="+mn-ea"/>
              <a:cs typeface="+mn-cs"/>
            </a:endParaRPr>
          </a:p>
          <a:p>
            <a:pPr lvl="0"/>
            <a:r>
              <a:rPr lang="da-DK" sz="900" kern="1200" baseline="0" dirty="0">
                <a:solidFill>
                  <a:schemeClr val="tx1"/>
                </a:solidFill>
                <a:effectLst/>
                <a:latin typeface="Segoe UI Light" pitchFamily="34" charset="0"/>
                <a:ea typeface="+mn-ea"/>
                <a:cs typeface="+mn-cs"/>
              </a:rPr>
              <a:t>Web </a:t>
            </a:r>
            <a:r>
              <a:rPr lang="da-DK" sz="900" kern="1200" baseline="0" dirty="0" err="1">
                <a:solidFill>
                  <a:schemeClr val="tx1"/>
                </a:solidFill>
                <a:effectLst/>
                <a:latin typeface="Segoe UI Light" pitchFamily="34" charset="0"/>
                <a:ea typeface="+mn-ea"/>
                <a:cs typeface="+mn-cs"/>
              </a:rPr>
              <a:t>casts</a:t>
            </a:r>
            <a:r>
              <a:rPr lang="da-DK" sz="900" kern="1200" baseline="0" dirty="0">
                <a:solidFill>
                  <a:schemeClr val="tx1"/>
                </a:solidFill>
                <a:effectLst/>
                <a:latin typeface="Segoe UI Light" pitchFamily="34" charset="0"/>
                <a:ea typeface="+mn-ea"/>
                <a:cs typeface="+mn-cs"/>
              </a:rPr>
              <a:t>, videos and podcasts on dev.office.com</a:t>
            </a:r>
          </a:p>
          <a:p>
            <a:pPr lvl="0"/>
            <a:endParaRPr lang="da-DK" sz="900" kern="1200" baseline="0" dirty="0">
              <a:solidFill>
                <a:schemeClr val="tx1"/>
              </a:solidFill>
              <a:effectLst/>
              <a:latin typeface="Segoe UI Light" pitchFamily="34" charset="0"/>
              <a:ea typeface="+mn-ea"/>
              <a:cs typeface="+mn-cs"/>
            </a:endParaRPr>
          </a:p>
          <a:p>
            <a:pPr lvl="0"/>
            <a:r>
              <a:rPr lang="da-DK" sz="900" kern="1200" baseline="0" dirty="0">
                <a:solidFill>
                  <a:schemeClr val="tx1"/>
                </a:solidFill>
                <a:effectLst/>
                <a:latin typeface="Segoe UI Light" pitchFamily="34" charset="0"/>
                <a:ea typeface="+mn-ea"/>
                <a:cs typeface="+mn-cs"/>
              </a:rPr>
              <a:t>Guidance </a:t>
            </a:r>
            <a:r>
              <a:rPr lang="da-DK" sz="900" kern="1200" baseline="0" dirty="0" err="1">
                <a:solidFill>
                  <a:schemeClr val="tx1"/>
                </a:solidFill>
                <a:effectLst/>
                <a:latin typeface="Segoe UI Light" pitchFamily="34" charset="0"/>
                <a:ea typeface="+mn-ea"/>
                <a:cs typeface="+mn-cs"/>
              </a:rPr>
              <a:t>example</a:t>
            </a:r>
            <a:r>
              <a:rPr lang="da-DK" sz="900" kern="1200" baseline="0" dirty="0">
                <a:solidFill>
                  <a:schemeClr val="tx1"/>
                </a:solidFill>
                <a:effectLst/>
                <a:latin typeface="Segoe UI Light" pitchFamily="34" charset="0"/>
                <a:ea typeface="+mn-ea"/>
                <a:cs typeface="+mn-cs"/>
              </a:rPr>
              <a:t>: </a:t>
            </a:r>
            <a:r>
              <a:rPr lang="en-US" sz="900" b="0" i="0" kern="1200">
                <a:solidFill>
                  <a:schemeClr val="tx1"/>
                </a:solidFill>
                <a:effectLst/>
                <a:latin typeface="Segoe UI Light" pitchFamily="34" charset="0"/>
                <a:ea typeface="+mn-ea"/>
                <a:cs typeface="+mn-cs"/>
              </a:rPr>
              <a:t>Upload large files sample app for SharePoint</a:t>
            </a:r>
            <a:endParaRPr lang="da-DK" sz="900" kern="1200" baseline="0" dirty="0">
              <a:solidFill>
                <a:schemeClr val="tx1"/>
              </a:solidFill>
              <a:effectLst/>
              <a:latin typeface="Segoe UI Light" pitchFamily="34" charset="0"/>
              <a:ea typeface="+mn-ea"/>
              <a:cs typeface="+mn-cs"/>
            </a:endParaRPr>
          </a:p>
          <a:p>
            <a:pPr lvl="0"/>
            <a:endParaRPr lang="da-DK" sz="900" kern="1200" baseline="0" dirty="0">
              <a:solidFill>
                <a:schemeClr val="tx1"/>
              </a:solidFill>
              <a:effectLst/>
              <a:latin typeface="Segoe UI Light" pitchFamily="34" charset="0"/>
              <a:ea typeface="+mn-ea"/>
              <a:cs typeface="+mn-cs"/>
            </a:endParaRPr>
          </a:p>
          <a:p>
            <a:pPr lvl="0"/>
            <a:endParaRPr lang="en-US" dirty="0"/>
          </a:p>
        </p:txBody>
      </p:sp>
      <p:sp>
        <p:nvSpPr>
          <p:cNvPr id="4" name="Slide Number Placeholder 3"/>
          <p:cNvSpPr>
            <a:spLocks noGrp="1"/>
          </p:cNvSpPr>
          <p:nvPr>
            <p:ph type="sldNum" sz="quarter" idx="10"/>
          </p:nvPr>
        </p:nvSpPr>
        <p:spPr/>
        <p:txBody>
          <a:bodyPr/>
          <a:lstStyle/>
          <a:p>
            <a:fld id="{B9C3C9DC-C0A3-4640-9A7A-3DC41095AE2E}"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186309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Today</a:t>
            </a:r>
            <a:r>
              <a:rPr lang="da-DK" baseline="0" dirty="0"/>
              <a:t> </a:t>
            </a:r>
            <a:r>
              <a:rPr lang="da-DK" baseline="0" dirty="0" err="1"/>
              <a:t>we</a:t>
            </a:r>
            <a:r>
              <a:rPr lang="da-DK" baseline="0" dirty="0"/>
              <a:t> </a:t>
            </a:r>
            <a:r>
              <a:rPr lang="da-DK" baseline="0" dirty="0" err="1"/>
              <a:t>focus</a:t>
            </a:r>
            <a:r>
              <a:rPr lang="da-DK" baseline="0" dirty="0"/>
              <a:t> on the </a:t>
            </a:r>
            <a:r>
              <a:rPr lang="da-DK" baseline="0" dirty="0" err="1"/>
              <a:t>PnP</a:t>
            </a:r>
            <a:r>
              <a:rPr lang="da-DK" baseline="0" dirty="0"/>
              <a:t> Core component </a:t>
            </a:r>
            <a:r>
              <a:rPr lang="da-DK" baseline="0" dirty="0" err="1"/>
              <a:t>only</a:t>
            </a:r>
            <a:r>
              <a:rPr lang="da-DK" baseline="0" dirty="0"/>
              <a:t> – the </a:t>
            </a:r>
            <a:r>
              <a:rPr lang="da-DK" baseline="0" dirty="0" err="1"/>
              <a:t>other</a:t>
            </a:r>
            <a:r>
              <a:rPr lang="da-DK" baseline="0" dirty="0"/>
              <a:t> </a:t>
            </a:r>
            <a:r>
              <a:rPr lang="da-DK" baseline="0" dirty="0" err="1"/>
              <a:t>areas</a:t>
            </a:r>
            <a:r>
              <a:rPr lang="da-DK" baseline="0" dirty="0"/>
              <a:t> of Office </a:t>
            </a:r>
            <a:r>
              <a:rPr lang="da-DK" baseline="0" dirty="0" err="1"/>
              <a:t>Dev</a:t>
            </a:r>
            <a:r>
              <a:rPr lang="da-DK" baseline="0" dirty="0"/>
              <a:t> </a:t>
            </a:r>
            <a:r>
              <a:rPr lang="da-DK" baseline="0" dirty="0" err="1"/>
              <a:t>PnP</a:t>
            </a:r>
            <a:r>
              <a:rPr lang="da-DK" baseline="0" dirty="0"/>
              <a:t> </a:t>
            </a:r>
            <a:r>
              <a:rPr lang="da-DK" baseline="0" dirty="0" err="1"/>
              <a:t>are</a:t>
            </a:r>
            <a:r>
              <a:rPr lang="da-DK" baseline="0" dirty="0"/>
              <a:t> not </a:t>
            </a:r>
            <a:r>
              <a:rPr lang="da-DK" baseline="0" dirty="0" err="1"/>
              <a:t>covered</a:t>
            </a:r>
            <a:r>
              <a:rPr lang="da-DK" baseline="0" dirty="0"/>
              <a:t>.</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11/16/2016 7:59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71395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da-DK" dirty="0" err="1"/>
              <a:t>Wrapper</a:t>
            </a:r>
            <a:r>
              <a:rPr lang="da-DK" dirty="0"/>
              <a:t> and </a:t>
            </a:r>
            <a:r>
              <a:rPr lang="da-DK" dirty="0" err="1"/>
              <a:t>extensions</a:t>
            </a:r>
            <a:r>
              <a:rPr lang="da-DK" dirty="0"/>
              <a:t> to </a:t>
            </a:r>
            <a:r>
              <a:rPr lang="da-DK" dirty="0" err="1"/>
              <a:t>simplify</a:t>
            </a:r>
            <a:r>
              <a:rPr lang="da-DK" baseline="0" dirty="0"/>
              <a:t> </a:t>
            </a:r>
            <a:r>
              <a:rPr lang="da-DK" baseline="0" dirty="0" err="1"/>
              <a:t>coding</a:t>
            </a:r>
            <a:r>
              <a:rPr lang="da-DK" baseline="0" dirty="0"/>
              <a:t> with the SharePoint CSOM and REST </a:t>
            </a:r>
            <a:r>
              <a:rPr lang="da-DK" baseline="0" dirty="0" err="1"/>
              <a:t>APIs</a:t>
            </a:r>
            <a:r>
              <a:rPr lang="da-DK" baseline="0" dirty="0"/>
              <a:t>. </a:t>
            </a:r>
          </a:p>
          <a:p>
            <a:pPr marL="0" marR="0" indent="0" algn="l" defTabSz="932742" rtl="0" eaLnBrk="1" fontAlgn="auto" latinLnBrk="0" hangingPunct="1">
              <a:lnSpc>
                <a:spcPct val="90000"/>
              </a:lnSpc>
              <a:spcBef>
                <a:spcPts val="0"/>
              </a:spcBef>
              <a:spcAft>
                <a:spcPts val="340"/>
              </a:spcAft>
              <a:buClrTx/>
              <a:buSzTx/>
              <a:buFontTx/>
              <a:buNone/>
              <a:tabLst/>
              <a:defRPr/>
            </a:pPr>
            <a:r>
              <a:rPr lang="da-DK" baseline="0" dirty="0"/>
              <a:t>Re-</a:t>
            </a:r>
            <a:r>
              <a:rPr lang="da-DK" baseline="0" dirty="0" err="1"/>
              <a:t>build</a:t>
            </a:r>
            <a:r>
              <a:rPr lang="da-DK" baseline="0" dirty="0"/>
              <a:t> </a:t>
            </a:r>
            <a:r>
              <a:rPr lang="da-DK" baseline="0" dirty="0" err="1"/>
              <a:t>key</a:t>
            </a:r>
            <a:r>
              <a:rPr lang="da-DK" baseline="0" dirty="0"/>
              <a:t> </a:t>
            </a:r>
            <a:r>
              <a:rPr lang="da-DK" baseline="0" dirty="0" err="1"/>
              <a:t>areas</a:t>
            </a:r>
            <a:r>
              <a:rPr lang="da-DK" baseline="0" dirty="0"/>
              <a:t> of server-side </a:t>
            </a:r>
            <a:r>
              <a:rPr lang="da-DK" baseline="0" dirty="0" err="1"/>
              <a:t>functionality</a:t>
            </a:r>
            <a:r>
              <a:rPr lang="da-DK" baseline="0" dirty="0"/>
              <a:t> </a:t>
            </a:r>
            <a:r>
              <a:rPr lang="da-DK" baseline="0" dirty="0" err="1"/>
              <a:t>that</a:t>
            </a:r>
            <a:r>
              <a:rPr lang="da-DK" baseline="0" dirty="0"/>
              <a:t> </a:t>
            </a:r>
            <a:r>
              <a:rPr lang="da-DK" baseline="0" dirty="0" err="1"/>
              <a:t>are</a:t>
            </a:r>
            <a:r>
              <a:rPr lang="da-DK" baseline="0" dirty="0"/>
              <a:t> not </a:t>
            </a:r>
            <a:r>
              <a:rPr lang="da-DK" baseline="0" dirty="0" err="1"/>
              <a:t>directly</a:t>
            </a:r>
            <a:r>
              <a:rPr lang="da-DK" baseline="0" dirty="0"/>
              <a:t> </a:t>
            </a:r>
            <a:r>
              <a:rPr lang="da-DK" baseline="0" dirty="0" err="1"/>
              <a:t>available</a:t>
            </a:r>
            <a:r>
              <a:rPr lang="da-DK" baseline="0" dirty="0"/>
              <a:t> to client-side solutions.</a:t>
            </a:r>
            <a:endParaRPr lang="da-DK" dirty="0"/>
          </a:p>
          <a:p>
            <a:r>
              <a:rPr lang="da-DK" baseline="0" dirty="0"/>
              <a:t>Make it </a:t>
            </a:r>
            <a:r>
              <a:rPr lang="da-DK" baseline="0" dirty="0" err="1"/>
              <a:t>easier</a:t>
            </a:r>
            <a:r>
              <a:rPr lang="da-DK" baseline="0" dirty="0"/>
              <a:t> and faster to </a:t>
            </a:r>
            <a:r>
              <a:rPr lang="da-DK" baseline="0" dirty="0" err="1"/>
              <a:t>use</a:t>
            </a:r>
            <a:r>
              <a:rPr lang="da-DK" baseline="0" dirty="0"/>
              <a:t> the SharePoint </a:t>
            </a:r>
            <a:r>
              <a:rPr lang="da-DK" baseline="0" dirty="0" err="1"/>
              <a:t>APIs</a:t>
            </a:r>
            <a:r>
              <a:rPr lang="da-DK" baseline="0" dirty="0"/>
              <a:t>. </a:t>
            </a:r>
          </a:p>
          <a:p>
            <a:endParaRPr lang="da-DK" dirty="0"/>
          </a:p>
          <a:p>
            <a:r>
              <a:rPr lang="da-DK" dirty="0"/>
              <a:t>Alternative:</a:t>
            </a:r>
          </a:p>
          <a:p>
            <a:r>
              <a:rPr lang="da-DK" dirty="0"/>
              <a:t>SPMeta2 - </a:t>
            </a:r>
            <a:r>
              <a:rPr lang="en-US" sz="900" b="0" i="0" kern="1200" dirty="0">
                <a:solidFill>
                  <a:schemeClr val="tx1"/>
                </a:solidFill>
                <a:effectLst/>
                <a:latin typeface="Segoe UI Light" pitchFamily="34" charset="0"/>
                <a:ea typeface="+mn-ea"/>
                <a:cs typeface="+mn-cs"/>
              </a:rPr>
              <a:t>It offers a consistent provisioning API via SSOM/CSOM for SharePoint 2010, 2013 and O365: http://docs.subpointsolutions.com/spmeta2/</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11/16/2016 7:59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8255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0" dirty="0"/>
              <a:t>Release</a:t>
            </a:r>
            <a:r>
              <a:rPr lang="nl-BE" b="0" baseline="0" dirty="0"/>
              <a:t> every month (current version is November 2016), can include breaking changes, three versions following the CSOM versioning</a:t>
            </a:r>
            <a:endParaRPr lang="nl-BE" b="0" dirty="0"/>
          </a:p>
          <a:p>
            <a:endParaRPr lang="nl-BE" b="1" dirty="0"/>
          </a:p>
          <a:p>
            <a:r>
              <a:rPr lang="nl-BE" b="1" dirty="0"/>
              <a:t>Note: </a:t>
            </a:r>
            <a:r>
              <a:rPr lang="nl-BE" b="0" dirty="0"/>
              <a:t>The Tenant assembly for on-prem</a:t>
            </a:r>
            <a:r>
              <a:rPr lang="nl-BE" b="0" baseline="0" dirty="0"/>
              <a:t> is included in the NuGet package because there is no NuGet package with it available (only for the Online version)</a:t>
            </a:r>
            <a:endParaRPr lang="nl-BE" b="1" dirty="0"/>
          </a:p>
          <a:p>
            <a:endParaRPr lang="nl-BE" b="1" dirty="0"/>
          </a:p>
          <a:p>
            <a:r>
              <a:rPr lang="nl-BE" b="1" dirty="0"/>
              <a:t>Note:</a:t>
            </a:r>
            <a:r>
              <a:rPr lang="nl-BE" dirty="0"/>
              <a:t> For the Authentication Manager to work you must manually add the ADAL NuGet package called ‘Microsoft.IdentityModel.Clients.ActiveDirectory’ – currently in</a:t>
            </a:r>
            <a:r>
              <a:rPr lang="nl-BE" baseline="0" dirty="0"/>
              <a:t> version 2.28 (2016-11-16), which is not the latest version</a:t>
            </a:r>
            <a:endParaRPr lang="nl-BE" dirty="0"/>
          </a:p>
        </p:txBody>
      </p:sp>
      <p:sp>
        <p:nvSpPr>
          <p:cNvPr id="4" name="Slide Number Placeholder 3"/>
          <p:cNvSpPr>
            <a:spLocks noGrp="1"/>
          </p:cNvSpPr>
          <p:nvPr>
            <p:ph type="sldNum" sz="quarter" idx="10"/>
          </p:nvPr>
        </p:nvSpPr>
        <p:spPr/>
        <p:txBody>
          <a:bodyPr/>
          <a:lstStyle/>
          <a:p>
            <a:fld id="{B4008EB6-D09E-4580-8CD6-DDB14511944F}" type="slidenum">
              <a:rPr lang="en-US" smtClean="0"/>
              <a:t>6</a:t>
            </a:fld>
            <a:endParaRPr lang="en-US" dirty="0"/>
          </a:p>
        </p:txBody>
      </p:sp>
      <p:sp>
        <p:nvSpPr>
          <p:cNvPr id="5" name="Header Placeholder 4"/>
          <p:cNvSpPr>
            <a:spLocks noGrp="1"/>
          </p:cNvSpPr>
          <p:nvPr>
            <p:ph type="hdr" sz="quarter" idx="11"/>
          </p:nvPr>
        </p:nvSpPr>
        <p:spPr/>
        <p:txBody>
          <a:bodyPr/>
          <a:lstStyle/>
          <a:p>
            <a:r>
              <a:rPr lang="en-US"/>
              <a:t>Office 365</a:t>
            </a:r>
            <a:endParaRPr lang="en-US" dirty="0"/>
          </a:p>
        </p:txBody>
      </p:sp>
      <p:sp>
        <p:nvSpPr>
          <p:cNvPr id="6" name="Footer Placeholder 5"/>
          <p:cNvSpPr>
            <a:spLocks noGrp="1"/>
          </p:cNvSpPr>
          <p:nvPr>
            <p:ph type="ftr" sz="quarter" idx="12"/>
          </p:nvPr>
        </p:nvSpPr>
        <p:spPr/>
        <p:txBody>
          <a:bodyPr/>
          <a:lstStyle/>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6472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11/16/2016 7:59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79986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a:t>
            </a:r>
            <a:r>
              <a:rPr lang="da-DK" dirty="0" err="1"/>
              <a:t>Replacement</a:t>
            </a:r>
            <a:r>
              <a:rPr lang="da-DK" dirty="0"/>
              <a:t>’ for SharePoint</a:t>
            </a:r>
            <a:r>
              <a:rPr lang="da-DK" baseline="0" dirty="0"/>
              <a:t> timerjobs </a:t>
            </a:r>
            <a:r>
              <a:rPr lang="da-DK" baseline="0" dirty="0" err="1"/>
              <a:t>running</a:t>
            </a:r>
            <a:r>
              <a:rPr lang="da-DK" baseline="0" dirty="0"/>
              <a:t> as Azure web jobs, </a:t>
            </a:r>
            <a:r>
              <a:rPr lang="da-DK" baseline="0" dirty="0" err="1"/>
              <a:t>Azure</a:t>
            </a:r>
            <a:r>
              <a:rPr lang="da-DK" baseline="0" dirty="0"/>
              <a:t> </a:t>
            </a:r>
            <a:r>
              <a:rPr lang="da-DK" baseline="0" dirty="0" err="1"/>
              <a:t>functions</a:t>
            </a:r>
            <a:r>
              <a:rPr lang="da-DK" baseline="0" dirty="0"/>
              <a:t> or </a:t>
            </a:r>
            <a:r>
              <a:rPr lang="da-DK" baseline="0" dirty="0" err="1"/>
              <a:t>scheduled</a:t>
            </a:r>
            <a:r>
              <a:rPr lang="da-DK" baseline="0" dirty="0"/>
              <a:t> </a:t>
            </a:r>
            <a:r>
              <a:rPr lang="da-DK" baseline="0" dirty="0" err="1"/>
              <a:t>tasks</a:t>
            </a:r>
            <a:r>
              <a:rPr lang="da-DK" baseline="0" dirty="0"/>
              <a:t> on-</a:t>
            </a:r>
            <a:r>
              <a:rPr lang="da-DK" baseline="0" dirty="0" err="1"/>
              <a:t>prem</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11/16/2016 7:59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15357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Authentication </a:t>
            </a:r>
            <a:r>
              <a:rPr lang="da-DK" dirty="0" err="1"/>
              <a:t>against</a:t>
            </a:r>
            <a:r>
              <a:rPr lang="da-DK" baseline="0" dirty="0"/>
              <a:t> SharePoint for </a:t>
            </a:r>
            <a:r>
              <a:rPr lang="da-DK" baseline="0" dirty="0" err="1"/>
              <a:t>everything</a:t>
            </a:r>
            <a:r>
              <a:rPr lang="da-DK" baseline="0" dirty="0"/>
              <a:t> </a:t>
            </a:r>
            <a:r>
              <a:rPr lang="da-DK" baseline="0" dirty="0" err="1"/>
              <a:t>that</a:t>
            </a:r>
            <a:r>
              <a:rPr lang="da-DK" baseline="0" dirty="0"/>
              <a:t> is not a SharePoint </a:t>
            </a:r>
            <a:r>
              <a:rPr lang="da-DK" baseline="0" dirty="0" err="1"/>
              <a:t>add</a:t>
            </a:r>
            <a:r>
              <a:rPr lang="da-DK" baseline="0" dirty="0"/>
              <a:t>-in. </a:t>
            </a:r>
            <a:endParaRPr lang="da-DK" dirty="0"/>
          </a:p>
        </p:txBody>
      </p:sp>
      <p:sp>
        <p:nvSpPr>
          <p:cNvPr id="4" name="Header Placeholder 3"/>
          <p:cNvSpPr>
            <a:spLocks noGrp="1"/>
          </p:cNvSpPr>
          <p:nvPr>
            <p:ph type="hdr" sz="quarter" idx="10"/>
          </p:nvPr>
        </p:nvSpPr>
        <p:spPr/>
        <p:txBody>
          <a:bodyPr/>
          <a:lstStyle/>
          <a:p>
            <a:r>
              <a:rPr lang="en-US">
                <a:latin typeface="Segoe UI" pitchFamily="34" charset="0"/>
              </a:rPr>
              <a:t>Office Developer Platform</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7805C-AC13-491B-9E17-1BA0CCAC14D6}" type="datetime8">
              <a:rPr lang="en-US" smtClean="0"/>
              <a:t>11/16/2016 7:59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50542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9.emf"/><Relationship Id="rId7" Type="http://schemas.openxmlformats.org/officeDocument/2006/relationships/hyperlink" Target="https://www.yammer.com/itpronetwork" TargetMode="External"/><Relationship Id="rId2" Type="http://schemas.openxmlformats.org/officeDocument/2006/relationships/image" Target="../media/image8.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1.png"/><Relationship Id="rId10" Type="http://schemas.openxmlformats.org/officeDocument/2006/relationships/hyperlink" Target="http://dev.office.com/podcasts" TargetMode="External"/><Relationship Id="rId4" Type="http://schemas.openxmlformats.org/officeDocument/2006/relationships/image" Target="../media/image10.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0" name="Picture 5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46" name="Picture 4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77410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0"/>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 id="2147484322"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3.png"/><Relationship Id="rId2" Type="http://schemas.openxmlformats.org/officeDocument/2006/relationships/image" Target="../media/image16.png"/><Relationship Id="rId1" Type="http://schemas.openxmlformats.org/officeDocument/2006/relationships/slideLayout" Target="../slideLayouts/slideLayout48.xml"/><Relationship Id="rId6" Type="http://schemas.openxmlformats.org/officeDocument/2006/relationships/image" Target="../media/image38.png"/><Relationship Id="rId11" Type="http://schemas.openxmlformats.org/officeDocument/2006/relationships/image" Target="../media/image1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ndersdissing/spbg-codecamp-2016-08-16"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8.xml"/><Relationship Id="rId5" Type="http://schemas.openxmlformats.org/officeDocument/2006/relationships/image" Target="../media/image17.jpe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image" Target="../media/image29.emf"/><Relationship Id="rId3" Type="http://schemas.openxmlformats.org/officeDocument/2006/relationships/image" Target="../media/image19.emf"/><Relationship Id="rId7" Type="http://schemas.openxmlformats.org/officeDocument/2006/relationships/image" Target="../media/image23.emf"/><Relationship Id="rId12" Type="http://schemas.openxmlformats.org/officeDocument/2006/relationships/image" Target="../media/image28.emf"/><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22.emf"/><Relationship Id="rId11" Type="http://schemas.openxmlformats.org/officeDocument/2006/relationships/image" Target="../media/image27.emf"/><Relationship Id="rId5" Type="http://schemas.openxmlformats.org/officeDocument/2006/relationships/image" Target="../media/image21.emf"/><Relationship Id="rId10" Type="http://schemas.openxmlformats.org/officeDocument/2006/relationships/image" Target="../media/image26.emf"/><Relationship Id="rId4" Type="http://schemas.openxmlformats.org/officeDocument/2006/relationships/image" Target="../media/image20.emf"/><Relationship Id="rId9" Type="http://schemas.openxmlformats.org/officeDocument/2006/relationships/image" Target="../media/image2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t>Introduction to PnP Core Component</a:t>
            </a:r>
          </a:p>
        </p:txBody>
      </p:sp>
      <p:sp>
        <p:nvSpPr>
          <p:cNvPr id="5" name="Text Placeholder 4"/>
          <p:cNvSpPr>
            <a:spLocks noGrp="1"/>
          </p:cNvSpPr>
          <p:nvPr>
            <p:ph type="body" sz="quarter" idx="12"/>
          </p:nvPr>
        </p:nvSpPr>
        <p:spPr/>
        <p:txBody>
          <a:bodyPr/>
          <a:lstStyle/>
          <a:p>
            <a:r>
              <a:rPr lang="en-US" dirty="0"/>
              <a:t>Bernd Rickenberg</a:t>
            </a:r>
          </a:p>
          <a:p>
            <a:r>
              <a:rPr lang="en-US" dirty="0" err="1"/>
              <a:t>Chefudvikler</a:t>
            </a:r>
            <a:endParaRPr lang="en-US" dirty="0"/>
          </a:p>
          <a:p>
            <a:r>
              <a:rPr lang="en-US" dirty="0" err="1"/>
              <a:t>Pointwork</a:t>
            </a:r>
            <a:endParaRPr lang="en-US" dirty="0"/>
          </a:p>
        </p:txBody>
      </p:sp>
      <p:pic>
        <p:nvPicPr>
          <p:cNvPr id="6" name="Picture 5"/>
          <p:cNvPicPr>
            <a:picLocks noChangeAspect="1"/>
          </p:cNvPicPr>
          <p:nvPr/>
        </p:nvPicPr>
        <p:blipFill>
          <a:blip r:embed="rId3"/>
          <a:stretch>
            <a:fillRect/>
          </a:stretch>
        </p:blipFill>
        <p:spPr>
          <a:xfrm>
            <a:off x="9155986" y="0"/>
            <a:ext cx="3280489" cy="1451052"/>
          </a:xfrm>
          <a:prstGeom prst="rect">
            <a:avLst/>
          </a:prstGeom>
        </p:spPr>
      </p:pic>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Manager for managed code</a:t>
            </a:r>
            <a:endParaRPr lang="nl-BE" dirty="0"/>
          </a:p>
        </p:txBody>
      </p:sp>
      <p:grpSp>
        <p:nvGrpSpPr>
          <p:cNvPr id="23" name="Group 22"/>
          <p:cNvGrpSpPr/>
          <p:nvPr/>
        </p:nvGrpSpPr>
        <p:grpSpPr>
          <a:xfrm>
            <a:off x="602025" y="1222577"/>
            <a:ext cx="10870248" cy="3416320"/>
            <a:chOff x="602025" y="1222577"/>
            <a:chExt cx="10870248" cy="3416320"/>
          </a:xfrm>
        </p:grpSpPr>
        <p:grpSp>
          <p:nvGrpSpPr>
            <p:cNvPr id="4" name="Group 3"/>
            <p:cNvGrpSpPr/>
            <p:nvPr/>
          </p:nvGrpSpPr>
          <p:grpSpPr>
            <a:xfrm>
              <a:off x="602025" y="1222577"/>
              <a:ext cx="10870248" cy="3416320"/>
              <a:chOff x="640936" y="1331021"/>
              <a:chExt cx="10870248" cy="3435849"/>
            </a:xfrm>
          </p:grpSpPr>
          <p:sp>
            <p:nvSpPr>
              <p:cNvPr id="5" name="Rectangle 4"/>
              <p:cNvSpPr/>
              <p:nvPr/>
            </p:nvSpPr>
            <p:spPr bwMode="auto">
              <a:xfrm>
                <a:off x="640936" y="1331597"/>
                <a:ext cx="230735" cy="3387594"/>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6" name="Rectangle 5"/>
              <p:cNvSpPr/>
              <p:nvPr/>
            </p:nvSpPr>
            <p:spPr bwMode="auto">
              <a:xfrm>
                <a:off x="871671" y="1331597"/>
                <a:ext cx="10639513" cy="3387594"/>
              </a:xfrm>
              <a:prstGeom prst="rect">
                <a:avLst/>
              </a:prstGeom>
              <a:solidFill>
                <a:schemeClr val="accent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8" name="TextBox 7"/>
              <p:cNvSpPr txBox="1"/>
              <p:nvPr/>
            </p:nvSpPr>
            <p:spPr>
              <a:xfrm>
                <a:off x="871670" y="1331021"/>
                <a:ext cx="9938864" cy="3435849"/>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Using </a:t>
                </a:r>
                <a:r>
                  <a:rPr lang="en-US" sz="2400" b="1" dirty="0">
                    <a:solidFill>
                      <a:schemeClr val="bg1"/>
                    </a:solidFill>
                  </a:rPr>
                  <a:t>CSOM</a:t>
                </a:r>
                <a:r>
                  <a:rPr lang="en-US" sz="2400" dirty="0">
                    <a:solidFill>
                      <a:schemeClr val="bg1"/>
                    </a:solidFill>
                  </a:rPr>
                  <a:t> code always requires you to have a </a:t>
                </a:r>
                <a:r>
                  <a:rPr lang="en-US" sz="2400" b="1" dirty="0" err="1">
                    <a:solidFill>
                      <a:schemeClr val="bg1"/>
                    </a:solidFill>
                  </a:rPr>
                  <a:t>ClientContext</a:t>
                </a:r>
                <a:r>
                  <a:rPr lang="en-US" sz="2400" dirty="0">
                    <a:solidFill>
                      <a:schemeClr val="bg1"/>
                    </a:solidFill>
                  </a:rPr>
                  <a:t> object:</a:t>
                </a:r>
              </a:p>
              <a:p>
                <a:pPr marL="342900" indent="-342900">
                  <a:lnSpc>
                    <a:spcPct val="90000"/>
                  </a:lnSpc>
                  <a:spcAft>
                    <a:spcPts val="600"/>
                  </a:spcAft>
                  <a:buFont typeface="Arial" panose="020B0604020202020204" pitchFamily="34" charset="0"/>
                  <a:buChar char="•"/>
                </a:pPr>
                <a:r>
                  <a:rPr lang="en-US" sz="2400" dirty="0">
                    <a:solidFill>
                      <a:schemeClr val="bg1"/>
                    </a:solidFill>
                  </a:rPr>
                  <a:t>Using the OOB SharePoint Add-In templates</a:t>
                </a:r>
              </a:p>
              <a:p>
                <a:pPr marL="342900" indent="-342900">
                  <a:lnSpc>
                    <a:spcPct val="90000"/>
                  </a:lnSpc>
                  <a:spcAft>
                    <a:spcPts val="600"/>
                  </a:spcAft>
                  <a:buFont typeface="Arial" panose="020B0604020202020204" pitchFamily="34" charset="0"/>
                  <a:buChar char="•"/>
                </a:pPr>
                <a:endParaRPr lang="en-US" sz="2400" dirty="0">
                  <a:solidFill>
                    <a:schemeClr val="bg1"/>
                  </a:solidFill>
                </a:endParaRPr>
              </a:p>
              <a:p>
                <a:pPr marL="342900" indent="-342900">
                  <a:lnSpc>
                    <a:spcPct val="90000"/>
                  </a:lnSpc>
                  <a:spcAft>
                    <a:spcPts val="600"/>
                  </a:spcAft>
                  <a:buFont typeface="Arial" panose="020B0604020202020204" pitchFamily="34" charset="0"/>
                  <a:buChar char="•"/>
                </a:pPr>
                <a:endParaRPr lang="en-US" sz="2400" dirty="0">
                  <a:solidFill>
                    <a:schemeClr val="bg1"/>
                  </a:solidFill>
                </a:endParaRPr>
              </a:p>
              <a:p>
                <a:pPr marL="342900" indent="-342900">
                  <a:lnSpc>
                    <a:spcPct val="90000"/>
                  </a:lnSpc>
                  <a:spcAft>
                    <a:spcPts val="600"/>
                  </a:spcAft>
                  <a:buFont typeface="Arial" panose="020B0604020202020204" pitchFamily="34" charset="0"/>
                  <a:buChar char="•"/>
                </a:pPr>
                <a:endParaRPr lang="en-US" sz="2400" dirty="0">
                  <a:solidFill>
                    <a:schemeClr val="bg1"/>
                  </a:solidFill>
                </a:endParaRPr>
              </a:p>
              <a:p>
                <a:pPr>
                  <a:lnSpc>
                    <a:spcPct val="90000"/>
                  </a:lnSpc>
                  <a:spcAft>
                    <a:spcPts val="600"/>
                  </a:spcAft>
                </a:pPr>
                <a:endParaRPr lang="en-US" sz="2400" dirty="0">
                  <a:solidFill>
                    <a:schemeClr val="bg1"/>
                  </a:solidFill>
                </a:endParaRPr>
              </a:p>
              <a:p>
                <a:pPr marL="342900" indent="-342900">
                  <a:lnSpc>
                    <a:spcPct val="90000"/>
                  </a:lnSpc>
                  <a:spcAft>
                    <a:spcPts val="600"/>
                  </a:spcAft>
                  <a:buFont typeface="Arial" panose="020B0604020202020204" pitchFamily="34" charset="0"/>
                  <a:buChar char="•"/>
                </a:pPr>
                <a:r>
                  <a:rPr lang="en-US" sz="2400" dirty="0">
                    <a:solidFill>
                      <a:schemeClr val="bg1"/>
                    </a:solidFill>
                  </a:rPr>
                  <a:t>Using </a:t>
                </a:r>
                <a:r>
                  <a:rPr lang="en-US" sz="2400" b="1" dirty="0">
                    <a:solidFill>
                      <a:schemeClr val="bg1"/>
                    </a:solidFill>
                  </a:rPr>
                  <a:t>custom code</a:t>
                </a:r>
                <a:r>
                  <a:rPr lang="en-US" sz="2400" dirty="0">
                    <a:solidFill>
                      <a:schemeClr val="bg1"/>
                    </a:solidFill>
                  </a:rPr>
                  <a:t> such as the </a:t>
                </a:r>
                <a:r>
                  <a:rPr lang="en-US" sz="2400" b="1" dirty="0">
                    <a:solidFill>
                      <a:schemeClr val="bg1"/>
                    </a:solidFill>
                  </a:rPr>
                  <a:t>PnP Authentication Manager</a:t>
                </a:r>
                <a:r>
                  <a:rPr lang="en-US" sz="2400" dirty="0">
                    <a:solidFill>
                      <a:schemeClr val="bg1"/>
                    </a:solidFill>
                  </a:rPr>
                  <a:t> when outside of an Add-In</a:t>
                </a:r>
                <a:endParaRPr lang="nl-BE" sz="2400" dirty="0" err="1">
                  <a:solidFill>
                    <a:schemeClr val="bg1"/>
                  </a:solidFill>
                </a:endParaRPr>
              </a:p>
            </p:txBody>
          </p:sp>
        </p:grpSp>
        <p:grpSp>
          <p:nvGrpSpPr>
            <p:cNvPr id="22" name="Group 21"/>
            <p:cNvGrpSpPr/>
            <p:nvPr/>
          </p:nvGrpSpPr>
          <p:grpSpPr>
            <a:xfrm>
              <a:off x="991023" y="2235088"/>
              <a:ext cx="10205678" cy="1405095"/>
              <a:chOff x="991023" y="2800775"/>
              <a:chExt cx="10205678" cy="1405095"/>
            </a:xfrm>
          </p:grpSpPr>
          <p:sp>
            <p:nvSpPr>
              <p:cNvPr id="20" name="Rectangle 19"/>
              <p:cNvSpPr/>
              <p:nvPr/>
            </p:nvSpPr>
            <p:spPr bwMode="auto">
              <a:xfrm>
                <a:off x="991023" y="2823493"/>
                <a:ext cx="10205678" cy="1382377"/>
              </a:xfrm>
              <a:prstGeom prst="rect">
                <a:avLst/>
              </a:prstGeom>
              <a:solidFill>
                <a:schemeClr val="tx1">
                  <a:lumMod val="75000"/>
                  <a:lumOff val="2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21" name="TextBox 20"/>
              <p:cNvSpPr txBox="1"/>
              <p:nvPr/>
            </p:nvSpPr>
            <p:spPr>
              <a:xfrm>
                <a:off x="991023" y="2800775"/>
                <a:ext cx="9757052" cy="1280351"/>
              </a:xfrm>
              <a:prstGeom prst="rect">
                <a:avLst/>
              </a:prstGeom>
              <a:noFill/>
            </p:spPr>
            <p:txBody>
              <a:bodyPr wrap="square" lIns="182880" tIns="146304" rIns="182880" bIns="146304" rtlCol="0">
                <a:spAutoFit/>
              </a:bodyPr>
              <a:lstStyle/>
              <a:p>
                <a:pPr>
                  <a:lnSpc>
                    <a:spcPct val="90000"/>
                  </a:lnSpc>
                  <a:spcAft>
                    <a:spcPts val="600"/>
                  </a:spcAft>
                </a:pPr>
                <a:r>
                  <a:rPr lang="en-US" sz="2000" dirty="0" err="1">
                    <a:solidFill>
                      <a:schemeClr val="accent5">
                        <a:lumMod val="40000"/>
                        <a:lumOff val="60000"/>
                      </a:schemeClr>
                    </a:solidFill>
                  </a:rPr>
                  <a:t>var</a:t>
                </a:r>
                <a:r>
                  <a:rPr lang="en-US" sz="2000" dirty="0">
                    <a:solidFill>
                      <a:schemeClr val="bg1"/>
                    </a:solidFill>
                  </a:rPr>
                  <a:t> </a:t>
                </a:r>
                <a:r>
                  <a:rPr lang="en-US" sz="2000" dirty="0" err="1">
                    <a:solidFill>
                      <a:schemeClr val="bg1"/>
                    </a:solidFill>
                  </a:rPr>
                  <a:t>spContext</a:t>
                </a:r>
                <a:r>
                  <a:rPr lang="en-US" sz="2000" dirty="0">
                    <a:solidFill>
                      <a:schemeClr val="bg1"/>
                    </a:solidFill>
                  </a:rPr>
                  <a:t> = </a:t>
                </a:r>
                <a:r>
                  <a:rPr lang="en-US" sz="2000" dirty="0" err="1">
                    <a:solidFill>
                      <a:schemeClr val="accent4">
                        <a:lumMod val="20000"/>
                        <a:lumOff val="80000"/>
                      </a:schemeClr>
                    </a:solidFill>
                  </a:rPr>
                  <a:t>SharePointContextProvider</a:t>
                </a:r>
                <a:r>
                  <a:rPr lang="en-US" sz="2000" dirty="0" err="1">
                    <a:solidFill>
                      <a:schemeClr val="bg1"/>
                    </a:solidFill>
                  </a:rPr>
                  <a:t>.Current.GetSharePointContext</a:t>
                </a:r>
                <a:r>
                  <a:rPr lang="en-US" sz="2000" dirty="0">
                    <a:solidFill>
                      <a:schemeClr val="bg1"/>
                    </a:solidFill>
                  </a:rPr>
                  <a:t>(Context);</a:t>
                </a:r>
              </a:p>
              <a:p>
                <a:pPr>
                  <a:lnSpc>
                    <a:spcPct val="90000"/>
                  </a:lnSpc>
                  <a:spcAft>
                    <a:spcPts val="600"/>
                  </a:spcAft>
                </a:pPr>
                <a:r>
                  <a:rPr lang="en-US" sz="2000" dirty="0">
                    <a:solidFill>
                      <a:schemeClr val="accent5">
                        <a:lumMod val="40000"/>
                        <a:lumOff val="60000"/>
                      </a:schemeClr>
                    </a:solidFill>
                  </a:rPr>
                  <a:t>using</a:t>
                </a:r>
                <a:r>
                  <a:rPr lang="en-US" sz="2000" dirty="0">
                    <a:solidFill>
                      <a:schemeClr val="bg1"/>
                    </a:solidFill>
                  </a:rPr>
                  <a:t> (</a:t>
                </a:r>
                <a:r>
                  <a:rPr lang="en-US" sz="2000" dirty="0" err="1">
                    <a:solidFill>
                      <a:schemeClr val="accent5">
                        <a:lumMod val="40000"/>
                        <a:lumOff val="60000"/>
                      </a:schemeClr>
                    </a:solidFill>
                  </a:rPr>
                  <a:t>var</a:t>
                </a:r>
                <a:r>
                  <a:rPr lang="en-US" sz="2000" dirty="0">
                    <a:solidFill>
                      <a:schemeClr val="bg1"/>
                    </a:solidFill>
                  </a:rPr>
                  <a:t> </a:t>
                </a:r>
                <a:r>
                  <a:rPr lang="en-US" sz="2000" dirty="0" err="1">
                    <a:solidFill>
                      <a:schemeClr val="bg1"/>
                    </a:solidFill>
                  </a:rPr>
                  <a:t>clientContext</a:t>
                </a:r>
                <a:r>
                  <a:rPr lang="en-US" sz="2000" dirty="0">
                    <a:solidFill>
                      <a:schemeClr val="bg1"/>
                    </a:solidFill>
                  </a:rPr>
                  <a:t> = </a:t>
                </a:r>
                <a:r>
                  <a:rPr lang="en-US" sz="2000" dirty="0" err="1">
                    <a:solidFill>
                      <a:schemeClr val="bg1"/>
                    </a:solidFill>
                  </a:rPr>
                  <a:t>spContext.CreateUserClientContextForSPHost</a:t>
                </a:r>
                <a:r>
                  <a:rPr lang="en-US" sz="2000" dirty="0">
                    <a:solidFill>
                      <a:schemeClr val="bg1"/>
                    </a:solidFill>
                  </a:rPr>
                  <a:t>()) </a:t>
                </a:r>
              </a:p>
              <a:p>
                <a:pPr>
                  <a:lnSpc>
                    <a:spcPct val="90000"/>
                  </a:lnSpc>
                  <a:spcAft>
                    <a:spcPts val="600"/>
                  </a:spcAft>
                </a:pPr>
                <a:r>
                  <a:rPr lang="en-US" sz="2000" dirty="0">
                    <a:solidFill>
                      <a:schemeClr val="bg1"/>
                    </a:solidFill>
                  </a:rPr>
                  <a:t>{  </a:t>
                </a:r>
                <a:r>
                  <a:rPr lang="en-US" sz="2000" dirty="0">
                    <a:solidFill>
                      <a:srgbClr val="00B050"/>
                    </a:solidFill>
                  </a:rPr>
                  <a:t>// your code  </a:t>
                </a:r>
                <a:r>
                  <a:rPr lang="en-US" sz="2000" dirty="0">
                    <a:solidFill>
                      <a:schemeClr val="bg1"/>
                    </a:solidFill>
                  </a:rPr>
                  <a:t>}</a:t>
                </a:r>
              </a:p>
            </p:txBody>
          </p:sp>
        </p:grpSp>
      </p:grpSp>
      <p:grpSp>
        <p:nvGrpSpPr>
          <p:cNvPr id="25" name="Group 24"/>
          <p:cNvGrpSpPr/>
          <p:nvPr/>
        </p:nvGrpSpPr>
        <p:grpSpPr>
          <a:xfrm>
            <a:off x="602024" y="4558646"/>
            <a:ext cx="10870248" cy="2265236"/>
            <a:chOff x="602024" y="4558646"/>
            <a:chExt cx="10870248" cy="2265236"/>
          </a:xfrm>
        </p:grpSpPr>
        <p:grpSp>
          <p:nvGrpSpPr>
            <p:cNvPr id="15" name="Group 14"/>
            <p:cNvGrpSpPr/>
            <p:nvPr/>
          </p:nvGrpSpPr>
          <p:grpSpPr>
            <a:xfrm>
              <a:off x="602024" y="4558646"/>
              <a:ext cx="10870248" cy="2265236"/>
              <a:chOff x="602024" y="4558646"/>
              <a:chExt cx="10870248" cy="2265236"/>
            </a:xfrm>
          </p:grpSpPr>
          <p:sp>
            <p:nvSpPr>
              <p:cNvPr id="16" name="Rectangle 15"/>
              <p:cNvSpPr/>
              <p:nvPr/>
            </p:nvSpPr>
            <p:spPr bwMode="auto">
              <a:xfrm>
                <a:off x="602024" y="4590914"/>
                <a:ext cx="230735" cy="1786063"/>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17" name="Rectangle 16"/>
              <p:cNvSpPr/>
              <p:nvPr/>
            </p:nvSpPr>
            <p:spPr bwMode="auto">
              <a:xfrm>
                <a:off x="832759" y="4591489"/>
                <a:ext cx="10639513" cy="1786063"/>
              </a:xfrm>
              <a:prstGeom prst="rect">
                <a:avLst/>
              </a:prstGeom>
              <a:solidFill>
                <a:srgbClr val="00B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19" name="TextBox 18"/>
              <p:cNvSpPr txBox="1"/>
              <p:nvPr/>
            </p:nvSpPr>
            <p:spPr>
              <a:xfrm>
                <a:off x="832759" y="4558646"/>
                <a:ext cx="3994964" cy="2265236"/>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chemeClr val="bg1"/>
                    </a:solidFill>
                  </a:rPr>
                  <a:t>Typical use cases</a:t>
                </a:r>
                <a:r>
                  <a:rPr lang="en-US" sz="2400" dirty="0">
                    <a:solidFill>
                      <a:schemeClr val="bg1"/>
                    </a:solidFill>
                  </a:rPr>
                  <a:t> are:</a:t>
                </a:r>
              </a:p>
              <a:p>
                <a:pPr marL="342900" indent="-342900">
                  <a:lnSpc>
                    <a:spcPct val="90000"/>
                  </a:lnSpc>
                  <a:spcAft>
                    <a:spcPts val="600"/>
                  </a:spcAft>
                  <a:buFont typeface="Arial" panose="020B0604020202020204" pitchFamily="34" charset="0"/>
                  <a:buChar char="•"/>
                </a:pPr>
                <a:r>
                  <a:rPr lang="en-US" sz="2400" dirty="0">
                    <a:solidFill>
                      <a:schemeClr val="bg1"/>
                    </a:solidFill>
                  </a:rPr>
                  <a:t>Console applications</a:t>
                </a:r>
              </a:p>
              <a:p>
                <a:pPr marL="342900" indent="-342900">
                  <a:lnSpc>
                    <a:spcPct val="90000"/>
                  </a:lnSpc>
                  <a:spcAft>
                    <a:spcPts val="600"/>
                  </a:spcAft>
                  <a:buFont typeface="Arial" panose="020B0604020202020204" pitchFamily="34" charset="0"/>
                  <a:buChar char="•"/>
                </a:pPr>
                <a:r>
                  <a:rPr lang="en-US" sz="2400" dirty="0">
                    <a:solidFill>
                      <a:schemeClr val="bg1"/>
                    </a:solidFill>
                  </a:rPr>
                  <a:t>Batch jobs</a:t>
                </a:r>
              </a:p>
              <a:p>
                <a:pPr marL="342900" indent="-342900">
                  <a:lnSpc>
                    <a:spcPct val="90000"/>
                  </a:lnSpc>
                  <a:spcAft>
                    <a:spcPts val="600"/>
                  </a:spcAft>
                  <a:buFont typeface="Arial" panose="020B0604020202020204" pitchFamily="34" charset="0"/>
                  <a:buChar char="•"/>
                </a:pPr>
                <a:r>
                  <a:rPr lang="en-US" sz="2400" dirty="0">
                    <a:solidFill>
                      <a:schemeClr val="bg1"/>
                    </a:solidFill>
                  </a:rPr>
                  <a:t>Governance jobs</a:t>
                </a:r>
              </a:p>
              <a:p>
                <a:pPr>
                  <a:lnSpc>
                    <a:spcPct val="90000"/>
                  </a:lnSpc>
                  <a:spcAft>
                    <a:spcPts val="600"/>
                  </a:spcAft>
                </a:pPr>
                <a:endParaRPr lang="nl-BE" sz="2400" dirty="0" err="1">
                  <a:solidFill>
                    <a:schemeClr val="bg1"/>
                  </a:solidFill>
                </a:endParaRPr>
              </a:p>
            </p:txBody>
          </p:sp>
        </p:grpSp>
        <p:sp>
          <p:nvSpPr>
            <p:cNvPr id="24" name="TextBox 23"/>
            <p:cNvSpPr txBox="1"/>
            <p:nvPr/>
          </p:nvSpPr>
          <p:spPr>
            <a:xfrm>
              <a:off x="4438911" y="4578702"/>
              <a:ext cx="6757789" cy="2188291"/>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 </a:t>
              </a:r>
            </a:p>
            <a:p>
              <a:pPr marL="342900" indent="-342900">
                <a:lnSpc>
                  <a:spcPct val="90000"/>
                </a:lnSpc>
                <a:spcAft>
                  <a:spcPts val="600"/>
                </a:spcAft>
                <a:buFont typeface="Arial" panose="020B0604020202020204" pitchFamily="34" charset="0"/>
                <a:buChar char="•"/>
              </a:pPr>
              <a:r>
                <a:rPr lang="en-US" sz="2400" dirty="0">
                  <a:solidFill>
                    <a:schemeClr val="bg1"/>
                  </a:solidFill>
                </a:rPr>
                <a:t>Code that needs to run App-Only</a:t>
              </a:r>
            </a:p>
            <a:p>
              <a:pPr marL="342900" indent="-342900">
                <a:lnSpc>
                  <a:spcPct val="90000"/>
                </a:lnSpc>
                <a:spcAft>
                  <a:spcPts val="600"/>
                </a:spcAft>
                <a:buFont typeface="Arial" panose="020B0604020202020204" pitchFamily="34" charset="0"/>
                <a:buChar char="•"/>
              </a:pPr>
              <a:r>
                <a:rPr lang="en-US" sz="2400" dirty="0">
                  <a:solidFill>
                    <a:schemeClr val="bg1"/>
                  </a:solidFill>
                </a:rPr>
                <a:t>Applications that interactively want to login</a:t>
              </a:r>
            </a:p>
            <a:p>
              <a:pPr marL="342900" indent="-342900">
                <a:lnSpc>
                  <a:spcPct val="90000"/>
                </a:lnSpc>
                <a:spcAft>
                  <a:spcPts val="600"/>
                </a:spcAft>
                <a:buFont typeface="Arial" panose="020B0604020202020204" pitchFamily="34" charset="0"/>
                <a:buChar char="•"/>
              </a:pPr>
              <a:r>
                <a:rPr lang="en-US" sz="2400" dirty="0">
                  <a:solidFill>
                    <a:schemeClr val="bg1"/>
                  </a:solidFill>
                </a:rPr>
                <a:t>Applications registered in Azure AD</a:t>
              </a:r>
              <a:endParaRPr lang="nl-BE" sz="2400" dirty="0" err="1">
                <a:solidFill>
                  <a:schemeClr val="bg1"/>
                </a:solidFill>
              </a:endParaRPr>
            </a:p>
          </p:txBody>
        </p:sp>
      </p:grpSp>
    </p:spTree>
    <p:extLst>
      <p:ext uri="{BB962C8B-B14F-4D97-AF65-F5344CB8AC3E}">
        <p14:creationId xmlns:p14="http://schemas.microsoft.com/office/powerpoint/2010/main" val="261605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100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1+#ppt_w/2"/>
                                          </p:val>
                                        </p:tav>
                                        <p:tav tm="100000">
                                          <p:val>
                                            <p:strVal val="#ppt_x"/>
                                          </p:val>
                                        </p:tav>
                                      </p:tavLst>
                                    </p:anim>
                                    <p:anim calcmode="lin" valueType="num">
                                      <p:cBhvr additive="base">
                                        <p:cTn id="14"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sz="4896" dirty="0"/>
              <a:t>PnP Provisioning Engine – Simplistic story</a:t>
            </a:r>
            <a:br>
              <a:rPr lang="en-US" sz="4896" dirty="0"/>
            </a:br>
            <a:r>
              <a:rPr lang="en-US" sz="2400" dirty="0"/>
              <a:t>Export / Import use case</a:t>
            </a:r>
            <a:endParaRPr lang="fi-FI" sz="4896" dirty="0"/>
          </a:p>
        </p:txBody>
      </p:sp>
      <p:pic>
        <p:nvPicPr>
          <p:cNvPr id="3" name="Picture 2"/>
          <p:cNvPicPr>
            <a:picLocks noChangeAspect="1"/>
          </p:cNvPicPr>
          <p:nvPr/>
        </p:nvPicPr>
        <p:blipFill>
          <a:blip r:embed="rId3"/>
          <a:stretch>
            <a:fillRect/>
          </a:stretch>
        </p:blipFill>
        <p:spPr>
          <a:xfrm>
            <a:off x="6257238" y="2618265"/>
            <a:ext cx="5476630" cy="2966508"/>
          </a:xfrm>
          <a:prstGeom prst="rect">
            <a:avLst/>
          </a:prstGeom>
        </p:spPr>
      </p:pic>
      <p:pic>
        <p:nvPicPr>
          <p:cNvPr id="4" name="Picture 3"/>
          <p:cNvPicPr>
            <a:picLocks noChangeAspect="1"/>
          </p:cNvPicPr>
          <p:nvPr/>
        </p:nvPicPr>
        <p:blipFill>
          <a:blip r:embed="rId4"/>
          <a:stretch>
            <a:fillRect/>
          </a:stretch>
        </p:blipFill>
        <p:spPr>
          <a:xfrm>
            <a:off x="1138048" y="4505594"/>
            <a:ext cx="3677035" cy="1991728"/>
          </a:xfrm>
          <a:prstGeom prst="rect">
            <a:avLst/>
          </a:prstGeom>
        </p:spPr>
      </p:pic>
      <p:pic>
        <p:nvPicPr>
          <p:cNvPr id="5" name="Picture 4"/>
          <p:cNvPicPr>
            <a:picLocks noChangeAspect="1"/>
          </p:cNvPicPr>
          <p:nvPr/>
        </p:nvPicPr>
        <p:blipFill>
          <a:blip r:embed="rId5"/>
          <a:stretch>
            <a:fillRect/>
          </a:stretch>
        </p:blipFill>
        <p:spPr>
          <a:xfrm>
            <a:off x="1138048" y="1602347"/>
            <a:ext cx="3677035" cy="1991727"/>
          </a:xfrm>
          <a:prstGeom prst="rect">
            <a:avLst/>
          </a:prstGeom>
        </p:spPr>
      </p:pic>
      <p:sp>
        <p:nvSpPr>
          <p:cNvPr id="6" name="TextBox 5"/>
          <p:cNvSpPr txBox="1"/>
          <p:nvPr/>
        </p:nvSpPr>
        <p:spPr>
          <a:xfrm>
            <a:off x="3067759" y="3217390"/>
            <a:ext cx="1779370" cy="384205"/>
          </a:xfrm>
          <a:prstGeom prst="rect">
            <a:avLst/>
          </a:prstGeom>
          <a:solidFill>
            <a:schemeClr val="bg1">
              <a:alpha val="75000"/>
            </a:schemeClr>
          </a:solidFill>
        </p:spPr>
        <p:txBody>
          <a:bodyPr wrap="square" lIns="0" tIns="0" rIns="0" bIns="0" rtlCol="0">
            <a:spAutoFit/>
          </a:bodyPr>
          <a:lstStyle/>
          <a:p>
            <a:r>
              <a:rPr lang="en-US" sz="2448" spc="-71" dirty="0">
                <a:solidFill>
                  <a:schemeClr val="accent4"/>
                </a:solidFill>
              </a:rPr>
              <a:t>Template site</a:t>
            </a:r>
            <a:endParaRPr lang="fi-FI" sz="2448" spc="-71" dirty="0">
              <a:solidFill>
                <a:schemeClr val="accent4"/>
              </a:solidFill>
            </a:endParaRPr>
          </a:p>
        </p:txBody>
      </p:sp>
      <p:sp>
        <p:nvSpPr>
          <p:cNvPr id="7" name="TextBox 6"/>
          <p:cNvSpPr txBox="1"/>
          <p:nvPr/>
        </p:nvSpPr>
        <p:spPr>
          <a:xfrm>
            <a:off x="2768112" y="5793380"/>
            <a:ext cx="2046971" cy="376706"/>
          </a:xfrm>
          <a:prstGeom prst="rect">
            <a:avLst/>
          </a:prstGeom>
          <a:solidFill>
            <a:schemeClr val="bg1">
              <a:alpha val="75000"/>
            </a:schemeClr>
          </a:solidFill>
        </p:spPr>
        <p:txBody>
          <a:bodyPr wrap="none" lIns="0" tIns="0" rIns="0" bIns="0" rtlCol="0">
            <a:spAutoFit/>
          </a:bodyPr>
          <a:lstStyle/>
          <a:p>
            <a:r>
              <a:rPr lang="en-US" sz="2448" spc="-71" dirty="0">
                <a:solidFill>
                  <a:schemeClr val="accent4"/>
                </a:solidFill>
              </a:rPr>
              <a:t>Empty OOB site</a:t>
            </a:r>
            <a:endParaRPr lang="fi-FI" sz="2448" spc="-71" dirty="0">
              <a:solidFill>
                <a:schemeClr val="accent4"/>
              </a:solidFill>
            </a:endParaRPr>
          </a:p>
        </p:txBody>
      </p:sp>
      <p:cxnSp>
        <p:nvCxnSpPr>
          <p:cNvPr id="10" name="Straight Connector 9"/>
          <p:cNvCxnSpPr/>
          <p:nvPr/>
        </p:nvCxnSpPr>
        <p:spPr>
          <a:xfrm>
            <a:off x="2961373" y="3729596"/>
            <a:ext cx="0" cy="585466"/>
          </a:xfrm>
          <a:prstGeom prst="line">
            <a:avLst/>
          </a:prstGeom>
          <a:ln w="76200">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a:off x="2961373" y="3729596"/>
            <a:ext cx="0" cy="585466"/>
          </a:xfrm>
          <a:prstGeom prst="line">
            <a:avLst/>
          </a:prstGeom>
          <a:ln w="76200">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1607" y="4011203"/>
            <a:ext cx="585466" cy="0"/>
          </a:xfrm>
          <a:prstGeom prst="line">
            <a:avLst/>
          </a:prstGeom>
          <a:ln w="76200">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a:off x="5524340" y="3926258"/>
            <a:ext cx="0" cy="585466"/>
          </a:xfrm>
          <a:prstGeom prst="line">
            <a:avLst/>
          </a:prstGeom>
          <a:ln w="76200">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026442" y="5208088"/>
            <a:ext cx="4744545" cy="376706"/>
          </a:xfrm>
          <a:prstGeom prst="rect">
            <a:avLst/>
          </a:prstGeom>
          <a:solidFill>
            <a:schemeClr val="bg1">
              <a:alpha val="75000"/>
            </a:schemeClr>
          </a:solidFill>
        </p:spPr>
        <p:txBody>
          <a:bodyPr wrap="square" lIns="0" tIns="0" rIns="0" bIns="0" rtlCol="0">
            <a:spAutoFit/>
          </a:bodyPr>
          <a:lstStyle/>
          <a:p>
            <a:pPr algn="ctr"/>
            <a:r>
              <a:rPr lang="en-US" sz="2448" spc="-71" dirty="0">
                <a:solidFill>
                  <a:schemeClr val="accent4"/>
                </a:solidFill>
              </a:rPr>
              <a:t>OOB site with needed configuration </a:t>
            </a:r>
            <a:endParaRPr lang="fi-FI" sz="2448" spc="-71" dirty="0">
              <a:solidFill>
                <a:schemeClr val="accent4"/>
              </a:solidFill>
            </a:endParaRPr>
          </a:p>
        </p:txBody>
      </p:sp>
    </p:spTree>
    <p:extLst>
      <p:ext uri="{BB962C8B-B14F-4D97-AF65-F5344CB8AC3E}">
        <p14:creationId xmlns:p14="http://schemas.microsoft.com/office/powerpoint/2010/main" val="98390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1000"/>
                                        <p:tgtEl>
                                          <p:spTgt spid="18"/>
                                        </p:tgtEl>
                                      </p:cBhvr>
                                    </p:animEffect>
                                    <p:anim calcmode="lin" valueType="num">
                                      <p:cBhvr>
                                        <p:cTn id="45" dur="1000" fill="hold"/>
                                        <p:tgtEl>
                                          <p:spTgt spid="18"/>
                                        </p:tgtEl>
                                        <p:attrNameLst>
                                          <p:attrName>ppt_x</p:attrName>
                                        </p:attrNameLst>
                                      </p:cBhvr>
                                      <p:tavLst>
                                        <p:tav tm="0">
                                          <p:val>
                                            <p:strVal val="#ppt_x"/>
                                          </p:val>
                                        </p:tav>
                                        <p:tav tm="100000">
                                          <p:val>
                                            <p:strVal val="#ppt_x"/>
                                          </p:val>
                                        </p:tav>
                                      </p:tavLst>
                                    </p:anim>
                                    <p:anim calcmode="lin" valueType="num">
                                      <p:cBhvr>
                                        <p:cTn id="4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PnP PowerShell – What is it for?</a:t>
            </a:r>
          </a:p>
        </p:txBody>
      </p:sp>
      <p:sp>
        <p:nvSpPr>
          <p:cNvPr id="6" name="TextBox 5"/>
          <p:cNvSpPr txBox="1"/>
          <p:nvPr/>
        </p:nvSpPr>
        <p:spPr>
          <a:xfrm>
            <a:off x="661851" y="1212849"/>
            <a:ext cx="5360066" cy="3185896"/>
          </a:xfrm>
          <a:prstGeom prst="rect">
            <a:avLst/>
          </a:prstGeom>
          <a:solidFill>
            <a:srgbClr val="00B050"/>
          </a:solidFill>
        </p:spPr>
        <p:txBody>
          <a:bodyPr wrap="square" lIns="182880" tIns="146304" rIns="182880" bIns="146304" rtlCol="0">
            <a:noAutofit/>
          </a:bodyPr>
          <a:lstStyle/>
          <a:p>
            <a:pPr>
              <a:lnSpc>
                <a:spcPct val="90000"/>
              </a:lnSpc>
              <a:spcAft>
                <a:spcPts val="600"/>
              </a:spcAft>
            </a:pPr>
            <a:r>
              <a:rPr lang="en-US" sz="3200" dirty="0">
                <a:solidFill>
                  <a:schemeClr val="bg1"/>
                </a:solidFill>
              </a:rPr>
              <a:t>SharePoint Online Cmdlets</a:t>
            </a:r>
          </a:p>
          <a:p>
            <a:pPr>
              <a:lnSpc>
                <a:spcPct val="90000"/>
              </a:lnSpc>
              <a:spcAft>
                <a:spcPts val="600"/>
              </a:spcAft>
            </a:pPr>
            <a:r>
              <a:rPr lang="en-US" sz="2400" b="1" dirty="0">
                <a:solidFill>
                  <a:schemeClr val="bg1"/>
                </a:solidFill>
              </a:rPr>
              <a:t>For administrative tasks</a:t>
            </a:r>
          </a:p>
          <a:p>
            <a:pPr marL="342900" indent="-342900">
              <a:lnSpc>
                <a:spcPct val="90000"/>
              </a:lnSpc>
              <a:spcAft>
                <a:spcPts val="600"/>
              </a:spcAft>
              <a:buFont typeface="Arial" panose="020B0604020202020204" pitchFamily="34" charset="0"/>
              <a:buChar char="•"/>
            </a:pPr>
            <a:r>
              <a:rPr lang="en-US" sz="2400" dirty="0">
                <a:solidFill>
                  <a:schemeClr val="bg1"/>
                </a:solidFill>
              </a:rPr>
              <a:t>Creating sites</a:t>
            </a:r>
          </a:p>
          <a:p>
            <a:pPr marL="342900" indent="-342900">
              <a:lnSpc>
                <a:spcPct val="90000"/>
              </a:lnSpc>
              <a:spcAft>
                <a:spcPts val="600"/>
              </a:spcAft>
              <a:buFont typeface="Arial" panose="020B0604020202020204" pitchFamily="34" charset="0"/>
              <a:buChar char="•"/>
            </a:pPr>
            <a:r>
              <a:rPr lang="en-US" sz="2400" dirty="0">
                <a:solidFill>
                  <a:schemeClr val="bg1"/>
                </a:solidFill>
              </a:rPr>
              <a:t>Removing sites</a:t>
            </a:r>
          </a:p>
          <a:p>
            <a:pPr marL="342900" indent="-342900">
              <a:lnSpc>
                <a:spcPct val="90000"/>
              </a:lnSpc>
              <a:spcAft>
                <a:spcPts val="600"/>
              </a:spcAft>
              <a:buFont typeface="Arial" panose="020B0604020202020204" pitchFamily="34" charset="0"/>
              <a:buChar char="•"/>
            </a:pPr>
            <a:r>
              <a:rPr lang="en-US" sz="2400" dirty="0">
                <a:solidFill>
                  <a:schemeClr val="bg1"/>
                </a:solidFill>
              </a:rPr>
              <a:t>Adding users</a:t>
            </a:r>
          </a:p>
          <a:p>
            <a:pPr marL="342900" indent="-342900">
              <a:lnSpc>
                <a:spcPct val="90000"/>
              </a:lnSpc>
              <a:spcAft>
                <a:spcPts val="600"/>
              </a:spcAft>
              <a:buFont typeface="Arial" panose="020B0604020202020204" pitchFamily="34" charset="0"/>
              <a:buChar char="•"/>
            </a:pPr>
            <a:r>
              <a:rPr lang="en-US" sz="2400" dirty="0">
                <a:solidFill>
                  <a:schemeClr val="bg1"/>
                </a:solidFill>
              </a:rPr>
              <a:t>Creating groups</a:t>
            </a:r>
          </a:p>
          <a:p>
            <a:pPr marL="342900" indent="-342900">
              <a:lnSpc>
                <a:spcPct val="90000"/>
              </a:lnSpc>
              <a:spcAft>
                <a:spcPts val="600"/>
              </a:spcAft>
              <a:buFont typeface="Arial" panose="020B0604020202020204" pitchFamily="34" charset="0"/>
              <a:buChar char="•"/>
            </a:pPr>
            <a:r>
              <a:rPr lang="en-US" sz="2400" dirty="0">
                <a:solidFill>
                  <a:schemeClr val="bg1"/>
                </a:solidFill>
              </a:rPr>
              <a:t>Etc.</a:t>
            </a:r>
          </a:p>
        </p:txBody>
      </p:sp>
      <p:sp>
        <p:nvSpPr>
          <p:cNvPr id="7" name="TextBox 6"/>
          <p:cNvSpPr txBox="1"/>
          <p:nvPr/>
        </p:nvSpPr>
        <p:spPr>
          <a:xfrm>
            <a:off x="6313713" y="1212849"/>
            <a:ext cx="5484463" cy="3185896"/>
          </a:xfrm>
          <a:prstGeom prst="rect">
            <a:avLst/>
          </a:prstGeom>
          <a:solidFill>
            <a:srgbClr val="00BCF2"/>
          </a:solidFill>
        </p:spPr>
        <p:txBody>
          <a:bodyPr wrap="square" lIns="182880" tIns="146304" rIns="182880" bIns="146304" rtlCol="0">
            <a:noAutofit/>
          </a:bodyPr>
          <a:lstStyle/>
          <a:p>
            <a:pPr>
              <a:lnSpc>
                <a:spcPct val="90000"/>
              </a:lnSpc>
              <a:spcAft>
                <a:spcPts val="600"/>
              </a:spcAft>
            </a:pPr>
            <a:r>
              <a:rPr lang="en-US" sz="3200" dirty="0">
                <a:solidFill>
                  <a:schemeClr val="bg1"/>
                </a:solidFill>
              </a:rPr>
              <a:t>PnP Cmdlets</a:t>
            </a:r>
          </a:p>
          <a:p>
            <a:pPr>
              <a:lnSpc>
                <a:spcPct val="90000"/>
              </a:lnSpc>
              <a:spcAft>
                <a:spcPts val="600"/>
              </a:spcAft>
            </a:pPr>
            <a:r>
              <a:rPr lang="en-US" sz="2400" b="1" dirty="0">
                <a:solidFill>
                  <a:schemeClr val="bg1"/>
                </a:solidFill>
              </a:rPr>
              <a:t>To manage artifacts in sites</a:t>
            </a:r>
          </a:p>
          <a:p>
            <a:pPr marL="342900" indent="-342900">
              <a:lnSpc>
                <a:spcPct val="90000"/>
              </a:lnSpc>
              <a:spcAft>
                <a:spcPts val="600"/>
              </a:spcAft>
              <a:buFont typeface="Arial" panose="020B0604020202020204" pitchFamily="34" charset="0"/>
              <a:buChar char="•"/>
            </a:pPr>
            <a:r>
              <a:rPr lang="en-US" sz="2400" dirty="0">
                <a:solidFill>
                  <a:schemeClr val="bg1"/>
                </a:solidFill>
              </a:rPr>
              <a:t>Lists</a:t>
            </a:r>
          </a:p>
          <a:p>
            <a:pPr marL="342900" indent="-342900">
              <a:lnSpc>
                <a:spcPct val="90000"/>
              </a:lnSpc>
              <a:spcAft>
                <a:spcPts val="600"/>
              </a:spcAft>
              <a:buFont typeface="Arial" panose="020B0604020202020204" pitchFamily="34" charset="0"/>
              <a:buChar char="•"/>
            </a:pPr>
            <a:r>
              <a:rPr lang="en-US" sz="2400" dirty="0">
                <a:solidFill>
                  <a:schemeClr val="bg1"/>
                </a:solidFill>
              </a:rPr>
              <a:t>Views</a:t>
            </a:r>
          </a:p>
          <a:p>
            <a:pPr marL="342900" indent="-342900">
              <a:lnSpc>
                <a:spcPct val="90000"/>
              </a:lnSpc>
              <a:spcAft>
                <a:spcPts val="600"/>
              </a:spcAft>
              <a:buFont typeface="Arial" panose="020B0604020202020204" pitchFamily="34" charset="0"/>
              <a:buChar char="•"/>
            </a:pPr>
            <a:r>
              <a:rPr lang="en-US" sz="2400" dirty="0">
                <a:solidFill>
                  <a:schemeClr val="bg1"/>
                </a:solidFill>
              </a:rPr>
              <a:t>Fields</a:t>
            </a:r>
          </a:p>
          <a:p>
            <a:pPr marL="342900" indent="-342900">
              <a:lnSpc>
                <a:spcPct val="90000"/>
              </a:lnSpc>
              <a:spcAft>
                <a:spcPts val="600"/>
              </a:spcAft>
              <a:buFont typeface="Arial" panose="020B0604020202020204" pitchFamily="34" charset="0"/>
              <a:buChar char="•"/>
            </a:pPr>
            <a:r>
              <a:rPr lang="en-US" sz="2400" dirty="0">
                <a:solidFill>
                  <a:schemeClr val="bg1"/>
                </a:solidFill>
              </a:rPr>
              <a:t>Upload files</a:t>
            </a:r>
          </a:p>
          <a:p>
            <a:pPr marL="342900" indent="-342900">
              <a:lnSpc>
                <a:spcPct val="90000"/>
              </a:lnSpc>
              <a:spcAft>
                <a:spcPts val="600"/>
              </a:spcAft>
              <a:buFont typeface="Arial" panose="020B0604020202020204" pitchFamily="34" charset="0"/>
              <a:buChar char="•"/>
            </a:pPr>
            <a:r>
              <a:rPr lang="en-US" sz="2400" dirty="0">
                <a:solidFill>
                  <a:schemeClr val="bg1"/>
                </a:solidFill>
              </a:rPr>
              <a:t>Etc.</a:t>
            </a:r>
          </a:p>
          <a:p>
            <a:pPr marL="809271" lvl="1" indent="-342900">
              <a:lnSpc>
                <a:spcPct val="90000"/>
              </a:lnSpc>
              <a:spcAft>
                <a:spcPts val="600"/>
              </a:spcAft>
              <a:buFont typeface="Arial" panose="020B0604020202020204" pitchFamily="34" charset="0"/>
              <a:buChar char="•"/>
            </a:pPr>
            <a:endParaRPr lang="en-US" dirty="0">
              <a:gradFill>
                <a:gsLst>
                  <a:gs pos="2917">
                    <a:schemeClr val="tx1"/>
                  </a:gs>
                  <a:gs pos="30000">
                    <a:schemeClr val="tx1"/>
                  </a:gs>
                </a:gsLst>
                <a:lin ang="5400000" scaled="0"/>
              </a:gradFill>
            </a:endParaRPr>
          </a:p>
        </p:txBody>
      </p:sp>
      <p:sp>
        <p:nvSpPr>
          <p:cNvPr id="8" name="Rectangle 7"/>
          <p:cNvSpPr/>
          <p:nvPr/>
        </p:nvSpPr>
        <p:spPr bwMode="auto">
          <a:xfrm>
            <a:off x="6082978" y="1212849"/>
            <a:ext cx="230735" cy="3185896"/>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9" name="Rectangle 8"/>
          <p:cNvSpPr/>
          <p:nvPr/>
        </p:nvSpPr>
        <p:spPr bwMode="auto">
          <a:xfrm>
            <a:off x="431116" y="1212849"/>
            <a:ext cx="230735" cy="318589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10" name="Rectangle 9"/>
          <p:cNvSpPr/>
          <p:nvPr/>
        </p:nvSpPr>
        <p:spPr bwMode="auto">
          <a:xfrm>
            <a:off x="878624" y="4634757"/>
            <a:ext cx="10681594" cy="1554288"/>
          </a:xfrm>
          <a:prstGeom prst="rect">
            <a:avLst/>
          </a:prstGeom>
          <a:solidFill>
            <a:schemeClr val="tx1">
              <a:lumMod val="75000"/>
              <a:lumOff val="2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180000" rIns="180000" bIns="46637" numCol="1" rtlCol="0" anchor="t" anchorCtr="0" compatLnSpc="1">
            <a:prstTxWarp prst="textNoShape">
              <a:avLst/>
            </a:prstTxWarp>
          </a:bodyPr>
          <a:lstStyle/>
          <a:p>
            <a:r>
              <a:rPr lang="en-US" dirty="0">
                <a:solidFill>
                  <a:schemeClr val="accent5">
                    <a:lumMod val="40000"/>
                    <a:lumOff val="60000"/>
                  </a:schemeClr>
                </a:solidFill>
              </a:rPr>
              <a:t>Connect-</a:t>
            </a:r>
            <a:r>
              <a:rPr lang="en-US" dirty="0" err="1">
                <a:solidFill>
                  <a:schemeClr val="accent5">
                    <a:lumMod val="40000"/>
                    <a:lumOff val="60000"/>
                  </a:schemeClr>
                </a:solidFill>
              </a:rPr>
              <a:t>SPOnline</a:t>
            </a:r>
            <a:r>
              <a:rPr lang="en-US" dirty="0"/>
              <a:t> -</a:t>
            </a:r>
            <a:r>
              <a:rPr lang="en-US" dirty="0" err="1"/>
              <a:t>Url</a:t>
            </a:r>
            <a:r>
              <a:rPr lang="en-US" dirty="0"/>
              <a:t> </a:t>
            </a:r>
            <a:r>
              <a:rPr lang="en-US" dirty="0">
                <a:solidFill>
                  <a:schemeClr val="accent4">
                    <a:lumMod val="20000"/>
                    <a:lumOff val="80000"/>
                  </a:schemeClr>
                </a:solidFill>
              </a:rPr>
              <a:t>‘https://contoso.sharepoint.com/sites/team’</a:t>
            </a:r>
            <a:endParaRPr lang="fi-FI" dirty="0">
              <a:solidFill>
                <a:schemeClr val="accent4">
                  <a:lumMod val="20000"/>
                  <a:lumOff val="80000"/>
                </a:schemeClr>
              </a:solidFill>
            </a:endParaRPr>
          </a:p>
          <a:p>
            <a:r>
              <a:rPr lang="en-US" dirty="0">
                <a:solidFill>
                  <a:schemeClr val="accent5">
                    <a:lumMod val="40000"/>
                    <a:lumOff val="60000"/>
                  </a:schemeClr>
                </a:solidFill>
              </a:rPr>
              <a:t>New-</a:t>
            </a:r>
            <a:r>
              <a:rPr lang="en-US" dirty="0" err="1">
                <a:solidFill>
                  <a:schemeClr val="accent5">
                    <a:lumMod val="40000"/>
                    <a:lumOff val="60000"/>
                  </a:schemeClr>
                </a:solidFill>
              </a:rPr>
              <a:t>PnPList</a:t>
            </a:r>
            <a:r>
              <a:rPr lang="en-US" dirty="0"/>
              <a:t> -Title Docs -Template </a:t>
            </a:r>
            <a:r>
              <a:rPr lang="en-US" dirty="0" err="1"/>
              <a:t>DocumentLibrary</a:t>
            </a:r>
            <a:r>
              <a:rPr lang="en-US" dirty="0"/>
              <a:t> -</a:t>
            </a:r>
            <a:r>
              <a:rPr lang="en-US" dirty="0" err="1"/>
              <a:t>Url</a:t>
            </a:r>
            <a:r>
              <a:rPr lang="en-US" dirty="0"/>
              <a:t> lists/docs</a:t>
            </a:r>
            <a:endParaRPr lang="fi-FI" dirty="0"/>
          </a:p>
          <a:p>
            <a:r>
              <a:rPr lang="en-US" dirty="0">
                <a:solidFill>
                  <a:schemeClr val="accent5">
                    <a:lumMod val="40000"/>
                    <a:lumOff val="60000"/>
                  </a:schemeClr>
                </a:solidFill>
              </a:rPr>
              <a:t>Add-</a:t>
            </a:r>
            <a:r>
              <a:rPr lang="en-US" dirty="0" err="1">
                <a:solidFill>
                  <a:schemeClr val="accent5">
                    <a:lumMod val="40000"/>
                    <a:lumOff val="60000"/>
                  </a:schemeClr>
                </a:solidFill>
              </a:rPr>
              <a:t>PnPField</a:t>
            </a:r>
            <a:r>
              <a:rPr lang="en-US" dirty="0"/>
              <a:t> -List Docs -</a:t>
            </a:r>
            <a:r>
              <a:rPr lang="en-US" dirty="0" err="1"/>
              <a:t>DisplayName</a:t>
            </a:r>
            <a:r>
              <a:rPr lang="en-US" dirty="0"/>
              <a:t> </a:t>
            </a:r>
            <a:r>
              <a:rPr lang="en-US" dirty="0">
                <a:solidFill>
                  <a:schemeClr val="accent4">
                    <a:lumMod val="20000"/>
                    <a:lumOff val="80000"/>
                  </a:schemeClr>
                </a:solidFill>
              </a:rPr>
              <a:t>‘Location’</a:t>
            </a:r>
            <a:r>
              <a:rPr lang="en-US" dirty="0"/>
              <a:t> -</a:t>
            </a:r>
            <a:r>
              <a:rPr lang="en-US" dirty="0" err="1"/>
              <a:t>InternalName</a:t>
            </a:r>
            <a:r>
              <a:rPr lang="en-US" dirty="0"/>
              <a:t> </a:t>
            </a:r>
            <a:r>
              <a:rPr lang="en-US" dirty="0">
                <a:solidFill>
                  <a:schemeClr val="accent4">
                    <a:lumMod val="20000"/>
                    <a:lumOff val="80000"/>
                  </a:schemeClr>
                </a:solidFill>
              </a:rPr>
              <a:t>‘Location’ </a:t>
            </a:r>
            <a:r>
              <a:rPr lang="en-US" dirty="0"/>
              <a:t>-Type Choice </a:t>
            </a:r>
            <a:br>
              <a:rPr lang="en-US" dirty="0"/>
            </a:br>
            <a:r>
              <a:rPr lang="en-US" dirty="0"/>
              <a:t>                        -Group </a:t>
            </a:r>
            <a:r>
              <a:rPr lang="en-US" dirty="0">
                <a:solidFill>
                  <a:schemeClr val="accent4">
                    <a:lumMod val="20000"/>
                    <a:lumOff val="80000"/>
                  </a:schemeClr>
                </a:solidFill>
              </a:rPr>
              <a:t>‘Demo’ </a:t>
            </a:r>
            <a:r>
              <a:rPr lang="en-US" dirty="0"/>
              <a:t>-</a:t>
            </a:r>
            <a:r>
              <a:rPr lang="en-US" dirty="0" err="1"/>
              <a:t>AddToDefaultView</a:t>
            </a:r>
            <a:r>
              <a:rPr lang="en-US" dirty="0"/>
              <a:t> -Choices </a:t>
            </a:r>
            <a:r>
              <a:rPr lang="en-US" dirty="0">
                <a:solidFill>
                  <a:schemeClr val="accent4">
                    <a:lumMod val="20000"/>
                    <a:lumOff val="80000"/>
                  </a:schemeClr>
                </a:solidFill>
              </a:rPr>
              <a:t>‘London’</a:t>
            </a:r>
            <a:r>
              <a:rPr lang="en-US" dirty="0"/>
              <a:t>, </a:t>
            </a:r>
            <a:r>
              <a:rPr lang="en-US" dirty="0">
                <a:solidFill>
                  <a:schemeClr val="accent4">
                    <a:lumMod val="20000"/>
                    <a:lumOff val="80000"/>
                  </a:schemeClr>
                </a:solidFill>
              </a:rPr>
              <a:t>‘Helsinki’</a:t>
            </a:r>
            <a:r>
              <a:rPr lang="en-US" dirty="0"/>
              <a:t>, </a:t>
            </a:r>
            <a:r>
              <a:rPr lang="en-US" dirty="0">
                <a:solidFill>
                  <a:schemeClr val="accent4">
                    <a:lumMod val="20000"/>
                    <a:lumOff val="80000"/>
                  </a:schemeClr>
                </a:solidFill>
              </a:rPr>
              <a:t>‘Stockholm’</a:t>
            </a:r>
            <a:endParaRPr lang="fi-FI" dirty="0">
              <a:solidFill>
                <a:schemeClr val="accent4">
                  <a:lumMod val="20000"/>
                  <a:lumOff val="80000"/>
                </a:schemeClr>
              </a:solidFill>
            </a:endParaRPr>
          </a:p>
          <a:p>
            <a:pP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59029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PnP Core Component – How to use?</a:t>
            </a:r>
          </a:p>
        </p:txBody>
      </p:sp>
      <p:sp>
        <p:nvSpPr>
          <p:cNvPr id="7" name="TextBox 6"/>
          <p:cNvSpPr txBox="1"/>
          <p:nvPr/>
        </p:nvSpPr>
        <p:spPr>
          <a:xfrm>
            <a:off x="679267" y="1212849"/>
            <a:ext cx="11007636" cy="2078991"/>
          </a:xfrm>
          <a:prstGeom prst="rect">
            <a:avLst/>
          </a:prstGeom>
          <a:solidFill>
            <a:srgbClr val="00BCF2"/>
          </a:solidFill>
        </p:spPr>
        <p:txBody>
          <a:bodyPr wrap="square" lIns="182880" tIns="146304" rIns="182880" bIns="146304" rtlCol="0">
            <a:noAutofit/>
          </a:bodyPr>
          <a:lstStyle/>
          <a:p>
            <a:pPr>
              <a:lnSpc>
                <a:spcPct val="90000"/>
              </a:lnSpc>
              <a:spcAft>
                <a:spcPts val="600"/>
              </a:spcAft>
            </a:pPr>
            <a:r>
              <a:rPr lang="en-US" sz="3200" dirty="0">
                <a:solidFill>
                  <a:schemeClr val="bg1"/>
                </a:solidFill>
              </a:rPr>
              <a:t>PnP Core Component is available from </a:t>
            </a:r>
            <a:r>
              <a:rPr lang="en-US" sz="3200" dirty="0" err="1">
                <a:solidFill>
                  <a:schemeClr val="bg1"/>
                </a:solidFill>
              </a:rPr>
              <a:t>NuGet</a:t>
            </a:r>
            <a:r>
              <a:rPr lang="en-US" sz="3200" dirty="0">
                <a:solidFill>
                  <a:schemeClr val="bg1"/>
                </a:solidFill>
              </a:rPr>
              <a:t> Gallery</a:t>
            </a:r>
          </a:p>
          <a:p>
            <a:pPr marL="457200" indent="-457200">
              <a:lnSpc>
                <a:spcPct val="90000"/>
              </a:lnSpc>
              <a:spcAft>
                <a:spcPts val="600"/>
              </a:spcAft>
              <a:buFont typeface="+mj-lt"/>
              <a:buAutoNum type="arabicPeriod"/>
            </a:pPr>
            <a:r>
              <a:rPr lang="en-US" sz="2400" dirty="0">
                <a:solidFill>
                  <a:schemeClr val="bg1"/>
                </a:solidFill>
              </a:rPr>
              <a:t>Search for ‘</a:t>
            </a:r>
            <a:r>
              <a:rPr lang="en-US" sz="2400" dirty="0" err="1">
                <a:solidFill>
                  <a:schemeClr val="bg1"/>
                </a:solidFill>
              </a:rPr>
              <a:t>SharePointPnP</a:t>
            </a:r>
            <a:r>
              <a:rPr lang="en-US" sz="2400" dirty="0">
                <a:solidFill>
                  <a:schemeClr val="bg1"/>
                </a:solidFill>
              </a:rPr>
              <a:t>’ from </a:t>
            </a:r>
            <a:r>
              <a:rPr lang="en-US" sz="2400" dirty="0" err="1">
                <a:solidFill>
                  <a:schemeClr val="bg1"/>
                </a:solidFill>
              </a:rPr>
              <a:t>NuGet</a:t>
            </a:r>
            <a:r>
              <a:rPr lang="en-US" sz="2400" dirty="0">
                <a:solidFill>
                  <a:schemeClr val="bg1"/>
                </a:solidFill>
              </a:rPr>
              <a:t> gallery</a:t>
            </a:r>
          </a:p>
          <a:p>
            <a:pPr marL="457200" indent="-457200">
              <a:lnSpc>
                <a:spcPct val="90000"/>
              </a:lnSpc>
              <a:spcAft>
                <a:spcPts val="600"/>
              </a:spcAft>
              <a:buFont typeface="+mj-lt"/>
              <a:buAutoNum type="arabicPeriod"/>
            </a:pPr>
            <a:r>
              <a:rPr lang="en-US" sz="2400" dirty="0">
                <a:solidFill>
                  <a:schemeClr val="bg1"/>
                </a:solidFill>
              </a:rPr>
              <a:t>Results will show the latest versions of the PnP Core Component</a:t>
            </a:r>
          </a:p>
          <a:p>
            <a:pPr marL="457200" indent="-457200">
              <a:lnSpc>
                <a:spcPct val="90000"/>
              </a:lnSpc>
              <a:spcAft>
                <a:spcPts val="600"/>
              </a:spcAft>
              <a:buFont typeface="+mj-lt"/>
              <a:buAutoNum type="arabicPeriod"/>
            </a:pPr>
            <a:r>
              <a:rPr lang="en-US" sz="2400" dirty="0">
                <a:solidFill>
                  <a:schemeClr val="bg1"/>
                </a:solidFill>
              </a:rPr>
              <a:t>Installation from </a:t>
            </a:r>
            <a:r>
              <a:rPr lang="en-US" sz="2400" dirty="0" err="1">
                <a:solidFill>
                  <a:schemeClr val="bg1"/>
                </a:solidFill>
              </a:rPr>
              <a:t>NuGet</a:t>
            </a:r>
            <a:r>
              <a:rPr lang="en-US" sz="2400" dirty="0">
                <a:solidFill>
                  <a:schemeClr val="bg1"/>
                </a:solidFill>
              </a:rPr>
              <a:t> Gallery will include most dependencies</a:t>
            </a:r>
          </a:p>
        </p:txBody>
      </p:sp>
      <p:sp>
        <p:nvSpPr>
          <p:cNvPr id="8" name="Rectangle 7"/>
          <p:cNvSpPr/>
          <p:nvPr/>
        </p:nvSpPr>
        <p:spPr bwMode="auto">
          <a:xfrm>
            <a:off x="448532" y="1212849"/>
            <a:ext cx="230735" cy="2078991"/>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pic>
        <p:nvPicPr>
          <p:cNvPr id="3" name="Picture 2"/>
          <p:cNvPicPr>
            <a:picLocks noChangeAspect="1"/>
          </p:cNvPicPr>
          <p:nvPr/>
        </p:nvPicPr>
        <p:blipFill>
          <a:blip r:embed="rId3"/>
          <a:stretch>
            <a:fillRect/>
          </a:stretch>
        </p:blipFill>
        <p:spPr>
          <a:xfrm>
            <a:off x="2383577" y="3493055"/>
            <a:ext cx="1680466" cy="2970926"/>
          </a:xfrm>
          <a:prstGeom prst="rect">
            <a:avLst/>
          </a:prstGeom>
        </p:spPr>
      </p:pic>
      <p:cxnSp>
        <p:nvCxnSpPr>
          <p:cNvPr id="11" name="Straight Arrow Connector 10"/>
          <p:cNvCxnSpPr>
            <a:cxnSpLocks/>
          </p:cNvCxnSpPr>
          <p:nvPr/>
        </p:nvCxnSpPr>
        <p:spPr>
          <a:xfrm>
            <a:off x="4179548" y="5061480"/>
            <a:ext cx="767271" cy="0"/>
          </a:xfrm>
          <a:prstGeom prst="straightConnector1">
            <a:avLst/>
          </a:prstGeom>
          <a:ln w="47625">
            <a:solidFill>
              <a:schemeClr val="bg2">
                <a:lumMod val="50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5062324" y="3833394"/>
            <a:ext cx="6624579" cy="2456172"/>
          </a:xfrm>
          <a:prstGeom prst="rect">
            <a:avLst/>
          </a:prstGeom>
        </p:spPr>
      </p:pic>
    </p:spTree>
    <p:extLst>
      <p:ext uri="{BB962C8B-B14F-4D97-AF65-F5344CB8AC3E}">
        <p14:creationId xmlns:p14="http://schemas.microsoft.com/office/powerpoint/2010/main" val="58151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973669"/>
          </a:xfrm>
        </p:spPr>
        <p:txBody>
          <a:bodyPr/>
          <a:lstStyle/>
          <a:p>
            <a:r>
              <a:rPr lang="en-US" sz="3200" dirty="0"/>
              <a:t>We release new version of the PnP Core Component as part of monthly PnP releases</a:t>
            </a:r>
          </a:p>
          <a:p>
            <a:pPr lvl="1"/>
            <a:r>
              <a:rPr lang="en-US" sz="1800" dirty="0"/>
              <a:t>Automated daily unit tests for dev branch and more comprehensive testing for monthly releases</a:t>
            </a:r>
          </a:p>
          <a:p>
            <a:r>
              <a:rPr lang="en-US" sz="3200" dirty="0"/>
              <a:t>Baseline CSOM for each environment</a:t>
            </a:r>
          </a:p>
          <a:p>
            <a:pPr lvl="1"/>
            <a:r>
              <a:rPr lang="en-US" sz="1800" dirty="0"/>
              <a:t>SharePoint Online – Latest available Nuget</a:t>
            </a:r>
          </a:p>
          <a:p>
            <a:pPr lvl="1"/>
            <a:r>
              <a:rPr lang="en-US" sz="1800" dirty="0"/>
              <a:t>SharePoint 2016 – RTM</a:t>
            </a:r>
          </a:p>
          <a:p>
            <a:pPr lvl="1"/>
            <a:r>
              <a:rPr lang="en-US" sz="1800" dirty="0"/>
              <a:t>SharePoint 2013 – 2015 April CU</a:t>
            </a:r>
          </a:p>
          <a:p>
            <a:r>
              <a:rPr lang="en-US" sz="3200" dirty="0"/>
              <a:t>Old versions are kept in </a:t>
            </a:r>
            <a:r>
              <a:rPr lang="en-US" sz="3200" dirty="0" err="1"/>
              <a:t>NuGet</a:t>
            </a:r>
            <a:r>
              <a:rPr lang="en-US" sz="3200" dirty="0"/>
              <a:t> Gallery for backwards compatibility purposes</a:t>
            </a:r>
          </a:p>
          <a:p>
            <a:r>
              <a:rPr lang="en-US" sz="3200" dirty="0"/>
              <a:t>New versions are backward compatible</a:t>
            </a:r>
          </a:p>
          <a:p>
            <a:pPr lvl="1"/>
            <a:r>
              <a:rPr lang="en-US" sz="1800" dirty="0"/>
              <a:t>Any breaking changes will be notified by deprecating methods at least 2 months before they are removed from released version</a:t>
            </a:r>
          </a:p>
        </p:txBody>
      </p:sp>
      <p:sp>
        <p:nvSpPr>
          <p:cNvPr id="4" name="Title 3"/>
          <p:cNvSpPr>
            <a:spLocks noGrp="1"/>
          </p:cNvSpPr>
          <p:nvPr>
            <p:ph type="title"/>
          </p:nvPr>
        </p:nvSpPr>
        <p:spPr/>
        <p:txBody>
          <a:bodyPr/>
          <a:lstStyle/>
          <a:p>
            <a:r>
              <a:rPr lang="en-US" dirty="0"/>
              <a:t>PnP Core Component versioning and updates</a:t>
            </a:r>
            <a:endParaRPr lang="fi-FI" dirty="0"/>
          </a:p>
        </p:txBody>
      </p:sp>
    </p:spTree>
    <p:extLst>
      <p:ext uri="{BB962C8B-B14F-4D97-AF65-F5344CB8AC3E}">
        <p14:creationId xmlns:p14="http://schemas.microsoft.com/office/powerpoint/2010/main" val="12592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8" y="2125662"/>
            <a:ext cx="11887200" cy="1181862"/>
          </a:xfrm>
        </p:spPr>
        <p:txBody>
          <a:bodyPr/>
          <a:lstStyle/>
          <a:p>
            <a:r>
              <a:rPr lang="en-US" dirty="0"/>
              <a:t>PnP is a community project!</a:t>
            </a:r>
            <a:endParaRPr lang="it-IT" dirty="0"/>
          </a:p>
        </p:txBody>
      </p:sp>
      <p:sp>
        <p:nvSpPr>
          <p:cNvPr id="2" name="TextBox 1"/>
          <p:cNvSpPr txBox="1"/>
          <p:nvPr/>
        </p:nvSpPr>
        <p:spPr>
          <a:xfrm>
            <a:off x="4649002" y="3128211"/>
            <a:ext cx="6898748" cy="1292662"/>
          </a:xfrm>
          <a:prstGeom prst="rect">
            <a:avLst/>
          </a:prstGeom>
          <a:noFill/>
        </p:spPr>
        <p:txBody>
          <a:bodyPr wrap="none" lIns="182880" tIns="146304" rIns="182880" bIns="146304" rtlCol="0">
            <a:spAutoFit/>
          </a:bodyPr>
          <a:lstStyle/>
          <a:p>
            <a:pPr>
              <a:lnSpc>
                <a:spcPct val="90000"/>
              </a:lnSpc>
              <a:spcAft>
                <a:spcPts val="600"/>
              </a:spcAft>
            </a:pPr>
            <a:r>
              <a:rPr lang="en-US" sz="3600" dirty="0">
                <a:latin typeface="+mj-lt"/>
              </a:rPr>
              <a:t>Feel free to contribute with Issues,</a:t>
            </a:r>
            <a:br>
              <a:rPr lang="en-US" sz="3600" dirty="0">
                <a:latin typeface="+mj-lt"/>
              </a:rPr>
            </a:br>
            <a:r>
              <a:rPr lang="en-US" sz="3600" dirty="0">
                <a:latin typeface="+mj-lt"/>
              </a:rPr>
              <a:t>Pull Requests, Yammer threads</a:t>
            </a:r>
            <a:endParaRPr lang="fi-FI" sz="3600" dirty="0" err="1">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422233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76958" y="359489"/>
            <a:ext cx="5594038" cy="916837"/>
          </a:xfrm>
        </p:spPr>
        <p:txBody>
          <a:bodyPr anchor="ctr"/>
          <a:lstStyle/>
          <a:p>
            <a:pPr algn="ctr"/>
            <a:r>
              <a:rPr lang="en-US" sz="4487" dirty="0"/>
              <a:t>aka.ms/OfficeDevPnP</a:t>
            </a:r>
            <a:endParaRPr lang="fi-FI" sz="4487" dirty="0"/>
          </a:p>
        </p:txBody>
      </p:sp>
      <p:pic>
        <p:nvPicPr>
          <p:cNvPr id="3" name="Picture 2"/>
          <p:cNvPicPr>
            <a:picLocks noChangeAspect="1"/>
          </p:cNvPicPr>
          <p:nvPr/>
        </p:nvPicPr>
        <p:blipFill>
          <a:blip r:embed="rId2"/>
          <a:stretch>
            <a:fillRect/>
          </a:stretch>
        </p:blipFill>
        <p:spPr>
          <a:xfrm>
            <a:off x="134982" y="2815"/>
            <a:ext cx="3416044" cy="1512612"/>
          </a:xfrm>
          <a:prstGeom prst="rect">
            <a:avLst/>
          </a:prstGeom>
        </p:spPr>
      </p:pic>
      <p:pic>
        <p:nvPicPr>
          <p:cNvPr id="1026" name="Picture 2" descr="https://assets-cdn.github.com/images/modules/logos_page/Octoca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9637" y="1822273"/>
            <a:ext cx="1616455" cy="1343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stretch>
            <a:fillRect/>
          </a:stretch>
        </p:blipFill>
        <p:spPr>
          <a:xfrm>
            <a:off x="106677" y="2967400"/>
            <a:ext cx="1331801" cy="559494"/>
          </a:xfrm>
          <a:prstGeom prst="rect">
            <a:avLst/>
          </a:prstGeom>
        </p:spPr>
      </p:pic>
      <p:cxnSp>
        <p:nvCxnSpPr>
          <p:cNvPr id="13" name="Straight Connector 12"/>
          <p:cNvCxnSpPr/>
          <p:nvPr/>
        </p:nvCxnSpPr>
        <p:spPr>
          <a:xfrm>
            <a:off x="5003" y="1626560"/>
            <a:ext cx="12426473"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986410" y="1640192"/>
            <a:ext cx="5870719" cy="2876564"/>
          </a:xfrm>
          <a:prstGeom prst="rect">
            <a:avLst/>
          </a:prstGeom>
          <a:noFill/>
        </p:spPr>
        <p:txBody>
          <a:bodyPr wrap="none" lIns="182733" tIns="146187" rIns="182733" bIns="146187" rtlCol="0">
            <a:spAutoFit/>
          </a:bodyPr>
          <a:lstStyle/>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https://github.com/OfficeDev/PnP-Sites-Core</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https://github.com/OfficeDev/PnP-PowerShell</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https://github.com/OfficeDev/PnP-Tools</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https://github.com/OfficeDev/PnP-Guidance</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https://github.com/OfficeDev/PnP-Transformation</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https://github.com/OfficeDev/PnP-OfficeAddIns</a:t>
            </a:r>
          </a:p>
          <a:p>
            <a:pPr>
              <a:lnSpc>
                <a:spcPct val="90000"/>
              </a:lnSpc>
              <a:spcAft>
                <a:spcPts val="600"/>
              </a:spcAft>
            </a:pPr>
            <a:r>
              <a:rPr lang="en-US" sz="1798" dirty="0">
                <a:gradFill>
                  <a:gsLst>
                    <a:gs pos="2917">
                      <a:schemeClr val="tx1"/>
                    </a:gs>
                    <a:gs pos="30000">
                      <a:schemeClr val="tx1"/>
                    </a:gs>
                  </a:gsLst>
                  <a:lin ang="5400000" scaled="0"/>
                </a:gradFill>
                <a:latin typeface="+mj-lt"/>
              </a:rPr>
              <a:t>https://github.com/OfficeDev/PnP-Provisioning-Schema</a:t>
            </a:r>
            <a:endParaRPr lang="en-US" sz="1998" dirty="0">
              <a:gradFill>
                <a:gsLst>
                  <a:gs pos="2917">
                    <a:schemeClr val="tx1"/>
                  </a:gs>
                  <a:gs pos="30000">
                    <a:schemeClr val="tx1"/>
                  </a:gs>
                </a:gsLst>
                <a:lin ang="5400000" scaled="0"/>
              </a:gradFill>
              <a:latin typeface="+mj-lt"/>
            </a:endParaRPr>
          </a:p>
        </p:txBody>
      </p:sp>
      <p:pic>
        <p:nvPicPr>
          <p:cNvPr id="22" name="Picture 21"/>
          <p:cNvPicPr>
            <a:picLocks noChangeAspect="1"/>
          </p:cNvPicPr>
          <p:nvPr/>
        </p:nvPicPr>
        <p:blipFill>
          <a:blip r:embed="rId5"/>
          <a:stretch>
            <a:fillRect/>
          </a:stretch>
        </p:blipFill>
        <p:spPr>
          <a:xfrm>
            <a:off x="9743792" y="331678"/>
            <a:ext cx="2562540" cy="935133"/>
          </a:xfrm>
          <a:prstGeom prst="rect">
            <a:avLst/>
          </a:prstGeom>
        </p:spPr>
      </p:pic>
      <p:pic>
        <p:nvPicPr>
          <p:cNvPr id="21" name="Picture 20"/>
          <p:cNvPicPr>
            <a:picLocks noChangeAspect="1"/>
          </p:cNvPicPr>
          <p:nvPr/>
        </p:nvPicPr>
        <p:blipFill>
          <a:blip r:embed="rId6"/>
          <a:stretch>
            <a:fillRect/>
          </a:stretch>
        </p:blipFill>
        <p:spPr>
          <a:xfrm>
            <a:off x="382992" y="3981834"/>
            <a:ext cx="654943" cy="552608"/>
          </a:xfrm>
          <a:prstGeom prst="rect">
            <a:avLst/>
          </a:prstGeom>
        </p:spPr>
      </p:pic>
      <p:sp>
        <p:nvSpPr>
          <p:cNvPr id="23" name="Rectangle 22"/>
          <p:cNvSpPr/>
          <p:nvPr/>
        </p:nvSpPr>
        <p:spPr>
          <a:xfrm>
            <a:off x="1610504" y="1999972"/>
            <a:ext cx="4066360"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https://aka.ms/OfficeDevPnPVideos</a:t>
            </a:r>
          </a:p>
        </p:txBody>
      </p:sp>
      <p:cxnSp>
        <p:nvCxnSpPr>
          <p:cNvPr id="25" name="Straight Connector 24"/>
          <p:cNvCxnSpPr/>
          <p:nvPr/>
        </p:nvCxnSpPr>
        <p:spPr>
          <a:xfrm>
            <a:off x="10028" y="2777761"/>
            <a:ext cx="5863873"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610505" y="3075358"/>
            <a:ext cx="4033661"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https://aka.ms/OfficeDevPnPMSDN</a:t>
            </a:r>
          </a:p>
        </p:txBody>
      </p:sp>
      <p:cxnSp>
        <p:nvCxnSpPr>
          <p:cNvPr id="28" name="Straight Connector 27"/>
          <p:cNvCxnSpPr/>
          <p:nvPr/>
        </p:nvCxnSpPr>
        <p:spPr>
          <a:xfrm>
            <a:off x="-5385" y="3713112"/>
            <a:ext cx="5863873"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65" y="4798387"/>
            <a:ext cx="5863873"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610504" y="4124620"/>
            <a:ext cx="4204282"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https://aka.ms/OfficeDevPnPYammer</a:t>
            </a:r>
          </a:p>
        </p:txBody>
      </p:sp>
      <p:sp>
        <p:nvSpPr>
          <p:cNvPr id="31" name="Rectangle 30"/>
          <p:cNvSpPr/>
          <p:nvPr/>
        </p:nvSpPr>
        <p:spPr>
          <a:xfrm>
            <a:off x="6151446" y="6392506"/>
            <a:ext cx="4609871" cy="376554"/>
          </a:xfrm>
          <a:prstGeom prst="rect">
            <a:avLst/>
          </a:prstGeom>
        </p:spPr>
        <p:txBody>
          <a:bodyPr wrap="none">
            <a:spAutoFit/>
          </a:bodyPr>
          <a:lstStyle/>
          <a:p>
            <a:pPr>
              <a:lnSpc>
                <a:spcPct val="90000"/>
              </a:lnSpc>
              <a:spcAft>
                <a:spcPts val="600"/>
              </a:spcAft>
            </a:pPr>
            <a:r>
              <a:rPr lang="en-US" sz="1999" dirty="0">
                <a:gradFill>
                  <a:gsLst>
                    <a:gs pos="2917">
                      <a:schemeClr val="tx1"/>
                    </a:gs>
                    <a:gs pos="30000">
                      <a:schemeClr val="tx1"/>
                    </a:gs>
                  </a:gsLst>
                  <a:lin ang="5400000" scaled="0"/>
                </a:gradFill>
                <a:latin typeface="+mj-lt"/>
              </a:rPr>
              <a:t>https://aka.ms/OfficeDevPnPPartnerPack</a:t>
            </a:r>
          </a:p>
        </p:txBody>
      </p:sp>
      <p:pic>
        <p:nvPicPr>
          <p:cNvPr id="26" name="Picture 25"/>
          <p:cNvPicPr>
            <a:picLocks noChangeAspect="1"/>
          </p:cNvPicPr>
          <p:nvPr/>
        </p:nvPicPr>
        <p:blipFill>
          <a:blip r:embed="rId7"/>
          <a:stretch>
            <a:fillRect/>
          </a:stretch>
        </p:blipFill>
        <p:spPr>
          <a:xfrm>
            <a:off x="148192" y="4792365"/>
            <a:ext cx="1072080" cy="1072080"/>
          </a:xfrm>
          <a:prstGeom prst="rect">
            <a:avLst/>
          </a:prstGeom>
        </p:spPr>
      </p:pic>
      <p:cxnSp>
        <p:nvCxnSpPr>
          <p:cNvPr id="33" name="Straight Connector 32"/>
          <p:cNvCxnSpPr/>
          <p:nvPr/>
        </p:nvCxnSpPr>
        <p:spPr>
          <a:xfrm flipH="1" flipV="1">
            <a:off x="5855924" y="1626559"/>
            <a:ext cx="17978" cy="536515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610505" y="5155886"/>
            <a:ext cx="1932797"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@OfficeDevPnP</a:t>
            </a:r>
          </a:p>
        </p:txBody>
      </p:sp>
      <p:cxnSp>
        <p:nvCxnSpPr>
          <p:cNvPr id="41" name="Straight Connector 40"/>
          <p:cNvCxnSpPr/>
          <p:nvPr/>
        </p:nvCxnSpPr>
        <p:spPr>
          <a:xfrm>
            <a:off x="5876400" y="4466378"/>
            <a:ext cx="6557574"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001" y="5871615"/>
            <a:ext cx="5863873"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028" name="Picture 4" descr="https://newsignature.com/wp-content/uploads/2015/04/Skype_for_Business_Secondary_Blue_RG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59" y="5797531"/>
            <a:ext cx="1305942" cy="1297236"/>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1610503" y="6241668"/>
            <a:ext cx="3724663"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https://aka.ms/OfficeDevPnPCall</a:t>
            </a:r>
          </a:p>
        </p:txBody>
      </p:sp>
      <p:pic>
        <p:nvPicPr>
          <p:cNvPr id="44" name="Picture 43"/>
          <p:cNvPicPr>
            <a:picLocks noChangeAspect="1"/>
          </p:cNvPicPr>
          <p:nvPr/>
        </p:nvPicPr>
        <p:blipFill>
          <a:blip r:embed="rId9"/>
          <a:stretch>
            <a:fillRect/>
          </a:stretch>
        </p:blipFill>
        <p:spPr>
          <a:xfrm>
            <a:off x="6051368" y="5220034"/>
            <a:ext cx="2994687" cy="1208382"/>
          </a:xfrm>
          <a:prstGeom prst="rect">
            <a:avLst/>
          </a:prstGeom>
        </p:spPr>
      </p:pic>
      <p:pic>
        <p:nvPicPr>
          <p:cNvPr id="5" name="Picture 4"/>
          <p:cNvPicPr>
            <a:picLocks noChangeAspect="1"/>
          </p:cNvPicPr>
          <p:nvPr/>
        </p:nvPicPr>
        <p:blipFill>
          <a:blip r:embed="rId10"/>
          <a:stretch>
            <a:fillRect/>
          </a:stretch>
        </p:blipFill>
        <p:spPr>
          <a:xfrm>
            <a:off x="6054596" y="4652498"/>
            <a:ext cx="1285197" cy="475999"/>
          </a:xfrm>
          <a:prstGeom prst="rect">
            <a:avLst/>
          </a:prstGeom>
        </p:spPr>
      </p:pic>
      <p:cxnSp>
        <p:nvCxnSpPr>
          <p:cNvPr id="32" name="Straight Connector 31"/>
          <p:cNvCxnSpPr/>
          <p:nvPr/>
        </p:nvCxnSpPr>
        <p:spPr>
          <a:xfrm>
            <a:off x="5876400" y="5314618"/>
            <a:ext cx="6557574"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467522" y="4702297"/>
            <a:ext cx="3624932" cy="376422"/>
          </a:xfrm>
          <a:prstGeom prst="rect">
            <a:avLst/>
          </a:prstGeom>
        </p:spPr>
        <p:txBody>
          <a:bodyPr wrap="none">
            <a:spAutoFit/>
          </a:bodyPr>
          <a:lstStyle/>
          <a:p>
            <a:pPr>
              <a:lnSpc>
                <a:spcPct val="90000"/>
              </a:lnSpc>
              <a:spcAft>
                <a:spcPts val="600"/>
              </a:spcAft>
            </a:pPr>
            <a:r>
              <a:rPr lang="en-US" sz="1998" dirty="0">
                <a:gradFill>
                  <a:gsLst>
                    <a:gs pos="2917">
                      <a:schemeClr val="tx1"/>
                    </a:gs>
                    <a:gs pos="30000">
                      <a:schemeClr val="tx1"/>
                    </a:gs>
                  </a:gsLst>
                  <a:lin ang="5400000" scaled="0"/>
                </a:gradFill>
                <a:latin typeface="+mj-lt"/>
              </a:rPr>
              <a:t>https://docs.com/OfficeDevPnP</a:t>
            </a:r>
          </a:p>
        </p:txBody>
      </p:sp>
      <p:pic>
        <p:nvPicPr>
          <p:cNvPr id="51" name="Picture 50"/>
          <p:cNvPicPr>
            <a:picLocks noChangeAspect="1"/>
          </p:cNvPicPr>
          <p:nvPr/>
        </p:nvPicPr>
        <p:blipFill rotWithShape="1">
          <a:blip r:embed="rId11"/>
          <a:srcRect l="33919" t="7339" r="19732" b="7339"/>
          <a:stretch/>
        </p:blipFill>
        <p:spPr>
          <a:xfrm>
            <a:off x="10953477" y="4481972"/>
            <a:ext cx="1412615" cy="2604090"/>
          </a:xfrm>
          <a:prstGeom prst="rect">
            <a:avLst/>
          </a:prstGeom>
        </p:spPr>
      </p:pic>
      <p:pic>
        <p:nvPicPr>
          <p:cNvPr id="6" name="Picture 5"/>
          <p:cNvPicPr>
            <a:picLocks noChangeAspect="1"/>
          </p:cNvPicPr>
          <p:nvPr/>
        </p:nvPicPr>
        <p:blipFill>
          <a:blip r:embed="rId12"/>
          <a:stretch>
            <a:fillRect/>
          </a:stretch>
        </p:blipFill>
        <p:spPr>
          <a:xfrm>
            <a:off x="148192" y="1698509"/>
            <a:ext cx="1532931" cy="953868"/>
          </a:xfrm>
          <a:prstGeom prst="rect">
            <a:avLst/>
          </a:prstGeom>
        </p:spPr>
      </p:pic>
    </p:spTree>
    <p:extLst>
      <p:ext uri="{BB962C8B-B14F-4D97-AF65-F5344CB8AC3E}">
        <p14:creationId xmlns:p14="http://schemas.microsoft.com/office/powerpoint/2010/main" val="3235638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nodeType="withEffect">
                                  <p:stCondLst>
                                    <p:cond delay="100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par>
                                <p:cTn id="14" presetID="42" presetClass="entr" presetSubtype="0" fill="hold" grpId="0" nodeType="withEffect">
                                  <p:stCondLst>
                                    <p:cond delay="15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200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20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25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1000" fill="hold"/>
                                        <p:tgtEl>
                                          <p:spTgt spid="30"/>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250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300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1000"/>
                                        <p:tgtEl>
                                          <p:spTgt spid="37"/>
                                        </p:tgtEl>
                                      </p:cBhvr>
                                    </p:animEffect>
                                    <p:anim calcmode="lin" valueType="num">
                                      <p:cBhvr>
                                        <p:cTn id="42" dur="1000" fill="hold"/>
                                        <p:tgtEl>
                                          <p:spTgt spid="37"/>
                                        </p:tgtEl>
                                        <p:attrNameLst>
                                          <p:attrName>ppt_x</p:attrName>
                                        </p:attrNameLst>
                                      </p:cBhvr>
                                      <p:tavLst>
                                        <p:tav tm="0">
                                          <p:val>
                                            <p:strVal val="#ppt_x"/>
                                          </p:val>
                                        </p:tav>
                                        <p:tav tm="100000">
                                          <p:val>
                                            <p:strVal val="#ppt_x"/>
                                          </p:val>
                                        </p:tav>
                                      </p:tavLst>
                                    </p:anim>
                                    <p:anim calcmode="lin" valueType="num">
                                      <p:cBhvr>
                                        <p:cTn id="43" dur="1000" fill="hold"/>
                                        <p:tgtEl>
                                          <p:spTgt spid="37"/>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300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1000"/>
                                        <p:tgtEl>
                                          <p:spTgt spid="26"/>
                                        </p:tgtEl>
                                      </p:cBhvr>
                                    </p:animEffect>
                                    <p:anim calcmode="lin" valueType="num">
                                      <p:cBhvr>
                                        <p:cTn id="47" dur="1000" fill="hold"/>
                                        <p:tgtEl>
                                          <p:spTgt spid="26"/>
                                        </p:tgtEl>
                                        <p:attrNameLst>
                                          <p:attrName>ppt_x</p:attrName>
                                        </p:attrNameLst>
                                      </p:cBhvr>
                                      <p:tavLst>
                                        <p:tav tm="0">
                                          <p:val>
                                            <p:strVal val="#ppt_x"/>
                                          </p:val>
                                        </p:tav>
                                        <p:tav tm="100000">
                                          <p:val>
                                            <p:strVal val="#ppt_x"/>
                                          </p:val>
                                        </p:tav>
                                      </p:tavLst>
                                    </p:anim>
                                    <p:anim calcmode="lin" valueType="num">
                                      <p:cBhvr>
                                        <p:cTn id="48" dur="1000" fill="hold"/>
                                        <p:tgtEl>
                                          <p:spTgt spid="26"/>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1500"/>
                                  </p:stCondLst>
                                  <p:childTnLst>
                                    <p:set>
                                      <p:cBhvr>
                                        <p:cTn id="50" dur="1" fill="hold">
                                          <p:stCondLst>
                                            <p:cond delay="0"/>
                                          </p:stCondLst>
                                        </p:cTn>
                                        <p:tgtEl>
                                          <p:spTgt spid="1026"/>
                                        </p:tgtEl>
                                        <p:attrNameLst>
                                          <p:attrName>style.visibility</p:attrName>
                                        </p:attrNameLst>
                                      </p:cBhvr>
                                      <p:to>
                                        <p:strVal val="visible"/>
                                      </p:to>
                                    </p:set>
                                    <p:animEffect transition="in" filter="fade">
                                      <p:cBhvr>
                                        <p:cTn id="51" dur="1000"/>
                                        <p:tgtEl>
                                          <p:spTgt spid="1026"/>
                                        </p:tgtEl>
                                      </p:cBhvr>
                                    </p:animEffect>
                                    <p:anim calcmode="lin" valueType="num">
                                      <p:cBhvr>
                                        <p:cTn id="52" dur="1000" fill="hold"/>
                                        <p:tgtEl>
                                          <p:spTgt spid="1026"/>
                                        </p:tgtEl>
                                        <p:attrNameLst>
                                          <p:attrName>ppt_x</p:attrName>
                                        </p:attrNameLst>
                                      </p:cBhvr>
                                      <p:tavLst>
                                        <p:tav tm="0">
                                          <p:val>
                                            <p:strVal val="#ppt_x"/>
                                          </p:val>
                                        </p:tav>
                                        <p:tav tm="100000">
                                          <p:val>
                                            <p:strVal val="#ppt_x"/>
                                          </p:val>
                                        </p:tav>
                                      </p:tavLst>
                                    </p:anim>
                                    <p:anim calcmode="lin" valueType="num">
                                      <p:cBhvr>
                                        <p:cTn id="53" dur="1000" fill="hold"/>
                                        <p:tgtEl>
                                          <p:spTgt spid="1026"/>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15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1000"/>
                                        <p:tgtEl>
                                          <p:spTgt spid="20"/>
                                        </p:tgtEl>
                                      </p:cBhvr>
                                    </p:animEffect>
                                    <p:anim calcmode="lin" valueType="num">
                                      <p:cBhvr>
                                        <p:cTn id="57" dur="1000" fill="hold"/>
                                        <p:tgtEl>
                                          <p:spTgt spid="20"/>
                                        </p:tgtEl>
                                        <p:attrNameLst>
                                          <p:attrName>ppt_x</p:attrName>
                                        </p:attrNameLst>
                                      </p:cBhvr>
                                      <p:tavLst>
                                        <p:tav tm="0">
                                          <p:val>
                                            <p:strVal val="#ppt_x"/>
                                          </p:val>
                                        </p:tav>
                                        <p:tav tm="100000">
                                          <p:val>
                                            <p:strVal val="#ppt_x"/>
                                          </p:val>
                                        </p:tav>
                                      </p:tavLst>
                                    </p:anim>
                                    <p:anim calcmode="lin" valueType="num">
                                      <p:cBhvr>
                                        <p:cTn id="58" dur="1000" fill="hold"/>
                                        <p:tgtEl>
                                          <p:spTgt spid="20"/>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200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anim calcmode="lin" valueType="num">
                                      <p:cBhvr>
                                        <p:cTn id="62" dur="1000" fill="hold"/>
                                        <p:tgtEl>
                                          <p:spTgt spid="34"/>
                                        </p:tgtEl>
                                        <p:attrNameLst>
                                          <p:attrName>ppt_x</p:attrName>
                                        </p:attrNameLst>
                                      </p:cBhvr>
                                      <p:tavLst>
                                        <p:tav tm="0">
                                          <p:val>
                                            <p:strVal val="#ppt_x"/>
                                          </p:val>
                                        </p:tav>
                                        <p:tav tm="100000">
                                          <p:val>
                                            <p:strVal val="#ppt_x"/>
                                          </p:val>
                                        </p:tav>
                                      </p:tavLst>
                                    </p:anim>
                                    <p:anim calcmode="lin" valueType="num">
                                      <p:cBhvr>
                                        <p:cTn id="63" dur="1000" fill="hold"/>
                                        <p:tgtEl>
                                          <p:spTgt spid="34"/>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200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1000"/>
                                        <p:tgtEl>
                                          <p:spTgt spid="5"/>
                                        </p:tgtEl>
                                      </p:cBhvr>
                                    </p:animEffect>
                                    <p:anim calcmode="lin" valueType="num">
                                      <p:cBhvr>
                                        <p:cTn id="67" dur="1000" fill="hold"/>
                                        <p:tgtEl>
                                          <p:spTgt spid="5"/>
                                        </p:tgtEl>
                                        <p:attrNameLst>
                                          <p:attrName>ppt_x</p:attrName>
                                        </p:attrNameLst>
                                      </p:cBhvr>
                                      <p:tavLst>
                                        <p:tav tm="0">
                                          <p:val>
                                            <p:strVal val="#ppt_x"/>
                                          </p:val>
                                        </p:tav>
                                        <p:tav tm="100000">
                                          <p:val>
                                            <p:strVal val="#ppt_x"/>
                                          </p:val>
                                        </p:tav>
                                      </p:tavLst>
                                    </p:anim>
                                    <p:anim calcmode="lin" valueType="num">
                                      <p:cBhvr>
                                        <p:cTn id="68" dur="1000" fill="hold"/>
                                        <p:tgtEl>
                                          <p:spTgt spid="5"/>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300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1000"/>
                                        <p:tgtEl>
                                          <p:spTgt spid="31"/>
                                        </p:tgtEl>
                                      </p:cBhvr>
                                    </p:animEffect>
                                    <p:anim calcmode="lin" valueType="num">
                                      <p:cBhvr>
                                        <p:cTn id="72" dur="1000" fill="hold"/>
                                        <p:tgtEl>
                                          <p:spTgt spid="31"/>
                                        </p:tgtEl>
                                        <p:attrNameLst>
                                          <p:attrName>ppt_x</p:attrName>
                                        </p:attrNameLst>
                                      </p:cBhvr>
                                      <p:tavLst>
                                        <p:tav tm="0">
                                          <p:val>
                                            <p:strVal val="#ppt_x"/>
                                          </p:val>
                                        </p:tav>
                                        <p:tav tm="100000">
                                          <p:val>
                                            <p:strVal val="#ppt_x"/>
                                          </p:val>
                                        </p:tav>
                                      </p:tavLst>
                                    </p:anim>
                                    <p:anim calcmode="lin" valueType="num">
                                      <p:cBhvr>
                                        <p:cTn id="73" dur="1000" fill="hold"/>
                                        <p:tgtEl>
                                          <p:spTgt spid="31"/>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300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1000"/>
                                        <p:tgtEl>
                                          <p:spTgt spid="44"/>
                                        </p:tgtEl>
                                      </p:cBhvr>
                                    </p:animEffect>
                                    <p:anim calcmode="lin" valueType="num">
                                      <p:cBhvr>
                                        <p:cTn id="77" dur="1000" fill="hold"/>
                                        <p:tgtEl>
                                          <p:spTgt spid="44"/>
                                        </p:tgtEl>
                                        <p:attrNameLst>
                                          <p:attrName>ppt_x</p:attrName>
                                        </p:attrNameLst>
                                      </p:cBhvr>
                                      <p:tavLst>
                                        <p:tav tm="0">
                                          <p:val>
                                            <p:strVal val="#ppt_x"/>
                                          </p:val>
                                        </p:tav>
                                        <p:tav tm="100000">
                                          <p:val>
                                            <p:strVal val="#ppt_x"/>
                                          </p:val>
                                        </p:tav>
                                      </p:tavLst>
                                    </p:anim>
                                    <p:anim calcmode="lin" valueType="num">
                                      <p:cBhvr>
                                        <p:cTn id="78" dur="1000" fill="hold"/>
                                        <p:tgtEl>
                                          <p:spTgt spid="44"/>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3500"/>
                                  </p:stCondLst>
                                  <p:childTnLst>
                                    <p:set>
                                      <p:cBhvr>
                                        <p:cTn id="80" dur="1" fill="hold">
                                          <p:stCondLst>
                                            <p:cond delay="0"/>
                                          </p:stCondLst>
                                        </p:cTn>
                                        <p:tgtEl>
                                          <p:spTgt spid="50"/>
                                        </p:tgtEl>
                                        <p:attrNameLst>
                                          <p:attrName>style.visibility</p:attrName>
                                        </p:attrNameLst>
                                      </p:cBhvr>
                                      <p:to>
                                        <p:strVal val="visible"/>
                                      </p:to>
                                    </p:set>
                                    <p:animEffect transition="in" filter="fade">
                                      <p:cBhvr>
                                        <p:cTn id="81" dur="1000"/>
                                        <p:tgtEl>
                                          <p:spTgt spid="50"/>
                                        </p:tgtEl>
                                      </p:cBhvr>
                                    </p:animEffect>
                                    <p:anim calcmode="lin" valueType="num">
                                      <p:cBhvr>
                                        <p:cTn id="82" dur="1000" fill="hold"/>
                                        <p:tgtEl>
                                          <p:spTgt spid="50"/>
                                        </p:tgtEl>
                                        <p:attrNameLst>
                                          <p:attrName>ppt_x</p:attrName>
                                        </p:attrNameLst>
                                      </p:cBhvr>
                                      <p:tavLst>
                                        <p:tav tm="0">
                                          <p:val>
                                            <p:strVal val="#ppt_x"/>
                                          </p:val>
                                        </p:tav>
                                        <p:tav tm="100000">
                                          <p:val>
                                            <p:strVal val="#ppt_x"/>
                                          </p:val>
                                        </p:tav>
                                      </p:tavLst>
                                    </p:anim>
                                    <p:anim calcmode="lin" valueType="num">
                                      <p:cBhvr>
                                        <p:cTn id="83" dur="1000" fill="hold"/>
                                        <p:tgtEl>
                                          <p:spTgt spid="50"/>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3500"/>
                                  </p:stCondLst>
                                  <p:childTnLst>
                                    <p:set>
                                      <p:cBhvr>
                                        <p:cTn id="85" dur="1" fill="hold">
                                          <p:stCondLst>
                                            <p:cond delay="0"/>
                                          </p:stCondLst>
                                        </p:cTn>
                                        <p:tgtEl>
                                          <p:spTgt spid="1028"/>
                                        </p:tgtEl>
                                        <p:attrNameLst>
                                          <p:attrName>style.visibility</p:attrName>
                                        </p:attrNameLst>
                                      </p:cBhvr>
                                      <p:to>
                                        <p:strVal val="visible"/>
                                      </p:to>
                                    </p:set>
                                    <p:animEffect transition="in" filter="fade">
                                      <p:cBhvr>
                                        <p:cTn id="86" dur="1000"/>
                                        <p:tgtEl>
                                          <p:spTgt spid="1028"/>
                                        </p:tgtEl>
                                      </p:cBhvr>
                                    </p:animEffect>
                                    <p:anim calcmode="lin" valueType="num">
                                      <p:cBhvr>
                                        <p:cTn id="87" dur="1000" fill="hold"/>
                                        <p:tgtEl>
                                          <p:spTgt spid="1028"/>
                                        </p:tgtEl>
                                        <p:attrNameLst>
                                          <p:attrName>ppt_x</p:attrName>
                                        </p:attrNameLst>
                                      </p:cBhvr>
                                      <p:tavLst>
                                        <p:tav tm="0">
                                          <p:val>
                                            <p:strVal val="#ppt_x"/>
                                          </p:val>
                                        </p:tav>
                                        <p:tav tm="100000">
                                          <p:val>
                                            <p:strVal val="#ppt_x"/>
                                          </p:val>
                                        </p:tav>
                                      </p:tavLst>
                                    </p:anim>
                                    <p:anim calcmode="lin" valueType="num">
                                      <p:cBhvr>
                                        <p:cTn id="88"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3" grpId="0"/>
      <p:bldP spid="27" grpId="0"/>
      <p:bldP spid="30" grpId="0"/>
      <p:bldP spid="31" grpId="0"/>
      <p:bldP spid="37" grpId="0"/>
      <p:bldP spid="50"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4499498" y="2553158"/>
            <a:ext cx="3437479"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Q&amp;A</a:t>
            </a:r>
            <a:endParaRPr lang="fi-FI" sz="11500" dirty="0" err="1">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58947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98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General Info</a:t>
            </a:r>
          </a:p>
        </p:txBody>
      </p:sp>
      <p:sp>
        <p:nvSpPr>
          <p:cNvPr id="3" name="Text Placeholder 2"/>
          <p:cNvSpPr>
            <a:spLocks noGrp="1"/>
          </p:cNvSpPr>
          <p:nvPr>
            <p:ph type="body" sz="quarter" idx="10"/>
          </p:nvPr>
        </p:nvSpPr>
        <p:spPr>
          <a:xfrm>
            <a:off x="274638" y="1212850"/>
            <a:ext cx="11887200" cy="5207579"/>
          </a:xfrm>
        </p:spPr>
        <p:txBody>
          <a:bodyPr/>
          <a:lstStyle/>
          <a:p>
            <a:pPr marL="571500" indent="-571500">
              <a:buFont typeface="Arial" panose="020B0604020202020204" pitchFamily="34" charset="0"/>
              <a:buChar char="•"/>
            </a:pPr>
            <a:r>
              <a:rPr lang="da-DK" sz="3200" dirty="0">
                <a:gradFill>
                  <a:gsLst>
                    <a:gs pos="1250">
                      <a:schemeClr val="tx1"/>
                    </a:gs>
                    <a:gs pos="99000">
                      <a:schemeClr val="tx1"/>
                    </a:gs>
                  </a:gsLst>
                  <a:lin ang="5400000" scaled="0"/>
                </a:gradFill>
              </a:rPr>
              <a:t>Check PC login, internet </a:t>
            </a:r>
            <a:r>
              <a:rPr lang="da-DK" sz="3200" dirty="0" err="1">
                <a:gradFill>
                  <a:gsLst>
                    <a:gs pos="1250">
                      <a:schemeClr val="tx1"/>
                    </a:gs>
                    <a:gs pos="99000">
                      <a:schemeClr val="tx1"/>
                    </a:gs>
                  </a:gsLst>
                  <a:lin ang="5400000" scaled="0"/>
                </a:gradFill>
              </a:rPr>
              <a:t>access</a:t>
            </a:r>
            <a:r>
              <a:rPr lang="da-DK" sz="3200" dirty="0">
                <a:gradFill>
                  <a:gsLst>
                    <a:gs pos="1250">
                      <a:schemeClr val="tx1"/>
                    </a:gs>
                    <a:gs pos="99000">
                      <a:schemeClr val="tx1"/>
                    </a:gs>
                  </a:gsLst>
                  <a:lin ang="5400000" scaled="0"/>
                </a:gradFill>
              </a:rPr>
              <a:t>, Visual Studio 2013, Office 365 SharePoint site and </a:t>
            </a:r>
            <a:r>
              <a:rPr lang="da-DK" sz="3200" dirty="0" err="1">
                <a:gradFill>
                  <a:gsLst>
                    <a:gs pos="1250">
                      <a:schemeClr val="tx1"/>
                    </a:gs>
                    <a:gs pos="99000">
                      <a:schemeClr val="tx1"/>
                    </a:gs>
                  </a:gsLst>
                  <a:lin ang="5400000" scaled="0"/>
                </a:gradFill>
              </a:rPr>
              <a:t>Azure</a:t>
            </a:r>
            <a:r>
              <a:rPr lang="da-DK" sz="3200" dirty="0">
                <a:gradFill>
                  <a:gsLst>
                    <a:gs pos="1250">
                      <a:schemeClr val="tx1"/>
                    </a:gs>
                    <a:gs pos="99000">
                      <a:schemeClr val="tx1"/>
                    </a:gs>
                  </a:gsLst>
                  <a:lin ang="5400000" scaled="0"/>
                </a:gradFill>
              </a:rPr>
              <a:t> management portal</a:t>
            </a:r>
          </a:p>
          <a:p>
            <a:pPr marL="571500" indent="-571500">
              <a:buFont typeface="Arial" panose="020B0604020202020204" pitchFamily="34" charset="0"/>
              <a:buChar char="•"/>
            </a:pPr>
            <a:r>
              <a:rPr lang="da-DK" sz="3200" dirty="0" err="1">
                <a:gradFill>
                  <a:gsLst>
                    <a:gs pos="1250">
                      <a:schemeClr val="tx1"/>
                    </a:gs>
                    <a:gs pos="99000">
                      <a:schemeClr val="tx1"/>
                    </a:gs>
                  </a:gsLst>
                  <a:lin ang="5400000" scaled="0"/>
                </a:gradFill>
              </a:rPr>
              <a:t>Install</a:t>
            </a:r>
            <a:r>
              <a:rPr lang="da-DK" sz="3200" dirty="0">
                <a:gradFill>
                  <a:gsLst>
                    <a:gs pos="1250">
                      <a:schemeClr val="tx1"/>
                    </a:gs>
                    <a:gs pos="99000">
                      <a:schemeClr val="tx1"/>
                    </a:gs>
                  </a:gsLst>
                  <a:lin ang="5400000" scaled="0"/>
                </a:gradFill>
              </a:rPr>
              <a:t> Office Developer Tools for VS 2013 Update 1</a:t>
            </a:r>
          </a:p>
          <a:p>
            <a:pPr marL="571500" indent="-571500">
              <a:buFont typeface="Arial" panose="020B0604020202020204" pitchFamily="34" charset="0"/>
              <a:buChar char="•"/>
            </a:pPr>
            <a:r>
              <a:rPr lang="da-DK" sz="3200" dirty="0">
                <a:gradFill>
                  <a:gsLst>
                    <a:gs pos="1250">
                      <a:schemeClr val="tx1"/>
                    </a:gs>
                    <a:gs pos="99000">
                      <a:schemeClr val="tx1"/>
                    </a:gs>
                  </a:gsLst>
                  <a:lin ang="5400000" scaled="0"/>
                </a:gradFill>
              </a:rPr>
              <a:t>Download </a:t>
            </a:r>
            <a:r>
              <a:rPr lang="da-DK" sz="3200" dirty="0" err="1">
                <a:gradFill>
                  <a:gsLst>
                    <a:gs pos="1250">
                      <a:schemeClr val="tx1"/>
                    </a:gs>
                    <a:gs pos="99000">
                      <a:schemeClr val="tx1"/>
                    </a:gs>
                  </a:gsLst>
                  <a:lin ang="5400000" scaled="0"/>
                </a:gradFill>
              </a:rPr>
              <a:t>dev</a:t>
            </a:r>
            <a:r>
              <a:rPr lang="da-DK" sz="3200" dirty="0">
                <a:gradFill>
                  <a:gsLst>
                    <a:gs pos="1250">
                      <a:schemeClr val="tx1"/>
                    </a:gs>
                    <a:gs pos="99000">
                      <a:schemeClr val="tx1"/>
                    </a:gs>
                  </a:gsLst>
                  <a:lin ang="5400000" scaled="0"/>
                </a:gradFill>
              </a:rPr>
              <a:t> camp </a:t>
            </a:r>
            <a:r>
              <a:rPr lang="da-DK" sz="3200" dirty="0" err="1">
                <a:gradFill>
                  <a:gsLst>
                    <a:gs pos="1250">
                      <a:schemeClr val="tx1"/>
                    </a:gs>
                    <a:gs pos="99000">
                      <a:schemeClr val="tx1"/>
                    </a:gs>
                  </a:gsLst>
                  <a:lin ang="5400000" scaled="0"/>
                </a:gradFill>
              </a:rPr>
              <a:t>material</a:t>
            </a:r>
            <a:r>
              <a:rPr lang="da-DK" sz="3200" dirty="0">
                <a:gradFill>
                  <a:gsLst>
                    <a:gs pos="1250">
                      <a:schemeClr val="tx1"/>
                    </a:gs>
                    <a:gs pos="99000">
                      <a:schemeClr val="tx1"/>
                    </a:gs>
                  </a:gsLst>
                  <a:lin ang="5400000" scaled="0"/>
                </a:gradFill>
              </a:rPr>
              <a:t> from </a:t>
            </a:r>
            <a:r>
              <a:rPr lang="da-DK" sz="3200" dirty="0" err="1">
                <a:gradFill>
                  <a:gsLst>
                    <a:gs pos="1250">
                      <a:schemeClr val="tx1"/>
                    </a:gs>
                    <a:gs pos="99000">
                      <a:schemeClr val="tx1"/>
                    </a:gs>
                  </a:gsLst>
                  <a:lin ang="5400000" scaled="0"/>
                </a:gradFill>
              </a:rPr>
              <a:t>GitHub</a:t>
            </a:r>
            <a:r>
              <a:rPr lang="da-DK" sz="3200" dirty="0">
                <a:gradFill>
                  <a:gsLst>
                    <a:gs pos="1250">
                      <a:schemeClr val="tx1"/>
                    </a:gs>
                    <a:gs pos="99000">
                      <a:schemeClr val="tx1"/>
                    </a:gs>
                  </a:gsLst>
                  <a:lin ang="5400000" scaled="0"/>
                </a:gradFill>
              </a:rPr>
              <a:t>, </a:t>
            </a:r>
            <a:r>
              <a:rPr lang="da-DK" sz="3200" dirty="0" err="1">
                <a:gradFill>
                  <a:gsLst>
                    <a:gs pos="1250">
                      <a:schemeClr val="tx1"/>
                    </a:gs>
                    <a:gs pos="99000">
                      <a:schemeClr val="tx1"/>
                    </a:gs>
                  </a:gsLst>
                  <a:lin ang="5400000" scaled="0"/>
                </a:gradFill>
              </a:rPr>
              <a:t>un-block</a:t>
            </a:r>
            <a:r>
              <a:rPr lang="da-DK" sz="3200" dirty="0">
                <a:gradFill>
                  <a:gsLst>
                    <a:gs pos="1250">
                      <a:schemeClr val="tx1"/>
                    </a:gs>
                    <a:gs pos="99000">
                      <a:schemeClr val="tx1"/>
                    </a:gs>
                  </a:gsLst>
                  <a:lin ang="5400000" scaled="0"/>
                </a:gradFill>
              </a:rPr>
              <a:t> and </a:t>
            </a:r>
            <a:r>
              <a:rPr lang="da-DK" sz="3200" dirty="0" err="1">
                <a:gradFill>
                  <a:gsLst>
                    <a:gs pos="1250">
                      <a:schemeClr val="tx1"/>
                    </a:gs>
                    <a:gs pos="99000">
                      <a:schemeClr val="tx1"/>
                    </a:gs>
                  </a:gsLst>
                  <a:lin ang="5400000" scaled="0"/>
                </a:gradFill>
              </a:rPr>
              <a:t>extract</a:t>
            </a:r>
            <a:r>
              <a:rPr lang="da-DK" sz="3200" dirty="0">
                <a:gradFill>
                  <a:gsLst>
                    <a:gs pos="1250">
                      <a:schemeClr val="tx1"/>
                    </a:gs>
                    <a:gs pos="99000">
                      <a:schemeClr val="tx1"/>
                    </a:gs>
                  </a:gsLst>
                  <a:lin ang="5400000" scaled="0"/>
                </a:gradFill>
              </a:rPr>
              <a:t>: </a:t>
            </a:r>
            <a:r>
              <a:rPr lang="da-DK" sz="3200" dirty="0">
                <a:gradFill>
                  <a:gsLst>
                    <a:gs pos="1250">
                      <a:schemeClr val="tx1"/>
                    </a:gs>
                    <a:gs pos="99000">
                      <a:schemeClr val="tx1"/>
                    </a:gs>
                  </a:gsLst>
                  <a:lin ang="5400000" scaled="0"/>
                </a:gradFill>
                <a:hlinkClick r:id="rId3"/>
              </a:rPr>
              <a:t>https://github.com/andersdissing/spbg-codecamp-2016-08-16</a:t>
            </a:r>
            <a:endParaRPr lang="da-DK" sz="3200" dirty="0">
              <a:gradFill>
                <a:gsLst>
                  <a:gs pos="1250">
                    <a:schemeClr val="tx1"/>
                  </a:gs>
                  <a:gs pos="99000">
                    <a:schemeClr val="tx1"/>
                  </a:gs>
                </a:gsLst>
                <a:lin ang="5400000" scaled="0"/>
              </a:gradFill>
            </a:endParaRPr>
          </a:p>
          <a:p>
            <a:pPr marL="571500" indent="-571500">
              <a:buFont typeface="Arial" panose="020B0604020202020204" pitchFamily="34" charset="0"/>
              <a:buChar char="•"/>
            </a:pPr>
            <a:r>
              <a:rPr lang="da-DK" sz="3200" dirty="0">
                <a:gradFill>
                  <a:gsLst>
                    <a:gs pos="1250">
                      <a:schemeClr val="tx1"/>
                    </a:gs>
                    <a:gs pos="99000">
                      <a:schemeClr val="tx1"/>
                    </a:gs>
                  </a:gsLst>
                  <a:lin ang="5400000" scaled="0"/>
                </a:gradFill>
              </a:rPr>
              <a:t>Slides and </a:t>
            </a:r>
            <a:r>
              <a:rPr lang="da-DK" sz="3200" dirty="0" err="1">
                <a:gradFill>
                  <a:gsLst>
                    <a:gs pos="1250">
                      <a:schemeClr val="tx1"/>
                    </a:gs>
                    <a:gs pos="99000">
                      <a:schemeClr val="tx1"/>
                    </a:gs>
                  </a:gsLst>
                  <a:lin ang="5400000" scaled="0"/>
                </a:gradFill>
              </a:rPr>
              <a:t>hands-on</a:t>
            </a:r>
            <a:endParaRPr lang="da-DK" sz="3200" dirty="0">
              <a:gradFill>
                <a:gsLst>
                  <a:gs pos="1250">
                    <a:schemeClr val="tx1"/>
                  </a:gs>
                  <a:gs pos="99000">
                    <a:schemeClr val="tx1"/>
                  </a:gs>
                </a:gsLst>
                <a:lin ang="5400000" scaled="0"/>
              </a:gradFill>
            </a:endParaRPr>
          </a:p>
          <a:p>
            <a:pPr marL="571500" indent="-571500">
              <a:buFont typeface="Arial" panose="020B0604020202020204" pitchFamily="34" charset="0"/>
              <a:buChar char="•"/>
            </a:pPr>
            <a:r>
              <a:rPr lang="da-DK" sz="3200" dirty="0">
                <a:gradFill>
                  <a:gsLst>
                    <a:gs pos="1250">
                      <a:schemeClr val="tx1"/>
                    </a:gs>
                    <a:gs pos="99000">
                      <a:schemeClr val="tx1"/>
                    </a:gs>
                  </a:gsLst>
                  <a:lin ang="5400000" scaled="0"/>
                </a:gradFill>
              </a:rPr>
              <a:t>Knowledge of SharePoint/Office 365 </a:t>
            </a:r>
            <a:r>
              <a:rPr lang="da-DK" sz="3200" dirty="0" err="1">
                <a:gradFill>
                  <a:gsLst>
                    <a:gs pos="1250">
                      <a:schemeClr val="tx1"/>
                    </a:gs>
                    <a:gs pos="99000">
                      <a:schemeClr val="tx1"/>
                    </a:gs>
                  </a:gsLst>
                  <a:lin ang="5400000" scaled="0"/>
                </a:gradFill>
              </a:rPr>
              <a:t>development</a:t>
            </a:r>
            <a:r>
              <a:rPr lang="da-DK" sz="3200" dirty="0">
                <a:gradFill>
                  <a:gsLst>
                    <a:gs pos="1250">
                      <a:schemeClr val="tx1"/>
                    </a:gs>
                    <a:gs pos="99000">
                      <a:schemeClr val="tx1"/>
                    </a:gs>
                  </a:gsLst>
                  <a:lin ang="5400000" scaled="0"/>
                </a:gradFill>
              </a:rPr>
              <a:t> is not </a:t>
            </a:r>
            <a:r>
              <a:rPr lang="da-DK" sz="3200" dirty="0" err="1">
                <a:gradFill>
                  <a:gsLst>
                    <a:gs pos="1250">
                      <a:schemeClr val="tx1"/>
                    </a:gs>
                    <a:gs pos="99000">
                      <a:schemeClr val="tx1"/>
                    </a:gs>
                  </a:gsLst>
                  <a:lin ang="5400000" scaled="0"/>
                </a:gradFill>
              </a:rPr>
              <a:t>required</a:t>
            </a:r>
            <a:r>
              <a:rPr lang="da-DK" sz="3200" dirty="0">
                <a:gradFill>
                  <a:gsLst>
                    <a:gs pos="1250">
                      <a:schemeClr val="tx1"/>
                    </a:gs>
                    <a:gs pos="99000">
                      <a:schemeClr val="tx1"/>
                    </a:gs>
                  </a:gsLst>
                  <a:lin ang="5400000" scaled="0"/>
                </a:gradFill>
              </a:rPr>
              <a:t>!</a:t>
            </a:r>
          </a:p>
          <a:p>
            <a:pPr marL="571500" indent="-571500">
              <a:buFont typeface="Arial" panose="020B0604020202020204" pitchFamily="34" charset="0"/>
              <a:buChar char="•"/>
            </a:pPr>
            <a:endParaRPr lang="da-DK" sz="3200" dirty="0">
              <a:gradFill>
                <a:gsLst>
                  <a:gs pos="1250">
                    <a:schemeClr val="tx1"/>
                  </a:gs>
                  <a:gs pos="99000">
                    <a:schemeClr val="tx1"/>
                  </a:gs>
                </a:gsLst>
                <a:lin ang="5400000" scaled="0"/>
              </a:gradFill>
            </a:endParaRPr>
          </a:p>
          <a:p>
            <a:pPr marL="571500" indent="-571500">
              <a:buFont typeface="Arial" panose="020B0604020202020204" pitchFamily="34" charset="0"/>
              <a:buChar char="•"/>
            </a:pPr>
            <a:endParaRPr lang="da-DK" sz="3200" dirty="0">
              <a:gradFill>
                <a:gsLst>
                  <a:gs pos="1250">
                    <a:schemeClr val="tx1"/>
                  </a:gs>
                  <a:gs pos="99000">
                    <a:schemeClr val="tx1"/>
                  </a:gs>
                </a:gsLst>
                <a:lin ang="5400000" scaled="0"/>
              </a:gradFill>
            </a:endParaRPr>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0620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1" name="Group 560"/>
          <p:cNvGrpSpPr/>
          <p:nvPr/>
        </p:nvGrpSpPr>
        <p:grpSpPr>
          <a:xfrm>
            <a:off x="6139845" y="1948176"/>
            <a:ext cx="5484193" cy="2756316"/>
            <a:chOff x="6017576" y="1174439"/>
            <a:chExt cx="5486400" cy="2757425"/>
          </a:xfrm>
        </p:grpSpPr>
        <p:sp>
          <p:nvSpPr>
            <p:cNvPr id="526" name="Rectangle 5"/>
            <p:cNvSpPr/>
            <p:nvPr/>
          </p:nvSpPr>
          <p:spPr bwMode="auto">
            <a:xfrm>
              <a:off x="6017576" y="1174439"/>
              <a:ext cx="5486400" cy="2757425"/>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27" name="Rectangle 6"/>
            <p:cNvSpPr/>
            <p:nvPr/>
          </p:nvSpPr>
          <p:spPr bwMode="auto">
            <a:xfrm>
              <a:off x="6017576" y="1174439"/>
              <a:ext cx="137160" cy="2757425"/>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411911" y="1948175"/>
            <a:ext cx="5484193" cy="2740835"/>
            <a:chOff x="401419" y="1910149"/>
            <a:chExt cx="5377148" cy="2687337"/>
          </a:xfrm>
        </p:grpSpPr>
        <p:sp>
          <p:nvSpPr>
            <p:cNvPr id="1381" name="Rectangle 11"/>
            <p:cNvSpPr/>
            <p:nvPr/>
          </p:nvSpPr>
          <p:spPr bwMode="auto">
            <a:xfrm>
              <a:off x="401419" y="1910149"/>
              <a:ext cx="5377148" cy="2687337"/>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23" name="Rectangle 12"/>
            <p:cNvSpPr/>
            <p:nvPr/>
          </p:nvSpPr>
          <p:spPr bwMode="auto">
            <a:xfrm>
              <a:off x="401419" y="1910149"/>
              <a:ext cx="134076" cy="2687337"/>
            </a:xfrm>
            <a:prstGeom prst="rect">
              <a:avLst/>
            </a:prstGeom>
            <a:solidFill>
              <a:srgbClr val="9528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Content Placeholder 2"/>
          <p:cNvSpPr>
            <a:spLocks noGrp="1"/>
          </p:cNvSpPr>
          <p:nvPr>
            <p:ph type="body" sz="quarter" idx="4294967295"/>
          </p:nvPr>
        </p:nvSpPr>
        <p:spPr>
          <a:xfrm>
            <a:off x="550095" y="1945352"/>
            <a:ext cx="5302933" cy="2759613"/>
          </a:xfrm>
        </p:spPr>
        <p:txBody>
          <a:bodyPr vert="horz" wrap="square" lIns="228508" tIns="146246" rIns="182806" bIns="146246" rtlCol="0">
            <a:spAutoFit/>
          </a:bodyPr>
          <a:lstStyle/>
          <a:p>
            <a:pPr marL="0" indent="0">
              <a:spcBef>
                <a:spcPts val="1799"/>
              </a:spcBef>
              <a:buNone/>
            </a:pPr>
            <a:r>
              <a:rPr lang="en-US" sz="3198" dirty="0">
                <a:solidFill>
                  <a:schemeClr val="bg1"/>
                </a:solidFill>
              </a:rPr>
              <a:t>Code samples/components</a:t>
            </a:r>
          </a:p>
          <a:p>
            <a:pPr marL="0" indent="0">
              <a:spcBef>
                <a:spcPts val="1799"/>
              </a:spcBef>
              <a:buNone/>
            </a:pPr>
            <a:r>
              <a:rPr lang="en-US" sz="3198" dirty="0">
                <a:solidFill>
                  <a:schemeClr val="bg1"/>
                </a:solidFill>
              </a:rPr>
              <a:t>Guidance documentation</a:t>
            </a:r>
          </a:p>
          <a:p>
            <a:pPr marL="0" indent="0">
              <a:spcBef>
                <a:spcPts val="1799"/>
              </a:spcBef>
              <a:buNone/>
            </a:pPr>
            <a:r>
              <a:rPr lang="en-US" sz="3198" dirty="0">
                <a:solidFill>
                  <a:schemeClr val="bg1"/>
                </a:solidFill>
              </a:rPr>
              <a:t>Monthly community calls</a:t>
            </a:r>
          </a:p>
          <a:p>
            <a:pPr marL="0" indent="0">
              <a:spcBef>
                <a:spcPts val="1799"/>
              </a:spcBef>
              <a:buNone/>
            </a:pPr>
            <a:r>
              <a:rPr lang="en-US" sz="3198" dirty="0">
                <a:solidFill>
                  <a:schemeClr val="bg1"/>
                </a:solidFill>
              </a:rPr>
              <a:t>Web casts, videos, podcasts</a:t>
            </a:r>
          </a:p>
        </p:txBody>
      </p:sp>
      <p:sp>
        <p:nvSpPr>
          <p:cNvPr id="4" name="Content Placeholder 3"/>
          <p:cNvSpPr>
            <a:spLocks noGrp="1"/>
          </p:cNvSpPr>
          <p:nvPr>
            <p:ph type="body" sz="quarter" idx="4294967295"/>
          </p:nvPr>
        </p:nvSpPr>
        <p:spPr>
          <a:xfrm>
            <a:off x="6259796" y="1978795"/>
            <a:ext cx="5134175" cy="2975313"/>
          </a:xfrm>
        </p:spPr>
        <p:txBody>
          <a:bodyPr vert="horz" wrap="square" lIns="228508" tIns="146246" rIns="182806" bIns="146246" rtlCol="0">
            <a:spAutoFit/>
          </a:bodyPr>
          <a:lstStyle/>
          <a:p>
            <a:pPr marL="0" indent="0">
              <a:spcBef>
                <a:spcPts val="1799"/>
              </a:spcBef>
              <a:buNone/>
            </a:pPr>
            <a:r>
              <a:rPr lang="en-US" sz="3598" b="1" dirty="0">
                <a:solidFill>
                  <a:schemeClr val="bg1"/>
                </a:solidFill>
              </a:rPr>
              <a:t>Themes</a:t>
            </a:r>
          </a:p>
          <a:p>
            <a:pPr marL="0" indent="0">
              <a:spcBef>
                <a:spcPts val="800"/>
              </a:spcBef>
              <a:buNone/>
            </a:pPr>
            <a:r>
              <a:rPr lang="en-US" sz="2400" dirty="0">
                <a:solidFill>
                  <a:schemeClr val="bg1"/>
                </a:solidFill>
              </a:rPr>
              <a:t>SharePoint framework</a:t>
            </a:r>
          </a:p>
          <a:p>
            <a:pPr marL="0" indent="0">
              <a:spcBef>
                <a:spcPts val="800"/>
              </a:spcBef>
              <a:buNone/>
            </a:pPr>
            <a:r>
              <a:rPr lang="en-US" sz="2400" dirty="0">
                <a:solidFill>
                  <a:schemeClr val="bg1"/>
                </a:solidFill>
              </a:rPr>
              <a:t>SharePoint add-ins</a:t>
            </a:r>
          </a:p>
          <a:p>
            <a:pPr marL="0" indent="0">
              <a:spcBef>
                <a:spcPts val="800"/>
              </a:spcBef>
              <a:buNone/>
            </a:pPr>
            <a:r>
              <a:rPr lang="en-US" sz="2400" dirty="0">
                <a:solidFill>
                  <a:schemeClr val="bg1"/>
                </a:solidFill>
              </a:rPr>
              <a:t>Remote provisioning</a:t>
            </a:r>
          </a:p>
          <a:p>
            <a:pPr marL="0" indent="0">
              <a:spcBef>
                <a:spcPts val="800"/>
              </a:spcBef>
              <a:buNone/>
            </a:pPr>
            <a:r>
              <a:rPr lang="en-US" sz="2400" dirty="0">
                <a:solidFill>
                  <a:schemeClr val="bg1"/>
                </a:solidFill>
              </a:rPr>
              <a:t>APIs and Client side development</a:t>
            </a:r>
          </a:p>
          <a:p>
            <a:pPr marL="0" indent="0">
              <a:spcBef>
                <a:spcPts val="800"/>
              </a:spcBef>
              <a:buNone/>
            </a:pPr>
            <a:endParaRPr lang="en-US" sz="2448" dirty="0">
              <a:solidFill>
                <a:schemeClr val="bg1"/>
              </a:solidFill>
            </a:endParaRPr>
          </a:p>
        </p:txBody>
      </p:sp>
      <p:sp>
        <p:nvSpPr>
          <p:cNvPr id="1292" name="Freeform 293"/>
          <p:cNvSpPr>
            <a:spLocks/>
          </p:cNvSpPr>
          <p:nvPr/>
        </p:nvSpPr>
        <p:spPr bwMode="auto">
          <a:xfrm>
            <a:off x="8881943" y="4947631"/>
            <a:ext cx="900757" cy="2034312"/>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293" name="Freeform 294"/>
          <p:cNvSpPr>
            <a:spLocks/>
          </p:cNvSpPr>
          <p:nvPr/>
        </p:nvSpPr>
        <p:spPr bwMode="auto">
          <a:xfrm>
            <a:off x="9714631" y="5011109"/>
            <a:ext cx="660736" cy="1973035"/>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294" name="Freeform 295"/>
          <p:cNvSpPr>
            <a:spLocks/>
          </p:cNvSpPr>
          <p:nvPr/>
        </p:nvSpPr>
        <p:spPr bwMode="auto">
          <a:xfrm>
            <a:off x="11444502" y="5197285"/>
            <a:ext cx="599313" cy="1784657"/>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295" name="Freeform 296"/>
          <p:cNvSpPr>
            <a:spLocks/>
          </p:cNvSpPr>
          <p:nvPr/>
        </p:nvSpPr>
        <p:spPr bwMode="auto">
          <a:xfrm>
            <a:off x="10476640" y="5008678"/>
            <a:ext cx="908100" cy="1973267"/>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58" name="Freeform 389"/>
          <p:cNvSpPr>
            <a:spLocks/>
          </p:cNvSpPr>
          <p:nvPr/>
        </p:nvSpPr>
        <p:spPr bwMode="auto">
          <a:xfrm flipH="1">
            <a:off x="7808211" y="4933518"/>
            <a:ext cx="908704" cy="2051305"/>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59" name="Freeform 390"/>
          <p:cNvSpPr>
            <a:spLocks/>
          </p:cNvSpPr>
          <p:nvPr/>
        </p:nvSpPr>
        <p:spPr bwMode="auto">
          <a:xfrm flipH="1">
            <a:off x="7059727" y="5083265"/>
            <a:ext cx="633853" cy="1901559"/>
          </a:xfrm>
          <a:custGeom>
            <a:avLst/>
            <a:gdLst>
              <a:gd name="T0" fmla="*/ 142 w 172"/>
              <a:gd name="T1" fmla="*/ 104 h 516"/>
              <a:gd name="T2" fmla="*/ 102 w 172"/>
              <a:gd name="T3" fmla="*/ 100 h 516"/>
              <a:gd name="T4" fmla="*/ 99 w 172"/>
              <a:gd name="T5" fmla="*/ 96 h 516"/>
              <a:gd name="T6" fmla="*/ 129 w 172"/>
              <a:gd name="T7" fmla="*/ 82 h 516"/>
              <a:gd name="T8" fmla="*/ 117 w 172"/>
              <a:gd name="T9" fmla="*/ 76 h 516"/>
              <a:gd name="T10" fmla="*/ 122 w 172"/>
              <a:gd name="T11" fmla="*/ 60 h 516"/>
              <a:gd name="T12" fmla="*/ 122 w 172"/>
              <a:gd name="T13" fmla="*/ 59 h 516"/>
              <a:gd name="T14" fmla="*/ 106 w 172"/>
              <a:gd name="T15" fmla="*/ 15 h 516"/>
              <a:gd name="T16" fmla="*/ 50 w 172"/>
              <a:gd name="T17" fmla="*/ 39 h 516"/>
              <a:gd name="T18" fmla="*/ 54 w 172"/>
              <a:gd name="T19" fmla="*/ 59 h 516"/>
              <a:gd name="T20" fmla="*/ 51 w 172"/>
              <a:gd name="T21" fmla="*/ 76 h 516"/>
              <a:gd name="T22" fmla="*/ 60 w 172"/>
              <a:gd name="T23" fmla="*/ 95 h 516"/>
              <a:gd name="T24" fmla="*/ 75 w 172"/>
              <a:gd name="T25" fmla="*/ 100 h 516"/>
              <a:gd name="T26" fmla="*/ 31 w 172"/>
              <a:gd name="T27" fmla="*/ 104 h 516"/>
              <a:gd name="T28" fmla="*/ 31 w 172"/>
              <a:gd name="T29" fmla="*/ 104 h 516"/>
              <a:gd name="T30" fmla="*/ 3 w 172"/>
              <a:gd name="T31" fmla="*/ 237 h 516"/>
              <a:gd name="T32" fmla="*/ 11 w 172"/>
              <a:gd name="T33" fmla="*/ 254 h 516"/>
              <a:gd name="T34" fmla="*/ 19 w 172"/>
              <a:gd name="T35" fmla="*/ 237 h 516"/>
              <a:gd name="T36" fmla="*/ 34 w 172"/>
              <a:gd name="T37" fmla="*/ 160 h 516"/>
              <a:gd name="T38" fmla="*/ 40 w 172"/>
              <a:gd name="T39" fmla="*/ 390 h 516"/>
              <a:gd name="T40" fmla="*/ 59 w 172"/>
              <a:gd name="T41" fmla="*/ 508 h 516"/>
              <a:gd name="T42" fmla="*/ 59 w 172"/>
              <a:gd name="T43" fmla="*/ 516 h 516"/>
              <a:gd name="T44" fmla="*/ 85 w 172"/>
              <a:gd name="T45" fmla="*/ 516 h 516"/>
              <a:gd name="T46" fmla="*/ 85 w 172"/>
              <a:gd name="T47" fmla="*/ 390 h 516"/>
              <a:gd name="T48" fmla="*/ 95 w 172"/>
              <a:gd name="T49" fmla="*/ 508 h 516"/>
              <a:gd name="T50" fmla="*/ 95 w 172"/>
              <a:gd name="T51" fmla="*/ 516 h 516"/>
              <a:gd name="T52" fmla="*/ 120 w 172"/>
              <a:gd name="T53" fmla="*/ 516 h 516"/>
              <a:gd name="T54" fmla="*/ 120 w 172"/>
              <a:gd name="T55" fmla="*/ 390 h 516"/>
              <a:gd name="T56" fmla="*/ 133 w 172"/>
              <a:gd name="T57" fmla="*/ 271 h 516"/>
              <a:gd name="T58" fmla="*/ 151 w 172"/>
              <a:gd name="T59" fmla="*/ 237 h 516"/>
              <a:gd name="T60" fmla="*/ 154 w 172"/>
              <a:gd name="T61" fmla="*/ 247 h 516"/>
              <a:gd name="T62" fmla="*/ 170 w 172"/>
              <a:gd name="T63" fmla="*/ 247 h 516"/>
              <a:gd name="T64" fmla="*/ 172 w 172"/>
              <a:gd name="T65" fmla="*/ 237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516">
                <a:moveTo>
                  <a:pt x="142" y="104"/>
                </a:moveTo>
                <a:cubicBezTo>
                  <a:pt x="142" y="104"/>
                  <a:pt x="142" y="104"/>
                  <a:pt x="142" y="104"/>
                </a:cubicBezTo>
                <a:cubicBezTo>
                  <a:pt x="102" y="100"/>
                  <a:pt x="102" y="100"/>
                  <a:pt x="102" y="100"/>
                </a:cubicBezTo>
                <a:cubicBezTo>
                  <a:pt x="102" y="100"/>
                  <a:pt x="102" y="100"/>
                  <a:pt x="102" y="100"/>
                </a:cubicBezTo>
                <a:cubicBezTo>
                  <a:pt x="98" y="100"/>
                  <a:pt x="98" y="100"/>
                  <a:pt x="98" y="100"/>
                </a:cubicBezTo>
                <a:cubicBezTo>
                  <a:pt x="99" y="96"/>
                  <a:pt x="99" y="96"/>
                  <a:pt x="99" y="96"/>
                </a:cubicBezTo>
                <a:cubicBezTo>
                  <a:pt x="104" y="96"/>
                  <a:pt x="108" y="96"/>
                  <a:pt x="116" y="95"/>
                </a:cubicBezTo>
                <a:cubicBezTo>
                  <a:pt x="127" y="93"/>
                  <a:pt x="129" y="86"/>
                  <a:pt x="129" y="82"/>
                </a:cubicBezTo>
                <a:cubicBezTo>
                  <a:pt x="129" y="77"/>
                  <a:pt x="126" y="70"/>
                  <a:pt x="125" y="76"/>
                </a:cubicBezTo>
                <a:cubicBezTo>
                  <a:pt x="123" y="81"/>
                  <a:pt x="118" y="80"/>
                  <a:pt x="117" y="76"/>
                </a:cubicBezTo>
                <a:cubicBezTo>
                  <a:pt x="116" y="74"/>
                  <a:pt x="118" y="68"/>
                  <a:pt x="120" y="64"/>
                </a:cubicBezTo>
                <a:cubicBezTo>
                  <a:pt x="120" y="62"/>
                  <a:pt x="121" y="61"/>
                  <a:pt x="122" y="60"/>
                </a:cubicBezTo>
                <a:cubicBezTo>
                  <a:pt x="122" y="59"/>
                  <a:pt x="122" y="59"/>
                  <a:pt x="122" y="59"/>
                </a:cubicBezTo>
                <a:cubicBezTo>
                  <a:pt x="122" y="59"/>
                  <a:pt x="122" y="59"/>
                  <a:pt x="122" y="59"/>
                </a:cubicBezTo>
                <a:cubicBezTo>
                  <a:pt x="123" y="55"/>
                  <a:pt x="124" y="50"/>
                  <a:pt x="124" y="45"/>
                </a:cubicBezTo>
                <a:cubicBezTo>
                  <a:pt x="124" y="31"/>
                  <a:pt x="117" y="19"/>
                  <a:pt x="106" y="15"/>
                </a:cubicBezTo>
                <a:cubicBezTo>
                  <a:pt x="100" y="6"/>
                  <a:pt x="91" y="0"/>
                  <a:pt x="81" y="0"/>
                </a:cubicBezTo>
                <a:cubicBezTo>
                  <a:pt x="64" y="0"/>
                  <a:pt x="50" y="17"/>
                  <a:pt x="50" y="39"/>
                </a:cubicBezTo>
                <a:cubicBezTo>
                  <a:pt x="50" y="47"/>
                  <a:pt x="51" y="53"/>
                  <a:pt x="54" y="59"/>
                </a:cubicBezTo>
                <a:cubicBezTo>
                  <a:pt x="54" y="59"/>
                  <a:pt x="54" y="59"/>
                  <a:pt x="54" y="59"/>
                </a:cubicBezTo>
                <a:cubicBezTo>
                  <a:pt x="54" y="59"/>
                  <a:pt x="61" y="72"/>
                  <a:pt x="59" y="76"/>
                </a:cubicBezTo>
                <a:cubicBezTo>
                  <a:pt x="58" y="80"/>
                  <a:pt x="53" y="81"/>
                  <a:pt x="51" y="76"/>
                </a:cubicBezTo>
                <a:cubicBezTo>
                  <a:pt x="49" y="70"/>
                  <a:pt x="46" y="77"/>
                  <a:pt x="47" y="82"/>
                </a:cubicBezTo>
                <a:cubicBezTo>
                  <a:pt x="47" y="86"/>
                  <a:pt x="49" y="93"/>
                  <a:pt x="60" y="95"/>
                </a:cubicBezTo>
                <a:cubicBezTo>
                  <a:pt x="66" y="96"/>
                  <a:pt x="70" y="96"/>
                  <a:pt x="75" y="96"/>
                </a:cubicBezTo>
                <a:cubicBezTo>
                  <a:pt x="75" y="100"/>
                  <a:pt x="75" y="100"/>
                  <a:pt x="75" y="100"/>
                </a:cubicBezTo>
                <a:cubicBezTo>
                  <a:pt x="71" y="100"/>
                  <a:pt x="71" y="100"/>
                  <a:pt x="71" y="100"/>
                </a:cubicBezTo>
                <a:cubicBezTo>
                  <a:pt x="31" y="104"/>
                  <a:pt x="31" y="104"/>
                  <a:pt x="31" y="104"/>
                </a:cubicBezTo>
                <a:cubicBezTo>
                  <a:pt x="31" y="104"/>
                  <a:pt x="31" y="104"/>
                  <a:pt x="31" y="104"/>
                </a:cubicBezTo>
                <a:cubicBezTo>
                  <a:pt x="31" y="104"/>
                  <a:pt x="31" y="104"/>
                  <a:pt x="31" y="104"/>
                </a:cubicBezTo>
                <a:cubicBezTo>
                  <a:pt x="11" y="148"/>
                  <a:pt x="4" y="190"/>
                  <a:pt x="0" y="237"/>
                </a:cubicBezTo>
                <a:cubicBezTo>
                  <a:pt x="3" y="237"/>
                  <a:pt x="3" y="237"/>
                  <a:pt x="3" y="237"/>
                </a:cubicBezTo>
                <a:cubicBezTo>
                  <a:pt x="3" y="247"/>
                  <a:pt x="3" y="247"/>
                  <a:pt x="3" y="247"/>
                </a:cubicBezTo>
                <a:cubicBezTo>
                  <a:pt x="3" y="251"/>
                  <a:pt x="6" y="254"/>
                  <a:pt x="11" y="254"/>
                </a:cubicBezTo>
                <a:cubicBezTo>
                  <a:pt x="15" y="254"/>
                  <a:pt x="19" y="251"/>
                  <a:pt x="19" y="247"/>
                </a:cubicBezTo>
                <a:cubicBezTo>
                  <a:pt x="19" y="237"/>
                  <a:pt x="19" y="237"/>
                  <a:pt x="19" y="237"/>
                </a:cubicBezTo>
                <a:cubicBezTo>
                  <a:pt x="21" y="237"/>
                  <a:pt x="21" y="237"/>
                  <a:pt x="21" y="237"/>
                </a:cubicBezTo>
                <a:cubicBezTo>
                  <a:pt x="24" y="210"/>
                  <a:pt x="28" y="185"/>
                  <a:pt x="34" y="160"/>
                </a:cubicBezTo>
                <a:cubicBezTo>
                  <a:pt x="40" y="271"/>
                  <a:pt x="40" y="271"/>
                  <a:pt x="40" y="271"/>
                </a:cubicBezTo>
                <a:cubicBezTo>
                  <a:pt x="40" y="390"/>
                  <a:pt x="40" y="390"/>
                  <a:pt x="40" y="390"/>
                </a:cubicBezTo>
                <a:cubicBezTo>
                  <a:pt x="56" y="390"/>
                  <a:pt x="56" y="390"/>
                  <a:pt x="56" y="390"/>
                </a:cubicBezTo>
                <a:cubicBezTo>
                  <a:pt x="59" y="508"/>
                  <a:pt x="59" y="508"/>
                  <a:pt x="59" y="508"/>
                </a:cubicBezTo>
                <a:cubicBezTo>
                  <a:pt x="57" y="510"/>
                  <a:pt x="56" y="513"/>
                  <a:pt x="56" y="516"/>
                </a:cubicBezTo>
                <a:cubicBezTo>
                  <a:pt x="59" y="516"/>
                  <a:pt x="59" y="516"/>
                  <a:pt x="59" y="516"/>
                </a:cubicBezTo>
                <a:cubicBezTo>
                  <a:pt x="82" y="516"/>
                  <a:pt x="82" y="516"/>
                  <a:pt x="82" y="516"/>
                </a:cubicBezTo>
                <a:cubicBezTo>
                  <a:pt x="85" y="516"/>
                  <a:pt x="85" y="516"/>
                  <a:pt x="85" y="516"/>
                </a:cubicBezTo>
                <a:cubicBezTo>
                  <a:pt x="85" y="513"/>
                  <a:pt x="84" y="510"/>
                  <a:pt x="82" y="508"/>
                </a:cubicBezTo>
                <a:cubicBezTo>
                  <a:pt x="85" y="390"/>
                  <a:pt x="85" y="390"/>
                  <a:pt x="85" y="390"/>
                </a:cubicBezTo>
                <a:cubicBezTo>
                  <a:pt x="92" y="390"/>
                  <a:pt x="92" y="390"/>
                  <a:pt x="92" y="390"/>
                </a:cubicBezTo>
                <a:cubicBezTo>
                  <a:pt x="95" y="508"/>
                  <a:pt x="95" y="508"/>
                  <a:pt x="95" y="508"/>
                </a:cubicBezTo>
                <a:cubicBezTo>
                  <a:pt x="93" y="510"/>
                  <a:pt x="92" y="513"/>
                  <a:pt x="92" y="516"/>
                </a:cubicBezTo>
                <a:cubicBezTo>
                  <a:pt x="95" y="516"/>
                  <a:pt x="95" y="516"/>
                  <a:pt x="95" y="516"/>
                </a:cubicBezTo>
                <a:cubicBezTo>
                  <a:pt x="117" y="516"/>
                  <a:pt x="117" y="516"/>
                  <a:pt x="117" y="516"/>
                </a:cubicBezTo>
                <a:cubicBezTo>
                  <a:pt x="120" y="516"/>
                  <a:pt x="120" y="516"/>
                  <a:pt x="120" y="516"/>
                </a:cubicBezTo>
                <a:cubicBezTo>
                  <a:pt x="120" y="513"/>
                  <a:pt x="119" y="510"/>
                  <a:pt x="117" y="508"/>
                </a:cubicBezTo>
                <a:cubicBezTo>
                  <a:pt x="120" y="390"/>
                  <a:pt x="120" y="390"/>
                  <a:pt x="120" y="390"/>
                </a:cubicBezTo>
                <a:cubicBezTo>
                  <a:pt x="133" y="390"/>
                  <a:pt x="133" y="390"/>
                  <a:pt x="133" y="390"/>
                </a:cubicBezTo>
                <a:cubicBezTo>
                  <a:pt x="133" y="271"/>
                  <a:pt x="133" y="271"/>
                  <a:pt x="133" y="271"/>
                </a:cubicBezTo>
                <a:cubicBezTo>
                  <a:pt x="139" y="160"/>
                  <a:pt x="139" y="160"/>
                  <a:pt x="139" y="160"/>
                </a:cubicBezTo>
                <a:cubicBezTo>
                  <a:pt x="145" y="185"/>
                  <a:pt x="148" y="210"/>
                  <a:pt x="151" y="237"/>
                </a:cubicBezTo>
                <a:cubicBezTo>
                  <a:pt x="154" y="237"/>
                  <a:pt x="154" y="237"/>
                  <a:pt x="154" y="237"/>
                </a:cubicBezTo>
                <a:cubicBezTo>
                  <a:pt x="154" y="247"/>
                  <a:pt x="154" y="247"/>
                  <a:pt x="154" y="247"/>
                </a:cubicBezTo>
                <a:cubicBezTo>
                  <a:pt x="154" y="251"/>
                  <a:pt x="157" y="254"/>
                  <a:pt x="162" y="254"/>
                </a:cubicBezTo>
                <a:cubicBezTo>
                  <a:pt x="166" y="254"/>
                  <a:pt x="170" y="251"/>
                  <a:pt x="170" y="247"/>
                </a:cubicBezTo>
                <a:cubicBezTo>
                  <a:pt x="170" y="237"/>
                  <a:pt x="170" y="237"/>
                  <a:pt x="170" y="237"/>
                </a:cubicBezTo>
                <a:cubicBezTo>
                  <a:pt x="172" y="237"/>
                  <a:pt x="172" y="237"/>
                  <a:pt x="172" y="237"/>
                </a:cubicBezTo>
                <a:cubicBezTo>
                  <a:pt x="168" y="190"/>
                  <a:pt x="162" y="148"/>
                  <a:pt x="142" y="104"/>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7" name="Group 6"/>
          <p:cNvGrpSpPr/>
          <p:nvPr/>
        </p:nvGrpSpPr>
        <p:grpSpPr>
          <a:xfrm>
            <a:off x="7305119" y="4829914"/>
            <a:ext cx="763537" cy="2155984"/>
            <a:chOff x="7160079" y="4735640"/>
            <a:chExt cx="748634" cy="2113902"/>
          </a:xfrm>
        </p:grpSpPr>
        <p:sp>
          <p:nvSpPr>
            <p:cNvPr id="399" name="Freeform 421"/>
            <p:cNvSpPr>
              <a:spLocks/>
            </p:cNvSpPr>
            <p:nvPr/>
          </p:nvSpPr>
          <p:spPr bwMode="auto">
            <a:xfrm flipH="1">
              <a:off x="7511204" y="6013176"/>
              <a:ext cx="205800" cy="824156"/>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0" name="Freeform 422"/>
            <p:cNvSpPr>
              <a:spLocks/>
            </p:cNvSpPr>
            <p:nvPr/>
          </p:nvSpPr>
          <p:spPr bwMode="auto">
            <a:xfrm flipH="1">
              <a:off x="7570639" y="6789308"/>
              <a:ext cx="120468" cy="60234"/>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chemeClr val="accent5">
                <a:lumMod val="75000"/>
              </a:schemeClr>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1" name="Freeform 423"/>
            <p:cNvSpPr>
              <a:spLocks/>
            </p:cNvSpPr>
            <p:nvPr/>
          </p:nvSpPr>
          <p:spPr bwMode="auto">
            <a:xfrm flipH="1">
              <a:off x="7344823" y="6010056"/>
              <a:ext cx="205800" cy="814381"/>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2" name="Freeform 424"/>
            <p:cNvSpPr>
              <a:spLocks/>
            </p:cNvSpPr>
            <p:nvPr/>
          </p:nvSpPr>
          <p:spPr bwMode="auto">
            <a:xfrm flipH="1">
              <a:off x="7374675" y="6789191"/>
              <a:ext cx="120468" cy="60234"/>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chemeClr val="accent5">
                <a:lumMod val="75000"/>
              </a:schemeClr>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320" name="Group 319"/>
            <p:cNvGrpSpPr/>
            <p:nvPr/>
          </p:nvGrpSpPr>
          <p:grpSpPr>
            <a:xfrm>
              <a:off x="7348678" y="4735640"/>
              <a:ext cx="376572" cy="534507"/>
              <a:chOff x="7405547" y="4764560"/>
              <a:chExt cx="302717" cy="429678"/>
            </a:xfrm>
          </p:grpSpPr>
          <p:sp>
            <p:nvSpPr>
              <p:cNvPr id="395"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6"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7"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8"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09"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0"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1"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2"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3"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4"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15"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6"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7"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8"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sp>
          <p:nvSpPr>
            <p:cNvPr id="380" name="Rectangle 155"/>
            <p:cNvSpPr>
              <a:spLocks noChangeArrowheads="1"/>
            </p:cNvSpPr>
            <p:nvPr/>
          </p:nvSpPr>
          <p:spPr bwMode="auto">
            <a:xfrm>
              <a:off x="7368120" y="5217767"/>
              <a:ext cx="348635" cy="30007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1" name="Freeform 163"/>
            <p:cNvSpPr>
              <a:spLocks/>
            </p:cNvSpPr>
            <p:nvPr/>
          </p:nvSpPr>
          <p:spPr bwMode="auto">
            <a:xfrm>
              <a:off x="7472940" y="5148924"/>
              <a:ext cx="143142" cy="236495"/>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299" name="Group 298"/>
            <p:cNvGrpSpPr/>
            <p:nvPr/>
          </p:nvGrpSpPr>
          <p:grpSpPr>
            <a:xfrm>
              <a:off x="7160079" y="5174541"/>
              <a:ext cx="748634" cy="990878"/>
              <a:chOff x="7051597" y="5172550"/>
              <a:chExt cx="922338" cy="1220787"/>
            </a:xfrm>
          </p:grpSpPr>
          <p:sp>
            <p:nvSpPr>
              <p:cNvPr id="368"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69"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70"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71"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72"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73"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74"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75"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p:txBody>
          </p:sp>
          <p:sp>
            <p:nvSpPr>
              <p:cNvPr id="376"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grpSp>
        <p:nvGrpSpPr>
          <p:cNvPr id="11" name="Group 10"/>
          <p:cNvGrpSpPr/>
          <p:nvPr/>
        </p:nvGrpSpPr>
        <p:grpSpPr>
          <a:xfrm>
            <a:off x="11036782" y="4857535"/>
            <a:ext cx="808802" cy="2126560"/>
            <a:chOff x="10818904" y="4762722"/>
            <a:chExt cx="793015" cy="2085052"/>
          </a:xfrm>
        </p:grpSpPr>
        <p:grpSp>
          <p:nvGrpSpPr>
            <p:cNvPr id="366" name="Group 365"/>
            <p:cNvGrpSpPr/>
            <p:nvPr/>
          </p:nvGrpSpPr>
          <p:grpSpPr>
            <a:xfrm>
              <a:off x="10818904" y="4762722"/>
              <a:ext cx="793015" cy="2061715"/>
              <a:chOff x="4725988" y="7138463"/>
              <a:chExt cx="893762" cy="2323642"/>
            </a:xfrm>
          </p:grpSpPr>
          <p:sp>
            <p:nvSpPr>
              <p:cNvPr id="325"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27"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28"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30"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33"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34"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40"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chemeClr val="accent5">
                  <a:lumMod val="75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282"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284"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chemeClr val="accent5">
                  <a:lumMod val="75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364" name="Group 363"/>
              <p:cNvGrpSpPr/>
              <p:nvPr/>
            </p:nvGrpSpPr>
            <p:grpSpPr>
              <a:xfrm>
                <a:off x="4895429" y="7138463"/>
                <a:ext cx="432081" cy="562325"/>
                <a:chOff x="4949548" y="7156100"/>
                <a:chExt cx="347110" cy="451741"/>
              </a:xfrm>
            </p:grpSpPr>
            <p:sp>
              <p:nvSpPr>
                <p:cNvPr id="1296"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07"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08"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09"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0"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1"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8"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9"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0"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1"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2"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3"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4"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95"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1"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2"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3"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sp>
          <p:nvSpPr>
            <p:cNvPr id="1300" name="Freeform 301"/>
            <p:cNvSpPr>
              <a:spLocks/>
            </p:cNvSpPr>
            <p:nvPr/>
          </p:nvSpPr>
          <p:spPr bwMode="auto">
            <a:xfrm>
              <a:off x="10956342" y="6755626"/>
              <a:ext cx="186926" cy="9214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02" name="Freeform 303"/>
            <p:cNvSpPr>
              <a:spLocks/>
            </p:cNvSpPr>
            <p:nvPr/>
          </p:nvSpPr>
          <p:spPr bwMode="auto">
            <a:xfrm>
              <a:off x="11185694" y="6760024"/>
              <a:ext cx="180414" cy="87702"/>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nvGrpSpPr>
          <p:cNvPr id="10" name="Group 9"/>
          <p:cNvGrpSpPr/>
          <p:nvPr/>
        </p:nvGrpSpPr>
        <p:grpSpPr>
          <a:xfrm>
            <a:off x="10215400" y="4705201"/>
            <a:ext cx="785787" cy="2280063"/>
            <a:chOff x="10013555" y="4613361"/>
            <a:chExt cx="770449" cy="2235559"/>
          </a:xfrm>
        </p:grpSpPr>
        <p:grpSp>
          <p:nvGrpSpPr>
            <p:cNvPr id="9" name="Group 8"/>
            <p:cNvGrpSpPr/>
            <p:nvPr/>
          </p:nvGrpSpPr>
          <p:grpSpPr>
            <a:xfrm>
              <a:off x="10013555" y="4613361"/>
              <a:ext cx="759599" cy="2235559"/>
              <a:chOff x="10013555" y="4613361"/>
              <a:chExt cx="759599" cy="2235559"/>
            </a:xfrm>
          </p:grpSpPr>
          <p:grpSp>
            <p:nvGrpSpPr>
              <p:cNvPr id="562" name="Group 561"/>
              <p:cNvGrpSpPr/>
              <p:nvPr/>
            </p:nvGrpSpPr>
            <p:grpSpPr>
              <a:xfrm>
                <a:off x="10013555" y="4613361"/>
                <a:ext cx="759599" cy="2235559"/>
                <a:chOff x="10094772" y="4617073"/>
                <a:chExt cx="761819" cy="2242095"/>
              </a:xfrm>
            </p:grpSpPr>
            <p:sp>
              <p:nvSpPr>
                <p:cNvPr id="1324"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chemeClr val="bg1"/>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5"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6"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7"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8"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9"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31"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32"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37"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chemeClr val="accent4">
                    <a:lumMod val="75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38"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39"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0"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1"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2"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3"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4"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5"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6"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7"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8"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49"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50"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51"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52"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73"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428"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chemeClr val="accent4">
                    <a:lumMod val="75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p:txBody>
            </p:sp>
            <p:sp>
              <p:nvSpPr>
                <p:cNvPr id="1410"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sp>
            <p:nvSpPr>
              <p:cNvPr id="546" name="Freeform 286"/>
              <p:cNvSpPr>
                <a:spLocks/>
              </p:cNvSpPr>
              <p:nvPr/>
            </p:nvSpPr>
            <p:spPr bwMode="auto">
              <a:xfrm>
                <a:off x="10644988" y="4946156"/>
                <a:ext cx="119804" cy="43559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grpSp>
        <p:sp>
          <p:nvSpPr>
            <p:cNvPr id="548" name="Freeform 276"/>
            <p:cNvSpPr>
              <a:spLocks/>
            </p:cNvSpPr>
            <p:nvPr/>
          </p:nvSpPr>
          <p:spPr bwMode="auto">
            <a:xfrm>
              <a:off x="10625066" y="5328720"/>
              <a:ext cx="158938" cy="89633"/>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chemeClr val="accent4">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nvGrpSpPr>
          <p:cNvPr id="12" name="Group 11"/>
          <p:cNvGrpSpPr/>
          <p:nvPr/>
        </p:nvGrpSpPr>
        <p:grpSpPr>
          <a:xfrm>
            <a:off x="9287254" y="4705199"/>
            <a:ext cx="1317095" cy="2278985"/>
            <a:chOff x="9103525" y="4613359"/>
            <a:chExt cx="1291387" cy="2234502"/>
          </a:xfrm>
        </p:grpSpPr>
        <p:sp>
          <p:nvSpPr>
            <p:cNvPr id="280" name="Rectangle 96"/>
            <p:cNvSpPr>
              <a:spLocks noChangeArrowheads="1"/>
            </p:cNvSpPr>
            <p:nvPr/>
          </p:nvSpPr>
          <p:spPr bwMode="auto">
            <a:xfrm>
              <a:off x="9752331" y="5608172"/>
              <a:ext cx="502552" cy="513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8" name="Group 7"/>
            <p:cNvGrpSpPr/>
            <p:nvPr/>
          </p:nvGrpSpPr>
          <p:grpSpPr>
            <a:xfrm>
              <a:off x="9103525" y="4613359"/>
              <a:ext cx="1291387" cy="2234502"/>
              <a:chOff x="9103525" y="4613359"/>
              <a:chExt cx="1291387" cy="2234502"/>
            </a:xfrm>
          </p:grpSpPr>
          <p:sp>
            <p:nvSpPr>
              <p:cNvPr id="308" name="Freeform 331"/>
              <p:cNvSpPr>
                <a:spLocks/>
              </p:cNvSpPr>
              <p:nvPr/>
            </p:nvSpPr>
            <p:spPr bwMode="auto">
              <a:xfrm>
                <a:off x="9267212" y="5837054"/>
                <a:ext cx="221117" cy="987384"/>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chemeClr val="accent5">
                  <a:lumMod val="50000"/>
                </a:schemeClr>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09" name="Freeform 332"/>
              <p:cNvSpPr>
                <a:spLocks/>
              </p:cNvSpPr>
              <p:nvPr/>
            </p:nvSpPr>
            <p:spPr bwMode="auto">
              <a:xfrm>
                <a:off x="9454628" y="5842855"/>
                <a:ext cx="206302" cy="949089"/>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chemeClr val="accent5">
                  <a:lumMod val="50000"/>
                </a:schemeClr>
              </a:solidFill>
              <a:ln>
                <a:noFill/>
              </a:ln>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74" name="Freeform 90"/>
              <p:cNvSpPr>
                <a:spLocks/>
              </p:cNvSpPr>
              <p:nvPr/>
            </p:nvSpPr>
            <p:spPr bwMode="auto">
              <a:xfrm>
                <a:off x="9103525" y="5099397"/>
                <a:ext cx="731267" cy="759273"/>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75" name="Freeform 91"/>
              <p:cNvSpPr>
                <a:spLocks/>
              </p:cNvSpPr>
              <p:nvPr/>
            </p:nvSpPr>
            <p:spPr bwMode="auto">
              <a:xfrm>
                <a:off x="9700984" y="5384125"/>
                <a:ext cx="261389" cy="39052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76" name="Rectangle 92"/>
              <p:cNvSpPr>
                <a:spLocks noChangeArrowheads="1"/>
              </p:cNvSpPr>
              <p:nvPr/>
            </p:nvSpPr>
            <p:spPr bwMode="auto">
              <a:xfrm>
                <a:off x="9122195" y="5384125"/>
                <a:ext cx="115136" cy="676812"/>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77" name="Freeform 93"/>
              <p:cNvSpPr>
                <a:spLocks/>
              </p:cNvSpPr>
              <p:nvPr/>
            </p:nvSpPr>
            <p:spPr bwMode="auto">
              <a:xfrm>
                <a:off x="9122195" y="5945801"/>
                <a:ext cx="115136" cy="227160"/>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78" name="Freeform 94"/>
              <p:cNvSpPr>
                <a:spLocks/>
              </p:cNvSpPr>
              <p:nvPr/>
            </p:nvSpPr>
            <p:spPr bwMode="auto">
              <a:xfrm>
                <a:off x="9845683" y="5659518"/>
                <a:ext cx="230271" cy="115136"/>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2" name="Rectangle 98"/>
              <p:cNvSpPr>
                <a:spLocks noChangeArrowheads="1"/>
              </p:cNvSpPr>
              <p:nvPr/>
            </p:nvSpPr>
            <p:spPr bwMode="auto">
              <a:xfrm>
                <a:off x="9752331" y="5608172"/>
                <a:ext cx="116692" cy="5134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3" name="Rectangle 102"/>
              <p:cNvSpPr>
                <a:spLocks noChangeArrowheads="1"/>
              </p:cNvSpPr>
              <p:nvPr/>
            </p:nvSpPr>
            <p:spPr bwMode="auto">
              <a:xfrm>
                <a:off x="9122195" y="5384125"/>
                <a:ext cx="115136" cy="34230"/>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4" name="Rectangle 103"/>
              <p:cNvSpPr>
                <a:spLocks noChangeArrowheads="1"/>
              </p:cNvSpPr>
              <p:nvPr/>
            </p:nvSpPr>
            <p:spPr bwMode="auto">
              <a:xfrm>
                <a:off x="9700985" y="5384125"/>
                <a:ext cx="113580" cy="34230"/>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128" name="Group 127"/>
              <p:cNvGrpSpPr/>
              <p:nvPr/>
            </p:nvGrpSpPr>
            <p:grpSpPr>
              <a:xfrm>
                <a:off x="9280338" y="4613359"/>
                <a:ext cx="377637" cy="528290"/>
                <a:chOff x="9374573" y="4664153"/>
                <a:chExt cx="312233" cy="436794"/>
              </a:xfrm>
            </p:grpSpPr>
            <p:sp>
              <p:nvSpPr>
                <p:cNvPr id="302"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03"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04"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3"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4"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5"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6"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7"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8"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19"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2"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3"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4"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5"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6"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7"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8"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19"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20"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sp>
            <p:nvSpPr>
              <p:cNvPr id="300" name="Freeform 323"/>
              <p:cNvSpPr>
                <a:spLocks/>
              </p:cNvSpPr>
              <p:nvPr/>
            </p:nvSpPr>
            <p:spPr bwMode="auto">
              <a:xfrm>
                <a:off x="9280025" y="6759963"/>
                <a:ext cx="175796" cy="87898"/>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01" name="Freeform 324"/>
              <p:cNvSpPr>
                <a:spLocks/>
              </p:cNvSpPr>
              <p:nvPr/>
            </p:nvSpPr>
            <p:spPr bwMode="auto">
              <a:xfrm>
                <a:off x="9472099" y="6759963"/>
                <a:ext cx="175796" cy="87898"/>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281" name="Freeform 97"/>
              <p:cNvSpPr>
                <a:spLocks/>
              </p:cNvSpPr>
              <p:nvPr/>
            </p:nvSpPr>
            <p:spPr bwMode="auto">
              <a:xfrm>
                <a:off x="9869022" y="5353006"/>
                <a:ext cx="525890" cy="255166"/>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grpSp>
        <p:nvGrpSpPr>
          <p:cNvPr id="560" name="Group 559"/>
          <p:cNvGrpSpPr/>
          <p:nvPr/>
        </p:nvGrpSpPr>
        <p:grpSpPr>
          <a:xfrm>
            <a:off x="8285485" y="4665055"/>
            <a:ext cx="736304" cy="2319769"/>
            <a:chOff x="8164080" y="4538026"/>
            <a:chExt cx="736600" cy="2320703"/>
          </a:xfrm>
        </p:grpSpPr>
        <p:grpSp>
          <p:nvGrpSpPr>
            <p:cNvPr id="559" name="Group 558"/>
            <p:cNvGrpSpPr/>
            <p:nvPr/>
          </p:nvGrpSpPr>
          <p:grpSpPr>
            <a:xfrm>
              <a:off x="8164080" y="4538026"/>
              <a:ext cx="736600" cy="2278663"/>
              <a:chOff x="6086476" y="7174900"/>
              <a:chExt cx="736600" cy="2278663"/>
            </a:xfrm>
          </p:grpSpPr>
          <p:sp>
            <p:nvSpPr>
              <p:cNvPr id="1366"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67"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p:txBody>
          </p:sp>
          <p:sp>
            <p:nvSpPr>
              <p:cNvPr id="1418"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2"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3"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4"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5"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7"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28"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30"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36"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437"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551"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552"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nvGrpSpPr>
              <p:cNvPr id="558" name="Group 557"/>
              <p:cNvGrpSpPr/>
              <p:nvPr/>
            </p:nvGrpSpPr>
            <p:grpSpPr>
              <a:xfrm>
                <a:off x="6275388" y="7174900"/>
                <a:ext cx="353529" cy="441132"/>
                <a:chOff x="6770468" y="7164742"/>
                <a:chExt cx="289365" cy="361068"/>
              </a:xfrm>
            </p:grpSpPr>
            <p:sp>
              <p:nvSpPr>
                <p:cNvPr id="1361"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3"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4"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75"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4"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5"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6"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7"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8"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89"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90"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91"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92"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393"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grpSp>
        <p:sp>
          <p:nvSpPr>
            <p:cNvPr id="1368"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sp>
          <p:nvSpPr>
            <p:cNvPr id="1369"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a:solidFill>
                  <a:srgbClr val="404040"/>
                </a:solidFill>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2" y="5787062"/>
            <a:ext cx="4141792" cy="859665"/>
          </a:xfrm>
          <a:prstGeom prst="rect">
            <a:avLst/>
          </a:prstGeom>
        </p:spPr>
      </p:pic>
      <p:pic>
        <p:nvPicPr>
          <p:cNvPr id="177" name="Picture 176"/>
          <p:cNvPicPr>
            <a:picLocks noChangeAspect="1"/>
          </p:cNvPicPr>
          <p:nvPr/>
        </p:nvPicPr>
        <p:blipFill>
          <a:blip r:embed="rId4"/>
          <a:stretch>
            <a:fillRect/>
          </a:stretch>
        </p:blipFill>
        <p:spPr>
          <a:xfrm>
            <a:off x="153368" y="-112321"/>
            <a:ext cx="4642930" cy="2055873"/>
          </a:xfrm>
          <a:prstGeom prst="rect">
            <a:avLst/>
          </a:prstGeom>
        </p:spPr>
      </p:pic>
      <p:sp>
        <p:nvSpPr>
          <p:cNvPr id="14" name="TextBox 13"/>
          <p:cNvSpPr txBox="1"/>
          <p:nvPr/>
        </p:nvSpPr>
        <p:spPr>
          <a:xfrm>
            <a:off x="6215203" y="679823"/>
            <a:ext cx="4655845" cy="768409"/>
          </a:xfrm>
          <a:prstGeom prst="rect">
            <a:avLst/>
          </a:prstGeom>
          <a:noFill/>
        </p:spPr>
        <p:txBody>
          <a:bodyPr wrap="none" lIns="0" tIns="0" rIns="0" bIns="0" rtlCol="0">
            <a:spAutoFit/>
          </a:bodyPr>
          <a:lstStyle/>
          <a:p>
            <a:r>
              <a:rPr lang="en-US" sz="4896" spc="-71" dirty="0">
                <a:gradFill>
                  <a:gsLst>
                    <a:gs pos="2917">
                      <a:schemeClr val="bg2"/>
                    </a:gs>
                    <a:gs pos="95000">
                      <a:schemeClr val="bg2"/>
                    </a:gs>
                  </a:gsLst>
                  <a:lin ang="5400000" scaled="0"/>
                </a:gradFill>
                <a:latin typeface="+mj-lt"/>
              </a:rPr>
              <a:t>Sharing is caring…</a:t>
            </a:r>
            <a:endParaRPr lang="fi-FI" sz="4896" spc="-71" dirty="0">
              <a:gradFill>
                <a:gsLst>
                  <a:gs pos="2917">
                    <a:schemeClr val="bg2"/>
                  </a:gs>
                  <a:gs pos="95000">
                    <a:schemeClr val="bg2"/>
                  </a:gs>
                </a:gsLst>
                <a:lin ang="5400000" scaled="0"/>
              </a:gradFill>
              <a:latin typeface="+mj-lt"/>
            </a:endParaRPr>
          </a:p>
        </p:txBody>
      </p:sp>
      <p:sp>
        <p:nvSpPr>
          <p:cNvPr id="187" name="TextBox 186"/>
          <p:cNvSpPr txBox="1"/>
          <p:nvPr/>
        </p:nvSpPr>
        <p:spPr>
          <a:xfrm>
            <a:off x="412195" y="4924132"/>
            <a:ext cx="5954882" cy="640363"/>
          </a:xfrm>
          <a:prstGeom prst="rect">
            <a:avLst/>
          </a:prstGeom>
          <a:noFill/>
        </p:spPr>
        <p:txBody>
          <a:bodyPr wrap="none" lIns="0" tIns="0" rIns="0" bIns="0" rtlCol="0">
            <a:spAutoFit/>
          </a:bodyPr>
          <a:lstStyle/>
          <a:p>
            <a:r>
              <a:rPr lang="en-US" sz="4080" b="1" spc="-71" dirty="0">
                <a:solidFill>
                  <a:schemeClr val="tx2"/>
                </a:solidFill>
                <a:latin typeface="+mj-lt"/>
              </a:rPr>
              <a:t>http://aka.ms/OfficeDevPnP</a:t>
            </a:r>
            <a:endParaRPr lang="fi-FI" sz="4080" b="1" spc="-71" dirty="0">
              <a:solidFill>
                <a:schemeClr val="tx2"/>
              </a:solidFill>
              <a:latin typeface="+mj-lt"/>
            </a:endParaRPr>
          </a:p>
        </p:txBody>
      </p:sp>
      <p:pic>
        <p:nvPicPr>
          <p:cNvPr id="184" name="Picture 2" descr="http://www.logodesignlove.com/images/car/volvo-logotype.jpg"/>
          <p:cNvPicPr>
            <a:picLocks noChangeAspect="1" noChangeArrowheads="1"/>
          </p:cNvPicPr>
          <p:nvPr/>
        </p:nvPicPr>
        <p:blipFill rotWithShape="1">
          <a:blip r:embed="rId5">
            <a:extLst>
              <a:ext uri="{28A0092B-C50C-407E-A947-70E740481C1C}">
                <a14:useLocalDpi xmlns:a14="http://schemas.microsoft.com/office/drawing/2010/main" val="0"/>
              </a:ext>
            </a:extLst>
          </a:blip>
          <a:srcRect t="34083" b="35654"/>
          <a:stretch/>
        </p:blipFill>
        <p:spPr bwMode="auto">
          <a:xfrm>
            <a:off x="3954455" y="5923513"/>
            <a:ext cx="2623558" cy="555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447091"/>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wipe(left)">
                                      <p:cBhvr>
                                        <p:cTn id="7" dur="500"/>
                                        <p:tgtEl>
                                          <p:spTgt spid="177"/>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par>
                          <p:cTn id="11" fill="hold">
                            <p:stCondLst>
                              <p:cond delay="1000"/>
                            </p:stCondLst>
                            <p:childTnLst>
                              <p:par>
                                <p:cTn id="12" presetID="2" presetClass="entr" presetSubtype="4" fill="hold" nodeType="afterEffect">
                                  <p:stCondLst>
                                    <p:cond delay="25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2500"/>
                                  </p:stCondLst>
                                  <p:childTnLst>
                                    <p:set>
                                      <p:cBhvr>
                                        <p:cTn id="17" dur="1" fill="hold">
                                          <p:stCondLst>
                                            <p:cond delay="0"/>
                                          </p:stCondLst>
                                        </p:cTn>
                                        <p:tgtEl>
                                          <p:spTgt spid="184"/>
                                        </p:tgtEl>
                                        <p:attrNameLst>
                                          <p:attrName>style.visibility</p:attrName>
                                        </p:attrNameLst>
                                      </p:cBhvr>
                                      <p:to>
                                        <p:strVal val="visible"/>
                                      </p:to>
                                    </p:set>
                                    <p:anim calcmode="lin" valueType="num">
                                      <p:cBhvr additive="base">
                                        <p:cTn id="18" dur="1000" fill="hold"/>
                                        <p:tgtEl>
                                          <p:spTgt spid="184"/>
                                        </p:tgtEl>
                                        <p:attrNameLst>
                                          <p:attrName>ppt_x</p:attrName>
                                        </p:attrNameLst>
                                      </p:cBhvr>
                                      <p:tavLst>
                                        <p:tav tm="0">
                                          <p:val>
                                            <p:strVal val="#ppt_x"/>
                                          </p:val>
                                        </p:tav>
                                        <p:tav tm="100000">
                                          <p:val>
                                            <p:strVal val="#ppt_x"/>
                                          </p:val>
                                        </p:tav>
                                      </p:tavLst>
                                    </p:anim>
                                    <p:anim calcmode="lin" valueType="num">
                                      <p:cBhvr additive="base">
                                        <p:cTn id="19" dur="1000" fill="hold"/>
                                        <p:tgtEl>
                                          <p:spTgt spid="184"/>
                                        </p:tgtEl>
                                        <p:attrNameLst>
                                          <p:attrName>ppt_y</p:attrName>
                                        </p:attrNameLst>
                                      </p:cBhvr>
                                      <p:tavLst>
                                        <p:tav tm="0">
                                          <p:val>
                                            <p:strVal val="1+#ppt_h/2"/>
                                          </p:val>
                                        </p:tav>
                                        <p:tav tm="100000">
                                          <p:val>
                                            <p:strVal val="#ppt_y"/>
                                          </p:val>
                                        </p:tav>
                                      </p:tavLst>
                                    </p:anim>
                                  </p:childTnLst>
                                </p:cTn>
                              </p:par>
                              <p:par>
                                <p:cTn id="20" presetID="22" presetClass="entr" presetSubtype="8" fill="hold" grpId="0" nodeType="withEffect">
                                  <p:stCondLst>
                                    <p:cond delay="1500"/>
                                  </p:stCondLst>
                                  <p:childTnLst>
                                    <p:set>
                                      <p:cBhvr>
                                        <p:cTn id="21" dur="1" fill="hold">
                                          <p:stCondLst>
                                            <p:cond delay="0"/>
                                          </p:stCondLst>
                                        </p:cTn>
                                        <p:tgtEl>
                                          <p:spTgt spid="187"/>
                                        </p:tgtEl>
                                        <p:attrNameLst>
                                          <p:attrName>style.visibility</p:attrName>
                                        </p:attrNameLst>
                                      </p:cBhvr>
                                      <p:to>
                                        <p:strVal val="visible"/>
                                      </p:to>
                                    </p:set>
                                    <p:animEffect transition="in" filter="wipe(left)">
                                      <p:cBhvr>
                                        <p:cTn id="22" dur="1000"/>
                                        <p:tgtEl>
                                          <p:spTgt spid="187"/>
                                        </p:tgtEl>
                                      </p:cBhvr>
                                    </p:animEffect>
                                  </p:childTnLst>
                                </p:cTn>
                              </p:par>
                              <p:par>
                                <p:cTn id="23" presetID="22" presetClass="entr" presetSubtype="8" fill="hold" nodeType="withEffect">
                                  <p:stCondLst>
                                    <p:cond delay="100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nodeType="withEffect">
                                  <p:stCondLst>
                                    <p:cond delay="1500"/>
                                  </p:stCondLst>
                                  <p:childTnLst>
                                    <p:set>
                                      <p:cBhvr>
                                        <p:cTn id="27" dur="1" fill="hold">
                                          <p:stCondLst>
                                            <p:cond delay="0"/>
                                          </p:stCondLst>
                                        </p:cTn>
                                        <p:tgtEl>
                                          <p:spTgt spid="561"/>
                                        </p:tgtEl>
                                        <p:attrNameLst>
                                          <p:attrName>style.visibility</p:attrName>
                                        </p:attrNameLst>
                                      </p:cBhvr>
                                      <p:to>
                                        <p:strVal val="visible"/>
                                      </p:to>
                                    </p:set>
                                    <p:animEffect transition="in" filter="wipe(left)">
                                      <p:cBhvr>
                                        <p:cTn id="28" dur="500"/>
                                        <p:tgtEl>
                                          <p:spTgt spid="56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294"/>
                                        </p:tgtEl>
                                        <p:attrNameLst>
                                          <p:attrName>style.visibility</p:attrName>
                                        </p:attrNameLst>
                                      </p:cBhvr>
                                      <p:to>
                                        <p:strVal val="visible"/>
                                      </p:to>
                                    </p:set>
                                    <p:animEffect transition="in" filter="fade">
                                      <p:cBhvr>
                                        <p:cTn id="31" dur="3000"/>
                                        <p:tgtEl>
                                          <p:spTgt spid="129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295"/>
                                        </p:tgtEl>
                                        <p:attrNameLst>
                                          <p:attrName>style.visibility</p:attrName>
                                        </p:attrNameLst>
                                      </p:cBhvr>
                                      <p:to>
                                        <p:strVal val="visible"/>
                                      </p:to>
                                    </p:set>
                                    <p:animEffect transition="in" filter="fade">
                                      <p:cBhvr>
                                        <p:cTn id="34" dur="3000"/>
                                        <p:tgtEl>
                                          <p:spTgt spid="1295"/>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1293"/>
                                        </p:tgtEl>
                                        <p:attrNameLst>
                                          <p:attrName>style.visibility</p:attrName>
                                        </p:attrNameLst>
                                      </p:cBhvr>
                                      <p:to>
                                        <p:strVal val="visible"/>
                                      </p:to>
                                    </p:set>
                                    <p:animEffect transition="in" filter="fade">
                                      <p:cBhvr>
                                        <p:cTn id="37" dur="3000"/>
                                        <p:tgtEl>
                                          <p:spTgt spid="1293"/>
                                        </p:tgtEl>
                                      </p:cBhvr>
                                    </p:animEffect>
                                  </p:childTnLst>
                                </p:cTn>
                              </p:par>
                              <p:par>
                                <p:cTn id="38" presetID="10" presetClass="entr" presetSubtype="0" fill="hold" grpId="0" nodeType="withEffect">
                                  <p:stCondLst>
                                    <p:cond delay="1250"/>
                                  </p:stCondLst>
                                  <p:childTnLst>
                                    <p:set>
                                      <p:cBhvr>
                                        <p:cTn id="39" dur="1" fill="hold">
                                          <p:stCondLst>
                                            <p:cond delay="0"/>
                                          </p:stCondLst>
                                        </p:cTn>
                                        <p:tgtEl>
                                          <p:spTgt spid="1292"/>
                                        </p:tgtEl>
                                        <p:attrNameLst>
                                          <p:attrName>style.visibility</p:attrName>
                                        </p:attrNameLst>
                                      </p:cBhvr>
                                      <p:to>
                                        <p:strVal val="visible"/>
                                      </p:to>
                                    </p:set>
                                    <p:animEffect transition="in" filter="fade">
                                      <p:cBhvr>
                                        <p:cTn id="40" dur="3000"/>
                                        <p:tgtEl>
                                          <p:spTgt spid="1292"/>
                                        </p:tgtEl>
                                      </p:cBhvr>
                                    </p:animEffect>
                                  </p:childTnLst>
                                </p:cTn>
                              </p:par>
                              <p:par>
                                <p:cTn id="41" presetID="10" presetClass="entr" presetSubtype="0" fill="hold" grpId="0" nodeType="withEffect">
                                  <p:stCondLst>
                                    <p:cond delay="2000"/>
                                  </p:stCondLst>
                                  <p:childTnLst>
                                    <p:set>
                                      <p:cBhvr>
                                        <p:cTn id="42" dur="1" fill="hold">
                                          <p:stCondLst>
                                            <p:cond delay="0"/>
                                          </p:stCondLst>
                                        </p:cTn>
                                        <p:tgtEl>
                                          <p:spTgt spid="1358"/>
                                        </p:tgtEl>
                                        <p:attrNameLst>
                                          <p:attrName>style.visibility</p:attrName>
                                        </p:attrNameLst>
                                      </p:cBhvr>
                                      <p:to>
                                        <p:strVal val="visible"/>
                                      </p:to>
                                    </p:set>
                                    <p:animEffect transition="in" filter="fade">
                                      <p:cBhvr>
                                        <p:cTn id="43" dur="3000"/>
                                        <p:tgtEl>
                                          <p:spTgt spid="1358"/>
                                        </p:tgtEl>
                                      </p:cBhvr>
                                    </p:animEffect>
                                  </p:childTnLst>
                                </p:cTn>
                              </p:par>
                              <p:par>
                                <p:cTn id="44" presetID="10" presetClass="entr" presetSubtype="0" fill="hold" grpId="0" nodeType="withEffect">
                                  <p:stCondLst>
                                    <p:cond delay="1500"/>
                                  </p:stCondLst>
                                  <p:childTnLst>
                                    <p:set>
                                      <p:cBhvr>
                                        <p:cTn id="45" dur="1" fill="hold">
                                          <p:stCondLst>
                                            <p:cond delay="0"/>
                                          </p:stCondLst>
                                        </p:cTn>
                                        <p:tgtEl>
                                          <p:spTgt spid="1359"/>
                                        </p:tgtEl>
                                        <p:attrNameLst>
                                          <p:attrName>style.visibility</p:attrName>
                                        </p:attrNameLst>
                                      </p:cBhvr>
                                      <p:to>
                                        <p:strVal val="visible"/>
                                      </p:to>
                                    </p:set>
                                    <p:animEffect transition="in" filter="fade">
                                      <p:cBhvr>
                                        <p:cTn id="46" dur="3000"/>
                                        <p:tgtEl>
                                          <p:spTgt spid="1359"/>
                                        </p:tgtEl>
                                      </p:cBhvr>
                                    </p:animEffect>
                                  </p:childTnLst>
                                </p:cTn>
                              </p:par>
                              <p:par>
                                <p:cTn id="47" presetID="42" presetClass="entr" presetSubtype="0" fill="hold" nodeType="withEffect">
                                  <p:stCondLst>
                                    <p:cond delay="500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5500"/>
                                  </p:stCondLst>
                                  <p:childTnLst>
                                    <p:set>
                                      <p:cBhvr>
                                        <p:cTn id="53" dur="1" fill="hold">
                                          <p:stCondLst>
                                            <p:cond delay="0"/>
                                          </p:stCondLst>
                                        </p:cTn>
                                        <p:tgtEl>
                                          <p:spTgt spid="560"/>
                                        </p:tgtEl>
                                        <p:attrNameLst>
                                          <p:attrName>style.visibility</p:attrName>
                                        </p:attrNameLst>
                                      </p:cBhvr>
                                      <p:to>
                                        <p:strVal val="visible"/>
                                      </p:to>
                                    </p:set>
                                    <p:animEffect transition="in" filter="fade">
                                      <p:cBhvr>
                                        <p:cTn id="54" dur="1000"/>
                                        <p:tgtEl>
                                          <p:spTgt spid="560"/>
                                        </p:tgtEl>
                                      </p:cBhvr>
                                    </p:animEffect>
                                    <p:anim calcmode="lin" valueType="num">
                                      <p:cBhvr>
                                        <p:cTn id="55" dur="1000" fill="hold"/>
                                        <p:tgtEl>
                                          <p:spTgt spid="560"/>
                                        </p:tgtEl>
                                        <p:attrNameLst>
                                          <p:attrName>ppt_x</p:attrName>
                                        </p:attrNameLst>
                                      </p:cBhvr>
                                      <p:tavLst>
                                        <p:tav tm="0">
                                          <p:val>
                                            <p:strVal val="#ppt_x"/>
                                          </p:val>
                                        </p:tav>
                                        <p:tav tm="100000">
                                          <p:val>
                                            <p:strVal val="#ppt_x"/>
                                          </p:val>
                                        </p:tav>
                                      </p:tavLst>
                                    </p:anim>
                                    <p:anim calcmode="lin" valueType="num">
                                      <p:cBhvr>
                                        <p:cTn id="56" dur="1000" fill="hold"/>
                                        <p:tgtEl>
                                          <p:spTgt spid="560"/>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600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1000"/>
                                        <p:tgtEl>
                                          <p:spTgt spid="12"/>
                                        </p:tgtEl>
                                      </p:cBhvr>
                                    </p:animEffect>
                                    <p:anim calcmode="lin" valueType="num">
                                      <p:cBhvr>
                                        <p:cTn id="60" dur="1000" fill="hold"/>
                                        <p:tgtEl>
                                          <p:spTgt spid="12"/>
                                        </p:tgtEl>
                                        <p:attrNameLst>
                                          <p:attrName>ppt_x</p:attrName>
                                        </p:attrNameLst>
                                      </p:cBhvr>
                                      <p:tavLst>
                                        <p:tav tm="0">
                                          <p:val>
                                            <p:strVal val="#ppt_x"/>
                                          </p:val>
                                        </p:tav>
                                        <p:tav tm="100000">
                                          <p:val>
                                            <p:strVal val="#ppt_x"/>
                                          </p:val>
                                        </p:tav>
                                      </p:tavLst>
                                    </p:anim>
                                    <p:anim calcmode="lin" valueType="num">
                                      <p:cBhvr>
                                        <p:cTn id="61" dur="1000" fill="hold"/>
                                        <p:tgtEl>
                                          <p:spTgt spid="12"/>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650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1000"/>
                                        <p:tgtEl>
                                          <p:spTgt spid="10"/>
                                        </p:tgtEl>
                                      </p:cBhvr>
                                    </p:animEffect>
                                    <p:anim calcmode="lin" valueType="num">
                                      <p:cBhvr>
                                        <p:cTn id="65" dur="1000" fill="hold"/>
                                        <p:tgtEl>
                                          <p:spTgt spid="10"/>
                                        </p:tgtEl>
                                        <p:attrNameLst>
                                          <p:attrName>ppt_x</p:attrName>
                                        </p:attrNameLst>
                                      </p:cBhvr>
                                      <p:tavLst>
                                        <p:tav tm="0">
                                          <p:val>
                                            <p:strVal val="#ppt_x"/>
                                          </p:val>
                                        </p:tav>
                                        <p:tav tm="100000">
                                          <p:val>
                                            <p:strVal val="#ppt_x"/>
                                          </p:val>
                                        </p:tav>
                                      </p:tavLst>
                                    </p:anim>
                                    <p:anim calcmode="lin" valueType="num">
                                      <p:cBhvr>
                                        <p:cTn id="66" dur="1000" fill="hold"/>
                                        <p:tgtEl>
                                          <p:spTgt spid="10"/>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700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1000"/>
                                        <p:tgtEl>
                                          <p:spTgt spid="11"/>
                                        </p:tgtEl>
                                      </p:cBhvr>
                                    </p:animEffect>
                                    <p:anim calcmode="lin" valueType="num">
                                      <p:cBhvr>
                                        <p:cTn id="70" dur="1000" fill="hold"/>
                                        <p:tgtEl>
                                          <p:spTgt spid="11"/>
                                        </p:tgtEl>
                                        <p:attrNameLst>
                                          <p:attrName>ppt_x</p:attrName>
                                        </p:attrNameLst>
                                      </p:cBhvr>
                                      <p:tavLst>
                                        <p:tav tm="0">
                                          <p:val>
                                            <p:strVal val="#ppt_x"/>
                                          </p:val>
                                        </p:tav>
                                        <p:tav tm="100000">
                                          <p:val>
                                            <p:strVal val="#ppt_x"/>
                                          </p:val>
                                        </p:tav>
                                      </p:tavLst>
                                    </p:anim>
                                    <p:anim calcmode="lin" valueType="num">
                                      <p:cBhvr>
                                        <p:cTn id="7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2" grpId="0" animBg="1"/>
      <p:bldP spid="1293" grpId="0" animBg="1"/>
      <p:bldP spid="1294" grpId="0" animBg="1"/>
      <p:bldP spid="1295" grpId="0" animBg="1"/>
      <p:bldP spid="1358" grpId="0" animBg="1"/>
      <p:bldP spid="1359" grpId="0" animBg="1"/>
      <p:bldP spid="14" grpId="0"/>
      <p:bldP spid="18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a:xfrm>
            <a:off x="274640" y="1212850"/>
            <a:ext cx="7451108" cy="3779496"/>
          </a:xfrm>
        </p:spPr>
        <p:txBody>
          <a:bodyPr vert="horz" wrap="square" lIns="146304" tIns="91440" rIns="146304" bIns="91440" rtlCol="0">
            <a:spAutoFit/>
          </a:bodyPr>
          <a:lstStyle/>
          <a:p>
            <a:pPr marL="690563"/>
            <a:r>
              <a:rPr lang="en-US" sz="3200" dirty="0">
                <a:gradFill>
                  <a:gsLst>
                    <a:gs pos="1250">
                      <a:schemeClr val="tx1"/>
                    </a:gs>
                    <a:gs pos="99000">
                      <a:schemeClr val="tx1"/>
                    </a:gs>
                  </a:gsLst>
                  <a:lin ang="5400000" scaled="0"/>
                </a:gradFill>
              </a:rPr>
              <a:t>What is PnP Core Component?</a:t>
            </a:r>
          </a:p>
          <a:p>
            <a:pPr marL="690563"/>
            <a:endParaRPr lang="en-US" sz="3200" dirty="0">
              <a:gradFill>
                <a:gsLst>
                  <a:gs pos="1250">
                    <a:schemeClr val="tx1"/>
                  </a:gs>
                  <a:gs pos="99000">
                    <a:schemeClr val="tx1"/>
                  </a:gs>
                </a:gsLst>
                <a:lin ang="5400000" scaled="0"/>
              </a:gradFill>
            </a:endParaRPr>
          </a:p>
          <a:p>
            <a:pPr marL="690563"/>
            <a:r>
              <a:rPr lang="en-US" sz="3200" dirty="0">
                <a:gradFill>
                  <a:gsLst>
                    <a:gs pos="1250">
                      <a:schemeClr val="tx1"/>
                    </a:gs>
                    <a:gs pos="99000">
                      <a:schemeClr val="tx1"/>
                    </a:gs>
                  </a:gsLst>
                  <a:lin ang="5400000" scaled="0"/>
                </a:gradFill>
              </a:rPr>
              <a:t>Overview of capabilities</a:t>
            </a:r>
          </a:p>
          <a:p>
            <a:pPr marL="690563"/>
            <a:endParaRPr lang="en-US" sz="3200" dirty="0">
              <a:gradFill>
                <a:gsLst>
                  <a:gs pos="1250">
                    <a:schemeClr val="tx1"/>
                  </a:gs>
                  <a:gs pos="99000">
                    <a:schemeClr val="tx1"/>
                  </a:gs>
                </a:gsLst>
                <a:lin ang="5400000" scaled="0"/>
              </a:gradFill>
            </a:endParaRPr>
          </a:p>
          <a:p>
            <a:pPr marL="690563"/>
            <a:r>
              <a:rPr lang="en-US" sz="3200" dirty="0">
                <a:gradFill>
                  <a:gsLst>
                    <a:gs pos="1250">
                      <a:schemeClr val="tx1"/>
                    </a:gs>
                    <a:gs pos="99000">
                      <a:schemeClr val="tx1"/>
                    </a:gs>
                  </a:gsLst>
                  <a:lin ang="5400000" scaled="0"/>
                </a:gradFill>
              </a:rPr>
              <a:t>How to start using PnP Core Component?</a:t>
            </a:r>
          </a:p>
          <a:p>
            <a:pPr marL="690563"/>
            <a:endParaRPr lang="en-US" sz="3200" dirty="0">
              <a:gradFill>
                <a:gsLst>
                  <a:gs pos="1250">
                    <a:schemeClr val="tx1"/>
                  </a:gs>
                  <a:gs pos="99000">
                    <a:schemeClr val="tx1"/>
                  </a:gs>
                </a:gsLst>
                <a:lin ang="5400000" scaled="0"/>
              </a:gradFill>
            </a:endParaRPr>
          </a:p>
        </p:txBody>
      </p:sp>
      <p:grpSp>
        <p:nvGrpSpPr>
          <p:cNvPr id="8" name="Group 7"/>
          <p:cNvGrpSpPr/>
          <p:nvPr/>
        </p:nvGrpSpPr>
        <p:grpSpPr>
          <a:xfrm>
            <a:off x="469450" y="2385727"/>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22498"/>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448956"/>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pic>
        <p:nvPicPr>
          <p:cNvPr id="18" name="Picture 17"/>
          <p:cNvPicPr>
            <a:picLocks noChangeAspect="1"/>
          </p:cNvPicPr>
          <p:nvPr/>
        </p:nvPicPr>
        <p:blipFill rotWithShape="1">
          <a:blip r:embed="rId3"/>
          <a:srcRect l="33919" t="7339" r="19732" b="7339"/>
          <a:stretch/>
        </p:blipFill>
        <p:spPr>
          <a:xfrm>
            <a:off x="8373979" y="2040274"/>
            <a:ext cx="2862765" cy="5277375"/>
          </a:xfrm>
          <a:prstGeom prst="rect">
            <a:avLst/>
          </a:prstGeom>
        </p:spPr>
      </p:pic>
    </p:spTree>
    <p:extLst>
      <p:ext uri="{BB962C8B-B14F-4D97-AF65-F5344CB8AC3E}">
        <p14:creationId xmlns:p14="http://schemas.microsoft.com/office/powerpoint/2010/main" val="262149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PnP Core Component?</a:t>
            </a:r>
            <a:endParaRPr lang="fi-FI" dirty="0"/>
          </a:p>
        </p:txBody>
      </p:sp>
      <p:sp>
        <p:nvSpPr>
          <p:cNvPr id="3" name="Text Placeholder 2"/>
          <p:cNvSpPr>
            <a:spLocks noGrp="1"/>
          </p:cNvSpPr>
          <p:nvPr>
            <p:ph type="body" sz="quarter" idx="10"/>
          </p:nvPr>
        </p:nvSpPr>
        <p:spPr>
          <a:xfrm>
            <a:off x="274638" y="1212850"/>
            <a:ext cx="11887200" cy="4770537"/>
          </a:xfrm>
        </p:spPr>
        <p:txBody>
          <a:bodyPr/>
          <a:lstStyle/>
          <a:p>
            <a:r>
              <a:rPr lang="en-US" dirty="0"/>
              <a:t>Open source extensions on top of native SharePoint CSOM and REST APIs for managed code</a:t>
            </a:r>
          </a:p>
          <a:p>
            <a:r>
              <a:rPr lang="en-US" dirty="0"/>
              <a:t>Separate versions for SharePoint Online and on-premises*</a:t>
            </a:r>
          </a:p>
          <a:p>
            <a:pPr lvl="1"/>
            <a:r>
              <a:rPr lang="en-US" dirty="0"/>
              <a:t>15 – SP2013 on-premises</a:t>
            </a:r>
          </a:p>
          <a:p>
            <a:pPr lvl="1"/>
            <a:r>
              <a:rPr lang="en-US" dirty="0"/>
              <a:t>16 – SP2016 on-premises*</a:t>
            </a:r>
          </a:p>
          <a:p>
            <a:pPr lvl="1"/>
            <a:r>
              <a:rPr lang="en-US" dirty="0"/>
              <a:t>16.1 – SharePoint Online</a:t>
            </a:r>
          </a:p>
          <a:p>
            <a:r>
              <a:rPr lang="en-US" dirty="0"/>
              <a:t>Simplifies remote development for any managed code from provider hosted add-in/app or windows code</a:t>
            </a:r>
          </a:p>
        </p:txBody>
      </p:sp>
    </p:spTree>
    <p:extLst>
      <p:ext uri="{BB962C8B-B14F-4D97-AF65-F5344CB8AC3E}">
        <p14:creationId xmlns:p14="http://schemas.microsoft.com/office/powerpoint/2010/main" val="72093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88" dirty="0"/>
              <a:t>What do you get via the PnP </a:t>
            </a:r>
            <a:r>
              <a:rPr lang="en-US" sz="4488" dirty="0" err="1"/>
              <a:t>NuGet</a:t>
            </a:r>
            <a:r>
              <a:rPr lang="en-US" sz="4488" dirty="0"/>
              <a:t> package?</a:t>
            </a:r>
            <a:endParaRPr lang="nl-BE" sz="4488" dirty="0"/>
          </a:p>
        </p:txBody>
      </p:sp>
      <p:graphicFrame>
        <p:nvGraphicFramePr>
          <p:cNvPr id="3" name="Table 2"/>
          <p:cNvGraphicFramePr>
            <a:graphicFrameLocks noGrp="1"/>
          </p:cNvGraphicFramePr>
          <p:nvPr>
            <p:extLst>
              <p:ext uri="{D42A27DB-BD31-4B8C-83A1-F6EECF244321}">
                <p14:modId xmlns:p14="http://schemas.microsoft.com/office/powerpoint/2010/main" val="2244176909"/>
              </p:ext>
            </p:extLst>
          </p:nvPr>
        </p:nvGraphicFramePr>
        <p:xfrm>
          <a:off x="746179" y="1212849"/>
          <a:ext cx="10946484" cy="4763321"/>
        </p:xfrm>
        <a:graphic>
          <a:graphicData uri="http://schemas.openxmlformats.org/drawingml/2006/table">
            <a:tbl>
              <a:tblPr firstRow="1" bandRow="1">
                <a:tableStyleId>{5C22544A-7EE6-4342-B048-85BDC9FD1C3A}</a:tableStyleId>
              </a:tblPr>
              <a:tblGrid>
                <a:gridCol w="5473242">
                  <a:extLst>
                    <a:ext uri="{9D8B030D-6E8A-4147-A177-3AD203B41FA5}">
                      <a16:colId xmlns:a16="http://schemas.microsoft.com/office/drawing/2014/main" val="861617063"/>
                    </a:ext>
                  </a:extLst>
                </a:gridCol>
                <a:gridCol w="5473242">
                  <a:extLst>
                    <a:ext uri="{9D8B030D-6E8A-4147-A177-3AD203B41FA5}">
                      <a16:colId xmlns:a16="http://schemas.microsoft.com/office/drawing/2014/main" val="3798707881"/>
                    </a:ext>
                  </a:extLst>
                </a:gridCol>
              </a:tblGrid>
              <a:tr h="378222">
                <a:tc>
                  <a:txBody>
                    <a:bodyPr/>
                    <a:lstStyle/>
                    <a:p>
                      <a:pPr algn="ctr"/>
                      <a:r>
                        <a:rPr lang="en-US" sz="1400" dirty="0"/>
                        <a:t>Online</a:t>
                      </a:r>
                      <a:endParaRPr lang="nl-BE" sz="1400" dirty="0"/>
                    </a:p>
                  </a:txBody>
                  <a:tcPr marL="93260" marR="93260" marT="46630" marB="46630"/>
                </a:tc>
                <a:tc>
                  <a:txBody>
                    <a:bodyPr/>
                    <a:lstStyle/>
                    <a:p>
                      <a:pPr algn="ctr"/>
                      <a:r>
                        <a:rPr lang="en-US" sz="1400" dirty="0"/>
                        <a:t>On-premises (v15, v16*)</a:t>
                      </a:r>
                      <a:endParaRPr lang="nl-BE" sz="1400" dirty="0"/>
                    </a:p>
                  </a:txBody>
                  <a:tcPr marL="93260" marR="93260" marT="46630" marB="46630"/>
                </a:tc>
                <a:extLst>
                  <a:ext uri="{0D108BD9-81ED-4DB2-BD59-A6C34878D82A}">
                    <a16:rowId xmlns:a16="http://schemas.microsoft.com/office/drawing/2014/main" val="3799381246"/>
                  </a:ext>
                </a:extLst>
              </a:tr>
              <a:tr h="378222">
                <a:tc gridSpan="2">
                  <a:txBody>
                    <a:bodyPr/>
                    <a:lstStyle/>
                    <a:p>
                      <a:pPr algn="ctr"/>
                      <a:r>
                        <a:rPr lang="en-US" sz="1400" dirty="0">
                          <a:solidFill>
                            <a:schemeClr val="bg1"/>
                          </a:solidFill>
                        </a:rPr>
                        <a:t>Files delivered</a:t>
                      </a:r>
                      <a:r>
                        <a:rPr lang="en-US" sz="1400" baseline="0" dirty="0">
                          <a:solidFill>
                            <a:schemeClr val="bg1"/>
                          </a:solidFill>
                        </a:rPr>
                        <a:t> via the PnP package</a:t>
                      </a:r>
                      <a:endParaRPr lang="nl-BE" sz="1400" dirty="0">
                        <a:solidFill>
                          <a:schemeClr val="bg1"/>
                        </a:solidFill>
                      </a:endParaRPr>
                    </a:p>
                  </a:txBody>
                  <a:tcPr marL="93260" marR="93260" marT="46630" marB="46630">
                    <a:solidFill>
                      <a:schemeClr val="accent4"/>
                    </a:solidFill>
                  </a:tcPr>
                </a:tc>
                <a:tc hMerge="1">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nl-BE" dirty="0"/>
                    </a:p>
                  </a:txBody>
                  <a:tcPr/>
                </a:tc>
                <a:extLst>
                  <a:ext uri="{0D108BD9-81ED-4DB2-BD59-A6C34878D82A}">
                    <a16:rowId xmlns:a16="http://schemas.microsoft.com/office/drawing/2014/main" val="2587319509"/>
                  </a:ext>
                </a:extLst>
              </a:tr>
              <a:tr h="310868">
                <a:tc>
                  <a:txBody>
                    <a:bodyPr/>
                    <a:lstStyle/>
                    <a:p>
                      <a:r>
                        <a:rPr lang="en-US" sz="1400" dirty="0"/>
                        <a:t>OfficeDevPnP.Core.dll	</a:t>
                      </a:r>
                      <a:endParaRPr lang="nl-BE" sz="1400" dirty="0"/>
                    </a:p>
                  </a:txBody>
                  <a:tcPr marL="93260" marR="93260" marT="46630" marB="4663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dirty="0"/>
                        <a:t>OfficeDevPnP.Core.dll	</a:t>
                      </a:r>
                      <a:endParaRPr lang="nl-BE" sz="1400" dirty="0"/>
                    </a:p>
                  </a:txBody>
                  <a:tcPr marL="93260" marR="93260" marT="46630" marB="46630"/>
                </a:tc>
                <a:extLst>
                  <a:ext uri="{0D108BD9-81ED-4DB2-BD59-A6C34878D82A}">
                    <a16:rowId xmlns:a16="http://schemas.microsoft.com/office/drawing/2014/main" val="4090175119"/>
                  </a:ext>
                </a:extLst>
              </a:tr>
              <a:tr h="378222">
                <a:tc>
                  <a:txBody>
                    <a:bodyPr/>
                    <a:lstStyle/>
                    <a:p>
                      <a:endParaRPr lang="nl-BE" sz="1400" dirty="0"/>
                    </a:p>
                  </a:txBody>
                  <a:tcPr marL="93260" marR="93260" marT="46630" marB="46630"/>
                </a:tc>
                <a:tc>
                  <a:txBody>
                    <a:bodyPr/>
                    <a:lstStyle/>
                    <a:p>
                      <a:r>
                        <a:rPr lang="en-US" sz="1400" dirty="0"/>
                        <a:t>Microsoft.Online.SharePoint.Client.Tenant.dll</a:t>
                      </a:r>
                      <a:endParaRPr lang="nl-BE" sz="1400" dirty="0"/>
                    </a:p>
                  </a:txBody>
                  <a:tcPr marL="93260" marR="93260" marT="46630" marB="46630"/>
                </a:tc>
                <a:extLst>
                  <a:ext uri="{0D108BD9-81ED-4DB2-BD59-A6C34878D82A}">
                    <a16:rowId xmlns:a16="http://schemas.microsoft.com/office/drawing/2014/main" val="1497997549"/>
                  </a:ext>
                </a:extLst>
              </a:tr>
              <a:tr h="378222">
                <a:tc gridSpan="2">
                  <a:txBody>
                    <a:bodyPr/>
                    <a:lstStyle/>
                    <a:p>
                      <a:pPr algn="ctr"/>
                      <a:r>
                        <a:rPr lang="en-US" sz="1400" dirty="0">
                          <a:solidFill>
                            <a:schemeClr val="bg1"/>
                          </a:solidFill>
                        </a:rPr>
                        <a:t>Files delivered via “dependencies</a:t>
                      </a:r>
                      <a:r>
                        <a:rPr lang="en-US" sz="1400" baseline="0" dirty="0">
                          <a:solidFill>
                            <a:schemeClr val="bg1"/>
                          </a:solidFill>
                        </a:rPr>
                        <a:t>” in the PnP package</a:t>
                      </a:r>
                      <a:endParaRPr lang="nl-BE" sz="1400" dirty="0">
                        <a:solidFill>
                          <a:schemeClr val="bg1"/>
                        </a:solidFill>
                      </a:endParaRPr>
                    </a:p>
                  </a:txBody>
                  <a:tcPr marL="93260" marR="93260" marT="46630" marB="46630">
                    <a:solidFill>
                      <a:schemeClr val="accent4"/>
                    </a:solidFill>
                  </a:tcPr>
                </a:tc>
                <a:tc hMerge="1">
                  <a:txBody>
                    <a:bodyPr/>
                    <a:lstStyle/>
                    <a:p>
                      <a:endParaRPr lang="nl-BE" dirty="0"/>
                    </a:p>
                  </a:txBody>
                  <a:tcPr/>
                </a:tc>
                <a:extLst>
                  <a:ext uri="{0D108BD9-81ED-4DB2-BD59-A6C34878D82A}">
                    <a16:rowId xmlns:a16="http://schemas.microsoft.com/office/drawing/2014/main" val="1770831783"/>
                  </a:ext>
                </a:extLst>
              </a:tr>
              <a:tr h="378222">
                <a:tc>
                  <a:txBody>
                    <a:bodyPr/>
                    <a:lstStyle/>
                    <a:p>
                      <a:r>
                        <a:rPr lang="en-US" sz="1400" dirty="0"/>
                        <a:t>Microsoft.SharePoint.Client.dll</a:t>
                      </a:r>
                      <a:endParaRPr lang="nl-BE" sz="1400" dirty="0"/>
                    </a:p>
                  </a:txBody>
                  <a:tcPr marL="93260" marR="93260" marT="46630" marB="46630"/>
                </a:tc>
                <a:tc>
                  <a:txBody>
                    <a:bodyPr/>
                    <a:lstStyle/>
                    <a:p>
                      <a:r>
                        <a:rPr lang="en-US" sz="1400" dirty="0"/>
                        <a:t>Microsoft.SharePoint.Client.dll</a:t>
                      </a:r>
                      <a:endParaRPr lang="nl-BE" sz="1400" dirty="0"/>
                    </a:p>
                  </a:txBody>
                  <a:tcPr marL="93260" marR="93260" marT="46630" marB="46630"/>
                </a:tc>
                <a:extLst>
                  <a:ext uri="{0D108BD9-81ED-4DB2-BD59-A6C34878D82A}">
                    <a16:rowId xmlns:a16="http://schemas.microsoft.com/office/drawing/2014/main" val="293612991"/>
                  </a:ext>
                </a:extLst>
              </a:tr>
              <a:tr h="378222">
                <a:tc>
                  <a:txBody>
                    <a:bodyPr/>
                    <a:lstStyle/>
                    <a:p>
                      <a:r>
                        <a:rPr lang="en-US" sz="1400" dirty="0"/>
                        <a:t>Microsoft.SharePoint.Client.Runtime.dll</a:t>
                      </a:r>
                      <a:endParaRPr lang="nl-BE" sz="1400" dirty="0"/>
                    </a:p>
                  </a:txBody>
                  <a:tcPr marL="93260" marR="93260" marT="46630" marB="46630"/>
                </a:tc>
                <a:tc>
                  <a:txBody>
                    <a:bodyPr/>
                    <a:lstStyle/>
                    <a:p>
                      <a:r>
                        <a:rPr lang="en-US" sz="1400" dirty="0"/>
                        <a:t>Microsoft.SharePoint.Client.Runtime.dll</a:t>
                      </a:r>
                      <a:endParaRPr lang="nl-BE" sz="1400" dirty="0"/>
                    </a:p>
                  </a:txBody>
                  <a:tcPr marL="93260" marR="93260" marT="46630" marB="46630"/>
                </a:tc>
                <a:extLst>
                  <a:ext uri="{0D108BD9-81ED-4DB2-BD59-A6C34878D82A}">
                    <a16:rowId xmlns:a16="http://schemas.microsoft.com/office/drawing/2014/main" val="2865409528"/>
                  </a:ext>
                </a:extLst>
              </a:tr>
              <a:tr h="378222">
                <a:tc>
                  <a:txBody>
                    <a:bodyPr/>
                    <a:lstStyle/>
                    <a:p>
                      <a:r>
                        <a:rPr lang="nl-BE" sz="1400" dirty="0"/>
                        <a:t>Microsoft.Online.SharePoint.Client.Tenant.dll</a:t>
                      </a:r>
                    </a:p>
                  </a:txBody>
                  <a:tcPr marL="93260" marR="93260" marT="46630" marB="46630"/>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nl-BE" sz="1400" dirty="0"/>
                    </a:p>
                  </a:txBody>
                  <a:tcPr marL="93260" marR="93260" marT="46630" marB="46630"/>
                </a:tc>
                <a:extLst>
                  <a:ext uri="{0D108BD9-81ED-4DB2-BD59-A6C34878D82A}">
                    <a16:rowId xmlns:a16="http://schemas.microsoft.com/office/drawing/2014/main" val="3020550152"/>
                  </a:ext>
                </a:extLst>
              </a:tr>
              <a:tr h="378222">
                <a:tc>
                  <a:txBody>
                    <a:bodyPr/>
                    <a:lstStyle/>
                    <a:p>
                      <a:r>
                        <a:rPr lang="nl-BE" sz="1400" dirty="0"/>
                        <a:t>Microsoft.SharePoint.Client.*.dll – Other CSOM assemblies for SPO</a:t>
                      </a:r>
                    </a:p>
                  </a:txBody>
                  <a:tcPr marL="93260" marR="93260" marT="46630" marB="46630"/>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nl-BE" sz="1400" dirty="0"/>
                        <a:t>Microsoft.SharePoint.Client.*.dll – Other CSOM assemblies for On-prem</a:t>
                      </a:r>
                    </a:p>
                  </a:txBody>
                  <a:tcPr marL="93260" marR="93260" marT="46630" marB="46630"/>
                </a:tc>
                <a:extLst>
                  <a:ext uri="{0D108BD9-81ED-4DB2-BD59-A6C34878D82A}">
                    <a16:rowId xmlns:a16="http://schemas.microsoft.com/office/drawing/2014/main" val="930290936"/>
                  </a:ext>
                </a:extLst>
              </a:tr>
              <a:tr h="378222">
                <a:tc>
                  <a:txBody>
                    <a:bodyPr/>
                    <a:lstStyle/>
                    <a:p>
                      <a:r>
                        <a:rPr lang="en-US" sz="1400" b="1" dirty="0" err="1">
                          <a:solidFill>
                            <a:schemeClr val="tx1">
                              <a:lumMod val="85000"/>
                              <a:lumOff val="15000"/>
                            </a:schemeClr>
                          </a:solidFill>
                        </a:rPr>
                        <a:t>SharePointContext.cs</a:t>
                      </a:r>
                      <a:r>
                        <a:rPr lang="en-US" sz="1400" b="1" baseline="0" dirty="0">
                          <a:solidFill>
                            <a:schemeClr val="tx1">
                              <a:lumMod val="85000"/>
                              <a:lumOff val="15000"/>
                            </a:schemeClr>
                          </a:solidFill>
                        </a:rPr>
                        <a:t> / </a:t>
                      </a:r>
                      <a:r>
                        <a:rPr lang="en-US" sz="1400" b="1" baseline="0" dirty="0" err="1">
                          <a:solidFill>
                            <a:schemeClr val="tx1">
                              <a:lumMod val="85000"/>
                              <a:lumOff val="15000"/>
                            </a:schemeClr>
                          </a:solidFill>
                        </a:rPr>
                        <a:t>SharePointContext.vb</a:t>
                      </a:r>
                      <a:endParaRPr lang="nl-BE" sz="1400" b="1" dirty="0">
                        <a:solidFill>
                          <a:schemeClr val="tx1">
                            <a:lumMod val="85000"/>
                            <a:lumOff val="15000"/>
                          </a:schemeClr>
                        </a:solidFill>
                      </a:endParaRPr>
                    </a:p>
                  </a:txBody>
                  <a:tcPr marL="93260" marR="93260" marT="46630" marB="46630"/>
                </a:tc>
                <a:tc>
                  <a:txBody>
                    <a:bodyPr/>
                    <a:lstStyle/>
                    <a:p>
                      <a:r>
                        <a:rPr lang="en-US" sz="1400" b="1" dirty="0" err="1">
                          <a:solidFill>
                            <a:schemeClr val="tx1">
                              <a:lumMod val="85000"/>
                              <a:lumOff val="15000"/>
                            </a:schemeClr>
                          </a:solidFill>
                        </a:rPr>
                        <a:t>SharePointContext.cs</a:t>
                      </a:r>
                      <a:r>
                        <a:rPr lang="en-US" sz="1400" b="1" baseline="0" dirty="0">
                          <a:solidFill>
                            <a:schemeClr val="tx1">
                              <a:lumMod val="85000"/>
                              <a:lumOff val="15000"/>
                            </a:schemeClr>
                          </a:solidFill>
                        </a:rPr>
                        <a:t> / </a:t>
                      </a:r>
                      <a:r>
                        <a:rPr lang="en-US" sz="1400" b="1" baseline="0" dirty="0" err="1">
                          <a:solidFill>
                            <a:schemeClr val="tx1">
                              <a:lumMod val="85000"/>
                              <a:lumOff val="15000"/>
                            </a:schemeClr>
                          </a:solidFill>
                        </a:rPr>
                        <a:t>SharePointContext.vb</a:t>
                      </a:r>
                      <a:endParaRPr lang="nl-BE" sz="1400" b="1" dirty="0">
                        <a:solidFill>
                          <a:schemeClr val="tx1">
                            <a:lumMod val="85000"/>
                            <a:lumOff val="15000"/>
                          </a:schemeClr>
                        </a:solidFill>
                      </a:endParaRPr>
                    </a:p>
                  </a:txBody>
                  <a:tcPr marL="93260" marR="93260" marT="46630" marB="46630"/>
                </a:tc>
                <a:extLst>
                  <a:ext uri="{0D108BD9-81ED-4DB2-BD59-A6C34878D82A}">
                    <a16:rowId xmlns:a16="http://schemas.microsoft.com/office/drawing/2014/main" val="3124672986"/>
                  </a:ext>
                </a:extLst>
              </a:tr>
              <a:tr h="378222">
                <a:tc>
                  <a:txBody>
                    <a:bodyPr/>
                    <a:lstStyle/>
                    <a:p>
                      <a:r>
                        <a:rPr lang="en-US" sz="1400" b="1" dirty="0" err="1">
                          <a:solidFill>
                            <a:schemeClr val="tx1">
                              <a:lumMod val="85000"/>
                              <a:lumOff val="15000"/>
                            </a:schemeClr>
                          </a:solidFill>
                        </a:rPr>
                        <a:t>TokenHelper.cs</a:t>
                      </a:r>
                      <a:r>
                        <a:rPr lang="en-US" sz="1400" b="1" dirty="0">
                          <a:solidFill>
                            <a:schemeClr val="tx1">
                              <a:lumMod val="85000"/>
                              <a:lumOff val="15000"/>
                            </a:schemeClr>
                          </a:solidFill>
                        </a:rPr>
                        <a:t> / </a:t>
                      </a:r>
                      <a:r>
                        <a:rPr lang="en-US" sz="1400" b="1" dirty="0" err="1">
                          <a:solidFill>
                            <a:schemeClr val="tx1">
                              <a:lumMod val="85000"/>
                              <a:lumOff val="15000"/>
                            </a:schemeClr>
                          </a:solidFill>
                        </a:rPr>
                        <a:t>TokenHelper.vb</a:t>
                      </a:r>
                      <a:endParaRPr lang="nl-BE" sz="1400" b="1" dirty="0">
                        <a:solidFill>
                          <a:schemeClr val="tx1">
                            <a:lumMod val="85000"/>
                            <a:lumOff val="15000"/>
                          </a:schemeClr>
                        </a:solidFill>
                      </a:endParaRPr>
                    </a:p>
                  </a:txBody>
                  <a:tcPr marL="93260" marR="93260" marT="46630" marB="46630"/>
                </a:tc>
                <a:tc>
                  <a:txBody>
                    <a:bodyPr/>
                    <a:lstStyle/>
                    <a:p>
                      <a:r>
                        <a:rPr lang="en-US" sz="1400" b="1" dirty="0" err="1">
                          <a:solidFill>
                            <a:schemeClr val="tx1">
                              <a:lumMod val="85000"/>
                              <a:lumOff val="15000"/>
                            </a:schemeClr>
                          </a:solidFill>
                        </a:rPr>
                        <a:t>TokenHelper.cs</a:t>
                      </a:r>
                      <a:r>
                        <a:rPr lang="en-US" sz="1400" b="1" dirty="0">
                          <a:solidFill>
                            <a:schemeClr val="tx1">
                              <a:lumMod val="85000"/>
                              <a:lumOff val="15000"/>
                            </a:schemeClr>
                          </a:solidFill>
                        </a:rPr>
                        <a:t> / </a:t>
                      </a:r>
                      <a:r>
                        <a:rPr lang="en-US" sz="1400" b="1" dirty="0" err="1">
                          <a:solidFill>
                            <a:schemeClr val="tx1">
                              <a:lumMod val="85000"/>
                              <a:lumOff val="15000"/>
                            </a:schemeClr>
                          </a:solidFill>
                        </a:rPr>
                        <a:t>TokenHelper.vb</a:t>
                      </a:r>
                      <a:endParaRPr lang="nl-BE" sz="1400" b="1" dirty="0">
                        <a:solidFill>
                          <a:schemeClr val="tx1">
                            <a:lumMod val="85000"/>
                            <a:lumOff val="15000"/>
                          </a:schemeClr>
                        </a:solidFill>
                      </a:endParaRPr>
                    </a:p>
                  </a:txBody>
                  <a:tcPr marL="93260" marR="93260" marT="46630" marB="46630"/>
                </a:tc>
                <a:extLst>
                  <a:ext uri="{0D108BD9-81ED-4DB2-BD59-A6C34878D82A}">
                    <a16:rowId xmlns:a16="http://schemas.microsoft.com/office/drawing/2014/main" val="363530394"/>
                  </a:ext>
                </a:extLst>
              </a:tr>
              <a:tr h="52847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1" dirty="0" err="1">
                          <a:solidFill>
                            <a:schemeClr val="tx1">
                              <a:lumMod val="85000"/>
                              <a:lumOff val="15000"/>
                            </a:schemeClr>
                          </a:solidFill>
                        </a:rPr>
                        <a:t>SharePointContextFilterAttribute.cs</a:t>
                      </a:r>
                      <a:r>
                        <a:rPr lang="en-US" sz="1400" b="1" dirty="0">
                          <a:solidFill>
                            <a:schemeClr val="tx1">
                              <a:lumMod val="85000"/>
                              <a:lumOff val="15000"/>
                            </a:schemeClr>
                          </a:solidFill>
                        </a:rPr>
                        <a:t> / </a:t>
                      </a:r>
                      <a:r>
                        <a:rPr lang="en-US" sz="1400" b="1" dirty="0" err="1">
                          <a:solidFill>
                            <a:schemeClr val="tx1">
                              <a:lumMod val="85000"/>
                              <a:lumOff val="15000"/>
                            </a:schemeClr>
                          </a:solidFill>
                        </a:rPr>
                        <a:t>SharePointContextFilterAttribute</a:t>
                      </a:r>
                      <a:r>
                        <a:rPr lang="nl-BE" sz="1400" b="1" dirty="0">
                          <a:solidFill>
                            <a:schemeClr val="tx1">
                              <a:lumMod val="85000"/>
                              <a:lumOff val="15000"/>
                            </a:schemeClr>
                          </a:solidFill>
                        </a:rPr>
                        <a:t>.</a:t>
                      </a:r>
                      <a:r>
                        <a:rPr lang="nl-BE" sz="1400" b="1" dirty="0" err="1">
                          <a:solidFill>
                            <a:schemeClr val="tx1">
                              <a:lumMod val="85000"/>
                              <a:lumOff val="15000"/>
                            </a:schemeClr>
                          </a:solidFill>
                        </a:rPr>
                        <a:t>vb</a:t>
                      </a:r>
                      <a:r>
                        <a:rPr lang="nl-BE" sz="1400" b="1" baseline="0" dirty="0">
                          <a:solidFill>
                            <a:schemeClr val="tx1">
                              <a:lumMod val="85000"/>
                              <a:lumOff val="15000"/>
                            </a:schemeClr>
                          </a:solidFill>
                        </a:rPr>
                        <a:t> (MVC </a:t>
                      </a:r>
                      <a:r>
                        <a:rPr lang="nl-BE" sz="1400" b="1" baseline="0" dirty="0" err="1">
                          <a:solidFill>
                            <a:schemeClr val="tx1">
                              <a:lumMod val="85000"/>
                              <a:lumOff val="15000"/>
                            </a:schemeClr>
                          </a:solidFill>
                        </a:rPr>
                        <a:t>only</a:t>
                      </a:r>
                      <a:r>
                        <a:rPr lang="nl-BE" sz="1400" b="1" baseline="0" dirty="0">
                          <a:solidFill>
                            <a:schemeClr val="tx1">
                              <a:lumMod val="85000"/>
                              <a:lumOff val="15000"/>
                            </a:schemeClr>
                          </a:solidFill>
                        </a:rPr>
                        <a:t>)</a:t>
                      </a:r>
                      <a:endParaRPr lang="nl-BE" sz="1400" b="1" dirty="0">
                        <a:solidFill>
                          <a:schemeClr val="tx1">
                            <a:lumMod val="85000"/>
                            <a:lumOff val="15000"/>
                          </a:schemeClr>
                        </a:solidFill>
                      </a:endParaRPr>
                    </a:p>
                  </a:txBody>
                  <a:tcPr marL="93260" marR="93260" marT="46630" marB="4663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1" dirty="0" err="1">
                          <a:solidFill>
                            <a:schemeClr val="tx1">
                              <a:lumMod val="85000"/>
                              <a:lumOff val="15000"/>
                            </a:schemeClr>
                          </a:solidFill>
                        </a:rPr>
                        <a:t>SharePointContextFilterAttribute.cs</a:t>
                      </a:r>
                      <a:r>
                        <a:rPr lang="en-US" sz="1400" b="1" dirty="0">
                          <a:solidFill>
                            <a:schemeClr val="tx1">
                              <a:lumMod val="85000"/>
                              <a:lumOff val="15000"/>
                            </a:schemeClr>
                          </a:solidFill>
                        </a:rPr>
                        <a:t> / </a:t>
                      </a:r>
                      <a:r>
                        <a:rPr lang="en-US" sz="1400" b="1" dirty="0" err="1">
                          <a:solidFill>
                            <a:schemeClr val="tx1">
                              <a:lumMod val="85000"/>
                              <a:lumOff val="15000"/>
                            </a:schemeClr>
                          </a:solidFill>
                        </a:rPr>
                        <a:t>SharePointContextFilterAttribute</a:t>
                      </a:r>
                      <a:r>
                        <a:rPr lang="nl-BE" sz="1400" b="1" dirty="0">
                          <a:solidFill>
                            <a:schemeClr val="tx1">
                              <a:lumMod val="85000"/>
                              <a:lumOff val="15000"/>
                            </a:schemeClr>
                          </a:solidFill>
                        </a:rPr>
                        <a:t>.</a:t>
                      </a:r>
                      <a:r>
                        <a:rPr lang="nl-BE" sz="1400" b="1" dirty="0" err="1">
                          <a:solidFill>
                            <a:schemeClr val="tx1">
                              <a:lumMod val="85000"/>
                              <a:lumOff val="15000"/>
                            </a:schemeClr>
                          </a:solidFill>
                        </a:rPr>
                        <a:t>vb</a:t>
                      </a:r>
                      <a:r>
                        <a:rPr lang="nl-BE" sz="1400" b="1" baseline="0" dirty="0">
                          <a:solidFill>
                            <a:schemeClr val="tx1">
                              <a:lumMod val="85000"/>
                              <a:lumOff val="15000"/>
                            </a:schemeClr>
                          </a:solidFill>
                        </a:rPr>
                        <a:t> (MVC </a:t>
                      </a:r>
                      <a:r>
                        <a:rPr lang="nl-BE" sz="1400" b="1" baseline="0" dirty="0" err="1">
                          <a:solidFill>
                            <a:schemeClr val="tx1">
                              <a:lumMod val="85000"/>
                              <a:lumOff val="15000"/>
                            </a:schemeClr>
                          </a:solidFill>
                        </a:rPr>
                        <a:t>only</a:t>
                      </a:r>
                      <a:r>
                        <a:rPr lang="nl-BE" sz="1400" b="1" baseline="0" dirty="0">
                          <a:solidFill>
                            <a:schemeClr val="tx1">
                              <a:lumMod val="85000"/>
                              <a:lumOff val="15000"/>
                            </a:schemeClr>
                          </a:solidFill>
                        </a:rPr>
                        <a:t>)</a:t>
                      </a:r>
                      <a:endParaRPr lang="nl-BE" sz="1400" b="1" dirty="0">
                        <a:solidFill>
                          <a:schemeClr val="tx1">
                            <a:lumMod val="85000"/>
                            <a:lumOff val="15000"/>
                          </a:schemeClr>
                        </a:solidFill>
                      </a:endParaRPr>
                    </a:p>
                  </a:txBody>
                  <a:tcPr marL="93260" marR="93260" marT="46630" marB="46630"/>
                </a:tc>
                <a:extLst>
                  <a:ext uri="{0D108BD9-81ED-4DB2-BD59-A6C34878D82A}">
                    <a16:rowId xmlns:a16="http://schemas.microsoft.com/office/drawing/2014/main" val="401865773"/>
                  </a:ext>
                </a:extLst>
              </a:tr>
            </a:tbl>
          </a:graphicData>
        </a:graphic>
      </p:graphicFrame>
    </p:spTree>
    <p:extLst>
      <p:ext uri="{BB962C8B-B14F-4D97-AF65-F5344CB8AC3E}">
        <p14:creationId xmlns:p14="http://schemas.microsoft.com/office/powerpoint/2010/main" val="55148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PnP Core Component – Use cases</a:t>
            </a:r>
          </a:p>
        </p:txBody>
      </p:sp>
      <p:sp>
        <p:nvSpPr>
          <p:cNvPr id="7" name="Rectangle 6"/>
          <p:cNvSpPr/>
          <p:nvPr/>
        </p:nvSpPr>
        <p:spPr bwMode="auto">
          <a:xfrm>
            <a:off x="1935576" y="3336401"/>
            <a:ext cx="3906959" cy="1008000"/>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80000" tIns="46637" rIns="0" bIns="46637" numCol="1" rtlCol="0" anchor="ctr" anchorCtr="0" compatLnSpc="1">
            <a:prstTxWarp prst="textNoShape">
              <a:avLst/>
            </a:prstTxWarp>
          </a:bodyPr>
          <a:lstStyle/>
          <a:p>
            <a:r>
              <a:rPr lang="en-US" sz="2000" dirty="0"/>
              <a:t>Authentication Manager</a:t>
            </a:r>
          </a:p>
        </p:txBody>
      </p:sp>
      <p:sp>
        <p:nvSpPr>
          <p:cNvPr id="8" name="Rectangle 7"/>
          <p:cNvSpPr/>
          <p:nvPr/>
        </p:nvSpPr>
        <p:spPr bwMode="auto">
          <a:xfrm>
            <a:off x="1934393" y="2274625"/>
            <a:ext cx="3909324" cy="1008000"/>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0" bIns="46637" numCol="1" rtlCol="0" anchor="ctr" anchorCtr="0" compatLnSpc="1">
            <a:prstTxWarp prst="textNoShape">
              <a:avLst/>
            </a:prstTxWarp>
          </a:bodyPr>
          <a:lstStyle/>
          <a:p>
            <a:pPr defTabSz="932472" fontAlgn="base">
              <a:spcBef>
                <a:spcPct val="0"/>
              </a:spcBef>
              <a:spcAft>
                <a:spcPct val="0"/>
              </a:spcAft>
            </a:pPr>
            <a:r>
              <a:rPr lang="en-US" sz="2000" dirty="0">
                <a:gradFill>
                  <a:gsLst>
                    <a:gs pos="0">
                      <a:srgbClr val="FFFFFF"/>
                    </a:gs>
                    <a:gs pos="100000">
                      <a:srgbClr val="FFFFFF"/>
                    </a:gs>
                  </a:gsLst>
                  <a:lin ang="5400000" scaled="0"/>
                </a:gradFill>
              </a:rPr>
              <a:t>Remote Timer Job Framework</a:t>
            </a:r>
          </a:p>
        </p:txBody>
      </p:sp>
      <p:sp>
        <p:nvSpPr>
          <p:cNvPr id="9" name="Rectangle 8"/>
          <p:cNvSpPr/>
          <p:nvPr/>
        </p:nvSpPr>
        <p:spPr bwMode="auto">
          <a:xfrm>
            <a:off x="1935576" y="1212849"/>
            <a:ext cx="3906959" cy="100800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0000" tIns="46637" rIns="0" bIns="46637" numCol="1" rtlCol="0" anchor="ctr" anchorCtr="0" compatLnSpc="1">
            <a:prstTxWarp prst="textNoShape">
              <a:avLst/>
            </a:prstTxWarp>
          </a:bodyPr>
          <a:lstStyle/>
          <a:p>
            <a:pPr defTabSz="932472" fontAlgn="base">
              <a:spcBef>
                <a:spcPct val="0"/>
              </a:spcBef>
              <a:spcAft>
                <a:spcPct val="0"/>
              </a:spcAft>
            </a:pPr>
            <a:r>
              <a:rPr lang="en-US" sz="2000" dirty="0">
                <a:gradFill>
                  <a:gsLst>
                    <a:gs pos="0">
                      <a:srgbClr val="FFFFFF"/>
                    </a:gs>
                    <a:gs pos="100000">
                      <a:srgbClr val="FFFFFF"/>
                    </a:gs>
                  </a:gsLst>
                  <a:lin ang="5400000" scaled="0"/>
                </a:gradFill>
              </a:rPr>
              <a:t>Extension Methods</a:t>
            </a:r>
          </a:p>
        </p:txBody>
      </p:sp>
      <p:sp>
        <p:nvSpPr>
          <p:cNvPr id="10" name="Rectangle 9"/>
          <p:cNvSpPr/>
          <p:nvPr/>
        </p:nvSpPr>
        <p:spPr bwMode="auto">
          <a:xfrm>
            <a:off x="1930844" y="5477462"/>
            <a:ext cx="3909325" cy="1008000"/>
          </a:xfrm>
          <a:prstGeom prst="rect">
            <a:avLst/>
          </a:prstGeom>
          <a:solidFill>
            <a:schemeClr val="accent5">
              <a:lumMod val="60000"/>
              <a:lumOff val="40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0000" tIns="46637" rIns="0" bIns="46637" numCol="1" rtlCol="0" anchor="ctr" anchorCtr="0" compatLnSpc="1">
            <a:prstTxWarp prst="textNoShape">
              <a:avLst/>
            </a:prstTxWarp>
          </a:bodyPr>
          <a:lstStyle/>
          <a:p>
            <a:pPr defTabSz="932472" fontAlgn="base">
              <a:spcBef>
                <a:spcPct val="0"/>
              </a:spcBef>
              <a:spcAft>
                <a:spcPct val="0"/>
              </a:spcAft>
            </a:pPr>
            <a:r>
              <a:rPr lang="en-US" sz="2000" dirty="0">
                <a:gradFill>
                  <a:gsLst>
                    <a:gs pos="0">
                      <a:srgbClr val="FFFFFF"/>
                    </a:gs>
                    <a:gs pos="100000">
                      <a:srgbClr val="FFFFFF"/>
                    </a:gs>
                  </a:gsLst>
                  <a:lin ang="5400000" scaled="0"/>
                </a:gradFill>
              </a:rPr>
              <a:t>PnP PowerShell </a:t>
            </a:r>
            <a:r>
              <a:rPr lang="en-US" sz="2000" dirty="0" err="1">
                <a:gradFill>
                  <a:gsLst>
                    <a:gs pos="0">
                      <a:srgbClr val="FFFFFF"/>
                    </a:gs>
                    <a:gs pos="100000">
                      <a:srgbClr val="FFFFFF"/>
                    </a:gs>
                  </a:gsLst>
                  <a:lin ang="5400000" scaled="0"/>
                </a:gradFill>
              </a:rPr>
              <a:t>CmdLets</a:t>
            </a:r>
            <a:endParaRPr lang="en-US" sz="2000" dirty="0">
              <a:gradFill>
                <a:gsLst>
                  <a:gs pos="0">
                    <a:srgbClr val="FFFFFF"/>
                  </a:gs>
                  <a:gs pos="100000">
                    <a:srgbClr val="FFFFFF"/>
                  </a:gs>
                </a:gsLst>
                <a:lin ang="5400000" scaled="0"/>
              </a:gradFill>
            </a:endParaRPr>
          </a:p>
        </p:txBody>
      </p:sp>
      <p:sp>
        <p:nvSpPr>
          <p:cNvPr id="11" name="Rectangle 10"/>
          <p:cNvSpPr/>
          <p:nvPr/>
        </p:nvSpPr>
        <p:spPr bwMode="auto">
          <a:xfrm>
            <a:off x="1933210" y="4398177"/>
            <a:ext cx="3909325" cy="1008000"/>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0000" tIns="46637" rIns="0" bIns="46637" numCol="1" rtlCol="0" anchor="ctr" anchorCtr="0" compatLnSpc="1">
            <a:prstTxWarp prst="textNoShape">
              <a:avLst/>
            </a:prstTxWarp>
          </a:bodyPr>
          <a:lstStyle/>
          <a:p>
            <a:pPr defTabSz="932472" fontAlgn="base">
              <a:spcBef>
                <a:spcPct val="0"/>
              </a:spcBef>
              <a:spcAft>
                <a:spcPct val="0"/>
              </a:spcAft>
            </a:pPr>
            <a:r>
              <a:rPr lang="en-US" sz="2000" dirty="0">
                <a:gradFill>
                  <a:gsLst>
                    <a:gs pos="0">
                      <a:srgbClr val="FFFFFF"/>
                    </a:gs>
                    <a:gs pos="100000">
                      <a:srgbClr val="FFFFFF"/>
                    </a:gs>
                  </a:gsLst>
                  <a:lin ang="5400000" scaled="0"/>
                </a:gradFill>
              </a:rPr>
              <a:t>Site Provisioning Framework</a:t>
            </a:r>
          </a:p>
        </p:txBody>
      </p:sp>
      <p:sp>
        <p:nvSpPr>
          <p:cNvPr id="12" name="Rectangle 11"/>
          <p:cNvSpPr/>
          <p:nvPr/>
        </p:nvSpPr>
        <p:spPr bwMode="auto">
          <a:xfrm>
            <a:off x="1705468" y="1212849"/>
            <a:ext cx="227743" cy="1008000"/>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Rectangle 12"/>
          <p:cNvSpPr/>
          <p:nvPr/>
        </p:nvSpPr>
        <p:spPr bwMode="auto">
          <a:xfrm>
            <a:off x="1703101" y="2274625"/>
            <a:ext cx="227743" cy="1008000"/>
          </a:xfrm>
          <a:prstGeom prst="rect">
            <a:avLst/>
          </a:prstGeom>
          <a:solidFill>
            <a:schemeClr val="accent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ectangle 13"/>
          <p:cNvSpPr/>
          <p:nvPr/>
        </p:nvSpPr>
        <p:spPr bwMode="auto">
          <a:xfrm>
            <a:off x="1703102" y="3336401"/>
            <a:ext cx="227743" cy="10080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ectangle 14"/>
          <p:cNvSpPr/>
          <p:nvPr/>
        </p:nvSpPr>
        <p:spPr bwMode="auto">
          <a:xfrm>
            <a:off x="1703102" y="4398177"/>
            <a:ext cx="227743" cy="1008000"/>
          </a:xfrm>
          <a:prstGeom prst="rect">
            <a:avLst/>
          </a:prstGeom>
          <a:solidFill>
            <a:schemeClr val="accent4">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Rectangle 15"/>
          <p:cNvSpPr/>
          <p:nvPr/>
        </p:nvSpPr>
        <p:spPr bwMode="auto">
          <a:xfrm>
            <a:off x="1703101" y="5469776"/>
            <a:ext cx="227743" cy="101568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p:nvPicPr>
        <p:blipFill rotWithShape="1">
          <a:blip r:embed="rId2"/>
          <a:srcRect l="33919" t="7339" r="19732" b="7339"/>
          <a:stretch/>
        </p:blipFill>
        <p:spPr>
          <a:xfrm>
            <a:off x="8373979" y="2040274"/>
            <a:ext cx="2862765" cy="5277375"/>
          </a:xfrm>
          <a:prstGeom prst="rect">
            <a:avLst/>
          </a:prstGeom>
        </p:spPr>
      </p:pic>
    </p:spTree>
    <p:extLst>
      <p:ext uri="{BB962C8B-B14F-4D97-AF65-F5344CB8AC3E}">
        <p14:creationId xmlns:p14="http://schemas.microsoft.com/office/powerpoint/2010/main" val="56248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1000"/>
                                        <p:tgtEl>
                                          <p:spTgt spid="16"/>
                                        </p:tgtEl>
                                      </p:cBhvr>
                                    </p:animEffect>
                                    <p:anim calcmode="lin" valueType="num">
                                      <p:cBhvr>
                                        <p:cTn id="61" dur="1000" fill="hold"/>
                                        <p:tgtEl>
                                          <p:spTgt spid="16"/>
                                        </p:tgtEl>
                                        <p:attrNameLst>
                                          <p:attrName>ppt_x</p:attrName>
                                        </p:attrNameLst>
                                      </p:cBhvr>
                                      <p:tavLst>
                                        <p:tav tm="0">
                                          <p:val>
                                            <p:strVal val="#ppt_x"/>
                                          </p:val>
                                        </p:tav>
                                        <p:tav tm="100000">
                                          <p:val>
                                            <p:strVal val="#ppt_x"/>
                                          </p:val>
                                        </p:tav>
                                      </p:tavLst>
                                    </p:anim>
                                    <p:anim calcmode="lin" valueType="num">
                                      <p:cBhvr>
                                        <p:cTn id="6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 methods</a:t>
            </a:r>
            <a:endParaRPr lang="fi-FI" dirty="0"/>
          </a:p>
        </p:txBody>
      </p:sp>
      <p:sp>
        <p:nvSpPr>
          <p:cNvPr id="8" name="Rectangle 7"/>
          <p:cNvSpPr/>
          <p:nvPr/>
        </p:nvSpPr>
        <p:spPr bwMode="auto">
          <a:xfrm>
            <a:off x="676780" y="4719751"/>
            <a:ext cx="11043129" cy="1267164"/>
          </a:xfrm>
          <a:prstGeom prst="rect">
            <a:avLst/>
          </a:prstGeom>
          <a:solidFill>
            <a:schemeClr val="tx1">
              <a:lumMod val="75000"/>
              <a:lumOff val="2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72000" rIns="180000" bIns="46637" numCol="1" rtlCol="0" anchor="t" anchorCtr="0" compatLnSpc="1">
            <a:prstTxWarp prst="textNoShape">
              <a:avLst/>
            </a:prstTxWarp>
          </a:bodyPr>
          <a:lstStyle/>
          <a:p>
            <a:r>
              <a:rPr lang="en-US" sz="1600" dirty="0">
                <a:solidFill>
                  <a:srgbClr val="57A64A"/>
                </a:solidFill>
              </a:rPr>
              <a:t>// Create content type and document library. Associate just created content type to the library.</a:t>
            </a:r>
            <a:endParaRPr lang="fi-FI" sz="1600" dirty="0">
              <a:solidFill>
                <a:srgbClr val="57A64A"/>
              </a:solidFill>
            </a:endParaRPr>
          </a:p>
          <a:p>
            <a:r>
              <a:rPr lang="fi-FI" sz="1600" dirty="0"/>
              <a:t>ctx.Web.CreateContentType(</a:t>
            </a:r>
            <a:r>
              <a:rPr lang="fi-FI" sz="1600" dirty="0">
                <a:solidFill>
                  <a:schemeClr val="tx2">
                    <a:lumMod val="40000"/>
                    <a:lumOff val="60000"/>
                  </a:schemeClr>
                </a:solidFill>
              </a:rPr>
              <a:t>"PnPDoc"</a:t>
            </a:r>
            <a:r>
              <a:rPr lang="fi-FI" sz="1600" dirty="0"/>
              <a:t>, </a:t>
            </a:r>
            <a:r>
              <a:rPr lang="fi-FI" sz="1600" dirty="0">
                <a:solidFill>
                  <a:schemeClr val="tx2">
                    <a:lumMod val="40000"/>
                    <a:lumOff val="60000"/>
                  </a:schemeClr>
                </a:solidFill>
              </a:rPr>
              <a:t>"0x010100E3B9B3214A7D4C68BEE4004B58B3ADD7"</a:t>
            </a:r>
            <a:r>
              <a:rPr lang="fi-FI" sz="1600" dirty="0"/>
              <a:t>, </a:t>
            </a:r>
            <a:r>
              <a:rPr lang="fi-FI" sz="1600" dirty="0">
                <a:solidFill>
                  <a:schemeClr val="tx2">
                    <a:lumMod val="40000"/>
                    <a:lumOff val="60000"/>
                  </a:schemeClr>
                </a:solidFill>
              </a:rPr>
              <a:t>"PnP Group"</a:t>
            </a:r>
            <a:r>
              <a:rPr lang="fi-FI" sz="1600" dirty="0"/>
              <a:t>);</a:t>
            </a:r>
          </a:p>
          <a:p>
            <a:r>
              <a:rPr lang="fi-FI" sz="1600" dirty="0">
                <a:solidFill>
                  <a:schemeClr val="accent5">
                    <a:lumMod val="40000"/>
                    <a:lumOff val="60000"/>
                  </a:schemeClr>
                </a:solidFill>
              </a:rPr>
              <a:t>var</a:t>
            </a:r>
            <a:r>
              <a:rPr lang="fi-FI" sz="1600" dirty="0"/>
              <a:t> list = ctx.Web.CreateList(</a:t>
            </a:r>
            <a:r>
              <a:rPr lang="fi-FI" sz="1600" dirty="0">
                <a:solidFill>
                  <a:schemeClr val="accent4">
                    <a:lumMod val="20000"/>
                    <a:lumOff val="80000"/>
                  </a:schemeClr>
                </a:solidFill>
              </a:rPr>
              <a:t>ListTemplateType.DocumentLibrary</a:t>
            </a:r>
            <a:r>
              <a:rPr lang="fi-FI" sz="1600" dirty="0"/>
              <a:t>, </a:t>
            </a:r>
            <a:r>
              <a:rPr lang="fi-FI" sz="1600" dirty="0">
                <a:solidFill>
                  <a:schemeClr val="tx2">
                    <a:lumMod val="40000"/>
                    <a:lumOff val="60000"/>
                  </a:schemeClr>
                </a:solidFill>
              </a:rPr>
              <a:t>"PnP Documents"</a:t>
            </a:r>
            <a:r>
              <a:rPr lang="fi-FI" sz="1600" dirty="0"/>
              <a:t>,, enableContentTypes: </a:t>
            </a:r>
            <a:r>
              <a:rPr lang="fi-FI" sz="1600" dirty="0">
                <a:solidFill>
                  <a:schemeClr val="accent5">
                    <a:lumMod val="40000"/>
                    <a:lumOff val="60000"/>
                  </a:schemeClr>
                </a:solidFill>
              </a:rPr>
              <a:t>true</a:t>
            </a:r>
            <a:r>
              <a:rPr lang="fi-FI" sz="1600" dirty="0"/>
              <a:t>);</a:t>
            </a:r>
          </a:p>
          <a:p>
            <a:r>
              <a:rPr lang="fi-FI" sz="1600" dirty="0"/>
              <a:t>list.AddContentTypeToListByName(</a:t>
            </a:r>
            <a:r>
              <a:rPr lang="fi-FI" sz="1600" dirty="0">
                <a:solidFill>
                  <a:schemeClr val="tx2">
                    <a:lumMod val="40000"/>
                    <a:lumOff val="60000"/>
                  </a:schemeClr>
                </a:solidFill>
              </a:rPr>
              <a:t>"PnPDoc"</a:t>
            </a:r>
            <a:r>
              <a:rPr lang="fi-FI" sz="1600" dirty="0"/>
              <a:t>, </a:t>
            </a:r>
            <a:r>
              <a:rPr lang="fi-FI" sz="1600" dirty="0">
                <a:solidFill>
                  <a:schemeClr val="accent5">
                    <a:lumMod val="40000"/>
                    <a:lumOff val="60000"/>
                  </a:schemeClr>
                </a:solidFill>
              </a:rPr>
              <a:t>true</a:t>
            </a:r>
            <a:r>
              <a:rPr lang="fi-FI" sz="1600" dirty="0"/>
              <a:t>);</a:t>
            </a:r>
            <a:r>
              <a:rPr lang="fi-FI" dirty="0">
                <a:solidFill>
                  <a:schemeClr val="accent5">
                    <a:lumMod val="40000"/>
                    <a:lumOff val="60000"/>
                  </a:schemeClr>
                </a:solidFill>
              </a:rPr>
              <a:t> </a:t>
            </a:r>
            <a:endParaRPr lang="nl-BE" dirty="0">
              <a:gradFill>
                <a:gsLst>
                  <a:gs pos="0">
                    <a:srgbClr val="FFFFFF"/>
                  </a:gs>
                  <a:gs pos="100000">
                    <a:srgbClr val="FFFFFF"/>
                  </a:gs>
                </a:gsLst>
                <a:lin ang="5400000" scaled="0"/>
              </a:gradFill>
            </a:endParaRPr>
          </a:p>
        </p:txBody>
      </p:sp>
      <p:sp>
        <p:nvSpPr>
          <p:cNvPr id="9" name="TextBox 8"/>
          <p:cNvSpPr txBox="1"/>
          <p:nvPr/>
        </p:nvSpPr>
        <p:spPr>
          <a:xfrm>
            <a:off x="661851" y="1212849"/>
            <a:ext cx="5360066" cy="3185896"/>
          </a:xfrm>
          <a:prstGeom prst="rect">
            <a:avLst/>
          </a:prstGeom>
          <a:solidFill>
            <a:srgbClr val="00B050"/>
          </a:solidFill>
        </p:spPr>
        <p:txBody>
          <a:bodyPr wrap="square" lIns="182880" tIns="146304" rIns="182880" bIns="146304" rtlCol="0">
            <a:noAutofit/>
          </a:bodyPr>
          <a:lstStyle/>
          <a:p>
            <a:pPr marL="342900" indent="-342900">
              <a:lnSpc>
                <a:spcPct val="90000"/>
              </a:lnSpc>
              <a:spcAft>
                <a:spcPts val="600"/>
              </a:spcAft>
              <a:buFont typeface="Arial" panose="020B0604020202020204" pitchFamily="34" charset="0"/>
              <a:buChar char="•"/>
            </a:pPr>
            <a:r>
              <a:rPr lang="en-US" sz="2400" dirty="0">
                <a:solidFill>
                  <a:schemeClr val="bg1"/>
                </a:solidFill>
              </a:rPr>
              <a:t>Extension methods on top of the native CSOM objects</a:t>
            </a:r>
          </a:p>
          <a:p>
            <a:pPr marL="342900" indent="-342900">
              <a:lnSpc>
                <a:spcPct val="90000"/>
              </a:lnSpc>
              <a:spcAft>
                <a:spcPts val="600"/>
              </a:spcAft>
              <a:buFont typeface="Arial" panose="020B0604020202020204" pitchFamily="34" charset="0"/>
              <a:buChar char="•"/>
            </a:pPr>
            <a:r>
              <a:rPr lang="en-US" sz="2400" dirty="0">
                <a:solidFill>
                  <a:schemeClr val="bg1"/>
                </a:solidFill>
              </a:rPr>
              <a:t>One line code methods for different use cases</a:t>
            </a:r>
          </a:p>
          <a:p>
            <a:pPr marL="342900" indent="-342900">
              <a:lnSpc>
                <a:spcPct val="90000"/>
              </a:lnSpc>
              <a:spcAft>
                <a:spcPts val="600"/>
              </a:spcAft>
              <a:buFont typeface="Arial" panose="020B0604020202020204" pitchFamily="34" charset="0"/>
              <a:buChar char="•"/>
            </a:pPr>
            <a:r>
              <a:rPr lang="en-US" sz="2400" dirty="0">
                <a:solidFill>
                  <a:schemeClr val="bg1"/>
                </a:solidFill>
              </a:rPr>
              <a:t>Available after normal using statement to </a:t>
            </a:r>
            <a:r>
              <a:rPr lang="en-US" sz="2400" dirty="0" err="1">
                <a:solidFill>
                  <a:schemeClr val="bg1"/>
                </a:solidFill>
              </a:rPr>
              <a:t>Microsoft.SharePoint.Client</a:t>
            </a:r>
            <a:r>
              <a:rPr lang="en-US" sz="2400" dirty="0">
                <a:solidFill>
                  <a:schemeClr val="bg1"/>
                </a:solidFill>
              </a:rPr>
              <a:t> namespace </a:t>
            </a:r>
          </a:p>
        </p:txBody>
      </p:sp>
      <p:sp>
        <p:nvSpPr>
          <p:cNvPr id="10" name="Rectangle 9"/>
          <p:cNvSpPr/>
          <p:nvPr/>
        </p:nvSpPr>
        <p:spPr bwMode="auto">
          <a:xfrm>
            <a:off x="431116" y="1212849"/>
            <a:ext cx="230735" cy="318589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13" name="TextBox 12"/>
          <p:cNvSpPr txBox="1"/>
          <p:nvPr/>
        </p:nvSpPr>
        <p:spPr>
          <a:xfrm>
            <a:off x="6313713" y="1212849"/>
            <a:ext cx="5484463" cy="3185896"/>
          </a:xfrm>
          <a:prstGeom prst="rect">
            <a:avLst/>
          </a:prstGeom>
          <a:solidFill>
            <a:srgbClr val="00BCF2"/>
          </a:solidFill>
        </p:spPr>
        <p:txBody>
          <a:bodyPr wrap="square" lIns="182880" tIns="146304" rIns="182880" bIns="146304" rtlCol="0">
            <a:noAutofit/>
          </a:bodyPr>
          <a:lstStyle/>
          <a:p>
            <a:pPr>
              <a:lnSpc>
                <a:spcPct val="90000"/>
              </a:lnSpc>
              <a:spcAft>
                <a:spcPts val="600"/>
              </a:spcAft>
            </a:pPr>
            <a:r>
              <a:rPr lang="en-US" sz="2400" b="1" dirty="0">
                <a:solidFill>
                  <a:schemeClr val="bg1"/>
                </a:solidFill>
              </a:rPr>
              <a:t>Manage settings and artefacts cross SharePoint objects</a:t>
            </a:r>
          </a:p>
          <a:p>
            <a:pPr marL="342900" indent="-342900">
              <a:lnSpc>
                <a:spcPct val="90000"/>
              </a:lnSpc>
              <a:spcAft>
                <a:spcPts val="600"/>
              </a:spcAft>
              <a:buFont typeface="Arial" panose="020B0604020202020204" pitchFamily="34" charset="0"/>
              <a:buChar char="•"/>
            </a:pPr>
            <a:r>
              <a:rPr lang="en-US" sz="2400" dirty="0">
                <a:solidFill>
                  <a:schemeClr val="bg1"/>
                </a:solidFill>
              </a:rPr>
              <a:t>Sites</a:t>
            </a:r>
          </a:p>
          <a:p>
            <a:pPr marL="342900" indent="-342900">
              <a:lnSpc>
                <a:spcPct val="90000"/>
              </a:lnSpc>
              <a:spcAft>
                <a:spcPts val="600"/>
              </a:spcAft>
              <a:buFont typeface="Arial" panose="020B0604020202020204" pitchFamily="34" charset="0"/>
              <a:buChar char="•"/>
            </a:pPr>
            <a:r>
              <a:rPr lang="en-US" sz="2400" dirty="0">
                <a:solidFill>
                  <a:schemeClr val="bg1"/>
                </a:solidFill>
              </a:rPr>
              <a:t>Lists</a:t>
            </a:r>
          </a:p>
          <a:p>
            <a:pPr marL="342900" indent="-342900">
              <a:lnSpc>
                <a:spcPct val="90000"/>
              </a:lnSpc>
              <a:spcAft>
                <a:spcPts val="600"/>
              </a:spcAft>
              <a:buFont typeface="Arial" panose="020B0604020202020204" pitchFamily="34" charset="0"/>
              <a:buChar char="•"/>
            </a:pPr>
            <a:r>
              <a:rPr lang="en-US" sz="2400" dirty="0">
                <a:solidFill>
                  <a:schemeClr val="bg1"/>
                </a:solidFill>
              </a:rPr>
              <a:t>Page content</a:t>
            </a:r>
          </a:p>
          <a:p>
            <a:pPr marL="342900" indent="-342900">
              <a:lnSpc>
                <a:spcPct val="90000"/>
              </a:lnSpc>
              <a:spcAft>
                <a:spcPts val="600"/>
              </a:spcAft>
              <a:buFont typeface="Arial" panose="020B0604020202020204" pitchFamily="34" charset="0"/>
              <a:buChar char="•"/>
            </a:pPr>
            <a:r>
              <a:rPr lang="en-US" sz="2400" dirty="0">
                <a:solidFill>
                  <a:schemeClr val="bg1"/>
                </a:solidFill>
              </a:rPr>
              <a:t>Content types and fields</a:t>
            </a:r>
          </a:p>
          <a:p>
            <a:pPr marL="342900" indent="-342900">
              <a:lnSpc>
                <a:spcPct val="90000"/>
              </a:lnSpc>
              <a:spcAft>
                <a:spcPts val="600"/>
              </a:spcAft>
              <a:buFont typeface="Arial" panose="020B0604020202020204" pitchFamily="34" charset="0"/>
              <a:buChar char="•"/>
            </a:pPr>
            <a:r>
              <a:rPr lang="en-US" sz="2400" dirty="0">
                <a:solidFill>
                  <a:schemeClr val="bg1"/>
                </a:solidFill>
              </a:rPr>
              <a:t>Etc.</a:t>
            </a:r>
          </a:p>
          <a:p>
            <a:pPr marL="809271" lvl="1" indent="-342900">
              <a:lnSpc>
                <a:spcPct val="90000"/>
              </a:lnSpc>
              <a:spcAft>
                <a:spcPts val="600"/>
              </a:spcAft>
              <a:buFont typeface="Arial" panose="020B0604020202020204" pitchFamily="34" charset="0"/>
              <a:buChar char="•"/>
            </a:pPr>
            <a:endParaRPr lang="en-US" dirty="0">
              <a:gradFill>
                <a:gsLst>
                  <a:gs pos="2917">
                    <a:schemeClr val="tx1"/>
                  </a:gs>
                  <a:gs pos="30000">
                    <a:schemeClr val="tx1"/>
                  </a:gs>
                </a:gsLst>
                <a:lin ang="5400000" scaled="0"/>
              </a:gradFill>
            </a:endParaRPr>
          </a:p>
        </p:txBody>
      </p:sp>
      <p:sp>
        <p:nvSpPr>
          <p:cNvPr id="14" name="Rectangle 13"/>
          <p:cNvSpPr/>
          <p:nvPr/>
        </p:nvSpPr>
        <p:spPr bwMode="auto">
          <a:xfrm>
            <a:off x="6082978" y="1212849"/>
            <a:ext cx="230735" cy="3185896"/>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73483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fi-FI" dirty="0"/>
              <a:t>Remote timer job framework</a:t>
            </a:r>
            <a:endParaRPr lang="en-GB" dirty="0"/>
          </a:p>
        </p:txBody>
      </p:sp>
      <p:grpSp>
        <p:nvGrpSpPr>
          <p:cNvPr id="3" name="Group 2"/>
          <p:cNvGrpSpPr>
            <a:grpSpLocks noChangeAspect="1"/>
          </p:cNvGrpSpPr>
          <p:nvPr/>
        </p:nvGrpSpPr>
        <p:grpSpPr>
          <a:xfrm>
            <a:off x="5328992" y="2253134"/>
            <a:ext cx="6756466" cy="3276000"/>
            <a:chOff x="3544162" y="2618856"/>
            <a:chExt cx="8415558" cy="4080442"/>
          </a:xfrm>
        </p:grpSpPr>
        <p:grpSp>
          <p:nvGrpSpPr>
            <p:cNvPr id="25" name="Group 24"/>
            <p:cNvGrpSpPr/>
            <p:nvPr/>
          </p:nvGrpSpPr>
          <p:grpSpPr>
            <a:xfrm>
              <a:off x="9924806" y="4665828"/>
              <a:ext cx="2034914" cy="1333334"/>
              <a:chOff x="4395610" y="3071229"/>
              <a:chExt cx="1995195" cy="1307309"/>
            </a:xfrm>
          </p:grpSpPr>
          <p:sp>
            <p:nvSpPr>
              <p:cNvPr id="26" name="Rectangle 2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Provider Hosted Apps</a:t>
                </a:r>
              </a:p>
            </p:txBody>
          </p:sp>
          <p:pic>
            <p:nvPicPr>
              <p:cNvPr id="27" name="Picture 26"/>
              <p:cNvPicPr>
                <a:picLocks noChangeAspect="1"/>
              </p:cNvPicPr>
              <p:nvPr/>
            </p:nvPicPr>
            <p:blipFill>
              <a:blip r:embed="rId3"/>
              <a:stretch>
                <a:fillRect/>
              </a:stretch>
            </p:blipFill>
            <p:spPr>
              <a:xfrm>
                <a:off x="5246592" y="3476941"/>
                <a:ext cx="529349" cy="417312"/>
              </a:xfrm>
              <a:prstGeom prst="rect">
                <a:avLst/>
              </a:prstGeom>
            </p:spPr>
          </p:pic>
          <p:pic>
            <p:nvPicPr>
              <p:cNvPr id="28" name="Picture 27"/>
              <p:cNvPicPr>
                <a:picLocks noChangeAspect="1"/>
              </p:cNvPicPr>
              <p:nvPr/>
            </p:nvPicPr>
            <p:blipFill>
              <a:blip r:embed="rId3"/>
              <a:stretch>
                <a:fillRect/>
              </a:stretch>
            </p:blipFill>
            <p:spPr>
              <a:xfrm>
                <a:off x="5581574" y="3585493"/>
                <a:ext cx="556200" cy="438480"/>
              </a:xfrm>
              <a:prstGeom prst="rect">
                <a:avLst/>
              </a:prstGeom>
            </p:spPr>
          </p:pic>
          <p:pic>
            <p:nvPicPr>
              <p:cNvPr id="29" name="Picture 28"/>
              <p:cNvPicPr>
                <a:picLocks noChangeAspect="1"/>
              </p:cNvPicPr>
              <p:nvPr/>
            </p:nvPicPr>
            <p:blipFill>
              <a:blip r:embed="rId4"/>
              <a:stretch>
                <a:fillRect/>
              </a:stretch>
            </p:blipFill>
            <p:spPr>
              <a:xfrm>
                <a:off x="5970309" y="3700199"/>
                <a:ext cx="420496" cy="432326"/>
              </a:xfrm>
              <a:prstGeom prst="rect">
                <a:avLst/>
              </a:prstGeom>
            </p:spPr>
          </p:pic>
          <p:pic>
            <p:nvPicPr>
              <p:cNvPr id="30" name="Picture 29"/>
              <p:cNvPicPr>
                <a:picLocks noChangeAspect="1"/>
              </p:cNvPicPr>
              <p:nvPr/>
            </p:nvPicPr>
            <p:blipFill>
              <a:blip r:embed="rId5"/>
              <a:stretch>
                <a:fillRect/>
              </a:stretch>
            </p:blipFill>
            <p:spPr>
              <a:xfrm>
                <a:off x="4893565" y="3772769"/>
                <a:ext cx="688009" cy="605769"/>
              </a:xfrm>
              <a:prstGeom prst="rect">
                <a:avLst/>
              </a:prstGeom>
            </p:spPr>
          </p:pic>
        </p:grpSp>
        <p:grpSp>
          <p:nvGrpSpPr>
            <p:cNvPr id="7" name="Group 6"/>
            <p:cNvGrpSpPr>
              <a:grpSpLocks noChangeAspect="1"/>
            </p:cNvGrpSpPr>
            <p:nvPr/>
          </p:nvGrpSpPr>
          <p:grpSpPr>
            <a:xfrm>
              <a:off x="3544162" y="2790498"/>
              <a:ext cx="3157697" cy="2680317"/>
              <a:chOff x="1189689" y="976497"/>
              <a:chExt cx="3486193" cy="2959150"/>
            </a:xfrm>
          </p:grpSpPr>
          <p:grpSp>
            <p:nvGrpSpPr>
              <p:cNvPr id="8" name="Group 7"/>
              <p:cNvGrpSpPr/>
              <p:nvPr/>
            </p:nvGrpSpPr>
            <p:grpSpPr>
              <a:xfrm>
                <a:off x="3605640" y="1950993"/>
                <a:ext cx="1070242" cy="1327793"/>
                <a:chOff x="1919646" y="3675113"/>
                <a:chExt cx="902998" cy="1126838"/>
              </a:xfrm>
            </p:grpSpPr>
            <p:pic>
              <p:nvPicPr>
                <p:cNvPr id="23" name="Picture 22"/>
                <p:cNvPicPr>
                  <a:picLocks noChangeAspect="1"/>
                </p:cNvPicPr>
                <p:nvPr/>
              </p:nvPicPr>
              <p:blipFill>
                <a:blip r:embed="rId6"/>
                <a:stretch>
                  <a:fillRect/>
                </a:stretch>
              </p:blipFill>
              <p:spPr>
                <a:xfrm>
                  <a:off x="1919646" y="3675113"/>
                  <a:ext cx="674964" cy="892879"/>
                </a:xfrm>
                <a:prstGeom prst="rect">
                  <a:avLst/>
                </a:prstGeom>
              </p:spPr>
            </p:pic>
            <p:pic>
              <p:nvPicPr>
                <p:cNvPr id="24" name="Picture 23"/>
                <p:cNvPicPr>
                  <a:picLocks noChangeAspect="1"/>
                </p:cNvPicPr>
                <p:nvPr/>
              </p:nvPicPr>
              <p:blipFill>
                <a:blip r:embed="rId7"/>
                <a:stretch>
                  <a:fillRect/>
                </a:stretch>
              </p:blipFill>
              <p:spPr>
                <a:xfrm>
                  <a:off x="2210824" y="4189471"/>
                  <a:ext cx="611820" cy="612480"/>
                </a:xfrm>
                <a:prstGeom prst="rect">
                  <a:avLst/>
                </a:prstGeom>
              </p:spPr>
            </p:pic>
          </p:grpSp>
          <p:grpSp>
            <p:nvGrpSpPr>
              <p:cNvPr id="9" name="Group 8"/>
              <p:cNvGrpSpPr/>
              <p:nvPr/>
            </p:nvGrpSpPr>
            <p:grpSpPr>
              <a:xfrm>
                <a:off x="1189689" y="1453879"/>
                <a:ext cx="2516893" cy="2481768"/>
                <a:chOff x="4383758" y="2311697"/>
                <a:chExt cx="2516893" cy="2481768"/>
              </a:xfrm>
            </p:grpSpPr>
            <p:sp>
              <p:nvSpPr>
                <p:cNvPr id="11" name="Rectangle 10"/>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SharePoint </a:t>
                  </a:r>
                  <a:b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b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Service</a:t>
                  </a:r>
                </a:p>
              </p:txBody>
            </p:sp>
            <p:grpSp>
              <p:nvGrpSpPr>
                <p:cNvPr id="12" name="Group 11"/>
                <p:cNvGrpSpPr/>
                <p:nvPr/>
              </p:nvGrpSpPr>
              <p:grpSpPr>
                <a:xfrm>
                  <a:off x="5421611" y="2886866"/>
                  <a:ext cx="1479040" cy="1043909"/>
                  <a:chOff x="4557447" y="1721445"/>
                  <a:chExt cx="1479040" cy="1043909"/>
                </a:xfrm>
              </p:grpSpPr>
              <p:pic>
                <p:nvPicPr>
                  <p:cNvPr id="20" name="Picture 19"/>
                  <p:cNvPicPr>
                    <a:picLocks noChangeAspect="1"/>
                  </p:cNvPicPr>
                  <p:nvPr/>
                </p:nvPicPr>
                <p:blipFill>
                  <a:blip r:embed="rId8"/>
                  <a:stretch>
                    <a:fillRect/>
                  </a:stretch>
                </p:blipFill>
                <p:spPr>
                  <a:xfrm>
                    <a:off x="4557447" y="1902539"/>
                    <a:ext cx="477423" cy="839046"/>
                  </a:xfrm>
                  <a:prstGeom prst="rect">
                    <a:avLst/>
                  </a:prstGeom>
                </p:spPr>
              </p:pic>
              <p:pic>
                <p:nvPicPr>
                  <p:cNvPr id="21" name="Picture 20"/>
                  <p:cNvPicPr>
                    <a:picLocks noChangeAspect="1"/>
                  </p:cNvPicPr>
                  <p:nvPr/>
                </p:nvPicPr>
                <p:blipFill>
                  <a:blip r:embed="rId8"/>
                  <a:stretch>
                    <a:fillRect/>
                  </a:stretch>
                </p:blipFill>
                <p:spPr>
                  <a:xfrm>
                    <a:off x="4869643" y="1721445"/>
                    <a:ext cx="477423" cy="839046"/>
                  </a:xfrm>
                  <a:prstGeom prst="rect">
                    <a:avLst/>
                  </a:prstGeom>
                </p:spPr>
              </p:pic>
              <p:pic>
                <p:nvPicPr>
                  <p:cNvPr id="22" name="Picture 21"/>
                  <p:cNvPicPr>
                    <a:picLocks noChangeAspect="1"/>
                  </p:cNvPicPr>
                  <p:nvPr/>
                </p:nvPicPr>
                <p:blipFill>
                  <a:blip r:embed="rId9"/>
                  <a:stretch>
                    <a:fillRect/>
                  </a:stretch>
                </p:blipFill>
                <p:spPr>
                  <a:xfrm>
                    <a:off x="5153580" y="1902539"/>
                    <a:ext cx="882907" cy="862815"/>
                  </a:xfrm>
                  <a:prstGeom prst="rect">
                    <a:avLst/>
                  </a:prstGeom>
                </p:spPr>
              </p:pic>
            </p:grpSp>
            <p:grpSp>
              <p:nvGrpSpPr>
                <p:cNvPr id="13" name="Group 12"/>
                <p:cNvGrpSpPr/>
                <p:nvPr/>
              </p:nvGrpSpPr>
              <p:grpSpPr>
                <a:xfrm>
                  <a:off x="4880542" y="3820782"/>
                  <a:ext cx="944427" cy="972683"/>
                  <a:chOff x="3981885" y="2834055"/>
                  <a:chExt cx="944427" cy="972683"/>
                </a:xfrm>
              </p:grpSpPr>
              <p:pic>
                <p:nvPicPr>
                  <p:cNvPr id="17" name="Picture 16"/>
                  <p:cNvPicPr>
                    <a:picLocks noChangeAspect="1"/>
                  </p:cNvPicPr>
                  <p:nvPr/>
                </p:nvPicPr>
                <p:blipFill>
                  <a:blip r:embed="rId8"/>
                  <a:stretch>
                    <a:fillRect/>
                  </a:stretch>
                </p:blipFill>
                <p:spPr>
                  <a:xfrm>
                    <a:off x="3981885" y="2967692"/>
                    <a:ext cx="477423" cy="839046"/>
                  </a:xfrm>
                  <a:prstGeom prst="rect">
                    <a:avLst/>
                  </a:prstGeom>
                </p:spPr>
              </p:pic>
              <p:pic>
                <p:nvPicPr>
                  <p:cNvPr id="18" name="Picture 17"/>
                  <p:cNvPicPr>
                    <a:picLocks noChangeAspect="1"/>
                  </p:cNvPicPr>
                  <p:nvPr/>
                </p:nvPicPr>
                <p:blipFill>
                  <a:blip r:embed="rId8"/>
                  <a:stretch>
                    <a:fillRect/>
                  </a:stretch>
                </p:blipFill>
                <p:spPr>
                  <a:xfrm>
                    <a:off x="4269036" y="2834055"/>
                    <a:ext cx="477423" cy="839046"/>
                  </a:xfrm>
                  <a:prstGeom prst="rect">
                    <a:avLst/>
                  </a:prstGeom>
                </p:spPr>
              </p:pic>
              <p:pic>
                <p:nvPicPr>
                  <p:cNvPr id="19" name="Picture 18"/>
                  <p:cNvPicPr>
                    <a:picLocks noChangeAspect="1"/>
                  </p:cNvPicPr>
                  <p:nvPr/>
                </p:nvPicPr>
                <p:blipFill>
                  <a:blip r:embed="rId10"/>
                  <a:stretch>
                    <a:fillRect/>
                  </a:stretch>
                </p:blipFill>
                <p:spPr>
                  <a:xfrm>
                    <a:off x="4480085" y="3260431"/>
                    <a:ext cx="446227" cy="456212"/>
                  </a:xfrm>
                  <a:prstGeom prst="rect">
                    <a:avLst/>
                  </a:prstGeom>
                </p:spPr>
              </p:pic>
            </p:grpSp>
            <p:grpSp>
              <p:nvGrpSpPr>
                <p:cNvPr id="14" name="Group 13"/>
                <p:cNvGrpSpPr/>
                <p:nvPr/>
              </p:nvGrpSpPr>
              <p:grpSpPr>
                <a:xfrm>
                  <a:off x="4383758" y="2988031"/>
                  <a:ext cx="968998" cy="971748"/>
                  <a:chOff x="3601101" y="2714202"/>
                  <a:chExt cx="968998" cy="971748"/>
                </a:xfrm>
              </p:grpSpPr>
              <p:pic>
                <p:nvPicPr>
                  <p:cNvPr id="15" name="Picture 14"/>
                  <p:cNvPicPr>
                    <a:picLocks noChangeAspect="1"/>
                  </p:cNvPicPr>
                  <p:nvPr/>
                </p:nvPicPr>
                <p:blipFill>
                  <a:blip r:embed="rId8"/>
                  <a:stretch>
                    <a:fillRect/>
                  </a:stretch>
                </p:blipFill>
                <p:spPr>
                  <a:xfrm>
                    <a:off x="3601101" y="2846904"/>
                    <a:ext cx="477423" cy="839046"/>
                  </a:xfrm>
                  <a:prstGeom prst="rect">
                    <a:avLst/>
                  </a:prstGeom>
                </p:spPr>
              </p:pic>
              <p:pic>
                <p:nvPicPr>
                  <p:cNvPr id="16" name="Picture 15"/>
                  <p:cNvPicPr>
                    <a:picLocks noChangeAspect="1"/>
                  </p:cNvPicPr>
                  <p:nvPr/>
                </p:nvPicPr>
                <p:blipFill>
                  <a:blip r:embed="rId11"/>
                  <a:stretch>
                    <a:fillRect/>
                  </a:stretch>
                </p:blipFill>
                <p:spPr>
                  <a:xfrm>
                    <a:off x="3875612" y="2714202"/>
                    <a:ext cx="694487" cy="898458"/>
                  </a:xfrm>
                  <a:prstGeom prst="rect">
                    <a:avLst/>
                  </a:prstGeom>
                </p:spPr>
              </p:pic>
            </p:grpSp>
          </p:grpSp>
          <p:pic>
            <p:nvPicPr>
              <p:cNvPr id="10" name="Picture 9"/>
              <p:cNvPicPr>
                <a:picLocks noChangeAspect="1"/>
              </p:cNvPicPr>
              <p:nvPr/>
            </p:nvPicPr>
            <p:blipFill>
              <a:blip r:embed="rId12"/>
              <a:stretch>
                <a:fillRect/>
              </a:stretch>
            </p:blipFill>
            <p:spPr>
              <a:xfrm>
                <a:off x="3058769" y="976497"/>
                <a:ext cx="1485788" cy="974496"/>
              </a:xfrm>
              <a:prstGeom prst="rect">
                <a:avLst/>
              </a:prstGeom>
            </p:spPr>
          </p:pic>
        </p:grpSp>
        <p:cxnSp>
          <p:nvCxnSpPr>
            <p:cNvPr id="31" name="Straight Arrow Connector 30"/>
            <p:cNvCxnSpPr>
              <a:cxnSpLocks/>
            </p:cNvCxnSpPr>
            <p:nvPr/>
          </p:nvCxnSpPr>
          <p:spPr>
            <a:xfrm flipH="1" flipV="1">
              <a:off x="5737744" y="5123044"/>
              <a:ext cx="4120347" cy="16237"/>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40" name="Straight Connector 39"/>
            <p:cNvCxnSpPr/>
            <p:nvPr/>
          </p:nvCxnSpPr>
          <p:spPr>
            <a:xfrm flipH="1">
              <a:off x="8139604" y="3588894"/>
              <a:ext cx="179920" cy="1375189"/>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7403749" y="2618856"/>
              <a:ext cx="3628107" cy="1852120"/>
            </a:xfrm>
            <a:prstGeom prst="rect">
              <a:avLst/>
            </a:prstGeom>
            <a:solidFill>
              <a:srgbClr val="505050"/>
            </a:solidFill>
            <a:ln w="19050">
              <a:noFill/>
              <a:prstDash val="solid"/>
              <a:miter lim="800000"/>
            </a:ln>
            <a:effectLst/>
          </p:spPr>
          <p:txBody>
            <a:bodyPr wrap="square" lIns="58191" tIns="29096" rIns="93107" bIns="29096"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marR="0" lvl="1" indent="0" algn="l" defTabSz="93234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mn-lt"/>
                  <a:ea typeface="+mn-ea"/>
                  <a:cs typeface="+mn-cs"/>
                </a:rPr>
                <a:t>Scheduled execution which accesses the needed resources from the SharePoint service and performs the required automation.</a:t>
              </a:r>
            </a:p>
            <a:p>
              <a:pPr marL="0" marR="0" lvl="1" indent="0" algn="l" defTabSz="932348" rtl="0" eaLnBrk="1" fontAlgn="auto" latinLnBrk="0" hangingPunct="1">
                <a:lnSpc>
                  <a:spcPct val="100000"/>
                </a:lnSpc>
                <a:spcBef>
                  <a:spcPts val="0"/>
                </a:spcBef>
                <a:spcAft>
                  <a:spcPts val="0"/>
                </a:spcAft>
                <a:buClrTx/>
                <a:buSzTx/>
                <a:buFontTx/>
                <a:buNone/>
                <a:tabLst/>
                <a:defRPr/>
              </a:pPr>
              <a:endParaRPr kumimoji="0" lang="fi-FI" sz="1200" b="0" i="0" u="none" strike="noStrike" kern="1200" cap="none" spc="0" normalizeH="0" baseline="0" noProof="0" dirty="0">
                <a:ln>
                  <a:noFill/>
                </a:ln>
                <a:solidFill>
                  <a:schemeClr val="bg1"/>
                </a:solidFill>
                <a:effectLst/>
                <a:uLnTx/>
                <a:uFillTx/>
                <a:latin typeface="+mn-lt"/>
                <a:ea typeface="+mn-ea"/>
                <a:cs typeface="+mn-cs"/>
              </a:endParaRPr>
            </a:p>
            <a:p>
              <a:pPr marL="0" marR="0" lvl="1" indent="0" algn="l" defTabSz="93234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mn-lt"/>
                  <a:ea typeface="+mn-ea"/>
                  <a:cs typeface="+mn-cs"/>
                </a:rPr>
                <a:t>Can use either specific account for connection or </a:t>
              </a:r>
              <a:r>
                <a:rPr kumimoji="0" lang="en-US" sz="1200" b="0" i="0" u="none" strike="noStrike" kern="1200" cap="none" spc="0" normalizeH="0" baseline="0" noProof="0" dirty="0" err="1">
                  <a:ln>
                    <a:noFill/>
                  </a:ln>
                  <a:solidFill>
                    <a:schemeClr val="bg1"/>
                  </a:solidFill>
                  <a:effectLst/>
                  <a:uLnTx/>
                  <a:uFillTx/>
                  <a:latin typeface="+mn-lt"/>
                  <a:ea typeface="+mn-ea"/>
                  <a:cs typeface="+mn-cs"/>
                </a:rPr>
                <a:t>oAuth</a:t>
              </a:r>
              <a:r>
                <a:rPr kumimoji="0" lang="en-US" sz="1200" b="0" i="0" u="none" strike="noStrike" kern="1200" cap="none" spc="0" normalizeH="0" baseline="0" noProof="0" dirty="0">
                  <a:ln>
                    <a:noFill/>
                  </a:ln>
                  <a:solidFill>
                    <a:schemeClr val="bg1"/>
                  </a:solidFill>
                  <a:effectLst/>
                  <a:uLnTx/>
                  <a:uFillTx/>
                  <a:latin typeface="+mn-lt"/>
                  <a:ea typeface="+mn-ea"/>
                  <a:cs typeface="+mn-cs"/>
                </a:rPr>
                <a:t> based app-only token approach</a:t>
              </a:r>
            </a:p>
          </p:txBody>
        </p:sp>
        <p:grpSp>
          <p:nvGrpSpPr>
            <p:cNvPr id="42" name="Group 41"/>
            <p:cNvGrpSpPr/>
            <p:nvPr/>
          </p:nvGrpSpPr>
          <p:grpSpPr>
            <a:xfrm>
              <a:off x="8661668" y="5560020"/>
              <a:ext cx="1582395" cy="1139278"/>
              <a:chOff x="7303388" y="5401003"/>
              <a:chExt cx="1551508" cy="1117041"/>
            </a:xfrm>
          </p:grpSpPr>
          <p:sp>
            <p:nvSpPr>
              <p:cNvPr id="43" name="Arc 42"/>
              <p:cNvSpPr/>
              <p:nvPr/>
            </p:nvSpPr>
            <p:spPr>
              <a:xfrm rot="7968779">
                <a:off x="7460381" y="5819698"/>
                <a:ext cx="406105" cy="720091"/>
              </a:xfrm>
              <a:prstGeom prst="arc">
                <a:avLst>
                  <a:gd name="adj1" fmla="val 2097834"/>
                  <a:gd name="adj2" fmla="val 366333"/>
                </a:avLst>
              </a:prstGeom>
              <a:ln w="285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grpSp>
            <p:nvGrpSpPr>
              <p:cNvPr id="47" name="Group 46"/>
              <p:cNvGrpSpPr/>
              <p:nvPr/>
            </p:nvGrpSpPr>
            <p:grpSpPr>
              <a:xfrm>
                <a:off x="7524159" y="5401003"/>
                <a:ext cx="1330737" cy="1117041"/>
                <a:chOff x="5602373" y="5181081"/>
                <a:chExt cx="1330737" cy="1117041"/>
              </a:xfrm>
            </p:grpSpPr>
            <p:sp>
              <p:nvSpPr>
                <p:cNvPr id="48" name="Rectangle 47"/>
                <p:cNvSpPr/>
                <p:nvPr/>
              </p:nvSpPr>
              <p:spPr bwMode="auto">
                <a:xfrm>
                  <a:off x="5602373" y="5181081"/>
                  <a:ext cx="1330737"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marL="0" marR="0" lvl="0" indent="0" defTabSz="93229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Remote timer job</a:t>
                  </a:r>
                </a:p>
              </p:txBody>
            </p:sp>
            <p:pic>
              <p:nvPicPr>
                <p:cNvPr id="49" name="Picture 48"/>
                <p:cNvPicPr>
                  <a:picLocks noChangeAspect="1"/>
                </p:cNvPicPr>
                <p:nvPr/>
              </p:nvPicPr>
              <p:blipFill>
                <a:blip r:embed="rId13"/>
                <a:stretch>
                  <a:fillRect/>
                </a:stretch>
              </p:blipFill>
              <p:spPr>
                <a:xfrm>
                  <a:off x="6173273" y="5504682"/>
                  <a:ext cx="730013" cy="793440"/>
                </a:xfrm>
                <a:prstGeom prst="rect">
                  <a:avLst/>
                </a:prstGeom>
              </p:spPr>
            </p:pic>
          </p:grpSp>
        </p:grpSp>
        <p:grpSp>
          <p:nvGrpSpPr>
            <p:cNvPr id="50" name="Group 49"/>
            <p:cNvGrpSpPr/>
            <p:nvPr/>
          </p:nvGrpSpPr>
          <p:grpSpPr>
            <a:xfrm>
              <a:off x="5194607" y="5057266"/>
              <a:ext cx="514401" cy="514401"/>
              <a:chOff x="492" y="17985"/>
              <a:chExt cx="524853" cy="524853"/>
            </a:xfrm>
          </p:grpSpPr>
          <p:sp>
            <p:nvSpPr>
              <p:cNvPr id="51" name="Oval 5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dirty="0"/>
                  <a:t>1</a:t>
                </a:r>
              </a:p>
            </p:txBody>
          </p:sp>
        </p:grpSp>
        <p:grpSp>
          <p:nvGrpSpPr>
            <p:cNvPr id="53" name="Group 52"/>
            <p:cNvGrpSpPr/>
            <p:nvPr/>
          </p:nvGrpSpPr>
          <p:grpSpPr>
            <a:xfrm>
              <a:off x="9076118" y="5003949"/>
              <a:ext cx="514401" cy="514401"/>
              <a:chOff x="492" y="17985"/>
              <a:chExt cx="524853" cy="524853"/>
            </a:xfrm>
          </p:grpSpPr>
          <p:sp>
            <p:nvSpPr>
              <p:cNvPr id="54" name="Oval 5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dirty="0"/>
                  <a:t>2</a:t>
                </a:r>
              </a:p>
            </p:txBody>
          </p:sp>
        </p:grpSp>
      </p:grpSp>
      <p:sp>
        <p:nvSpPr>
          <p:cNvPr id="56" name="TextBox 55"/>
          <p:cNvSpPr txBox="1"/>
          <p:nvPr/>
        </p:nvSpPr>
        <p:spPr>
          <a:xfrm>
            <a:off x="634808" y="1216400"/>
            <a:ext cx="4322203" cy="2518202"/>
          </a:xfrm>
          <a:prstGeom prst="rect">
            <a:avLst/>
          </a:prstGeom>
          <a:solidFill>
            <a:srgbClr val="9C6CD2"/>
          </a:solidFill>
        </p:spPr>
        <p:txBody>
          <a:bodyPr wrap="square" lIns="182880" tIns="146304" rIns="182880" bIns="146304" rtlCol="0">
            <a:noAutofit/>
          </a:bodyPr>
          <a:lstStyle/>
          <a:p>
            <a:pPr>
              <a:lnSpc>
                <a:spcPct val="90000"/>
              </a:lnSpc>
              <a:spcAft>
                <a:spcPts val="600"/>
              </a:spcAft>
            </a:pPr>
            <a:r>
              <a:rPr lang="en-US" sz="2000" dirty="0">
                <a:solidFill>
                  <a:schemeClr val="bg1"/>
                </a:solidFill>
              </a:rPr>
              <a:t>Easy operations to handle executions cross multiple sites and site collections in SharePoint</a:t>
            </a:r>
          </a:p>
          <a:p>
            <a:pPr marL="342900" indent="-342900">
              <a:lnSpc>
                <a:spcPct val="90000"/>
              </a:lnSpc>
              <a:spcAft>
                <a:spcPts val="600"/>
              </a:spcAft>
              <a:buFont typeface="Arial" panose="020B0604020202020204" pitchFamily="34" charset="0"/>
              <a:buChar char="•"/>
            </a:pPr>
            <a:r>
              <a:rPr lang="en-US" sz="1600" dirty="0">
                <a:solidFill>
                  <a:schemeClr val="bg1"/>
                </a:solidFill>
              </a:rPr>
              <a:t>Multi-threading support</a:t>
            </a:r>
          </a:p>
          <a:p>
            <a:pPr marL="342900" indent="-342900">
              <a:lnSpc>
                <a:spcPct val="90000"/>
              </a:lnSpc>
              <a:spcAft>
                <a:spcPts val="600"/>
              </a:spcAft>
              <a:buFont typeface="Arial" panose="020B0604020202020204" pitchFamily="34" charset="0"/>
              <a:buChar char="•"/>
            </a:pPr>
            <a:r>
              <a:rPr lang="en-US" sz="1600" dirty="0">
                <a:solidFill>
                  <a:schemeClr val="bg1"/>
                </a:solidFill>
              </a:rPr>
              <a:t>Authentication options</a:t>
            </a:r>
          </a:p>
          <a:p>
            <a:pPr marL="342900" indent="-342900">
              <a:lnSpc>
                <a:spcPct val="90000"/>
              </a:lnSpc>
              <a:spcAft>
                <a:spcPts val="600"/>
              </a:spcAft>
              <a:buFont typeface="Arial" panose="020B0604020202020204" pitchFamily="34" charset="0"/>
              <a:buChar char="•"/>
            </a:pPr>
            <a:r>
              <a:rPr lang="en-US" sz="1600" dirty="0">
                <a:solidFill>
                  <a:schemeClr val="bg1"/>
                </a:solidFill>
              </a:rPr>
              <a:t>Dynamic scope (=sites to operate on)</a:t>
            </a:r>
          </a:p>
          <a:p>
            <a:pPr marL="342900" indent="-342900">
              <a:lnSpc>
                <a:spcPct val="90000"/>
              </a:lnSpc>
              <a:spcAft>
                <a:spcPts val="600"/>
              </a:spcAft>
              <a:buFont typeface="Arial" panose="020B0604020202020204" pitchFamily="34" charset="0"/>
              <a:buChar char="•"/>
            </a:pPr>
            <a:r>
              <a:rPr lang="en-US" sz="1600" dirty="0">
                <a:solidFill>
                  <a:schemeClr val="bg1"/>
                </a:solidFill>
              </a:rPr>
              <a:t>State management</a:t>
            </a:r>
          </a:p>
          <a:p>
            <a:pPr marL="342900" indent="-342900">
              <a:lnSpc>
                <a:spcPct val="90000"/>
              </a:lnSpc>
              <a:spcAft>
                <a:spcPts val="600"/>
              </a:spcAft>
              <a:buFont typeface="Arial" panose="020B0604020202020204" pitchFamily="34" charset="0"/>
              <a:buChar char="•"/>
            </a:pPr>
            <a:r>
              <a:rPr lang="en-US" sz="1600" dirty="0">
                <a:solidFill>
                  <a:schemeClr val="bg1"/>
                </a:solidFill>
              </a:rPr>
              <a:t>Logging</a:t>
            </a:r>
          </a:p>
          <a:p>
            <a:pPr marL="809271" lvl="1" indent="-342900">
              <a:lnSpc>
                <a:spcPct val="90000"/>
              </a:lnSpc>
              <a:spcAft>
                <a:spcPts val="600"/>
              </a:spcAft>
              <a:buFont typeface="Arial" panose="020B0604020202020204" pitchFamily="34" charset="0"/>
              <a:buChar char="•"/>
            </a:pPr>
            <a:endParaRPr lang="en-US" sz="1200" dirty="0">
              <a:gradFill>
                <a:gsLst>
                  <a:gs pos="2917">
                    <a:schemeClr val="tx1"/>
                  </a:gs>
                  <a:gs pos="30000">
                    <a:schemeClr val="tx1"/>
                  </a:gs>
                </a:gsLst>
                <a:lin ang="5400000" scaled="0"/>
              </a:gradFill>
            </a:endParaRPr>
          </a:p>
        </p:txBody>
      </p:sp>
      <p:sp>
        <p:nvSpPr>
          <p:cNvPr id="57" name="Rectangle 56"/>
          <p:cNvSpPr/>
          <p:nvPr/>
        </p:nvSpPr>
        <p:spPr bwMode="auto">
          <a:xfrm>
            <a:off x="422999" y="1216400"/>
            <a:ext cx="230735" cy="2518202"/>
          </a:xfrm>
          <a:prstGeom prst="rect">
            <a:avLst/>
          </a:prstGeom>
          <a:solidFill>
            <a:srgbClr val="7030A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
        <p:nvSpPr>
          <p:cNvPr id="58" name="TextBox 57"/>
          <p:cNvSpPr txBox="1"/>
          <p:nvPr/>
        </p:nvSpPr>
        <p:spPr>
          <a:xfrm>
            <a:off x="632152" y="3830852"/>
            <a:ext cx="4322203" cy="2520000"/>
          </a:xfrm>
          <a:prstGeom prst="rect">
            <a:avLst/>
          </a:prstGeom>
          <a:solidFill>
            <a:srgbClr val="00BCF2"/>
          </a:solidFill>
        </p:spPr>
        <p:txBody>
          <a:bodyPr wrap="square" lIns="182880" tIns="146304" rIns="182880" bIns="146304" rtlCol="0">
            <a:noAutofit/>
          </a:bodyPr>
          <a:lstStyle/>
          <a:p>
            <a:pPr>
              <a:lnSpc>
                <a:spcPct val="90000"/>
              </a:lnSpc>
              <a:spcAft>
                <a:spcPts val="600"/>
              </a:spcAft>
            </a:pPr>
            <a:r>
              <a:rPr lang="en-US" sz="2000" dirty="0">
                <a:solidFill>
                  <a:schemeClr val="bg1"/>
                </a:solidFill>
              </a:rPr>
              <a:t>Business scenarios</a:t>
            </a:r>
          </a:p>
          <a:p>
            <a:pPr marL="342900" indent="-342900">
              <a:lnSpc>
                <a:spcPct val="90000"/>
              </a:lnSpc>
              <a:spcAft>
                <a:spcPts val="600"/>
              </a:spcAft>
              <a:buFont typeface="Arial" panose="020B0604020202020204" pitchFamily="34" charset="0"/>
              <a:buChar char="•"/>
            </a:pPr>
            <a:r>
              <a:rPr lang="en-US" sz="1600" dirty="0">
                <a:solidFill>
                  <a:schemeClr val="bg1"/>
                </a:solidFill>
              </a:rPr>
              <a:t>Governance related tasks</a:t>
            </a:r>
          </a:p>
          <a:p>
            <a:pPr marL="342900" indent="-342900">
              <a:lnSpc>
                <a:spcPct val="90000"/>
              </a:lnSpc>
              <a:spcAft>
                <a:spcPts val="600"/>
              </a:spcAft>
              <a:buFont typeface="Arial" panose="020B0604020202020204" pitchFamily="34" charset="0"/>
              <a:buChar char="•"/>
            </a:pPr>
            <a:r>
              <a:rPr lang="en-US" sz="1600" dirty="0">
                <a:solidFill>
                  <a:schemeClr val="bg1"/>
                </a:solidFill>
              </a:rPr>
              <a:t>Maintenance tasks</a:t>
            </a:r>
          </a:p>
          <a:p>
            <a:pPr marL="342900" indent="-342900">
              <a:lnSpc>
                <a:spcPct val="90000"/>
              </a:lnSpc>
              <a:spcAft>
                <a:spcPts val="600"/>
              </a:spcAft>
              <a:buFont typeface="Arial" panose="020B0604020202020204" pitchFamily="34" charset="0"/>
              <a:buChar char="•"/>
            </a:pPr>
            <a:r>
              <a:rPr lang="en-US" sz="1600" dirty="0">
                <a:solidFill>
                  <a:schemeClr val="bg1"/>
                </a:solidFill>
              </a:rPr>
              <a:t>Fall back scenario for business logic depending on remote event receivers</a:t>
            </a:r>
          </a:p>
          <a:p>
            <a:pPr marL="809271" lvl="1" indent="-342900">
              <a:lnSpc>
                <a:spcPct val="90000"/>
              </a:lnSpc>
              <a:spcAft>
                <a:spcPts val="600"/>
              </a:spcAft>
              <a:buFont typeface="Arial" panose="020B0604020202020204" pitchFamily="34" charset="0"/>
              <a:buChar char="•"/>
            </a:pPr>
            <a:endParaRPr lang="en-US" sz="1200" dirty="0">
              <a:gradFill>
                <a:gsLst>
                  <a:gs pos="2917">
                    <a:schemeClr val="tx1"/>
                  </a:gs>
                  <a:gs pos="30000">
                    <a:schemeClr val="tx1"/>
                  </a:gs>
                </a:gsLst>
                <a:lin ang="5400000" scaled="0"/>
              </a:gradFill>
            </a:endParaRPr>
          </a:p>
        </p:txBody>
      </p:sp>
      <p:sp>
        <p:nvSpPr>
          <p:cNvPr id="59" name="Rectangle 58"/>
          <p:cNvSpPr/>
          <p:nvPr/>
        </p:nvSpPr>
        <p:spPr bwMode="auto">
          <a:xfrm>
            <a:off x="420343" y="3830852"/>
            <a:ext cx="230735" cy="2520000"/>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nl-BE"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1384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Dev_Platform_TEMPLATEV2" id="{C5D7A68D-493B-D74B-B3ED-7E2DDFA07D58}" vid="{79239F1D-CC65-A14B-B9FD-0AE5856B7F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FB13D1C689144BB5F9CE4432496FCB" ma:contentTypeVersion="3" ma:contentTypeDescription="Create a new document." ma:contentTypeScope="" ma:versionID="0aed2fc25fd5034226770614f019c86e">
  <xsd:schema xmlns:xsd="http://www.w3.org/2001/XMLSchema" xmlns:xs="http://www.w3.org/2001/XMLSchema" xmlns:p="http://schemas.microsoft.com/office/2006/metadata/properties" xmlns:ns2="cf1a6e66-1f70-4758-bffa-fec7fdad6eba" targetNamespace="http://schemas.microsoft.com/office/2006/metadata/properties" ma:root="true" ma:fieldsID="a196deca63c194a2b60d66bd1b77470a" ns2:_="">
    <xsd:import namespace="cf1a6e66-1f70-4758-bffa-fec7fdad6eba"/>
    <xsd:element name="properties">
      <xsd:complexType>
        <xsd:sequence>
          <xsd:element name="documentManagement">
            <xsd:complexType>
              <xsd:all>
                <xsd:element ref="ns2:SharedWithUsers" minOccurs="0"/>
                <xsd:element ref="ns2:SharedWithDetail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1a6e66-1f70-4758-bffa-fec7fdad6eb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644DC5-0791-40B0-8157-2D91F59831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1a6e66-1f70-4758-bffa-fec7fdad6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cf1a6e66-1f70-4758-bffa-fec7fdad6eba"/>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Office_Dev_Platform_TEMPLATE</Template>
  <TotalTime>0</TotalTime>
  <Words>1900</Words>
  <Application>Microsoft Office PowerPoint</Application>
  <PresentationFormat>Custom</PresentationFormat>
  <Paragraphs>305</Paragraphs>
  <Slides>18</Slides>
  <Notes>15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Consolas</vt:lpstr>
      <vt:lpstr>Segoe Light</vt:lpstr>
      <vt:lpstr>Segoe UI</vt:lpstr>
      <vt:lpstr>Segoe UI Black</vt:lpstr>
      <vt:lpstr>Segoe UI Light</vt:lpstr>
      <vt:lpstr>Wingdings</vt:lpstr>
      <vt:lpstr>6-30540_Office_365_CloudRoadShow</vt:lpstr>
      <vt:lpstr>Introduction to PnP Core Component</vt:lpstr>
      <vt:lpstr>General Info</vt:lpstr>
      <vt:lpstr>PowerPoint Presentation</vt:lpstr>
      <vt:lpstr>Agenda</vt:lpstr>
      <vt:lpstr>What is PnP Core Component?</vt:lpstr>
      <vt:lpstr>What do you get via the PnP NuGet package?</vt:lpstr>
      <vt:lpstr>PnP Core Component – Use cases</vt:lpstr>
      <vt:lpstr>Extension methods</vt:lpstr>
      <vt:lpstr>Remote timer job framework</vt:lpstr>
      <vt:lpstr>Authentication Manager for managed code</vt:lpstr>
      <vt:lpstr>PnP Provisioning Engine – Simplistic story Export / Import use case</vt:lpstr>
      <vt:lpstr>PnP PowerShell – What is it for?</vt:lpstr>
      <vt:lpstr>PnP Core Component – How to use?</vt:lpstr>
      <vt:lpstr>PnP Core Component versioning and updates</vt:lpstr>
      <vt:lpstr>PnP is a community project!</vt:lpstr>
      <vt:lpstr>aka.ms/OfficeDevPnP</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PnP Core Component</dc:title>
  <dc:subject>Office 365</dc:subject>
  <dc:creator>Vesa Juvonen</dc:creator>
  <cp:keywords/>
  <dc:description>Template: _x000d_
Formatting: _x000d_
Audience Type:</dc:description>
  <cp:lastModifiedBy>demo</cp:lastModifiedBy>
  <cp:revision>86</cp:revision>
  <dcterms:created xsi:type="dcterms:W3CDTF">2016-02-12T12:20:14Z</dcterms:created>
  <dcterms:modified xsi:type="dcterms:W3CDTF">2016-11-16T19:00:08Z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0x01010090FB13D1C689144BB5F9CE4432496FCB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