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8"/>
  </p:notesMasterIdLst>
  <p:handoutMasterIdLst>
    <p:handoutMasterId r:id="rId29"/>
  </p:handoutMasterIdLst>
  <p:sldIdLst>
    <p:sldId id="1338" r:id="rId5"/>
    <p:sldId id="1465" r:id="rId6"/>
    <p:sldId id="1469" r:id="rId7"/>
    <p:sldId id="1483" r:id="rId8"/>
    <p:sldId id="1484" r:id="rId9"/>
    <p:sldId id="1485" r:id="rId10"/>
    <p:sldId id="1488" r:id="rId11"/>
    <p:sldId id="1489" r:id="rId12"/>
    <p:sldId id="1490" r:id="rId13"/>
    <p:sldId id="1491" r:id="rId14"/>
    <p:sldId id="1486" r:id="rId15"/>
    <p:sldId id="1473" r:id="rId16"/>
    <p:sldId id="1474" r:id="rId17"/>
    <p:sldId id="1475" r:id="rId18"/>
    <p:sldId id="1487" r:id="rId19"/>
    <p:sldId id="1476" r:id="rId20"/>
    <p:sldId id="1477" r:id="rId21"/>
    <p:sldId id="1478" r:id="rId22"/>
    <p:sldId id="1479" r:id="rId23"/>
    <p:sldId id="1480" r:id="rId24"/>
    <p:sldId id="1481" r:id="rId25"/>
    <p:sldId id="1472" r:id="rId26"/>
    <p:sldId id="1464" r:id="rId2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F9037D-3897-4313-ACB0-65FC7A376551}">
          <p14:sldIdLst>
            <p14:sldId id="1338"/>
            <p14:sldId id="1465"/>
            <p14:sldId id="1469"/>
            <p14:sldId id="1483"/>
            <p14:sldId id="1484"/>
            <p14:sldId id="1485"/>
            <p14:sldId id="1488"/>
            <p14:sldId id="1489"/>
            <p14:sldId id="1490"/>
            <p14:sldId id="1491"/>
            <p14:sldId id="1486"/>
            <p14:sldId id="1473"/>
            <p14:sldId id="1474"/>
            <p14:sldId id="1475"/>
            <p14:sldId id="1487"/>
            <p14:sldId id="1476"/>
            <p14:sldId id="1477"/>
            <p14:sldId id="1478"/>
            <p14:sldId id="1479"/>
            <p14:sldId id="1480"/>
            <p14:sldId id="1481"/>
            <p14:sldId id="1472"/>
            <p14:sldId id="14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  <a:srgbClr val="99ADD0"/>
    <a:srgbClr val="00BCF2"/>
    <a:srgbClr val="FF8C00"/>
    <a:srgbClr val="FFB900"/>
    <a:srgbClr val="000000"/>
    <a:srgbClr val="525252"/>
    <a:srgbClr val="EAEAEA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1" autoAdjust="0"/>
    <p:restoredTop sz="83004" autoAdjust="0"/>
  </p:normalViewPr>
  <p:slideViewPr>
    <p:cSldViewPr snapToGrid="0">
      <p:cViewPr varScale="1">
        <p:scale>
          <a:sx n="73" d="100"/>
          <a:sy n="73" d="100"/>
        </p:scale>
        <p:origin x="1038" y="72"/>
      </p:cViewPr>
      <p:guideLst/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>
                <a:latin typeface="Segoe UI" pitchFamily="34" charset="0"/>
              </a:rPr>
              <a:t>CloudRoadShow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00944-DAC0-44FF-B84F-F65CF37D45FC}" type="datetime8">
              <a:rPr lang="en-US" smtClean="0">
                <a:latin typeface="Segoe UI" pitchFamily="34" charset="0"/>
              </a:rPr>
              <a:t>11/16/2016 7:36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0B7805C-AC13-491B-9E17-1BA0CCAC14D6}" type="datetime8">
              <a:rPr lang="en-US" smtClean="0"/>
              <a:t>11/16/2016 7:36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4B1D6A3-6D43-444A-9DA0-C4F38E20E421}" type="datetime8">
              <a:rPr lang="en-US" smtClean="0"/>
              <a:t>11/16/2016 7:36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1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Azure AD </a:t>
            </a:r>
            <a:r>
              <a:rPr lang="da-DK" dirty="0" err="1"/>
              <a:t>add-ins</a:t>
            </a:r>
            <a:r>
              <a:rPr lang="da-DK" dirty="0"/>
              <a:t> (as </a:t>
            </a:r>
            <a:r>
              <a:rPr lang="da-DK" dirty="0" err="1"/>
              <a:t>opposed</a:t>
            </a:r>
            <a:r>
              <a:rPr lang="da-DK" baseline="0" dirty="0"/>
              <a:t> to SharePoint </a:t>
            </a:r>
            <a:r>
              <a:rPr lang="da-DK" baseline="0" dirty="0" err="1"/>
              <a:t>add-ins</a:t>
            </a:r>
            <a:r>
              <a:rPr lang="da-DK" baseline="0" dirty="0"/>
              <a:t>). </a:t>
            </a:r>
            <a:r>
              <a:rPr lang="da-DK" baseline="0" dirty="0" err="1"/>
              <a:t>You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give the </a:t>
            </a:r>
            <a:r>
              <a:rPr lang="da-DK" baseline="0" dirty="0" err="1"/>
              <a:t>add</a:t>
            </a:r>
            <a:r>
              <a:rPr lang="da-DK" baseline="0" dirty="0"/>
              <a:t>-in </a:t>
            </a:r>
            <a:r>
              <a:rPr lang="da-DK" baseline="0" dirty="0" err="1"/>
              <a:t>coarse</a:t>
            </a:r>
            <a:r>
              <a:rPr lang="da-DK" baseline="0" dirty="0"/>
              <a:t> </a:t>
            </a:r>
            <a:r>
              <a:rPr lang="da-DK" baseline="0" dirty="0" err="1"/>
              <a:t>grained</a:t>
            </a:r>
            <a:r>
              <a:rPr lang="da-DK" baseline="0" dirty="0"/>
              <a:t> </a:t>
            </a:r>
            <a:r>
              <a:rPr lang="da-DK" baseline="0" dirty="0" err="1"/>
              <a:t>access</a:t>
            </a:r>
            <a:r>
              <a:rPr lang="da-DK" baseline="0" dirty="0"/>
              <a:t> to </a:t>
            </a:r>
            <a:r>
              <a:rPr lang="da-DK" baseline="0" dirty="0" err="1"/>
              <a:t>everything</a:t>
            </a:r>
            <a:r>
              <a:rPr lang="da-DK" baseline="0" dirty="0"/>
              <a:t> in the Office 365 </a:t>
            </a:r>
            <a:r>
              <a:rPr lang="da-DK" baseline="0" dirty="0" err="1"/>
              <a:t>tenant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11/16/2016 7:36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23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1AC8BB-2A75-433F-9FA3-F90187067AEB}" type="datetime8">
              <a:rPr lang="en-US" smtClean="0">
                <a:solidFill>
                  <a:prstClr val="black"/>
                </a:solidFill>
              </a:rPr>
              <a:t>11/16/2016 7:36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58990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Good </a:t>
            </a:r>
            <a:r>
              <a:rPr lang="da-DK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example</a:t>
            </a:r>
            <a:r>
              <a:rPr lang="da-DK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</a:t>
            </a:r>
            <a:r>
              <a:rPr lang="da-DK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EnsureFolder</a:t>
            </a:r>
            <a:r>
              <a:rPr lang="da-DK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</a:t>
            </a:r>
            <a:r>
              <a:rPr lang="da-DK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</a:t>
            </a:r>
            <a:r>
              <a:rPr lang="da-DK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Web </a:t>
            </a:r>
            <a:r>
              <a:rPr lang="da-DK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web</a:t>
            </a:r>
            <a:r>
              <a:rPr lang="da-DK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Folder </a:t>
            </a:r>
            <a:r>
              <a:rPr lang="da-DK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parentFolder</a:t>
            </a:r>
            <a:r>
              <a:rPr lang="da-DK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</a:t>
            </a:r>
            <a:r>
              <a:rPr lang="da-DK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string</a:t>
            </a:r>
            <a:r>
              <a:rPr lang="da-DK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da-DK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folderPath</a:t>
            </a:r>
            <a:r>
              <a:rPr lang="da-DK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)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11/16/2016 7:43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2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Most of the time the </a:t>
            </a:r>
            <a:r>
              <a:rPr lang="da-DK" dirty="0" err="1"/>
              <a:t>extensions</a:t>
            </a:r>
            <a:r>
              <a:rPr lang="da-DK" dirty="0"/>
              <a:t> API is </a:t>
            </a:r>
            <a:r>
              <a:rPr lang="da-DK" dirty="0" err="1"/>
              <a:t>consistent</a:t>
            </a:r>
            <a:r>
              <a:rPr lang="da-DK" dirty="0"/>
              <a:t>. A </a:t>
            </a:r>
            <a:r>
              <a:rPr lang="da-DK" dirty="0" err="1"/>
              <a:t>few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: </a:t>
            </a:r>
          </a:p>
          <a:p>
            <a:pPr marL="171450" indent="-171450">
              <a:buFontTx/>
              <a:buChar char="-"/>
            </a:pP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baseline="0" dirty="0"/>
              <a:t> in </a:t>
            </a:r>
            <a:r>
              <a:rPr lang="da-DK" baseline="0" dirty="0" err="1"/>
              <a:t>ListExtensions</a:t>
            </a:r>
            <a:r>
              <a:rPr lang="da-DK" baseline="0" dirty="0"/>
              <a:t> deal with </a:t>
            </a:r>
            <a:r>
              <a:rPr lang="da-DK" baseline="0" dirty="0" err="1"/>
              <a:t>security</a:t>
            </a:r>
            <a:r>
              <a:rPr lang="da-DK" baseline="0" dirty="0"/>
              <a:t> or </a:t>
            </a:r>
            <a:r>
              <a:rPr lang="da-DK" baseline="0" dirty="0" err="1"/>
              <a:t>property</a:t>
            </a:r>
            <a:r>
              <a:rPr lang="da-DK" baseline="0" dirty="0"/>
              <a:t> bag. </a:t>
            </a:r>
          </a:p>
          <a:p>
            <a:pPr marL="171450" indent="-171450">
              <a:buFontTx/>
              <a:buChar char="-"/>
            </a:pPr>
            <a:r>
              <a:rPr lang="da-DK" baseline="0" dirty="0"/>
              <a:t>Property bag </a:t>
            </a:r>
            <a:r>
              <a:rPr lang="da-DK" baseline="0" dirty="0" err="1"/>
              <a:t>should</a:t>
            </a:r>
            <a:r>
              <a:rPr lang="da-DK" baseline="0" dirty="0"/>
              <a:t> have </a:t>
            </a:r>
            <a:r>
              <a:rPr lang="da-DK" baseline="0" dirty="0" err="1"/>
              <a:t>it’s</a:t>
            </a:r>
            <a:r>
              <a:rPr lang="da-DK" baseline="0" dirty="0"/>
              <a:t> </a:t>
            </a:r>
            <a:r>
              <a:rPr lang="da-DK" baseline="0" dirty="0" err="1"/>
              <a:t>own</a:t>
            </a:r>
            <a:r>
              <a:rPr lang="da-DK" baseline="0" dirty="0"/>
              <a:t> </a:t>
            </a:r>
            <a:r>
              <a:rPr lang="da-DK" baseline="0" dirty="0" err="1"/>
              <a:t>area</a:t>
            </a:r>
            <a:r>
              <a:rPr lang="da-DK" baseline="0" dirty="0"/>
              <a:t>. </a:t>
            </a:r>
          </a:p>
          <a:p>
            <a:pPr marL="171450" indent="-171450">
              <a:buFontTx/>
              <a:buChar char="-"/>
            </a:pPr>
            <a:r>
              <a:rPr lang="da-DK" baseline="0" dirty="0"/>
              <a:t>The </a:t>
            </a:r>
            <a:r>
              <a:rPr lang="da-DK" baseline="0" dirty="0" err="1"/>
              <a:t>individual</a:t>
            </a:r>
            <a:r>
              <a:rPr lang="da-DK" baseline="0" dirty="0"/>
              <a:t> </a:t>
            </a:r>
            <a:r>
              <a:rPr lang="da-DK" baseline="0" dirty="0" err="1"/>
              <a:t>GetPropertyBagValue</a:t>
            </a:r>
            <a:r>
              <a:rPr lang="da-DK" baseline="0" dirty="0"/>
              <a:t> </a:t>
            </a:r>
            <a:r>
              <a:rPr lang="da-DK" baseline="0" dirty="0" err="1"/>
              <a:t>methods</a:t>
            </a:r>
            <a:r>
              <a:rPr lang="da-DK" baseline="0" dirty="0"/>
              <a:t> </a:t>
            </a:r>
            <a:r>
              <a:rPr lang="da-DK" baseline="0" dirty="0" err="1"/>
              <a:t>should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replaced</a:t>
            </a:r>
            <a:r>
              <a:rPr lang="da-DK" baseline="0" dirty="0"/>
              <a:t> with </a:t>
            </a:r>
            <a:r>
              <a:rPr lang="da-DK" baseline="0" dirty="0" err="1"/>
              <a:t>generics</a:t>
            </a:r>
            <a:r>
              <a:rPr lang="da-DK" baseline="0" dirty="0"/>
              <a:t> </a:t>
            </a:r>
            <a:r>
              <a:rPr lang="da-DK" baseline="0" dirty="0" err="1"/>
              <a:t>instead</a:t>
            </a:r>
            <a:r>
              <a:rPr lang="da-DK" baseline="0" dirty="0"/>
              <a:t> of </a:t>
            </a:r>
            <a:r>
              <a:rPr lang="da-DK" baseline="0" dirty="0" err="1"/>
              <a:t>having</a:t>
            </a:r>
            <a:r>
              <a:rPr lang="da-DK" baseline="0" dirty="0"/>
              <a:t> </a:t>
            </a:r>
            <a:r>
              <a:rPr lang="da-DK" baseline="0" dirty="0" err="1"/>
              <a:t>one</a:t>
            </a:r>
            <a:r>
              <a:rPr lang="da-DK" baseline="0" dirty="0"/>
              <a:t> for </a:t>
            </a:r>
            <a:r>
              <a:rPr lang="da-DK" baseline="0" dirty="0" err="1"/>
              <a:t>each</a:t>
            </a:r>
            <a:r>
              <a:rPr lang="da-DK" baseline="0" dirty="0"/>
              <a:t> type. </a:t>
            </a:r>
          </a:p>
          <a:p>
            <a:pPr marL="171450" indent="-171450">
              <a:buFontTx/>
              <a:buChar char="-"/>
            </a:pPr>
            <a:r>
              <a:rPr lang="da-DK" baseline="0" dirty="0"/>
              <a:t>Id is </a:t>
            </a:r>
            <a:r>
              <a:rPr lang="da-DK" baseline="0" dirty="0" err="1"/>
              <a:t>sometimes</a:t>
            </a:r>
            <a:r>
              <a:rPr lang="da-DK" baseline="0" dirty="0"/>
              <a:t> </a:t>
            </a:r>
            <a:r>
              <a:rPr lang="da-DK" baseline="0" dirty="0" err="1"/>
              <a:t>spelled</a:t>
            </a:r>
            <a:r>
              <a:rPr lang="da-DK" baseline="0" dirty="0"/>
              <a:t> ID or Id. </a:t>
            </a:r>
          </a:p>
          <a:p>
            <a:pPr marL="171450" indent="-171450">
              <a:buFontTx/>
              <a:buChar char="-"/>
            </a:pPr>
            <a:r>
              <a:rPr lang="da-DK" dirty="0" err="1"/>
              <a:t>Exists</a:t>
            </a:r>
            <a:r>
              <a:rPr lang="da-DK" dirty="0"/>
              <a:t> is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prefix</a:t>
            </a:r>
            <a:r>
              <a:rPr lang="da-DK" dirty="0"/>
              <a:t> and postfix in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names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11/16/2016 7:36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77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/>
              <a:t>CSOM is just a managed </a:t>
            </a:r>
            <a:r>
              <a:rPr lang="da-DK" baseline="0" dirty="0" err="1"/>
              <a:t>code</a:t>
            </a:r>
            <a:r>
              <a:rPr lang="da-DK" baseline="0" dirty="0"/>
              <a:t> </a:t>
            </a:r>
            <a:r>
              <a:rPr lang="da-DK" baseline="0" dirty="0" err="1"/>
              <a:t>wrapper</a:t>
            </a:r>
            <a:r>
              <a:rPr lang="da-DK" baseline="0" dirty="0"/>
              <a:t> for SharePoint REST </a:t>
            </a:r>
            <a:r>
              <a:rPr lang="da-DK" baseline="0" dirty="0" err="1"/>
              <a:t>endpoint</a:t>
            </a:r>
            <a:r>
              <a:rPr lang="da-DK" baseline="0" dirty="0"/>
              <a:t> (_</a:t>
            </a:r>
            <a:r>
              <a:rPr lang="da-DK" baseline="0" dirty="0" err="1"/>
              <a:t>api</a:t>
            </a:r>
            <a:r>
              <a:rPr lang="da-DK" baseline="0" dirty="0"/>
              <a:t> or _</a:t>
            </a:r>
            <a:r>
              <a:rPr lang="da-DK" baseline="0" dirty="0" err="1"/>
              <a:t>vti_bin</a:t>
            </a:r>
            <a:r>
              <a:rPr lang="da-DK" baseline="0" dirty="0"/>
              <a:t>/</a:t>
            </a:r>
            <a:r>
              <a:rPr lang="da-DK" baseline="0" dirty="0" err="1"/>
              <a:t>client.svc</a:t>
            </a:r>
            <a:r>
              <a:rPr lang="da-DK" baseline="0" dirty="0"/>
              <a:t>)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da-DK" baseline="0" dirty="0"/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/>
              <a:t>OAuth is </a:t>
            </a:r>
            <a:r>
              <a:rPr lang="da-DK" baseline="0" dirty="0" err="1"/>
              <a:t>used</a:t>
            </a:r>
            <a:r>
              <a:rPr lang="da-DK" baseline="0" dirty="0"/>
              <a:t> in </a:t>
            </a:r>
            <a:r>
              <a:rPr lang="da-DK" baseline="0" dirty="0" err="1"/>
              <a:t>both</a:t>
            </a:r>
            <a:r>
              <a:rPr lang="da-DK" baseline="0" dirty="0"/>
              <a:t> on-</a:t>
            </a:r>
            <a:r>
              <a:rPr lang="da-DK" baseline="0" dirty="0" err="1"/>
              <a:t>prem</a:t>
            </a:r>
            <a:r>
              <a:rPr lang="da-DK" baseline="0" dirty="0"/>
              <a:t> </a:t>
            </a:r>
            <a:r>
              <a:rPr lang="da-DK" baseline="0" dirty="0" err="1"/>
              <a:t>low</a:t>
            </a:r>
            <a:r>
              <a:rPr lang="da-DK" baseline="0" dirty="0"/>
              <a:t>-trust, on-</a:t>
            </a:r>
            <a:r>
              <a:rPr lang="da-DK" baseline="0" dirty="0" err="1"/>
              <a:t>prem</a:t>
            </a:r>
            <a:r>
              <a:rPr lang="da-DK" baseline="0" dirty="0"/>
              <a:t> high-trust and </a:t>
            </a:r>
            <a:r>
              <a:rPr lang="da-DK" baseline="0" dirty="0" err="1"/>
              <a:t>cloud</a:t>
            </a:r>
            <a:r>
              <a:rPr lang="da-DK" baseline="0" dirty="0"/>
              <a:t> scenarios. OAuth is not </a:t>
            </a:r>
            <a:r>
              <a:rPr lang="da-DK" baseline="0" dirty="0" err="1"/>
              <a:t>used</a:t>
            </a:r>
            <a:r>
              <a:rPr lang="da-DK" baseline="0" dirty="0"/>
              <a:t> </a:t>
            </a:r>
            <a:r>
              <a:rPr lang="da-DK" baseline="0" dirty="0" err="1"/>
              <a:t>when</a:t>
            </a:r>
            <a:r>
              <a:rPr lang="da-DK" baseline="0" dirty="0"/>
              <a:t> </a:t>
            </a:r>
            <a:r>
              <a:rPr lang="da-DK" baseline="0" dirty="0" err="1"/>
              <a:t>using</a:t>
            </a:r>
            <a:r>
              <a:rPr lang="da-DK" baseline="0" dirty="0"/>
              <a:t> </a:t>
            </a:r>
            <a:r>
              <a:rPr lang="da-DK" baseline="0" dirty="0" err="1"/>
              <a:t>WindowsCredentials</a:t>
            </a:r>
            <a:r>
              <a:rPr lang="da-DK" baseline="0" dirty="0"/>
              <a:t>.</a:t>
            </a:r>
            <a:endParaRPr lang="da-DK" dirty="0"/>
          </a:p>
          <a:p>
            <a:pPr marL="0" indent="0">
              <a:buFontTx/>
              <a:buNone/>
            </a:pPr>
            <a:endParaRPr lang="da-DK" baseline="0" dirty="0"/>
          </a:p>
          <a:p>
            <a:pPr marL="0" indent="0">
              <a:buFontTx/>
              <a:buNone/>
            </a:pPr>
            <a:r>
              <a:rPr lang="da-DK" b="1" baseline="0" dirty="0"/>
              <a:t>Note</a:t>
            </a:r>
            <a:r>
              <a:rPr lang="da-DK" baseline="0" dirty="0"/>
              <a:t>: On domain </a:t>
            </a:r>
            <a:r>
              <a:rPr lang="da-DK" baseline="0" dirty="0" err="1"/>
              <a:t>joined</a:t>
            </a:r>
            <a:r>
              <a:rPr lang="da-DK" baseline="0" dirty="0"/>
              <a:t> </a:t>
            </a:r>
            <a:r>
              <a:rPr lang="da-DK" baseline="0" dirty="0" err="1"/>
              <a:t>machines</a:t>
            </a:r>
            <a:r>
              <a:rPr lang="da-DK" baseline="0" dirty="0"/>
              <a:t> (AD or AAD) </a:t>
            </a:r>
            <a:r>
              <a:rPr lang="da-DK" baseline="0" dirty="0" err="1"/>
              <a:t>you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use</a:t>
            </a:r>
            <a:r>
              <a:rPr lang="da-DK" baseline="0" dirty="0"/>
              <a:t> </a:t>
            </a:r>
            <a:r>
              <a:rPr lang="da-DK" baseline="0" dirty="0" err="1"/>
              <a:t>credential</a:t>
            </a:r>
            <a:r>
              <a:rPr lang="da-DK" baseline="0" dirty="0"/>
              <a:t> cache to </a:t>
            </a:r>
            <a:r>
              <a:rPr lang="da-DK" baseline="0" dirty="0" err="1"/>
              <a:t>access</a:t>
            </a:r>
            <a:r>
              <a:rPr lang="da-DK" baseline="0" dirty="0"/>
              <a:t> </a:t>
            </a:r>
            <a:r>
              <a:rPr lang="da-DK" baseline="0" dirty="0" err="1"/>
              <a:t>resources</a:t>
            </a:r>
            <a:r>
              <a:rPr lang="da-DK" baseline="0" dirty="0"/>
              <a:t> (SharePoint on-</a:t>
            </a:r>
            <a:r>
              <a:rPr lang="da-DK" baseline="0" dirty="0" err="1"/>
              <a:t>prem</a:t>
            </a:r>
            <a:r>
              <a:rPr lang="da-DK" baseline="0" dirty="0"/>
              <a:t> or Office 365)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11/16/2016 7:36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43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11/16/2016 7:36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58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ADFSUserNameMixed</a:t>
            </a:r>
            <a:r>
              <a:rPr lang="da-DK" baseline="0" dirty="0"/>
              <a:t> </a:t>
            </a:r>
            <a:r>
              <a:rPr lang="da-DK" baseline="0" dirty="0" err="1"/>
              <a:t>uses</a:t>
            </a:r>
            <a:r>
              <a:rPr lang="da-DK" baseline="0" dirty="0"/>
              <a:t> WS-Trust and WS-</a:t>
            </a:r>
            <a:r>
              <a:rPr lang="da-DK" baseline="0" dirty="0" err="1"/>
              <a:t>Federation</a:t>
            </a:r>
            <a:r>
              <a:rPr lang="da-DK" baseline="0" dirty="0"/>
              <a:t> </a:t>
            </a:r>
            <a:r>
              <a:rPr lang="da-DK" baseline="0" dirty="0" err="1"/>
              <a:t>protocol</a:t>
            </a:r>
            <a:r>
              <a:rPr lang="da-DK" baseline="0" dirty="0"/>
              <a:t> </a:t>
            </a:r>
            <a:r>
              <a:rPr lang="da-DK" baseline="0" dirty="0" err="1"/>
              <a:t>based</a:t>
            </a:r>
            <a:r>
              <a:rPr lang="da-DK" baseline="0" dirty="0"/>
              <a:t> on SAML 1.1 </a:t>
            </a:r>
            <a:r>
              <a:rPr lang="da-DK" baseline="0" dirty="0" err="1"/>
              <a:t>tokens</a:t>
            </a:r>
            <a:r>
              <a:rPr lang="da-DK" baseline="0" dirty="0"/>
              <a:t>, is </a:t>
            </a:r>
            <a:r>
              <a:rPr lang="da-DK" baseline="0" dirty="0" err="1"/>
              <a:t>typically</a:t>
            </a:r>
            <a:r>
              <a:rPr lang="da-DK" baseline="0" dirty="0"/>
              <a:t> </a:t>
            </a:r>
            <a:r>
              <a:rPr lang="da-DK" baseline="0" dirty="0" err="1"/>
              <a:t>used</a:t>
            </a:r>
            <a:r>
              <a:rPr lang="da-DK" baseline="0" dirty="0"/>
              <a:t> to </a:t>
            </a:r>
            <a:r>
              <a:rPr lang="da-DK" baseline="0" dirty="0" err="1"/>
              <a:t>setup</a:t>
            </a:r>
            <a:r>
              <a:rPr lang="da-DK" baseline="0" dirty="0"/>
              <a:t> trust for B2B scenarios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11/16/2016 7:36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All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running</a:t>
            </a:r>
            <a:r>
              <a:rPr lang="da-DK" dirty="0"/>
              <a:t> in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require</a:t>
            </a:r>
            <a:r>
              <a:rPr lang="da-DK" dirty="0"/>
              <a:t> a password </a:t>
            </a:r>
            <a:r>
              <a:rPr lang="da-DK" dirty="0" err="1"/>
              <a:t>supplied</a:t>
            </a:r>
            <a:r>
              <a:rPr lang="da-DK" dirty="0"/>
              <a:t> </a:t>
            </a:r>
            <a:r>
              <a:rPr lang="da-DK" dirty="0" err="1"/>
              <a:t>somehow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 err="1"/>
              <a:t>SharePointContextProvider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need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11/16/2016 7:36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14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Network</a:t>
            </a:r>
            <a:r>
              <a:rPr lang="en-US" sz="900" b="0" i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credentials: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Returns a SharePoint on-premises / SharePoint Online Dedicated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ClientContext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object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ADFS mixed: Returns a SharePoint on-premises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ClientContext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for sites secured via ADFS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App-only: Returns an app only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ClientContext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object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11/16/2016 7:36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9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Registering</a:t>
            </a:r>
            <a:r>
              <a:rPr lang="da-DK" dirty="0"/>
              <a:t> a</a:t>
            </a:r>
            <a:r>
              <a:rPr lang="da-DK" baseline="0" dirty="0"/>
              <a:t>n </a:t>
            </a:r>
            <a:r>
              <a:rPr lang="da-DK" baseline="0" dirty="0" err="1"/>
              <a:t>add</a:t>
            </a:r>
            <a:r>
              <a:rPr lang="da-DK" baseline="0" dirty="0"/>
              <a:t>-in with SharePoint </a:t>
            </a:r>
            <a:r>
              <a:rPr lang="da-DK" baseline="0" dirty="0" err="1"/>
              <a:t>manually</a:t>
            </a:r>
            <a:r>
              <a:rPr lang="da-DK" baseline="0" dirty="0"/>
              <a:t> – </a:t>
            </a:r>
            <a:r>
              <a:rPr lang="da-DK" baseline="0" dirty="0" err="1"/>
              <a:t>e.g</a:t>
            </a:r>
            <a:r>
              <a:rPr lang="da-DK" baseline="0" dirty="0"/>
              <a:t>. if it is not a </a:t>
            </a:r>
            <a:r>
              <a:rPr lang="da-DK" baseline="0" dirty="0" err="1"/>
              <a:t>provider</a:t>
            </a:r>
            <a:r>
              <a:rPr lang="da-DK" baseline="0" dirty="0"/>
              <a:t> </a:t>
            </a:r>
            <a:r>
              <a:rPr lang="da-DK" baseline="0" dirty="0" err="1"/>
              <a:t>hosted</a:t>
            </a:r>
            <a:r>
              <a:rPr lang="da-DK" baseline="0" dirty="0"/>
              <a:t> </a:t>
            </a:r>
            <a:r>
              <a:rPr lang="da-DK" baseline="0" dirty="0" err="1"/>
              <a:t>add</a:t>
            </a:r>
            <a:r>
              <a:rPr lang="da-DK" baseline="0" dirty="0"/>
              <a:t>-in </a:t>
            </a:r>
            <a:r>
              <a:rPr lang="da-DK" baseline="0" dirty="0" err="1"/>
              <a:t>such</a:t>
            </a:r>
            <a:r>
              <a:rPr lang="da-DK" baseline="0" dirty="0"/>
              <a:t> a </a:t>
            </a:r>
            <a:r>
              <a:rPr lang="da-DK" baseline="0" dirty="0" err="1"/>
              <a:t>console</a:t>
            </a:r>
            <a:r>
              <a:rPr lang="da-DK" baseline="0" dirty="0"/>
              <a:t> </a:t>
            </a:r>
            <a:r>
              <a:rPr lang="da-DK" baseline="0" dirty="0" err="1"/>
              <a:t>application</a:t>
            </a:r>
            <a:r>
              <a:rPr lang="da-DK" baseline="0" dirty="0"/>
              <a:t> or an web </a:t>
            </a:r>
            <a:r>
              <a:rPr lang="da-DK" baseline="0" dirty="0" err="1"/>
              <a:t>application</a:t>
            </a:r>
            <a:r>
              <a:rPr lang="da-DK" baseline="0" dirty="0"/>
              <a:t> </a:t>
            </a:r>
            <a:r>
              <a:rPr lang="da-DK" baseline="0" dirty="0" err="1"/>
              <a:t>running</a:t>
            </a:r>
            <a:r>
              <a:rPr lang="da-DK" baseline="0" dirty="0"/>
              <a:t> on an </a:t>
            </a:r>
            <a:r>
              <a:rPr lang="da-DK" baseline="0" dirty="0" err="1"/>
              <a:t>Raspberry</a:t>
            </a:r>
            <a:r>
              <a:rPr lang="da-DK" baseline="0" dirty="0"/>
              <a:t> PI.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11/16/2016 7:36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3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OfficeDev" TargetMode="External"/><Relationship Id="rId3" Type="http://schemas.openxmlformats.org/officeDocument/2006/relationships/image" Target="../media/image9.emf"/><Relationship Id="rId7" Type="http://schemas.openxmlformats.org/officeDocument/2006/relationships/hyperlink" Target="https://www.yammer.com/itpronetwork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playlist?list=PLWZJrkeLOrbacRLNZE05ZelBLwvyaAQtW" TargetMode="External"/><Relationship Id="rId11" Type="http://schemas.openxmlformats.org/officeDocument/2006/relationships/hyperlink" Target="http://officespdev.uservoice.com/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://dev.office.com/podcasts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aka.ms/O365DevShow" TargetMode="Externa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274638" y="2119163"/>
            <a:ext cx="6400800" cy="36640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54863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73050" y="3954463"/>
            <a:ext cx="478986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33158" y="274303"/>
            <a:ext cx="6637376" cy="6240798"/>
            <a:chOff x="5112327" y="274302"/>
            <a:chExt cx="6858207" cy="644843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0746023" y="1719434"/>
              <a:ext cx="1224511" cy="1496409"/>
              <a:chOff x="10746023" y="1719434"/>
              <a:chExt cx="1224511" cy="1496409"/>
            </a:xfrm>
          </p:grpSpPr>
          <p:sp>
            <p:nvSpPr>
              <p:cNvPr id="7" name="Rectangle 98"/>
              <p:cNvSpPr>
                <a:spLocks noChangeArrowheads="1"/>
              </p:cNvSpPr>
              <p:nvPr/>
            </p:nvSpPr>
            <p:spPr bwMode="auto">
              <a:xfrm>
                <a:off x="11152890" y="1719434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9"/>
              <p:cNvSpPr>
                <a:spLocks noEditPoints="1"/>
              </p:cNvSpPr>
              <p:nvPr/>
            </p:nvSpPr>
            <p:spPr bwMode="auto">
              <a:xfrm>
                <a:off x="11244825" y="1811370"/>
                <a:ext cx="203433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10746023" y="2218236"/>
                <a:ext cx="406867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1"/>
              <p:cNvSpPr>
                <a:spLocks/>
              </p:cNvSpPr>
              <p:nvPr/>
            </p:nvSpPr>
            <p:spPr bwMode="auto">
              <a:xfrm>
                <a:off x="10859476" y="2310173"/>
                <a:ext cx="134970" cy="293413"/>
              </a:xfrm>
              <a:custGeom>
                <a:avLst/>
                <a:gdLst>
                  <a:gd name="T0" fmla="*/ 69 w 69"/>
                  <a:gd name="T1" fmla="*/ 150 h 150"/>
                  <a:gd name="T2" fmla="*/ 69 w 69"/>
                  <a:gd name="T3" fmla="*/ 0 h 150"/>
                  <a:gd name="T4" fmla="*/ 46 w 69"/>
                  <a:gd name="T5" fmla="*/ 0 h 150"/>
                  <a:gd name="T6" fmla="*/ 0 w 69"/>
                  <a:gd name="T7" fmla="*/ 34 h 150"/>
                  <a:gd name="T8" fmla="*/ 11 w 69"/>
                  <a:gd name="T9" fmla="*/ 58 h 150"/>
                  <a:gd name="T10" fmla="*/ 46 w 69"/>
                  <a:gd name="T11" fmla="*/ 34 h 150"/>
                  <a:gd name="T12" fmla="*/ 46 w 69"/>
                  <a:gd name="T13" fmla="*/ 150 h 150"/>
                  <a:gd name="T14" fmla="*/ 69 w 69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50">
                    <a:moveTo>
                      <a:pt x="69" y="150"/>
                    </a:moveTo>
                    <a:lnTo>
                      <a:pt x="69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1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69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1561712" y="2218236"/>
                <a:ext cx="408822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3"/>
              <p:cNvSpPr>
                <a:spLocks/>
              </p:cNvSpPr>
              <p:nvPr/>
            </p:nvSpPr>
            <p:spPr bwMode="auto">
              <a:xfrm>
                <a:off x="11675165" y="2310173"/>
                <a:ext cx="136926" cy="293413"/>
              </a:xfrm>
              <a:custGeom>
                <a:avLst/>
                <a:gdLst>
                  <a:gd name="T0" fmla="*/ 70 w 70"/>
                  <a:gd name="T1" fmla="*/ 150 h 150"/>
                  <a:gd name="T2" fmla="*/ 70 w 70"/>
                  <a:gd name="T3" fmla="*/ 0 h 150"/>
                  <a:gd name="T4" fmla="*/ 46 w 70"/>
                  <a:gd name="T5" fmla="*/ 0 h 150"/>
                  <a:gd name="T6" fmla="*/ 0 w 70"/>
                  <a:gd name="T7" fmla="*/ 34 h 150"/>
                  <a:gd name="T8" fmla="*/ 12 w 70"/>
                  <a:gd name="T9" fmla="*/ 58 h 150"/>
                  <a:gd name="T10" fmla="*/ 46 w 70"/>
                  <a:gd name="T11" fmla="*/ 34 h 150"/>
                  <a:gd name="T12" fmla="*/ 46 w 70"/>
                  <a:gd name="T13" fmla="*/ 150 h 150"/>
                  <a:gd name="T14" fmla="*/ 70 w 70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50">
                    <a:moveTo>
                      <a:pt x="70" y="150"/>
                    </a:moveTo>
                    <a:lnTo>
                      <a:pt x="70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2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70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11561712" y="2717040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11651692" y="2808975"/>
                <a:ext cx="205389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2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2"/>
                      <a:pt x="5" y="12"/>
                    </a:cubicBezTo>
                    <a:cubicBezTo>
                      <a:pt x="4" y="12"/>
                      <a:pt x="3" y="10"/>
                      <a:pt x="3" y="7"/>
                    </a:cubicBezTo>
                    <a:cubicBezTo>
                      <a:pt x="3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86"/>
            <p:cNvSpPr>
              <a:spLocks noChangeArrowheads="1"/>
            </p:cNvSpPr>
            <p:nvPr userDrawn="1"/>
          </p:nvSpPr>
          <p:spPr bwMode="auto">
            <a:xfrm>
              <a:off x="9259747" y="274302"/>
              <a:ext cx="408822" cy="4988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/>
            </p:cNvSpPr>
            <p:nvPr userDrawn="1"/>
          </p:nvSpPr>
          <p:spPr bwMode="auto">
            <a:xfrm>
              <a:off x="9373200" y="364282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6 w 70"/>
                <a:gd name="T5" fmla="*/ 0 h 151"/>
                <a:gd name="T6" fmla="*/ 0 w 70"/>
                <a:gd name="T7" fmla="*/ 35 h 151"/>
                <a:gd name="T8" fmla="*/ 12 w 70"/>
                <a:gd name="T9" fmla="*/ 58 h 151"/>
                <a:gd name="T10" fmla="*/ 46 w 70"/>
                <a:gd name="T11" fmla="*/ 35 h 151"/>
                <a:gd name="T12" fmla="*/ 46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2" y="58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8"/>
            <p:cNvSpPr>
              <a:spLocks noChangeArrowheads="1"/>
            </p:cNvSpPr>
            <p:nvPr userDrawn="1"/>
          </p:nvSpPr>
          <p:spPr bwMode="auto">
            <a:xfrm>
              <a:off x="9668569" y="274302"/>
              <a:ext cx="406867" cy="498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 noEditPoints="1"/>
            </p:cNvSpPr>
            <p:nvPr userDrawn="1"/>
          </p:nvSpPr>
          <p:spPr bwMode="auto">
            <a:xfrm>
              <a:off x="9758549" y="364282"/>
              <a:ext cx="205389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7 h 13"/>
                <a:gd name="T4" fmla="*/ 5 w 9"/>
                <a:gd name="T5" fmla="*/ 13 h 13"/>
                <a:gd name="T6" fmla="*/ 9 w 9"/>
                <a:gd name="T7" fmla="*/ 7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7 h 13"/>
                <a:gd name="T14" fmla="*/ 5 w 9"/>
                <a:gd name="T15" fmla="*/ 11 h 13"/>
                <a:gd name="T16" fmla="*/ 3 w 9"/>
                <a:gd name="T17" fmla="*/ 7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7"/>
                  </a:cubicBezTo>
                  <a:cubicBezTo>
                    <a:pt x="9" y="3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7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7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0"/>
            <p:cNvSpPr>
              <a:spLocks noChangeArrowheads="1"/>
            </p:cNvSpPr>
            <p:nvPr userDrawn="1"/>
          </p:nvSpPr>
          <p:spPr bwMode="auto">
            <a:xfrm>
              <a:off x="10075436" y="773105"/>
              <a:ext cx="408822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0188889" y="863086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7 w 70"/>
                <a:gd name="T5" fmla="*/ 0 h 151"/>
                <a:gd name="T6" fmla="*/ 0 w 70"/>
                <a:gd name="T7" fmla="*/ 35 h 151"/>
                <a:gd name="T8" fmla="*/ 12 w 70"/>
                <a:gd name="T9" fmla="*/ 46 h 151"/>
                <a:gd name="T10" fmla="*/ 47 w 70"/>
                <a:gd name="T11" fmla="*/ 35 h 151"/>
                <a:gd name="T12" fmla="*/ 47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12" y="46"/>
                  </a:lnTo>
                  <a:lnTo>
                    <a:pt x="47" y="35"/>
                  </a:lnTo>
                  <a:lnTo>
                    <a:pt x="47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2"/>
            <p:cNvSpPr>
              <a:spLocks noChangeArrowheads="1"/>
            </p:cNvSpPr>
            <p:nvPr userDrawn="1"/>
          </p:nvSpPr>
          <p:spPr bwMode="auto">
            <a:xfrm>
              <a:off x="10484259" y="773105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 noEditPoints="1"/>
            </p:cNvSpPr>
            <p:nvPr userDrawn="1"/>
          </p:nvSpPr>
          <p:spPr bwMode="auto">
            <a:xfrm>
              <a:off x="10576195" y="863086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4"/>
            <p:cNvSpPr>
              <a:spLocks noChangeArrowheads="1"/>
            </p:cNvSpPr>
            <p:nvPr userDrawn="1"/>
          </p:nvSpPr>
          <p:spPr bwMode="auto">
            <a:xfrm>
              <a:off x="9668569" y="773105"/>
              <a:ext cx="406867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9782022" y="863086"/>
              <a:ext cx="134970" cy="295370"/>
            </a:xfrm>
            <a:custGeom>
              <a:avLst/>
              <a:gdLst>
                <a:gd name="T0" fmla="*/ 69 w 69"/>
                <a:gd name="T1" fmla="*/ 151 h 151"/>
                <a:gd name="T2" fmla="*/ 69 w 69"/>
                <a:gd name="T3" fmla="*/ 0 h 151"/>
                <a:gd name="T4" fmla="*/ 46 w 69"/>
                <a:gd name="T5" fmla="*/ 0 h 151"/>
                <a:gd name="T6" fmla="*/ 0 w 69"/>
                <a:gd name="T7" fmla="*/ 35 h 151"/>
                <a:gd name="T8" fmla="*/ 11 w 69"/>
                <a:gd name="T9" fmla="*/ 46 h 151"/>
                <a:gd name="T10" fmla="*/ 46 w 69"/>
                <a:gd name="T11" fmla="*/ 35 h 151"/>
                <a:gd name="T12" fmla="*/ 46 w 69"/>
                <a:gd name="T13" fmla="*/ 151 h 151"/>
                <a:gd name="T14" fmla="*/ 69 w 6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51">
                  <a:moveTo>
                    <a:pt x="69" y="151"/>
                  </a:moveTo>
                  <a:lnTo>
                    <a:pt x="69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1" y="46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69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96"/>
            <p:cNvSpPr>
              <a:spLocks noChangeArrowheads="1"/>
            </p:cNvSpPr>
            <p:nvPr userDrawn="1"/>
          </p:nvSpPr>
          <p:spPr bwMode="auto">
            <a:xfrm>
              <a:off x="10075436" y="1271908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10167373" y="1361888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14"/>
            <p:cNvSpPr>
              <a:spLocks noChangeArrowheads="1"/>
            </p:cNvSpPr>
            <p:nvPr userDrawn="1"/>
          </p:nvSpPr>
          <p:spPr bwMode="auto">
            <a:xfrm>
              <a:off x="7082620" y="4468157"/>
              <a:ext cx="408822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5"/>
            <p:cNvSpPr>
              <a:spLocks noEditPoints="1"/>
            </p:cNvSpPr>
            <p:nvPr userDrawn="1"/>
          </p:nvSpPr>
          <p:spPr bwMode="auto">
            <a:xfrm>
              <a:off x="7172600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6825497" y="1378359"/>
              <a:ext cx="1264708" cy="1505127"/>
              <a:chOff x="6825497" y="1378359"/>
              <a:chExt cx="1264708" cy="1505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25497" y="1378359"/>
                <a:ext cx="1251014" cy="1505127"/>
                <a:chOff x="6825497" y="1378359"/>
                <a:chExt cx="1251014" cy="1505127"/>
              </a:xfrm>
            </p:grpSpPr>
            <p:sp>
              <p:nvSpPr>
                <p:cNvPr id="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7260822" y="1378359"/>
                  <a:ext cx="408822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07"/>
                <p:cNvSpPr>
                  <a:spLocks noEditPoints="1"/>
                </p:cNvSpPr>
                <p:nvPr/>
              </p:nvSpPr>
              <p:spPr bwMode="auto">
                <a:xfrm>
                  <a:off x="7350802" y="1470294"/>
                  <a:ext cx="205389" cy="2934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1162" y="1378359"/>
                  <a:ext cx="385349" cy="4988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9"/>
                <p:cNvSpPr>
                  <a:spLocks/>
                </p:cNvSpPr>
                <p:nvPr/>
              </p:nvSpPr>
              <p:spPr bwMode="auto">
                <a:xfrm>
                  <a:off x="7783098" y="1491812"/>
                  <a:ext cx="158443" cy="271897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825497" y="2384683"/>
                  <a:ext cx="406866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11"/>
                <p:cNvSpPr>
                  <a:spLocks/>
                </p:cNvSpPr>
                <p:nvPr/>
              </p:nvSpPr>
              <p:spPr bwMode="auto">
                <a:xfrm>
                  <a:off x="6938949" y="2474663"/>
                  <a:ext cx="134969" cy="295370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255835" y="1885881"/>
                  <a:ext cx="408822" cy="4753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13"/>
                <p:cNvSpPr>
                  <a:spLocks/>
                </p:cNvSpPr>
                <p:nvPr/>
              </p:nvSpPr>
              <p:spPr bwMode="auto">
                <a:xfrm>
                  <a:off x="7369288" y="1975861"/>
                  <a:ext cx="136926" cy="295370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7681383" y="2384682"/>
                <a:ext cx="408822" cy="4988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7"/>
              <p:cNvSpPr>
                <a:spLocks noEditPoints="1"/>
              </p:cNvSpPr>
              <p:nvPr/>
            </p:nvSpPr>
            <p:spPr bwMode="auto">
              <a:xfrm>
                <a:off x="7773319" y="2474662"/>
                <a:ext cx="203433" cy="295370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118"/>
            <p:cNvSpPr>
              <a:spLocks noChangeArrowheads="1"/>
            </p:cNvSpPr>
            <p:nvPr userDrawn="1"/>
          </p:nvSpPr>
          <p:spPr bwMode="auto">
            <a:xfrm>
              <a:off x="7491443" y="4468157"/>
              <a:ext cx="406866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/>
            <p:cNvSpPr>
              <a:spLocks noEditPoints="1"/>
            </p:cNvSpPr>
            <p:nvPr userDrawn="1"/>
          </p:nvSpPr>
          <p:spPr bwMode="auto">
            <a:xfrm>
              <a:off x="7581423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20"/>
            <p:cNvSpPr>
              <a:spLocks noChangeArrowheads="1"/>
            </p:cNvSpPr>
            <p:nvPr userDrawn="1"/>
          </p:nvSpPr>
          <p:spPr bwMode="auto">
            <a:xfrm>
              <a:off x="7898309" y="4468157"/>
              <a:ext cx="387306" cy="49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/>
            <p:cNvSpPr>
              <a:spLocks/>
            </p:cNvSpPr>
            <p:nvPr userDrawn="1"/>
          </p:nvSpPr>
          <p:spPr bwMode="auto">
            <a:xfrm>
              <a:off x="7990245" y="4581610"/>
              <a:ext cx="158443" cy="271897"/>
            </a:xfrm>
            <a:custGeom>
              <a:avLst/>
              <a:gdLst>
                <a:gd name="T0" fmla="*/ 81 w 81"/>
                <a:gd name="T1" fmla="*/ 139 h 139"/>
                <a:gd name="T2" fmla="*/ 81 w 81"/>
                <a:gd name="T3" fmla="*/ 0 h 139"/>
                <a:gd name="T4" fmla="*/ 58 w 81"/>
                <a:gd name="T5" fmla="*/ 0 h 139"/>
                <a:gd name="T6" fmla="*/ 0 w 81"/>
                <a:gd name="T7" fmla="*/ 23 h 139"/>
                <a:gd name="T8" fmla="*/ 11 w 81"/>
                <a:gd name="T9" fmla="*/ 46 h 139"/>
                <a:gd name="T10" fmla="*/ 46 w 81"/>
                <a:gd name="T11" fmla="*/ 23 h 139"/>
                <a:gd name="T12" fmla="*/ 46 w 81"/>
                <a:gd name="T13" fmla="*/ 139 h 139"/>
                <a:gd name="T14" fmla="*/ 81 w 81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9">
                  <a:moveTo>
                    <a:pt x="81" y="139"/>
                  </a:moveTo>
                  <a:lnTo>
                    <a:pt x="81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11" y="46"/>
                  </a:lnTo>
                  <a:lnTo>
                    <a:pt x="46" y="23"/>
                  </a:lnTo>
                  <a:lnTo>
                    <a:pt x="46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5112327" y="1406878"/>
              <a:ext cx="6646956" cy="5315859"/>
              <a:chOff x="6527800" y="2483620"/>
              <a:chExt cx="5473700" cy="43775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091976" y="4361890"/>
                <a:ext cx="1909524" cy="2419674"/>
                <a:chOff x="10091976" y="4967384"/>
                <a:chExt cx="1431688" cy="1814179"/>
              </a:xfrm>
            </p:grpSpPr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6679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196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/>
                </p:cNvSpPr>
                <p:nvPr/>
              </p:nvSpPr>
              <p:spPr bwMode="auto">
                <a:xfrm>
                  <a:off x="10771961" y="6500007"/>
                  <a:ext cx="377179" cy="140779"/>
                </a:xfrm>
                <a:custGeom>
                  <a:avLst/>
                  <a:gdLst>
                    <a:gd name="T0" fmla="*/ 0 w 142"/>
                    <a:gd name="T1" fmla="*/ 11 h 53"/>
                    <a:gd name="T2" fmla="*/ 3 w 142"/>
                    <a:gd name="T3" fmla="*/ 0 h 53"/>
                    <a:gd name="T4" fmla="*/ 142 w 142"/>
                    <a:gd name="T5" fmla="*/ 28 h 53"/>
                    <a:gd name="T6" fmla="*/ 142 w 142"/>
                    <a:gd name="T7" fmla="*/ 53 h 53"/>
                    <a:gd name="T8" fmla="*/ 0 w 142"/>
                    <a:gd name="T9" fmla="*/ 22 h 53"/>
                    <a:gd name="T10" fmla="*/ 3 w 142"/>
                    <a:gd name="T11" fmla="*/ 22 h 53"/>
                    <a:gd name="T12" fmla="*/ 0 w 142"/>
                    <a:gd name="T13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53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142" y="28"/>
                      </a:lnTo>
                      <a:lnTo>
                        <a:pt x="142" y="53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35"/>
                <p:cNvSpPr>
                  <a:spLocks/>
                </p:cNvSpPr>
                <p:nvPr/>
              </p:nvSpPr>
              <p:spPr bwMode="auto">
                <a:xfrm>
                  <a:off x="10386814" y="6500007"/>
                  <a:ext cx="385147" cy="140779"/>
                </a:xfrm>
                <a:custGeom>
                  <a:avLst/>
                  <a:gdLst>
                    <a:gd name="T0" fmla="*/ 142 w 145"/>
                    <a:gd name="T1" fmla="*/ 0 h 53"/>
                    <a:gd name="T2" fmla="*/ 145 w 145"/>
                    <a:gd name="T3" fmla="*/ 11 h 53"/>
                    <a:gd name="T4" fmla="*/ 142 w 145"/>
                    <a:gd name="T5" fmla="*/ 22 h 53"/>
                    <a:gd name="T6" fmla="*/ 145 w 145"/>
                    <a:gd name="T7" fmla="*/ 22 h 53"/>
                    <a:gd name="T8" fmla="*/ 0 w 145"/>
                    <a:gd name="T9" fmla="*/ 53 h 53"/>
                    <a:gd name="T10" fmla="*/ 0 w 145"/>
                    <a:gd name="T11" fmla="*/ 28 h 53"/>
                    <a:gd name="T12" fmla="*/ 142 w 145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53">
                      <a:moveTo>
                        <a:pt x="142" y="0"/>
                      </a:moveTo>
                      <a:lnTo>
                        <a:pt x="145" y="11"/>
                      </a:lnTo>
                      <a:lnTo>
                        <a:pt x="142" y="22"/>
                      </a:lnTo>
                      <a:lnTo>
                        <a:pt x="145" y="22"/>
                      </a:lnTo>
                      <a:lnTo>
                        <a:pt x="0" y="53"/>
                      </a:lnTo>
                      <a:lnTo>
                        <a:pt x="0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10763993" y="6529224"/>
                  <a:ext cx="15937" cy="29219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11 h 11"/>
                    <a:gd name="T4" fmla="*/ 3 w 6"/>
                    <a:gd name="T5" fmla="*/ 11 h 11"/>
                    <a:gd name="T6" fmla="*/ 0 w 6"/>
                    <a:gd name="T7" fmla="*/ 11 h 11"/>
                    <a:gd name="T8" fmla="*/ 3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11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4774" y="6242355"/>
                  <a:ext cx="66404" cy="398429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50712" y="6529224"/>
                  <a:ext cx="34530" cy="19124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10277910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9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10564778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6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6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Oval 41"/>
                <p:cNvSpPr>
                  <a:spLocks noChangeArrowheads="1"/>
                </p:cNvSpPr>
                <p:nvPr/>
              </p:nvSpPr>
              <p:spPr bwMode="auto">
                <a:xfrm>
                  <a:off x="10713525" y="6662034"/>
                  <a:ext cx="116872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42"/>
                <p:cNvSpPr>
                  <a:spLocks noChangeArrowheads="1"/>
                </p:cNvSpPr>
                <p:nvPr/>
              </p:nvSpPr>
              <p:spPr bwMode="auto">
                <a:xfrm>
                  <a:off x="1039478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43"/>
                <p:cNvSpPr>
                  <a:spLocks noChangeArrowheads="1"/>
                </p:cNvSpPr>
                <p:nvPr/>
              </p:nvSpPr>
              <p:spPr bwMode="auto">
                <a:xfrm>
                  <a:off x="1102961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44"/>
                <p:cNvSpPr>
                  <a:spLocks/>
                </p:cNvSpPr>
                <p:nvPr/>
              </p:nvSpPr>
              <p:spPr bwMode="auto">
                <a:xfrm>
                  <a:off x="10285879" y="5660650"/>
                  <a:ext cx="685297" cy="403741"/>
                </a:xfrm>
                <a:custGeom>
                  <a:avLst/>
                  <a:gdLst>
                    <a:gd name="T0" fmla="*/ 29 w 93"/>
                    <a:gd name="T1" fmla="*/ 0 h 55"/>
                    <a:gd name="T2" fmla="*/ 93 w 93"/>
                    <a:gd name="T3" fmla="*/ 0 h 55"/>
                    <a:gd name="T4" fmla="*/ 93 w 93"/>
                    <a:gd name="T5" fmla="*/ 6 h 55"/>
                    <a:gd name="T6" fmla="*/ 29 w 93"/>
                    <a:gd name="T7" fmla="*/ 6 h 55"/>
                    <a:gd name="T8" fmla="*/ 7 w 93"/>
                    <a:gd name="T9" fmla="*/ 29 h 55"/>
                    <a:gd name="T10" fmla="*/ 7 w 93"/>
                    <a:gd name="T11" fmla="*/ 55 h 55"/>
                    <a:gd name="T12" fmla="*/ 0 w 93"/>
                    <a:gd name="T13" fmla="*/ 55 h 55"/>
                    <a:gd name="T14" fmla="*/ 0 w 93"/>
                    <a:gd name="T15" fmla="*/ 29 h 55"/>
                    <a:gd name="T16" fmla="*/ 29 w 93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55">
                      <a:moveTo>
                        <a:pt x="29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17" y="6"/>
                        <a:pt x="7" y="17"/>
                        <a:pt x="7" y="29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46"/>
                <p:cNvSpPr>
                  <a:spLocks noChangeArrowheads="1"/>
                </p:cNvSpPr>
                <p:nvPr/>
              </p:nvSpPr>
              <p:spPr bwMode="auto">
                <a:xfrm>
                  <a:off x="10091976" y="6013923"/>
                  <a:ext cx="193901" cy="191246"/>
                </a:xfrm>
                <a:prstGeom prst="ellipse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87599" y="6013923"/>
                  <a:ext cx="377179" cy="191246"/>
                </a:xfrm>
                <a:prstGeom prst="rect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564778" y="6013923"/>
                  <a:ext cx="767638" cy="191246"/>
                </a:xfrm>
                <a:prstGeom prst="rect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77125" y="6013923"/>
                  <a:ext cx="18327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Oval 50"/>
                <p:cNvSpPr>
                  <a:spLocks noChangeArrowheads="1"/>
                </p:cNvSpPr>
                <p:nvPr/>
              </p:nvSpPr>
              <p:spPr bwMode="auto">
                <a:xfrm>
                  <a:off x="11332418" y="4967384"/>
                  <a:ext cx="19124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11236795" y="4967384"/>
                  <a:ext cx="191246" cy="1237785"/>
                </a:xfrm>
                <a:custGeom>
                  <a:avLst/>
                  <a:gdLst>
                    <a:gd name="T0" fmla="*/ 72 w 72"/>
                    <a:gd name="T1" fmla="*/ 0 h 466"/>
                    <a:gd name="T2" fmla="*/ 36 w 72"/>
                    <a:gd name="T3" fmla="*/ 466 h 466"/>
                    <a:gd name="T4" fmla="*/ 0 w 72"/>
                    <a:gd name="T5" fmla="*/ 466 h 466"/>
                    <a:gd name="T6" fmla="*/ 36 w 72"/>
                    <a:gd name="T7" fmla="*/ 0 h 466"/>
                    <a:gd name="T8" fmla="*/ 72 w 72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66">
                      <a:moveTo>
                        <a:pt x="72" y="0"/>
                      </a:moveTo>
                      <a:lnTo>
                        <a:pt x="36" y="466"/>
                      </a:lnTo>
                      <a:lnTo>
                        <a:pt x="0" y="466"/>
                      </a:lnTo>
                      <a:lnTo>
                        <a:pt x="36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Oval 52"/>
                <p:cNvSpPr>
                  <a:spLocks noChangeArrowheads="1"/>
                </p:cNvSpPr>
                <p:nvPr/>
              </p:nvSpPr>
              <p:spPr bwMode="auto">
                <a:xfrm>
                  <a:off x="10742744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53"/>
                <p:cNvSpPr>
                  <a:spLocks noChangeArrowheads="1"/>
                </p:cNvSpPr>
                <p:nvPr/>
              </p:nvSpPr>
              <p:spPr bwMode="auto">
                <a:xfrm>
                  <a:off x="10424001" y="6691253"/>
                  <a:ext cx="61092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Oval 54"/>
                <p:cNvSpPr>
                  <a:spLocks noChangeArrowheads="1"/>
                </p:cNvSpPr>
                <p:nvPr/>
              </p:nvSpPr>
              <p:spPr bwMode="auto">
                <a:xfrm>
                  <a:off x="11058830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83"/>
                <p:cNvSpPr>
                  <a:spLocks/>
                </p:cNvSpPr>
                <p:nvPr/>
              </p:nvSpPr>
              <p:spPr bwMode="auto">
                <a:xfrm>
                  <a:off x="10431969" y="5262222"/>
                  <a:ext cx="509989" cy="0"/>
                </a:xfrm>
                <a:custGeom>
                  <a:avLst/>
                  <a:gdLst>
                    <a:gd name="T0" fmla="*/ 0 w 192"/>
                    <a:gd name="T1" fmla="*/ 192 w 192"/>
                    <a:gd name="T2" fmla="*/ 0 w 19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92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2"/>
                <p:cNvSpPr>
                  <a:spLocks/>
                </p:cNvSpPr>
                <p:nvPr/>
              </p:nvSpPr>
              <p:spPr bwMode="auto">
                <a:xfrm>
                  <a:off x="10543529" y="5594245"/>
                  <a:ext cx="672015" cy="448897"/>
                </a:xfrm>
                <a:custGeom>
                  <a:avLst/>
                  <a:gdLst>
                    <a:gd name="T0" fmla="*/ 29 w 91"/>
                    <a:gd name="T1" fmla="*/ 0 h 61"/>
                    <a:gd name="T2" fmla="*/ 91 w 91"/>
                    <a:gd name="T3" fmla="*/ 0 h 61"/>
                    <a:gd name="T4" fmla="*/ 91 w 91"/>
                    <a:gd name="T5" fmla="*/ 7 h 61"/>
                    <a:gd name="T6" fmla="*/ 29 w 91"/>
                    <a:gd name="T7" fmla="*/ 7 h 61"/>
                    <a:gd name="T8" fmla="*/ 7 w 91"/>
                    <a:gd name="T9" fmla="*/ 29 h 61"/>
                    <a:gd name="T10" fmla="*/ 7 w 91"/>
                    <a:gd name="T11" fmla="*/ 61 h 61"/>
                    <a:gd name="T12" fmla="*/ 0 w 91"/>
                    <a:gd name="T13" fmla="*/ 61 h 61"/>
                    <a:gd name="T14" fmla="*/ 0 w 91"/>
                    <a:gd name="T15" fmla="*/ 29 h 61"/>
                    <a:gd name="T16" fmla="*/ 29 w 9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61">
                      <a:moveTo>
                        <a:pt x="29" y="0"/>
                      </a:move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7" y="7"/>
                        <a:pt x="7" y="17"/>
                        <a:pt x="7" y="29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>
                <a:off x="8613773" y="2483620"/>
                <a:ext cx="1958976" cy="4377555"/>
                <a:chOff x="8956675" y="449263"/>
                <a:chExt cx="2063751" cy="4611687"/>
              </a:xfrm>
            </p:grpSpPr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9283700" y="3189288"/>
                  <a:ext cx="895350" cy="1662112"/>
                </a:xfrm>
                <a:custGeom>
                  <a:avLst/>
                  <a:gdLst>
                    <a:gd name="T0" fmla="*/ 0 w 564"/>
                    <a:gd name="T1" fmla="*/ 0 h 1047"/>
                    <a:gd name="T2" fmla="*/ 0 w 564"/>
                    <a:gd name="T3" fmla="*/ 0 h 1047"/>
                    <a:gd name="T4" fmla="*/ 146 w 564"/>
                    <a:gd name="T5" fmla="*/ 0 h 1047"/>
                    <a:gd name="T6" fmla="*/ 418 w 564"/>
                    <a:gd name="T7" fmla="*/ 0 h 1047"/>
                    <a:gd name="T8" fmla="*/ 564 w 564"/>
                    <a:gd name="T9" fmla="*/ 0 h 1047"/>
                    <a:gd name="T10" fmla="*/ 564 w 564"/>
                    <a:gd name="T11" fmla="*/ 158 h 1047"/>
                    <a:gd name="T12" fmla="*/ 564 w 564"/>
                    <a:gd name="T13" fmla="*/ 1047 h 1047"/>
                    <a:gd name="T14" fmla="*/ 418 w 564"/>
                    <a:gd name="T15" fmla="*/ 1047 h 1047"/>
                    <a:gd name="T16" fmla="*/ 418 w 564"/>
                    <a:gd name="T17" fmla="*/ 158 h 1047"/>
                    <a:gd name="T18" fmla="*/ 146 w 564"/>
                    <a:gd name="T19" fmla="*/ 158 h 1047"/>
                    <a:gd name="T20" fmla="*/ 146 w 564"/>
                    <a:gd name="T21" fmla="*/ 1047 h 1047"/>
                    <a:gd name="T22" fmla="*/ 0 w 564"/>
                    <a:gd name="T23" fmla="*/ 1047 h 1047"/>
                    <a:gd name="T24" fmla="*/ 0 w 564"/>
                    <a:gd name="T25" fmla="*/ 158 h 1047"/>
                    <a:gd name="T26" fmla="*/ 0 w 564"/>
                    <a:gd name="T27" fmla="*/ 158 h 1047"/>
                    <a:gd name="T28" fmla="*/ 0 w 564"/>
                    <a:gd name="T29" fmla="*/ 0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4" h="10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6" y="0"/>
                      </a:lnTo>
                      <a:lnTo>
                        <a:pt x="418" y="0"/>
                      </a:lnTo>
                      <a:lnTo>
                        <a:pt x="564" y="0"/>
                      </a:lnTo>
                      <a:lnTo>
                        <a:pt x="564" y="158"/>
                      </a:lnTo>
                      <a:lnTo>
                        <a:pt x="564" y="1047"/>
                      </a:lnTo>
                      <a:lnTo>
                        <a:pt x="418" y="1047"/>
                      </a:lnTo>
                      <a:lnTo>
                        <a:pt x="418" y="158"/>
                      </a:lnTo>
                      <a:lnTo>
                        <a:pt x="146" y="158"/>
                      </a:lnTo>
                      <a:lnTo>
                        <a:pt x="146" y="1047"/>
                      </a:lnTo>
                      <a:lnTo>
                        <a:pt x="0" y="1047"/>
                      </a:lnTo>
                      <a:lnTo>
                        <a:pt x="0" y="158"/>
                      </a:ln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B2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9283700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8956675" y="1819275"/>
                  <a:ext cx="1558925" cy="1370012"/>
                </a:xfrm>
                <a:custGeom>
                  <a:avLst/>
                  <a:gdLst>
                    <a:gd name="T0" fmla="*/ 31 w 148"/>
                    <a:gd name="T1" fmla="*/ 0 h 131"/>
                    <a:gd name="T2" fmla="*/ 116 w 148"/>
                    <a:gd name="T3" fmla="*/ 0 h 131"/>
                    <a:gd name="T4" fmla="*/ 148 w 148"/>
                    <a:gd name="T5" fmla="*/ 27 h 131"/>
                    <a:gd name="T6" fmla="*/ 148 w 148"/>
                    <a:gd name="T7" fmla="*/ 49 h 131"/>
                    <a:gd name="T8" fmla="*/ 116 w 148"/>
                    <a:gd name="T9" fmla="*/ 49 h 131"/>
                    <a:gd name="T10" fmla="*/ 116 w 148"/>
                    <a:gd name="T11" fmla="*/ 131 h 131"/>
                    <a:gd name="T12" fmla="*/ 31 w 148"/>
                    <a:gd name="T13" fmla="*/ 131 h 131"/>
                    <a:gd name="T14" fmla="*/ 31 w 148"/>
                    <a:gd name="T15" fmla="*/ 49 h 131"/>
                    <a:gd name="T16" fmla="*/ 0 w 148"/>
                    <a:gd name="T17" fmla="*/ 49 h 131"/>
                    <a:gd name="T18" fmla="*/ 0 w 148"/>
                    <a:gd name="T19" fmla="*/ 27 h 131"/>
                    <a:gd name="T20" fmla="*/ 31 w 148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8" h="131">
                      <a:moveTo>
                        <a:pt x="31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34" y="0"/>
                        <a:pt x="148" y="12"/>
                        <a:pt x="148" y="27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16" y="49"/>
                        <a:pt x="116" y="49"/>
                        <a:pt x="116" y="49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4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Freeform 39"/>
                <p:cNvSpPr>
                  <a:spLocks/>
                </p:cNvSpPr>
                <p:nvPr/>
              </p:nvSpPr>
              <p:spPr bwMode="auto">
                <a:xfrm>
                  <a:off x="10231438" y="2332038"/>
                  <a:ext cx="547688" cy="709612"/>
                </a:xfrm>
                <a:custGeom>
                  <a:avLst/>
                  <a:gdLst>
                    <a:gd name="T0" fmla="*/ 19 w 52"/>
                    <a:gd name="T1" fmla="*/ 68 h 68"/>
                    <a:gd name="T2" fmla="*/ 52 w 52"/>
                    <a:gd name="T3" fmla="*/ 68 h 68"/>
                    <a:gd name="T4" fmla="*/ 52 w 52"/>
                    <a:gd name="T5" fmla="*/ 48 h 68"/>
                    <a:gd name="T6" fmla="*/ 22 w 52"/>
                    <a:gd name="T7" fmla="*/ 48 h 68"/>
                    <a:gd name="T8" fmla="*/ 22 w 52"/>
                    <a:gd name="T9" fmla="*/ 0 h 68"/>
                    <a:gd name="T10" fmla="*/ 0 w 52"/>
                    <a:gd name="T11" fmla="*/ 0 h 68"/>
                    <a:gd name="T12" fmla="*/ 0 w 52"/>
                    <a:gd name="T13" fmla="*/ 51 h 68"/>
                    <a:gd name="T14" fmla="*/ 19 w 52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68">
                      <a:moveTo>
                        <a:pt x="19" y="68"/>
                      </a:move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8" y="68"/>
                        <a:pt x="19" y="68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Rectangle 40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1222375"/>
                </a:xfrm>
                <a:prstGeom prst="rect">
                  <a:avLst/>
                </a:pr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8999538" y="3355975"/>
                  <a:ext cx="241300" cy="407987"/>
                </a:xfrm>
                <a:custGeom>
                  <a:avLst/>
                  <a:gdLst>
                    <a:gd name="T0" fmla="*/ 23 w 23"/>
                    <a:gd name="T1" fmla="*/ 0 h 39"/>
                    <a:gd name="T2" fmla="*/ 23 w 23"/>
                    <a:gd name="T3" fmla="*/ 39 h 39"/>
                    <a:gd name="T4" fmla="*/ 0 w 23"/>
                    <a:gd name="T5" fmla="*/ 19 h 39"/>
                    <a:gd name="T6" fmla="*/ 23 w 23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39">
                      <a:moveTo>
                        <a:pt x="23" y="0"/>
                      </a:move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0" y="39"/>
                        <a:pt x="0" y="30"/>
                        <a:pt x="0" y="19"/>
                      </a:cubicBezTo>
                      <a:cubicBezTo>
                        <a:pt x="0" y="8"/>
                        <a:pt x="10" y="0"/>
                        <a:pt x="23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10536238" y="2833688"/>
                  <a:ext cx="484188" cy="207962"/>
                </a:xfrm>
                <a:custGeom>
                  <a:avLst/>
                  <a:gdLst>
                    <a:gd name="T0" fmla="*/ 0 w 46"/>
                    <a:gd name="T1" fmla="*/ 0 h 20"/>
                    <a:gd name="T2" fmla="*/ 46 w 46"/>
                    <a:gd name="T3" fmla="*/ 0 h 20"/>
                    <a:gd name="T4" fmla="*/ 23 w 46"/>
                    <a:gd name="T5" fmla="*/ 20 h 20"/>
                    <a:gd name="T6" fmla="*/ 0 w 46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0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11"/>
                        <a:pt x="36" y="20"/>
                        <a:pt x="23" y="20"/>
                      </a:cubicBezTo>
                      <a:cubicBezTo>
                        <a:pt x="10" y="20"/>
                        <a:pt x="0" y="11"/>
                        <a:pt x="0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31438" y="2332038"/>
                  <a:ext cx="231775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9947275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366712"/>
                </a:xfrm>
                <a:custGeom>
                  <a:avLst/>
                  <a:gdLst>
                    <a:gd name="T0" fmla="*/ 0 w 49"/>
                    <a:gd name="T1" fmla="*/ 27 h 35"/>
                    <a:gd name="T2" fmla="*/ 26 w 49"/>
                    <a:gd name="T3" fmla="*/ 35 h 35"/>
                    <a:gd name="T4" fmla="*/ 49 w 49"/>
                    <a:gd name="T5" fmla="*/ 27 h 35"/>
                    <a:gd name="T6" fmla="*/ 49 w 49"/>
                    <a:gd name="T7" fmla="*/ 0 h 35"/>
                    <a:gd name="T8" fmla="*/ 0 w 49"/>
                    <a:gd name="T9" fmla="*/ 0 h 35"/>
                    <a:gd name="T10" fmla="*/ 0 w 49"/>
                    <a:gd name="T11" fmla="*/ 2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35">
                      <a:moveTo>
                        <a:pt x="0" y="27"/>
                      </a:moveTo>
                      <a:cubicBezTo>
                        <a:pt x="0" y="33"/>
                        <a:pt x="26" y="35"/>
                        <a:pt x="26" y="35"/>
                      </a:cubicBezTo>
                      <a:cubicBezTo>
                        <a:pt x="26" y="35"/>
                        <a:pt x="49" y="32"/>
                        <a:pt x="49" y="27"/>
                      </a:cubicBezTo>
                      <a:cubicBezTo>
                        <a:pt x="49" y="22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2"/>
                        <a:pt x="0" y="27"/>
                      </a:cubicBezTo>
                      <a:close/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188912"/>
                </a:xfrm>
                <a:custGeom>
                  <a:avLst/>
                  <a:gdLst>
                    <a:gd name="T0" fmla="*/ 0 w 49"/>
                    <a:gd name="T1" fmla="*/ 14 h 18"/>
                    <a:gd name="T2" fmla="*/ 26 w 49"/>
                    <a:gd name="T3" fmla="*/ 18 h 18"/>
                    <a:gd name="T4" fmla="*/ 49 w 49"/>
                    <a:gd name="T5" fmla="*/ 14 h 18"/>
                    <a:gd name="T6" fmla="*/ 49 w 49"/>
                    <a:gd name="T7" fmla="*/ 0 h 18"/>
                    <a:gd name="T8" fmla="*/ 0 w 49"/>
                    <a:gd name="T9" fmla="*/ 0 h 18"/>
                    <a:gd name="T10" fmla="*/ 0 w 49"/>
                    <a:gd name="T1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18">
                      <a:moveTo>
                        <a:pt x="0" y="14"/>
                      </a:moveTo>
                      <a:cubicBezTo>
                        <a:pt x="0" y="16"/>
                        <a:pt x="26" y="18"/>
                        <a:pt x="26" y="18"/>
                      </a:cubicBezTo>
                      <a:cubicBezTo>
                        <a:pt x="26" y="18"/>
                        <a:pt x="49" y="16"/>
                        <a:pt x="49" y="14"/>
                      </a:cubicBezTo>
                      <a:cubicBezTo>
                        <a:pt x="49" y="11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1"/>
                        <a:pt x="0" y="14"/>
                      </a:cubicBezTo>
                      <a:close/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9315450" y="554038"/>
                  <a:ext cx="831850" cy="1139825"/>
                </a:xfrm>
                <a:custGeom>
                  <a:avLst/>
                  <a:gdLst>
                    <a:gd name="T0" fmla="*/ 77 w 79"/>
                    <a:gd name="T1" fmla="*/ 27 h 109"/>
                    <a:gd name="T2" fmla="*/ 62 w 79"/>
                    <a:gd name="T3" fmla="*/ 0 h 109"/>
                    <a:gd name="T4" fmla="*/ 20 w 79"/>
                    <a:gd name="T5" fmla="*/ 0 h 109"/>
                    <a:gd name="T6" fmla="*/ 7 w 79"/>
                    <a:gd name="T7" fmla="*/ 25 h 109"/>
                    <a:gd name="T8" fmla="*/ 7 w 79"/>
                    <a:gd name="T9" fmla="*/ 39 h 109"/>
                    <a:gd name="T10" fmla="*/ 0 w 79"/>
                    <a:gd name="T11" fmla="*/ 41 h 109"/>
                    <a:gd name="T12" fmla="*/ 0 w 79"/>
                    <a:gd name="T13" fmla="*/ 43 h 109"/>
                    <a:gd name="T14" fmla="*/ 0 w 79"/>
                    <a:gd name="T15" fmla="*/ 55 h 109"/>
                    <a:gd name="T16" fmla="*/ 1 w 79"/>
                    <a:gd name="T17" fmla="*/ 62 h 109"/>
                    <a:gd name="T18" fmla="*/ 1 w 79"/>
                    <a:gd name="T19" fmla="*/ 90 h 109"/>
                    <a:gd name="T20" fmla="*/ 45 w 79"/>
                    <a:gd name="T21" fmla="*/ 109 h 109"/>
                    <a:gd name="T22" fmla="*/ 79 w 79"/>
                    <a:gd name="T23" fmla="*/ 90 h 109"/>
                    <a:gd name="T24" fmla="*/ 79 w 79"/>
                    <a:gd name="T25" fmla="*/ 74 h 109"/>
                    <a:gd name="T26" fmla="*/ 77 w 79"/>
                    <a:gd name="T27" fmla="*/ 2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109">
                      <a:moveTo>
                        <a:pt x="77" y="27"/>
                      </a:moveTo>
                      <a:cubicBezTo>
                        <a:pt x="77" y="24"/>
                        <a:pt x="71" y="0"/>
                        <a:pt x="6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2" y="0"/>
                        <a:pt x="7" y="17"/>
                        <a:pt x="7" y="25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7"/>
                        <a:pt x="0" y="51"/>
                        <a:pt x="0" y="55"/>
                      </a:cubicBezTo>
                      <a:cubicBezTo>
                        <a:pt x="0" y="57"/>
                        <a:pt x="0" y="60"/>
                        <a:pt x="1" y="62"/>
                      </a:cubicBezTo>
                      <a:cubicBezTo>
                        <a:pt x="1" y="61"/>
                        <a:pt x="1" y="90"/>
                        <a:pt x="1" y="90"/>
                      </a:cubicBezTo>
                      <a:cubicBezTo>
                        <a:pt x="6" y="109"/>
                        <a:pt x="32" y="109"/>
                        <a:pt x="45" y="109"/>
                      </a:cubicBezTo>
                      <a:cubicBezTo>
                        <a:pt x="58" y="109"/>
                        <a:pt x="76" y="103"/>
                        <a:pt x="79" y="90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74"/>
                        <a:pt x="79" y="34"/>
                        <a:pt x="77" y="27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9663113" y="1411288"/>
                  <a:ext cx="157163" cy="41275"/>
                </a:xfrm>
                <a:custGeom>
                  <a:avLst/>
                  <a:gdLst>
                    <a:gd name="T0" fmla="*/ 15 w 15"/>
                    <a:gd name="T1" fmla="*/ 0 h 4"/>
                    <a:gd name="T2" fmla="*/ 8 w 15"/>
                    <a:gd name="T3" fmla="*/ 4 h 4"/>
                    <a:gd name="T4" fmla="*/ 0 w 15"/>
                    <a:gd name="T5" fmla="*/ 0 h 4"/>
                    <a:gd name="T6" fmla="*/ 15 w 1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">
                      <a:moveTo>
                        <a:pt x="15" y="0"/>
                      </a:moveTo>
                      <a:cubicBezTo>
                        <a:pt x="15" y="2"/>
                        <a:pt x="12" y="4"/>
                        <a:pt x="8" y="4"/>
                      </a:cubicBezTo>
                      <a:cubicBezTo>
                        <a:pt x="3" y="4"/>
                        <a:pt x="0" y="2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9324975" y="1192213"/>
                  <a:ext cx="74613" cy="125412"/>
                </a:xfrm>
                <a:custGeom>
                  <a:avLst/>
                  <a:gdLst>
                    <a:gd name="T0" fmla="*/ 7 w 7"/>
                    <a:gd name="T1" fmla="*/ 0 h 12"/>
                    <a:gd name="T2" fmla="*/ 4 w 7"/>
                    <a:gd name="T3" fmla="*/ 4 h 12"/>
                    <a:gd name="T4" fmla="*/ 0 w 7"/>
                    <a:gd name="T5" fmla="*/ 8 h 12"/>
                    <a:gd name="T6" fmla="*/ 0 w 7"/>
                    <a:gd name="T7" fmla="*/ 12 h 12"/>
                    <a:gd name="T8" fmla="*/ 0 w 7"/>
                    <a:gd name="T9" fmla="*/ 12 h 12"/>
                    <a:gd name="T10" fmla="*/ 3 w 7"/>
                    <a:gd name="T11" fmla="*/ 11 h 12"/>
                    <a:gd name="T12" fmla="*/ 3 w 7"/>
                    <a:gd name="T13" fmla="*/ 11 h 12"/>
                    <a:gd name="T14" fmla="*/ 4 w 7"/>
                    <a:gd name="T15" fmla="*/ 10 h 12"/>
                    <a:gd name="T16" fmla="*/ 7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6"/>
                        <a:pt x="2" y="7"/>
                        <a:pt x="0" y="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4" y="11"/>
                        <a:pt x="4" y="10"/>
                        <a:pt x="4" y="10"/>
                      </a:cubicBezTo>
                      <a:cubicBezTo>
                        <a:pt x="7" y="5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Freeform 52"/>
                <p:cNvSpPr>
                  <a:spLocks/>
                </p:cNvSpPr>
                <p:nvPr/>
              </p:nvSpPr>
              <p:spPr bwMode="auto">
                <a:xfrm>
                  <a:off x="9263063" y="449263"/>
                  <a:ext cx="936625" cy="679450"/>
                </a:xfrm>
                <a:custGeom>
                  <a:avLst/>
                  <a:gdLst>
                    <a:gd name="T0" fmla="*/ 88 w 89"/>
                    <a:gd name="T1" fmla="*/ 29 h 65"/>
                    <a:gd name="T2" fmla="*/ 46 w 89"/>
                    <a:gd name="T3" fmla="*/ 0 h 65"/>
                    <a:gd name="T4" fmla="*/ 46 w 89"/>
                    <a:gd name="T5" fmla="*/ 0 h 65"/>
                    <a:gd name="T6" fmla="*/ 46 w 89"/>
                    <a:gd name="T7" fmla="*/ 0 h 65"/>
                    <a:gd name="T8" fmla="*/ 45 w 89"/>
                    <a:gd name="T9" fmla="*/ 0 h 65"/>
                    <a:gd name="T10" fmla="*/ 44 w 89"/>
                    <a:gd name="T11" fmla="*/ 0 h 65"/>
                    <a:gd name="T12" fmla="*/ 43 w 89"/>
                    <a:gd name="T13" fmla="*/ 0 h 65"/>
                    <a:gd name="T14" fmla="*/ 43 w 89"/>
                    <a:gd name="T15" fmla="*/ 0 h 65"/>
                    <a:gd name="T16" fmla="*/ 2 w 89"/>
                    <a:gd name="T17" fmla="*/ 29 h 65"/>
                    <a:gd name="T18" fmla="*/ 2 w 89"/>
                    <a:gd name="T19" fmla="*/ 52 h 65"/>
                    <a:gd name="T20" fmla="*/ 5 w 89"/>
                    <a:gd name="T21" fmla="*/ 54 h 65"/>
                    <a:gd name="T22" fmla="*/ 5 w 89"/>
                    <a:gd name="T23" fmla="*/ 54 h 65"/>
                    <a:gd name="T24" fmla="*/ 11 w 89"/>
                    <a:gd name="T25" fmla="*/ 65 h 65"/>
                    <a:gd name="T26" fmla="*/ 12 w 89"/>
                    <a:gd name="T27" fmla="*/ 34 h 65"/>
                    <a:gd name="T28" fmla="*/ 45 w 89"/>
                    <a:gd name="T29" fmla="*/ 16 h 65"/>
                    <a:gd name="T30" fmla="*/ 78 w 89"/>
                    <a:gd name="T31" fmla="*/ 34 h 65"/>
                    <a:gd name="T32" fmla="*/ 79 w 89"/>
                    <a:gd name="T33" fmla="*/ 65 h 65"/>
                    <a:gd name="T34" fmla="*/ 84 w 89"/>
                    <a:gd name="T35" fmla="*/ 54 h 65"/>
                    <a:gd name="T36" fmla="*/ 84 w 89"/>
                    <a:gd name="T37" fmla="*/ 54 h 65"/>
                    <a:gd name="T38" fmla="*/ 88 w 89"/>
                    <a:gd name="T39" fmla="*/ 52 h 65"/>
                    <a:gd name="T40" fmla="*/ 88 w 89"/>
                    <a:gd name="T41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65">
                      <a:moveTo>
                        <a:pt x="88" y="29"/>
                      </a:moveTo>
                      <a:cubicBezTo>
                        <a:pt x="86" y="11"/>
                        <a:pt x="71" y="1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1"/>
                        <a:pt x="4" y="11"/>
                        <a:pt x="2" y="29"/>
                      </a:cubicBezTo>
                      <a:cubicBezTo>
                        <a:pt x="1" y="33"/>
                        <a:pt x="0" y="52"/>
                        <a:pt x="2" y="52"/>
                      </a:cubicBezTo>
                      <a:cubicBezTo>
                        <a:pt x="3" y="53"/>
                        <a:pt x="5" y="54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9" y="56"/>
                        <a:pt x="11" y="60"/>
                        <a:pt x="11" y="65"/>
                      </a:cubicBezTo>
                      <a:cubicBezTo>
                        <a:pt x="11" y="65"/>
                        <a:pt x="12" y="51"/>
                        <a:pt x="12" y="34"/>
                      </a:cubicBezTo>
                      <a:cubicBezTo>
                        <a:pt x="12" y="24"/>
                        <a:pt x="25" y="16"/>
                        <a:pt x="45" y="16"/>
                      </a:cubicBezTo>
                      <a:cubicBezTo>
                        <a:pt x="65" y="16"/>
                        <a:pt x="78" y="24"/>
                        <a:pt x="78" y="34"/>
                      </a:cubicBezTo>
                      <a:cubicBezTo>
                        <a:pt x="78" y="51"/>
                        <a:pt x="79" y="65"/>
                        <a:pt x="79" y="65"/>
                      </a:cubicBezTo>
                      <a:cubicBezTo>
                        <a:pt x="79" y="60"/>
                        <a:pt x="81" y="56"/>
                        <a:pt x="84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4"/>
                        <a:pt x="87" y="53"/>
                        <a:pt x="88" y="52"/>
                      </a:cubicBezTo>
                      <a:cubicBezTo>
                        <a:pt x="89" y="52"/>
                        <a:pt x="89" y="33"/>
                        <a:pt x="88" y="2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Freeform 53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74613" cy="125412"/>
                </a:xfrm>
                <a:custGeom>
                  <a:avLst/>
                  <a:gdLst>
                    <a:gd name="T0" fmla="*/ 0 w 7"/>
                    <a:gd name="T1" fmla="*/ 0 h 12"/>
                    <a:gd name="T2" fmla="*/ 2 w 7"/>
                    <a:gd name="T3" fmla="*/ 4 h 12"/>
                    <a:gd name="T4" fmla="*/ 7 w 7"/>
                    <a:gd name="T5" fmla="*/ 8 h 12"/>
                    <a:gd name="T6" fmla="*/ 7 w 7"/>
                    <a:gd name="T7" fmla="*/ 12 h 12"/>
                    <a:gd name="T8" fmla="*/ 6 w 7"/>
                    <a:gd name="T9" fmla="*/ 12 h 12"/>
                    <a:gd name="T10" fmla="*/ 4 w 7"/>
                    <a:gd name="T11" fmla="*/ 11 h 12"/>
                    <a:gd name="T12" fmla="*/ 4 w 7"/>
                    <a:gd name="T13" fmla="*/ 11 h 12"/>
                    <a:gd name="T14" fmla="*/ 2 w 7"/>
                    <a:gd name="T15" fmla="*/ 10 h 12"/>
                    <a:gd name="T16" fmla="*/ 0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0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6"/>
                        <a:pt x="5" y="7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5" y="12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3" y="10"/>
                        <a:pt x="2" y="10"/>
                      </a:cubicBezTo>
                      <a:cubicBezTo>
                        <a:pt x="0" y="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Freeform 54"/>
                <p:cNvSpPr>
                  <a:spLocks/>
                </p:cNvSpPr>
                <p:nvPr/>
              </p:nvSpPr>
              <p:spPr bwMode="auto">
                <a:xfrm>
                  <a:off x="9220200" y="962025"/>
                  <a:ext cx="188913" cy="323850"/>
                </a:xfrm>
                <a:custGeom>
                  <a:avLst/>
                  <a:gdLst>
                    <a:gd name="T0" fmla="*/ 16 w 18"/>
                    <a:gd name="T1" fmla="*/ 14 h 31"/>
                    <a:gd name="T2" fmla="*/ 12 w 18"/>
                    <a:gd name="T3" fmla="*/ 30 h 31"/>
                    <a:gd name="T4" fmla="*/ 2 w 18"/>
                    <a:gd name="T5" fmla="*/ 17 h 31"/>
                    <a:gd name="T6" fmla="*/ 5 w 18"/>
                    <a:gd name="T7" fmla="*/ 1 h 31"/>
                    <a:gd name="T8" fmla="*/ 16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16" y="14"/>
                      </a:moveTo>
                      <a:cubicBezTo>
                        <a:pt x="18" y="22"/>
                        <a:pt x="16" y="29"/>
                        <a:pt x="12" y="30"/>
                      </a:cubicBezTo>
                      <a:cubicBezTo>
                        <a:pt x="8" y="31"/>
                        <a:pt x="4" y="25"/>
                        <a:pt x="2" y="17"/>
                      </a:cubicBezTo>
                      <a:cubicBezTo>
                        <a:pt x="0" y="10"/>
                        <a:pt x="1" y="2"/>
                        <a:pt x="5" y="1"/>
                      </a:cubicBezTo>
                      <a:cubicBezTo>
                        <a:pt x="9" y="0"/>
                        <a:pt x="14" y="6"/>
                        <a:pt x="16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Freeform 55"/>
                <p:cNvSpPr>
                  <a:spLocks/>
                </p:cNvSpPr>
                <p:nvPr/>
              </p:nvSpPr>
              <p:spPr bwMode="auto">
                <a:xfrm>
                  <a:off x="10063163" y="962025"/>
                  <a:ext cx="188913" cy="323850"/>
                </a:xfrm>
                <a:custGeom>
                  <a:avLst/>
                  <a:gdLst>
                    <a:gd name="T0" fmla="*/ 2 w 18"/>
                    <a:gd name="T1" fmla="*/ 14 h 31"/>
                    <a:gd name="T2" fmla="*/ 5 w 18"/>
                    <a:gd name="T3" fmla="*/ 30 h 31"/>
                    <a:gd name="T4" fmla="*/ 16 w 18"/>
                    <a:gd name="T5" fmla="*/ 17 h 31"/>
                    <a:gd name="T6" fmla="*/ 12 w 18"/>
                    <a:gd name="T7" fmla="*/ 1 h 31"/>
                    <a:gd name="T8" fmla="*/ 2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2" y="14"/>
                      </a:moveTo>
                      <a:cubicBezTo>
                        <a:pt x="0" y="22"/>
                        <a:pt x="1" y="29"/>
                        <a:pt x="5" y="30"/>
                      </a:cubicBezTo>
                      <a:cubicBezTo>
                        <a:pt x="9" y="31"/>
                        <a:pt x="14" y="25"/>
                        <a:pt x="16" y="17"/>
                      </a:cubicBezTo>
                      <a:cubicBezTo>
                        <a:pt x="18" y="10"/>
                        <a:pt x="16" y="2"/>
                        <a:pt x="12" y="1"/>
                      </a:cubicBezTo>
                      <a:cubicBezTo>
                        <a:pt x="9" y="0"/>
                        <a:pt x="4" y="6"/>
                        <a:pt x="2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9388475" y="919163"/>
                  <a:ext cx="1588" cy="42862"/>
                </a:xfrm>
                <a:prstGeom prst="rect">
                  <a:avLst/>
                </a:pr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9378950" y="857250"/>
                  <a:ext cx="704850" cy="428625"/>
                </a:xfrm>
                <a:custGeom>
                  <a:avLst/>
                  <a:gdLst>
                    <a:gd name="T0" fmla="*/ 34 w 67"/>
                    <a:gd name="T1" fmla="*/ 0 h 41"/>
                    <a:gd name="T2" fmla="*/ 34 w 67"/>
                    <a:gd name="T3" fmla="*/ 0 h 41"/>
                    <a:gd name="T4" fmla="*/ 1 w 67"/>
                    <a:gd name="T5" fmla="*/ 5 h 41"/>
                    <a:gd name="T6" fmla="*/ 1 w 67"/>
                    <a:gd name="T7" fmla="*/ 6 h 41"/>
                    <a:gd name="T8" fmla="*/ 1 w 67"/>
                    <a:gd name="T9" fmla="*/ 10 h 41"/>
                    <a:gd name="T10" fmla="*/ 1 w 67"/>
                    <a:gd name="T11" fmla="*/ 10 h 41"/>
                    <a:gd name="T12" fmla="*/ 0 w 67"/>
                    <a:gd name="T13" fmla="*/ 22 h 41"/>
                    <a:gd name="T14" fmla="*/ 1 w 67"/>
                    <a:gd name="T15" fmla="*/ 24 h 41"/>
                    <a:gd name="T16" fmla="*/ 2 w 67"/>
                    <a:gd name="T17" fmla="*/ 33 h 41"/>
                    <a:gd name="T18" fmla="*/ 2 w 67"/>
                    <a:gd name="T19" fmla="*/ 32 h 41"/>
                    <a:gd name="T20" fmla="*/ 1 w 67"/>
                    <a:gd name="T21" fmla="*/ 36 h 41"/>
                    <a:gd name="T22" fmla="*/ 5 w 67"/>
                    <a:gd name="T23" fmla="*/ 38 h 41"/>
                    <a:gd name="T24" fmla="*/ 24 w 67"/>
                    <a:gd name="T25" fmla="*/ 41 h 41"/>
                    <a:gd name="T26" fmla="*/ 26 w 67"/>
                    <a:gd name="T27" fmla="*/ 41 h 41"/>
                    <a:gd name="T28" fmla="*/ 30 w 67"/>
                    <a:gd name="T29" fmla="*/ 36 h 41"/>
                    <a:gd name="T30" fmla="*/ 32 w 67"/>
                    <a:gd name="T31" fmla="*/ 30 h 41"/>
                    <a:gd name="T32" fmla="*/ 32 w 67"/>
                    <a:gd name="T33" fmla="*/ 30 h 41"/>
                    <a:gd name="T34" fmla="*/ 32 w 67"/>
                    <a:gd name="T35" fmla="*/ 30 h 41"/>
                    <a:gd name="T36" fmla="*/ 34 w 67"/>
                    <a:gd name="T37" fmla="*/ 30 h 41"/>
                    <a:gd name="T38" fmla="*/ 35 w 67"/>
                    <a:gd name="T39" fmla="*/ 30 h 41"/>
                    <a:gd name="T40" fmla="*/ 35 w 67"/>
                    <a:gd name="T41" fmla="*/ 30 h 41"/>
                    <a:gd name="T42" fmla="*/ 35 w 67"/>
                    <a:gd name="T43" fmla="*/ 30 h 41"/>
                    <a:gd name="T44" fmla="*/ 37 w 67"/>
                    <a:gd name="T45" fmla="*/ 36 h 41"/>
                    <a:gd name="T46" fmla="*/ 41 w 67"/>
                    <a:gd name="T47" fmla="*/ 41 h 41"/>
                    <a:gd name="T48" fmla="*/ 43 w 67"/>
                    <a:gd name="T49" fmla="*/ 41 h 41"/>
                    <a:gd name="T50" fmla="*/ 62 w 67"/>
                    <a:gd name="T51" fmla="*/ 38 h 41"/>
                    <a:gd name="T52" fmla="*/ 66 w 67"/>
                    <a:gd name="T53" fmla="*/ 36 h 41"/>
                    <a:gd name="T54" fmla="*/ 66 w 67"/>
                    <a:gd name="T55" fmla="*/ 32 h 41"/>
                    <a:gd name="T56" fmla="*/ 66 w 67"/>
                    <a:gd name="T57" fmla="*/ 33 h 41"/>
                    <a:gd name="T58" fmla="*/ 67 w 67"/>
                    <a:gd name="T59" fmla="*/ 24 h 41"/>
                    <a:gd name="T60" fmla="*/ 67 w 67"/>
                    <a:gd name="T61" fmla="*/ 22 h 41"/>
                    <a:gd name="T62" fmla="*/ 67 w 67"/>
                    <a:gd name="T63" fmla="*/ 5 h 41"/>
                    <a:gd name="T64" fmla="*/ 34 w 67"/>
                    <a:gd name="T6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41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9" y="0"/>
                        <a:pt x="11" y="0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5"/>
                        <a:pt x="0" y="19"/>
                        <a:pt x="0" y="22"/>
                      </a:cubicBezTo>
                      <a:cubicBezTo>
                        <a:pt x="0" y="23"/>
                        <a:pt x="1" y="23"/>
                        <a:pt x="1" y="24"/>
                      </a:cubicBezTo>
                      <a:cubicBezTo>
                        <a:pt x="2" y="27"/>
                        <a:pt x="2" y="30"/>
                        <a:pt x="2" y="33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4"/>
                        <a:pt x="1" y="36"/>
                      </a:cubicBezTo>
                      <a:cubicBezTo>
                        <a:pt x="2" y="37"/>
                        <a:pt x="3" y="38"/>
                        <a:pt x="5" y="38"/>
                      </a:cubicBezTo>
                      <a:cubicBezTo>
                        <a:pt x="13" y="40"/>
                        <a:pt x="21" y="41"/>
                        <a:pt x="24" y="41"/>
                      </a:cubicBezTo>
                      <a:cubicBezTo>
                        <a:pt x="25" y="41"/>
                        <a:pt x="26" y="41"/>
                        <a:pt x="26" y="41"/>
                      </a:cubicBezTo>
                      <a:cubicBezTo>
                        <a:pt x="29" y="40"/>
                        <a:pt x="30" y="38"/>
                        <a:pt x="30" y="36"/>
                      </a:cubicBezTo>
                      <a:cubicBezTo>
                        <a:pt x="30" y="34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3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7" y="34"/>
                        <a:pt x="37" y="36"/>
                      </a:cubicBezTo>
                      <a:cubicBezTo>
                        <a:pt x="37" y="38"/>
                        <a:pt x="38" y="40"/>
                        <a:pt x="41" y="41"/>
                      </a:cubicBezTo>
                      <a:cubicBezTo>
                        <a:pt x="41" y="41"/>
                        <a:pt x="42" y="41"/>
                        <a:pt x="43" y="41"/>
                      </a:cubicBezTo>
                      <a:cubicBezTo>
                        <a:pt x="46" y="41"/>
                        <a:pt x="54" y="40"/>
                        <a:pt x="62" y="38"/>
                      </a:cubicBezTo>
                      <a:cubicBezTo>
                        <a:pt x="64" y="38"/>
                        <a:pt x="65" y="37"/>
                        <a:pt x="66" y="36"/>
                      </a:cubicBezTo>
                      <a:cubicBezTo>
                        <a:pt x="66" y="34"/>
                        <a:pt x="66" y="32"/>
                        <a:pt x="66" y="32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6" y="30"/>
                        <a:pt x="66" y="27"/>
                        <a:pt x="67" y="24"/>
                      </a:cubicBezTo>
                      <a:cubicBezTo>
                        <a:pt x="67" y="23"/>
                        <a:pt x="67" y="23"/>
                        <a:pt x="67" y="22"/>
                      </a:cubicBezTo>
                      <a:cubicBezTo>
                        <a:pt x="67" y="18"/>
                        <a:pt x="67" y="12"/>
                        <a:pt x="67" y="5"/>
                      </a:cubicBezTo>
                      <a:cubicBezTo>
                        <a:pt x="57" y="0"/>
                        <a:pt x="38" y="0"/>
                        <a:pt x="34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58"/>
                <p:cNvSpPr>
                  <a:spLocks/>
                </p:cNvSpPr>
                <p:nvPr/>
              </p:nvSpPr>
              <p:spPr bwMode="auto">
                <a:xfrm>
                  <a:off x="9388475" y="1192213"/>
                  <a:ext cx="11113" cy="41275"/>
                </a:xfrm>
                <a:custGeom>
                  <a:avLst/>
                  <a:gdLst>
                    <a:gd name="T0" fmla="*/ 1 w 1"/>
                    <a:gd name="T1" fmla="*/ 0 h 4"/>
                    <a:gd name="T2" fmla="*/ 1 w 1"/>
                    <a:gd name="T3" fmla="*/ 1 h 4"/>
                    <a:gd name="T4" fmla="*/ 0 w 1"/>
                    <a:gd name="T5" fmla="*/ 4 h 4"/>
                    <a:gd name="T6" fmla="*/ 0 w 1"/>
                    <a:gd name="T7" fmla="*/ 4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2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59"/>
                <p:cNvSpPr>
                  <a:spLocks noEditPoints="1"/>
                </p:cNvSpPr>
                <p:nvPr/>
              </p:nvSpPr>
              <p:spPr bwMode="auto">
                <a:xfrm>
                  <a:off x="9324975" y="909638"/>
                  <a:ext cx="811213" cy="177800"/>
                </a:xfrm>
                <a:custGeom>
                  <a:avLst/>
                  <a:gdLst>
                    <a:gd name="T0" fmla="*/ 72 w 77"/>
                    <a:gd name="T1" fmla="*/ 0 h 17"/>
                    <a:gd name="T2" fmla="*/ 72 w 77"/>
                    <a:gd name="T3" fmla="*/ 17 h 17"/>
                    <a:gd name="T4" fmla="*/ 77 w 77"/>
                    <a:gd name="T5" fmla="*/ 9 h 17"/>
                    <a:gd name="T6" fmla="*/ 77 w 77"/>
                    <a:gd name="T7" fmla="*/ 3 h 17"/>
                    <a:gd name="T8" fmla="*/ 72 w 77"/>
                    <a:gd name="T9" fmla="*/ 0 h 17"/>
                    <a:gd name="T10" fmla="*/ 6 w 77"/>
                    <a:gd name="T11" fmla="*/ 0 h 17"/>
                    <a:gd name="T12" fmla="*/ 0 w 77"/>
                    <a:gd name="T13" fmla="*/ 3 h 17"/>
                    <a:gd name="T14" fmla="*/ 0 w 77"/>
                    <a:gd name="T15" fmla="*/ 8 h 17"/>
                    <a:gd name="T16" fmla="*/ 5 w 77"/>
                    <a:gd name="T17" fmla="*/ 17 h 17"/>
                    <a:gd name="T18" fmla="*/ 6 w 77"/>
                    <a:gd name="T19" fmla="*/ 5 h 17"/>
                    <a:gd name="T20" fmla="*/ 6 w 77"/>
                    <a:gd name="T21" fmla="*/ 1 h 17"/>
                    <a:gd name="T22" fmla="*/ 6 w 7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7">
                      <a:moveTo>
                        <a:pt x="72" y="0"/>
                      </a:moveTo>
                      <a:cubicBezTo>
                        <a:pt x="72" y="7"/>
                        <a:pt x="72" y="13"/>
                        <a:pt x="72" y="17"/>
                      </a:cubicBezTo>
                      <a:cubicBezTo>
                        <a:pt x="73" y="14"/>
                        <a:pt x="75" y="11"/>
                        <a:pt x="77" y="9"/>
                      </a:cubicBezTo>
                      <a:cubicBezTo>
                        <a:pt x="77" y="5"/>
                        <a:pt x="77" y="3"/>
                        <a:pt x="77" y="3"/>
                      </a:cubicBezTo>
                      <a:cubicBezTo>
                        <a:pt x="76" y="2"/>
                        <a:pt x="74" y="1"/>
                        <a:pt x="72" y="0"/>
                      </a:cubicBezTo>
                      <a:moveTo>
                        <a:pt x="6" y="0"/>
                      </a:moveTo>
                      <a:cubicBezTo>
                        <a:pt x="3" y="0"/>
                        <a:pt x="2" y="1"/>
                        <a:pt x="0" y="3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2" y="10"/>
                        <a:pt x="4" y="13"/>
                        <a:pt x="5" y="17"/>
                      </a:cubicBezTo>
                      <a:cubicBezTo>
                        <a:pt x="5" y="14"/>
                        <a:pt x="5" y="10"/>
                        <a:pt x="6" y="5"/>
                      </a:cubicBezTo>
                      <a:cubicBezTo>
                        <a:pt x="6" y="4"/>
                        <a:pt x="6" y="2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60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11113" cy="41275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4 h 4"/>
                    <a:gd name="T4" fmla="*/ 1 w 1"/>
                    <a:gd name="T5" fmla="*/ 4 h 4"/>
                    <a:gd name="T6" fmla="*/ 0 w 1"/>
                    <a:gd name="T7" fmla="*/ 1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Freeform 61"/>
                <p:cNvSpPr>
                  <a:spLocks/>
                </p:cNvSpPr>
                <p:nvPr/>
              </p:nvSpPr>
              <p:spPr bwMode="auto">
                <a:xfrm>
                  <a:off x="9324975" y="992188"/>
                  <a:ext cx="74613" cy="241300"/>
                </a:xfrm>
                <a:custGeom>
                  <a:avLst/>
                  <a:gdLst>
                    <a:gd name="T0" fmla="*/ 0 w 7"/>
                    <a:gd name="T1" fmla="*/ 0 h 23"/>
                    <a:gd name="T2" fmla="*/ 6 w 7"/>
                    <a:gd name="T3" fmla="*/ 23 h 23"/>
                    <a:gd name="T4" fmla="*/ 7 w 7"/>
                    <a:gd name="T5" fmla="*/ 20 h 23"/>
                    <a:gd name="T6" fmla="*/ 6 w 7"/>
                    <a:gd name="T7" fmla="*/ 11 h 23"/>
                    <a:gd name="T8" fmla="*/ 5 w 7"/>
                    <a:gd name="T9" fmla="*/ 9 h 23"/>
                    <a:gd name="T10" fmla="*/ 0 w 7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3">
                      <a:moveTo>
                        <a:pt x="0" y="0"/>
                      </a:moveTo>
                      <a:cubicBezTo>
                        <a:pt x="0" y="7"/>
                        <a:pt x="1" y="18"/>
                        <a:pt x="6" y="23"/>
                      </a:cubicBezTo>
                      <a:cubicBezTo>
                        <a:pt x="6" y="22"/>
                        <a:pt x="6" y="21"/>
                        <a:pt x="7" y="20"/>
                      </a:cubicBezTo>
                      <a:cubicBezTo>
                        <a:pt x="7" y="17"/>
                        <a:pt x="7" y="14"/>
                        <a:pt x="6" y="11"/>
                      </a:cubicBezTo>
                      <a:cubicBezTo>
                        <a:pt x="6" y="10"/>
                        <a:pt x="5" y="10"/>
                        <a:pt x="5" y="9"/>
                      </a:cubicBezTo>
                      <a:cubicBezTo>
                        <a:pt x="4" y="5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Freeform 62"/>
                <p:cNvSpPr>
                  <a:spLocks/>
                </p:cNvSpPr>
                <p:nvPr/>
              </p:nvSpPr>
              <p:spPr bwMode="auto">
                <a:xfrm>
                  <a:off x="10072688" y="1003300"/>
                  <a:ext cx="63500" cy="230187"/>
                </a:xfrm>
                <a:custGeom>
                  <a:avLst/>
                  <a:gdLst>
                    <a:gd name="T0" fmla="*/ 6 w 6"/>
                    <a:gd name="T1" fmla="*/ 0 h 22"/>
                    <a:gd name="T2" fmla="*/ 1 w 6"/>
                    <a:gd name="T3" fmla="*/ 8 h 22"/>
                    <a:gd name="T4" fmla="*/ 1 w 6"/>
                    <a:gd name="T5" fmla="*/ 10 h 22"/>
                    <a:gd name="T6" fmla="*/ 0 w 6"/>
                    <a:gd name="T7" fmla="*/ 19 h 22"/>
                    <a:gd name="T8" fmla="*/ 1 w 6"/>
                    <a:gd name="T9" fmla="*/ 22 h 22"/>
                    <a:gd name="T10" fmla="*/ 6 w 6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2">
                      <a:moveTo>
                        <a:pt x="6" y="0"/>
                      </a:moveTo>
                      <a:cubicBezTo>
                        <a:pt x="4" y="2"/>
                        <a:pt x="2" y="5"/>
                        <a:pt x="1" y="8"/>
                      </a:cubicBezTo>
                      <a:cubicBezTo>
                        <a:pt x="1" y="9"/>
                        <a:pt x="1" y="9"/>
                        <a:pt x="1" y="10"/>
                      </a:cubicBezTo>
                      <a:cubicBezTo>
                        <a:pt x="0" y="13"/>
                        <a:pt x="0" y="16"/>
                        <a:pt x="0" y="19"/>
                      </a:cubicBezTo>
                      <a:cubicBezTo>
                        <a:pt x="0" y="20"/>
                        <a:pt x="0" y="21"/>
                        <a:pt x="1" y="22"/>
                      </a:cubicBezTo>
                      <a:cubicBezTo>
                        <a:pt x="5" y="17"/>
                        <a:pt x="6" y="6"/>
                        <a:pt x="6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Freeform 63"/>
                <p:cNvSpPr>
                  <a:spLocks/>
                </p:cNvSpPr>
                <p:nvPr/>
              </p:nvSpPr>
              <p:spPr bwMode="auto">
                <a:xfrm>
                  <a:off x="9304338" y="857250"/>
                  <a:ext cx="852488" cy="134937"/>
                </a:xfrm>
                <a:custGeom>
                  <a:avLst/>
                  <a:gdLst>
                    <a:gd name="T0" fmla="*/ 0 w 81"/>
                    <a:gd name="T1" fmla="*/ 13 h 13"/>
                    <a:gd name="T2" fmla="*/ 41 w 81"/>
                    <a:gd name="T3" fmla="*/ 5 h 13"/>
                    <a:gd name="T4" fmla="*/ 81 w 81"/>
                    <a:gd name="T5" fmla="*/ 13 h 13"/>
                    <a:gd name="T6" fmla="*/ 81 w 81"/>
                    <a:gd name="T7" fmla="*/ 8 h 13"/>
                    <a:gd name="T8" fmla="*/ 40 w 81"/>
                    <a:gd name="T9" fmla="*/ 0 h 13"/>
                    <a:gd name="T10" fmla="*/ 0 w 81"/>
                    <a:gd name="T11" fmla="*/ 8 h 13"/>
                    <a:gd name="T12" fmla="*/ 0 w 8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3">
                      <a:moveTo>
                        <a:pt x="0" y="13"/>
                      </a:moveTo>
                      <a:cubicBezTo>
                        <a:pt x="8" y="5"/>
                        <a:pt x="35" y="5"/>
                        <a:pt x="41" y="5"/>
                      </a:cubicBezTo>
                      <a:cubicBezTo>
                        <a:pt x="47" y="5"/>
                        <a:pt x="73" y="5"/>
                        <a:pt x="81" y="13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72" y="1"/>
                        <a:pt x="46" y="0"/>
                        <a:pt x="40" y="0"/>
                      </a:cubicBezTo>
                      <a:cubicBezTo>
                        <a:pt x="34" y="0"/>
                        <a:pt x="8" y="1"/>
                        <a:pt x="0" y="8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909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527800" y="3994753"/>
                <a:ext cx="3240121" cy="2863247"/>
                <a:chOff x="7045326" y="4452083"/>
                <a:chExt cx="2722595" cy="2405917"/>
              </a:xfrm>
            </p:grpSpPr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45326" y="5357845"/>
                  <a:ext cx="2124953" cy="148747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8431858" y="5498622"/>
                  <a:ext cx="140777" cy="1359378"/>
                </a:xfrm>
                <a:prstGeom prst="rect">
                  <a:avLst/>
                </a:pr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Freeform 23"/>
                <p:cNvSpPr>
                  <a:spLocks/>
                </p:cNvSpPr>
                <p:nvPr/>
              </p:nvSpPr>
              <p:spPr bwMode="auto">
                <a:xfrm>
                  <a:off x="7045326" y="5498622"/>
                  <a:ext cx="2124953" cy="1359378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8822317" y="5357845"/>
                  <a:ext cx="945604" cy="148747"/>
                </a:xfrm>
                <a:prstGeom prst="rect">
                  <a:avLst/>
                </a:pr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822317" y="5498622"/>
                  <a:ext cx="945604" cy="1359378"/>
                </a:xfrm>
                <a:custGeom>
                  <a:avLst/>
                  <a:gdLst>
                    <a:gd name="T0" fmla="*/ 0 w 356"/>
                    <a:gd name="T1" fmla="*/ 477 h 477"/>
                    <a:gd name="T2" fmla="*/ 50 w 356"/>
                    <a:gd name="T3" fmla="*/ 477 h 477"/>
                    <a:gd name="T4" fmla="*/ 50 w 356"/>
                    <a:gd name="T5" fmla="*/ 50 h 477"/>
                    <a:gd name="T6" fmla="*/ 303 w 356"/>
                    <a:gd name="T7" fmla="*/ 50 h 477"/>
                    <a:gd name="T8" fmla="*/ 303 w 356"/>
                    <a:gd name="T9" fmla="*/ 477 h 477"/>
                    <a:gd name="T10" fmla="*/ 356 w 356"/>
                    <a:gd name="T11" fmla="*/ 477 h 477"/>
                    <a:gd name="T12" fmla="*/ 356 w 356"/>
                    <a:gd name="T13" fmla="*/ 0 h 477"/>
                    <a:gd name="T14" fmla="*/ 0 w 356"/>
                    <a:gd name="T15" fmla="*/ 0 h 477"/>
                    <a:gd name="T16" fmla="*/ 0 w 356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6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303" y="50"/>
                      </a:lnTo>
                      <a:lnTo>
                        <a:pt x="303" y="477"/>
                      </a:lnTo>
                      <a:lnTo>
                        <a:pt x="356" y="477"/>
                      </a:lnTo>
                      <a:lnTo>
                        <a:pt x="356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8697477" y="5233003"/>
                  <a:ext cx="783576" cy="132810"/>
                </a:xfrm>
                <a:custGeom>
                  <a:avLst/>
                  <a:gdLst>
                    <a:gd name="T0" fmla="*/ 9 w 106"/>
                    <a:gd name="T1" fmla="*/ 0 h 18"/>
                    <a:gd name="T2" fmla="*/ 61 w 106"/>
                    <a:gd name="T3" fmla="*/ 0 h 18"/>
                    <a:gd name="T4" fmla="*/ 98 w 106"/>
                    <a:gd name="T5" fmla="*/ 7 h 18"/>
                    <a:gd name="T6" fmla="*/ 105 w 106"/>
                    <a:gd name="T7" fmla="*/ 17 h 18"/>
                    <a:gd name="T8" fmla="*/ 69 w 106"/>
                    <a:gd name="T9" fmla="*/ 11 h 18"/>
                    <a:gd name="T10" fmla="*/ 59 w 106"/>
                    <a:gd name="T11" fmla="*/ 17 h 18"/>
                    <a:gd name="T12" fmla="*/ 7 w 106"/>
                    <a:gd name="T13" fmla="*/ 17 h 18"/>
                    <a:gd name="T14" fmla="*/ 0 w 106"/>
                    <a:gd name="T15" fmla="*/ 8 h 18"/>
                    <a:gd name="T16" fmla="*/ 0 w 106"/>
                    <a:gd name="T17" fmla="*/ 8 h 18"/>
                    <a:gd name="T18" fmla="*/ 9 w 106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" h="18">
                      <a:moveTo>
                        <a:pt x="9" y="0"/>
                      </a:moveTo>
                      <a:cubicBezTo>
                        <a:pt x="18" y="0"/>
                        <a:pt x="61" y="0"/>
                        <a:pt x="61" y="0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8"/>
                        <a:pt x="106" y="12"/>
                        <a:pt x="105" y="17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8" y="15"/>
                        <a:pt x="63" y="18"/>
                        <a:pt x="59" y="17"/>
                      </a:cubicBezTo>
                      <a:cubicBezTo>
                        <a:pt x="59" y="17"/>
                        <a:pt x="13" y="17"/>
                        <a:pt x="7" y="17"/>
                      </a:cubicBez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9082624" y="5217066"/>
                  <a:ext cx="390459" cy="148747"/>
                </a:xfrm>
                <a:custGeom>
                  <a:avLst/>
                  <a:gdLst>
                    <a:gd name="T0" fmla="*/ 0 w 53"/>
                    <a:gd name="T1" fmla="*/ 10 h 20"/>
                    <a:gd name="T2" fmla="*/ 10 w 53"/>
                    <a:gd name="T3" fmla="*/ 2 h 20"/>
                    <a:gd name="T4" fmla="*/ 46 w 53"/>
                    <a:gd name="T5" fmla="*/ 9 h 20"/>
                    <a:gd name="T6" fmla="*/ 51 w 53"/>
                    <a:gd name="T7" fmla="*/ 13 h 20"/>
                    <a:gd name="T8" fmla="*/ 53 w 53"/>
                    <a:gd name="T9" fmla="*/ 19 h 20"/>
                    <a:gd name="T10" fmla="*/ 17 w 53"/>
                    <a:gd name="T11" fmla="*/ 13 h 20"/>
                    <a:gd name="T12" fmla="*/ 7 w 53"/>
                    <a:gd name="T13" fmla="*/ 19 h 20"/>
                    <a:gd name="T14" fmla="*/ 0 w 5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20">
                      <a:moveTo>
                        <a:pt x="0" y="10"/>
                      </a:moveTo>
                      <a:cubicBezTo>
                        <a:pt x="0" y="10"/>
                        <a:pt x="0" y="0"/>
                        <a:pt x="10" y="2"/>
                      </a:cubicBezTo>
                      <a:cubicBezTo>
                        <a:pt x="16" y="3"/>
                        <a:pt x="35" y="7"/>
                        <a:pt x="46" y="9"/>
                      </a:cubicBezTo>
                      <a:cubicBezTo>
                        <a:pt x="48" y="9"/>
                        <a:pt x="50" y="11"/>
                        <a:pt x="51" y="13"/>
                      </a:cubicBezTo>
                      <a:cubicBezTo>
                        <a:pt x="53" y="15"/>
                        <a:pt x="53" y="17"/>
                        <a:pt x="53" y="1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6" y="17"/>
                        <a:pt x="11" y="20"/>
                        <a:pt x="7" y="19"/>
                      </a:cubicBezTo>
                      <a:cubicBezTo>
                        <a:pt x="3" y="19"/>
                        <a:pt x="0" y="15"/>
                        <a:pt x="0" y="10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28"/>
                <p:cNvSpPr>
                  <a:spLocks noChangeArrowheads="1"/>
                </p:cNvSpPr>
                <p:nvPr/>
              </p:nvSpPr>
              <p:spPr bwMode="auto">
                <a:xfrm>
                  <a:off x="9103873" y="5254252"/>
                  <a:ext cx="82341" cy="87655"/>
                </a:xfrm>
                <a:prstGeom prst="ellipse">
                  <a:avLst/>
                </a:pr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29"/>
                <p:cNvSpPr>
                  <a:spLocks/>
                </p:cNvSpPr>
                <p:nvPr/>
              </p:nvSpPr>
              <p:spPr bwMode="auto">
                <a:xfrm>
                  <a:off x="8801067" y="4452083"/>
                  <a:ext cx="244370" cy="913730"/>
                </a:xfrm>
                <a:custGeom>
                  <a:avLst/>
                  <a:gdLst>
                    <a:gd name="T0" fmla="*/ 12 w 33"/>
                    <a:gd name="T1" fmla="*/ 1 h 124"/>
                    <a:gd name="T2" fmla="*/ 20 w 33"/>
                    <a:gd name="T3" fmla="*/ 11 h 124"/>
                    <a:gd name="T4" fmla="*/ 31 w 33"/>
                    <a:gd name="T5" fmla="*/ 111 h 124"/>
                    <a:gd name="T6" fmla="*/ 24 w 33"/>
                    <a:gd name="T7" fmla="*/ 123 h 124"/>
                    <a:gd name="T8" fmla="*/ 14 w 33"/>
                    <a:gd name="T9" fmla="*/ 123 h 124"/>
                    <a:gd name="T10" fmla="*/ 0 w 33"/>
                    <a:gd name="T11" fmla="*/ 0 h 124"/>
                    <a:gd name="T12" fmla="*/ 12 w 33"/>
                    <a:gd name="T13" fmla="*/ 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24">
                      <a:moveTo>
                        <a:pt x="12" y="1"/>
                      </a:moveTo>
                      <a:cubicBezTo>
                        <a:pt x="16" y="1"/>
                        <a:pt x="20" y="4"/>
                        <a:pt x="20" y="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33" y="119"/>
                        <a:pt x="29" y="124"/>
                        <a:pt x="24" y="123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30"/>
                <p:cNvSpPr>
                  <a:spLocks/>
                </p:cNvSpPr>
                <p:nvPr/>
              </p:nvSpPr>
              <p:spPr bwMode="auto">
                <a:xfrm>
                  <a:off x="7820934" y="4452083"/>
                  <a:ext cx="1142162" cy="905762"/>
                </a:xfrm>
                <a:custGeom>
                  <a:avLst/>
                  <a:gdLst>
                    <a:gd name="T0" fmla="*/ 9 w 155"/>
                    <a:gd name="T1" fmla="*/ 0 h 123"/>
                    <a:gd name="T2" fmla="*/ 132 w 155"/>
                    <a:gd name="T3" fmla="*/ 0 h 123"/>
                    <a:gd name="T4" fmla="*/ 142 w 155"/>
                    <a:gd name="T5" fmla="*/ 9 h 123"/>
                    <a:gd name="T6" fmla="*/ 154 w 155"/>
                    <a:gd name="T7" fmla="*/ 112 h 123"/>
                    <a:gd name="T8" fmla="*/ 144 w 155"/>
                    <a:gd name="T9" fmla="*/ 123 h 123"/>
                    <a:gd name="T10" fmla="*/ 21 w 155"/>
                    <a:gd name="T11" fmla="*/ 123 h 123"/>
                    <a:gd name="T12" fmla="*/ 13 w 155"/>
                    <a:gd name="T13" fmla="*/ 116 h 123"/>
                    <a:gd name="T14" fmla="*/ 1 w 155"/>
                    <a:gd name="T15" fmla="*/ 10 h 123"/>
                    <a:gd name="T16" fmla="*/ 9 w 155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123">
                      <a:moveTo>
                        <a:pt x="9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7" y="0"/>
                        <a:pt x="142" y="4"/>
                        <a:pt x="142" y="9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5" y="118"/>
                        <a:pt x="150" y="123"/>
                        <a:pt x="144" y="123"/>
                      </a:cubicBezTo>
                      <a:cubicBezTo>
                        <a:pt x="21" y="123"/>
                        <a:pt x="21" y="123"/>
                        <a:pt x="21" y="123"/>
                      </a:cubicBezTo>
                      <a:cubicBezTo>
                        <a:pt x="17" y="123"/>
                        <a:pt x="13" y="120"/>
                        <a:pt x="13" y="11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31"/>
                <p:cNvSpPr>
                  <a:spLocks/>
                </p:cNvSpPr>
                <p:nvPr/>
              </p:nvSpPr>
              <p:spPr bwMode="auto">
                <a:xfrm>
                  <a:off x="8174206" y="4871761"/>
                  <a:ext cx="435615" cy="74373"/>
                </a:xfrm>
                <a:custGeom>
                  <a:avLst/>
                  <a:gdLst>
                    <a:gd name="T0" fmla="*/ 59 w 59"/>
                    <a:gd name="T1" fmla="*/ 5 h 10"/>
                    <a:gd name="T2" fmla="*/ 54 w 59"/>
                    <a:gd name="T3" fmla="*/ 10 h 10"/>
                    <a:gd name="T4" fmla="*/ 5 w 59"/>
                    <a:gd name="T5" fmla="*/ 10 h 10"/>
                    <a:gd name="T6" fmla="*/ 0 w 59"/>
                    <a:gd name="T7" fmla="*/ 5 h 10"/>
                    <a:gd name="T8" fmla="*/ 0 w 59"/>
                    <a:gd name="T9" fmla="*/ 5 h 10"/>
                    <a:gd name="T10" fmla="*/ 5 w 59"/>
                    <a:gd name="T11" fmla="*/ 0 h 10"/>
                    <a:gd name="T12" fmla="*/ 54 w 59"/>
                    <a:gd name="T13" fmla="*/ 0 h 10"/>
                    <a:gd name="T14" fmla="*/ 59 w 59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0">
                      <a:moveTo>
                        <a:pt x="59" y="5"/>
                      </a:moveTo>
                      <a:cubicBezTo>
                        <a:pt x="59" y="8"/>
                        <a:pt x="56" y="10"/>
                        <a:pt x="5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6" y="0"/>
                        <a:pt x="59" y="2"/>
                        <a:pt x="59" y="5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Ligh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5389">
                      <a:srgbClr val="262626"/>
                    </a:gs>
                    <a:gs pos="48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rgbClr val="262626"/>
                    </a:gs>
                    <a:gs pos="26000">
                      <a:srgbClr val="262626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4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4936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5232335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5251386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982">
                      <a:schemeClr val="bg1"/>
                    </a:gs>
                    <a:gs pos="23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654676" y="1252538"/>
            <a:ext cx="5227954" cy="5280025"/>
            <a:chOff x="5654676" y="1252538"/>
            <a:chExt cx="5227954" cy="528002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654676" y="1252538"/>
              <a:ext cx="5024436" cy="4213226"/>
              <a:chOff x="5654676" y="1252538"/>
              <a:chExt cx="5024436" cy="4213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85338" y="2705101"/>
                <a:ext cx="993774" cy="1214438"/>
                <a:chOff x="9685338" y="2705101"/>
                <a:chExt cx="993774" cy="1214438"/>
              </a:xfrm>
            </p:grpSpPr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15538" y="270510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99"/>
                <p:cNvSpPr>
                  <a:spLocks noEditPoints="1"/>
                </p:cNvSpPr>
                <p:nvPr/>
              </p:nvSpPr>
              <p:spPr bwMode="auto">
                <a:xfrm>
                  <a:off x="10090150" y="2779713"/>
                  <a:ext cx="165100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85338" y="3109913"/>
                  <a:ext cx="330200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01"/>
                <p:cNvSpPr>
                  <a:spLocks/>
                </p:cNvSpPr>
                <p:nvPr/>
              </p:nvSpPr>
              <p:spPr bwMode="auto">
                <a:xfrm>
                  <a:off x="9777413" y="3184526"/>
                  <a:ext cx="109537" cy="238125"/>
                </a:xfrm>
                <a:custGeom>
                  <a:avLst/>
                  <a:gdLst>
                    <a:gd name="T0" fmla="*/ 69 w 69"/>
                    <a:gd name="T1" fmla="*/ 150 h 150"/>
                    <a:gd name="T2" fmla="*/ 69 w 69"/>
                    <a:gd name="T3" fmla="*/ 0 h 150"/>
                    <a:gd name="T4" fmla="*/ 46 w 69"/>
                    <a:gd name="T5" fmla="*/ 0 h 150"/>
                    <a:gd name="T6" fmla="*/ 0 w 69"/>
                    <a:gd name="T7" fmla="*/ 34 h 150"/>
                    <a:gd name="T8" fmla="*/ 11 w 69"/>
                    <a:gd name="T9" fmla="*/ 58 h 150"/>
                    <a:gd name="T10" fmla="*/ 46 w 69"/>
                    <a:gd name="T11" fmla="*/ 34 h 150"/>
                    <a:gd name="T12" fmla="*/ 46 w 69"/>
                    <a:gd name="T13" fmla="*/ 150 h 150"/>
                    <a:gd name="T14" fmla="*/ 69 w 69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0">
                      <a:moveTo>
                        <a:pt x="69" y="150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1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69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0347325" y="3109913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03"/>
                <p:cNvSpPr>
                  <a:spLocks/>
                </p:cNvSpPr>
                <p:nvPr/>
              </p:nvSpPr>
              <p:spPr bwMode="auto">
                <a:xfrm>
                  <a:off x="10439400" y="3184526"/>
                  <a:ext cx="111125" cy="238125"/>
                </a:xfrm>
                <a:custGeom>
                  <a:avLst/>
                  <a:gdLst>
                    <a:gd name="T0" fmla="*/ 70 w 70"/>
                    <a:gd name="T1" fmla="*/ 150 h 150"/>
                    <a:gd name="T2" fmla="*/ 70 w 70"/>
                    <a:gd name="T3" fmla="*/ 0 h 150"/>
                    <a:gd name="T4" fmla="*/ 46 w 70"/>
                    <a:gd name="T5" fmla="*/ 0 h 150"/>
                    <a:gd name="T6" fmla="*/ 0 w 70"/>
                    <a:gd name="T7" fmla="*/ 34 h 150"/>
                    <a:gd name="T8" fmla="*/ 12 w 70"/>
                    <a:gd name="T9" fmla="*/ 58 h 150"/>
                    <a:gd name="T10" fmla="*/ 46 w 70"/>
                    <a:gd name="T11" fmla="*/ 34 h 150"/>
                    <a:gd name="T12" fmla="*/ 46 w 70"/>
                    <a:gd name="T13" fmla="*/ 150 h 150"/>
                    <a:gd name="T14" fmla="*/ 70 w 70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0">
                      <a:moveTo>
                        <a:pt x="70" y="150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2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70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347325" y="351472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05"/>
                <p:cNvSpPr>
                  <a:spLocks noEditPoints="1"/>
                </p:cNvSpPr>
                <p:nvPr/>
              </p:nvSpPr>
              <p:spPr bwMode="auto">
                <a:xfrm>
                  <a:off x="10420350" y="358933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4" y="12"/>
                        <a:pt x="3" y="10"/>
                        <a:pt x="3" y="7"/>
                      </a:cubicBezTo>
                      <a:cubicBezTo>
                        <a:pt x="3" y="3"/>
                        <a:pt x="4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997700" y="1252538"/>
                <a:ext cx="2908300" cy="1195388"/>
                <a:chOff x="6997700" y="1252538"/>
                <a:chExt cx="2908300" cy="1195388"/>
              </a:xfrm>
            </p:grpSpPr>
            <p:sp>
              <p:nvSpPr>
                <p:cNvPr id="25" name="Rectangle 86"/>
                <p:cNvSpPr>
                  <a:spLocks noChangeArrowheads="1"/>
                </p:cNvSpPr>
                <p:nvPr/>
              </p:nvSpPr>
              <p:spPr bwMode="auto">
                <a:xfrm>
                  <a:off x="8580438" y="1252538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87"/>
                <p:cNvSpPr>
                  <a:spLocks/>
                </p:cNvSpPr>
                <p:nvPr/>
              </p:nvSpPr>
              <p:spPr bwMode="auto">
                <a:xfrm>
                  <a:off x="8672513" y="1325563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58 h 151"/>
                    <a:gd name="T10" fmla="*/ 46 w 70"/>
                    <a:gd name="T11" fmla="*/ 35 h 151"/>
                    <a:gd name="T12" fmla="*/ 46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12225" y="12525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89"/>
                <p:cNvSpPr>
                  <a:spLocks noEditPoints="1"/>
                </p:cNvSpPr>
                <p:nvPr/>
              </p:nvSpPr>
              <p:spPr bwMode="auto">
                <a:xfrm>
                  <a:off x="8985250" y="1325563"/>
                  <a:ext cx="166687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90"/>
                <p:cNvSpPr>
                  <a:spLocks noChangeArrowheads="1"/>
                </p:cNvSpPr>
                <p:nvPr/>
              </p:nvSpPr>
              <p:spPr bwMode="auto">
                <a:xfrm>
                  <a:off x="9242425" y="165735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9334500" y="173037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7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47 w 70"/>
                    <a:gd name="T11" fmla="*/ 35 h 151"/>
                    <a:gd name="T12" fmla="*/ 47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7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47" y="35"/>
                      </a:lnTo>
                      <a:lnTo>
                        <a:pt x="47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9574213" y="1657351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93"/>
                <p:cNvSpPr>
                  <a:spLocks noEditPoints="1"/>
                </p:cNvSpPr>
                <p:nvPr/>
              </p:nvSpPr>
              <p:spPr bwMode="auto">
                <a:xfrm>
                  <a:off x="9648825" y="17303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12225" y="1657351"/>
                  <a:ext cx="330200" cy="385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95"/>
                <p:cNvSpPr>
                  <a:spLocks/>
                </p:cNvSpPr>
                <p:nvPr/>
              </p:nvSpPr>
              <p:spPr bwMode="auto">
                <a:xfrm>
                  <a:off x="9004300" y="1730376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46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46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96"/>
                <p:cNvSpPr>
                  <a:spLocks noChangeArrowheads="1"/>
                </p:cNvSpPr>
                <p:nvPr/>
              </p:nvSpPr>
              <p:spPr bwMode="auto">
                <a:xfrm>
                  <a:off x="9242425" y="2062163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97"/>
                <p:cNvSpPr>
                  <a:spLocks noEditPoints="1"/>
                </p:cNvSpPr>
                <p:nvPr/>
              </p:nvSpPr>
              <p:spPr bwMode="auto">
                <a:xfrm>
                  <a:off x="9317038" y="2135188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997700" y="136207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7"/>
                <p:cNvSpPr>
                  <a:spLocks noEditPoints="1"/>
                </p:cNvSpPr>
                <p:nvPr/>
              </p:nvSpPr>
              <p:spPr bwMode="auto">
                <a:xfrm>
                  <a:off x="7070725" y="143668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346950" y="1362076"/>
                  <a:ext cx="312737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09"/>
                <p:cNvSpPr>
                  <a:spLocks/>
                </p:cNvSpPr>
                <p:nvPr/>
              </p:nvSpPr>
              <p:spPr bwMode="auto">
                <a:xfrm>
                  <a:off x="7421563" y="1454151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654676" y="2908301"/>
                <a:ext cx="681036" cy="809625"/>
                <a:chOff x="5654676" y="2908301"/>
                <a:chExt cx="681036" cy="809625"/>
              </a:xfrm>
            </p:grpSpPr>
            <p:sp>
              <p:nvSpPr>
                <p:cNvPr id="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5654676" y="3313113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1"/>
                <p:cNvSpPr>
                  <a:spLocks/>
                </p:cNvSpPr>
                <p:nvPr/>
              </p:nvSpPr>
              <p:spPr bwMode="auto">
                <a:xfrm>
                  <a:off x="5746750" y="3386138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3925" y="290830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3"/>
                <p:cNvSpPr>
                  <a:spLocks/>
                </p:cNvSpPr>
                <p:nvPr/>
              </p:nvSpPr>
              <p:spPr bwMode="auto">
                <a:xfrm>
                  <a:off x="6096000" y="298132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481763" y="4656138"/>
                <a:ext cx="1308100" cy="809626"/>
                <a:chOff x="6481763" y="4656138"/>
                <a:chExt cx="1308100" cy="809626"/>
              </a:xfrm>
            </p:grpSpPr>
            <p:sp>
              <p:nvSpPr>
                <p:cNvPr id="1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813550" y="4656138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15"/>
                <p:cNvSpPr>
                  <a:spLocks noEditPoints="1"/>
                </p:cNvSpPr>
                <p:nvPr/>
              </p:nvSpPr>
              <p:spPr bwMode="auto">
                <a:xfrm>
                  <a:off x="6886575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481763" y="506095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17"/>
                <p:cNvSpPr>
                  <a:spLocks noEditPoints="1"/>
                </p:cNvSpPr>
                <p:nvPr/>
              </p:nvSpPr>
              <p:spPr bwMode="auto">
                <a:xfrm>
                  <a:off x="6556375" y="51339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45338" y="46561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19"/>
                <p:cNvSpPr>
                  <a:spLocks noEditPoints="1"/>
                </p:cNvSpPr>
                <p:nvPr/>
              </p:nvSpPr>
              <p:spPr bwMode="auto">
                <a:xfrm>
                  <a:off x="7218363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75538" y="4656138"/>
                  <a:ext cx="314325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7550150" y="4748213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58 w 81"/>
                    <a:gd name="T5" fmla="*/ 0 h 139"/>
                    <a:gd name="T6" fmla="*/ 0 w 81"/>
                    <a:gd name="T7" fmla="*/ 23 h 139"/>
                    <a:gd name="T8" fmla="*/ 11 w 81"/>
                    <a:gd name="T9" fmla="*/ 46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58" y="0"/>
                      </a:lnTo>
                      <a:lnTo>
                        <a:pt x="0" y="23"/>
                      </a:lnTo>
                      <a:lnTo>
                        <a:pt x="11" y="46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 userDrawn="1"/>
          </p:nvGrpSpPr>
          <p:grpSpPr>
            <a:xfrm>
              <a:off x="5966324" y="2135188"/>
              <a:ext cx="4916306" cy="4397375"/>
              <a:chOff x="5966324" y="2135188"/>
              <a:chExt cx="4916306" cy="439737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66324" y="4167004"/>
                <a:ext cx="4916306" cy="2303514"/>
                <a:chOff x="5966324" y="4167004"/>
                <a:chExt cx="4916306" cy="2303514"/>
              </a:xfrm>
            </p:grpSpPr>
            <p:sp>
              <p:nvSpPr>
                <p:cNvPr id="11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6324" y="4167004"/>
                  <a:ext cx="4916306" cy="228404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23"/>
                <p:cNvSpPr>
                  <a:spLocks/>
                </p:cNvSpPr>
                <p:nvPr/>
              </p:nvSpPr>
              <p:spPr bwMode="auto">
                <a:xfrm>
                  <a:off x="5966324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23"/>
                <p:cNvSpPr>
                  <a:spLocks/>
                </p:cNvSpPr>
                <p:nvPr/>
              </p:nvSpPr>
              <p:spPr bwMode="auto">
                <a:xfrm flipH="1">
                  <a:off x="7619727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6500813" y="2135188"/>
                <a:ext cx="2466975" cy="1636713"/>
              </a:xfrm>
              <a:custGeom>
                <a:avLst/>
                <a:gdLst>
                  <a:gd name="T0" fmla="*/ 7 w 134"/>
                  <a:gd name="T1" fmla="*/ 0 h 89"/>
                  <a:gd name="T2" fmla="*/ 126 w 134"/>
                  <a:gd name="T3" fmla="*/ 0 h 89"/>
                  <a:gd name="T4" fmla="*/ 134 w 134"/>
                  <a:gd name="T5" fmla="*/ 5 h 89"/>
                  <a:gd name="T6" fmla="*/ 134 w 134"/>
                  <a:gd name="T7" fmla="*/ 84 h 89"/>
                  <a:gd name="T8" fmla="*/ 126 w 134"/>
                  <a:gd name="T9" fmla="*/ 89 h 89"/>
                  <a:gd name="T10" fmla="*/ 7 w 134"/>
                  <a:gd name="T11" fmla="*/ 89 h 89"/>
                  <a:gd name="T12" fmla="*/ 0 w 134"/>
                  <a:gd name="T13" fmla="*/ 84 h 89"/>
                  <a:gd name="T14" fmla="*/ 0 w 134"/>
                  <a:gd name="T15" fmla="*/ 5 h 89"/>
                  <a:gd name="T16" fmla="*/ 7 w 134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89">
                    <a:moveTo>
                      <a:pt x="7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4" y="2"/>
                      <a:pt x="134" y="5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4" y="87"/>
                      <a:pt x="130" y="89"/>
                      <a:pt x="126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6573838" y="2300288"/>
                <a:ext cx="2301875" cy="13065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6611938" y="2355851"/>
                <a:ext cx="2263775" cy="12509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276225"/>
              </a:xfrm>
              <a:prstGeom prst="rect">
                <a:avLst/>
              </a:prstGeom>
              <a:solidFill>
                <a:srgbClr val="5B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7254875" y="4030663"/>
                <a:ext cx="939800" cy="146050"/>
              </a:xfrm>
              <a:custGeom>
                <a:avLst/>
                <a:gdLst>
                  <a:gd name="T0" fmla="*/ 3 w 51"/>
                  <a:gd name="T1" fmla="*/ 0 h 8"/>
                  <a:gd name="T2" fmla="*/ 48 w 51"/>
                  <a:gd name="T3" fmla="*/ 0 h 8"/>
                  <a:gd name="T4" fmla="*/ 51 w 51"/>
                  <a:gd name="T5" fmla="*/ 3 h 8"/>
                  <a:gd name="T6" fmla="*/ 51 w 51"/>
                  <a:gd name="T7" fmla="*/ 8 h 8"/>
                  <a:gd name="T8" fmla="*/ 0 w 51"/>
                  <a:gd name="T9" fmla="*/ 8 h 8"/>
                  <a:gd name="T10" fmla="*/ 0 w 51"/>
                  <a:gd name="T11" fmla="*/ 3 h 8"/>
                  <a:gd name="T12" fmla="*/ 3 w 5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">
                    <a:moveTo>
                      <a:pt x="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746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6665913" y="2411413"/>
                <a:ext cx="92075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6813550" y="2411413"/>
                <a:ext cx="1233487" cy="55563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6665913" y="2520951"/>
                <a:ext cx="92075" cy="38100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6813550" y="2520951"/>
                <a:ext cx="1012825" cy="38100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6813550" y="2632076"/>
                <a:ext cx="276225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6942138" y="2760663"/>
                <a:ext cx="1417637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6813550" y="2889251"/>
                <a:ext cx="736600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6942138" y="3017838"/>
                <a:ext cx="125253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6813550" y="3146426"/>
                <a:ext cx="1068387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6942138" y="3276601"/>
                <a:ext cx="10683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6813550" y="3405188"/>
                <a:ext cx="8651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6942138" y="3514726"/>
                <a:ext cx="1528762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7550150" y="3883026"/>
                <a:ext cx="993775" cy="293688"/>
              </a:xfrm>
              <a:custGeom>
                <a:avLst/>
                <a:gdLst>
                  <a:gd name="T0" fmla="*/ 6 w 54"/>
                  <a:gd name="T1" fmla="*/ 16 h 16"/>
                  <a:gd name="T2" fmla="*/ 7 w 54"/>
                  <a:gd name="T3" fmla="*/ 16 h 16"/>
                  <a:gd name="T4" fmla="*/ 53 w 54"/>
                  <a:gd name="T5" fmla="*/ 16 h 16"/>
                  <a:gd name="T6" fmla="*/ 51 w 54"/>
                  <a:gd name="T7" fmla="*/ 3 h 16"/>
                  <a:gd name="T8" fmla="*/ 51 w 54"/>
                  <a:gd name="T9" fmla="*/ 3 h 16"/>
                  <a:gd name="T10" fmla="*/ 21 w 54"/>
                  <a:gd name="T11" fmla="*/ 1 h 16"/>
                  <a:gd name="T12" fmla="*/ 6 w 5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6">
                    <a:moveTo>
                      <a:pt x="6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3"/>
                      <a:pt x="53" y="7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9" y="1"/>
                      <a:pt x="33" y="1"/>
                      <a:pt x="21" y="1"/>
                    </a:cubicBezTo>
                    <a:cubicBezTo>
                      <a:pt x="7" y="0"/>
                      <a:pt x="0" y="8"/>
                      <a:pt x="6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8783638" y="3883026"/>
                <a:ext cx="1011237" cy="293688"/>
              </a:xfrm>
              <a:custGeom>
                <a:avLst/>
                <a:gdLst>
                  <a:gd name="T0" fmla="*/ 48 w 55"/>
                  <a:gd name="T1" fmla="*/ 16 h 16"/>
                  <a:gd name="T2" fmla="*/ 47 w 55"/>
                  <a:gd name="T3" fmla="*/ 16 h 16"/>
                  <a:gd name="T4" fmla="*/ 2 w 55"/>
                  <a:gd name="T5" fmla="*/ 16 h 16"/>
                  <a:gd name="T6" fmla="*/ 4 w 55"/>
                  <a:gd name="T7" fmla="*/ 3 h 16"/>
                  <a:gd name="T8" fmla="*/ 4 w 55"/>
                  <a:gd name="T9" fmla="*/ 3 h 16"/>
                  <a:gd name="T10" fmla="*/ 34 w 55"/>
                  <a:gd name="T11" fmla="*/ 1 h 16"/>
                  <a:gd name="T12" fmla="*/ 48 w 5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6">
                    <a:moveTo>
                      <a:pt x="48" y="16"/>
                    </a:moveTo>
                    <a:cubicBezTo>
                      <a:pt x="48" y="16"/>
                      <a:pt x="48" y="16"/>
                      <a:pt x="47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1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22" y="1"/>
                      <a:pt x="34" y="1"/>
                    </a:cubicBezTo>
                    <a:cubicBezTo>
                      <a:pt x="48" y="0"/>
                      <a:pt x="55" y="8"/>
                      <a:pt x="48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8783638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4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8912225" y="3441701"/>
                <a:ext cx="865187" cy="735013"/>
              </a:xfrm>
              <a:custGeom>
                <a:avLst/>
                <a:gdLst>
                  <a:gd name="T0" fmla="*/ 36 w 47"/>
                  <a:gd name="T1" fmla="*/ 40 h 40"/>
                  <a:gd name="T2" fmla="*/ 20 w 47"/>
                  <a:gd name="T3" fmla="*/ 28 h 40"/>
                  <a:gd name="T4" fmla="*/ 4 w 47"/>
                  <a:gd name="T5" fmla="*/ 12 h 40"/>
                  <a:gd name="T6" fmla="*/ 13 w 47"/>
                  <a:gd name="T7" fmla="*/ 0 h 40"/>
                  <a:gd name="T8" fmla="*/ 13 w 47"/>
                  <a:gd name="T9" fmla="*/ 0 h 40"/>
                  <a:gd name="T10" fmla="*/ 36 w 47"/>
                  <a:gd name="T11" fmla="*/ 20 h 40"/>
                  <a:gd name="T12" fmla="*/ 36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36" y="40"/>
                    </a:moveTo>
                    <a:cubicBezTo>
                      <a:pt x="28" y="40"/>
                      <a:pt x="24" y="32"/>
                      <a:pt x="20" y="2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8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8" y="11"/>
                      <a:pt x="36" y="20"/>
                    </a:cubicBezTo>
                    <a:cubicBezTo>
                      <a:pt x="47" y="30"/>
                      <a:pt x="45" y="40"/>
                      <a:pt x="36" y="40"/>
                    </a:cubicBezTo>
                    <a:close/>
                  </a:path>
                </a:pathLst>
              </a:custGeom>
              <a:solidFill>
                <a:srgbClr val="575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8194675" y="4692651"/>
                <a:ext cx="957262" cy="441325"/>
              </a:xfrm>
              <a:custGeom>
                <a:avLst/>
                <a:gdLst>
                  <a:gd name="T0" fmla="*/ 11 w 52"/>
                  <a:gd name="T1" fmla="*/ 0 h 24"/>
                  <a:gd name="T2" fmla="*/ 26 w 52"/>
                  <a:gd name="T3" fmla="*/ 0 h 24"/>
                  <a:gd name="T4" fmla="*/ 41 w 52"/>
                  <a:gd name="T5" fmla="*/ 0 h 24"/>
                  <a:gd name="T6" fmla="*/ 50 w 52"/>
                  <a:gd name="T7" fmla="*/ 5 h 24"/>
                  <a:gd name="T8" fmla="*/ 50 w 52"/>
                  <a:gd name="T9" fmla="*/ 11 h 24"/>
                  <a:gd name="T10" fmla="*/ 51 w 52"/>
                  <a:gd name="T11" fmla="*/ 18 h 24"/>
                  <a:gd name="T12" fmla="*/ 42 w 52"/>
                  <a:gd name="T13" fmla="*/ 24 h 24"/>
                  <a:gd name="T14" fmla="*/ 26 w 52"/>
                  <a:gd name="T15" fmla="*/ 24 h 24"/>
                  <a:gd name="T16" fmla="*/ 9 w 52"/>
                  <a:gd name="T17" fmla="*/ 24 h 24"/>
                  <a:gd name="T18" fmla="*/ 0 w 52"/>
                  <a:gd name="T19" fmla="*/ 18 h 24"/>
                  <a:gd name="T20" fmla="*/ 1 w 52"/>
                  <a:gd name="T21" fmla="*/ 11 h 24"/>
                  <a:gd name="T22" fmla="*/ 2 w 52"/>
                  <a:gd name="T23" fmla="*/ 5 h 24"/>
                  <a:gd name="T24" fmla="*/ 11 w 52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1" y="0"/>
                    </a:moveTo>
                    <a:cubicBezTo>
                      <a:pt x="16" y="0"/>
                      <a:pt x="21" y="0"/>
                      <a:pt x="26" y="0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5" y="0"/>
                      <a:pt x="49" y="2"/>
                      <a:pt x="50" y="5"/>
                    </a:cubicBezTo>
                    <a:cubicBezTo>
                      <a:pt x="50" y="7"/>
                      <a:pt x="50" y="9"/>
                      <a:pt x="50" y="11"/>
                    </a:cubicBezTo>
                    <a:cubicBezTo>
                      <a:pt x="51" y="13"/>
                      <a:pt x="51" y="16"/>
                      <a:pt x="51" y="18"/>
                    </a:cubicBezTo>
                    <a:cubicBezTo>
                      <a:pt x="52" y="21"/>
                      <a:pt x="48" y="24"/>
                      <a:pt x="42" y="24"/>
                    </a:cubicBezTo>
                    <a:cubicBezTo>
                      <a:pt x="37" y="24"/>
                      <a:pt x="31" y="24"/>
                      <a:pt x="26" y="24"/>
                    </a:cubicBezTo>
                    <a:cubicBezTo>
                      <a:pt x="20" y="24"/>
                      <a:pt x="14" y="24"/>
                      <a:pt x="9" y="24"/>
                    </a:cubicBezTo>
                    <a:cubicBezTo>
                      <a:pt x="3" y="24"/>
                      <a:pt x="0" y="21"/>
                      <a:pt x="0" y="18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9"/>
                      <a:pt x="2" y="7"/>
                      <a:pt x="2" y="5"/>
                    </a:cubicBezTo>
                    <a:cubicBezTo>
                      <a:pt x="3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441325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220662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8286750" y="2908301"/>
                <a:ext cx="92075" cy="146050"/>
              </a:xfrm>
              <a:custGeom>
                <a:avLst/>
                <a:gdLst>
                  <a:gd name="T0" fmla="*/ 1 w 5"/>
                  <a:gd name="T1" fmla="*/ 0 h 8"/>
                  <a:gd name="T2" fmla="*/ 2 w 5"/>
                  <a:gd name="T3" fmla="*/ 0 h 8"/>
                  <a:gd name="T4" fmla="*/ 4 w 5"/>
                  <a:gd name="T5" fmla="*/ 1 h 8"/>
                  <a:gd name="T6" fmla="*/ 5 w 5"/>
                  <a:gd name="T7" fmla="*/ 6 h 8"/>
                  <a:gd name="T8" fmla="*/ 4 w 5"/>
                  <a:gd name="T9" fmla="*/ 7 h 8"/>
                  <a:gd name="T10" fmla="*/ 3 w 5"/>
                  <a:gd name="T11" fmla="*/ 7 h 8"/>
                  <a:gd name="T12" fmla="*/ 1 w 5"/>
                  <a:gd name="T13" fmla="*/ 6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8967788" y="2908301"/>
                <a:ext cx="92075" cy="146050"/>
              </a:xfrm>
              <a:custGeom>
                <a:avLst/>
                <a:gdLst>
                  <a:gd name="T0" fmla="*/ 4 w 5"/>
                  <a:gd name="T1" fmla="*/ 0 h 8"/>
                  <a:gd name="T2" fmla="*/ 3 w 5"/>
                  <a:gd name="T3" fmla="*/ 0 h 8"/>
                  <a:gd name="T4" fmla="*/ 1 w 5"/>
                  <a:gd name="T5" fmla="*/ 1 h 8"/>
                  <a:gd name="T6" fmla="*/ 0 w 5"/>
                  <a:gd name="T7" fmla="*/ 6 h 8"/>
                  <a:gd name="T8" fmla="*/ 1 w 5"/>
                  <a:gd name="T9" fmla="*/ 7 h 8"/>
                  <a:gd name="T10" fmla="*/ 2 w 5"/>
                  <a:gd name="T11" fmla="*/ 7 h 8"/>
                  <a:gd name="T12" fmla="*/ 3 w 5"/>
                  <a:gd name="T13" fmla="*/ 6 h 8"/>
                  <a:gd name="T14" fmla="*/ 4 w 5"/>
                  <a:gd name="T15" fmla="*/ 2 h 8"/>
                  <a:gd name="T16" fmla="*/ 4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8286750" y="2338388"/>
                <a:ext cx="754062" cy="1028700"/>
              </a:xfrm>
              <a:custGeom>
                <a:avLst/>
                <a:gdLst>
                  <a:gd name="T0" fmla="*/ 40 w 41"/>
                  <a:gd name="T1" fmla="*/ 32 h 56"/>
                  <a:gd name="T2" fmla="*/ 40 w 41"/>
                  <a:gd name="T3" fmla="*/ 34 h 56"/>
                  <a:gd name="T4" fmla="*/ 33 w 41"/>
                  <a:gd name="T5" fmla="*/ 48 h 56"/>
                  <a:gd name="T6" fmla="*/ 9 w 41"/>
                  <a:gd name="T7" fmla="*/ 48 h 56"/>
                  <a:gd name="T8" fmla="*/ 2 w 41"/>
                  <a:gd name="T9" fmla="*/ 35 h 56"/>
                  <a:gd name="T10" fmla="*/ 2 w 41"/>
                  <a:gd name="T11" fmla="*/ 18 h 56"/>
                  <a:gd name="T12" fmla="*/ 28 w 41"/>
                  <a:gd name="T13" fmla="*/ 8 h 56"/>
                  <a:gd name="T14" fmla="*/ 39 w 41"/>
                  <a:gd name="T15" fmla="*/ 18 h 56"/>
                  <a:gd name="T16" fmla="*/ 40 w 41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6">
                    <a:moveTo>
                      <a:pt x="40" y="32"/>
                    </a:moveTo>
                    <a:cubicBezTo>
                      <a:pt x="40" y="33"/>
                      <a:pt x="40" y="30"/>
                      <a:pt x="40" y="34"/>
                    </a:cubicBezTo>
                    <a:cubicBezTo>
                      <a:pt x="39" y="37"/>
                      <a:pt x="36" y="44"/>
                      <a:pt x="33" y="48"/>
                    </a:cubicBezTo>
                    <a:cubicBezTo>
                      <a:pt x="27" y="56"/>
                      <a:pt x="16" y="56"/>
                      <a:pt x="9" y="48"/>
                    </a:cubicBezTo>
                    <a:cubicBezTo>
                      <a:pt x="6" y="46"/>
                      <a:pt x="3" y="39"/>
                      <a:pt x="2" y="35"/>
                    </a:cubicBezTo>
                    <a:cubicBezTo>
                      <a:pt x="1" y="29"/>
                      <a:pt x="0" y="23"/>
                      <a:pt x="2" y="18"/>
                    </a:cubicBezTo>
                    <a:cubicBezTo>
                      <a:pt x="5" y="8"/>
                      <a:pt x="18" y="0"/>
                      <a:pt x="28" y="8"/>
                    </a:cubicBezTo>
                    <a:cubicBezTo>
                      <a:pt x="34" y="6"/>
                      <a:pt x="39" y="13"/>
                      <a:pt x="39" y="18"/>
                    </a:cubicBezTo>
                    <a:cubicBezTo>
                      <a:pt x="41" y="23"/>
                      <a:pt x="40" y="27"/>
                      <a:pt x="40" y="3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8120063" y="3441701"/>
                <a:ext cx="1104900" cy="1527175"/>
              </a:xfrm>
              <a:custGeom>
                <a:avLst/>
                <a:gdLst>
                  <a:gd name="T0" fmla="*/ 7 w 60"/>
                  <a:gd name="T1" fmla="*/ 0 h 83"/>
                  <a:gd name="T2" fmla="*/ 29 w 60"/>
                  <a:gd name="T3" fmla="*/ 0 h 83"/>
                  <a:gd name="T4" fmla="*/ 29 w 60"/>
                  <a:gd name="T5" fmla="*/ 0 h 83"/>
                  <a:gd name="T6" fmla="*/ 30 w 60"/>
                  <a:gd name="T7" fmla="*/ 0 h 83"/>
                  <a:gd name="T8" fmla="*/ 30 w 60"/>
                  <a:gd name="T9" fmla="*/ 0 h 83"/>
                  <a:gd name="T10" fmla="*/ 31 w 60"/>
                  <a:gd name="T11" fmla="*/ 0 h 83"/>
                  <a:gd name="T12" fmla="*/ 31 w 60"/>
                  <a:gd name="T13" fmla="*/ 0 h 83"/>
                  <a:gd name="T14" fmla="*/ 53 w 60"/>
                  <a:gd name="T15" fmla="*/ 0 h 83"/>
                  <a:gd name="T16" fmla="*/ 59 w 60"/>
                  <a:gd name="T17" fmla="*/ 10 h 83"/>
                  <a:gd name="T18" fmla="*/ 56 w 60"/>
                  <a:gd name="T19" fmla="*/ 42 h 83"/>
                  <a:gd name="T20" fmla="*/ 56 w 60"/>
                  <a:gd name="T21" fmla="*/ 83 h 83"/>
                  <a:gd name="T22" fmla="*/ 4 w 60"/>
                  <a:gd name="T23" fmla="*/ 83 h 83"/>
                  <a:gd name="T24" fmla="*/ 4 w 60"/>
                  <a:gd name="T25" fmla="*/ 42 h 83"/>
                  <a:gd name="T26" fmla="*/ 1 w 60"/>
                  <a:gd name="T27" fmla="*/ 10 h 83"/>
                  <a:gd name="T28" fmla="*/ 7 w 60"/>
                  <a:gd name="T2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83">
                    <a:moveTo>
                      <a:pt x="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7" y="0"/>
                      <a:pt x="60" y="4"/>
                      <a:pt x="59" y="10"/>
                    </a:cubicBezTo>
                    <a:cubicBezTo>
                      <a:pt x="58" y="22"/>
                      <a:pt x="56" y="32"/>
                      <a:pt x="56" y="4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2"/>
                      <a:pt x="2" y="22"/>
                      <a:pt x="1" y="10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94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8194675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5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8175625" y="3441701"/>
                <a:ext cx="496887" cy="1527175"/>
              </a:xfrm>
              <a:custGeom>
                <a:avLst/>
                <a:gdLst>
                  <a:gd name="T0" fmla="*/ 4 w 27"/>
                  <a:gd name="T1" fmla="*/ 0 h 83"/>
                  <a:gd name="T2" fmla="*/ 26 w 27"/>
                  <a:gd name="T3" fmla="*/ 0 h 83"/>
                  <a:gd name="T4" fmla="*/ 26 w 27"/>
                  <a:gd name="T5" fmla="*/ 0 h 83"/>
                  <a:gd name="T6" fmla="*/ 27 w 27"/>
                  <a:gd name="T7" fmla="*/ 0 h 83"/>
                  <a:gd name="T8" fmla="*/ 27 w 27"/>
                  <a:gd name="T9" fmla="*/ 0 h 83"/>
                  <a:gd name="T10" fmla="*/ 27 w 27"/>
                  <a:gd name="T11" fmla="*/ 83 h 83"/>
                  <a:gd name="T12" fmla="*/ 1 w 27"/>
                  <a:gd name="T13" fmla="*/ 83 h 83"/>
                  <a:gd name="T14" fmla="*/ 0 w 27"/>
                  <a:gd name="T15" fmla="*/ 10 h 83"/>
                  <a:gd name="T16" fmla="*/ 4 w 2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83">
                    <a:moveTo>
                      <a:pt x="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8359775" y="3386138"/>
                <a:ext cx="625475" cy="147638"/>
              </a:xfrm>
              <a:custGeom>
                <a:avLst/>
                <a:gdLst>
                  <a:gd name="T0" fmla="*/ 5 w 34"/>
                  <a:gd name="T1" fmla="*/ 0 h 8"/>
                  <a:gd name="T2" fmla="*/ 0 w 34"/>
                  <a:gd name="T3" fmla="*/ 3 h 8"/>
                  <a:gd name="T4" fmla="*/ 34 w 34"/>
                  <a:gd name="T5" fmla="*/ 3 h 8"/>
                  <a:gd name="T6" fmla="*/ 29 w 34"/>
                  <a:gd name="T7" fmla="*/ 0 h 8"/>
                  <a:gd name="T8" fmla="*/ 5 w 3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28" y="7"/>
                      <a:pt x="34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2"/>
                      <a:pt x="12" y="2"/>
                      <a:pt x="5" y="0"/>
                    </a:cubicBezTo>
                    <a:close/>
                  </a:path>
                </a:pathLst>
              </a:custGeom>
              <a:solidFill>
                <a:srgbClr val="C9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8359775" y="3386138"/>
                <a:ext cx="312737" cy="111125"/>
              </a:xfrm>
              <a:custGeom>
                <a:avLst/>
                <a:gdLst>
                  <a:gd name="T0" fmla="*/ 5 w 17"/>
                  <a:gd name="T1" fmla="*/ 0 h 6"/>
                  <a:gd name="T2" fmla="*/ 0 w 17"/>
                  <a:gd name="T3" fmla="*/ 3 h 6"/>
                  <a:gd name="T4" fmla="*/ 17 w 17"/>
                  <a:gd name="T5" fmla="*/ 6 h 6"/>
                  <a:gd name="T6" fmla="*/ 17 w 17"/>
                  <a:gd name="T7" fmla="*/ 1 h 6"/>
                  <a:gd name="T8" fmla="*/ 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10" y="6"/>
                      <a:pt x="17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8323263" y="3405188"/>
                <a:ext cx="698500" cy="146050"/>
              </a:xfrm>
              <a:custGeom>
                <a:avLst/>
                <a:gdLst>
                  <a:gd name="T0" fmla="*/ 4 w 38"/>
                  <a:gd name="T1" fmla="*/ 0 h 8"/>
                  <a:gd name="T2" fmla="*/ 33 w 38"/>
                  <a:gd name="T3" fmla="*/ 0 h 8"/>
                  <a:gd name="T4" fmla="*/ 38 w 38"/>
                  <a:gd name="T5" fmla="*/ 2 h 8"/>
                  <a:gd name="T6" fmla="*/ 0 w 38"/>
                  <a:gd name="T7" fmla="*/ 2 h 8"/>
                  <a:gd name="T8" fmla="*/ 4 w 3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4" y="0"/>
                    </a:moveTo>
                    <a:cubicBezTo>
                      <a:pt x="14" y="3"/>
                      <a:pt x="25" y="3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27" y="8"/>
                      <a:pt x="11" y="8"/>
                      <a:pt x="0" y="2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7974013" y="5114926"/>
                <a:ext cx="1379537" cy="295275"/>
              </a:xfrm>
              <a:custGeom>
                <a:avLst/>
                <a:gdLst>
                  <a:gd name="T0" fmla="*/ 8 w 75"/>
                  <a:gd name="T1" fmla="*/ 0 h 16"/>
                  <a:gd name="T2" fmla="*/ 67 w 75"/>
                  <a:gd name="T3" fmla="*/ 0 h 16"/>
                  <a:gd name="T4" fmla="*/ 75 w 75"/>
                  <a:gd name="T5" fmla="*/ 5 h 16"/>
                  <a:gd name="T6" fmla="*/ 75 w 75"/>
                  <a:gd name="T7" fmla="*/ 11 h 16"/>
                  <a:gd name="T8" fmla="*/ 67 w 75"/>
                  <a:gd name="T9" fmla="*/ 16 h 16"/>
                  <a:gd name="T10" fmla="*/ 8 w 75"/>
                  <a:gd name="T11" fmla="*/ 16 h 16"/>
                  <a:gd name="T12" fmla="*/ 0 w 75"/>
                  <a:gd name="T13" fmla="*/ 11 h 16"/>
                  <a:gd name="T14" fmla="*/ 0 w 75"/>
                  <a:gd name="T15" fmla="*/ 5 h 16"/>
                  <a:gd name="T16" fmla="*/ 8 w 7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6">
                    <a:moveTo>
                      <a:pt x="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2"/>
                      <a:pt x="75" y="5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4"/>
                      <a:pt x="72" y="16"/>
                      <a:pt x="6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7974013" y="5114926"/>
                <a:ext cx="698500" cy="295275"/>
              </a:xfrm>
              <a:custGeom>
                <a:avLst/>
                <a:gdLst>
                  <a:gd name="T0" fmla="*/ 8 w 38"/>
                  <a:gd name="T1" fmla="*/ 0 h 16"/>
                  <a:gd name="T2" fmla="*/ 38 w 38"/>
                  <a:gd name="T3" fmla="*/ 0 h 16"/>
                  <a:gd name="T4" fmla="*/ 38 w 38"/>
                  <a:gd name="T5" fmla="*/ 16 h 16"/>
                  <a:gd name="T6" fmla="*/ 8 w 38"/>
                  <a:gd name="T7" fmla="*/ 16 h 16"/>
                  <a:gd name="T8" fmla="*/ 0 w 38"/>
                  <a:gd name="T9" fmla="*/ 11 h 16"/>
                  <a:gd name="T10" fmla="*/ 0 w 38"/>
                  <a:gd name="T11" fmla="*/ 5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8027988" y="4159251"/>
                <a:ext cx="1289050" cy="312738"/>
              </a:xfrm>
              <a:custGeom>
                <a:avLst/>
                <a:gdLst>
                  <a:gd name="T0" fmla="*/ 7 w 70"/>
                  <a:gd name="T1" fmla="*/ 0 h 17"/>
                  <a:gd name="T2" fmla="*/ 63 w 70"/>
                  <a:gd name="T3" fmla="*/ 0 h 17"/>
                  <a:gd name="T4" fmla="*/ 70 w 70"/>
                  <a:gd name="T5" fmla="*/ 6 h 17"/>
                  <a:gd name="T6" fmla="*/ 70 w 70"/>
                  <a:gd name="T7" fmla="*/ 11 h 17"/>
                  <a:gd name="T8" fmla="*/ 63 w 70"/>
                  <a:gd name="T9" fmla="*/ 17 h 17"/>
                  <a:gd name="T10" fmla="*/ 7 w 70"/>
                  <a:gd name="T11" fmla="*/ 17 h 17"/>
                  <a:gd name="T12" fmla="*/ 0 w 70"/>
                  <a:gd name="T13" fmla="*/ 11 h 17"/>
                  <a:gd name="T14" fmla="*/ 0 w 70"/>
                  <a:gd name="T15" fmla="*/ 6 h 17"/>
                  <a:gd name="T16" fmla="*/ 7 w 7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7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2"/>
                      <a:pt x="70" y="6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14"/>
                      <a:pt x="66" y="17"/>
                      <a:pt x="63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8027988" y="4471988"/>
                <a:ext cx="1289050" cy="293688"/>
              </a:xfrm>
              <a:custGeom>
                <a:avLst/>
                <a:gdLst>
                  <a:gd name="T0" fmla="*/ 7 w 70"/>
                  <a:gd name="T1" fmla="*/ 0 h 16"/>
                  <a:gd name="T2" fmla="*/ 63 w 70"/>
                  <a:gd name="T3" fmla="*/ 0 h 16"/>
                  <a:gd name="T4" fmla="*/ 70 w 70"/>
                  <a:gd name="T5" fmla="*/ 6 h 16"/>
                  <a:gd name="T6" fmla="*/ 70 w 70"/>
                  <a:gd name="T7" fmla="*/ 10 h 16"/>
                  <a:gd name="T8" fmla="*/ 63 w 70"/>
                  <a:gd name="T9" fmla="*/ 16 h 16"/>
                  <a:gd name="T10" fmla="*/ 7 w 70"/>
                  <a:gd name="T11" fmla="*/ 16 h 16"/>
                  <a:gd name="T12" fmla="*/ 0 w 70"/>
                  <a:gd name="T13" fmla="*/ 10 h 16"/>
                  <a:gd name="T14" fmla="*/ 0 w 70"/>
                  <a:gd name="T15" fmla="*/ 6 h 16"/>
                  <a:gd name="T16" fmla="*/ 7 w 7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6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3"/>
                      <a:pt x="70" y="6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3"/>
                      <a:pt x="66" y="16"/>
                      <a:pt x="6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8027988" y="4159251"/>
                <a:ext cx="644525" cy="312738"/>
              </a:xfrm>
              <a:custGeom>
                <a:avLst/>
                <a:gdLst>
                  <a:gd name="T0" fmla="*/ 7 w 35"/>
                  <a:gd name="T1" fmla="*/ 0 h 17"/>
                  <a:gd name="T2" fmla="*/ 35 w 35"/>
                  <a:gd name="T3" fmla="*/ 0 h 17"/>
                  <a:gd name="T4" fmla="*/ 35 w 35"/>
                  <a:gd name="T5" fmla="*/ 17 h 17"/>
                  <a:gd name="T6" fmla="*/ 7 w 35"/>
                  <a:gd name="T7" fmla="*/ 17 h 17"/>
                  <a:gd name="T8" fmla="*/ 0 w 35"/>
                  <a:gd name="T9" fmla="*/ 11 h 17"/>
                  <a:gd name="T10" fmla="*/ 0 w 35"/>
                  <a:gd name="T11" fmla="*/ 6 h 17"/>
                  <a:gd name="T12" fmla="*/ 7 w 3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8027988" y="4471988"/>
                <a:ext cx="644525" cy="293688"/>
              </a:xfrm>
              <a:custGeom>
                <a:avLst/>
                <a:gdLst>
                  <a:gd name="T0" fmla="*/ 7 w 35"/>
                  <a:gd name="T1" fmla="*/ 0 h 16"/>
                  <a:gd name="T2" fmla="*/ 35 w 35"/>
                  <a:gd name="T3" fmla="*/ 0 h 16"/>
                  <a:gd name="T4" fmla="*/ 35 w 35"/>
                  <a:gd name="T5" fmla="*/ 16 h 16"/>
                  <a:gd name="T6" fmla="*/ 7 w 35"/>
                  <a:gd name="T7" fmla="*/ 16 h 16"/>
                  <a:gd name="T8" fmla="*/ 0 w 35"/>
                  <a:gd name="T9" fmla="*/ 10 h 16"/>
                  <a:gd name="T10" fmla="*/ 0 w 35"/>
                  <a:gd name="T11" fmla="*/ 6 h 16"/>
                  <a:gd name="T12" fmla="*/ 7 w 3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6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8047038" y="4397376"/>
                <a:ext cx="1250950" cy="74613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4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165100" cy="3667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92075" cy="3667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8047038" y="4692651"/>
                <a:ext cx="1250950" cy="73025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5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165100" cy="7731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92075" cy="7731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7974013" y="5318126"/>
                <a:ext cx="1379537" cy="92075"/>
              </a:xfrm>
              <a:custGeom>
                <a:avLst/>
                <a:gdLst>
                  <a:gd name="T0" fmla="*/ 75 w 75"/>
                  <a:gd name="T1" fmla="*/ 0 h 5"/>
                  <a:gd name="T2" fmla="*/ 67 w 75"/>
                  <a:gd name="T3" fmla="*/ 5 h 5"/>
                  <a:gd name="T4" fmla="*/ 8 w 75"/>
                  <a:gd name="T5" fmla="*/ 5 h 5"/>
                  <a:gd name="T6" fmla="*/ 0 w 75"/>
                  <a:gd name="T7" fmla="*/ 0 h 5"/>
                  <a:gd name="T8" fmla="*/ 75 w 7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">
                    <a:moveTo>
                      <a:pt x="75" y="0"/>
                    </a:moveTo>
                    <a:cubicBezTo>
                      <a:pt x="75" y="3"/>
                      <a:pt x="71" y="5"/>
                      <a:pt x="6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8286750" y="6164263"/>
                <a:ext cx="754062" cy="73025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8286750" y="6219826"/>
                <a:ext cx="754062" cy="1746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76"/>
              <p:cNvSpPr>
                <a:spLocks noChangeArrowheads="1"/>
              </p:cNvSpPr>
              <p:nvPr/>
            </p:nvSpPr>
            <p:spPr bwMode="auto">
              <a:xfrm>
                <a:off x="8212138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77"/>
              <p:cNvSpPr>
                <a:spLocks noChangeArrowheads="1"/>
              </p:cNvSpPr>
              <p:nvPr/>
            </p:nvSpPr>
            <p:spPr bwMode="auto">
              <a:xfrm>
                <a:off x="8267700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78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79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8893175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81"/>
              <p:cNvSpPr>
                <a:spLocks noChangeArrowheads="1"/>
              </p:cNvSpPr>
              <p:nvPr/>
            </p:nvSpPr>
            <p:spPr bwMode="auto">
              <a:xfrm>
                <a:off x="8948738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7531100" y="3441701"/>
                <a:ext cx="865187" cy="735013"/>
              </a:xfrm>
              <a:custGeom>
                <a:avLst/>
                <a:gdLst>
                  <a:gd name="T0" fmla="*/ 11 w 47"/>
                  <a:gd name="T1" fmla="*/ 40 h 40"/>
                  <a:gd name="T2" fmla="*/ 27 w 47"/>
                  <a:gd name="T3" fmla="*/ 28 h 40"/>
                  <a:gd name="T4" fmla="*/ 43 w 47"/>
                  <a:gd name="T5" fmla="*/ 12 h 40"/>
                  <a:gd name="T6" fmla="*/ 33 w 47"/>
                  <a:gd name="T7" fmla="*/ 0 h 40"/>
                  <a:gd name="T8" fmla="*/ 33 w 47"/>
                  <a:gd name="T9" fmla="*/ 0 h 40"/>
                  <a:gd name="T10" fmla="*/ 10 w 47"/>
                  <a:gd name="T11" fmla="*/ 20 h 40"/>
                  <a:gd name="T12" fmla="*/ 11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11" y="40"/>
                    </a:moveTo>
                    <a:cubicBezTo>
                      <a:pt x="19" y="40"/>
                      <a:pt x="23" y="32"/>
                      <a:pt x="27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7" y="8"/>
                      <a:pt x="39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19" y="11"/>
                      <a:pt x="10" y="20"/>
                    </a:cubicBezTo>
                    <a:cubicBezTo>
                      <a:pt x="0" y="30"/>
                      <a:pt x="1" y="40"/>
                      <a:pt x="11" y="4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7954963" y="3735388"/>
                <a:ext cx="1435100" cy="460375"/>
              </a:xfrm>
              <a:custGeom>
                <a:avLst/>
                <a:gdLst>
                  <a:gd name="T0" fmla="*/ 8 w 78"/>
                  <a:gd name="T1" fmla="*/ 0 h 25"/>
                  <a:gd name="T2" fmla="*/ 70 w 78"/>
                  <a:gd name="T3" fmla="*/ 0 h 25"/>
                  <a:gd name="T4" fmla="*/ 78 w 78"/>
                  <a:gd name="T5" fmla="*/ 9 h 25"/>
                  <a:gd name="T6" fmla="*/ 78 w 78"/>
                  <a:gd name="T7" fmla="*/ 16 h 25"/>
                  <a:gd name="T8" fmla="*/ 70 w 78"/>
                  <a:gd name="T9" fmla="*/ 25 h 25"/>
                  <a:gd name="T10" fmla="*/ 8 w 78"/>
                  <a:gd name="T11" fmla="*/ 25 h 25"/>
                  <a:gd name="T12" fmla="*/ 0 w 78"/>
                  <a:gd name="T13" fmla="*/ 16 h 25"/>
                  <a:gd name="T14" fmla="*/ 0 w 78"/>
                  <a:gd name="T15" fmla="*/ 9 h 25"/>
                  <a:gd name="T16" fmla="*/ 8 w 7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5">
                    <a:moveTo>
                      <a:pt x="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21"/>
                      <a:pt x="74" y="25"/>
                      <a:pt x="70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7954963" y="3735388"/>
                <a:ext cx="698500" cy="460375"/>
              </a:xfrm>
              <a:custGeom>
                <a:avLst/>
                <a:gdLst>
                  <a:gd name="T0" fmla="*/ 8 w 38"/>
                  <a:gd name="T1" fmla="*/ 0 h 25"/>
                  <a:gd name="T2" fmla="*/ 38 w 38"/>
                  <a:gd name="T3" fmla="*/ 0 h 25"/>
                  <a:gd name="T4" fmla="*/ 38 w 38"/>
                  <a:gd name="T5" fmla="*/ 25 h 25"/>
                  <a:gd name="T6" fmla="*/ 8 w 38"/>
                  <a:gd name="T7" fmla="*/ 25 h 25"/>
                  <a:gd name="T8" fmla="*/ 0 w 38"/>
                  <a:gd name="T9" fmla="*/ 16 h 25"/>
                  <a:gd name="T10" fmla="*/ 0 w 38"/>
                  <a:gd name="T11" fmla="*/ 9 h 25"/>
                  <a:gd name="T12" fmla="*/ 8 w 3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7974013" y="4103688"/>
                <a:ext cx="1398587" cy="92075"/>
              </a:xfrm>
              <a:custGeom>
                <a:avLst/>
                <a:gdLst>
                  <a:gd name="T0" fmla="*/ 76 w 76"/>
                  <a:gd name="T1" fmla="*/ 0 h 5"/>
                  <a:gd name="T2" fmla="*/ 69 w 76"/>
                  <a:gd name="T3" fmla="*/ 5 h 5"/>
                  <a:gd name="T4" fmla="*/ 7 w 76"/>
                  <a:gd name="T5" fmla="*/ 5 h 5"/>
                  <a:gd name="T6" fmla="*/ 0 w 76"/>
                  <a:gd name="T7" fmla="*/ 0 h 5"/>
                  <a:gd name="T8" fmla="*/ 76 w 7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">
                    <a:moveTo>
                      <a:pt x="76" y="0"/>
                    </a:moveTo>
                    <a:cubicBezTo>
                      <a:pt x="75" y="3"/>
                      <a:pt x="72" y="5"/>
                      <a:pt x="69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6" name="TextBox 115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245352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4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2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0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2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9163">
                      <a:schemeClr val="tx1"/>
                    </a:gs>
                    <a:gs pos="95397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490">
                      <a:schemeClr val="accent3">
                        <a:lumMod val="75000"/>
                      </a:schemeClr>
                    </a:gs>
                    <a:gs pos="88285">
                      <a:schemeClr val="accent3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79" name="TextBox 7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071">
                      <a:schemeClr val="bg2">
                        <a:lumMod val="75000"/>
                      </a:schemeClr>
                    </a:gs>
                    <a:gs pos="92515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4979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7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9582">
                      <a:schemeClr val="accent2">
                        <a:lumMod val="75000"/>
                      </a:schemeClr>
                    </a:gs>
                    <a:gs pos="84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88285">
                      <a:schemeClr val="accent6">
                        <a:lumMod val="75000"/>
                      </a:schemeClr>
                    </a:gs>
                    <a:gs pos="66000">
                      <a:schemeClr val="accent6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9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6234">
                      <a:schemeClr val="accent4">
                        <a:lumMod val="75000"/>
                      </a:schemeClr>
                    </a:gs>
                    <a:gs pos="88285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4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b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9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7425">
                      <a:schemeClr val="tx1"/>
                    </a:gs>
                    <a:gs pos="6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6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94012">
                      <a:srgbClr val="262626"/>
                    </a:gs>
                    <a:gs pos="37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4371">
                      <a:srgbClr val="262626"/>
                    </a:gs>
                    <a:gs pos="36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0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y layou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6350000"/>
            <a:ext cx="12436475" cy="64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88" y="295272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432589" y="6515100"/>
            <a:ext cx="1577505" cy="368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5046" y="2095501"/>
            <a:ext cx="5939157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46063" y="2095501"/>
            <a:ext cx="5897880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a"/>
          <p:cNvSpPr/>
          <p:nvPr userDrawn="1"/>
        </p:nvSpPr>
        <p:spPr bwMode="auto">
          <a:xfrm>
            <a:off x="6225045" y="1211263"/>
            <a:ext cx="5939157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  <a:endParaRPr kumimoji="0" lang="en-US" sz="5400" b="1" i="0" u="none" strike="noStrike" kern="1200" cap="none" spc="-20" normalizeH="0" baseline="0" noProof="0" dirty="0">
              <a:ln>
                <a:noFill/>
              </a:ln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USER"/>
          <p:cNvSpPr/>
          <p:nvPr userDrawn="1"/>
        </p:nvSpPr>
        <p:spPr bwMode="auto">
          <a:xfrm>
            <a:off x="246063" y="1211263"/>
            <a:ext cx="5897880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2415" y="3684587"/>
            <a:ext cx="5262336" cy="2763865"/>
            <a:chOff x="540178" y="2851546"/>
            <a:chExt cx="5262336" cy="276386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7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 userDrawn="1"/>
        </p:nvSpPr>
        <p:spPr>
          <a:xfrm>
            <a:off x="5230477" y="5897620"/>
            <a:ext cx="495793" cy="230913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905367" y="4360276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3392974" y="4630898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4064338" y="5181935"/>
            <a:ext cx="852417" cy="206869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 flipH="1">
            <a:off x="1794144" y="5459838"/>
            <a:ext cx="212196" cy="273718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1049675" y="5740388"/>
            <a:ext cx="92331" cy="48634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 bwMode="auto">
          <a:xfrm>
            <a:off x="1278399" y="5835528"/>
            <a:ext cx="215498" cy="15801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Oval 134"/>
          <p:cNvSpPr/>
          <p:nvPr userDrawn="1"/>
        </p:nvSpPr>
        <p:spPr bwMode="auto">
          <a:xfrm>
            <a:off x="701009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Freeform 18"/>
          <p:cNvSpPr>
            <a:spLocks noChangeAspect="1" noEditPoints="1"/>
          </p:cNvSpPr>
          <p:nvPr userDrawn="1"/>
        </p:nvSpPr>
        <p:spPr bwMode="auto">
          <a:xfrm>
            <a:off x="7157812" y="3260781"/>
            <a:ext cx="557713" cy="411713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797" tIns="44780" rIns="0" bIns="44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29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1369" b="1" i="0" u="none" strike="noStrike" kern="1200" cap="none" spc="0" normalizeH="0" baseline="0" noProof="0" dirty="0">
              <a:ln>
                <a:noFill/>
              </a:ln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 userDrawn="1"/>
        </p:nvSpPr>
        <p:spPr bwMode="auto">
          <a:xfrm>
            <a:off x="8237589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Freeform 17"/>
          <p:cNvSpPr>
            <a:spLocks noEditPoints="1"/>
          </p:cNvSpPr>
          <p:nvPr userDrawn="1"/>
        </p:nvSpPr>
        <p:spPr bwMode="auto">
          <a:xfrm>
            <a:off x="8429182" y="3168017"/>
            <a:ext cx="469960" cy="597241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 userDrawn="1"/>
        </p:nvSpPr>
        <p:spPr bwMode="auto">
          <a:xfrm>
            <a:off x="946508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Freeform 139"/>
          <p:cNvSpPr>
            <a:spLocks noEditPoints="1"/>
          </p:cNvSpPr>
          <p:nvPr userDrawn="1"/>
        </p:nvSpPr>
        <p:spPr bwMode="auto">
          <a:xfrm>
            <a:off x="9596638" y="3213652"/>
            <a:ext cx="590041" cy="505968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 userDrawn="1"/>
        </p:nvSpPr>
        <p:spPr bwMode="auto">
          <a:xfrm>
            <a:off x="10692578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141"/>
          <p:cNvGrpSpPr/>
          <p:nvPr userDrawn="1"/>
        </p:nvGrpSpPr>
        <p:grpSpPr>
          <a:xfrm>
            <a:off x="10841227" y="3224349"/>
            <a:ext cx="555851" cy="484577"/>
            <a:chOff x="10450695" y="2384201"/>
            <a:chExt cx="683568" cy="595918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10386456" y="5380898"/>
            <a:ext cx="1344382" cy="1062056"/>
            <a:chOff x="9972097" y="4402078"/>
            <a:chExt cx="1344382" cy="10620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3268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7057359" y="5128940"/>
            <a:ext cx="899570" cy="1314014"/>
            <a:chOff x="6803259" y="4273052"/>
            <a:chExt cx="899570" cy="1314014"/>
          </a:xfrm>
        </p:grpSpPr>
        <p:sp>
          <p:nvSpPr>
            <p:cNvPr id="153" name="Rounded Rectangle 152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7" name="AutoShape 165"/>
          <p:cNvSpPr>
            <a:spLocks noChangeAspect="1" noChangeArrowheads="1" noTextEdit="1"/>
          </p:cNvSpPr>
          <p:nvPr userDrawn="1"/>
        </p:nvSpPr>
        <p:spPr bwMode="auto">
          <a:xfrm>
            <a:off x="8536089" y="3902532"/>
            <a:ext cx="10572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8537163" y="3947827"/>
            <a:ext cx="875225" cy="709078"/>
            <a:chOff x="8283062" y="3056784"/>
            <a:chExt cx="875225" cy="709078"/>
          </a:xfrm>
        </p:grpSpPr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9412385" y="3947827"/>
            <a:ext cx="606272" cy="715942"/>
            <a:chOff x="9158285" y="3056784"/>
            <a:chExt cx="606272" cy="715942"/>
          </a:xfrm>
        </p:grpSpPr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 userDrawn="1"/>
        </p:nvGrpSpPr>
        <p:grpSpPr>
          <a:xfrm>
            <a:off x="8398942" y="4591116"/>
            <a:ext cx="1331448" cy="1851838"/>
            <a:chOff x="8144842" y="4004140"/>
            <a:chExt cx="1331448" cy="1851838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 userDrawn="1"/>
        </p:nvGrpSpPr>
        <p:grpSpPr>
          <a:xfrm>
            <a:off x="10892139" y="3947827"/>
            <a:ext cx="454025" cy="1444602"/>
            <a:chOff x="10638038" y="3056784"/>
            <a:chExt cx="454025" cy="1444602"/>
          </a:xfrm>
        </p:grpSpPr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7245450" y="3947827"/>
            <a:ext cx="382588" cy="1813666"/>
            <a:chOff x="6991350" y="3056784"/>
            <a:chExt cx="382588" cy="1813666"/>
          </a:xfrm>
        </p:grpSpPr>
        <p:grpSp>
          <p:nvGrpSpPr>
            <p:cNvPr id="171" name="Group 170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173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8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9" grpId="0" animBg="1"/>
      <p:bldP spid="141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8"/>
          <p:cNvSpPr>
            <a:spLocks noChangeAspect="1" noChangeArrowheads="1" noTextEdit="1"/>
          </p:cNvSpPr>
          <p:nvPr userDrawn="1"/>
        </p:nvSpPr>
        <p:spPr bwMode="auto">
          <a:xfrm>
            <a:off x="8220382" y="1499787"/>
            <a:ext cx="3643372" cy="332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4" name="AutoShape 151"/>
          <p:cNvSpPr>
            <a:spLocks noChangeAspect="1" noChangeArrowheads="1" noTextEdit="1"/>
          </p:cNvSpPr>
          <p:nvPr userDrawn="1"/>
        </p:nvSpPr>
        <p:spPr bwMode="auto">
          <a:xfrm>
            <a:off x="8209493" y="4919145"/>
            <a:ext cx="3654262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5" name="AutoShape 167"/>
          <p:cNvSpPr>
            <a:spLocks noChangeAspect="1" noChangeArrowheads="1" noTextEdit="1"/>
          </p:cNvSpPr>
          <p:nvPr userDrawn="1"/>
        </p:nvSpPr>
        <p:spPr bwMode="auto">
          <a:xfrm>
            <a:off x="6316245" y="4919145"/>
            <a:ext cx="169878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6" name="AutoShape 177"/>
          <p:cNvSpPr>
            <a:spLocks noChangeAspect="1" noChangeArrowheads="1" noTextEdit="1"/>
          </p:cNvSpPr>
          <p:nvPr userDrawn="1"/>
        </p:nvSpPr>
        <p:spPr bwMode="auto">
          <a:xfrm>
            <a:off x="4401218" y="4919145"/>
            <a:ext cx="170967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7" name="AutoShape 219"/>
          <p:cNvSpPr>
            <a:spLocks noChangeAspect="1" noChangeArrowheads="1" noTextEdit="1"/>
          </p:cNvSpPr>
          <p:nvPr userDrawn="1"/>
        </p:nvSpPr>
        <p:spPr bwMode="auto">
          <a:xfrm>
            <a:off x="2486194" y="3240578"/>
            <a:ext cx="1709679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AutoShape 257"/>
          <p:cNvSpPr>
            <a:spLocks noChangeAspect="1" noChangeArrowheads="1" noTextEdit="1"/>
          </p:cNvSpPr>
          <p:nvPr userDrawn="1"/>
        </p:nvSpPr>
        <p:spPr bwMode="auto">
          <a:xfrm>
            <a:off x="583614" y="3240578"/>
            <a:ext cx="1697232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83613" y="1499786"/>
            <a:ext cx="1697233" cy="15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AutoShape 77"/>
          <p:cNvSpPr>
            <a:spLocks noChangeAspect="1" noChangeArrowheads="1" noTextEdit="1"/>
          </p:cNvSpPr>
          <p:nvPr userDrawn="1"/>
        </p:nvSpPr>
        <p:spPr bwMode="auto">
          <a:xfrm>
            <a:off x="4401220" y="1499789"/>
            <a:ext cx="1709677" cy="154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9017" y="1212184"/>
            <a:ext cx="5522617" cy="1864634"/>
            <a:chOff x="446695" y="1211263"/>
            <a:chExt cx="5524839" cy="186538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46695" y="1211263"/>
              <a:ext cx="5524839" cy="186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Office 365 Network</a:t>
              </a:r>
            </a:p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https://www.yammer.com/itpronetwork </a:t>
              </a:r>
            </a:p>
          </p:txBody>
        </p:sp>
        <p:sp>
          <p:nvSpPr>
            <p:cNvPr id="13" name="Freeform 9"/>
            <p:cNvSpPr>
              <a:spLocks noChangeAspect="1" noEditPoints="1"/>
            </p:cNvSpPr>
            <p:nvPr/>
          </p:nvSpPr>
          <p:spPr bwMode="black">
            <a:xfrm>
              <a:off x="4932958" y="1756934"/>
              <a:ext cx="865676" cy="818616"/>
            </a:xfrm>
            <a:custGeom>
              <a:avLst/>
              <a:gdLst>
                <a:gd name="T0" fmla="*/ 513 w 589"/>
                <a:gd name="T1" fmla="*/ 0 h 556"/>
                <a:gd name="T2" fmla="*/ 76 w 589"/>
                <a:gd name="T3" fmla="*/ 0 h 556"/>
                <a:gd name="T4" fmla="*/ 0 w 589"/>
                <a:gd name="T5" fmla="*/ 76 h 556"/>
                <a:gd name="T6" fmla="*/ 0 w 589"/>
                <a:gd name="T7" fmla="*/ 412 h 556"/>
                <a:gd name="T8" fmla="*/ 76 w 589"/>
                <a:gd name="T9" fmla="*/ 488 h 556"/>
                <a:gd name="T10" fmla="*/ 155 w 589"/>
                <a:gd name="T11" fmla="*/ 488 h 556"/>
                <a:gd name="T12" fmla="*/ 155 w 589"/>
                <a:gd name="T13" fmla="*/ 556 h 556"/>
                <a:gd name="T14" fmla="*/ 251 w 589"/>
                <a:gd name="T15" fmla="*/ 488 h 556"/>
                <a:gd name="T16" fmla="*/ 513 w 589"/>
                <a:gd name="T17" fmla="*/ 488 h 556"/>
                <a:gd name="T18" fmla="*/ 589 w 589"/>
                <a:gd name="T19" fmla="*/ 412 h 556"/>
                <a:gd name="T20" fmla="*/ 589 w 589"/>
                <a:gd name="T21" fmla="*/ 76 h 556"/>
                <a:gd name="T22" fmla="*/ 513 w 589"/>
                <a:gd name="T23" fmla="*/ 0 h 556"/>
                <a:gd name="T24" fmla="*/ 413 w 589"/>
                <a:gd name="T25" fmla="*/ 119 h 556"/>
                <a:gd name="T26" fmla="*/ 439 w 589"/>
                <a:gd name="T27" fmla="*/ 126 h 556"/>
                <a:gd name="T28" fmla="*/ 432 w 589"/>
                <a:gd name="T29" fmla="*/ 153 h 556"/>
                <a:gd name="T30" fmla="*/ 322 w 589"/>
                <a:gd name="T31" fmla="*/ 193 h 556"/>
                <a:gd name="T32" fmla="*/ 413 w 589"/>
                <a:gd name="T33" fmla="*/ 119 h 556"/>
                <a:gd name="T34" fmla="*/ 315 w 589"/>
                <a:gd name="T35" fmla="*/ 108 h 556"/>
                <a:gd name="T36" fmla="*/ 314 w 589"/>
                <a:gd name="T37" fmla="*/ 109 h 556"/>
                <a:gd name="T38" fmla="*/ 315 w 589"/>
                <a:gd name="T39" fmla="*/ 109 h 556"/>
                <a:gd name="T40" fmla="*/ 313 w 589"/>
                <a:gd name="T41" fmla="*/ 113 h 556"/>
                <a:gd name="T42" fmla="*/ 223 w 589"/>
                <a:gd name="T43" fmla="*/ 337 h 556"/>
                <a:gd name="T44" fmla="*/ 144 w 589"/>
                <a:gd name="T45" fmla="*/ 405 h 556"/>
                <a:gd name="T46" fmla="*/ 123 w 589"/>
                <a:gd name="T47" fmla="*/ 403 h 556"/>
                <a:gd name="T48" fmla="*/ 111 w 589"/>
                <a:gd name="T49" fmla="*/ 381 h 556"/>
                <a:gd name="T50" fmla="*/ 129 w 589"/>
                <a:gd name="T51" fmla="*/ 368 h 556"/>
                <a:gd name="T52" fmla="*/ 141 w 589"/>
                <a:gd name="T53" fmla="*/ 368 h 556"/>
                <a:gd name="T54" fmla="*/ 185 w 589"/>
                <a:gd name="T55" fmla="*/ 329 h 556"/>
                <a:gd name="T56" fmla="*/ 190 w 589"/>
                <a:gd name="T57" fmla="*/ 318 h 556"/>
                <a:gd name="T58" fmla="*/ 104 w 589"/>
                <a:gd name="T59" fmla="*/ 107 h 556"/>
                <a:gd name="T60" fmla="*/ 116 w 589"/>
                <a:gd name="T61" fmla="*/ 81 h 556"/>
                <a:gd name="T62" fmla="*/ 143 w 589"/>
                <a:gd name="T63" fmla="*/ 91 h 556"/>
                <a:gd name="T64" fmla="*/ 144 w 589"/>
                <a:gd name="T65" fmla="*/ 94 h 556"/>
                <a:gd name="T66" fmla="*/ 144 w 589"/>
                <a:gd name="T67" fmla="*/ 94 h 556"/>
                <a:gd name="T68" fmla="*/ 211 w 589"/>
                <a:gd name="T69" fmla="*/ 265 h 556"/>
                <a:gd name="T70" fmla="*/ 213 w 589"/>
                <a:gd name="T71" fmla="*/ 265 h 556"/>
                <a:gd name="T72" fmla="*/ 276 w 589"/>
                <a:gd name="T73" fmla="*/ 97 h 556"/>
                <a:gd name="T74" fmla="*/ 277 w 589"/>
                <a:gd name="T75" fmla="*/ 97 h 556"/>
                <a:gd name="T76" fmla="*/ 277 w 589"/>
                <a:gd name="T77" fmla="*/ 96 h 556"/>
                <a:gd name="T78" fmla="*/ 277 w 589"/>
                <a:gd name="T79" fmla="*/ 95 h 556"/>
                <a:gd name="T80" fmla="*/ 302 w 589"/>
                <a:gd name="T81" fmla="*/ 83 h 556"/>
                <a:gd name="T82" fmla="*/ 315 w 589"/>
                <a:gd name="T83" fmla="*/ 108 h 556"/>
                <a:gd name="T84" fmla="*/ 439 w 589"/>
                <a:gd name="T85" fmla="*/ 363 h 556"/>
                <a:gd name="T86" fmla="*/ 413 w 589"/>
                <a:gd name="T87" fmla="*/ 370 h 556"/>
                <a:gd name="T88" fmla="*/ 322 w 589"/>
                <a:gd name="T89" fmla="*/ 296 h 556"/>
                <a:gd name="T90" fmla="*/ 432 w 589"/>
                <a:gd name="T91" fmla="*/ 336 h 556"/>
                <a:gd name="T92" fmla="*/ 439 w 589"/>
                <a:gd name="T93" fmla="*/ 363 h 556"/>
                <a:gd name="T94" fmla="*/ 467 w 589"/>
                <a:gd name="T95" fmla="*/ 263 h 556"/>
                <a:gd name="T96" fmla="*/ 351 w 589"/>
                <a:gd name="T97" fmla="*/ 244 h 556"/>
                <a:gd name="T98" fmla="*/ 467 w 589"/>
                <a:gd name="T99" fmla="*/ 224 h 556"/>
                <a:gd name="T100" fmla="*/ 486 w 589"/>
                <a:gd name="T101" fmla="*/ 243 h 556"/>
                <a:gd name="T102" fmla="*/ 467 w 589"/>
                <a:gd name="T103" fmla="*/ 2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9" h="556">
                  <a:moveTo>
                    <a:pt x="513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54"/>
                    <a:pt x="35" y="488"/>
                    <a:pt x="76" y="488"/>
                  </a:cubicBezTo>
                  <a:cubicBezTo>
                    <a:pt x="155" y="488"/>
                    <a:pt x="155" y="488"/>
                    <a:pt x="155" y="488"/>
                  </a:cubicBezTo>
                  <a:cubicBezTo>
                    <a:pt x="155" y="556"/>
                    <a:pt x="155" y="556"/>
                    <a:pt x="155" y="556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513" y="488"/>
                    <a:pt x="513" y="488"/>
                    <a:pt x="513" y="488"/>
                  </a:cubicBezTo>
                  <a:cubicBezTo>
                    <a:pt x="554" y="488"/>
                    <a:pt x="589" y="454"/>
                    <a:pt x="589" y="41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34"/>
                    <a:pt x="554" y="0"/>
                    <a:pt x="513" y="0"/>
                  </a:cubicBezTo>
                  <a:close/>
                  <a:moveTo>
                    <a:pt x="413" y="119"/>
                  </a:moveTo>
                  <a:cubicBezTo>
                    <a:pt x="422" y="114"/>
                    <a:pt x="434" y="117"/>
                    <a:pt x="439" y="126"/>
                  </a:cubicBezTo>
                  <a:cubicBezTo>
                    <a:pt x="445" y="136"/>
                    <a:pt x="441" y="147"/>
                    <a:pt x="432" y="153"/>
                  </a:cubicBezTo>
                  <a:cubicBezTo>
                    <a:pt x="423" y="158"/>
                    <a:pt x="328" y="203"/>
                    <a:pt x="322" y="193"/>
                  </a:cubicBezTo>
                  <a:cubicBezTo>
                    <a:pt x="317" y="184"/>
                    <a:pt x="403" y="124"/>
                    <a:pt x="413" y="119"/>
                  </a:cubicBezTo>
                  <a:close/>
                  <a:moveTo>
                    <a:pt x="315" y="108"/>
                  </a:moveTo>
                  <a:cubicBezTo>
                    <a:pt x="315" y="108"/>
                    <a:pt x="315" y="108"/>
                    <a:pt x="314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4" y="110"/>
                    <a:pt x="314" y="111"/>
                    <a:pt x="313" y="113"/>
                  </a:cubicBezTo>
                  <a:cubicBezTo>
                    <a:pt x="309" y="122"/>
                    <a:pt x="223" y="337"/>
                    <a:pt x="223" y="337"/>
                  </a:cubicBezTo>
                  <a:cubicBezTo>
                    <a:pt x="207" y="377"/>
                    <a:pt x="191" y="405"/>
                    <a:pt x="144" y="405"/>
                  </a:cubicBezTo>
                  <a:cubicBezTo>
                    <a:pt x="137" y="405"/>
                    <a:pt x="130" y="404"/>
                    <a:pt x="123" y="403"/>
                  </a:cubicBezTo>
                  <a:cubicBezTo>
                    <a:pt x="114" y="400"/>
                    <a:pt x="108" y="391"/>
                    <a:pt x="111" y="381"/>
                  </a:cubicBezTo>
                  <a:cubicBezTo>
                    <a:pt x="113" y="373"/>
                    <a:pt x="121" y="367"/>
                    <a:pt x="129" y="368"/>
                  </a:cubicBezTo>
                  <a:cubicBezTo>
                    <a:pt x="130" y="368"/>
                    <a:pt x="138" y="368"/>
                    <a:pt x="141" y="368"/>
                  </a:cubicBezTo>
                  <a:cubicBezTo>
                    <a:pt x="167" y="368"/>
                    <a:pt x="176" y="353"/>
                    <a:pt x="185" y="329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8"/>
                    <a:pt x="112" y="128"/>
                    <a:pt x="104" y="107"/>
                  </a:cubicBezTo>
                  <a:cubicBezTo>
                    <a:pt x="100" y="96"/>
                    <a:pt x="106" y="85"/>
                    <a:pt x="116" y="81"/>
                  </a:cubicBezTo>
                  <a:cubicBezTo>
                    <a:pt x="127" y="77"/>
                    <a:pt x="138" y="82"/>
                    <a:pt x="143" y="91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211" y="265"/>
                    <a:pt x="211" y="265"/>
                    <a:pt x="211" y="265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13" y="265"/>
                    <a:pt x="270" y="115"/>
                    <a:pt x="276" y="97"/>
                  </a:cubicBezTo>
                  <a:cubicBezTo>
                    <a:pt x="277" y="97"/>
                    <a:pt x="277" y="97"/>
                    <a:pt x="277" y="97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96"/>
                    <a:pt x="277" y="95"/>
                    <a:pt x="277" y="95"/>
                  </a:cubicBezTo>
                  <a:cubicBezTo>
                    <a:pt x="281" y="85"/>
                    <a:pt x="292" y="80"/>
                    <a:pt x="302" y="83"/>
                  </a:cubicBezTo>
                  <a:cubicBezTo>
                    <a:pt x="312" y="86"/>
                    <a:pt x="318" y="97"/>
                    <a:pt x="315" y="108"/>
                  </a:cubicBezTo>
                  <a:close/>
                  <a:moveTo>
                    <a:pt x="439" y="363"/>
                  </a:moveTo>
                  <a:cubicBezTo>
                    <a:pt x="434" y="372"/>
                    <a:pt x="422" y="376"/>
                    <a:pt x="413" y="370"/>
                  </a:cubicBezTo>
                  <a:cubicBezTo>
                    <a:pt x="403" y="365"/>
                    <a:pt x="317" y="305"/>
                    <a:pt x="322" y="296"/>
                  </a:cubicBezTo>
                  <a:cubicBezTo>
                    <a:pt x="328" y="286"/>
                    <a:pt x="423" y="331"/>
                    <a:pt x="432" y="336"/>
                  </a:cubicBezTo>
                  <a:cubicBezTo>
                    <a:pt x="441" y="342"/>
                    <a:pt x="445" y="353"/>
                    <a:pt x="439" y="363"/>
                  </a:cubicBezTo>
                  <a:close/>
                  <a:moveTo>
                    <a:pt x="467" y="263"/>
                  </a:moveTo>
                  <a:cubicBezTo>
                    <a:pt x="456" y="263"/>
                    <a:pt x="351" y="255"/>
                    <a:pt x="351" y="244"/>
                  </a:cubicBezTo>
                  <a:cubicBezTo>
                    <a:pt x="351" y="234"/>
                    <a:pt x="456" y="224"/>
                    <a:pt x="467" y="224"/>
                  </a:cubicBezTo>
                  <a:cubicBezTo>
                    <a:pt x="477" y="224"/>
                    <a:pt x="486" y="232"/>
                    <a:pt x="486" y="243"/>
                  </a:cubicBezTo>
                  <a:cubicBezTo>
                    <a:pt x="486" y="254"/>
                    <a:pt x="477" y="263"/>
                    <a:pt x="467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764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8205829" y="1218557"/>
            <a:ext cx="3782426" cy="3620806"/>
            <a:chOff x="8206628" y="1217640"/>
            <a:chExt cx="3783948" cy="362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10137980" y="1225066"/>
              <a:ext cx="1836984" cy="3614837"/>
              <a:chOff x="10137980" y="1225066"/>
              <a:chExt cx="1836984" cy="3614837"/>
            </a:xfrm>
          </p:grpSpPr>
          <p:sp>
            <p:nvSpPr>
              <p:cNvPr id="20" name="Rectangle 179"/>
              <p:cNvSpPr>
                <a:spLocks noChangeArrowheads="1"/>
              </p:cNvSpPr>
              <p:nvPr/>
            </p:nvSpPr>
            <p:spPr bwMode="auto">
              <a:xfrm>
                <a:off x="10137980" y="1225066"/>
                <a:ext cx="1836984" cy="361483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1" name="Freeform 316"/>
              <p:cNvSpPr>
                <a:spLocks/>
              </p:cNvSpPr>
              <p:nvPr/>
            </p:nvSpPr>
            <p:spPr bwMode="auto">
              <a:xfrm>
                <a:off x="10342441" y="3438133"/>
                <a:ext cx="1444690" cy="1092432"/>
              </a:xfrm>
              <a:custGeom>
                <a:avLst/>
                <a:gdLst>
                  <a:gd name="T0" fmla="*/ 1244 w 2575"/>
                  <a:gd name="T1" fmla="*/ 688 h 1947"/>
                  <a:gd name="T2" fmla="*/ 1541 w 2575"/>
                  <a:gd name="T3" fmla="*/ 140 h 1947"/>
                  <a:gd name="T4" fmla="*/ 1624 w 2575"/>
                  <a:gd name="T5" fmla="*/ 122 h 1947"/>
                  <a:gd name="T6" fmla="*/ 1701 w 2575"/>
                  <a:gd name="T7" fmla="*/ 67 h 1947"/>
                  <a:gd name="T8" fmla="*/ 1736 w 2575"/>
                  <a:gd name="T9" fmla="*/ 115 h 1947"/>
                  <a:gd name="T10" fmla="*/ 1710 w 2575"/>
                  <a:gd name="T11" fmla="*/ 202 h 1947"/>
                  <a:gd name="T12" fmla="*/ 2253 w 2575"/>
                  <a:gd name="T13" fmla="*/ 661 h 1947"/>
                  <a:gd name="T14" fmla="*/ 2294 w 2575"/>
                  <a:gd name="T15" fmla="*/ 706 h 1947"/>
                  <a:gd name="T16" fmla="*/ 2564 w 2575"/>
                  <a:gd name="T17" fmla="*/ 695 h 1947"/>
                  <a:gd name="T18" fmla="*/ 2339 w 2575"/>
                  <a:gd name="T19" fmla="*/ 828 h 1947"/>
                  <a:gd name="T20" fmla="*/ 2337 w 2575"/>
                  <a:gd name="T21" fmla="*/ 849 h 1947"/>
                  <a:gd name="T22" fmla="*/ 2575 w 2575"/>
                  <a:gd name="T23" fmla="*/ 865 h 1947"/>
                  <a:gd name="T24" fmla="*/ 2273 w 2575"/>
                  <a:gd name="T25" fmla="*/ 984 h 1947"/>
                  <a:gd name="T26" fmla="*/ 1768 w 2575"/>
                  <a:gd name="T27" fmla="*/ 1630 h 1947"/>
                  <a:gd name="T28" fmla="*/ 0 w 2575"/>
                  <a:gd name="T29" fmla="*/ 1328 h 1947"/>
                  <a:gd name="T30" fmla="*/ 951 w 2575"/>
                  <a:gd name="T31" fmla="*/ 1291 h 1947"/>
                  <a:gd name="T32" fmla="*/ 862 w 2575"/>
                  <a:gd name="T33" fmla="*/ 1069 h 1947"/>
                  <a:gd name="T34" fmla="*/ 574 w 2575"/>
                  <a:gd name="T35" fmla="*/ 940 h 1947"/>
                  <a:gd name="T36" fmla="*/ 585 w 2575"/>
                  <a:gd name="T37" fmla="*/ 881 h 1947"/>
                  <a:gd name="T38" fmla="*/ 722 w 2575"/>
                  <a:gd name="T39" fmla="*/ 839 h 1947"/>
                  <a:gd name="T40" fmla="*/ 453 w 2575"/>
                  <a:gd name="T41" fmla="*/ 615 h 1947"/>
                  <a:gd name="T42" fmla="*/ 475 w 2575"/>
                  <a:gd name="T43" fmla="*/ 571 h 1947"/>
                  <a:gd name="T44" fmla="*/ 592 w 2575"/>
                  <a:gd name="T45" fmla="*/ 557 h 1947"/>
                  <a:gd name="T46" fmla="*/ 388 w 2575"/>
                  <a:gd name="T47" fmla="*/ 303 h 1947"/>
                  <a:gd name="T48" fmla="*/ 457 w 2575"/>
                  <a:gd name="T49" fmla="*/ 259 h 1947"/>
                  <a:gd name="T50" fmla="*/ 1244 w 2575"/>
                  <a:gd name="T51" fmla="*/ 688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5" h="1947">
                    <a:moveTo>
                      <a:pt x="1244" y="688"/>
                    </a:moveTo>
                    <a:cubicBezTo>
                      <a:pt x="1326" y="429"/>
                      <a:pt x="1427" y="262"/>
                      <a:pt x="1541" y="140"/>
                    </a:cubicBezTo>
                    <a:cubicBezTo>
                      <a:pt x="1628" y="51"/>
                      <a:pt x="1674" y="21"/>
                      <a:pt x="1624" y="122"/>
                    </a:cubicBezTo>
                    <a:cubicBezTo>
                      <a:pt x="1644" y="103"/>
                      <a:pt x="1676" y="78"/>
                      <a:pt x="1701" y="67"/>
                    </a:cubicBezTo>
                    <a:cubicBezTo>
                      <a:pt x="1843" y="0"/>
                      <a:pt x="1832" y="55"/>
                      <a:pt x="1736" y="115"/>
                    </a:cubicBezTo>
                    <a:cubicBezTo>
                      <a:pt x="1999" y="21"/>
                      <a:pt x="1989" y="140"/>
                      <a:pt x="1710" y="202"/>
                    </a:cubicBezTo>
                    <a:cubicBezTo>
                      <a:pt x="1939" y="207"/>
                      <a:pt x="2182" y="351"/>
                      <a:pt x="2253" y="661"/>
                    </a:cubicBezTo>
                    <a:cubicBezTo>
                      <a:pt x="2262" y="704"/>
                      <a:pt x="2250" y="700"/>
                      <a:pt x="2294" y="706"/>
                    </a:cubicBezTo>
                    <a:cubicBezTo>
                      <a:pt x="2387" y="725"/>
                      <a:pt x="2477" y="723"/>
                      <a:pt x="2564" y="695"/>
                    </a:cubicBezTo>
                    <a:cubicBezTo>
                      <a:pt x="2554" y="759"/>
                      <a:pt x="2470" y="800"/>
                      <a:pt x="2339" y="828"/>
                    </a:cubicBezTo>
                    <a:cubicBezTo>
                      <a:pt x="2289" y="839"/>
                      <a:pt x="2280" y="835"/>
                      <a:pt x="2337" y="849"/>
                    </a:cubicBezTo>
                    <a:cubicBezTo>
                      <a:pt x="2410" y="865"/>
                      <a:pt x="2490" y="869"/>
                      <a:pt x="2575" y="865"/>
                    </a:cubicBezTo>
                    <a:cubicBezTo>
                      <a:pt x="2509" y="943"/>
                      <a:pt x="2403" y="982"/>
                      <a:pt x="2273" y="984"/>
                    </a:cubicBezTo>
                    <a:cubicBezTo>
                      <a:pt x="2191" y="1282"/>
                      <a:pt x="2005" y="1497"/>
                      <a:pt x="1768" y="1630"/>
                    </a:cubicBezTo>
                    <a:cubicBezTo>
                      <a:pt x="1212" y="1947"/>
                      <a:pt x="405" y="1901"/>
                      <a:pt x="0" y="1328"/>
                    </a:cubicBezTo>
                    <a:cubicBezTo>
                      <a:pt x="265" y="1536"/>
                      <a:pt x="658" y="1582"/>
                      <a:pt x="951" y="1291"/>
                    </a:cubicBezTo>
                    <a:cubicBezTo>
                      <a:pt x="759" y="1291"/>
                      <a:pt x="711" y="1147"/>
                      <a:pt x="862" y="1069"/>
                    </a:cubicBezTo>
                    <a:cubicBezTo>
                      <a:pt x="718" y="1066"/>
                      <a:pt x="626" y="1023"/>
                      <a:pt x="574" y="940"/>
                    </a:cubicBezTo>
                    <a:cubicBezTo>
                      <a:pt x="553" y="908"/>
                      <a:pt x="553" y="906"/>
                      <a:pt x="585" y="881"/>
                    </a:cubicBezTo>
                    <a:cubicBezTo>
                      <a:pt x="622" y="855"/>
                      <a:pt x="672" y="844"/>
                      <a:pt x="722" y="839"/>
                    </a:cubicBezTo>
                    <a:cubicBezTo>
                      <a:pt x="574" y="796"/>
                      <a:pt x="485" y="718"/>
                      <a:pt x="453" y="615"/>
                    </a:cubicBezTo>
                    <a:cubicBezTo>
                      <a:pt x="441" y="578"/>
                      <a:pt x="439" y="580"/>
                      <a:pt x="475" y="571"/>
                    </a:cubicBezTo>
                    <a:cubicBezTo>
                      <a:pt x="510" y="564"/>
                      <a:pt x="553" y="557"/>
                      <a:pt x="592" y="557"/>
                    </a:cubicBezTo>
                    <a:cubicBezTo>
                      <a:pt x="475" y="486"/>
                      <a:pt x="407" y="399"/>
                      <a:pt x="388" y="303"/>
                    </a:cubicBezTo>
                    <a:cubicBezTo>
                      <a:pt x="372" y="211"/>
                      <a:pt x="388" y="234"/>
                      <a:pt x="457" y="259"/>
                    </a:cubicBezTo>
                    <a:cubicBezTo>
                      <a:pt x="761" y="376"/>
                      <a:pt x="1063" y="502"/>
                      <a:pt x="1244" y="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06628" y="1217640"/>
              <a:ext cx="3783948" cy="1856191"/>
              <a:chOff x="8206628" y="1217640"/>
              <a:chExt cx="3783948" cy="1856191"/>
            </a:xfrm>
          </p:grpSpPr>
          <p:sp>
            <p:nvSpPr>
              <p:cNvPr id="17" name="Rectangle 120"/>
              <p:cNvSpPr>
                <a:spLocks noChangeArrowheads="1"/>
              </p:cNvSpPr>
              <p:nvPr/>
            </p:nvSpPr>
            <p:spPr bwMode="auto">
              <a:xfrm>
                <a:off x="8206628" y="1217640"/>
                <a:ext cx="3783948" cy="185619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" name="Rectangle 103"/>
              <p:cNvSpPr/>
              <p:nvPr/>
            </p:nvSpPr>
            <p:spPr>
              <a:xfrm>
                <a:off x="8232083" y="2234890"/>
                <a:ext cx="3633944" cy="363592"/>
              </a:xfrm>
              <a:prstGeom prst="rect">
                <a:avLst/>
              </a:prstGeom>
            </p:spPr>
            <p:txBody>
              <a:bodyPr wrap="square" lIns="0" rIns="0" bIns="89606" anchor="b" anchorCtr="0">
                <a:spAutoFit/>
              </a:bodyPr>
              <a:lstStyle/>
              <a:p>
                <a:pPr algn="ctr" defTabSz="914005">
                  <a:lnSpc>
                    <a:spcPct val="80000"/>
                  </a:lnSpc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@</a:t>
                </a:r>
                <a:r>
                  <a:rPr lang="en-US" sz="1799" u="sng" dirty="0" err="1">
                    <a:solidFill>
                      <a:schemeClr val="bg1"/>
                    </a:solidFill>
                    <a:latin typeface="Segoe UI"/>
                  </a:rPr>
                  <a:t>OfficeDev</a:t>
                </a: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 </a:t>
                </a:r>
              </a:p>
            </p:txBody>
          </p:sp>
          <p:sp>
            <p:nvSpPr>
              <p:cNvPr id="19" name="Rectangle 104"/>
              <p:cNvSpPr/>
              <p:nvPr/>
            </p:nvSpPr>
            <p:spPr>
              <a:xfrm>
                <a:off x="8247644" y="1490659"/>
                <a:ext cx="3644837" cy="863080"/>
              </a:xfrm>
              <a:prstGeom prst="rect">
                <a:avLst/>
              </a:prstGeom>
            </p:spPr>
            <p:txBody>
              <a:bodyPr wrap="square" lIns="179213" tIns="143370" rIns="179213" bIns="89606">
                <a:spAutoFit/>
              </a:bodyPr>
              <a:lstStyle/>
              <a:p>
                <a:pPr algn="ctr" defTabSz="914005"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3998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Twitter</a:t>
                </a:r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8221381" y="3155932"/>
            <a:ext cx="1835475" cy="1683431"/>
            <a:chOff x="8272463" y="3235325"/>
            <a:chExt cx="1761331" cy="1615428"/>
          </a:xfrm>
        </p:grpSpPr>
        <p:sp>
          <p:nvSpPr>
            <p:cNvPr id="23" name="Rectangle 179"/>
            <p:cNvSpPr>
              <a:spLocks noChangeArrowheads="1"/>
            </p:cNvSpPr>
            <p:nvPr/>
          </p:nvSpPr>
          <p:spPr bwMode="auto">
            <a:xfrm>
              <a:off x="8272463" y="3235325"/>
              <a:ext cx="1761331" cy="1615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5175" y="3462338"/>
              <a:ext cx="1535113" cy="1117599"/>
              <a:chOff x="8385175" y="3462338"/>
              <a:chExt cx="1535113" cy="1117599"/>
            </a:xfrm>
          </p:grpSpPr>
          <p:sp>
            <p:nvSpPr>
              <p:cNvPr id="25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8385175" y="3462338"/>
                <a:ext cx="1535113" cy="111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6" name="Freeform 335"/>
              <p:cNvSpPr>
                <a:spLocks/>
              </p:cNvSpPr>
              <p:nvPr/>
            </p:nvSpPr>
            <p:spPr bwMode="auto">
              <a:xfrm>
                <a:off x="9421813" y="3917950"/>
                <a:ext cx="498475" cy="661987"/>
              </a:xfrm>
              <a:custGeom>
                <a:avLst/>
                <a:gdLst>
                  <a:gd name="T0" fmla="*/ 227 w 227"/>
                  <a:gd name="T1" fmla="*/ 301 h 301"/>
                  <a:gd name="T2" fmla="*/ 162 w 227"/>
                  <a:gd name="T3" fmla="*/ 178 h 301"/>
                  <a:gd name="T4" fmla="*/ 168 w 227"/>
                  <a:gd name="T5" fmla="*/ 138 h 301"/>
                  <a:gd name="T6" fmla="*/ 168 w 227"/>
                  <a:gd name="T7" fmla="*/ 91 h 301"/>
                  <a:gd name="T8" fmla="*/ 90 w 227"/>
                  <a:gd name="T9" fmla="*/ 0 h 301"/>
                  <a:gd name="T10" fmla="*/ 0 w 227"/>
                  <a:gd name="T11" fmla="*/ 91 h 301"/>
                  <a:gd name="T12" fmla="*/ 0 w 227"/>
                  <a:gd name="T13" fmla="*/ 138 h 301"/>
                  <a:gd name="T14" fmla="*/ 51 w 227"/>
                  <a:gd name="T15" fmla="*/ 219 h 301"/>
                  <a:gd name="T16" fmla="*/ 77 w 227"/>
                  <a:gd name="T17" fmla="*/ 301 h 301"/>
                  <a:gd name="T18" fmla="*/ 227 w 227"/>
                  <a:gd name="T1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301">
                    <a:moveTo>
                      <a:pt x="227" y="301"/>
                    </a:move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66" y="166"/>
                      <a:pt x="168" y="153"/>
                      <a:pt x="168" y="13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8" y="41"/>
                      <a:pt x="140" y="0"/>
                      <a:pt x="90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74"/>
                      <a:pt x="21" y="205"/>
                      <a:pt x="51" y="219"/>
                    </a:cubicBezTo>
                    <a:cubicBezTo>
                      <a:pt x="77" y="301"/>
                      <a:pt x="77" y="301"/>
                      <a:pt x="77" y="301"/>
                    </a:cubicBezTo>
                    <a:lnTo>
                      <a:pt x="227" y="301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7" name="Freeform 336"/>
              <p:cNvSpPr>
                <a:spLocks/>
              </p:cNvSpPr>
              <p:nvPr/>
            </p:nvSpPr>
            <p:spPr bwMode="auto">
              <a:xfrm>
                <a:off x="9428163" y="4271963"/>
                <a:ext cx="136525" cy="88900"/>
              </a:xfrm>
              <a:custGeom>
                <a:avLst/>
                <a:gdLst>
                  <a:gd name="T0" fmla="*/ 23 w 62"/>
                  <a:gd name="T1" fmla="*/ 40 h 40"/>
                  <a:gd name="T2" fmla="*/ 62 w 62"/>
                  <a:gd name="T3" fmla="*/ 0 h 40"/>
                  <a:gd name="T4" fmla="*/ 0 w 62"/>
                  <a:gd name="T5" fmla="*/ 0 h 40"/>
                  <a:gd name="T6" fmla="*/ 23 w 62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40">
                    <a:moveTo>
                      <a:pt x="23" y="4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5"/>
                      <a:pt x="12" y="29"/>
                      <a:pt x="23" y="40"/>
                    </a:cubicBezTo>
                    <a:close/>
                  </a:path>
                </a:pathLst>
              </a:custGeom>
              <a:solidFill>
                <a:srgbClr val="493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8" name="Rectangle 337"/>
              <p:cNvSpPr>
                <a:spLocks noChangeArrowheads="1"/>
              </p:cNvSpPr>
              <p:nvPr/>
            </p:nvSpPr>
            <p:spPr bwMode="auto">
              <a:xfrm>
                <a:off x="8458200" y="3541713"/>
                <a:ext cx="1143000" cy="6556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9" name="Rectangle 338"/>
              <p:cNvSpPr>
                <a:spLocks noChangeArrowheads="1"/>
              </p:cNvSpPr>
              <p:nvPr/>
            </p:nvSpPr>
            <p:spPr bwMode="auto">
              <a:xfrm>
                <a:off x="8458200" y="3644900"/>
                <a:ext cx="211138" cy="5524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" name="Rectangle 339"/>
              <p:cNvSpPr>
                <a:spLocks noChangeArrowheads="1"/>
              </p:cNvSpPr>
              <p:nvPr/>
            </p:nvSpPr>
            <p:spPr bwMode="auto">
              <a:xfrm>
                <a:off x="8472488" y="3552825"/>
                <a:ext cx="1138238" cy="920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" name="Freeform 340"/>
              <p:cNvSpPr>
                <a:spLocks noEditPoints="1"/>
              </p:cNvSpPr>
              <p:nvPr/>
            </p:nvSpPr>
            <p:spPr bwMode="auto">
              <a:xfrm>
                <a:off x="8385175" y="3463925"/>
                <a:ext cx="1304925" cy="812800"/>
              </a:xfrm>
              <a:custGeom>
                <a:avLst/>
                <a:gdLst>
                  <a:gd name="T0" fmla="*/ 585 w 594"/>
                  <a:gd name="T1" fmla="*/ 0 h 369"/>
                  <a:gd name="T2" fmla="*/ 8 w 594"/>
                  <a:gd name="T3" fmla="*/ 0 h 369"/>
                  <a:gd name="T4" fmla="*/ 0 w 594"/>
                  <a:gd name="T5" fmla="*/ 9 h 369"/>
                  <a:gd name="T6" fmla="*/ 0 w 594"/>
                  <a:gd name="T7" fmla="*/ 360 h 369"/>
                  <a:gd name="T8" fmla="*/ 8 w 594"/>
                  <a:gd name="T9" fmla="*/ 369 h 369"/>
                  <a:gd name="T10" fmla="*/ 585 w 594"/>
                  <a:gd name="T11" fmla="*/ 369 h 369"/>
                  <a:gd name="T12" fmla="*/ 594 w 594"/>
                  <a:gd name="T13" fmla="*/ 360 h 369"/>
                  <a:gd name="T14" fmla="*/ 594 w 594"/>
                  <a:gd name="T15" fmla="*/ 9 h 369"/>
                  <a:gd name="T16" fmla="*/ 585 w 594"/>
                  <a:gd name="T17" fmla="*/ 0 h 369"/>
                  <a:gd name="T18" fmla="*/ 548 w 594"/>
                  <a:gd name="T19" fmla="*/ 314 h 369"/>
                  <a:gd name="T20" fmla="*/ 541 w 594"/>
                  <a:gd name="T21" fmla="*/ 321 h 369"/>
                  <a:gd name="T22" fmla="*/ 53 w 594"/>
                  <a:gd name="T23" fmla="*/ 321 h 369"/>
                  <a:gd name="T24" fmla="*/ 46 w 594"/>
                  <a:gd name="T25" fmla="*/ 314 h 369"/>
                  <a:gd name="T26" fmla="*/ 46 w 594"/>
                  <a:gd name="T27" fmla="*/ 52 h 369"/>
                  <a:gd name="T28" fmla="*/ 53 w 594"/>
                  <a:gd name="T29" fmla="*/ 45 h 369"/>
                  <a:gd name="T30" fmla="*/ 541 w 594"/>
                  <a:gd name="T31" fmla="*/ 45 h 369"/>
                  <a:gd name="T32" fmla="*/ 548 w 594"/>
                  <a:gd name="T33" fmla="*/ 52 h 369"/>
                  <a:gd name="T34" fmla="*/ 548 w 594"/>
                  <a:gd name="T35" fmla="*/ 31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4" h="369">
                    <a:moveTo>
                      <a:pt x="58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5"/>
                      <a:pt x="4" y="369"/>
                      <a:pt x="8" y="369"/>
                    </a:cubicBezTo>
                    <a:cubicBezTo>
                      <a:pt x="585" y="369"/>
                      <a:pt x="585" y="369"/>
                      <a:pt x="585" y="369"/>
                    </a:cubicBezTo>
                    <a:cubicBezTo>
                      <a:pt x="590" y="369"/>
                      <a:pt x="594" y="365"/>
                      <a:pt x="594" y="36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4" y="4"/>
                      <a:pt x="590" y="0"/>
                      <a:pt x="585" y="0"/>
                    </a:cubicBezTo>
                    <a:close/>
                    <a:moveTo>
                      <a:pt x="548" y="314"/>
                    </a:moveTo>
                    <a:cubicBezTo>
                      <a:pt x="548" y="318"/>
                      <a:pt x="544" y="321"/>
                      <a:pt x="541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49" y="321"/>
                      <a:pt x="46" y="318"/>
                      <a:pt x="46" y="314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8"/>
                      <a:pt x="49" y="45"/>
                      <a:pt x="53" y="45"/>
                    </a:cubicBezTo>
                    <a:cubicBezTo>
                      <a:pt x="541" y="45"/>
                      <a:pt x="541" y="45"/>
                      <a:pt x="541" y="45"/>
                    </a:cubicBezTo>
                    <a:cubicBezTo>
                      <a:pt x="544" y="45"/>
                      <a:pt x="548" y="48"/>
                      <a:pt x="548" y="52"/>
                    </a:cubicBezTo>
                    <a:lnTo>
                      <a:pt x="548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" name="Freeform 341"/>
              <p:cNvSpPr>
                <a:spLocks/>
              </p:cNvSpPr>
              <p:nvPr/>
            </p:nvSpPr>
            <p:spPr bwMode="auto">
              <a:xfrm>
                <a:off x="9010650" y="4197350"/>
                <a:ext cx="53975" cy="52387"/>
              </a:xfrm>
              <a:custGeom>
                <a:avLst/>
                <a:gdLst>
                  <a:gd name="T0" fmla="*/ 34 w 34"/>
                  <a:gd name="T1" fmla="*/ 33 h 33"/>
                  <a:gd name="T2" fmla="*/ 0 w 34"/>
                  <a:gd name="T3" fmla="*/ 29 h 33"/>
                  <a:gd name="T4" fmla="*/ 0 w 34"/>
                  <a:gd name="T5" fmla="*/ 6 h 33"/>
                  <a:gd name="T6" fmla="*/ 34 w 34"/>
                  <a:gd name="T7" fmla="*/ 0 h 33"/>
                  <a:gd name="T8" fmla="*/ 34 w 3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34" y="33"/>
                    </a:moveTo>
                    <a:lnTo>
                      <a:pt x="0" y="29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" name="Freeform 348"/>
              <p:cNvSpPr>
                <a:spLocks/>
              </p:cNvSpPr>
              <p:nvPr/>
            </p:nvSpPr>
            <p:spPr bwMode="auto">
              <a:xfrm>
                <a:off x="9629775" y="3830638"/>
                <a:ext cx="160338" cy="173037"/>
              </a:xfrm>
              <a:custGeom>
                <a:avLst/>
                <a:gdLst>
                  <a:gd name="T0" fmla="*/ 7 w 73"/>
                  <a:gd name="T1" fmla="*/ 13 h 79"/>
                  <a:gd name="T2" fmla="*/ 7 w 73"/>
                  <a:gd name="T3" fmla="*/ 39 h 79"/>
                  <a:gd name="T4" fmla="*/ 40 w 73"/>
                  <a:gd name="T5" fmla="*/ 72 h 79"/>
                  <a:gd name="T6" fmla="*/ 66 w 73"/>
                  <a:gd name="T7" fmla="*/ 72 h 79"/>
                  <a:gd name="T8" fmla="*/ 66 w 73"/>
                  <a:gd name="T9" fmla="*/ 46 h 79"/>
                  <a:gd name="T10" fmla="*/ 20 w 73"/>
                  <a:gd name="T11" fmla="*/ 0 h 79"/>
                  <a:gd name="T12" fmla="*/ 7 w 73"/>
                  <a:gd name="T1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" y="13"/>
                    </a:moveTo>
                    <a:cubicBezTo>
                      <a:pt x="0" y="20"/>
                      <a:pt x="0" y="32"/>
                      <a:pt x="7" y="39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7" y="79"/>
                      <a:pt x="59" y="79"/>
                      <a:pt x="66" y="72"/>
                    </a:cubicBezTo>
                    <a:cubicBezTo>
                      <a:pt x="73" y="65"/>
                      <a:pt x="73" y="53"/>
                      <a:pt x="66" y="46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" name="Freeform 349"/>
              <p:cNvSpPr>
                <a:spLocks/>
              </p:cNvSpPr>
              <p:nvPr/>
            </p:nvSpPr>
            <p:spPr bwMode="auto">
              <a:xfrm>
                <a:off x="9691688" y="3906838"/>
                <a:ext cx="98425" cy="250825"/>
              </a:xfrm>
              <a:custGeom>
                <a:avLst/>
                <a:gdLst>
                  <a:gd name="T0" fmla="*/ 45 w 45"/>
                  <a:gd name="T1" fmla="*/ 86 h 114"/>
                  <a:gd name="T2" fmla="*/ 23 w 45"/>
                  <a:gd name="T3" fmla="*/ 109 h 114"/>
                  <a:gd name="T4" fmla="*/ 23 w 45"/>
                  <a:gd name="T5" fmla="*/ 109 h 114"/>
                  <a:gd name="T6" fmla="*/ 0 w 45"/>
                  <a:gd name="T7" fmla="*/ 101 h 114"/>
                  <a:gd name="T8" fmla="*/ 0 w 45"/>
                  <a:gd name="T9" fmla="*/ 13 h 114"/>
                  <a:gd name="T10" fmla="*/ 23 w 45"/>
                  <a:gd name="T11" fmla="*/ 5 h 114"/>
                  <a:gd name="T12" fmla="*/ 23 w 45"/>
                  <a:gd name="T13" fmla="*/ 5 h 114"/>
                  <a:gd name="T14" fmla="*/ 45 w 45"/>
                  <a:gd name="T15" fmla="*/ 28 h 114"/>
                  <a:gd name="T16" fmla="*/ 45 w 45"/>
                  <a:gd name="T17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14">
                    <a:moveTo>
                      <a:pt x="45" y="86"/>
                    </a:moveTo>
                    <a:cubicBezTo>
                      <a:pt x="45" y="98"/>
                      <a:pt x="35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0" y="109"/>
                      <a:pt x="0" y="114"/>
                      <a:pt x="0" y="10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10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5" y="5"/>
                      <a:pt x="45" y="16"/>
                      <a:pt x="45" y="28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" name="Freeform 350"/>
              <p:cNvSpPr>
                <a:spLocks/>
              </p:cNvSpPr>
              <p:nvPr/>
            </p:nvSpPr>
            <p:spPr bwMode="auto">
              <a:xfrm>
                <a:off x="9663113" y="3830638"/>
                <a:ext cx="49213" cy="36512"/>
              </a:xfrm>
              <a:custGeom>
                <a:avLst/>
                <a:gdLst>
                  <a:gd name="T0" fmla="*/ 5 w 22"/>
                  <a:gd name="T1" fmla="*/ 0 h 17"/>
                  <a:gd name="T2" fmla="*/ 0 w 22"/>
                  <a:gd name="T3" fmla="*/ 5 h 17"/>
                  <a:gd name="T4" fmla="*/ 7 w 22"/>
                  <a:gd name="T5" fmla="*/ 12 h 17"/>
                  <a:gd name="T6" fmla="*/ 22 w 22"/>
                  <a:gd name="T7" fmla="*/ 17 h 17"/>
                  <a:gd name="T8" fmla="*/ 5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1" y="16"/>
                      <a:pt x="17" y="17"/>
                      <a:pt x="22" y="1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69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" name="Freeform 351"/>
              <p:cNvSpPr>
                <a:spLocks/>
              </p:cNvSpPr>
              <p:nvPr/>
            </p:nvSpPr>
            <p:spPr bwMode="auto">
              <a:xfrm>
                <a:off x="9564688" y="4078288"/>
                <a:ext cx="161925" cy="427037"/>
              </a:xfrm>
              <a:custGeom>
                <a:avLst/>
                <a:gdLst>
                  <a:gd name="T0" fmla="*/ 74 w 74"/>
                  <a:gd name="T1" fmla="*/ 0 h 194"/>
                  <a:gd name="T2" fmla="*/ 0 w 74"/>
                  <a:gd name="T3" fmla="*/ 97 h 194"/>
                  <a:gd name="T4" fmla="*/ 74 w 74"/>
                  <a:gd name="T5" fmla="*/ 194 h 194"/>
                  <a:gd name="T6" fmla="*/ 74 w 74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194">
                    <a:moveTo>
                      <a:pt x="74" y="0"/>
                    </a:moveTo>
                    <a:cubicBezTo>
                      <a:pt x="32" y="12"/>
                      <a:pt x="0" y="51"/>
                      <a:pt x="0" y="97"/>
                    </a:cubicBezTo>
                    <a:cubicBezTo>
                      <a:pt x="0" y="143"/>
                      <a:pt x="32" y="182"/>
                      <a:pt x="74" y="194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" name="Line 352"/>
              <p:cNvSpPr>
                <a:spLocks noChangeShapeType="1"/>
              </p:cNvSpPr>
              <p:nvPr/>
            </p:nvSpPr>
            <p:spPr bwMode="auto">
              <a:xfrm flipH="1">
                <a:off x="8505825" y="36861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" name="Line 353"/>
              <p:cNvSpPr>
                <a:spLocks noChangeShapeType="1"/>
              </p:cNvSpPr>
              <p:nvPr/>
            </p:nvSpPr>
            <p:spPr bwMode="auto">
              <a:xfrm flipH="1">
                <a:off x="8505825" y="37179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9" name="Line 354"/>
              <p:cNvSpPr>
                <a:spLocks noChangeShapeType="1"/>
              </p:cNvSpPr>
              <p:nvPr/>
            </p:nvSpPr>
            <p:spPr bwMode="auto">
              <a:xfrm flipH="1">
                <a:off x="8505825" y="3746500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0" name="Line 355"/>
              <p:cNvSpPr>
                <a:spLocks noChangeShapeType="1"/>
              </p:cNvSpPr>
              <p:nvPr/>
            </p:nvSpPr>
            <p:spPr bwMode="auto">
              <a:xfrm flipH="1">
                <a:off x="8505825" y="377666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1" name="Line 356"/>
              <p:cNvSpPr>
                <a:spLocks noChangeShapeType="1"/>
              </p:cNvSpPr>
              <p:nvPr/>
            </p:nvSpPr>
            <p:spPr bwMode="auto">
              <a:xfrm flipH="1">
                <a:off x="8505825" y="380841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2" name="Line 357"/>
              <p:cNvSpPr>
                <a:spLocks noChangeShapeType="1"/>
              </p:cNvSpPr>
              <p:nvPr/>
            </p:nvSpPr>
            <p:spPr bwMode="auto">
              <a:xfrm flipH="1">
                <a:off x="8505825" y="38385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3" name="Line 358"/>
              <p:cNvSpPr>
                <a:spLocks noChangeShapeType="1"/>
              </p:cNvSpPr>
              <p:nvPr/>
            </p:nvSpPr>
            <p:spPr bwMode="auto">
              <a:xfrm flipH="1">
                <a:off x="8505825" y="38703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9942" y="3693929"/>
                <a:ext cx="307105" cy="443035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 rot="5400000">
                <a:off x="9166188" y="3758283"/>
                <a:ext cx="306387" cy="444499"/>
                <a:chOff x="6878638" y="-701675"/>
                <a:chExt cx="306387" cy="444499"/>
              </a:xfrm>
            </p:grpSpPr>
            <p:sp>
              <p:nvSpPr>
                <p:cNvPr id="46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78638" y="-701675"/>
                  <a:ext cx="306387" cy="442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 376"/>
                <p:cNvSpPr>
                  <a:spLocks/>
                </p:cNvSpPr>
                <p:nvPr/>
              </p:nvSpPr>
              <p:spPr bwMode="auto">
                <a:xfrm>
                  <a:off x="6878638" y="-598488"/>
                  <a:ext cx="52387" cy="60325"/>
                </a:xfrm>
                <a:custGeom>
                  <a:avLst/>
                  <a:gdLst>
                    <a:gd name="T0" fmla="*/ 6 w 31"/>
                    <a:gd name="T1" fmla="*/ 35 h 35"/>
                    <a:gd name="T2" fmla="*/ 31 w 31"/>
                    <a:gd name="T3" fmla="*/ 35 h 35"/>
                    <a:gd name="T4" fmla="*/ 31 w 31"/>
                    <a:gd name="T5" fmla="*/ 0 h 35"/>
                    <a:gd name="T6" fmla="*/ 6 w 31"/>
                    <a:gd name="T7" fmla="*/ 0 h 35"/>
                    <a:gd name="T8" fmla="*/ 0 w 31"/>
                    <a:gd name="T9" fmla="*/ 6 h 35"/>
                    <a:gd name="T10" fmla="*/ 0 w 31"/>
                    <a:gd name="T11" fmla="*/ 29 h 35"/>
                    <a:gd name="T12" fmla="*/ 6 w 3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5">
                      <a:moveTo>
                        <a:pt x="6" y="35"/>
                      </a:move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3" y="35"/>
                        <a:pt x="6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8" name="Rectangle 377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9" name="Rectangle 378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0" name="Rectangle 379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1" name="Rectangle 380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2" name="Freeform 381"/>
                <p:cNvSpPr>
                  <a:spLocks/>
                </p:cNvSpPr>
                <p:nvPr/>
              </p:nvSpPr>
              <p:spPr bwMode="auto">
                <a:xfrm>
                  <a:off x="6884988" y="-501650"/>
                  <a:ext cx="44450" cy="61912"/>
                </a:xfrm>
                <a:custGeom>
                  <a:avLst/>
                  <a:gdLst>
                    <a:gd name="T0" fmla="*/ 26 w 26"/>
                    <a:gd name="T1" fmla="*/ 29 h 36"/>
                    <a:gd name="T2" fmla="*/ 18 w 26"/>
                    <a:gd name="T3" fmla="*/ 36 h 36"/>
                    <a:gd name="T4" fmla="*/ 7 w 26"/>
                    <a:gd name="T5" fmla="*/ 36 h 36"/>
                    <a:gd name="T6" fmla="*/ 0 w 26"/>
                    <a:gd name="T7" fmla="*/ 29 h 36"/>
                    <a:gd name="T8" fmla="*/ 0 w 26"/>
                    <a:gd name="T9" fmla="*/ 7 h 36"/>
                    <a:gd name="T10" fmla="*/ 7 w 26"/>
                    <a:gd name="T11" fmla="*/ 0 h 36"/>
                    <a:gd name="T12" fmla="*/ 18 w 26"/>
                    <a:gd name="T13" fmla="*/ 0 h 36"/>
                    <a:gd name="T14" fmla="*/ 26 w 26"/>
                    <a:gd name="T15" fmla="*/ 7 h 36"/>
                    <a:gd name="T16" fmla="*/ 26 w 26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36">
                      <a:moveTo>
                        <a:pt x="26" y="29"/>
                      </a:moveTo>
                      <a:cubicBezTo>
                        <a:pt x="26" y="33"/>
                        <a:pt x="22" y="36"/>
                        <a:pt x="18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6" y="3"/>
                        <a:pt x="26" y="7"/>
                      </a:cubicBezTo>
                      <a:lnTo>
                        <a:pt x="26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6978650" y="-506413"/>
                  <a:ext cx="109537" cy="603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4" name="Rectangle 383"/>
                <p:cNvSpPr>
                  <a:spLocks noChangeArrowheads="1"/>
                </p:cNvSpPr>
                <p:nvPr/>
              </p:nvSpPr>
              <p:spPr bwMode="auto">
                <a:xfrm>
                  <a:off x="6978650" y="-519113"/>
                  <a:ext cx="109537" cy="127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5" name="Rectangle 384"/>
                <p:cNvSpPr>
                  <a:spLocks noChangeArrowheads="1"/>
                </p:cNvSpPr>
                <p:nvPr/>
              </p:nvSpPr>
              <p:spPr bwMode="auto">
                <a:xfrm>
                  <a:off x="6931025" y="-620713"/>
                  <a:ext cx="201612" cy="104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 385"/>
                <p:cNvSpPr>
                  <a:spLocks/>
                </p:cNvSpPr>
                <p:nvPr/>
              </p:nvSpPr>
              <p:spPr bwMode="auto">
                <a:xfrm>
                  <a:off x="6967538" y="-681038"/>
                  <a:ext cx="130175" cy="63500"/>
                </a:xfrm>
                <a:custGeom>
                  <a:avLst/>
                  <a:gdLst>
                    <a:gd name="T0" fmla="*/ 39 w 77"/>
                    <a:gd name="T1" fmla="*/ 0 h 38"/>
                    <a:gd name="T2" fmla="*/ 0 w 77"/>
                    <a:gd name="T3" fmla="*/ 38 h 38"/>
                    <a:gd name="T4" fmla="*/ 77 w 77"/>
                    <a:gd name="T5" fmla="*/ 38 h 38"/>
                    <a:gd name="T6" fmla="*/ 39 w 77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38">
                      <a:moveTo>
                        <a:pt x="39" y="0"/>
                      </a:moveTo>
                      <a:cubicBezTo>
                        <a:pt x="18" y="0"/>
                        <a:pt x="0" y="17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17"/>
                        <a:pt x="60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6"/>
                <p:cNvSpPr>
                  <a:spLocks noChangeArrowheads="1"/>
                </p:cNvSpPr>
                <p:nvPr/>
              </p:nvSpPr>
              <p:spPr bwMode="auto">
                <a:xfrm>
                  <a:off x="6992938" y="-650875"/>
                  <a:ext cx="17462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7"/>
                <p:cNvSpPr>
                  <a:spLocks noChangeArrowheads="1"/>
                </p:cNvSpPr>
                <p:nvPr/>
              </p:nvSpPr>
              <p:spPr bwMode="auto">
                <a:xfrm>
                  <a:off x="7058025" y="-650875"/>
                  <a:ext cx="15875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 388"/>
                <p:cNvSpPr>
                  <a:spLocks/>
                </p:cNvSpPr>
                <p:nvPr/>
              </p:nvSpPr>
              <p:spPr bwMode="auto">
                <a:xfrm>
                  <a:off x="6973888" y="-588963"/>
                  <a:ext cx="114300" cy="41275"/>
                </a:xfrm>
                <a:custGeom>
                  <a:avLst/>
                  <a:gdLst>
                    <a:gd name="T0" fmla="*/ 67 w 67"/>
                    <a:gd name="T1" fmla="*/ 13 h 25"/>
                    <a:gd name="T2" fmla="*/ 55 w 67"/>
                    <a:gd name="T3" fmla="*/ 25 h 25"/>
                    <a:gd name="T4" fmla="*/ 12 w 67"/>
                    <a:gd name="T5" fmla="*/ 25 h 25"/>
                    <a:gd name="T6" fmla="*/ 0 w 67"/>
                    <a:gd name="T7" fmla="*/ 13 h 25"/>
                    <a:gd name="T8" fmla="*/ 0 w 67"/>
                    <a:gd name="T9" fmla="*/ 13 h 25"/>
                    <a:gd name="T10" fmla="*/ 12 w 67"/>
                    <a:gd name="T11" fmla="*/ 0 h 25"/>
                    <a:gd name="T12" fmla="*/ 55 w 67"/>
                    <a:gd name="T13" fmla="*/ 0 h 25"/>
                    <a:gd name="T14" fmla="*/ 67 w 6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" h="25">
                      <a:moveTo>
                        <a:pt x="67" y="13"/>
                      </a:moveTo>
                      <a:cubicBezTo>
                        <a:pt x="67" y="19"/>
                        <a:pt x="62" y="25"/>
                        <a:pt x="55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6" y="25"/>
                        <a:pt x="0" y="1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2" y="0"/>
                        <a:pt x="67" y="6"/>
                        <a:pt x="6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 389"/>
                <p:cNvSpPr>
                  <a:spLocks/>
                </p:cNvSpPr>
                <p:nvPr/>
              </p:nvSpPr>
              <p:spPr bwMode="auto">
                <a:xfrm>
                  <a:off x="70278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 390"/>
                <p:cNvSpPr>
                  <a:spLocks/>
                </p:cNvSpPr>
                <p:nvPr/>
              </p:nvSpPr>
              <p:spPr bwMode="auto">
                <a:xfrm>
                  <a:off x="70167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 391"/>
                <p:cNvSpPr>
                  <a:spLocks/>
                </p:cNvSpPr>
                <p:nvPr/>
              </p:nvSpPr>
              <p:spPr bwMode="auto">
                <a:xfrm>
                  <a:off x="70024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 392"/>
                <p:cNvSpPr>
                  <a:spLocks/>
                </p:cNvSpPr>
                <p:nvPr/>
              </p:nvSpPr>
              <p:spPr bwMode="auto">
                <a:xfrm>
                  <a:off x="69913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4" name="Freeform 393"/>
                <p:cNvSpPr>
                  <a:spLocks/>
                </p:cNvSpPr>
                <p:nvPr/>
              </p:nvSpPr>
              <p:spPr bwMode="auto">
                <a:xfrm>
                  <a:off x="70659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5" name="Freeform 394"/>
                <p:cNvSpPr>
                  <a:spLocks/>
                </p:cNvSpPr>
                <p:nvPr/>
              </p:nvSpPr>
              <p:spPr bwMode="auto">
                <a:xfrm>
                  <a:off x="70532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6" name="Freeform 395"/>
                <p:cNvSpPr>
                  <a:spLocks/>
                </p:cNvSpPr>
                <p:nvPr/>
              </p:nvSpPr>
              <p:spPr bwMode="auto">
                <a:xfrm>
                  <a:off x="70405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7" name="Freeform 396"/>
                <p:cNvSpPr>
                  <a:spLocks/>
                </p:cNvSpPr>
                <p:nvPr/>
              </p:nvSpPr>
              <p:spPr bwMode="auto">
                <a:xfrm>
                  <a:off x="6953250" y="-454025"/>
                  <a:ext cx="155575" cy="44450"/>
                </a:xfrm>
                <a:custGeom>
                  <a:avLst/>
                  <a:gdLst>
                    <a:gd name="T0" fmla="*/ 7 w 91"/>
                    <a:gd name="T1" fmla="*/ 26 h 26"/>
                    <a:gd name="T2" fmla="*/ 0 w 91"/>
                    <a:gd name="T3" fmla="*/ 19 h 26"/>
                    <a:gd name="T4" fmla="*/ 0 w 91"/>
                    <a:gd name="T5" fmla="*/ 8 h 26"/>
                    <a:gd name="T6" fmla="*/ 7 w 91"/>
                    <a:gd name="T7" fmla="*/ 0 h 26"/>
                    <a:gd name="T8" fmla="*/ 84 w 91"/>
                    <a:gd name="T9" fmla="*/ 0 h 26"/>
                    <a:gd name="T10" fmla="*/ 91 w 91"/>
                    <a:gd name="T11" fmla="*/ 8 h 26"/>
                    <a:gd name="T12" fmla="*/ 91 w 91"/>
                    <a:gd name="T13" fmla="*/ 19 h 26"/>
                    <a:gd name="T14" fmla="*/ 84 w 91"/>
                    <a:gd name="T15" fmla="*/ 26 h 26"/>
                    <a:gd name="T16" fmla="*/ 7 w 91"/>
                    <a:gd name="T1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26">
                      <a:moveTo>
                        <a:pt x="7" y="26"/>
                      </a:moveTo>
                      <a:cubicBezTo>
                        <a:pt x="3" y="26"/>
                        <a:pt x="0" y="23"/>
                        <a:pt x="0" y="1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8" y="0"/>
                        <a:pt x="91" y="4"/>
                        <a:pt x="91" y="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1" y="23"/>
                        <a:pt x="88" y="26"/>
                        <a:pt x="84" y="26"/>
                      </a:cubicBezTo>
                      <a:lnTo>
                        <a:pt x="7" y="2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8" name="Rectangle 397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9" name="Rectangle 398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399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400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 401"/>
                <p:cNvSpPr>
                  <a:spLocks/>
                </p:cNvSpPr>
                <p:nvPr/>
              </p:nvSpPr>
              <p:spPr bwMode="auto">
                <a:xfrm>
                  <a:off x="7104063" y="-649288"/>
                  <a:ext cx="11112" cy="22225"/>
                </a:xfrm>
                <a:custGeom>
                  <a:avLst/>
                  <a:gdLst>
                    <a:gd name="T0" fmla="*/ 0 w 7"/>
                    <a:gd name="T1" fmla="*/ 0 h 13"/>
                    <a:gd name="T2" fmla="*/ 0 w 7"/>
                    <a:gd name="T3" fmla="*/ 0 h 13"/>
                    <a:gd name="T4" fmla="*/ 0 w 7"/>
                    <a:gd name="T5" fmla="*/ 13 h 13"/>
                    <a:gd name="T6" fmla="*/ 0 w 7"/>
                    <a:gd name="T7" fmla="*/ 13 h 13"/>
                    <a:gd name="T8" fmla="*/ 7 w 7"/>
                    <a:gd name="T9" fmla="*/ 6 h 13"/>
                    <a:gd name="T10" fmla="*/ 0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7" y="10"/>
                        <a:pt x="7" y="6"/>
                      </a:cubicBezTo>
                      <a:cubicBezTo>
                        <a:pt x="7" y="3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3" name="Rectangle 402"/>
                <p:cNvSpPr>
                  <a:spLocks noChangeArrowheads="1"/>
                </p:cNvSpPr>
                <p:nvPr/>
              </p:nvSpPr>
              <p:spPr bwMode="auto">
                <a:xfrm>
                  <a:off x="7104063" y="-700088"/>
                  <a:ext cx="1587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4" name="Freeform 403"/>
                <p:cNvSpPr>
                  <a:spLocks/>
                </p:cNvSpPr>
                <p:nvPr/>
              </p:nvSpPr>
              <p:spPr bwMode="auto">
                <a:xfrm>
                  <a:off x="6951663" y="-649288"/>
                  <a:ext cx="12700" cy="22225"/>
                </a:xfrm>
                <a:custGeom>
                  <a:avLst/>
                  <a:gdLst>
                    <a:gd name="T0" fmla="*/ 7 w 7"/>
                    <a:gd name="T1" fmla="*/ 0 h 13"/>
                    <a:gd name="T2" fmla="*/ 7 w 7"/>
                    <a:gd name="T3" fmla="*/ 0 h 13"/>
                    <a:gd name="T4" fmla="*/ 7 w 7"/>
                    <a:gd name="T5" fmla="*/ 13 h 13"/>
                    <a:gd name="T6" fmla="*/ 7 w 7"/>
                    <a:gd name="T7" fmla="*/ 13 h 13"/>
                    <a:gd name="T8" fmla="*/ 0 w 7"/>
                    <a:gd name="T9" fmla="*/ 6 h 13"/>
                    <a:gd name="T10" fmla="*/ 7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5" name="Rectangle 404"/>
                <p:cNvSpPr>
                  <a:spLocks noChangeArrowheads="1"/>
                </p:cNvSpPr>
                <p:nvPr/>
              </p:nvSpPr>
              <p:spPr bwMode="auto">
                <a:xfrm>
                  <a:off x="6959600" y="-700088"/>
                  <a:ext cx="4762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 405"/>
                <p:cNvSpPr>
                  <a:spLocks/>
                </p:cNvSpPr>
                <p:nvPr/>
              </p:nvSpPr>
              <p:spPr bwMode="auto">
                <a:xfrm>
                  <a:off x="6959600" y="-288925"/>
                  <a:ext cx="61912" cy="20637"/>
                </a:xfrm>
                <a:custGeom>
                  <a:avLst/>
                  <a:gdLst>
                    <a:gd name="T0" fmla="*/ 36 w 36"/>
                    <a:gd name="T1" fmla="*/ 12 h 12"/>
                    <a:gd name="T2" fmla="*/ 23 w 36"/>
                    <a:gd name="T3" fmla="*/ 0 h 12"/>
                    <a:gd name="T4" fmla="*/ 13 w 36"/>
                    <a:gd name="T5" fmla="*/ 0 h 12"/>
                    <a:gd name="T6" fmla="*/ 0 w 36"/>
                    <a:gd name="T7" fmla="*/ 12 h 12"/>
                    <a:gd name="T8" fmla="*/ 36 w 36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2">
                      <a:moveTo>
                        <a:pt x="36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7" name="Rectangle 406"/>
                <p:cNvSpPr>
                  <a:spLocks noChangeArrowheads="1"/>
                </p:cNvSpPr>
                <p:nvPr/>
              </p:nvSpPr>
              <p:spPr bwMode="auto">
                <a:xfrm>
                  <a:off x="6959600" y="-268288"/>
                  <a:ext cx="61912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8" name="Freeform 407"/>
                <p:cNvSpPr>
                  <a:spLocks/>
                </p:cNvSpPr>
                <p:nvPr/>
              </p:nvSpPr>
              <p:spPr bwMode="auto">
                <a:xfrm>
                  <a:off x="7046913" y="-288925"/>
                  <a:ext cx="63500" cy="20637"/>
                </a:xfrm>
                <a:custGeom>
                  <a:avLst/>
                  <a:gdLst>
                    <a:gd name="T0" fmla="*/ 37 w 37"/>
                    <a:gd name="T1" fmla="*/ 12 h 12"/>
                    <a:gd name="T2" fmla="*/ 23 w 37"/>
                    <a:gd name="T3" fmla="*/ 0 h 12"/>
                    <a:gd name="T4" fmla="*/ 14 w 37"/>
                    <a:gd name="T5" fmla="*/ 0 h 12"/>
                    <a:gd name="T6" fmla="*/ 0 w 37"/>
                    <a:gd name="T7" fmla="*/ 12 h 12"/>
                    <a:gd name="T8" fmla="*/ 37 w 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2">
                      <a:moveTo>
                        <a:pt x="37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0" y="12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9" name="Rectangle 408"/>
                <p:cNvSpPr>
                  <a:spLocks noChangeArrowheads="1"/>
                </p:cNvSpPr>
                <p:nvPr/>
              </p:nvSpPr>
              <p:spPr bwMode="auto">
                <a:xfrm>
                  <a:off x="7046913" y="-268288"/>
                  <a:ext cx="63500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0" name="Freeform 409"/>
                <p:cNvSpPr>
                  <a:spLocks/>
                </p:cNvSpPr>
                <p:nvPr/>
              </p:nvSpPr>
              <p:spPr bwMode="auto">
                <a:xfrm>
                  <a:off x="6878638" y="-404813"/>
                  <a:ext cx="57150" cy="50800"/>
                </a:xfrm>
                <a:custGeom>
                  <a:avLst/>
                  <a:gdLst>
                    <a:gd name="T0" fmla="*/ 11 w 34"/>
                    <a:gd name="T1" fmla="*/ 24 h 30"/>
                    <a:gd name="T2" fmla="*/ 8 w 34"/>
                    <a:gd name="T3" fmla="*/ 18 h 30"/>
                    <a:gd name="T4" fmla="*/ 17 w 34"/>
                    <a:gd name="T5" fmla="*/ 9 h 30"/>
                    <a:gd name="T6" fmla="*/ 26 w 34"/>
                    <a:gd name="T7" fmla="*/ 18 h 30"/>
                    <a:gd name="T8" fmla="*/ 23 w 34"/>
                    <a:gd name="T9" fmla="*/ 24 h 30"/>
                    <a:gd name="T10" fmla="*/ 29 w 34"/>
                    <a:gd name="T11" fmla="*/ 30 h 30"/>
                    <a:gd name="T12" fmla="*/ 34 w 34"/>
                    <a:gd name="T13" fmla="*/ 18 h 30"/>
                    <a:gd name="T14" fmla="*/ 17 w 34"/>
                    <a:gd name="T15" fmla="*/ 0 h 30"/>
                    <a:gd name="T16" fmla="*/ 0 w 34"/>
                    <a:gd name="T17" fmla="*/ 18 h 30"/>
                    <a:gd name="T18" fmla="*/ 5 w 34"/>
                    <a:gd name="T19" fmla="*/ 30 h 30"/>
                    <a:gd name="T20" fmla="*/ 11 w 34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0">
                      <a:moveTo>
                        <a:pt x="11" y="24"/>
                      </a:moveTo>
                      <a:cubicBezTo>
                        <a:pt x="9" y="22"/>
                        <a:pt x="8" y="20"/>
                        <a:pt x="8" y="18"/>
                      </a:cubicBezTo>
                      <a:cubicBezTo>
                        <a:pt x="8" y="13"/>
                        <a:pt x="12" y="9"/>
                        <a:pt x="17" y="9"/>
                      </a:cubicBezTo>
                      <a:cubicBezTo>
                        <a:pt x="22" y="9"/>
                        <a:pt x="26" y="13"/>
                        <a:pt x="26" y="18"/>
                      </a:cubicBezTo>
                      <a:cubicBezTo>
                        <a:pt x="26" y="20"/>
                        <a:pt x="25" y="22"/>
                        <a:pt x="23" y="24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2" y="27"/>
                        <a:pt x="34" y="22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1" name="Freeform 410"/>
                <p:cNvSpPr>
                  <a:spLocks/>
                </p:cNvSpPr>
                <p:nvPr/>
              </p:nvSpPr>
              <p:spPr bwMode="auto">
                <a:xfrm>
                  <a:off x="7131050" y="-598488"/>
                  <a:ext cx="50800" cy="60325"/>
                </a:xfrm>
                <a:custGeom>
                  <a:avLst/>
                  <a:gdLst>
                    <a:gd name="T0" fmla="*/ 24 w 30"/>
                    <a:gd name="T1" fmla="*/ 35 h 35"/>
                    <a:gd name="T2" fmla="*/ 0 w 30"/>
                    <a:gd name="T3" fmla="*/ 35 h 35"/>
                    <a:gd name="T4" fmla="*/ 0 w 30"/>
                    <a:gd name="T5" fmla="*/ 0 h 35"/>
                    <a:gd name="T6" fmla="*/ 24 w 30"/>
                    <a:gd name="T7" fmla="*/ 0 h 35"/>
                    <a:gd name="T8" fmla="*/ 30 w 30"/>
                    <a:gd name="T9" fmla="*/ 6 h 35"/>
                    <a:gd name="T10" fmla="*/ 30 w 30"/>
                    <a:gd name="T11" fmla="*/ 29 h 35"/>
                    <a:gd name="T12" fmla="*/ 24 w 30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24" y="35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0" y="3"/>
                        <a:pt x="30" y="6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2"/>
                        <a:pt x="28" y="35"/>
                        <a:pt x="24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2" name="Rectangle 411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3" name="Rectangle 412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4" name="Rectangle 413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5" name="Rectangle 414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6" name="Freeform 415"/>
                <p:cNvSpPr>
                  <a:spLocks/>
                </p:cNvSpPr>
                <p:nvPr/>
              </p:nvSpPr>
              <p:spPr bwMode="auto">
                <a:xfrm>
                  <a:off x="7132638" y="-501650"/>
                  <a:ext cx="42862" cy="61912"/>
                </a:xfrm>
                <a:custGeom>
                  <a:avLst/>
                  <a:gdLst>
                    <a:gd name="T0" fmla="*/ 0 w 25"/>
                    <a:gd name="T1" fmla="*/ 29 h 36"/>
                    <a:gd name="T2" fmla="*/ 7 w 25"/>
                    <a:gd name="T3" fmla="*/ 36 h 36"/>
                    <a:gd name="T4" fmla="*/ 18 w 25"/>
                    <a:gd name="T5" fmla="*/ 36 h 36"/>
                    <a:gd name="T6" fmla="*/ 25 w 25"/>
                    <a:gd name="T7" fmla="*/ 29 h 36"/>
                    <a:gd name="T8" fmla="*/ 25 w 25"/>
                    <a:gd name="T9" fmla="*/ 7 h 36"/>
                    <a:gd name="T10" fmla="*/ 18 w 25"/>
                    <a:gd name="T11" fmla="*/ 0 h 36"/>
                    <a:gd name="T12" fmla="*/ 7 w 25"/>
                    <a:gd name="T13" fmla="*/ 0 h 36"/>
                    <a:gd name="T14" fmla="*/ 0 w 25"/>
                    <a:gd name="T15" fmla="*/ 7 h 36"/>
                    <a:gd name="T16" fmla="*/ 0 w 25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6">
                      <a:moveTo>
                        <a:pt x="0" y="29"/>
                      </a:moveTo>
                      <a:cubicBezTo>
                        <a:pt x="0" y="33"/>
                        <a:pt x="3" y="36"/>
                        <a:pt x="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2" y="36"/>
                        <a:pt x="25" y="33"/>
                        <a:pt x="25" y="2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7" name="Freeform 416"/>
                <p:cNvSpPr>
                  <a:spLocks/>
                </p:cNvSpPr>
                <p:nvPr/>
              </p:nvSpPr>
              <p:spPr bwMode="auto">
                <a:xfrm>
                  <a:off x="7123113" y="-404813"/>
                  <a:ext cx="60325" cy="50800"/>
                </a:xfrm>
                <a:custGeom>
                  <a:avLst/>
                  <a:gdLst>
                    <a:gd name="T0" fmla="*/ 24 w 35"/>
                    <a:gd name="T1" fmla="*/ 24 h 30"/>
                    <a:gd name="T2" fmla="*/ 26 w 35"/>
                    <a:gd name="T3" fmla="*/ 18 h 30"/>
                    <a:gd name="T4" fmla="*/ 18 w 35"/>
                    <a:gd name="T5" fmla="*/ 9 h 30"/>
                    <a:gd name="T6" fmla="*/ 9 w 35"/>
                    <a:gd name="T7" fmla="*/ 18 h 30"/>
                    <a:gd name="T8" fmla="*/ 11 w 35"/>
                    <a:gd name="T9" fmla="*/ 24 h 30"/>
                    <a:gd name="T10" fmla="*/ 5 w 35"/>
                    <a:gd name="T11" fmla="*/ 30 h 30"/>
                    <a:gd name="T12" fmla="*/ 0 w 35"/>
                    <a:gd name="T13" fmla="*/ 18 h 30"/>
                    <a:gd name="T14" fmla="*/ 18 w 35"/>
                    <a:gd name="T15" fmla="*/ 0 h 30"/>
                    <a:gd name="T16" fmla="*/ 35 w 35"/>
                    <a:gd name="T17" fmla="*/ 18 h 30"/>
                    <a:gd name="T18" fmla="*/ 30 w 35"/>
                    <a:gd name="T19" fmla="*/ 30 h 30"/>
                    <a:gd name="T20" fmla="*/ 24 w 35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0">
                      <a:moveTo>
                        <a:pt x="24" y="24"/>
                      </a:moveTo>
                      <a:cubicBezTo>
                        <a:pt x="25" y="22"/>
                        <a:pt x="26" y="20"/>
                        <a:pt x="26" y="18"/>
                      </a:cubicBezTo>
                      <a:cubicBezTo>
                        <a:pt x="26" y="13"/>
                        <a:pt x="22" y="9"/>
                        <a:pt x="18" y="9"/>
                      </a:cubicBezTo>
                      <a:cubicBezTo>
                        <a:pt x="13" y="9"/>
                        <a:pt x="9" y="13"/>
                        <a:pt x="9" y="18"/>
                      </a:cubicBezTo>
                      <a:cubicBezTo>
                        <a:pt x="9" y="20"/>
                        <a:pt x="10" y="22"/>
                        <a:pt x="11" y="2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27"/>
                        <a:pt x="0" y="22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2"/>
                        <a:pt x="33" y="27"/>
                        <a:pt x="30" y="30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 userDrawn="1"/>
        </p:nvGrpSpPr>
        <p:grpSpPr>
          <a:xfrm>
            <a:off x="4423075" y="4916478"/>
            <a:ext cx="1777011" cy="1604991"/>
            <a:chOff x="4362450" y="4945063"/>
            <a:chExt cx="1738312" cy="1570037"/>
          </a:xfrm>
        </p:grpSpPr>
        <p:sp>
          <p:nvSpPr>
            <p:cNvPr id="89" name="Rectangle 179"/>
            <p:cNvSpPr>
              <a:spLocks noChangeArrowheads="1"/>
            </p:cNvSpPr>
            <p:nvPr/>
          </p:nvSpPr>
          <p:spPr bwMode="auto">
            <a:xfrm>
              <a:off x="4362450" y="4945063"/>
              <a:ext cx="1738312" cy="157003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773" y="5203812"/>
              <a:ext cx="1639667" cy="1052538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 userDrawn="1"/>
        </p:nvGrpSpPr>
        <p:grpSpPr>
          <a:xfrm>
            <a:off x="6055136" y="1212184"/>
            <a:ext cx="2072415" cy="1863601"/>
            <a:chOff x="6312693" y="1447156"/>
            <a:chExt cx="1766094" cy="1588144"/>
          </a:xfrm>
        </p:grpSpPr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6312693" y="1447156"/>
              <a:ext cx="1766094" cy="158814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318250" y="1458913"/>
              <a:ext cx="1733550" cy="1576387"/>
              <a:chOff x="6318250" y="1458913"/>
              <a:chExt cx="1733550" cy="1576387"/>
            </a:xfrm>
          </p:grpSpPr>
          <p:sp>
            <p:nvSpPr>
              <p:cNvPr id="94" name="AutoShape 96"/>
              <p:cNvSpPr>
                <a:spLocks noChangeAspect="1" noChangeArrowheads="1" noTextEdit="1"/>
              </p:cNvSpPr>
              <p:nvPr/>
            </p:nvSpPr>
            <p:spPr bwMode="auto">
              <a:xfrm>
                <a:off x="6318250" y="1458913"/>
                <a:ext cx="1733550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5" name="Freeform 420"/>
              <p:cNvSpPr>
                <a:spLocks/>
              </p:cNvSpPr>
              <p:nvPr/>
            </p:nvSpPr>
            <p:spPr bwMode="auto">
              <a:xfrm>
                <a:off x="6389688" y="2171700"/>
                <a:ext cx="550863" cy="644525"/>
              </a:xfrm>
              <a:custGeom>
                <a:avLst/>
                <a:gdLst>
                  <a:gd name="T0" fmla="*/ 0 w 228"/>
                  <a:gd name="T1" fmla="*/ 266 h 266"/>
                  <a:gd name="T2" fmla="*/ 89 w 228"/>
                  <a:gd name="T3" fmla="*/ 153 h 266"/>
                  <a:gd name="T4" fmla="*/ 83 w 228"/>
                  <a:gd name="T5" fmla="*/ 119 h 266"/>
                  <a:gd name="T6" fmla="*/ 83 w 228"/>
                  <a:gd name="T7" fmla="*/ 78 h 266"/>
                  <a:gd name="T8" fmla="*/ 150 w 228"/>
                  <a:gd name="T9" fmla="*/ 0 h 266"/>
                  <a:gd name="T10" fmla="*/ 228 w 228"/>
                  <a:gd name="T11" fmla="*/ 78 h 266"/>
                  <a:gd name="T12" fmla="*/ 228 w 228"/>
                  <a:gd name="T13" fmla="*/ 119 h 266"/>
                  <a:gd name="T14" fmla="*/ 185 w 228"/>
                  <a:gd name="T15" fmla="*/ 189 h 266"/>
                  <a:gd name="T16" fmla="*/ 129 w 228"/>
                  <a:gd name="T17" fmla="*/ 266 h 266"/>
                  <a:gd name="T18" fmla="*/ 0 w 228"/>
                  <a:gd name="T1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66">
                    <a:moveTo>
                      <a:pt x="0" y="266"/>
                    </a:moveTo>
                    <a:cubicBezTo>
                      <a:pt x="89" y="153"/>
                      <a:pt x="89" y="153"/>
                      <a:pt x="89" y="153"/>
                    </a:cubicBezTo>
                    <a:cubicBezTo>
                      <a:pt x="85" y="143"/>
                      <a:pt x="83" y="131"/>
                      <a:pt x="83" y="119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3" y="35"/>
                      <a:pt x="108" y="0"/>
                      <a:pt x="150" y="0"/>
                    </a:cubicBezTo>
                    <a:cubicBezTo>
                      <a:pt x="193" y="0"/>
                      <a:pt x="228" y="35"/>
                      <a:pt x="228" y="78"/>
                    </a:cubicBezTo>
                    <a:cubicBezTo>
                      <a:pt x="228" y="119"/>
                      <a:pt x="228" y="119"/>
                      <a:pt x="228" y="119"/>
                    </a:cubicBezTo>
                    <a:cubicBezTo>
                      <a:pt x="228" y="150"/>
                      <a:pt x="210" y="176"/>
                      <a:pt x="185" y="189"/>
                    </a:cubicBezTo>
                    <a:cubicBezTo>
                      <a:pt x="129" y="266"/>
                      <a:pt x="129" y="266"/>
                      <a:pt x="129" y="266"/>
                    </a:cubicBezTo>
                    <a:cubicBezTo>
                      <a:pt x="0" y="266"/>
                      <a:pt x="0" y="266"/>
                      <a:pt x="0" y="266"/>
                    </a:cubicBezTo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6" name="Freeform 421"/>
              <p:cNvSpPr>
                <a:spLocks/>
              </p:cNvSpPr>
              <p:nvPr/>
            </p:nvSpPr>
            <p:spPr bwMode="auto">
              <a:xfrm>
                <a:off x="6805613" y="2508250"/>
                <a:ext cx="130175" cy="82550"/>
              </a:xfrm>
              <a:custGeom>
                <a:avLst/>
                <a:gdLst>
                  <a:gd name="T0" fmla="*/ 34 w 54"/>
                  <a:gd name="T1" fmla="*/ 34 h 34"/>
                  <a:gd name="T2" fmla="*/ 0 w 54"/>
                  <a:gd name="T3" fmla="*/ 0 h 34"/>
                  <a:gd name="T4" fmla="*/ 54 w 54"/>
                  <a:gd name="T5" fmla="*/ 0 h 34"/>
                  <a:gd name="T6" fmla="*/ 34 w 54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34" y="3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3"/>
                      <a:pt x="44" y="25"/>
                      <a:pt x="34" y="34"/>
                    </a:cubicBezTo>
                  </a:path>
                </a:pathLst>
              </a:custGeom>
              <a:solidFill>
                <a:srgbClr val="CF8D1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7" name="Freeform 422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0 w 513"/>
                  <a:gd name="T1" fmla="*/ 311 h 318"/>
                  <a:gd name="T2" fmla="*/ 8 w 513"/>
                  <a:gd name="T3" fmla="*/ 318 h 318"/>
                  <a:gd name="T4" fmla="*/ 506 w 513"/>
                  <a:gd name="T5" fmla="*/ 318 h 318"/>
                  <a:gd name="T6" fmla="*/ 513 w 513"/>
                  <a:gd name="T7" fmla="*/ 311 h 318"/>
                  <a:gd name="T8" fmla="*/ 513 w 513"/>
                  <a:gd name="T9" fmla="*/ 7 h 318"/>
                  <a:gd name="T10" fmla="*/ 506 w 513"/>
                  <a:gd name="T11" fmla="*/ 0 h 318"/>
                  <a:gd name="T12" fmla="*/ 8 w 513"/>
                  <a:gd name="T13" fmla="*/ 0 h 318"/>
                  <a:gd name="T14" fmla="*/ 0 w 513"/>
                  <a:gd name="T15" fmla="*/ 7 h 318"/>
                  <a:gd name="T16" fmla="*/ 0 w 513"/>
                  <a:gd name="T17" fmla="*/ 3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318">
                    <a:moveTo>
                      <a:pt x="0" y="311"/>
                    </a:move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7"/>
                      <a:pt x="513" y="7"/>
                      <a:pt x="513" y="7"/>
                    </a:cubicBezTo>
                    <a:cubicBezTo>
                      <a:pt x="513" y="3"/>
                      <a:pt x="510" y="0"/>
                      <a:pt x="5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8" name="Freeform 423"/>
              <p:cNvSpPr>
                <a:spLocks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0 w 433"/>
                  <a:gd name="T1" fmla="*/ 233 h 239"/>
                  <a:gd name="T2" fmla="*/ 6 w 433"/>
                  <a:gd name="T3" fmla="*/ 239 h 239"/>
                  <a:gd name="T4" fmla="*/ 427 w 433"/>
                  <a:gd name="T5" fmla="*/ 239 h 239"/>
                  <a:gd name="T6" fmla="*/ 433 w 433"/>
                  <a:gd name="T7" fmla="*/ 233 h 239"/>
                  <a:gd name="T8" fmla="*/ 433 w 433"/>
                  <a:gd name="T9" fmla="*/ 6 h 239"/>
                  <a:gd name="T10" fmla="*/ 427 w 433"/>
                  <a:gd name="T11" fmla="*/ 0 h 239"/>
                  <a:gd name="T12" fmla="*/ 6 w 433"/>
                  <a:gd name="T13" fmla="*/ 0 h 239"/>
                  <a:gd name="T14" fmla="*/ 0 w 433"/>
                  <a:gd name="T15" fmla="*/ 6 h 239"/>
                  <a:gd name="T16" fmla="*/ 0 w 433"/>
                  <a:gd name="T17" fmla="*/ 2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239">
                    <a:moveTo>
                      <a:pt x="0" y="233"/>
                    </a:move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6"/>
                      <a:pt x="433" y="6"/>
                      <a:pt x="433" y="6"/>
                    </a:cubicBezTo>
                    <a:cubicBezTo>
                      <a:pt x="433" y="3"/>
                      <a:pt x="431" y="0"/>
                      <a:pt x="4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9" name="Rectangle 424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0" name="Rectangle 425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1" name="Rectangle 426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2" name="Rectangle 427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3" name="Rectangle 428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4" name="Rectangle 429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5" name="Rectangle 430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6" name="Rectangle 431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7" name="Rectangle 432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8" name="Rectangle 433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9" name="Rectangle 434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0" name="Rectangle 435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1" name="Rectangle 436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2" name="Rectangle 437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3" name="Rectangle 438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4" name="Rectangle 439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5" name="Rectangle 440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9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6" name="Rectangle 441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7" name="Rectangle 442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8" name="Rectangle 443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9" name="Rectangle 444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0" name="Rectangle 445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1" name="Rectangle 446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2" name="Rectangle 447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3" name="Rectangle 448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4" name="Rectangle 449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5" name="Rectangle 450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6" name="Rectangle 451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7" name="Rectangle 452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8" name="Rectangle 453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9" name="Rectangle 454"/>
              <p:cNvSpPr>
                <a:spLocks noChangeArrowheads="1"/>
              </p:cNvSpPr>
              <p:nvPr/>
            </p:nvSpPr>
            <p:spPr bwMode="auto">
              <a:xfrm>
                <a:off x="7789863" y="2090738"/>
                <a:ext cx="412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0" name="Rectangle 455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solidFill>
                <a:srgbClr val="B01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1" name="Rectangle 456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2" name="Rectangle 457"/>
              <p:cNvSpPr>
                <a:spLocks noChangeArrowheads="1"/>
              </p:cNvSpPr>
              <p:nvPr/>
            </p:nvSpPr>
            <p:spPr bwMode="auto">
              <a:xfrm>
                <a:off x="7667626" y="1965325"/>
                <a:ext cx="16351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3" name="Freeform 458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4" name="Freeform 459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5" name="Rectangle 460"/>
              <p:cNvSpPr>
                <a:spLocks noChangeArrowheads="1"/>
              </p:cNvSpPr>
              <p:nvPr/>
            </p:nvSpPr>
            <p:spPr bwMode="auto">
              <a:xfrm>
                <a:off x="7780338" y="1870075"/>
                <a:ext cx="31750" cy="31750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6" name="Rectangle 461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Rectangle 462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Rectangle 463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Rectangle 464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Rectangle 465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Freeform 466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209 w 513"/>
                  <a:gd name="T1" fmla="*/ 0 h 318"/>
                  <a:gd name="T2" fmla="*/ 8 w 513"/>
                  <a:gd name="T3" fmla="*/ 0 h 318"/>
                  <a:gd name="T4" fmla="*/ 0 w 513"/>
                  <a:gd name="T5" fmla="*/ 7 h 318"/>
                  <a:gd name="T6" fmla="*/ 0 w 513"/>
                  <a:gd name="T7" fmla="*/ 311 h 318"/>
                  <a:gd name="T8" fmla="*/ 8 w 513"/>
                  <a:gd name="T9" fmla="*/ 318 h 318"/>
                  <a:gd name="T10" fmla="*/ 506 w 513"/>
                  <a:gd name="T11" fmla="*/ 318 h 318"/>
                  <a:gd name="T12" fmla="*/ 513 w 513"/>
                  <a:gd name="T13" fmla="*/ 311 h 318"/>
                  <a:gd name="T14" fmla="*/ 513 w 513"/>
                  <a:gd name="T15" fmla="*/ 304 h 318"/>
                  <a:gd name="T16" fmla="*/ 473 w 513"/>
                  <a:gd name="T17" fmla="*/ 264 h 318"/>
                  <a:gd name="T18" fmla="*/ 473 w 513"/>
                  <a:gd name="T19" fmla="*/ 271 h 318"/>
                  <a:gd name="T20" fmla="*/ 467 w 513"/>
                  <a:gd name="T21" fmla="*/ 277 h 318"/>
                  <a:gd name="T22" fmla="*/ 46 w 513"/>
                  <a:gd name="T23" fmla="*/ 277 h 318"/>
                  <a:gd name="T24" fmla="*/ 40 w 513"/>
                  <a:gd name="T25" fmla="*/ 271 h 318"/>
                  <a:gd name="T26" fmla="*/ 40 w 513"/>
                  <a:gd name="T27" fmla="*/ 44 h 318"/>
                  <a:gd name="T28" fmla="*/ 46 w 513"/>
                  <a:gd name="T29" fmla="*/ 38 h 318"/>
                  <a:gd name="T30" fmla="*/ 248 w 513"/>
                  <a:gd name="T31" fmla="*/ 38 h 318"/>
                  <a:gd name="T32" fmla="*/ 209 w 513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318">
                    <a:moveTo>
                      <a:pt x="20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304"/>
                      <a:pt x="513" y="304"/>
                      <a:pt x="513" y="304"/>
                    </a:cubicBezTo>
                    <a:cubicBezTo>
                      <a:pt x="473" y="264"/>
                      <a:pt x="473" y="264"/>
                      <a:pt x="473" y="264"/>
                    </a:cubicBezTo>
                    <a:cubicBezTo>
                      <a:pt x="473" y="271"/>
                      <a:pt x="473" y="271"/>
                      <a:pt x="473" y="271"/>
                    </a:cubicBezTo>
                    <a:cubicBezTo>
                      <a:pt x="473" y="274"/>
                      <a:pt x="471" y="277"/>
                      <a:pt x="467" y="277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43" y="277"/>
                      <a:pt x="40" y="274"/>
                      <a:pt x="40" y="271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1"/>
                      <a:pt x="43" y="38"/>
                      <a:pt x="46" y="38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09" y="0"/>
                      <a:pt x="209" y="0"/>
                      <a:pt x="209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2" name="Freeform 467"/>
              <p:cNvSpPr>
                <a:spLocks noEditPoints="1"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242 w 433"/>
                  <a:gd name="T1" fmla="*/ 192 h 239"/>
                  <a:gd name="T2" fmla="*/ 343 w 433"/>
                  <a:gd name="T3" fmla="*/ 208 h 239"/>
                  <a:gd name="T4" fmla="*/ 34 w 433"/>
                  <a:gd name="T5" fmla="*/ 208 h 239"/>
                  <a:gd name="T6" fmla="*/ 83 w 433"/>
                  <a:gd name="T7" fmla="*/ 159 h 239"/>
                  <a:gd name="T8" fmla="*/ 34 w 433"/>
                  <a:gd name="T9" fmla="*/ 208 h 239"/>
                  <a:gd name="T10" fmla="*/ 87 w 433"/>
                  <a:gd name="T11" fmla="*/ 159 h 239"/>
                  <a:gd name="T12" fmla="*/ 136 w 433"/>
                  <a:gd name="T13" fmla="*/ 208 h 239"/>
                  <a:gd name="T14" fmla="*/ 139 w 433"/>
                  <a:gd name="T15" fmla="*/ 208 h 239"/>
                  <a:gd name="T16" fmla="*/ 240 w 433"/>
                  <a:gd name="T17" fmla="*/ 159 h 239"/>
                  <a:gd name="T18" fmla="*/ 139 w 433"/>
                  <a:gd name="T19" fmla="*/ 208 h 239"/>
                  <a:gd name="T20" fmla="*/ 242 w 433"/>
                  <a:gd name="T21" fmla="*/ 159 h 239"/>
                  <a:gd name="T22" fmla="*/ 343 w 433"/>
                  <a:gd name="T23" fmla="*/ 192 h 239"/>
                  <a:gd name="T24" fmla="*/ 34 w 433"/>
                  <a:gd name="T25" fmla="*/ 156 h 239"/>
                  <a:gd name="T26" fmla="*/ 83 w 433"/>
                  <a:gd name="T27" fmla="*/ 107 h 239"/>
                  <a:gd name="T28" fmla="*/ 34 w 433"/>
                  <a:gd name="T29" fmla="*/ 156 h 239"/>
                  <a:gd name="T30" fmla="*/ 86 w 433"/>
                  <a:gd name="T31" fmla="*/ 132 h 239"/>
                  <a:gd name="T32" fmla="*/ 111 w 433"/>
                  <a:gd name="T33" fmla="*/ 107 h 239"/>
                  <a:gd name="T34" fmla="*/ 135 w 433"/>
                  <a:gd name="T35" fmla="*/ 132 h 239"/>
                  <a:gd name="T36" fmla="*/ 111 w 433"/>
                  <a:gd name="T37" fmla="*/ 156 h 239"/>
                  <a:gd name="T38" fmla="*/ 139 w 433"/>
                  <a:gd name="T39" fmla="*/ 156 h 239"/>
                  <a:gd name="T40" fmla="*/ 240 w 433"/>
                  <a:gd name="T41" fmla="*/ 107 h 239"/>
                  <a:gd name="T42" fmla="*/ 139 w 433"/>
                  <a:gd name="T43" fmla="*/ 156 h 239"/>
                  <a:gd name="T44" fmla="*/ 243 w 433"/>
                  <a:gd name="T45" fmla="*/ 107 h 239"/>
                  <a:gd name="T46" fmla="*/ 292 w 433"/>
                  <a:gd name="T47" fmla="*/ 156 h 239"/>
                  <a:gd name="T48" fmla="*/ 34 w 433"/>
                  <a:gd name="T49" fmla="*/ 104 h 239"/>
                  <a:gd name="T50" fmla="*/ 135 w 433"/>
                  <a:gd name="T51" fmla="*/ 55 h 239"/>
                  <a:gd name="T52" fmla="*/ 34 w 433"/>
                  <a:gd name="T53" fmla="*/ 104 h 239"/>
                  <a:gd name="T54" fmla="*/ 139 w 433"/>
                  <a:gd name="T55" fmla="*/ 55 h 239"/>
                  <a:gd name="T56" fmla="*/ 240 w 433"/>
                  <a:gd name="T57" fmla="*/ 104 h 239"/>
                  <a:gd name="T58" fmla="*/ 35 w 433"/>
                  <a:gd name="T59" fmla="*/ 30 h 239"/>
                  <a:gd name="T60" fmla="*/ 70 w 433"/>
                  <a:gd name="T61" fmla="*/ 17 h 239"/>
                  <a:gd name="T62" fmla="*/ 35 w 433"/>
                  <a:gd name="T63" fmla="*/ 30 h 239"/>
                  <a:gd name="T64" fmla="*/ 6 w 433"/>
                  <a:gd name="T65" fmla="*/ 0 h 239"/>
                  <a:gd name="T66" fmla="*/ 0 w 433"/>
                  <a:gd name="T67" fmla="*/ 233 h 239"/>
                  <a:gd name="T68" fmla="*/ 427 w 433"/>
                  <a:gd name="T69" fmla="*/ 239 h 239"/>
                  <a:gd name="T70" fmla="*/ 433 w 433"/>
                  <a:gd name="T71" fmla="*/ 226 h 239"/>
                  <a:gd name="T72" fmla="*/ 413 w 433"/>
                  <a:gd name="T73" fmla="*/ 208 h 239"/>
                  <a:gd name="T74" fmla="*/ 365 w 433"/>
                  <a:gd name="T75" fmla="*/ 159 h 239"/>
                  <a:gd name="T76" fmla="*/ 343 w 433"/>
                  <a:gd name="T77" fmla="*/ 136 h 239"/>
                  <a:gd name="T78" fmla="*/ 295 w 433"/>
                  <a:gd name="T79" fmla="*/ 156 h 239"/>
                  <a:gd name="T80" fmla="*/ 315 w 433"/>
                  <a:gd name="T81" fmla="*/ 107 h 239"/>
                  <a:gd name="T82" fmla="*/ 295 w 433"/>
                  <a:gd name="T83" fmla="*/ 104 h 239"/>
                  <a:gd name="T84" fmla="*/ 292 w 433"/>
                  <a:gd name="T85" fmla="*/ 84 h 239"/>
                  <a:gd name="T86" fmla="*/ 243 w 433"/>
                  <a:gd name="T87" fmla="*/ 104 h 239"/>
                  <a:gd name="T88" fmla="*/ 263 w 433"/>
                  <a:gd name="T89" fmla="*/ 5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239">
                    <a:moveTo>
                      <a:pt x="242" y="208"/>
                    </a:moveTo>
                    <a:cubicBezTo>
                      <a:pt x="242" y="192"/>
                      <a:pt x="242" y="192"/>
                      <a:pt x="242" y="192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242" y="208"/>
                      <a:pt x="242" y="208"/>
                      <a:pt x="242" y="208"/>
                    </a:cubicBezTo>
                    <a:moveTo>
                      <a:pt x="34" y="208"/>
                    </a:moveTo>
                    <a:cubicBezTo>
                      <a:pt x="34" y="159"/>
                      <a:pt x="34" y="159"/>
                      <a:pt x="3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34" y="208"/>
                      <a:pt x="34" y="208"/>
                      <a:pt x="34" y="208"/>
                    </a:cubicBezTo>
                    <a:moveTo>
                      <a:pt x="87" y="208"/>
                    </a:moveTo>
                    <a:cubicBezTo>
                      <a:pt x="87" y="159"/>
                      <a:pt x="87" y="159"/>
                      <a:pt x="87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208"/>
                      <a:pt x="136" y="208"/>
                      <a:pt x="136" y="208"/>
                    </a:cubicBezTo>
                    <a:cubicBezTo>
                      <a:pt x="87" y="208"/>
                      <a:pt x="87" y="208"/>
                      <a:pt x="87" y="208"/>
                    </a:cubicBezTo>
                    <a:moveTo>
                      <a:pt x="139" y="208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40" y="208"/>
                      <a:pt x="240" y="208"/>
                      <a:pt x="240" y="208"/>
                    </a:cubicBezTo>
                    <a:cubicBezTo>
                      <a:pt x="139" y="208"/>
                      <a:pt x="139" y="208"/>
                      <a:pt x="139" y="208"/>
                    </a:cubicBezTo>
                    <a:moveTo>
                      <a:pt x="242" y="192"/>
                    </a:moveTo>
                    <a:cubicBezTo>
                      <a:pt x="242" y="159"/>
                      <a:pt x="242" y="159"/>
                      <a:pt x="242" y="159"/>
                    </a:cubicBezTo>
                    <a:cubicBezTo>
                      <a:pt x="343" y="159"/>
                      <a:pt x="343" y="159"/>
                      <a:pt x="343" y="159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242" y="192"/>
                      <a:pt x="242" y="192"/>
                      <a:pt x="242" y="192"/>
                    </a:cubicBezTo>
                    <a:moveTo>
                      <a:pt x="34" y="156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34" y="156"/>
                      <a:pt x="34" y="156"/>
                      <a:pt x="34" y="156"/>
                    </a:cubicBezTo>
                    <a:moveTo>
                      <a:pt x="86" y="156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86" y="156"/>
                      <a:pt x="86" y="156"/>
                      <a:pt x="86" y="156"/>
                    </a:cubicBezTo>
                    <a:moveTo>
                      <a:pt x="139" y="156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moveTo>
                      <a:pt x="243" y="156"/>
                    </a:moveTo>
                    <a:cubicBezTo>
                      <a:pt x="243" y="107"/>
                      <a:pt x="243" y="107"/>
                      <a:pt x="243" y="107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56"/>
                      <a:pt x="292" y="156"/>
                      <a:pt x="292" y="156"/>
                    </a:cubicBezTo>
                    <a:cubicBezTo>
                      <a:pt x="243" y="156"/>
                      <a:pt x="243" y="156"/>
                      <a:pt x="243" y="156"/>
                    </a:cubicBezTo>
                    <a:moveTo>
                      <a:pt x="34" y="104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34" y="104"/>
                      <a:pt x="34" y="104"/>
                      <a:pt x="34" y="104"/>
                    </a:cubicBezTo>
                    <a:moveTo>
                      <a:pt x="139" y="104"/>
                    </a:moveTo>
                    <a:cubicBezTo>
                      <a:pt x="139" y="55"/>
                      <a:pt x="139" y="55"/>
                      <a:pt x="139" y="55"/>
                    </a:cubicBezTo>
                    <a:cubicBezTo>
                      <a:pt x="240" y="55"/>
                      <a:pt x="240" y="55"/>
                      <a:pt x="240" y="55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moveTo>
                      <a:pt x="35" y="3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35" y="30"/>
                      <a:pt x="35" y="30"/>
                      <a:pt x="35" y="30"/>
                    </a:cubicBezTo>
                    <a:moveTo>
                      <a:pt x="20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226"/>
                      <a:pt x="433" y="226"/>
                      <a:pt x="433" y="226"/>
                    </a:cubicBezTo>
                    <a:cubicBezTo>
                      <a:pt x="413" y="206"/>
                      <a:pt x="413" y="206"/>
                      <a:pt x="413" y="206"/>
                    </a:cubicBezTo>
                    <a:cubicBezTo>
                      <a:pt x="413" y="208"/>
                      <a:pt x="413" y="208"/>
                      <a:pt x="413" y="208"/>
                    </a:cubicBezTo>
                    <a:cubicBezTo>
                      <a:pt x="365" y="208"/>
                      <a:pt x="365" y="208"/>
                      <a:pt x="365" y="208"/>
                    </a:cubicBezTo>
                    <a:cubicBezTo>
                      <a:pt x="365" y="159"/>
                      <a:pt x="365" y="159"/>
                      <a:pt x="365" y="159"/>
                    </a:cubicBezTo>
                    <a:cubicBezTo>
                      <a:pt x="366" y="159"/>
                      <a:pt x="366" y="159"/>
                      <a:pt x="366" y="159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56"/>
                      <a:pt x="343" y="156"/>
                      <a:pt x="343" y="156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95" y="107"/>
                      <a:pt x="295" y="107"/>
                      <a:pt x="295" y="107"/>
                    </a:cubicBezTo>
                    <a:cubicBezTo>
                      <a:pt x="315" y="107"/>
                      <a:pt x="315" y="107"/>
                      <a:pt x="315" y="107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87"/>
                      <a:pt x="295" y="87"/>
                      <a:pt x="295" y="87"/>
                    </a:cubicBezTo>
                    <a:cubicBezTo>
                      <a:pt x="292" y="84"/>
                      <a:pt x="292" y="84"/>
                      <a:pt x="292" y="84"/>
                    </a:cubicBezTo>
                    <a:cubicBezTo>
                      <a:pt x="292" y="104"/>
                      <a:pt x="292" y="104"/>
                      <a:pt x="292" y="104"/>
                    </a:cubicBezTo>
                    <a:cubicBezTo>
                      <a:pt x="243" y="104"/>
                      <a:pt x="243" y="104"/>
                      <a:pt x="243" y="104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63" y="55"/>
                      <a:pt x="263" y="55"/>
                      <a:pt x="263" y="55"/>
                    </a:cubicBezTo>
                    <a:cubicBezTo>
                      <a:pt x="208" y="0"/>
                      <a:pt x="208" y="0"/>
                      <a:pt x="208" y="0"/>
                    </a:cubicBezTo>
                  </a:path>
                </a:pathLst>
              </a:cu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3" name="Rectangle 468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4" name="Rectangle 469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5" name="Rectangle 470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6" name="Rectangle 471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7" name="Freeform 472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8" name="Freeform 473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9" name="Freeform 474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0" name="Freeform 475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1" name="Rectangle 476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2" name="Rectangle 477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3" name="Rectangle 478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4" name="Rectangle 479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5" name="Rectangle 480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6" name="Rectangle 481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7" name="Rectangle 482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8" name="Rectangle 483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9" name="Rectangle 484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A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0" name="Rectangle 485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1" name="Rectangle 486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2" name="Rectangle 487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3" name="Rectangle 488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4" name="Rectangle 489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5" name="Rectangle 490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6" name="Rectangle 491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7" name="Freeform 492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8" name="Freeform 493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9" name="Freeform 494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0" name="Freeform 495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1" name="Freeform 496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2" name="Freeform 497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3" name="Rectangle 498"/>
              <p:cNvSpPr>
                <a:spLocks noChangeArrowheads="1"/>
              </p:cNvSpPr>
              <p:nvPr/>
            </p:nvSpPr>
            <p:spPr bwMode="auto">
              <a:xfrm>
                <a:off x="6869113" y="1873250"/>
                <a:ext cx="84138" cy="31750"/>
              </a:xfrm>
              <a:prstGeom prst="rect">
                <a:avLst/>
              </a:pr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4" name="Rectangle 499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Rectangle 500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Rectangle 501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Rectangle 502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Rectangle 503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504"/>
              <p:cNvSpPr>
                <a:spLocks/>
              </p:cNvSpPr>
              <p:nvPr/>
            </p:nvSpPr>
            <p:spPr bwMode="auto">
              <a:xfrm>
                <a:off x="6589713" y="2085975"/>
                <a:ext cx="155575" cy="165100"/>
              </a:xfrm>
              <a:custGeom>
                <a:avLst/>
                <a:gdLst>
                  <a:gd name="T0" fmla="*/ 57 w 64"/>
                  <a:gd name="T1" fmla="*/ 11 h 68"/>
                  <a:gd name="T2" fmla="*/ 57 w 64"/>
                  <a:gd name="T3" fmla="*/ 34 h 68"/>
                  <a:gd name="T4" fmla="*/ 29 w 64"/>
                  <a:gd name="T5" fmla="*/ 62 h 68"/>
                  <a:gd name="T6" fmla="*/ 7 w 64"/>
                  <a:gd name="T7" fmla="*/ 62 h 68"/>
                  <a:gd name="T8" fmla="*/ 7 w 64"/>
                  <a:gd name="T9" fmla="*/ 40 h 68"/>
                  <a:gd name="T10" fmla="*/ 46 w 64"/>
                  <a:gd name="T11" fmla="*/ 0 h 68"/>
                  <a:gd name="T12" fmla="*/ 57 w 64"/>
                  <a:gd name="T13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8">
                    <a:moveTo>
                      <a:pt x="57" y="11"/>
                    </a:moveTo>
                    <a:cubicBezTo>
                      <a:pt x="64" y="17"/>
                      <a:pt x="64" y="27"/>
                      <a:pt x="57" y="3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8"/>
                      <a:pt x="13" y="68"/>
                      <a:pt x="7" y="62"/>
                    </a:cubicBezTo>
                    <a:cubicBezTo>
                      <a:pt x="0" y="56"/>
                      <a:pt x="0" y="46"/>
                      <a:pt x="7" y="4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0" name="Freeform 505"/>
              <p:cNvSpPr>
                <a:spLocks/>
              </p:cNvSpPr>
              <p:nvPr/>
            </p:nvSpPr>
            <p:spPr bwMode="auto">
              <a:xfrm>
                <a:off x="6589713" y="2162175"/>
                <a:ext cx="95250" cy="234950"/>
              </a:xfrm>
              <a:custGeom>
                <a:avLst/>
                <a:gdLst>
                  <a:gd name="T0" fmla="*/ 0 w 39"/>
                  <a:gd name="T1" fmla="*/ 73 h 97"/>
                  <a:gd name="T2" fmla="*/ 20 w 39"/>
                  <a:gd name="T3" fmla="*/ 93 h 97"/>
                  <a:gd name="T4" fmla="*/ 39 w 39"/>
                  <a:gd name="T5" fmla="*/ 87 h 97"/>
                  <a:gd name="T6" fmla="*/ 39 w 39"/>
                  <a:gd name="T7" fmla="*/ 10 h 97"/>
                  <a:gd name="T8" fmla="*/ 20 w 39"/>
                  <a:gd name="T9" fmla="*/ 4 h 97"/>
                  <a:gd name="T10" fmla="*/ 0 w 39"/>
                  <a:gd name="T11" fmla="*/ 24 h 97"/>
                  <a:gd name="T12" fmla="*/ 0 w 39"/>
                  <a:gd name="T13" fmla="*/ 7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7">
                    <a:moveTo>
                      <a:pt x="0" y="73"/>
                    </a:moveTo>
                    <a:cubicBezTo>
                      <a:pt x="0" y="84"/>
                      <a:pt x="9" y="93"/>
                      <a:pt x="20" y="93"/>
                    </a:cubicBezTo>
                    <a:cubicBezTo>
                      <a:pt x="31" y="93"/>
                      <a:pt x="39" y="97"/>
                      <a:pt x="39" y="8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1" y="4"/>
                      <a:pt x="20" y="4"/>
                    </a:cubicBezTo>
                    <a:cubicBezTo>
                      <a:pt x="9" y="4"/>
                      <a:pt x="0" y="13"/>
                      <a:pt x="0" y="24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1" name="Freeform 506"/>
              <p:cNvSpPr>
                <a:spLocks/>
              </p:cNvSpPr>
              <p:nvPr/>
            </p:nvSpPr>
            <p:spPr bwMode="auto">
              <a:xfrm>
                <a:off x="6667501" y="2085975"/>
                <a:ext cx="42863" cy="36513"/>
              </a:xfrm>
              <a:custGeom>
                <a:avLst/>
                <a:gdLst>
                  <a:gd name="T0" fmla="*/ 14 w 18"/>
                  <a:gd name="T1" fmla="*/ 0 h 15"/>
                  <a:gd name="T2" fmla="*/ 18 w 18"/>
                  <a:gd name="T3" fmla="*/ 4 h 15"/>
                  <a:gd name="T4" fmla="*/ 12 w 18"/>
                  <a:gd name="T5" fmla="*/ 10 h 15"/>
                  <a:gd name="T6" fmla="*/ 0 w 18"/>
                  <a:gd name="T7" fmla="*/ 14 h 15"/>
                  <a:gd name="T8" fmla="*/ 14 w 1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3"/>
                      <a:pt x="4" y="15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2" name="Freeform 507"/>
              <p:cNvSpPr>
                <a:spLocks/>
              </p:cNvSpPr>
              <p:nvPr/>
            </p:nvSpPr>
            <p:spPr bwMode="auto">
              <a:xfrm>
                <a:off x="6650038" y="2322513"/>
                <a:ext cx="155575" cy="406400"/>
              </a:xfrm>
              <a:custGeom>
                <a:avLst/>
                <a:gdLst>
                  <a:gd name="T0" fmla="*/ 0 w 64"/>
                  <a:gd name="T1" fmla="*/ 0 h 168"/>
                  <a:gd name="T2" fmla="*/ 64 w 64"/>
                  <a:gd name="T3" fmla="*/ 84 h 168"/>
                  <a:gd name="T4" fmla="*/ 0 w 64"/>
                  <a:gd name="T5" fmla="*/ 168 h 168"/>
                  <a:gd name="T6" fmla="*/ 0 w 6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68">
                    <a:moveTo>
                      <a:pt x="0" y="0"/>
                    </a:moveTo>
                    <a:cubicBezTo>
                      <a:pt x="37" y="11"/>
                      <a:pt x="64" y="44"/>
                      <a:pt x="64" y="84"/>
                    </a:cubicBezTo>
                    <a:cubicBezTo>
                      <a:pt x="64" y="124"/>
                      <a:pt x="37" y="158"/>
                      <a:pt x="0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3" name="Freeform 508"/>
              <p:cNvSpPr>
                <a:spLocks/>
              </p:cNvSpPr>
              <p:nvPr/>
            </p:nvSpPr>
            <p:spPr bwMode="auto">
              <a:xfrm>
                <a:off x="7281863" y="2435225"/>
                <a:ext cx="50800" cy="5080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28 h 32"/>
                  <a:gd name="T4" fmla="*/ 32 w 32"/>
                  <a:gd name="T5" fmla="*/ 6 h 32"/>
                  <a:gd name="T6" fmla="*/ 0 w 32"/>
                  <a:gd name="T7" fmla="*/ 0 h 32"/>
                  <a:gd name="T8" fmla="*/ 0 w 32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lnTo>
                      <a:pt x="32" y="28"/>
                    </a:lnTo>
                    <a:lnTo>
                      <a:pt x="32" y="6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84" name="Group 183"/>
          <p:cNvGrpSpPr/>
          <p:nvPr userDrawn="1"/>
        </p:nvGrpSpPr>
        <p:grpSpPr>
          <a:xfrm>
            <a:off x="449017" y="3155933"/>
            <a:ext cx="3893183" cy="3355959"/>
            <a:chOff x="446695" y="3155795"/>
            <a:chExt cx="3894750" cy="3357310"/>
          </a:xfrm>
        </p:grpSpPr>
        <p:grpSp>
          <p:nvGrpSpPr>
            <p:cNvPr id="185" name="Group 184"/>
            <p:cNvGrpSpPr/>
            <p:nvPr/>
          </p:nvGrpSpPr>
          <p:grpSpPr>
            <a:xfrm>
              <a:off x="446695" y="3155795"/>
              <a:ext cx="1862135" cy="3357310"/>
              <a:chOff x="446695" y="3155795"/>
              <a:chExt cx="1862135" cy="3357310"/>
            </a:xfrm>
          </p:grpSpPr>
          <p:sp>
            <p:nvSpPr>
              <p:cNvPr id="187" name="Rectangle 203"/>
              <p:cNvSpPr>
                <a:spLocks noChangeArrowheads="1"/>
              </p:cNvSpPr>
              <p:nvPr/>
            </p:nvSpPr>
            <p:spPr bwMode="auto">
              <a:xfrm>
                <a:off x="446695" y="3155795"/>
                <a:ext cx="1862135" cy="33573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grpSp>
            <p:nvGrpSpPr>
              <p:cNvPr id="188" name="Group 120"/>
              <p:cNvGrpSpPr/>
              <p:nvPr/>
            </p:nvGrpSpPr>
            <p:grpSpPr>
              <a:xfrm>
                <a:off x="882393" y="3526501"/>
                <a:ext cx="1006676" cy="1102030"/>
                <a:chOff x="4924425" y="-1920875"/>
                <a:chExt cx="1173163" cy="1284287"/>
              </a:xfrm>
              <a:solidFill>
                <a:schemeClr val="bg1"/>
              </a:solidFill>
            </p:grpSpPr>
            <p:sp>
              <p:nvSpPr>
                <p:cNvPr id="189" name="Freeform 320"/>
                <p:cNvSpPr>
                  <a:spLocks/>
                </p:cNvSpPr>
                <p:nvPr/>
              </p:nvSpPr>
              <p:spPr bwMode="auto">
                <a:xfrm>
                  <a:off x="4924425" y="-1100138"/>
                  <a:ext cx="130175" cy="290512"/>
                </a:xfrm>
                <a:custGeom>
                  <a:avLst/>
                  <a:gdLst>
                    <a:gd name="T0" fmla="*/ 82 w 82"/>
                    <a:gd name="T1" fmla="*/ 176 h 183"/>
                    <a:gd name="T2" fmla="*/ 18 w 82"/>
                    <a:gd name="T3" fmla="*/ 183 h 183"/>
                    <a:gd name="T4" fmla="*/ 0 w 82"/>
                    <a:gd name="T5" fmla="*/ 5 h 183"/>
                    <a:gd name="T6" fmla="*/ 65 w 82"/>
                    <a:gd name="T7" fmla="*/ 0 h 183"/>
                    <a:gd name="T8" fmla="*/ 82 w 82"/>
                    <a:gd name="T9" fmla="*/ 176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3">
                      <a:moveTo>
                        <a:pt x="82" y="176"/>
                      </a:moveTo>
                      <a:lnTo>
                        <a:pt x="18" y="183"/>
                      </a:lnTo>
                      <a:lnTo>
                        <a:pt x="0" y="5"/>
                      </a:lnTo>
                      <a:lnTo>
                        <a:pt x="65" y="0"/>
                      </a:lnTo>
                      <a:lnTo>
                        <a:pt x="82" y="1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0" name="Freeform 321"/>
                <p:cNvSpPr>
                  <a:spLocks/>
                </p:cNvSpPr>
                <p:nvPr/>
              </p:nvSpPr>
              <p:spPr bwMode="auto">
                <a:xfrm>
                  <a:off x="5962650" y="-1103313"/>
                  <a:ext cx="134938" cy="293687"/>
                </a:xfrm>
                <a:custGeom>
                  <a:avLst/>
                  <a:gdLst>
                    <a:gd name="T0" fmla="*/ 62 w 85"/>
                    <a:gd name="T1" fmla="*/ 185 h 185"/>
                    <a:gd name="T2" fmla="*/ 0 w 85"/>
                    <a:gd name="T3" fmla="*/ 176 h 185"/>
                    <a:gd name="T4" fmla="*/ 21 w 85"/>
                    <a:gd name="T5" fmla="*/ 0 h 185"/>
                    <a:gd name="T6" fmla="*/ 85 w 85"/>
                    <a:gd name="T7" fmla="*/ 9 h 185"/>
                    <a:gd name="T8" fmla="*/ 62 w 85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185">
                      <a:moveTo>
                        <a:pt x="62" y="185"/>
                      </a:moveTo>
                      <a:lnTo>
                        <a:pt x="0" y="176"/>
                      </a:lnTo>
                      <a:lnTo>
                        <a:pt x="21" y="0"/>
                      </a:lnTo>
                      <a:lnTo>
                        <a:pt x="85" y="9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1" name="Freeform 322"/>
                <p:cNvSpPr>
                  <a:spLocks/>
                </p:cNvSpPr>
                <p:nvPr/>
              </p:nvSpPr>
              <p:spPr bwMode="auto">
                <a:xfrm>
                  <a:off x="5010150" y="-1304925"/>
                  <a:ext cx="260350" cy="668337"/>
                </a:xfrm>
                <a:custGeom>
                  <a:avLst/>
                  <a:gdLst>
                    <a:gd name="T0" fmla="*/ 90 w 92"/>
                    <a:gd name="T1" fmla="*/ 206 h 236"/>
                    <a:gd name="T2" fmla="*/ 69 w 92"/>
                    <a:gd name="T3" fmla="*/ 232 h 236"/>
                    <a:gd name="T4" fmla="*/ 46 w 92"/>
                    <a:gd name="T5" fmla="*/ 234 h 236"/>
                    <a:gd name="T6" fmla="*/ 20 w 92"/>
                    <a:gd name="T7" fmla="*/ 213 h 236"/>
                    <a:gd name="T8" fmla="*/ 2 w 92"/>
                    <a:gd name="T9" fmla="*/ 30 h 236"/>
                    <a:gd name="T10" fmla="*/ 23 w 92"/>
                    <a:gd name="T11" fmla="*/ 4 h 236"/>
                    <a:gd name="T12" fmla="*/ 46 w 92"/>
                    <a:gd name="T13" fmla="*/ 1 h 236"/>
                    <a:gd name="T14" fmla="*/ 72 w 92"/>
                    <a:gd name="T15" fmla="*/ 23 h 236"/>
                    <a:gd name="T16" fmla="*/ 90 w 92"/>
                    <a:gd name="T17" fmla="*/ 20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236">
                      <a:moveTo>
                        <a:pt x="90" y="206"/>
                      </a:moveTo>
                      <a:cubicBezTo>
                        <a:pt x="92" y="219"/>
                        <a:pt x="82" y="231"/>
                        <a:pt x="69" y="232"/>
                      </a:cubicBezTo>
                      <a:cubicBezTo>
                        <a:pt x="46" y="234"/>
                        <a:pt x="46" y="234"/>
                        <a:pt x="46" y="234"/>
                      </a:cubicBezTo>
                      <a:cubicBezTo>
                        <a:pt x="33" y="236"/>
                        <a:pt x="21" y="226"/>
                        <a:pt x="20" y="213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17"/>
                        <a:pt x="10" y="5"/>
                        <a:pt x="23" y="4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59" y="0"/>
                        <a:pt x="71" y="10"/>
                        <a:pt x="72" y="23"/>
                      </a:cubicBezTo>
                      <a:lnTo>
                        <a:pt x="90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2" name="Freeform 323"/>
                <p:cNvSpPr>
                  <a:spLocks/>
                </p:cNvSpPr>
                <p:nvPr/>
              </p:nvSpPr>
              <p:spPr bwMode="auto">
                <a:xfrm>
                  <a:off x="5740400" y="-1309688"/>
                  <a:ext cx="274638" cy="666750"/>
                </a:xfrm>
                <a:custGeom>
                  <a:avLst/>
                  <a:gdLst>
                    <a:gd name="T0" fmla="*/ 72 w 97"/>
                    <a:gd name="T1" fmla="*/ 214 h 236"/>
                    <a:gd name="T2" fmla="*/ 45 w 97"/>
                    <a:gd name="T3" fmla="*/ 235 h 236"/>
                    <a:gd name="T4" fmla="*/ 22 w 97"/>
                    <a:gd name="T5" fmla="*/ 232 h 236"/>
                    <a:gd name="T6" fmla="*/ 2 w 97"/>
                    <a:gd name="T7" fmla="*/ 205 h 236"/>
                    <a:gd name="T8" fmla="*/ 26 w 97"/>
                    <a:gd name="T9" fmla="*/ 22 h 236"/>
                    <a:gd name="T10" fmla="*/ 52 w 97"/>
                    <a:gd name="T11" fmla="*/ 2 h 236"/>
                    <a:gd name="T12" fmla="*/ 75 w 97"/>
                    <a:gd name="T13" fmla="*/ 5 h 236"/>
                    <a:gd name="T14" fmla="*/ 96 w 97"/>
                    <a:gd name="T15" fmla="*/ 31 h 236"/>
                    <a:gd name="T16" fmla="*/ 72 w 97"/>
                    <a:gd name="T17" fmla="*/ 21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36">
                      <a:moveTo>
                        <a:pt x="72" y="214"/>
                      </a:moveTo>
                      <a:cubicBezTo>
                        <a:pt x="70" y="227"/>
                        <a:pt x="58" y="236"/>
                        <a:pt x="45" y="235"/>
                      </a:cubicBezTo>
                      <a:cubicBezTo>
                        <a:pt x="22" y="232"/>
                        <a:pt x="22" y="232"/>
                        <a:pt x="22" y="232"/>
                      </a:cubicBezTo>
                      <a:cubicBezTo>
                        <a:pt x="9" y="230"/>
                        <a:pt x="0" y="218"/>
                        <a:pt x="2" y="205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7" y="9"/>
                        <a:pt x="39" y="0"/>
                        <a:pt x="52" y="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8" y="6"/>
                        <a:pt x="97" y="18"/>
                        <a:pt x="96" y="31"/>
                      </a:cubicBezTo>
                      <a:lnTo>
                        <a:pt x="72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3" name="Freeform 324"/>
                <p:cNvSpPr>
                  <a:spLocks/>
                </p:cNvSpPr>
                <p:nvPr/>
              </p:nvSpPr>
              <p:spPr bwMode="auto">
                <a:xfrm>
                  <a:off x="4959350" y="-1901825"/>
                  <a:ext cx="1109663" cy="823912"/>
                </a:xfrm>
                <a:custGeom>
                  <a:avLst/>
                  <a:gdLst>
                    <a:gd name="T0" fmla="*/ 386 w 392"/>
                    <a:gd name="T1" fmla="*/ 291 h 291"/>
                    <a:gd name="T2" fmla="*/ 380 w 392"/>
                    <a:gd name="T3" fmla="*/ 285 h 291"/>
                    <a:gd name="T4" fmla="*/ 380 w 392"/>
                    <a:gd name="T5" fmla="*/ 174 h 291"/>
                    <a:gd name="T6" fmla="*/ 218 w 392"/>
                    <a:gd name="T7" fmla="*/ 12 h 291"/>
                    <a:gd name="T8" fmla="*/ 174 w 392"/>
                    <a:gd name="T9" fmla="*/ 12 h 291"/>
                    <a:gd name="T10" fmla="*/ 12 w 392"/>
                    <a:gd name="T11" fmla="*/ 174 h 291"/>
                    <a:gd name="T12" fmla="*/ 12 w 392"/>
                    <a:gd name="T13" fmla="*/ 285 h 291"/>
                    <a:gd name="T14" fmla="*/ 6 w 392"/>
                    <a:gd name="T15" fmla="*/ 291 h 291"/>
                    <a:gd name="T16" fmla="*/ 0 w 392"/>
                    <a:gd name="T17" fmla="*/ 285 h 291"/>
                    <a:gd name="T18" fmla="*/ 0 w 392"/>
                    <a:gd name="T19" fmla="*/ 174 h 291"/>
                    <a:gd name="T20" fmla="*/ 174 w 392"/>
                    <a:gd name="T21" fmla="*/ 0 h 291"/>
                    <a:gd name="T22" fmla="*/ 218 w 392"/>
                    <a:gd name="T23" fmla="*/ 0 h 291"/>
                    <a:gd name="T24" fmla="*/ 392 w 392"/>
                    <a:gd name="T25" fmla="*/ 174 h 291"/>
                    <a:gd name="T26" fmla="*/ 392 w 392"/>
                    <a:gd name="T27" fmla="*/ 285 h 291"/>
                    <a:gd name="T28" fmla="*/ 386 w 392"/>
                    <a:gd name="T2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2" h="291">
                      <a:moveTo>
                        <a:pt x="386" y="291"/>
                      </a:moveTo>
                      <a:cubicBezTo>
                        <a:pt x="383" y="291"/>
                        <a:pt x="380" y="288"/>
                        <a:pt x="380" y="285"/>
                      </a:cubicBezTo>
                      <a:cubicBezTo>
                        <a:pt x="380" y="174"/>
                        <a:pt x="380" y="174"/>
                        <a:pt x="380" y="174"/>
                      </a:cubicBezTo>
                      <a:cubicBezTo>
                        <a:pt x="380" y="85"/>
                        <a:pt x="307" y="12"/>
                        <a:pt x="218" y="12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85" y="12"/>
                        <a:pt x="12" y="85"/>
                        <a:pt x="12" y="174"/>
                      </a:cubicBezTo>
                      <a:cubicBezTo>
                        <a:pt x="12" y="285"/>
                        <a:pt x="12" y="285"/>
                        <a:pt x="12" y="285"/>
                      </a:cubicBezTo>
                      <a:cubicBezTo>
                        <a:pt x="12" y="288"/>
                        <a:pt x="9" y="291"/>
                        <a:pt x="6" y="291"/>
                      </a:cubicBezTo>
                      <a:cubicBezTo>
                        <a:pt x="2" y="291"/>
                        <a:pt x="0" y="288"/>
                        <a:pt x="0" y="285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78"/>
                        <a:pt x="78" y="0"/>
                        <a:pt x="174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314" y="0"/>
                        <a:pt x="392" y="78"/>
                        <a:pt x="392" y="174"/>
                      </a:cubicBezTo>
                      <a:cubicBezTo>
                        <a:pt x="392" y="285"/>
                        <a:pt x="392" y="285"/>
                        <a:pt x="392" y="285"/>
                      </a:cubicBezTo>
                      <a:cubicBezTo>
                        <a:pt x="392" y="288"/>
                        <a:pt x="389" y="291"/>
                        <a:pt x="386" y="2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4" name="Freeform 325"/>
                <p:cNvSpPr>
                  <a:spLocks/>
                </p:cNvSpPr>
                <p:nvPr/>
              </p:nvSpPr>
              <p:spPr bwMode="auto">
                <a:xfrm>
                  <a:off x="4995863" y="-1920875"/>
                  <a:ext cx="1033463" cy="317500"/>
                </a:xfrm>
                <a:custGeom>
                  <a:avLst/>
                  <a:gdLst>
                    <a:gd name="T0" fmla="*/ 350 w 365"/>
                    <a:gd name="T1" fmla="*/ 110 h 112"/>
                    <a:gd name="T2" fmla="*/ 339 w 365"/>
                    <a:gd name="T3" fmla="*/ 103 h 112"/>
                    <a:gd name="T4" fmla="*/ 205 w 365"/>
                    <a:gd name="T5" fmla="*/ 26 h 112"/>
                    <a:gd name="T6" fmla="*/ 161 w 365"/>
                    <a:gd name="T7" fmla="*/ 26 h 112"/>
                    <a:gd name="T8" fmla="*/ 27 w 365"/>
                    <a:gd name="T9" fmla="*/ 103 h 112"/>
                    <a:gd name="T10" fmla="*/ 9 w 365"/>
                    <a:gd name="T11" fmla="*/ 108 h 112"/>
                    <a:gd name="T12" fmla="*/ 4 w 365"/>
                    <a:gd name="T13" fmla="*/ 90 h 112"/>
                    <a:gd name="T14" fmla="*/ 161 w 365"/>
                    <a:gd name="T15" fmla="*/ 0 h 112"/>
                    <a:gd name="T16" fmla="*/ 205 w 365"/>
                    <a:gd name="T17" fmla="*/ 0 h 112"/>
                    <a:gd name="T18" fmla="*/ 362 w 365"/>
                    <a:gd name="T19" fmla="*/ 90 h 112"/>
                    <a:gd name="T20" fmla="*/ 357 w 365"/>
                    <a:gd name="T21" fmla="*/ 108 h 112"/>
                    <a:gd name="T22" fmla="*/ 350 w 365"/>
                    <a:gd name="T23" fmla="*/ 11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5" h="112">
                      <a:moveTo>
                        <a:pt x="350" y="110"/>
                      </a:moveTo>
                      <a:cubicBezTo>
                        <a:pt x="345" y="110"/>
                        <a:pt x="341" y="108"/>
                        <a:pt x="339" y="103"/>
                      </a:cubicBezTo>
                      <a:cubicBezTo>
                        <a:pt x="311" y="56"/>
                        <a:pt x="259" y="26"/>
                        <a:pt x="205" y="26"/>
                      </a:cubicBezTo>
                      <a:cubicBezTo>
                        <a:pt x="161" y="26"/>
                        <a:pt x="161" y="26"/>
                        <a:pt x="161" y="26"/>
                      </a:cubicBezTo>
                      <a:cubicBezTo>
                        <a:pt x="106" y="26"/>
                        <a:pt x="55" y="56"/>
                        <a:pt x="27" y="103"/>
                      </a:cubicBezTo>
                      <a:cubicBezTo>
                        <a:pt x="23" y="110"/>
                        <a:pt x="15" y="112"/>
                        <a:pt x="9" y="108"/>
                      </a:cubicBezTo>
                      <a:cubicBezTo>
                        <a:pt x="3" y="105"/>
                        <a:pt x="0" y="96"/>
                        <a:pt x="4" y="90"/>
                      </a:cubicBezTo>
                      <a:cubicBezTo>
                        <a:pt x="37" y="34"/>
                        <a:pt x="97" y="0"/>
                        <a:pt x="161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69" y="0"/>
                        <a:pt x="329" y="34"/>
                        <a:pt x="362" y="90"/>
                      </a:cubicBezTo>
                      <a:cubicBezTo>
                        <a:pt x="365" y="96"/>
                        <a:pt x="363" y="105"/>
                        <a:pt x="357" y="108"/>
                      </a:cubicBezTo>
                      <a:cubicBezTo>
                        <a:pt x="355" y="109"/>
                        <a:pt x="352" y="110"/>
                        <a:pt x="350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186" name="Rectangle 203"/>
            <p:cNvSpPr>
              <a:spLocks noChangeArrowheads="1"/>
            </p:cNvSpPr>
            <p:nvPr/>
          </p:nvSpPr>
          <p:spPr bwMode="auto">
            <a:xfrm>
              <a:off x="461603" y="4916603"/>
              <a:ext cx="3879842" cy="15965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96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algn="ctr" defTabSz="914005"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Podcasts</a:t>
              </a:r>
              <a:br>
                <a:rPr lang="en-US" sz="1764" dirty="0">
                  <a:solidFill>
                    <a:srgbClr val="404040"/>
                  </a:solidFill>
                  <a:latin typeface="Segoe UI"/>
                </a:rPr>
              </a:b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http://</a:t>
              </a: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dev.office.com/podcasts</a:t>
              </a: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 </a:t>
              </a:r>
            </a:p>
            <a:p>
              <a:pPr algn="ctr" defTabSz="914005">
                <a:defRPr/>
              </a:pPr>
              <a:endParaRPr lang="en-US" sz="1764" dirty="0">
                <a:solidFill>
                  <a:srgbClr val="404040"/>
                </a:solidFill>
                <a:latin typeface="Segoe UI"/>
              </a:endParaRPr>
            </a:p>
          </p:txBody>
        </p:sp>
      </p:grpSp>
      <p:grpSp>
        <p:nvGrpSpPr>
          <p:cNvPr id="195" name="Group 194"/>
          <p:cNvGrpSpPr/>
          <p:nvPr userDrawn="1"/>
        </p:nvGrpSpPr>
        <p:grpSpPr>
          <a:xfrm>
            <a:off x="10132721" y="4916033"/>
            <a:ext cx="1844238" cy="1597854"/>
            <a:chOff x="10134295" y="4916603"/>
            <a:chExt cx="1844980" cy="1598497"/>
          </a:xfrm>
        </p:grpSpPr>
        <p:sp>
          <p:nvSpPr>
            <p:cNvPr id="196" name="Rectangle 153"/>
            <p:cNvSpPr>
              <a:spLocks noChangeArrowheads="1"/>
            </p:cNvSpPr>
            <p:nvPr/>
          </p:nvSpPr>
          <p:spPr bwMode="auto">
            <a:xfrm>
              <a:off x="10134295" y="4916603"/>
              <a:ext cx="1844980" cy="15984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1799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UserVoice</a:t>
              </a: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r>
                <a:rPr lang="en-US" sz="1199" u="sng" dirty="0">
                  <a:solidFill>
                    <a:schemeClr val="bg1"/>
                  </a:solidFill>
                  <a:latin typeface="Segoe UI"/>
                </a:rPr>
                <a:t>http://officespdev.uservoice.com/ </a:t>
              </a: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sp>
          <p:nvSpPr>
            <p:cNvPr id="197" name="Freeform 64"/>
            <p:cNvSpPr>
              <a:spLocks noChangeAspect="1" noEditPoints="1"/>
            </p:cNvSpPr>
            <p:nvPr/>
          </p:nvSpPr>
          <p:spPr bwMode="black">
            <a:xfrm>
              <a:off x="10672381" y="5344472"/>
              <a:ext cx="794805" cy="610410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2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599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98" name="Group 197"/>
          <p:cNvGrpSpPr/>
          <p:nvPr userDrawn="1"/>
        </p:nvGrpSpPr>
        <p:grpSpPr>
          <a:xfrm>
            <a:off x="2399409" y="3155336"/>
            <a:ext cx="1942791" cy="1681580"/>
            <a:chOff x="2397872" y="3155198"/>
            <a:chExt cx="1943573" cy="1682257"/>
          </a:xfrm>
        </p:grpSpPr>
        <p:sp>
          <p:nvSpPr>
            <p:cNvPr id="199" name="Rectangle 266"/>
            <p:cNvSpPr>
              <a:spLocks noChangeArrowheads="1"/>
            </p:cNvSpPr>
            <p:nvPr/>
          </p:nvSpPr>
          <p:spPr bwMode="auto">
            <a:xfrm>
              <a:off x="2397872" y="3155198"/>
              <a:ext cx="1943573" cy="168225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Stack overflow</a:t>
              </a: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[</a:t>
              </a:r>
              <a:r>
                <a:rPr lang="en-US" sz="1764" dirty="0" err="1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ms</a:t>
              </a: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-office]</a:t>
              </a:r>
            </a:p>
          </p:txBody>
        </p:sp>
        <p:sp>
          <p:nvSpPr>
            <p:cNvPr id="200" name="Freeform 15"/>
            <p:cNvSpPr>
              <a:spLocks noEditPoints="1"/>
            </p:cNvSpPr>
            <p:nvPr/>
          </p:nvSpPr>
          <p:spPr bwMode="black">
            <a:xfrm>
              <a:off x="2964290" y="3587555"/>
              <a:ext cx="760544" cy="761422"/>
            </a:xfrm>
            <a:custGeom>
              <a:avLst/>
              <a:gdLst>
                <a:gd name="T0" fmla="*/ 455 w 708"/>
                <a:gd name="T1" fmla="*/ 121 h 709"/>
                <a:gd name="T2" fmla="*/ 392 w 708"/>
                <a:gd name="T3" fmla="*/ 121 h 709"/>
                <a:gd name="T4" fmla="*/ 392 w 708"/>
                <a:gd name="T5" fmla="*/ 206 h 709"/>
                <a:gd name="T6" fmla="*/ 316 w 708"/>
                <a:gd name="T7" fmla="*/ 206 h 709"/>
                <a:gd name="T8" fmla="*/ 316 w 708"/>
                <a:gd name="T9" fmla="*/ 121 h 709"/>
                <a:gd name="T10" fmla="*/ 250 w 708"/>
                <a:gd name="T11" fmla="*/ 121 h 709"/>
                <a:gd name="T12" fmla="*/ 354 w 708"/>
                <a:gd name="T13" fmla="*/ 0 h 709"/>
                <a:gd name="T14" fmla="*/ 455 w 708"/>
                <a:gd name="T15" fmla="*/ 121 h 709"/>
                <a:gd name="T16" fmla="*/ 205 w 708"/>
                <a:gd name="T17" fmla="*/ 371 h 709"/>
                <a:gd name="T18" fmla="*/ 139 w 708"/>
                <a:gd name="T19" fmla="*/ 371 h 709"/>
                <a:gd name="T20" fmla="*/ 139 w 708"/>
                <a:gd name="T21" fmla="*/ 456 h 709"/>
                <a:gd name="T22" fmla="*/ 63 w 708"/>
                <a:gd name="T23" fmla="*/ 456 h 709"/>
                <a:gd name="T24" fmla="*/ 63 w 708"/>
                <a:gd name="T25" fmla="*/ 371 h 709"/>
                <a:gd name="T26" fmla="*/ 0 w 708"/>
                <a:gd name="T27" fmla="*/ 371 h 709"/>
                <a:gd name="T28" fmla="*/ 101 w 708"/>
                <a:gd name="T29" fmla="*/ 251 h 709"/>
                <a:gd name="T30" fmla="*/ 205 w 708"/>
                <a:gd name="T31" fmla="*/ 371 h 709"/>
                <a:gd name="T32" fmla="*/ 205 w 708"/>
                <a:gd name="T33" fmla="*/ 503 h 709"/>
                <a:gd name="T34" fmla="*/ 0 w 708"/>
                <a:gd name="T35" fmla="*/ 503 h 709"/>
                <a:gd name="T36" fmla="*/ 0 w 708"/>
                <a:gd name="T37" fmla="*/ 709 h 709"/>
                <a:gd name="T38" fmla="*/ 205 w 708"/>
                <a:gd name="T39" fmla="*/ 709 h 709"/>
                <a:gd name="T40" fmla="*/ 205 w 708"/>
                <a:gd name="T41" fmla="*/ 503 h 709"/>
                <a:gd name="T42" fmla="*/ 708 w 708"/>
                <a:gd name="T43" fmla="*/ 503 h 709"/>
                <a:gd name="T44" fmla="*/ 503 w 708"/>
                <a:gd name="T45" fmla="*/ 503 h 709"/>
                <a:gd name="T46" fmla="*/ 503 w 708"/>
                <a:gd name="T47" fmla="*/ 709 h 709"/>
                <a:gd name="T48" fmla="*/ 708 w 708"/>
                <a:gd name="T49" fmla="*/ 709 h 709"/>
                <a:gd name="T50" fmla="*/ 708 w 708"/>
                <a:gd name="T51" fmla="*/ 503 h 709"/>
                <a:gd name="T52" fmla="*/ 708 w 708"/>
                <a:gd name="T53" fmla="*/ 0 h 709"/>
                <a:gd name="T54" fmla="*/ 503 w 708"/>
                <a:gd name="T55" fmla="*/ 0 h 709"/>
                <a:gd name="T56" fmla="*/ 503 w 708"/>
                <a:gd name="T57" fmla="*/ 206 h 709"/>
                <a:gd name="T58" fmla="*/ 708 w 708"/>
                <a:gd name="T59" fmla="*/ 206 h 709"/>
                <a:gd name="T60" fmla="*/ 708 w 708"/>
                <a:gd name="T61" fmla="*/ 0 h 709"/>
                <a:gd name="T62" fmla="*/ 708 w 708"/>
                <a:gd name="T63" fmla="*/ 251 h 709"/>
                <a:gd name="T64" fmla="*/ 503 w 708"/>
                <a:gd name="T65" fmla="*/ 251 h 709"/>
                <a:gd name="T66" fmla="*/ 503 w 708"/>
                <a:gd name="T67" fmla="*/ 456 h 709"/>
                <a:gd name="T68" fmla="*/ 708 w 708"/>
                <a:gd name="T69" fmla="*/ 456 h 709"/>
                <a:gd name="T70" fmla="*/ 708 w 708"/>
                <a:gd name="T71" fmla="*/ 251 h 709"/>
                <a:gd name="T72" fmla="*/ 455 w 708"/>
                <a:gd name="T73" fmla="*/ 251 h 709"/>
                <a:gd name="T74" fmla="*/ 250 w 708"/>
                <a:gd name="T75" fmla="*/ 251 h 709"/>
                <a:gd name="T76" fmla="*/ 250 w 708"/>
                <a:gd name="T77" fmla="*/ 456 h 709"/>
                <a:gd name="T78" fmla="*/ 455 w 708"/>
                <a:gd name="T79" fmla="*/ 456 h 709"/>
                <a:gd name="T80" fmla="*/ 455 w 708"/>
                <a:gd name="T81" fmla="*/ 251 h 709"/>
                <a:gd name="T82" fmla="*/ 455 w 708"/>
                <a:gd name="T83" fmla="*/ 503 h 709"/>
                <a:gd name="T84" fmla="*/ 250 w 708"/>
                <a:gd name="T85" fmla="*/ 503 h 709"/>
                <a:gd name="T86" fmla="*/ 250 w 708"/>
                <a:gd name="T87" fmla="*/ 709 h 709"/>
                <a:gd name="T88" fmla="*/ 455 w 708"/>
                <a:gd name="T89" fmla="*/ 709 h 709"/>
                <a:gd name="T90" fmla="*/ 455 w 708"/>
                <a:gd name="T91" fmla="*/ 50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8" h="709">
                  <a:moveTo>
                    <a:pt x="455" y="121"/>
                  </a:moveTo>
                  <a:lnTo>
                    <a:pt x="392" y="121"/>
                  </a:lnTo>
                  <a:lnTo>
                    <a:pt x="392" y="206"/>
                  </a:lnTo>
                  <a:lnTo>
                    <a:pt x="316" y="206"/>
                  </a:lnTo>
                  <a:lnTo>
                    <a:pt x="316" y="121"/>
                  </a:lnTo>
                  <a:lnTo>
                    <a:pt x="250" y="121"/>
                  </a:lnTo>
                  <a:lnTo>
                    <a:pt x="354" y="0"/>
                  </a:lnTo>
                  <a:lnTo>
                    <a:pt x="455" y="121"/>
                  </a:lnTo>
                  <a:close/>
                  <a:moveTo>
                    <a:pt x="205" y="371"/>
                  </a:moveTo>
                  <a:lnTo>
                    <a:pt x="139" y="371"/>
                  </a:lnTo>
                  <a:lnTo>
                    <a:pt x="139" y="456"/>
                  </a:lnTo>
                  <a:lnTo>
                    <a:pt x="63" y="456"/>
                  </a:lnTo>
                  <a:lnTo>
                    <a:pt x="63" y="371"/>
                  </a:lnTo>
                  <a:lnTo>
                    <a:pt x="0" y="371"/>
                  </a:lnTo>
                  <a:lnTo>
                    <a:pt x="101" y="251"/>
                  </a:lnTo>
                  <a:lnTo>
                    <a:pt x="205" y="371"/>
                  </a:lnTo>
                  <a:close/>
                  <a:moveTo>
                    <a:pt x="205" y="503"/>
                  </a:moveTo>
                  <a:lnTo>
                    <a:pt x="0" y="503"/>
                  </a:lnTo>
                  <a:lnTo>
                    <a:pt x="0" y="709"/>
                  </a:lnTo>
                  <a:lnTo>
                    <a:pt x="205" y="709"/>
                  </a:lnTo>
                  <a:lnTo>
                    <a:pt x="205" y="503"/>
                  </a:lnTo>
                  <a:close/>
                  <a:moveTo>
                    <a:pt x="708" y="503"/>
                  </a:moveTo>
                  <a:lnTo>
                    <a:pt x="503" y="503"/>
                  </a:lnTo>
                  <a:lnTo>
                    <a:pt x="503" y="709"/>
                  </a:lnTo>
                  <a:lnTo>
                    <a:pt x="708" y="709"/>
                  </a:lnTo>
                  <a:lnTo>
                    <a:pt x="708" y="503"/>
                  </a:lnTo>
                  <a:close/>
                  <a:moveTo>
                    <a:pt x="708" y="0"/>
                  </a:moveTo>
                  <a:lnTo>
                    <a:pt x="503" y="0"/>
                  </a:lnTo>
                  <a:lnTo>
                    <a:pt x="503" y="206"/>
                  </a:lnTo>
                  <a:lnTo>
                    <a:pt x="708" y="206"/>
                  </a:lnTo>
                  <a:lnTo>
                    <a:pt x="708" y="0"/>
                  </a:lnTo>
                  <a:close/>
                  <a:moveTo>
                    <a:pt x="708" y="251"/>
                  </a:moveTo>
                  <a:lnTo>
                    <a:pt x="503" y="251"/>
                  </a:lnTo>
                  <a:lnTo>
                    <a:pt x="503" y="456"/>
                  </a:lnTo>
                  <a:lnTo>
                    <a:pt x="708" y="456"/>
                  </a:lnTo>
                  <a:lnTo>
                    <a:pt x="708" y="251"/>
                  </a:lnTo>
                  <a:close/>
                  <a:moveTo>
                    <a:pt x="455" y="251"/>
                  </a:moveTo>
                  <a:lnTo>
                    <a:pt x="250" y="251"/>
                  </a:lnTo>
                  <a:lnTo>
                    <a:pt x="250" y="456"/>
                  </a:lnTo>
                  <a:lnTo>
                    <a:pt x="455" y="456"/>
                  </a:lnTo>
                  <a:lnTo>
                    <a:pt x="455" y="251"/>
                  </a:lnTo>
                  <a:close/>
                  <a:moveTo>
                    <a:pt x="455" y="503"/>
                  </a:moveTo>
                  <a:lnTo>
                    <a:pt x="250" y="503"/>
                  </a:lnTo>
                  <a:lnTo>
                    <a:pt x="250" y="709"/>
                  </a:lnTo>
                  <a:lnTo>
                    <a:pt x="455" y="709"/>
                  </a:lnTo>
                  <a:lnTo>
                    <a:pt x="455" y="5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0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algn="ctr" defTabSz="914001">
                <a:defRPr/>
              </a:pPr>
              <a:endParaRPr lang="en-US" sz="159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201" name="Group 200"/>
          <p:cNvGrpSpPr/>
          <p:nvPr userDrawn="1"/>
        </p:nvGrpSpPr>
        <p:grpSpPr>
          <a:xfrm>
            <a:off x="4426635" y="3160646"/>
            <a:ext cx="3702219" cy="1678717"/>
            <a:chOff x="4425913" y="3160511"/>
            <a:chExt cx="3703709" cy="1679392"/>
          </a:xfrm>
        </p:grpSpPr>
        <p:sp>
          <p:nvSpPr>
            <p:cNvPr id="202" name="Rectangle 153"/>
            <p:cNvSpPr>
              <a:spLocks noChangeArrowheads="1"/>
            </p:cNvSpPr>
            <p:nvPr/>
          </p:nvSpPr>
          <p:spPr bwMode="auto">
            <a:xfrm>
              <a:off x="4425913" y="3160511"/>
              <a:ext cx="3703709" cy="1679392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1188242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Channel 9 </a:t>
              </a:r>
              <a:b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Dev Show</a:t>
              </a:r>
            </a:p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399" u="sng" dirty="0">
                  <a:solidFill>
                    <a:srgbClr val="FFFFFF"/>
                  </a:solidFill>
                  <a:latin typeface="Segoe UI"/>
                </a:rPr>
                <a:t>http://aka.ms/O365DevShow </a:t>
              </a:r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r="22284" b="14513"/>
            <a:stretch/>
          </p:blipFill>
          <p:spPr>
            <a:xfrm>
              <a:off x="4616146" y="3328808"/>
              <a:ext cx="774394" cy="1366521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 userDrawn="1"/>
        </p:nvGrpSpPr>
        <p:grpSpPr>
          <a:xfrm>
            <a:off x="6275951" y="4916033"/>
            <a:ext cx="3780906" cy="1597853"/>
            <a:chOff x="6275951" y="4916033"/>
            <a:chExt cx="3780906" cy="1597853"/>
          </a:xfrm>
        </p:grpSpPr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6275951" y="4916033"/>
              <a:ext cx="3780906" cy="159785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3198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Light"/>
                </a:rPr>
                <a:t>Snack Demos</a:t>
              </a:r>
            </a:p>
            <a:p>
              <a:pPr defTabSz="914005">
                <a:defRPr/>
              </a:pPr>
              <a:endParaRPr lang="en-US" sz="3198" b="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599" u="sng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defRPr/>
              </a:pPr>
              <a:r>
                <a:rPr lang="en-US" sz="1599" u="sng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http://aka.ms/o365DevSnackDemos 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3" t="22006" r="6690" b="17389"/>
            <a:stretch/>
          </p:blipFill>
          <p:spPr>
            <a:xfrm>
              <a:off x="7426104" y="5489581"/>
              <a:ext cx="1480601" cy="624925"/>
            </a:xfrm>
            <a:prstGeom prst="rect">
              <a:avLst/>
            </a:prstGeom>
          </p:spPr>
        </p:pic>
      </p:grpSp>
      <p:sp>
        <p:nvSpPr>
          <p:cNvPr id="207" name="Title 2"/>
          <p:cNvSpPr>
            <a:spLocks noGrp="1"/>
          </p:cNvSpPr>
          <p:nvPr>
            <p:ph type="title" idx="4294967295"/>
          </p:nvPr>
        </p:nvSpPr>
        <p:spPr>
          <a:xfrm>
            <a:off x="273844" y="295275"/>
            <a:ext cx="11888787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hlinkClick r:id="rId6"/>
          </p:cNvPr>
          <p:cNvSpPr/>
          <p:nvPr userDrawn="1"/>
        </p:nvSpPr>
        <p:spPr bwMode="auto">
          <a:xfrm>
            <a:off x="6314720" y="6148471"/>
            <a:ext cx="3321109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8" name="Rectangle 207">
            <a:hlinkClick r:id="rId7"/>
          </p:cNvPr>
          <p:cNvSpPr/>
          <p:nvPr userDrawn="1"/>
        </p:nvSpPr>
        <p:spPr bwMode="auto">
          <a:xfrm>
            <a:off x="547687" y="2300766"/>
            <a:ext cx="41148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9" name="Rectangle 208">
            <a:hlinkClick r:id="rId8"/>
          </p:cNvPr>
          <p:cNvSpPr/>
          <p:nvPr userDrawn="1"/>
        </p:nvSpPr>
        <p:spPr bwMode="auto">
          <a:xfrm>
            <a:off x="9290179" y="2232511"/>
            <a:ext cx="151541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0" name="Rectangle 209">
            <a:hlinkClick r:id="rId9"/>
          </p:cNvPr>
          <p:cNvSpPr/>
          <p:nvPr userDrawn="1"/>
        </p:nvSpPr>
        <p:spPr bwMode="auto">
          <a:xfrm>
            <a:off x="5508330" y="4469572"/>
            <a:ext cx="244225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1" name="Rectangle 210">
            <a:hlinkClick r:id="rId10"/>
          </p:cNvPr>
          <p:cNvSpPr/>
          <p:nvPr userDrawn="1"/>
        </p:nvSpPr>
        <p:spPr bwMode="auto">
          <a:xfrm>
            <a:off x="808814" y="5713962"/>
            <a:ext cx="32004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2" name="Rectangle 211">
            <a:hlinkClick r:id="rId11"/>
          </p:cNvPr>
          <p:cNvSpPr/>
          <p:nvPr userDrawn="1"/>
        </p:nvSpPr>
        <p:spPr bwMode="auto">
          <a:xfrm>
            <a:off x="10132720" y="6055066"/>
            <a:ext cx="1739741" cy="3995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85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gradFill>
                  <a:gsLst>
                    <a:gs pos="8383">
                      <a:srgbClr val="262626"/>
                    </a:gs>
                    <a:gs pos="20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0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64488" y="295272"/>
            <a:ext cx="4197350" cy="371475"/>
          </a:xfrm>
          <a:prstGeom prst="rect">
            <a:avLst/>
          </a:prstGeom>
        </p:spPr>
        <p:txBody>
          <a:bodyPr vert="horz" lIns="91440" tIns="45720" rIns="18288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36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00" r:id="rId12"/>
    <p:sldLayoutId id="2147484249" r:id="rId13"/>
    <p:sldLayoutId id="2147484301" r:id="rId14"/>
    <p:sldLayoutId id="2147484303" r:id="rId15"/>
    <p:sldLayoutId id="2147484304" r:id="rId16"/>
    <p:sldLayoutId id="2147484321" r:id="rId17"/>
    <p:sldLayoutId id="2147484250" r:id="rId18"/>
    <p:sldLayoutId id="2147484312" r:id="rId19"/>
    <p:sldLayoutId id="2147484313" r:id="rId20"/>
    <p:sldLayoutId id="2147484314" r:id="rId21"/>
    <p:sldLayoutId id="2147484315" r:id="rId22"/>
    <p:sldLayoutId id="2147484317" r:id="rId23"/>
    <p:sldLayoutId id="2147484316" r:id="rId24"/>
    <p:sldLayoutId id="2147484309" r:id="rId25"/>
    <p:sldLayoutId id="2147484306" r:id="rId26"/>
    <p:sldLayoutId id="2147484311" r:id="rId27"/>
    <p:sldLayoutId id="2147484307" r:id="rId28"/>
    <p:sldLayoutId id="2147484308" r:id="rId29"/>
    <p:sldLayoutId id="2147484310" r:id="rId30"/>
    <p:sldLayoutId id="2147484251" r:id="rId31"/>
    <p:sldLayoutId id="2147484252" r:id="rId32"/>
    <p:sldLayoutId id="2147484253" r:id="rId33"/>
    <p:sldLayoutId id="2147484305" r:id="rId34"/>
    <p:sldLayoutId id="2147484264" r:id="rId35"/>
    <p:sldLayoutId id="2147484254" r:id="rId36"/>
    <p:sldLayoutId id="2147484256" r:id="rId37"/>
    <p:sldLayoutId id="2147484257" r:id="rId38"/>
    <p:sldLayoutId id="2147484258" r:id="rId39"/>
    <p:sldLayoutId id="2147484259" r:id="rId40"/>
    <p:sldLayoutId id="2147484318" r:id="rId41"/>
    <p:sldLayoutId id="2147484320" r:id="rId42"/>
    <p:sldLayoutId id="2147484319" r:id="rId43"/>
    <p:sldLayoutId id="2147484260" r:id="rId44"/>
    <p:sldLayoutId id="2147484261" r:id="rId45"/>
    <p:sldLayoutId id="2147484299" r:id="rId46"/>
    <p:sldLayoutId id="2147484263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3174">
                <a:srgbClr val="262626"/>
              </a:gs>
              <a:gs pos="25000">
                <a:srgbClr val="262626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" userDrawn="1">
          <p15:clr>
            <a:srgbClr val="5ACBF0"/>
          </p15:clr>
        </p15:guide>
        <p15:guide id="2" pos="155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5" userDrawn="1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github.com/OfficeDev/PnP-Partner-Pack/tree/master/scripts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ficeDev/PnP-Sites-Core/tree/master/Core/OfficeDevPnP.Core/AppModelExtens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2" y="1203114"/>
            <a:ext cx="5232335" cy="1828786"/>
          </a:xfrm>
        </p:spPr>
        <p:txBody>
          <a:bodyPr/>
          <a:lstStyle/>
          <a:p>
            <a:r>
              <a:rPr lang="en-US" sz="4400" dirty="0"/>
              <a:t>Basic operations with PnP Core and</a:t>
            </a:r>
            <a:br>
              <a:rPr lang="en-US" sz="4400" dirty="0"/>
            </a:br>
            <a:r>
              <a:rPr lang="en-US" sz="4400" dirty="0"/>
              <a:t>Authentication Manager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Bernd Rickenberg</a:t>
            </a:r>
          </a:p>
          <a:p>
            <a:r>
              <a:rPr lang="en-US" dirty="0" err="1"/>
              <a:t>Chefudvikler</a:t>
            </a:r>
            <a:endParaRPr lang="en-US" dirty="0"/>
          </a:p>
          <a:p>
            <a:r>
              <a:rPr lang="en-US" dirty="0"/>
              <a:t>Pointwork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986" y="0"/>
            <a:ext cx="3280489" cy="14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9" y="74586"/>
            <a:ext cx="12134095" cy="14820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9" y="1639124"/>
            <a:ext cx="12134095" cy="1054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59" y="2739592"/>
            <a:ext cx="12134095" cy="766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59" y="3605069"/>
            <a:ext cx="12134095" cy="1785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59" y="5570858"/>
            <a:ext cx="12134095" cy="7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PnP</a:t>
            </a:r>
            <a:r>
              <a:rPr lang="da-DK" dirty="0"/>
              <a:t> Authentication Manager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239125" y="295275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0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authentication manager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0" y="1290340"/>
            <a:ext cx="7451108" cy="4222694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Why do I need to authenticate using the PnP Authentication Manager class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Authentication Manager overview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App-Only and Azure AD authentication setup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1978" y="2912743"/>
            <a:ext cx="364194" cy="364194"/>
            <a:chOff x="457580" y="2341896"/>
            <a:chExt cx="364194" cy="364194"/>
          </a:xfrm>
        </p:grpSpPr>
        <p:sp>
          <p:nvSpPr>
            <p:cNvPr id="6" name="Oval 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1978" y="1451166"/>
            <a:ext cx="364194" cy="364194"/>
            <a:chOff x="457580" y="2341896"/>
            <a:chExt cx="364194" cy="364194"/>
          </a:xfrm>
        </p:grpSpPr>
        <p:sp>
          <p:nvSpPr>
            <p:cNvPr id="10" name="Oval 9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0108" y="4010126"/>
            <a:ext cx="364194" cy="364194"/>
            <a:chOff x="457580" y="2341896"/>
            <a:chExt cx="364194" cy="364194"/>
          </a:xfrm>
        </p:grpSpPr>
        <p:sp>
          <p:nvSpPr>
            <p:cNvPr id="16" name="Oval 1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Right Arrow 1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7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Manager use cases</a:t>
            </a:r>
            <a:endParaRPr lang="nl-BE" dirty="0"/>
          </a:p>
        </p:txBody>
      </p:sp>
      <p:grpSp>
        <p:nvGrpSpPr>
          <p:cNvPr id="23" name="Group 22"/>
          <p:cNvGrpSpPr/>
          <p:nvPr/>
        </p:nvGrpSpPr>
        <p:grpSpPr>
          <a:xfrm>
            <a:off x="602025" y="1222576"/>
            <a:ext cx="10870248" cy="5119311"/>
            <a:chOff x="602025" y="1222577"/>
            <a:chExt cx="10870248" cy="3368911"/>
          </a:xfrm>
        </p:grpSpPr>
        <p:grpSp>
          <p:nvGrpSpPr>
            <p:cNvPr id="4" name="Group 3"/>
            <p:cNvGrpSpPr/>
            <p:nvPr/>
          </p:nvGrpSpPr>
          <p:grpSpPr>
            <a:xfrm>
              <a:off x="602025" y="1222577"/>
              <a:ext cx="10870248" cy="3368911"/>
              <a:chOff x="640936" y="1331021"/>
              <a:chExt cx="10870248" cy="338817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640936" y="1331597"/>
                <a:ext cx="230735" cy="3387594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871671" y="1331597"/>
                <a:ext cx="10639513" cy="338759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71669" y="1331021"/>
                <a:ext cx="10495641" cy="334474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bg1"/>
                    </a:solidFill>
                  </a:rPr>
                  <a:t>Using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CSOM</a:t>
                </a:r>
                <a:r>
                  <a:rPr lang="en-US" sz="2400" dirty="0">
                    <a:solidFill>
                      <a:schemeClr val="bg1"/>
                    </a:solidFill>
                  </a:rPr>
                  <a:t> code always requires you to have a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ClientContext</a:t>
                </a:r>
                <a:r>
                  <a:rPr lang="en-US" sz="2400" dirty="0">
                    <a:solidFill>
                      <a:schemeClr val="bg1"/>
                    </a:solidFill>
                  </a:rPr>
                  <a:t> object: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Using the OOB SharePoint Add-In templates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Using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custom code</a:t>
                </a:r>
                <a:r>
                  <a:rPr lang="en-US" sz="2400" dirty="0">
                    <a:solidFill>
                      <a:schemeClr val="bg1"/>
                    </a:solidFill>
                  </a:rPr>
                  <a:t> such as the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PnP Authentication Manager</a:t>
                </a:r>
                <a:r>
                  <a:rPr lang="en-US" sz="2400" dirty="0">
                    <a:solidFill>
                      <a:schemeClr val="bg1"/>
                    </a:solidFill>
                  </a:rPr>
                  <a:t> when outside of an add-in or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SharePointContextProvider</a:t>
                </a:r>
                <a:r>
                  <a:rPr lang="en-US" sz="2400" dirty="0">
                    <a:solidFill>
                      <a:schemeClr val="bg1"/>
                    </a:solidFill>
                  </a:rPr>
                  <a:t> complicates things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Use standard CSOM code - new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ClientContext</a:t>
                </a:r>
                <a:r>
                  <a:rPr lang="en-US" sz="2400" dirty="0">
                    <a:solidFill>
                      <a:schemeClr val="bg1"/>
                    </a:solidFill>
                  </a:rPr>
                  <a:t>() – and set credentials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nl-BE" sz="2400" dirty="0">
                    <a:solidFill>
                      <a:schemeClr val="bg1"/>
                    </a:solidFill>
                  </a:rPr>
                  <a:t>Use ADAL or ADALJS when working with Azure AD add-ins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77739" y="1955803"/>
              <a:ext cx="10205678" cy="1511447"/>
              <a:chOff x="977739" y="2521490"/>
              <a:chExt cx="10205678" cy="1511447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977739" y="2521490"/>
                <a:ext cx="10205678" cy="13823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14572" y="2752586"/>
                <a:ext cx="9757052" cy="128035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var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spContext</a:t>
                </a:r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:r>
                  <a:rPr lang="en-US" sz="2000" dirty="0" er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SharePointContextProvider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.Current.GetSharePointContext</a:t>
                </a:r>
                <a:r>
                  <a:rPr lang="en-US" sz="2000" dirty="0">
                    <a:solidFill>
                      <a:schemeClr val="bg1"/>
                    </a:solidFill>
                  </a:rPr>
                  <a:t>(Context);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using</a:t>
                </a:r>
                <a:r>
                  <a:rPr lang="en-US" sz="2000" dirty="0">
                    <a:solidFill>
                      <a:schemeClr val="bg1"/>
                    </a:solidFill>
                  </a:rPr>
                  <a:t> (</a:t>
                </a:r>
                <a:r>
                  <a:rPr lang="en-US" sz="2000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var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clientContext</a:t>
                </a:r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spContext.CreateUserClientContextForSPHost</a:t>
                </a:r>
                <a:r>
                  <a:rPr lang="en-US" sz="2000" dirty="0">
                    <a:solidFill>
                      <a:schemeClr val="bg1"/>
                    </a:solidFill>
                  </a:rPr>
                  <a:t>()) 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{  </a:t>
                </a:r>
                <a:r>
                  <a:rPr lang="en-US" sz="2000" dirty="0">
                    <a:solidFill>
                      <a:srgbClr val="00B050"/>
                    </a:solidFill>
                  </a:rPr>
                  <a:t>// your code  </a:t>
                </a:r>
                <a:r>
                  <a:rPr lang="en-US" sz="2000" dirty="0">
                    <a:solidFill>
                      <a:schemeClr val="bg1"/>
                    </a:solidFill>
                  </a:rPr>
                  <a:t>}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483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987030" cy="917575"/>
          </a:xfrm>
        </p:spPr>
        <p:txBody>
          <a:bodyPr/>
          <a:lstStyle/>
          <a:p>
            <a:r>
              <a:rPr lang="en-US" dirty="0"/>
              <a:t>Introduction to the PnP Authentication Manager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640935" y="2438401"/>
            <a:ext cx="10870248" cy="3987799"/>
            <a:chOff x="640935" y="3315765"/>
            <a:chExt cx="10870248" cy="314217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40935" y="3315767"/>
              <a:ext cx="230734" cy="3099859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71670" y="3430412"/>
              <a:ext cx="10639513" cy="30275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9033" y="3328183"/>
              <a:ext cx="8991116" cy="1433522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</a:rPr>
                <a:t>Getting started </a:t>
              </a:r>
              <a:r>
                <a:rPr lang="en-US" sz="2400" dirty="0">
                  <a:solidFill>
                    <a:schemeClr val="bg1"/>
                  </a:solidFill>
                </a:rPr>
                <a:t>with the PnP Authentication Manager involves: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Adding the PnP Core </a:t>
              </a:r>
              <a:r>
                <a:rPr lang="en-US" sz="2400" dirty="0" err="1">
                  <a:solidFill>
                    <a:schemeClr val="bg1"/>
                  </a:solidFill>
                </a:rPr>
                <a:t>NuGet</a:t>
              </a:r>
              <a:r>
                <a:rPr lang="en-US" sz="2400" dirty="0">
                  <a:solidFill>
                    <a:schemeClr val="bg1"/>
                  </a:solidFill>
                </a:rPr>
                <a:t> package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Adding the ADAL </a:t>
              </a:r>
              <a:r>
                <a:rPr lang="en-US" sz="2400" dirty="0" err="1">
                  <a:solidFill>
                    <a:schemeClr val="bg1"/>
                  </a:solidFill>
                </a:rPr>
                <a:t>NuGet</a:t>
              </a:r>
              <a:r>
                <a:rPr lang="en-US" sz="2400" dirty="0">
                  <a:solidFill>
                    <a:schemeClr val="bg1"/>
                  </a:solidFill>
                </a:rPr>
                <a:t> package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nl-BE" sz="2400" dirty="0" err="1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913870" y="4375305"/>
              <a:ext cx="10205678" cy="19436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1669" y="4351937"/>
              <a:ext cx="10226039" cy="1955158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using </a:t>
              </a:r>
              <a:r>
                <a:rPr lang="en-US" sz="2000" dirty="0" err="1">
                  <a:solidFill>
                    <a:schemeClr val="bg1"/>
                  </a:solidFill>
                </a:rPr>
                <a:t>Microsoft.SharePoint.Client</a:t>
              </a:r>
              <a:r>
                <a:rPr lang="en-US" sz="2000" dirty="0">
                  <a:solidFill>
                    <a:schemeClr val="bg1"/>
                  </a:solidFill>
                </a:rPr>
                <a:t>;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using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OfficeDevPnP.Core</a:t>
              </a:r>
              <a:r>
                <a:rPr lang="en-US" sz="2000" dirty="0">
                  <a:solidFill>
                    <a:schemeClr val="bg1"/>
                  </a:solidFill>
                </a:rPr>
                <a:t>;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…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ClientContext</a:t>
              </a:r>
              <a:r>
                <a:rPr lang="en-US" sz="2000" dirty="0">
                  <a:solidFill>
                    <a:schemeClr val="bg1"/>
                  </a:solidFill>
                </a:rPr>
                <a:t> cc = </a:t>
              </a:r>
              <a:r>
                <a:rPr lang="en-US" sz="20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new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AuthenticationManager</a:t>
              </a:r>
              <a:r>
                <a:rPr lang="en-US" sz="2000" dirty="0">
                  <a:solidFill>
                    <a:schemeClr val="bg1"/>
                  </a:solidFill>
                </a:rPr>
                <a:t>().</a:t>
              </a:r>
              <a:r>
                <a:rPr lang="en-US" sz="2000" dirty="0" err="1">
                  <a:solidFill>
                    <a:schemeClr val="bg1"/>
                  </a:solidFill>
                </a:rPr>
                <a:t>GetSharePointOnlineAuthenticatedContextTenant</a:t>
              </a:r>
              <a:r>
                <a:rPr lang="en-US" sz="2000" dirty="0">
                  <a:solidFill>
                    <a:schemeClr val="bg1"/>
                  </a:solidFill>
                </a:rPr>
                <a:t>(</a:t>
              </a:r>
              <a:r>
                <a:rPr lang="en-US" sz="2000" dirty="0" err="1">
                  <a:solidFill>
                    <a:schemeClr val="bg1"/>
                  </a:solidFill>
                </a:rPr>
                <a:t>siteUrl</a:t>
              </a:r>
              <a:r>
                <a:rPr lang="en-US" sz="2000" dirty="0">
                  <a:solidFill>
                    <a:schemeClr val="bg1"/>
                  </a:solidFill>
                </a:rPr>
                <a:t>, </a:t>
              </a:r>
              <a:r>
                <a:rPr lang="en-US" sz="2000" dirty="0" err="1">
                  <a:solidFill>
                    <a:schemeClr val="bg1"/>
                  </a:solidFill>
                </a:rPr>
                <a:t>userName</a:t>
              </a:r>
              <a:r>
                <a:rPr lang="en-US" sz="2000" dirty="0">
                  <a:solidFill>
                    <a:schemeClr val="bg1"/>
                  </a:solidFill>
                </a:rPr>
                <a:t>, password);</a:t>
              </a:r>
            </a:p>
          </p:txBody>
        </p:sp>
        <p:sp>
          <p:nvSpPr>
            <p:cNvPr id="16" name="Down Arrow 15"/>
            <p:cNvSpPr/>
            <p:nvPr/>
          </p:nvSpPr>
          <p:spPr bwMode="auto">
            <a:xfrm>
              <a:off x="9667446" y="3315765"/>
              <a:ext cx="478564" cy="1870413"/>
            </a:xfrm>
            <a:prstGeom prst="downArrow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936" y="1321293"/>
            <a:ext cx="10870248" cy="1294907"/>
            <a:chOff x="640936" y="1321293"/>
            <a:chExt cx="10870248" cy="1401106"/>
          </a:xfrm>
        </p:grpSpPr>
        <p:grpSp>
          <p:nvGrpSpPr>
            <p:cNvPr id="4" name="Group 3"/>
            <p:cNvGrpSpPr/>
            <p:nvPr/>
          </p:nvGrpSpPr>
          <p:grpSpPr>
            <a:xfrm>
              <a:off x="640936" y="1321293"/>
              <a:ext cx="10870248" cy="1401106"/>
              <a:chOff x="640936" y="1545031"/>
              <a:chExt cx="10870248" cy="1401106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640936" y="1555334"/>
                <a:ext cx="230736" cy="1390803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871671" y="1555334"/>
                <a:ext cx="10639513" cy="139080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99033" y="1545031"/>
                <a:ext cx="10539527" cy="1292662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Class </a:t>
                </a:r>
                <a:r>
                  <a:rPr lang="en-US" sz="2400" dirty="0">
                    <a:solidFill>
                      <a:schemeClr val="bg1"/>
                    </a:solidFill>
                  </a:rPr>
                  <a:t>in the PnP Core library that bundles various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authentication options</a:t>
                </a:r>
                <a:r>
                  <a:rPr lang="en-US" sz="2400" dirty="0">
                    <a:solidFill>
                      <a:schemeClr val="bg1"/>
                    </a:solidFill>
                  </a:rPr>
                  <a:t> (credentials, app-only, interactive) against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different targets</a:t>
                </a:r>
                <a:r>
                  <a:rPr lang="en-US" sz="2400" dirty="0">
                    <a:solidFill>
                      <a:schemeClr val="bg1"/>
                    </a:solidFill>
                  </a:rPr>
                  <a:t> (SharePoint Online, SharePoint 2013 and SharePoint 2016)</a:t>
                </a:r>
                <a:endParaRPr lang="nl-BE" sz="24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Down Arrow 8"/>
              <p:cNvSpPr/>
              <p:nvPr/>
            </p:nvSpPr>
            <p:spPr bwMode="auto">
              <a:xfrm rot="10800000">
                <a:off x="8466508" y="2400881"/>
                <a:ext cx="478564" cy="545256"/>
              </a:xfrm>
              <a:prstGeom prst="downArrow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7" name="Down Arrow 16"/>
            <p:cNvSpPr/>
            <p:nvPr/>
          </p:nvSpPr>
          <p:spPr bwMode="auto">
            <a:xfrm rot="5400000">
              <a:off x="11056406" y="1454974"/>
              <a:ext cx="478564" cy="419355"/>
            </a:xfrm>
            <a:prstGeom prst="downArrow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5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91846" y="904664"/>
            <a:ext cx="3005055" cy="742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User credentials or App-Only?</a:t>
            </a:r>
            <a:endParaRPr kumimoji="0" lang="nl-BE" sz="183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57263" y="1647294"/>
            <a:ext cx="4637111" cy="1442080"/>
            <a:chOff x="1457263" y="1647294"/>
            <a:chExt cx="4637111" cy="1442080"/>
          </a:xfrm>
        </p:grpSpPr>
        <p:sp>
          <p:nvSpPr>
            <p:cNvPr id="7" name="Rounded Rectangle 6"/>
            <p:cNvSpPr/>
            <p:nvPr/>
          </p:nvSpPr>
          <p:spPr>
            <a:xfrm>
              <a:off x="1457263" y="2441733"/>
              <a:ext cx="2530119" cy="6476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Office 365 or On-Premises?</a:t>
              </a:r>
              <a:endParaRPr kumimoji="0" lang="nl-BE" sz="183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5" name="Straight Arrow Connector 14"/>
            <p:cNvCxnSpPr>
              <a:stCxn id="6" idx="2"/>
              <a:endCxn id="7" idx="3"/>
            </p:cNvCxnSpPr>
            <p:nvPr/>
          </p:nvCxnSpPr>
          <p:spPr>
            <a:xfrm flipH="1">
              <a:off x="3987382" y="1647294"/>
              <a:ext cx="2106992" cy="1118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759242" y="1851676"/>
              <a:ext cx="11902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Credentials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5604" y="3089374"/>
            <a:ext cx="2922012" cy="1621484"/>
            <a:chOff x="265604" y="3089374"/>
            <a:chExt cx="2922012" cy="1621484"/>
          </a:xfrm>
        </p:grpSpPr>
        <p:sp>
          <p:nvSpPr>
            <p:cNvPr id="8" name="Rounded Rectangle 7"/>
            <p:cNvSpPr/>
            <p:nvPr/>
          </p:nvSpPr>
          <p:spPr>
            <a:xfrm>
              <a:off x="265604" y="3996071"/>
              <a:ext cx="2922012" cy="71478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Use Office365 Authentication</a:t>
              </a:r>
            </a:p>
          </p:txBody>
        </p:sp>
        <p:cxnSp>
          <p:nvCxnSpPr>
            <p:cNvPr id="27" name="Straight Arrow Connector 26"/>
            <p:cNvCxnSpPr>
              <a:stCxn id="7" idx="2"/>
              <a:endCxn id="8" idx="0"/>
            </p:cNvCxnSpPr>
            <p:nvPr/>
          </p:nvCxnSpPr>
          <p:spPr>
            <a:xfrm flipH="1">
              <a:off x="1726610" y="3089374"/>
              <a:ext cx="995713" cy="906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532520" y="3398461"/>
              <a:ext cx="110799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Office 365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56963" y="3083752"/>
            <a:ext cx="3981843" cy="1627106"/>
            <a:chOff x="2276601" y="3083751"/>
            <a:chExt cx="3981843" cy="1627106"/>
          </a:xfrm>
        </p:grpSpPr>
        <p:sp>
          <p:nvSpPr>
            <p:cNvPr id="9" name="Rounded Rectangle 8"/>
            <p:cNvSpPr/>
            <p:nvPr/>
          </p:nvSpPr>
          <p:spPr>
            <a:xfrm>
              <a:off x="3357010" y="3996070"/>
              <a:ext cx="2901434" cy="71478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Use NetworkCredentials Authentication</a:t>
              </a:r>
            </a:p>
          </p:txBody>
        </p:sp>
        <p:cxnSp>
          <p:nvCxnSpPr>
            <p:cNvPr id="29" name="Straight Arrow Connector 28"/>
            <p:cNvCxnSpPr>
              <a:endCxn id="9" idx="0"/>
            </p:cNvCxnSpPr>
            <p:nvPr/>
          </p:nvCxnSpPr>
          <p:spPr>
            <a:xfrm>
              <a:off x="2276601" y="3083751"/>
              <a:ext cx="2531126" cy="912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45753" y="3398461"/>
              <a:ext cx="13388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On-Premises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4374" y="1647293"/>
            <a:ext cx="4032647" cy="785765"/>
            <a:chOff x="6094374" y="1647293"/>
            <a:chExt cx="4032647" cy="785765"/>
          </a:xfrm>
        </p:grpSpPr>
        <p:cxnSp>
          <p:nvCxnSpPr>
            <p:cNvPr id="17" name="Straight Arrow Connector 16"/>
            <p:cNvCxnSpPr>
              <a:stCxn id="6" idx="2"/>
              <a:endCxn id="28" idx="1"/>
            </p:cNvCxnSpPr>
            <p:nvPr/>
          </p:nvCxnSpPr>
          <p:spPr>
            <a:xfrm>
              <a:off x="6094374" y="1647293"/>
              <a:ext cx="1502528" cy="461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52324" y="1852980"/>
              <a:ext cx="10246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App-only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596902" y="1785417"/>
              <a:ext cx="2530119" cy="6476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Office 365 or On-Premises?</a:t>
              </a:r>
              <a:endParaRPr kumimoji="0" lang="nl-BE" sz="183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2555945" y="5216768"/>
            <a:ext cx="2862874" cy="6640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defRPr/>
            </a:pPr>
            <a:r>
              <a:rPr lang="da-DK" sz="2000" kern="0" dirty="0" err="1">
                <a:solidFill>
                  <a:sysClr val="windowText" lastClr="000000"/>
                </a:solidFill>
              </a:rPr>
              <a:t>ADFSUserNameMixed</a:t>
            </a:r>
            <a:r>
              <a:rPr lang="da-DK" sz="2000" kern="0" dirty="0">
                <a:solidFill>
                  <a:sysClr val="windowText" lastClr="000000"/>
                </a:solidFill>
              </a:rPr>
              <a:t> Authentication</a:t>
            </a:r>
            <a:endParaRPr lang="nl-BE" sz="200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31200" y="2433058"/>
            <a:ext cx="3030762" cy="1230266"/>
            <a:chOff x="5831200" y="2433058"/>
            <a:chExt cx="3030762" cy="1230266"/>
          </a:xfrm>
        </p:grpSpPr>
        <p:sp>
          <p:nvSpPr>
            <p:cNvPr id="2" name="Rounded Rectangle 1"/>
            <p:cNvSpPr/>
            <p:nvPr/>
          </p:nvSpPr>
          <p:spPr>
            <a:xfrm>
              <a:off x="5831200" y="3085056"/>
              <a:ext cx="2910069" cy="57826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Use AzureADAppOnly Authentication</a:t>
              </a:r>
            </a:p>
          </p:txBody>
        </p:sp>
        <p:cxnSp>
          <p:nvCxnSpPr>
            <p:cNvPr id="32" name="Straight Arrow Connector 31"/>
            <p:cNvCxnSpPr>
              <a:stCxn id="28" idx="2"/>
              <a:endCxn id="2" idx="0"/>
            </p:cNvCxnSpPr>
            <p:nvPr/>
          </p:nvCxnSpPr>
          <p:spPr>
            <a:xfrm flipH="1">
              <a:off x="7286235" y="2433058"/>
              <a:ext cx="1575727" cy="651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438806" y="2571182"/>
              <a:ext cx="110799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Office 365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61962" y="2433058"/>
            <a:ext cx="2919709" cy="1230266"/>
            <a:chOff x="8861962" y="2433058"/>
            <a:chExt cx="2919709" cy="1230266"/>
          </a:xfrm>
        </p:grpSpPr>
        <p:sp>
          <p:nvSpPr>
            <p:cNvPr id="11" name="Rounded Rectangle 10"/>
            <p:cNvSpPr/>
            <p:nvPr/>
          </p:nvSpPr>
          <p:spPr>
            <a:xfrm>
              <a:off x="8935359" y="3085056"/>
              <a:ext cx="2846312" cy="57826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Use AppOnly Authentication</a:t>
              </a:r>
            </a:p>
          </p:txBody>
        </p:sp>
        <p:cxnSp>
          <p:nvCxnSpPr>
            <p:cNvPr id="34" name="Straight Arrow Connector 33"/>
            <p:cNvCxnSpPr>
              <a:stCxn id="28" idx="2"/>
              <a:endCxn id="11" idx="0"/>
            </p:cNvCxnSpPr>
            <p:nvPr/>
          </p:nvCxnSpPr>
          <p:spPr>
            <a:xfrm>
              <a:off x="8861962" y="2433058"/>
              <a:ext cx="1496553" cy="651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982146" y="2569819"/>
              <a:ext cx="25127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Office 365 + On-Premises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nl-BE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75398" y="3096927"/>
            <a:ext cx="1026124" cy="211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10983" y="3374190"/>
            <a:ext cx="1338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On-Premises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</a:rPr>
              <a:t>with ADFS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900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Manager: Office 365</a:t>
            </a:r>
            <a:endParaRPr lang="nl-BE" dirty="0"/>
          </a:p>
        </p:txBody>
      </p:sp>
      <p:grpSp>
        <p:nvGrpSpPr>
          <p:cNvPr id="23" name="Group 22"/>
          <p:cNvGrpSpPr/>
          <p:nvPr/>
        </p:nvGrpSpPr>
        <p:grpSpPr>
          <a:xfrm>
            <a:off x="559295" y="1073510"/>
            <a:ext cx="10870248" cy="2563779"/>
            <a:chOff x="559295" y="1212849"/>
            <a:chExt cx="10870248" cy="2691633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59295" y="1282652"/>
              <a:ext cx="230735" cy="2496868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90030" y="1283227"/>
              <a:ext cx="10639513" cy="24962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1575" y="1212849"/>
              <a:ext cx="10417777" cy="269163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Basic options when using registering the add-in via </a:t>
              </a:r>
              <a:r>
                <a:rPr lang="en-US" sz="2400" b="1" dirty="0">
                  <a:solidFill>
                    <a:schemeClr val="bg1"/>
                  </a:solidFill>
                </a:rPr>
                <a:t>SharePoint</a:t>
              </a:r>
              <a:r>
                <a:rPr lang="en-US" sz="2400" dirty="0">
                  <a:solidFill>
                    <a:schemeClr val="bg1"/>
                  </a:solidFill>
                </a:rPr>
                <a:t>: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Credentials:</a:t>
              </a:r>
              <a:r>
                <a:rPr lang="en-US" sz="2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GetSharePointOnline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AuthenticatedContextTenant</a:t>
              </a:r>
              <a:endParaRPr lang="en-US" sz="2000" dirty="0">
                <a:solidFill>
                  <a:srgbClr val="FFFF00"/>
                </a:solidFill>
              </a:endParaRP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GetWebLogin</a:t>
              </a:r>
              <a:r>
                <a:rPr lang="en-US" sz="2000" dirty="0" err="1">
                  <a:solidFill>
                    <a:srgbClr val="FFFF00"/>
                  </a:solidFill>
                </a:rPr>
                <a:t>ClientContext</a:t>
              </a:r>
              <a:r>
                <a:rPr lang="en-US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(= interactive login!)</a:t>
              </a:r>
              <a:endParaRPr lang="en-US" sz="2000" dirty="0">
                <a:solidFill>
                  <a:srgbClr val="FFFF00"/>
                </a:solidFill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App-Only: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GetAppOnly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9295" y="3517506"/>
            <a:ext cx="10870248" cy="2862322"/>
            <a:chOff x="559295" y="3109423"/>
            <a:chExt cx="10870248" cy="2862322"/>
          </a:xfrm>
        </p:grpSpPr>
        <p:sp>
          <p:nvSpPr>
            <p:cNvPr id="30" name="Rectangle 29"/>
            <p:cNvSpPr/>
            <p:nvPr/>
          </p:nvSpPr>
          <p:spPr bwMode="auto">
            <a:xfrm>
              <a:off x="559295" y="3109704"/>
              <a:ext cx="230735" cy="2752483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90030" y="3110167"/>
              <a:ext cx="10639513" cy="2751922"/>
            </a:xfrm>
            <a:prstGeom prst="rect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5120" y="3109423"/>
              <a:ext cx="10439144" cy="28623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Basic options when using registering the add-in via </a:t>
              </a:r>
              <a:r>
                <a:rPr lang="en-US" sz="2400" b="1" dirty="0">
                  <a:solidFill>
                    <a:schemeClr val="bg1"/>
                  </a:solidFill>
                </a:rPr>
                <a:t>Azure AD</a:t>
              </a:r>
              <a:r>
                <a:rPr lang="en-US" sz="2400" dirty="0">
                  <a:solidFill>
                    <a:schemeClr val="bg1"/>
                  </a:solidFill>
                </a:rPr>
                <a:t>: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Credentials: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GetAzureADNativeApplication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r>
                <a:rPr lang="en-US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(= interactive login!)</a:t>
              </a:r>
              <a:endParaRPr lang="en-US" sz="2000" dirty="0">
                <a:solidFill>
                  <a:srgbClr val="FFFF00"/>
                </a:solidFill>
              </a:endParaRP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nl-BE" sz="2000" b="1" dirty="0" err="1">
                  <a:solidFill>
                    <a:srgbClr val="FFFF00"/>
                  </a:solidFill>
                </a:rPr>
                <a:t>GetAzureADAccessToken</a:t>
              </a:r>
              <a:r>
                <a:rPr lang="nl-BE" sz="2000" dirty="0" err="1">
                  <a:solidFill>
                    <a:srgbClr val="FFFF00"/>
                  </a:solidFill>
                </a:rPr>
                <a:t>AuthenticatedContext</a:t>
              </a:r>
              <a:r>
                <a:rPr lang="nl-BE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(= reuse access token)</a:t>
              </a:r>
              <a:endParaRPr lang="nl-BE" sz="2000" dirty="0">
                <a:solidFill>
                  <a:srgbClr val="FFFF00"/>
                </a:solidFill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A</a:t>
              </a:r>
              <a:r>
                <a:rPr lang="nl-BE" sz="2400" u="sng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pp-</a:t>
              </a:r>
              <a:r>
                <a:rPr lang="nl-BE" sz="2400" u="sng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Only</a:t>
              </a:r>
              <a:r>
                <a:rPr lang="nl-BE" sz="2400" u="sng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nl-BE" sz="2000" b="1" dirty="0" err="1">
                  <a:solidFill>
                    <a:srgbClr val="FFFF00"/>
                  </a:solidFill>
                </a:rPr>
                <a:t>GetAzureADAppOnly</a:t>
              </a:r>
              <a:r>
                <a:rPr lang="nl-BE" sz="2000" dirty="0" err="1">
                  <a:solidFill>
                    <a:srgbClr val="FFFF00"/>
                  </a:solidFill>
                </a:rPr>
                <a:t>AuthenticatedContext</a:t>
              </a:r>
              <a:endParaRPr lang="nl-BE" sz="2000" dirty="0">
                <a:solidFill>
                  <a:srgbClr val="FFFF00"/>
                </a:solidFill>
              </a:endParaRP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GetAzureADAccessToken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r>
                <a:rPr lang="en-US" sz="2000" dirty="0">
                  <a:solidFill>
                    <a:schemeClr val="bg1"/>
                  </a:solidFill>
                </a:rPr>
                <a:t> (= reuse access token)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6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926070" cy="917575"/>
          </a:xfrm>
        </p:spPr>
        <p:txBody>
          <a:bodyPr/>
          <a:lstStyle/>
          <a:p>
            <a:r>
              <a:rPr lang="en-US" dirty="0"/>
              <a:t>Authentication Manager: On-Premises</a:t>
            </a:r>
            <a:endParaRPr lang="nl-BE" dirty="0"/>
          </a:p>
        </p:txBody>
      </p:sp>
      <p:grpSp>
        <p:nvGrpSpPr>
          <p:cNvPr id="23" name="Group 22"/>
          <p:cNvGrpSpPr/>
          <p:nvPr/>
        </p:nvGrpSpPr>
        <p:grpSpPr>
          <a:xfrm>
            <a:off x="559295" y="1178014"/>
            <a:ext cx="10870248" cy="2563806"/>
            <a:chOff x="559295" y="1212849"/>
            <a:chExt cx="10870248" cy="2691661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59295" y="1282652"/>
              <a:ext cx="230735" cy="2621858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90030" y="1283227"/>
              <a:ext cx="10639513" cy="26212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1575" y="1212849"/>
              <a:ext cx="10417777" cy="269163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Basic options when using registering the add-in via </a:t>
              </a:r>
              <a:r>
                <a:rPr lang="en-US" sz="2400" b="1" dirty="0">
                  <a:solidFill>
                    <a:schemeClr val="bg1"/>
                  </a:solidFill>
                </a:rPr>
                <a:t>SharePoint</a:t>
              </a:r>
              <a:r>
                <a:rPr lang="en-US" sz="2400" dirty="0">
                  <a:solidFill>
                    <a:schemeClr val="bg1"/>
                  </a:solidFill>
                </a:rPr>
                <a:t>: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Credentials:</a:t>
              </a:r>
              <a:r>
                <a:rPr lang="en-US" sz="2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GetNetworkCredential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endParaRPr lang="en-US" sz="2000" dirty="0">
                <a:solidFill>
                  <a:srgbClr val="FFFF00"/>
                </a:solidFill>
              </a:endParaRP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GetADFSUserNameMixed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endParaRPr lang="en-US" sz="2000" dirty="0">
                <a:solidFill>
                  <a:srgbClr val="FFFF00"/>
                </a:solidFill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App-Only: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GetAppOnly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App-Only setup using SharePoint</a:t>
            </a:r>
            <a:endParaRPr lang="nl-BE" dirty="0"/>
          </a:p>
        </p:txBody>
      </p:sp>
      <p:grpSp>
        <p:nvGrpSpPr>
          <p:cNvPr id="17" name="Group 16"/>
          <p:cNvGrpSpPr/>
          <p:nvPr/>
        </p:nvGrpSpPr>
        <p:grpSpPr>
          <a:xfrm>
            <a:off x="602025" y="1212849"/>
            <a:ext cx="10870248" cy="2251514"/>
            <a:chOff x="602025" y="1212849"/>
            <a:chExt cx="10870248" cy="2251514"/>
          </a:xfrm>
        </p:grpSpPr>
        <p:sp>
          <p:nvSpPr>
            <p:cNvPr id="5" name="Rectangle 4"/>
            <p:cNvSpPr/>
            <p:nvPr/>
          </p:nvSpPr>
          <p:spPr bwMode="auto">
            <a:xfrm>
              <a:off x="602025" y="1223152"/>
              <a:ext cx="230735" cy="2241211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832760" y="1223152"/>
              <a:ext cx="10639513" cy="2241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89097" y="1212849"/>
              <a:ext cx="6019889" cy="218829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Register an app principal via the </a:t>
              </a:r>
              <a:r>
                <a:rPr lang="en-US" sz="2400" b="1" dirty="0" err="1">
                  <a:solidFill>
                    <a:schemeClr val="bg1"/>
                  </a:solidFill>
                </a:rPr>
                <a:t>AppRegNew</a:t>
              </a:r>
              <a:r>
                <a:rPr lang="en-US" sz="2400" b="1" dirty="0">
                  <a:solidFill>
                    <a:schemeClr val="bg1"/>
                  </a:solidFill>
                </a:rPr>
                <a:t> page</a:t>
              </a:r>
              <a:r>
                <a:rPr lang="en-US" sz="2400" dirty="0">
                  <a:solidFill>
                    <a:schemeClr val="bg1"/>
                  </a:solidFill>
                </a:rPr>
                <a:t> in SharePoint: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_layouts/15/appregnew.aspx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Generate App Id and Secret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Provide domain information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/>
            <a:srcRect r="22354" b="18168"/>
            <a:stretch/>
          </p:blipFill>
          <p:spPr>
            <a:xfrm>
              <a:off x="932866" y="1286949"/>
              <a:ext cx="3952643" cy="1839428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8" name="Group 17"/>
          <p:cNvGrpSpPr/>
          <p:nvPr/>
        </p:nvGrpSpPr>
        <p:grpSpPr>
          <a:xfrm>
            <a:off x="602024" y="3456791"/>
            <a:ext cx="10870248" cy="2630503"/>
            <a:chOff x="602024" y="3831257"/>
            <a:chExt cx="10870248" cy="263050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02024" y="3831257"/>
              <a:ext cx="230735" cy="2629928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32759" y="3831832"/>
              <a:ext cx="10639513" cy="26299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89096" y="3841561"/>
              <a:ext cx="6383176" cy="2520690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Grant permissions to it via the </a:t>
              </a:r>
              <a:r>
                <a:rPr lang="en-US" sz="2400" b="1" dirty="0" err="1">
                  <a:solidFill>
                    <a:schemeClr val="bg1"/>
                  </a:solidFill>
                </a:rPr>
                <a:t>AppInv</a:t>
              </a:r>
              <a:r>
                <a:rPr lang="en-US" sz="2400" dirty="0">
                  <a:solidFill>
                    <a:schemeClr val="bg1"/>
                  </a:solidFill>
                </a:rPr>
                <a:t> page in SharePoint: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_layouts/15/appinv.aspx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Lookup the earlier registered app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Provide permission XML, don’t forget the </a:t>
              </a:r>
              <a:r>
                <a:rPr lang="en-US" sz="2400" b="1" dirty="0" err="1">
                  <a:solidFill>
                    <a:schemeClr val="bg1"/>
                  </a:solidFill>
                </a:rPr>
                <a:t>AllowAppOnlyPolicy</a:t>
              </a:r>
              <a:r>
                <a:rPr lang="en-US" sz="2400" b="1" dirty="0">
                  <a:solidFill>
                    <a:schemeClr val="bg1"/>
                  </a:solidFill>
                </a:rPr>
                <a:t>=“true”</a:t>
              </a:r>
              <a:endParaRPr lang="nl-BE" sz="2400" b="1" dirty="0" err="1">
                <a:solidFill>
                  <a:schemeClr val="bg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/>
            <a:srcRect b="11030"/>
            <a:stretch/>
          </p:blipFill>
          <p:spPr>
            <a:xfrm>
              <a:off x="932865" y="3895055"/>
              <a:ext cx="3952643" cy="249232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8015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login setup using Azure AD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02025" y="1223152"/>
            <a:ext cx="10870248" cy="2909130"/>
            <a:chOff x="602025" y="1223152"/>
            <a:chExt cx="10870248" cy="2909130"/>
          </a:xfrm>
        </p:grpSpPr>
        <p:sp>
          <p:nvSpPr>
            <p:cNvPr id="4" name="Rectangle 3"/>
            <p:cNvSpPr/>
            <p:nvPr/>
          </p:nvSpPr>
          <p:spPr bwMode="auto">
            <a:xfrm>
              <a:off x="602025" y="1223152"/>
              <a:ext cx="230735" cy="290913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832760" y="1223152"/>
              <a:ext cx="10639513" cy="2909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65670" y="1223152"/>
              <a:ext cx="5206602" cy="218829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Create an </a:t>
              </a:r>
              <a:r>
                <a:rPr lang="en-US" sz="2400" b="1" dirty="0">
                  <a:solidFill>
                    <a:schemeClr val="bg1"/>
                  </a:solidFill>
                </a:rPr>
                <a:t>Native Client </a:t>
              </a:r>
              <a:r>
                <a:rPr lang="en-US" sz="2400" dirty="0">
                  <a:solidFill>
                    <a:schemeClr val="bg1"/>
                  </a:solidFill>
                </a:rPr>
                <a:t>Application in Azure AD: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Redirect URI can be anything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Copy the Client ID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Grant </a:t>
              </a:r>
              <a:r>
                <a:rPr lang="en-US" sz="2400" b="1" dirty="0">
                  <a:solidFill>
                    <a:schemeClr val="bg1"/>
                  </a:solidFill>
                </a:rPr>
                <a:t>Delegated Permissions</a:t>
              </a:r>
              <a:endParaRPr lang="nl-BE" sz="2400" b="1" dirty="0" err="1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r="33813" b="36387"/>
            <a:stretch/>
          </p:blipFill>
          <p:spPr>
            <a:xfrm>
              <a:off x="963676" y="1322037"/>
              <a:ext cx="2397833" cy="164613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0816" y="1322037"/>
              <a:ext cx="2665547" cy="1710197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6" name="Group 15"/>
            <p:cNvGrpSpPr/>
            <p:nvPr/>
          </p:nvGrpSpPr>
          <p:grpSpPr>
            <a:xfrm>
              <a:off x="963676" y="3149204"/>
              <a:ext cx="5182687" cy="864749"/>
              <a:chOff x="465378" y="4394267"/>
              <a:chExt cx="5182687" cy="86474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2431" y="4394267"/>
                <a:ext cx="1801247" cy="195788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5378" y="4577083"/>
                <a:ext cx="5182687" cy="681933"/>
              </a:xfrm>
              <a:prstGeom prst="rect">
                <a:avLst/>
              </a:prstGeom>
            </p:spPr>
          </p:pic>
        </p:grpSp>
      </p:grpSp>
      <p:grpSp>
        <p:nvGrpSpPr>
          <p:cNvPr id="21" name="Group 20"/>
          <p:cNvGrpSpPr/>
          <p:nvPr/>
        </p:nvGrpSpPr>
        <p:grpSpPr>
          <a:xfrm>
            <a:off x="602024" y="4131707"/>
            <a:ext cx="10870248" cy="1991114"/>
            <a:chOff x="602024" y="4131707"/>
            <a:chExt cx="10870248" cy="1991114"/>
          </a:xfrm>
        </p:grpSpPr>
        <p:sp>
          <p:nvSpPr>
            <p:cNvPr id="9" name="Rectangle 8"/>
            <p:cNvSpPr/>
            <p:nvPr/>
          </p:nvSpPr>
          <p:spPr bwMode="auto">
            <a:xfrm>
              <a:off x="602024" y="4131707"/>
              <a:ext cx="230735" cy="1990539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32759" y="4132282"/>
              <a:ext cx="10639513" cy="19905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65670" y="4137656"/>
              <a:ext cx="5206602" cy="1957459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Once the PnP Core </a:t>
              </a:r>
              <a:r>
                <a:rPr lang="en-US" sz="2400" dirty="0" err="1">
                  <a:solidFill>
                    <a:schemeClr val="bg1"/>
                  </a:solidFill>
                </a:rPr>
                <a:t>NuGet</a:t>
              </a:r>
              <a:r>
                <a:rPr lang="en-US" sz="2400" dirty="0">
                  <a:solidFill>
                    <a:schemeClr val="bg1"/>
                  </a:solidFill>
                </a:rPr>
                <a:t> package has been added also add the </a:t>
              </a:r>
              <a:r>
                <a:rPr lang="en-US" sz="2400" b="1" dirty="0" err="1">
                  <a:solidFill>
                    <a:schemeClr val="bg1"/>
                  </a:solidFill>
                </a:rPr>
                <a:t>Microsoft.IdentityModel.Clients.ActiveDirectory</a:t>
              </a:r>
              <a:r>
                <a:rPr lang="en-US" sz="2400" dirty="0">
                  <a:solidFill>
                    <a:schemeClr val="bg1"/>
                  </a:solidFill>
                </a:rPr>
                <a:t> (=ADAL) package to your project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3676" y="4313739"/>
              <a:ext cx="4203366" cy="1247152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106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basic operations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7451108" cy="2794611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Why use PnP Core?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Simple example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Closing remarks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81320" y="2428058"/>
            <a:ext cx="364194" cy="364194"/>
            <a:chOff x="457580" y="2341896"/>
            <a:chExt cx="364194" cy="364194"/>
          </a:xfrm>
        </p:grpSpPr>
        <p:sp>
          <p:nvSpPr>
            <p:cNvPr id="6" name="Oval 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1320" y="1370046"/>
            <a:ext cx="364194" cy="364194"/>
            <a:chOff x="457580" y="2341896"/>
            <a:chExt cx="364194" cy="364194"/>
          </a:xfrm>
        </p:grpSpPr>
        <p:sp>
          <p:nvSpPr>
            <p:cNvPr id="10" name="Oval 9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1320" y="3470840"/>
            <a:ext cx="364194" cy="364194"/>
            <a:chOff x="457580" y="2341896"/>
            <a:chExt cx="364194" cy="364194"/>
          </a:xfrm>
        </p:grpSpPr>
        <p:sp>
          <p:nvSpPr>
            <p:cNvPr id="13" name="Oval 12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 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Agenda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9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App-Only setup using Azure AD – part 1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0935" y="3287333"/>
            <a:ext cx="10870248" cy="3081664"/>
            <a:chOff x="640935" y="3287333"/>
            <a:chExt cx="10870248" cy="3081664"/>
          </a:xfrm>
        </p:grpSpPr>
        <p:sp>
          <p:nvSpPr>
            <p:cNvPr id="10" name="Rectangle 9"/>
            <p:cNvSpPr/>
            <p:nvPr/>
          </p:nvSpPr>
          <p:spPr bwMode="auto">
            <a:xfrm>
              <a:off x="640935" y="3342706"/>
              <a:ext cx="230734" cy="2953690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71670" y="3342706"/>
              <a:ext cx="10639513" cy="29536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1287" y="3287333"/>
              <a:ext cx="8011104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Create a </a:t>
              </a:r>
              <a:r>
                <a:rPr lang="en-US" sz="2400" b="1" dirty="0">
                  <a:solidFill>
                    <a:schemeClr val="bg1"/>
                  </a:solidFill>
                </a:rPr>
                <a:t>self signed certificate</a:t>
              </a:r>
              <a:r>
                <a:rPr lang="en-US" sz="2400" dirty="0">
                  <a:solidFill>
                    <a:schemeClr val="bg1"/>
                  </a:solidFill>
                </a:rPr>
                <a:t> and prepare for using it: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029769" y="3854229"/>
              <a:ext cx="10205678" cy="14790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29769" y="3831511"/>
              <a:ext cx="9772116" cy="136960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FFFF00"/>
                  </a:solidFill>
                </a:rPr>
                <a:t>.\Create-SelfSignedCertificate.ps1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–</a:t>
              </a:r>
              <a:r>
                <a:rPr lang="en-US" sz="2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CommonName</a:t>
              </a:r>
              <a:r>
                <a:rPr lang="en-US" sz="2400" dirty="0">
                  <a:solidFill>
                    <a:schemeClr val="bg1"/>
                  </a:solidFill>
                </a:rPr>
                <a:t> “PnP”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–</a:t>
              </a:r>
              <a:r>
                <a:rPr lang="en-US" sz="2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StartDate</a:t>
              </a:r>
              <a:r>
                <a:rPr lang="en-US" sz="2400" dirty="0">
                  <a:solidFill>
                    <a:schemeClr val="bg1"/>
                  </a:solidFill>
                </a:rPr>
                <a:t> 2016-01-01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–</a:t>
              </a:r>
              <a:r>
                <a:rPr lang="en-US" sz="2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EndDate</a:t>
              </a:r>
              <a:r>
                <a:rPr lang="en-US" sz="2400" dirty="0">
                  <a:solidFill>
                    <a:schemeClr val="bg1"/>
                  </a:solidFill>
                </a:rPr>
                <a:t> 2018-01-01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FFFF00"/>
                  </a:solidFill>
                </a:rPr>
                <a:t>.\Get-SelfSignedCertificateInformation.ps1</a:t>
              </a:r>
              <a:endParaRPr lang="nl-BE" sz="2400" dirty="0" err="1">
                <a:solidFill>
                  <a:srgbClr val="FFFF00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 bwMode="auto">
            <a:xfrm>
              <a:off x="8977758" y="3347114"/>
              <a:ext cx="478564" cy="507115"/>
            </a:xfrm>
            <a:prstGeom prst="downArrow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8541" y="5331790"/>
              <a:ext cx="9702143" cy="103720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Scripts are available from: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https://github.com/OfficeDev/PnP-Partner-Pack/tree/master/scripts</a:t>
              </a:r>
              <a:r>
                <a:rPr lang="en-US" sz="2400" dirty="0">
                  <a:solidFill>
                    <a:schemeClr val="bg1"/>
                  </a:solidFill>
                </a:rPr>
                <a:t>  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0936" y="1269040"/>
            <a:ext cx="10870248" cy="2188291"/>
            <a:chOff x="640936" y="1269040"/>
            <a:chExt cx="10870248" cy="2188291"/>
          </a:xfrm>
        </p:grpSpPr>
        <p:sp>
          <p:nvSpPr>
            <p:cNvPr id="4" name="Rectangle 3"/>
            <p:cNvSpPr/>
            <p:nvPr/>
          </p:nvSpPr>
          <p:spPr bwMode="auto">
            <a:xfrm>
              <a:off x="640936" y="1331596"/>
              <a:ext cx="230736" cy="201111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871671" y="1331596"/>
              <a:ext cx="10639513" cy="2011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08724" y="1269040"/>
              <a:ext cx="6302459" cy="218829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Create a </a:t>
              </a:r>
              <a:r>
                <a:rPr lang="en-US" sz="2400" b="1" dirty="0">
                  <a:solidFill>
                    <a:schemeClr val="bg1"/>
                  </a:solidFill>
                </a:rPr>
                <a:t>Web Application </a:t>
              </a:r>
              <a:r>
                <a:rPr lang="en-US" sz="2400" dirty="0">
                  <a:solidFill>
                    <a:schemeClr val="bg1"/>
                  </a:solidFill>
                </a:rPr>
                <a:t>in Azure AD: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Sign-on URL can be anything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App ID must be unique in your tenant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Add the PnP Core and ADAL </a:t>
              </a:r>
              <a:r>
                <a:rPr lang="en-US" sz="2400" dirty="0" err="1">
                  <a:solidFill>
                    <a:schemeClr val="bg1"/>
                  </a:solidFill>
                </a:rPr>
                <a:t>NuGet</a:t>
              </a:r>
              <a:r>
                <a:rPr lang="en-US" sz="2400" dirty="0">
                  <a:solidFill>
                    <a:schemeClr val="bg1"/>
                  </a:solidFill>
                </a:rPr>
                <a:t> packages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Down Arrow 7"/>
            <p:cNvSpPr/>
            <p:nvPr/>
          </p:nvSpPr>
          <p:spPr bwMode="auto">
            <a:xfrm rot="10800000">
              <a:off x="1959362" y="2776047"/>
              <a:ext cx="478564" cy="589376"/>
            </a:xfrm>
            <a:prstGeom prst="downArrow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r="38334" b="32863"/>
            <a:stretch/>
          </p:blipFill>
          <p:spPr>
            <a:xfrm>
              <a:off x="996507" y="1448094"/>
              <a:ext cx="1818429" cy="134296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/>
            <a:srcRect r="36079" b="42587"/>
            <a:stretch/>
          </p:blipFill>
          <p:spPr>
            <a:xfrm>
              <a:off x="2963254" y="1464409"/>
              <a:ext cx="2043807" cy="1311639"/>
            </a:xfrm>
            <a:prstGeom prst="rect">
              <a:avLst/>
            </a:prstGeom>
            <a:ln>
              <a:noFill/>
            </a:ln>
          </p:spPr>
        </p:pic>
        <p:sp>
          <p:nvSpPr>
            <p:cNvPr id="19" name="Down Arrow 18"/>
            <p:cNvSpPr/>
            <p:nvPr/>
          </p:nvSpPr>
          <p:spPr bwMode="auto">
            <a:xfrm rot="10800000">
              <a:off x="3745875" y="2776047"/>
              <a:ext cx="478564" cy="576336"/>
            </a:xfrm>
            <a:prstGeom prst="downArrow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6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App-Only setup using Azure AD – part 2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640936" y="1269040"/>
            <a:ext cx="10870248" cy="2083342"/>
            <a:chOff x="640936" y="1269040"/>
            <a:chExt cx="10870248" cy="2083342"/>
          </a:xfrm>
        </p:grpSpPr>
        <p:sp>
          <p:nvSpPr>
            <p:cNvPr id="4" name="Rectangle 3"/>
            <p:cNvSpPr/>
            <p:nvPr/>
          </p:nvSpPr>
          <p:spPr bwMode="auto">
            <a:xfrm>
              <a:off x="640936" y="1331596"/>
              <a:ext cx="230736" cy="201111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871671" y="1331596"/>
              <a:ext cx="10639513" cy="2011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18053" y="1269040"/>
              <a:ext cx="5293130" cy="1957459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Replace the </a:t>
              </a:r>
              <a:r>
                <a:rPr lang="en-US" sz="2400" b="1" dirty="0" err="1">
                  <a:solidFill>
                    <a:schemeClr val="bg1"/>
                  </a:solidFill>
                </a:rPr>
                <a:t>KeyCredentials</a:t>
              </a:r>
              <a:r>
                <a:rPr lang="en-US" sz="2400" dirty="0">
                  <a:solidFill>
                    <a:schemeClr val="bg1"/>
                  </a:solidFill>
                </a:rPr>
                <a:t> section obtained in the previous step in the app manifest via downloading, updating and again uploading the manifest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Down Arrow 7"/>
            <p:cNvSpPr/>
            <p:nvPr/>
          </p:nvSpPr>
          <p:spPr bwMode="auto">
            <a:xfrm rot="10800000">
              <a:off x="4490878" y="2813683"/>
              <a:ext cx="478564" cy="538699"/>
            </a:xfrm>
            <a:prstGeom prst="downArrow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9851" y="1419609"/>
              <a:ext cx="5050023" cy="140278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Group 2"/>
          <p:cNvGrpSpPr/>
          <p:nvPr/>
        </p:nvGrpSpPr>
        <p:grpSpPr>
          <a:xfrm>
            <a:off x="640935" y="3287333"/>
            <a:ext cx="10870248" cy="2076160"/>
            <a:chOff x="640935" y="3287333"/>
            <a:chExt cx="10870248" cy="2076160"/>
          </a:xfrm>
        </p:grpSpPr>
        <p:sp>
          <p:nvSpPr>
            <p:cNvPr id="10" name="Rectangle 9"/>
            <p:cNvSpPr/>
            <p:nvPr/>
          </p:nvSpPr>
          <p:spPr bwMode="auto">
            <a:xfrm>
              <a:off x="640935" y="3342706"/>
              <a:ext cx="230734" cy="2020787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71670" y="3342706"/>
              <a:ext cx="10639513" cy="20207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18052" y="3287333"/>
              <a:ext cx="5155341" cy="96026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Grant </a:t>
              </a:r>
              <a:r>
                <a:rPr lang="en-US" sz="2400" b="1" dirty="0">
                  <a:solidFill>
                    <a:schemeClr val="bg1"/>
                  </a:solidFill>
                </a:rPr>
                <a:t>Application Permissions</a:t>
              </a:r>
              <a:r>
                <a:rPr lang="en-US" sz="2400" dirty="0">
                  <a:solidFill>
                    <a:schemeClr val="bg1"/>
                  </a:solidFill>
                </a:rPr>
                <a:t> to your app in Azure AD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 bwMode="auto">
            <a:xfrm rot="10800000">
              <a:off x="3003912" y="4845331"/>
              <a:ext cx="478564" cy="507115"/>
            </a:xfrm>
            <a:prstGeom prst="downArrow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9851" y="3558280"/>
              <a:ext cx="4975754" cy="127522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9317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239125" y="295275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9498" y="2553158"/>
            <a:ext cx="3437479" cy="188820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Q&amp;A</a:t>
            </a:r>
            <a:endParaRPr lang="fi-FI" sz="115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925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9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PnP core for basic operations?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r>
              <a:rPr lang="en-US" dirty="0"/>
              <a:t>Repeatability</a:t>
            </a:r>
          </a:p>
          <a:p>
            <a:pPr lvl="1"/>
            <a:r>
              <a:rPr lang="en-US" dirty="0"/>
              <a:t>Code is tested</a:t>
            </a:r>
          </a:p>
          <a:p>
            <a:pPr lvl="1"/>
            <a:r>
              <a:rPr lang="en-US" dirty="0"/>
              <a:t>Follows established patterns</a:t>
            </a:r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Replace large code blocks with existing PnP methods</a:t>
            </a:r>
          </a:p>
          <a:p>
            <a:pPr lvl="1"/>
            <a:r>
              <a:rPr lang="en-US" dirty="0"/>
              <a:t>Wraps complex functionality in easy to consume methods</a:t>
            </a:r>
          </a:p>
          <a:p>
            <a:r>
              <a:rPr lang="en-US" dirty="0"/>
              <a:t>Supportability</a:t>
            </a:r>
          </a:p>
          <a:p>
            <a:pPr lvl="1"/>
            <a:r>
              <a:rPr lang="en-US" dirty="0"/>
              <a:t>Support for common and complex actions</a:t>
            </a:r>
          </a:p>
          <a:p>
            <a:pPr lvl="1"/>
            <a:r>
              <a:rPr lang="en-US" dirty="0"/>
              <a:t>Monthly updates to address community reported bugs and include enhancements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 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Explanation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8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Plain CSOM </a:t>
            </a:r>
            <a:r>
              <a:rPr lang="da-DK" dirty="0" err="1"/>
              <a:t>example</a:t>
            </a:r>
            <a:endParaRPr lang="da-DK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77003" y="1822450"/>
            <a:ext cx="11887200" cy="4022640"/>
          </a:xfrm>
        </p:spPr>
        <p:txBody>
          <a:bodyPr/>
          <a:lstStyle/>
          <a:p>
            <a:r>
              <a:rPr lang="da-DK" sz="1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(clientContext)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a-DK" sz="1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= clientContext.Web.Lists.Add(</a:t>
            </a:r>
            <a:r>
              <a:rPr lang="da-DK" sz="1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1800" noProof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ListCreationInformation</a:t>
            </a:r>
            <a:endParaRPr lang="da-DK" sz="18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Title = </a:t>
            </a:r>
            <a:r>
              <a:rPr lang="da-DK" sz="1800" noProof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"MyList"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Url = </a:t>
            </a:r>
            <a:r>
              <a:rPr lang="da-DK" sz="1800" noProof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"lists/mylist"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TemplateType = (</a:t>
            </a:r>
            <a:r>
              <a:rPr lang="da-DK" sz="1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da-DK" sz="1800" noProof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ListTemplateType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.GenericList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endParaRPr lang="da-DK" sz="18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clientContext.Load(list);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clientContext.ExecuteQuery();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7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PnP</a:t>
            </a:r>
            <a:r>
              <a:rPr lang="da-DK" dirty="0"/>
              <a:t> </a:t>
            </a:r>
            <a:r>
              <a:rPr lang="da-DK" dirty="0" err="1"/>
              <a:t>core</a:t>
            </a:r>
            <a:r>
              <a:rPr lang="da-DK" dirty="0"/>
              <a:t> web </a:t>
            </a:r>
            <a:r>
              <a:rPr lang="da-DK" dirty="0" err="1"/>
              <a:t>extensions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da-DK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77003" y="1822450"/>
            <a:ext cx="11887200" cy="2059025"/>
          </a:xfrm>
        </p:spPr>
        <p:txBody>
          <a:bodyPr/>
          <a:lstStyle/>
          <a:p>
            <a:r>
              <a:rPr lang="da-DK" sz="1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(clientContext)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a-DK" sz="1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= clientContext.Web.CreateList(</a:t>
            </a:r>
            <a:r>
              <a:rPr lang="da-DK" sz="1800" noProof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ListTemplateType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.GenericList, </a:t>
            </a:r>
            <a:r>
              <a:rPr lang="da-DK" sz="1800" noProof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"MyList"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a-DK" sz="1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9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Extensions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overview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86287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tx1"/>
                </a:solidFill>
              </a:rPr>
              <a:t>Called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AppModelExtensions</a:t>
            </a:r>
            <a:r>
              <a:rPr lang="da-DK" dirty="0">
                <a:solidFill>
                  <a:schemeClr val="tx1"/>
                </a:solidFill>
              </a:rPr>
              <a:t> in </a:t>
            </a:r>
            <a:r>
              <a:rPr lang="da-DK" dirty="0" err="1">
                <a:solidFill>
                  <a:schemeClr val="tx1"/>
                </a:solidFill>
              </a:rPr>
              <a:t>PnP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core</a:t>
            </a:r>
            <a:r>
              <a:rPr lang="da-DK" dirty="0">
                <a:solidFill>
                  <a:schemeClr val="tx1"/>
                </a:solidFill>
              </a:rPr>
              <a:t>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Source </a:t>
            </a:r>
            <a:r>
              <a:rPr lang="da-DK" dirty="0" err="1">
                <a:solidFill>
                  <a:schemeClr val="tx1"/>
                </a:solidFill>
              </a:rPr>
              <a:t>code</a:t>
            </a:r>
            <a:r>
              <a:rPr lang="da-DK" dirty="0">
                <a:solidFill>
                  <a:schemeClr val="tx1"/>
                </a:solidFill>
              </a:rPr>
              <a:t> in </a:t>
            </a:r>
            <a:r>
              <a:rPr lang="da-DK" dirty="0" err="1">
                <a:solidFill>
                  <a:schemeClr val="tx1"/>
                </a:solidFill>
              </a:rPr>
              <a:t>GitHub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repo</a:t>
            </a:r>
            <a:r>
              <a:rPr lang="da-DK" dirty="0">
                <a:solidFill>
                  <a:schemeClr val="tx1"/>
                </a:solidFill>
              </a:rPr>
              <a:t>: </a:t>
            </a:r>
            <a:r>
              <a:rPr lang="da-DK" dirty="0">
                <a:solidFill>
                  <a:schemeClr val="tx1"/>
                </a:solidFill>
                <a:hlinkClick r:id="rId3"/>
              </a:rPr>
              <a:t>https://github.com/OfficeDev/PnP-Sites-Core/tree/master/Core/OfficeDevPnP.Core/AppModelExtensions</a:t>
            </a:r>
            <a:r>
              <a:rPr lang="da-DK" dirty="0">
                <a:solidFill>
                  <a:schemeClr val="tx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462 </a:t>
            </a:r>
            <a:r>
              <a:rPr lang="da-DK" dirty="0" err="1">
                <a:solidFill>
                  <a:schemeClr val="tx1"/>
                </a:solidFill>
              </a:rPr>
              <a:t>extensions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methods</a:t>
            </a:r>
            <a:r>
              <a:rPr lang="da-DK" dirty="0">
                <a:solidFill>
                  <a:schemeClr val="tx1"/>
                </a:solidFill>
              </a:rPr>
              <a:t> (09-2016), </a:t>
            </a:r>
            <a:r>
              <a:rPr lang="da-DK" dirty="0" err="1">
                <a:solidFill>
                  <a:schemeClr val="tx1"/>
                </a:solidFill>
              </a:rPr>
              <a:t>grouped</a:t>
            </a:r>
            <a:r>
              <a:rPr lang="da-DK" dirty="0">
                <a:solidFill>
                  <a:schemeClr val="tx1"/>
                </a:solidFill>
              </a:rPr>
              <a:t> by </a:t>
            </a:r>
            <a:r>
              <a:rPr lang="da-DK" dirty="0" err="1">
                <a:solidFill>
                  <a:schemeClr val="tx1"/>
                </a:solidFill>
              </a:rPr>
              <a:t>functional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areas</a:t>
            </a:r>
            <a:endParaRPr lang="da-D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03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5" y="288482"/>
            <a:ext cx="12092671" cy="19612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" y="2314834"/>
            <a:ext cx="11125200" cy="581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5" y="2961006"/>
            <a:ext cx="12092671" cy="896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55" y="3925780"/>
            <a:ext cx="12092671" cy="11644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45" y="5158578"/>
            <a:ext cx="7334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1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0" y="19466"/>
            <a:ext cx="11800415" cy="23414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24" y="2427029"/>
            <a:ext cx="11854911" cy="10515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19" y="3582090"/>
            <a:ext cx="11854911" cy="720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24" y="4345720"/>
            <a:ext cx="100393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24" y="5020147"/>
            <a:ext cx="11854911" cy="13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4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89" y="0"/>
            <a:ext cx="3295650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89" y="415613"/>
            <a:ext cx="12053680" cy="1063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89" y="1532837"/>
            <a:ext cx="12053680" cy="1062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89" y="2648537"/>
            <a:ext cx="6438900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790" y="3102251"/>
            <a:ext cx="12053680" cy="14145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789" y="4570422"/>
            <a:ext cx="12053680" cy="6744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789" y="5298539"/>
            <a:ext cx="12053680" cy="13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0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6-30540_Office_365_CloudRoadShow">
  <a:themeElements>
    <a:clrScheme name="Custom 3">
      <a:dk1>
        <a:srgbClr val="000000"/>
      </a:dk1>
      <a:lt1>
        <a:srgbClr val="FFFFFF"/>
      </a:lt1>
      <a:dk2>
        <a:srgbClr val="D83B01"/>
      </a:dk2>
      <a:lt2>
        <a:srgbClr val="797A7D"/>
      </a:lt2>
      <a:accent1>
        <a:srgbClr val="D83B01"/>
      </a:accent1>
      <a:accent2>
        <a:srgbClr val="0078D7"/>
      </a:accent2>
      <a:accent3>
        <a:srgbClr val="FF8C00"/>
      </a:accent3>
      <a:accent4>
        <a:srgbClr val="107C10"/>
      </a:accent4>
      <a:accent5>
        <a:srgbClr val="00188F"/>
      </a:accent5>
      <a:accent6>
        <a:srgbClr val="5C2D91"/>
      </a:accent6>
      <a:hlink>
        <a:srgbClr val="FF8C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Dev_Platform_TEMPLATEV2" id="{C5D7A68D-493B-D74B-B3ED-7E2DDFA07D58}" vid="{79239F1D-CC65-A14B-B9FD-0AE5856B7F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B13D1C689144BB5F9CE4432496FCB" ma:contentTypeVersion="3" ma:contentTypeDescription="Create a new document." ma:contentTypeScope="" ma:versionID="0aed2fc25fd5034226770614f019c86e">
  <xsd:schema xmlns:xsd="http://www.w3.org/2001/XMLSchema" xmlns:xs="http://www.w3.org/2001/XMLSchema" xmlns:p="http://schemas.microsoft.com/office/2006/metadata/properties" xmlns:ns2="cf1a6e66-1f70-4758-bffa-fec7fdad6eba" targetNamespace="http://schemas.microsoft.com/office/2006/metadata/properties" ma:root="true" ma:fieldsID="a196deca63c194a2b60d66bd1b77470a" ns2:_="">
    <xsd:import namespace="cf1a6e66-1f70-4758-bffa-fec7fdad6eb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a6e66-1f70-4758-bffa-fec7fdad6e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D98F85-6911-4E8F-B940-ACC77278DA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1a6e66-1f70-4758-bffa-fec7fdad6e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f1a6e66-1f70-4758-bffa-fec7fdad6eba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Office_Dev_Platform_TEMPLATE</Template>
  <TotalTime>0</TotalTime>
  <Words>1334</Words>
  <Application>Microsoft Office PowerPoint</Application>
  <PresentationFormat>Custom</PresentationFormat>
  <Paragraphs>209</Paragraphs>
  <Slides>23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Consolas</vt:lpstr>
      <vt:lpstr>Courier New</vt:lpstr>
      <vt:lpstr>Segoe Light</vt:lpstr>
      <vt:lpstr>Segoe UI</vt:lpstr>
      <vt:lpstr>Segoe UI Black</vt:lpstr>
      <vt:lpstr>Segoe UI Light</vt:lpstr>
      <vt:lpstr>Wingdings</vt:lpstr>
      <vt:lpstr>6-30540_Office_365_CloudRoadShow</vt:lpstr>
      <vt:lpstr>Basic operations with PnP Core and Authentication Manager</vt:lpstr>
      <vt:lpstr>Agenda basic operations</vt:lpstr>
      <vt:lpstr>Why use PnP core for basic operations?</vt:lpstr>
      <vt:lpstr>Plain CSOM example</vt:lpstr>
      <vt:lpstr>PnP core web extensions example</vt:lpstr>
      <vt:lpstr>Extensions methods overview</vt:lpstr>
      <vt:lpstr>PowerPoint Presentation</vt:lpstr>
      <vt:lpstr>PowerPoint Presentation</vt:lpstr>
      <vt:lpstr>PowerPoint Presentation</vt:lpstr>
      <vt:lpstr>PowerPoint Presentation</vt:lpstr>
      <vt:lpstr>PnP Authentication Manager</vt:lpstr>
      <vt:lpstr>Agenda authentication manager</vt:lpstr>
      <vt:lpstr>Authentication Manager use cases</vt:lpstr>
      <vt:lpstr>Introduction to the PnP Authentication Manager</vt:lpstr>
      <vt:lpstr>Authentication</vt:lpstr>
      <vt:lpstr>Authentication Manager: Office 365</vt:lpstr>
      <vt:lpstr>Authentication Manager: On-Premises</vt:lpstr>
      <vt:lpstr>App-Only setup using SharePoint</vt:lpstr>
      <vt:lpstr>Interactive login setup using Azure AD</vt:lpstr>
      <vt:lpstr>App-Only setup using Azure AD – part 1</vt:lpstr>
      <vt:lpstr>App-Only setup using Azure AD – part 2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operations with PnP Core Component</dc:title>
  <dc:subject>Office 365</dc:subject>
  <dc:creator>Vesa Juvonen</dc:creator>
  <cp:keywords/>
  <dc:description>Template: _x000d_
Formatting: _x000d_
Audience Type:</dc:description>
  <cp:lastModifiedBy>demo</cp:lastModifiedBy>
  <cp:revision>63</cp:revision>
  <dcterms:created xsi:type="dcterms:W3CDTF">2016-02-12T12:20:14Z</dcterms:created>
  <dcterms:modified xsi:type="dcterms:W3CDTF">2016-11-16T18:58:13Z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0x01010090FB13D1C689144BB5F9CE4432496FCB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