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Lst>
  <p:notesMasterIdLst>
    <p:notesMasterId r:id="rId33"/>
  </p:notesMasterIdLst>
  <p:handoutMasterIdLst>
    <p:handoutMasterId r:id="rId34"/>
  </p:handoutMasterIdLst>
  <p:sldIdLst>
    <p:sldId id="1338" r:id="rId5"/>
    <p:sldId id="1466" r:id="rId6"/>
    <p:sldId id="1470" r:id="rId7"/>
    <p:sldId id="1471" r:id="rId8"/>
    <p:sldId id="1472" r:id="rId9"/>
    <p:sldId id="1495" r:id="rId10"/>
    <p:sldId id="1473" r:id="rId11"/>
    <p:sldId id="1474" r:id="rId12"/>
    <p:sldId id="1476" r:id="rId13"/>
    <p:sldId id="1477" r:id="rId14"/>
    <p:sldId id="1478" r:id="rId15"/>
    <p:sldId id="1479" r:id="rId16"/>
    <p:sldId id="1480" r:id="rId17"/>
    <p:sldId id="1481" r:id="rId18"/>
    <p:sldId id="1482" r:id="rId19"/>
    <p:sldId id="1483" r:id="rId20"/>
    <p:sldId id="1484" r:id="rId21"/>
    <p:sldId id="1485" r:id="rId22"/>
    <p:sldId id="1486" r:id="rId23"/>
    <p:sldId id="1487" r:id="rId24"/>
    <p:sldId id="1488" r:id="rId25"/>
    <p:sldId id="1489" r:id="rId26"/>
    <p:sldId id="1490" r:id="rId27"/>
    <p:sldId id="1497" r:id="rId28"/>
    <p:sldId id="1491" r:id="rId29"/>
    <p:sldId id="1496" r:id="rId30"/>
    <p:sldId id="1493" r:id="rId31"/>
    <p:sldId id="1494" r:id="rId32"/>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BF9037D-3897-4313-ACB0-65FC7A376551}">
          <p14:sldIdLst>
            <p14:sldId id="1338"/>
            <p14:sldId id="1466"/>
            <p14:sldId id="1470"/>
            <p14:sldId id="1471"/>
            <p14:sldId id="1472"/>
            <p14:sldId id="1495"/>
            <p14:sldId id="1473"/>
            <p14:sldId id="1474"/>
            <p14:sldId id="1476"/>
            <p14:sldId id="1477"/>
            <p14:sldId id="1478"/>
            <p14:sldId id="1479"/>
            <p14:sldId id="1480"/>
            <p14:sldId id="1481"/>
            <p14:sldId id="1482"/>
            <p14:sldId id="1483"/>
            <p14:sldId id="1484"/>
            <p14:sldId id="1485"/>
            <p14:sldId id="1486"/>
            <p14:sldId id="1487"/>
            <p14:sldId id="1488"/>
            <p14:sldId id="1489"/>
            <p14:sldId id="1490"/>
            <p14:sldId id="1497"/>
            <p14:sldId id="1491"/>
            <p14:sldId id="1496"/>
            <p14:sldId id="1493"/>
            <p14:sldId id="1494"/>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cmAuthor>
  <p:cmAuthor id="3" name="Mary Feil-Jacobs" initials="MF" lastIdx="22"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262626"/>
    <a:srgbClr val="99ADD0"/>
    <a:srgbClr val="00BCF2"/>
    <a:srgbClr val="FF8C00"/>
    <a:srgbClr val="FFB900"/>
    <a:srgbClr val="000000"/>
    <a:srgbClr val="525252"/>
    <a:srgbClr val="EAEAEA"/>
    <a:srgbClr val="E8112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61" autoAdjust="0"/>
    <p:restoredTop sz="83333" autoAdjust="0"/>
  </p:normalViewPr>
  <p:slideViewPr>
    <p:cSldViewPr snapToGrid="0">
      <p:cViewPr varScale="1">
        <p:scale>
          <a:sx n="103" d="100"/>
          <a:sy n="103" d="100"/>
        </p:scale>
        <p:origin x="989" y="72"/>
      </p:cViewPr>
      <p:guideLst/>
    </p:cSldViewPr>
  </p:slideViewPr>
  <p:outlineViewPr>
    <p:cViewPr>
      <p:scale>
        <a:sx n="33" d="100"/>
        <a:sy n="33" d="100"/>
      </p:scale>
      <p:origin x="0" y="-2556"/>
    </p:cViewPr>
  </p:outlineViewPr>
  <p:notesTextViewPr>
    <p:cViewPr>
      <p:scale>
        <a:sx n="100" d="100"/>
        <a:sy n="100" d="100"/>
      </p:scale>
      <p:origin x="0" y="0"/>
    </p:cViewPr>
  </p:notesTextViewPr>
  <p:sorterViewPr>
    <p:cViewPr>
      <p:scale>
        <a:sx n="75" d="100"/>
        <a:sy n="75" d="100"/>
      </p:scale>
      <p:origin x="0" y="0"/>
    </p:cViewPr>
  </p:sorterViewPr>
  <p:notesViewPr>
    <p:cSldViewPr snapToGrid="0" showGuides="1">
      <p:cViewPr varScale="1">
        <p:scale>
          <a:sx n="87" d="100"/>
          <a:sy n="87" d="100"/>
        </p:scale>
        <p:origin x="3840"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Office 365 </a:t>
            </a:r>
            <a:r>
              <a:rPr lang="en-US" dirty="0" err="1">
                <a:latin typeface="Segoe UI" pitchFamily="34" charset="0"/>
              </a:rPr>
              <a:t>CloudRoadShow</a:t>
            </a:r>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2E00944-DAC0-44FF-B84F-F65CF37D45FC}" type="datetime8">
              <a:rPr lang="en-US" smtClean="0">
                <a:latin typeface="Segoe UI" pitchFamily="34" charset="0"/>
              </a:rPr>
              <a:t>9/16/2016 1:42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latin typeface="Segoe UI" pitchFamily="34" charset="0"/>
              </a:rPr>
              <a:t>Office Developer Platform</a:t>
            </a:r>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50B7805C-AC13-491B-9E17-1BA0CCAC14D6}" type="datetime8">
              <a:rPr lang="en-US" smtClean="0"/>
              <a:t>9/16/2016 1:42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84B1D6A3-6D43-444A-9DA0-C4F38E20E421}" type="datetime8">
              <a:rPr lang="en-US" smtClean="0"/>
              <a:t>9/16/2016 1:42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8671513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a-DK" dirty="0"/>
              <a:t>Ikke alle</a:t>
            </a:r>
            <a:r>
              <a:rPr lang="da-DK" baseline="0" dirty="0"/>
              <a:t> features er tilgængeligt med </a:t>
            </a:r>
            <a:r>
              <a:rPr lang="da-DK" baseline="0" dirty="0" err="1"/>
              <a:t>app-only</a:t>
            </a:r>
            <a:r>
              <a:rPr lang="da-DK" baseline="0" dirty="0"/>
              <a:t>, fx </a:t>
            </a:r>
            <a:r>
              <a:rPr lang="da-DK" baseline="0" dirty="0" err="1"/>
              <a:t>dynamic</a:t>
            </a:r>
            <a:r>
              <a:rPr lang="da-DK" baseline="0" dirty="0"/>
              <a:t> </a:t>
            </a:r>
            <a:r>
              <a:rPr lang="da-DK" baseline="0" dirty="0" err="1"/>
              <a:t>scope</a:t>
            </a:r>
            <a:r>
              <a:rPr lang="da-DK" baseline="0" dirty="0"/>
              <a:t>!</a:t>
            </a:r>
            <a:endParaRPr lang="da-DK" dirty="0"/>
          </a:p>
        </p:txBody>
      </p:sp>
      <p:sp>
        <p:nvSpPr>
          <p:cNvPr id="4" name="Header Placeholder 3"/>
          <p:cNvSpPr>
            <a:spLocks noGrp="1"/>
          </p:cNvSpPr>
          <p:nvPr>
            <p:ph type="hdr" sz="quarter" idx="10"/>
          </p:nvPr>
        </p:nvSpPr>
        <p:spPr/>
        <p:txBody>
          <a:bodyPr/>
          <a:lstStyle/>
          <a:p>
            <a:r>
              <a:rPr lang="en-US">
                <a:latin typeface="Segoe UI" pitchFamily="34" charset="0"/>
              </a:rPr>
              <a:t>Office Developer Platform</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0B7805C-AC13-491B-9E17-1BA0CCAC14D6}" type="datetime8">
              <a:rPr lang="en-US" smtClean="0"/>
              <a:t>9/16/2016 2:22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29563153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a-DK" dirty="0"/>
              <a:t>Det</a:t>
            </a:r>
            <a:r>
              <a:rPr lang="da-DK" baseline="0" dirty="0"/>
              <a:t> virker ikke som udgangspunkt med </a:t>
            </a:r>
            <a:r>
              <a:rPr lang="da-DK" baseline="0" dirty="0" err="1"/>
              <a:t>app-only</a:t>
            </a:r>
            <a:r>
              <a:rPr lang="da-DK" baseline="0" dirty="0"/>
              <a:t>. Der skal man så tilføje en </a:t>
            </a:r>
            <a:r>
              <a:rPr lang="da-DK" baseline="0" dirty="0" err="1"/>
              <a:t>enumeration</a:t>
            </a:r>
            <a:r>
              <a:rPr lang="da-DK" baseline="0" dirty="0"/>
              <a:t> </a:t>
            </a:r>
            <a:r>
              <a:rPr lang="da-DK" baseline="0" dirty="0" err="1"/>
              <a:t>account</a:t>
            </a:r>
            <a:r>
              <a:rPr lang="da-DK" baseline="0" dirty="0"/>
              <a:t>, som finder de sites der skal benyttes.</a:t>
            </a:r>
            <a:endParaRPr lang="da-DK" dirty="0"/>
          </a:p>
        </p:txBody>
      </p:sp>
      <p:sp>
        <p:nvSpPr>
          <p:cNvPr id="4" name="Header Placeholder 3"/>
          <p:cNvSpPr>
            <a:spLocks noGrp="1"/>
          </p:cNvSpPr>
          <p:nvPr>
            <p:ph type="hdr" sz="quarter" idx="10"/>
          </p:nvPr>
        </p:nvSpPr>
        <p:spPr/>
        <p:txBody>
          <a:bodyPr/>
          <a:lstStyle/>
          <a:p>
            <a:r>
              <a:rPr lang="en-US">
                <a:latin typeface="Segoe UI" pitchFamily="34" charset="0"/>
              </a:rPr>
              <a:t>Office Developer Platform</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0B7805C-AC13-491B-9E17-1BA0CCAC14D6}" type="datetime8">
              <a:rPr lang="en-US" smtClean="0"/>
              <a:t>9/16/2016 1:42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6764052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a-DK" dirty="0" err="1"/>
              <a:t>Core.TimerJobs.Samples</a:t>
            </a:r>
            <a:r>
              <a:rPr lang="da-DK" dirty="0"/>
              <a:t>, Sample 5 – </a:t>
            </a:r>
            <a:r>
              <a:rPr lang="da-DK" dirty="0" err="1"/>
              <a:t>Governance</a:t>
            </a:r>
            <a:r>
              <a:rPr lang="da-DK" baseline="0" dirty="0" err="1"/>
              <a:t>Job</a:t>
            </a:r>
            <a:r>
              <a:rPr lang="da-DK" baseline="0" dirty="0"/>
              <a:t> (https://github.com/OfficeDev/PnP/tree/master/Solutions/Core.TimerJobs.Samples)</a:t>
            </a:r>
          </a:p>
          <a:p>
            <a:endParaRPr lang="da-DK" dirty="0"/>
          </a:p>
        </p:txBody>
      </p:sp>
      <p:sp>
        <p:nvSpPr>
          <p:cNvPr id="4" name="Header Placeholder 3"/>
          <p:cNvSpPr>
            <a:spLocks noGrp="1"/>
          </p:cNvSpPr>
          <p:nvPr>
            <p:ph type="hdr" sz="quarter" idx="10"/>
          </p:nvPr>
        </p:nvSpPr>
        <p:spPr/>
        <p:txBody>
          <a:bodyPr/>
          <a:lstStyle/>
          <a:p>
            <a:r>
              <a:rPr lang="en-US">
                <a:latin typeface="Segoe UI" pitchFamily="34" charset="0"/>
              </a:rPr>
              <a:t>Office Developer Platform</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0B7805C-AC13-491B-9E17-1BA0CCAC14D6}" type="datetime8">
              <a:rPr lang="en-US" smtClean="0"/>
              <a:t>9/16/2016 2:27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38766993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dirty="0"/>
          </a:p>
        </p:txBody>
      </p:sp>
      <p:sp>
        <p:nvSpPr>
          <p:cNvPr id="4" name="Header Placeholder 3"/>
          <p:cNvSpPr>
            <a:spLocks noGrp="1"/>
          </p:cNvSpPr>
          <p:nvPr>
            <p:ph type="hdr" sz="quarter" idx="10"/>
          </p:nvPr>
        </p:nvSpPr>
        <p:spPr/>
        <p:txBody>
          <a:bodyPr/>
          <a:lstStyle/>
          <a:p>
            <a:r>
              <a:rPr lang="en-US">
                <a:latin typeface="Segoe UI" pitchFamily="34" charset="0"/>
              </a:rPr>
              <a:t>Office Developer Platform</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0B7805C-AC13-491B-9E17-1BA0CCAC14D6}" type="datetime8">
              <a:rPr lang="en-US" smtClean="0"/>
              <a:t>9/16/2016 2:29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28040091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dirty="0"/>
          </a:p>
        </p:txBody>
      </p:sp>
      <p:sp>
        <p:nvSpPr>
          <p:cNvPr id="4" name="Header Placeholder 3"/>
          <p:cNvSpPr>
            <a:spLocks noGrp="1"/>
          </p:cNvSpPr>
          <p:nvPr>
            <p:ph type="hdr" sz="quarter" idx="10"/>
          </p:nvPr>
        </p:nvSpPr>
        <p:spPr/>
        <p:txBody>
          <a:bodyPr/>
          <a:lstStyle/>
          <a:p>
            <a:r>
              <a:rPr lang="en-US">
                <a:latin typeface="Segoe UI" pitchFamily="34" charset="0"/>
              </a:rPr>
              <a:t>Office Developer Platform</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0B7805C-AC13-491B-9E17-1BA0CCAC14D6}" type="datetime8">
              <a:rPr lang="en-US" smtClean="0"/>
              <a:t>9/16/2016 2:36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14423331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5063" y="850900"/>
            <a:ext cx="2992437" cy="1684338"/>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SMSG Readiness</a:t>
            </a: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a:t>
            </a:r>
          </a:p>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75117415-2A81-47B5-B845-42479BE2B3AB}" type="datetime1">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9/16/2016</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22</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25351408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endParaRPr>
          </a:p>
        </p:txBody>
      </p:sp>
      <p:sp>
        <p:nvSpPr>
          <p:cNvPr id="5" name="Date Placeholder 4"/>
          <p:cNvSpPr>
            <a:spLocks noGrp="1"/>
          </p:cNvSpPr>
          <p:nvPr>
            <p:ph type="dt" idx="1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EF1AC8BB-2A75-433F-9FA3-F90187067AEB}" type="datetime8">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9/16/2016 1:42 PM</a:t>
            </a:fld>
            <a:endParaRPr kumimoji="0" lang="en-US" sz="1800" b="0" i="0" u="none" strike="noStrike" kern="0" cap="none" spc="0" normalizeH="0" baseline="0" noProof="0" dirty="0">
              <a:ln>
                <a:noFill/>
              </a:ln>
              <a:solidFill>
                <a:prstClr val="black"/>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EC87E0CF-87F6-4B58-B8B8-DCAB2DAAF3CA}"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28</a:t>
            </a:fld>
            <a:endParaRPr kumimoji="0" lang="en-US" sz="1800" b="0" i="0" u="none" strike="noStrike" kern="0" cap="none" spc="0" normalizeH="0" baseline="0" noProof="0" dirty="0">
              <a:ln>
                <a:noFill/>
              </a:ln>
              <a:solidFill>
                <a:prstClr val="black"/>
              </a:solidFill>
              <a:effectLst/>
              <a:uLnTx/>
              <a:uFillTx/>
            </a:endParaRPr>
          </a:p>
        </p:txBody>
      </p:sp>
      <p:sp>
        <p:nvSpPr>
          <p:cNvPr id="6" name="Footer Placeholder 5"/>
          <p:cNvSpPr>
            <a:spLocks noGrp="1"/>
          </p:cNvSpPr>
          <p:nvPr>
            <p:ph type="ftr" sz="quarter" idx="14"/>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4349823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ctr"/>
            <a:endParaRPr lang="en-US" dirty="0"/>
          </a:p>
        </p:txBody>
      </p:sp>
      <p:sp>
        <p:nvSpPr>
          <p:cNvPr id="4" name="Slide Number Placeholder 3"/>
          <p:cNvSpPr>
            <a:spLocks noGrp="1"/>
          </p:cNvSpPr>
          <p:nvPr>
            <p:ph type="sldNum" sz="quarter" idx="10"/>
          </p:nvPr>
        </p:nvSpPr>
        <p:spPr/>
        <p:txBody>
          <a:bodyPr/>
          <a:lstStyle/>
          <a:p>
            <a:fld id="{B9C3C9DC-C0A3-4640-9A7A-3DC41095AE2E}" type="slidenum">
              <a:rPr lang="en-US" smtClean="0">
                <a:solidFill>
                  <a:prstClr val="black"/>
                </a:solidFill>
              </a:rPr>
              <a:pPr/>
              <a:t>2</a:t>
            </a:fld>
            <a:endParaRPr lang="en-US">
              <a:solidFill>
                <a:prstClr val="black"/>
              </a:solidFill>
            </a:endParaRPr>
          </a:p>
        </p:txBody>
      </p:sp>
    </p:spTree>
    <p:extLst>
      <p:ext uri="{BB962C8B-B14F-4D97-AF65-F5344CB8AC3E}">
        <p14:creationId xmlns:p14="http://schemas.microsoft.com/office/powerpoint/2010/main" val="21863098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a-DK" dirty="0"/>
              <a:t>Historien om timerjob</a:t>
            </a:r>
            <a:r>
              <a:rPr lang="da-DK" baseline="0" dirty="0"/>
              <a:t> og at der køre som </a:t>
            </a:r>
            <a:r>
              <a:rPr lang="da-DK" baseline="0" dirty="0" err="1"/>
              <a:t>full</a:t>
            </a:r>
            <a:r>
              <a:rPr lang="da-DK" baseline="0" dirty="0"/>
              <a:t> trust kode.</a:t>
            </a:r>
          </a:p>
          <a:p>
            <a:r>
              <a:rPr lang="da-DK" baseline="0" dirty="0"/>
              <a:t>Hvad er der af muligheder for at ændre dette?</a:t>
            </a:r>
          </a:p>
          <a:p>
            <a:endParaRPr lang="da-DK" baseline="0" dirty="0"/>
          </a:p>
          <a:p>
            <a:pPr marL="171450" indent="-171450">
              <a:buFontTx/>
              <a:buChar char="-"/>
            </a:pPr>
            <a:r>
              <a:rPr lang="da-DK" baseline="0" dirty="0"/>
              <a:t>OOTB timerjobs</a:t>
            </a:r>
          </a:p>
          <a:p>
            <a:pPr marL="171450" indent="-171450">
              <a:buFontTx/>
              <a:buChar char="-"/>
            </a:pPr>
            <a:r>
              <a:rPr lang="da-DK" baseline="0" dirty="0"/>
              <a:t>Custom timerjobs</a:t>
            </a:r>
          </a:p>
          <a:p>
            <a:endParaRPr lang="da-DK" dirty="0"/>
          </a:p>
        </p:txBody>
      </p:sp>
      <p:sp>
        <p:nvSpPr>
          <p:cNvPr id="4" name="Header Placeholder 3"/>
          <p:cNvSpPr>
            <a:spLocks noGrp="1"/>
          </p:cNvSpPr>
          <p:nvPr>
            <p:ph type="hdr" sz="quarter" idx="10"/>
          </p:nvPr>
        </p:nvSpPr>
        <p:spPr/>
        <p:txBody>
          <a:bodyPr/>
          <a:lstStyle/>
          <a:p>
            <a:r>
              <a:rPr lang="en-US">
                <a:latin typeface="Segoe UI" pitchFamily="34" charset="0"/>
              </a:rPr>
              <a:t>Office Developer Platform</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0B7805C-AC13-491B-9E17-1BA0CCAC14D6}" type="datetime8">
              <a:rPr lang="en-US" smtClean="0"/>
              <a:t>9/16/2016 1:42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23471172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a-DK" dirty="0"/>
              <a:t>Hvordan virker </a:t>
            </a:r>
            <a:r>
              <a:rPr lang="da-DK" dirty="0" err="1"/>
              <a:t>PnP</a:t>
            </a:r>
            <a:r>
              <a:rPr lang="da-DK" dirty="0"/>
              <a:t> timerjobs</a:t>
            </a:r>
          </a:p>
        </p:txBody>
      </p:sp>
      <p:sp>
        <p:nvSpPr>
          <p:cNvPr id="4" name="Header Placeholder 3"/>
          <p:cNvSpPr>
            <a:spLocks noGrp="1"/>
          </p:cNvSpPr>
          <p:nvPr>
            <p:ph type="hdr" sz="quarter" idx="10"/>
          </p:nvPr>
        </p:nvSpPr>
        <p:spPr/>
        <p:txBody>
          <a:bodyPr/>
          <a:lstStyle/>
          <a:p>
            <a:r>
              <a:rPr lang="en-US">
                <a:latin typeface="Segoe UI" pitchFamily="34" charset="0"/>
              </a:rPr>
              <a:t>Office Developer Platform</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0B7805C-AC13-491B-9E17-1BA0CCAC14D6}" type="datetime8">
              <a:rPr lang="en-US" smtClean="0"/>
              <a:t>9/16/2016 1:42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570979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a-DK" dirty="0" err="1"/>
              <a:t>SPJobs</a:t>
            </a:r>
            <a:r>
              <a:rPr lang="da-DK" dirty="0"/>
              <a:t> kan være meget</a:t>
            </a:r>
            <a:r>
              <a:rPr lang="da-DK" baseline="0" dirty="0"/>
              <a:t> farlige ved forkert </a:t>
            </a:r>
            <a:r>
              <a:rPr lang="da-DK" baseline="0" dirty="0" err="1"/>
              <a:t>JobType</a:t>
            </a:r>
            <a:r>
              <a:rPr lang="da-DK" baseline="0" dirty="0"/>
              <a:t>, fx hvis den sættes til per </a:t>
            </a:r>
            <a:r>
              <a:rPr lang="da-DK" baseline="0" dirty="0" err="1"/>
              <a:t>ContentDB</a:t>
            </a:r>
            <a:r>
              <a:rPr lang="da-DK" baseline="0" dirty="0"/>
              <a:t>.</a:t>
            </a:r>
            <a:endParaRPr lang="da-DK" dirty="0"/>
          </a:p>
        </p:txBody>
      </p:sp>
      <p:sp>
        <p:nvSpPr>
          <p:cNvPr id="4" name="Header Placeholder 3"/>
          <p:cNvSpPr>
            <a:spLocks noGrp="1"/>
          </p:cNvSpPr>
          <p:nvPr>
            <p:ph type="hdr" sz="quarter" idx="10"/>
          </p:nvPr>
        </p:nvSpPr>
        <p:spPr/>
        <p:txBody>
          <a:bodyPr/>
          <a:lstStyle/>
          <a:p>
            <a:r>
              <a:rPr lang="en-US">
                <a:latin typeface="Segoe UI" pitchFamily="34" charset="0"/>
              </a:rPr>
              <a:t>Office Developer Platform</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0B7805C-AC13-491B-9E17-1BA0CCAC14D6}" type="datetime8">
              <a:rPr lang="en-US" smtClean="0"/>
              <a:t>9/16/2016 2:04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23341830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a-DK" dirty="0"/>
              <a:t>Remote</a:t>
            </a:r>
            <a:r>
              <a:rPr lang="da-DK" baseline="0" dirty="0"/>
              <a:t> event receivers er fire and </a:t>
            </a:r>
            <a:r>
              <a:rPr lang="da-DK" baseline="0" dirty="0" err="1"/>
              <a:t>forget</a:t>
            </a:r>
            <a:r>
              <a:rPr lang="da-DK" baseline="0" dirty="0"/>
              <a:t> (ingen garanti for levering af eventen)</a:t>
            </a:r>
          </a:p>
          <a:p>
            <a:endParaRPr lang="da-DK" dirty="0"/>
          </a:p>
        </p:txBody>
      </p:sp>
      <p:sp>
        <p:nvSpPr>
          <p:cNvPr id="4" name="Header Placeholder 3"/>
          <p:cNvSpPr>
            <a:spLocks noGrp="1"/>
          </p:cNvSpPr>
          <p:nvPr>
            <p:ph type="hdr" sz="quarter" idx="10"/>
          </p:nvPr>
        </p:nvSpPr>
        <p:spPr/>
        <p:txBody>
          <a:bodyPr/>
          <a:lstStyle/>
          <a:p>
            <a:r>
              <a:rPr lang="en-US">
                <a:latin typeface="Segoe UI" pitchFamily="34" charset="0"/>
              </a:rPr>
              <a:t>Office Developer Platform</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0B7805C-AC13-491B-9E17-1BA0CCAC14D6}" type="datetime8">
              <a:rPr lang="en-US" smtClean="0"/>
              <a:t>9/16/2016 1:42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34264804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noProof="0" dirty="0" err="1"/>
              <a:t>Ved</a:t>
            </a:r>
            <a:r>
              <a:rPr lang="en-US" noProof="0" dirty="0"/>
              <a:t> at</a:t>
            </a:r>
            <a:r>
              <a:rPr lang="en-US" baseline="0" noProof="0" dirty="0"/>
              <a:t> </a:t>
            </a:r>
            <a:r>
              <a:rPr lang="en-US" baseline="0" noProof="0" dirty="0" err="1"/>
              <a:t>bruge</a:t>
            </a:r>
            <a:r>
              <a:rPr lang="en-US" baseline="0" noProof="0" dirty="0"/>
              <a:t> PnP </a:t>
            </a:r>
            <a:r>
              <a:rPr lang="en-US" baseline="0" noProof="0" dirty="0" err="1"/>
              <a:t>timerjob</a:t>
            </a:r>
            <a:r>
              <a:rPr lang="en-US" baseline="0" noProof="0" dirty="0"/>
              <a:t> </a:t>
            </a:r>
            <a:r>
              <a:rPr lang="en-US" baseline="0" noProof="0" dirty="0" err="1"/>
              <a:t>har</a:t>
            </a:r>
            <a:r>
              <a:rPr lang="en-US" baseline="0" noProof="0" dirty="0"/>
              <a:t> man </a:t>
            </a:r>
            <a:r>
              <a:rPr lang="en-US" baseline="0" noProof="0" dirty="0" err="1"/>
              <a:t>mulighed</a:t>
            </a:r>
            <a:r>
              <a:rPr lang="en-US" baseline="0" noProof="0" dirty="0"/>
              <a:t> for at </a:t>
            </a:r>
            <a:r>
              <a:rPr lang="en-US" baseline="0" noProof="0" dirty="0" err="1"/>
              <a:t>scalere</a:t>
            </a:r>
            <a:r>
              <a:rPr lang="en-US" baseline="0" noProof="0" dirty="0"/>
              <a:t> </a:t>
            </a:r>
            <a:r>
              <a:rPr lang="en-US" baseline="0" noProof="0" dirty="0" err="1"/>
              <a:t>dem.</a:t>
            </a:r>
            <a:r>
              <a:rPr lang="en-US" baseline="0" noProof="0" dirty="0"/>
              <a:t> </a:t>
            </a:r>
            <a:r>
              <a:rPr lang="en-US" baseline="0" noProof="0" dirty="0" err="1"/>
              <a:t>Det</a:t>
            </a:r>
            <a:r>
              <a:rPr lang="en-US" baseline="0" noProof="0" dirty="0"/>
              <a:t> </a:t>
            </a:r>
            <a:r>
              <a:rPr lang="en-US" baseline="0" noProof="0" dirty="0" err="1"/>
              <a:t>har</a:t>
            </a:r>
            <a:r>
              <a:rPr lang="en-US" baseline="0" noProof="0" dirty="0"/>
              <a:t> man </a:t>
            </a:r>
            <a:r>
              <a:rPr lang="en-US" baseline="0" noProof="0" dirty="0" err="1"/>
              <a:t>ikke</a:t>
            </a:r>
            <a:r>
              <a:rPr lang="en-US" baseline="0" noProof="0" dirty="0"/>
              <a:t> </a:t>
            </a:r>
            <a:r>
              <a:rPr lang="en-US" baseline="0" noProof="0" dirty="0" err="1"/>
              <a:t>på</a:t>
            </a:r>
            <a:r>
              <a:rPr lang="en-US" baseline="0" noProof="0" dirty="0"/>
              <a:t> </a:t>
            </a:r>
            <a:r>
              <a:rPr lang="en-US" baseline="0" noProof="0" dirty="0" err="1"/>
              <a:t>samme</a:t>
            </a:r>
            <a:r>
              <a:rPr lang="en-US" baseline="0" noProof="0" dirty="0"/>
              <a:t> </a:t>
            </a:r>
            <a:r>
              <a:rPr lang="en-US" baseline="0" noProof="0" dirty="0" err="1"/>
              <a:t>måde</a:t>
            </a:r>
            <a:r>
              <a:rPr lang="en-US" baseline="0" noProof="0" dirty="0"/>
              <a:t> </a:t>
            </a:r>
            <a:r>
              <a:rPr lang="en-US" baseline="0" noProof="0" dirty="0" err="1"/>
              <a:t>i</a:t>
            </a:r>
            <a:r>
              <a:rPr lang="en-US" baseline="0" noProof="0" dirty="0"/>
              <a:t> SharePoint.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noProof="0" dirty="0" err="1"/>
              <a:t>Generelt</a:t>
            </a:r>
            <a:r>
              <a:rPr lang="en-US" baseline="0" noProof="0" dirty="0"/>
              <a:t> </a:t>
            </a:r>
            <a:r>
              <a:rPr lang="en-US" baseline="0" noProof="0" dirty="0" err="1"/>
              <a:t>er</a:t>
            </a:r>
            <a:r>
              <a:rPr lang="en-US" baseline="0" noProof="0" dirty="0"/>
              <a:t> CSOM </a:t>
            </a:r>
            <a:r>
              <a:rPr lang="en-US" baseline="0" noProof="0" dirty="0" err="1"/>
              <a:t>hurtigere</a:t>
            </a:r>
            <a:r>
              <a:rPr lang="en-US" baseline="0" noProof="0" dirty="0"/>
              <a:t> end SSOM: https://soerennielsen.wordpress.com/2013/08/25/use-csom-from-powershell/</a:t>
            </a:r>
            <a:endParaRPr lang="en-US" noProof="0" dirty="0"/>
          </a:p>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4CFD207A-07DF-40AD-A916-9872E089CE7A}"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10</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27614279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da-DK" baseline="0" dirty="0"/>
              <a:t>Tilføj </a:t>
            </a:r>
            <a:r>
              <a:rPr lang="da-DK" baseline="0" dirty="0" err="1"/>
              <a:t>PnP</a:t>
            </a:r>
            <a:r>
              <a:rPr lang="da-DK" baseline="0" dirty="0"/>
              <a:t> </a:t>
            </a:r>
            <a:r>
              <a:rPr lang="da-DK" baseline="0" dirty="0" err="1"/>
              <a:t>package</a:t>
            </a:r>
            <a:endParaRPr lang="da-DK" baseline="0" dirty="0"/>
          </a:p>
          <a:p>
            <a:pPr marL="228600" indent="-228600">
              <a:buAutoNum type="arabicPeriod"/>
            </a:pPr>
            <a:r>
              <a:rPr lang="da-DK" baseline="0" dirty="0"/>
              <a:t>Nedarv fra den rigtig klasse</a:t>
            </a:r>
          </a:p>
          <a:p>
            <a:pPr marL="228600" indent="-228600">
              <a:buAutoNum type="arabicPeriod"/>
            </a:pPr>
            <a:r>
              <a:rPr lang="da-DK" baseline="0" dirty="0"/>
              <a:t>Lav service </a:t>
            </a:r>
            <a:r>
              <a:rPr lang="da-DK" baseline="0" dirty="0" err="1"/>
              <a:t>account</a:t>
            </a:r>
            <a:r>
              <a:rPr lang="da-DK" baseline="0" dirty="0"/>
              <a:t> eller </a:t>
            </a:r>
            <a:r>
              <a:rPr lang="da-DK" baseline="0" dirty="0" err="1"/>
              <a:t>app-only</a:t>
            </a:r>
            <a:r>
              <a:rPr lang="da-DK" baseline="0" dirty="0"/>
              <a:t> </a:t>
            </a:r>
            <a:r>
              <a:rPr lang="da-DK" baseline="0" dirty="0" err="1"/>
              <a:t>token</a:t>
            </a:r>
            <a:r>
              <a:rPr lang="da-DK" baseline="0" dirty="0"/>
              <a:t> kalde. Med en eller anden form for rettigheder skal vi havde på plads.</a:t>
            </a:r>
          </a:p>
          <a:p>
            <a:pPr marL="228600" indent="-228600">
              <a:buAutoNum type="arabicPeriod"/>
            </a:pPr>
            <a:r>
              <a:rPr lang="da-DK" dirty="0"/>
              <a:t>”Lav” liste</a:t>
            </a:r>
            <a:r>
              <a:rPr lang="da-DK" baseline="0" dirty="0"/>
              <a:t> af </a:t>
            </a:r>
            <a:r>
              <a:rPr lang="da-DK" baseline="0" dirty="0" err="1"/>
              <a:t>sitecollections</a:t>
            </a:r>
            <a:r>
              <a:rPr lang="da-DK" baseline="0" dirty="0"/>
              <a:t>, som </a:t>
            </a:r>
            <a:r>
              <a:rPr lang="da-DK" baseline="0" dirty="0" err="1"/>
              <a:t>timerjobet</a:t>
            </a:r>
            <a:r>
              <a:rPr lang="da-DK" baseline="0" dirty="0"/>
              <a:t> skal køre på</a:t>
            </a:r>
          </a:p>
          <a:p>
            <a:pPr marL="228600" indent="-228600">
              <a:buAutoNum type="arabicPeriod"/>
            </a:pPr>
            <a:r>
              <a:rPr lang="da-DK" baseline="0" dirty="0"/>
              <a:t>Kør timerjob</a:t>
            </a:r>
            <a:endParaRPr lang="da-DK" dirty="0"/>
          </a:p>
        </p:txBody>
      </p:sp>
      <p:sp>
        <p:nvSpPr>
          <p:cNvPr id="4" name="Header Placeholder 3"/>
          <p:cNvSpPr>
            <a:spLocks noGrp="1"/>
          </p:cNvSpPr>
          <p:nvPr>
            <p:ph type="hdr" sz="quarter" idx="10"/>
          </p:nvPr>
        </p:nvSpPr>
        <p:spPr/>
        <p:txBody>
          <a:bodyPr/>
          <a:lstStyle/>
          <a:p>
            <a:r>
              <a:rPr lang="en-US">
                <a:latin typeface="Segoe UI" pitchFamily="34" charset="0"/>
              </a:rPr>
              <a:t>Office Developer Platform</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0B7805C-AC13-491B-9E17-1BA0CCAC14D6}" type="datetime8">
              <a:rPr lang="en-US" smtClean="0"/>
              <a:t>9/16/2016 1:42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22741258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da-DK" dirty="0"/>
              <a:t>Trin i </a:t>
            </a:r>
            <a:r>
              <a:rPr lang="da-DK" dirty="0" err="1"/>
              <a:t>Program.cs</a:t>
            </a:r>
            <a:r>
              <a:rPr lang="da-DK" dirty="0"/>
              <a:t>:</a:t>
            </a:r>
          </a:p>
          <a:p>
            <a:pPr marL="171450" indent="-171450">
              <a:buFontTx/>
              <a:buChar char="-"/>
            </a:pPr>
            <a:r>
              <a:rPr lang="da-DK" dirty="0"/>
              <a:t>Instans af Job</a:t>
            </a:r>
          </a:p>
          <a:p>
            <a:pPr marL="171450" indent="-171450">
              <a:buFontTx/>
              <a:buChar char="-"/>
            </a:pPr>
            <a:r>
              <a:rPr lang="da-DK" dirty="0"/>
              <a:t>Sæt </a:t>
            </a:r>
            <a:r>
              <a:rPr lang="da-DK" dirty="0" err="1"/>
              <a:t>authentication</a:t>
            </a:r>
            <a:endParaRPr lang="da-DK" dirty="0"/>
          </a:p>
          <a:p>
            <a:pPr marL="171450" indent="-171450">
              <a:buFontTx/>
              <a:buChar char="-"/>
            </a:pPr>
            <a:r>
              <a:rPr lang="da-DK" dirty="0" err="1"/>
              <a:t>AddSite</a:t>
            </a:r>
            <a:r>
              <a:rPr lang="da-DK" dirty="0"/>
              <a:t>()</a:t>
            </a:r>
          </a:p>
          <a:p>
            <a:pPr marL="171450" indent="-171450">
              <a:buFontTx/>
              <a:buChar char="-"/>
            </a:pPr>
            <a:r>
              <a:rPr lang="da-DK" dirty="0"/>
              <a:t>Run()</a:t>
            </a:r>
          </a:p>
          <a:p>
            <a:pPr marL="171450" indent="-171450">
              <a:buFontTx/>
              <a:buChar char="-"/>
            </a:pPr>
            <a:endParaRPr lang="da-DK" dirty="0"/>
          </a:p>
          <a:p>
            <a:pPr marL="0" indent="0">
              <a:buFontTx/>
              <a:buNone/>
            </a:pPr>
            <a:r>
              <a:rPr lang="da-DK" dirty="0"/>
              <a:t>Vis også:</a:t>
            </a:r>
          </a:p>
          <a:p>
            <a:pPr marL="0" indent="0">
              <a:buFontTx/>
              <a:buNone/>
            </a:pPr>
            <a:r>
              <a:rPr lang="da-DK" dirty="0"/>
              <a:t>- </a:t>
            </a:r>
            <a:r>
              <a:rPr lang="da-DK" baseline="0" dirty="0"/>
              <a:t>  Wildcard in site URL</a:t>
            </a:r>
            <a:endParaRPr lang="da-DK" dirty="0"/>
          </a:p>
          <a:p>
            <a:pPr marL="171450" indent="-171450">
              <a:buFontTx/>
              <a:buChar char="-"/>
            </a:pPr>
            <a:r>
              <a:rPr lang="da-DK" dirty="0" err="1"/>
              <a:t>Multithreading</a:t>
            </a:r>
            <a:endParaRPr lang="da-DK" dirty="0"/>
          </a:p>
          <a:p>
            <a:pPr marL="171450" marR="0" lvl="0" indent="-171450" algn="l" defTabSz="932742" rtl="0" eaLnBrk="1" fontAlgn="auto" latinLnBrk="0" hangingPunct="1">
              <a:lnSpc>
                <a:spcPct val="90000"/>
              </a:lnSpc>
              <a:spcBef>
                <a:spcPts val="0"/>
              </a:spcBef>
              <a:spcAft>
                <a:spcPts val="340"/>
              </a:spcAft>
              <a:buClrTx/>
              <a:buSzTx/>
              <a:buFontTx/>
              <a:buChar char="-"/>
              <a:tabLst/>
              <a:defRPr/>
            </a:pPr>
            <a:r>
              <a:rPr lang="da-DK" baseline="0" dirty="0" err="1"/>
              <a:t>MaxThreads</a:t>
            </a:r>
            <a:endParaRPr lang="da-DK" dirty="0"/>
          </a:p>
          <a:p>
            <a:pPr marL="171450" indent="-171450">
              <a:buFontTx/>
              <a:buChar char="-"/>
            </a:pPr>
            <a:r>
              <a:rPr lang="da-DK" dirty="0" err="1"/>
              <a:t>ExpandSubsites</a:t>
            </a:r>
            <a:endParaRPr lang="da-DK" dirty="0"/>
          </a:p>
          <a:p>
            <a:pPr marL="0" indent="0">
              <a:buFontTx/>
              <a:buNone/>
            </a:pPr>
            <a:endParaRPr lang="da-DK" dirty="0"/>
          </a:p>
        </p:txBody>
      </p:sp>
      <p:sp>
        <p:nvSpPr>
          <p:cNvPr id="4" name="Header Placeholder 3"/>
          <p:cNvSpPr>
            <a:spLocks noGrp="1"/>
          </p:cNvSpPr>
          <p:nvPr>
            <p:ph type="hdr" sz="quarter" idx="10"/>
          </p:nvPr>
        </p:nvSpPr>
        <p:spPr/>
        <p:txBody>
          <a:bodyPr/>
          <a:lstStyle/>
          <a:p>
            <a:r>
              <a:rPr lang="en-US">
                <a:latin typeface="Segoe UI" pitchFamily="34" charset="0"/>
              </a:rPr>
              <a:t>Office Developer Platform</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0B7805C-AC13-491B-9E17-1BA0CCAC14D6}" type="datetime8">
              <a:rPr lang="en-US" smtClean="0"/>
              <a:t>9/16/2016 2:20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34146076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8" Type="http://schemas.openxmlformats.org/officeDocument/2006/relationships/hyperlink" Target="http://www.twitter.com/OfficeDev" TargetMode="External"/><Relationship Id="rId3" Type="http://schemas.openxmlformats.org/officeDocument/2006/relationships/image" Target="../media/image9.emf"/><Relationship Id="rId7" Type="http://schemas.openxmlformats.org/officeDocument/2006/relationships/hyperlink" Target="https://www.yammer.com/itpronetwork" TargetMode="External"/><Relationship Id="rId2" Type="http://schemas.openxmlformats.org/officeDocument/2006/relationships/image" Target="../media/image8.emf"/><Relationship Id="rId1" Type="http://schemas.openxmlformats.org/officeDocument/2006/relationships/slideMaster" Target="../slideMasters/slideMaster1.xml"/><Relationship Id="rId6" Type="http://schemas.openxmlformats.org/officeDocument/2006/relationships/hyperlink" Target="https://www.youtube.com/playlist?list=PLWZJrkeLOrbacRLNZE05ZelBLwvyaAQtW" TargetMode="External"/><Relationship Id="rId11" Type="http://schemas.openxmlformats.org/officeDocument/2006/relationships/hyperlink" Target="http://officespdev.uservoice.com/" TargetMode="External"/><Relationship Id="rId5" Type="http://schemas.openxmlformats.org/officeDocument/2006/relationships/image" Target="../media/image11.png"/><Relationship Id="rId10" Type="http://schemas.openxmlformats.org/officeDocument/2006/relationships/hyperlink" Target="http://dev.office.com/podcasts" TargetMode="External"/><Relationship Id="rId4" Type="http://schemas.openxmlformats.org/officeDocument/2006/relationships/image" Target="../media/image10.png"/><Relationship Id="rId9" Type="http://schemas.openxmlformats.org/officeDocument/2006/relationships/hyperlink" Target="http://aka.ms/O365DevShow" TargetMode="Externa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hoto_Option">
    <p:spTree>
      <p:nvGrpSpPr>
        <p:cNvPr id="1" name=""/>
        <p:cNvGrpSpPr/>
        <p:nvPr/>
      </p:nvGrpSpPr>
      <p:grpSpPr>
        <a:xfrm>
          <a:off x="0" y="0"/>
          <a:ext cx="0" cy="0"/>
          <a:chOff x="0" y="0"/>
          <a:chExt cx="0" cy="0"/>
        </a:xfrm>
      </p:grpSpPr>
      <p:sp>
        <p:nvSpPr>
          <p:cNvPr id="2" name="Rectangle 1"/>
          <p:cNvSpPr/>
          <p:nvPr userDrawn="1"/>
        </p:nvSpPr>
        <p:spPr bwMode="ltGray">
          <a:xfrm>
            <a:off x="274638" y="2119163"/>
            <a:ext cx="6400800" cy="36640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black">
          <a:xfrm>
            <a:off x="274702" y="2119178"/>
            <a:ext cx="5486336"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black">
          <a:xfrm>
            <a:off x="273050" y="3954463"/>
            <a:ext cx="4789869"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dirty="0"/>
              <a:t>Speaker Name</a:t>
            </a:r>
          </a:p>
        </p:txBody>
      </p:sp>
      <p:grpSp>
        <p:nvGrpSpPr>
          <p:cNvPr id="4" name="Group 3"/>
          <p:cNvGrpSpPr/>
          <p:nvPr userDrawn="1"/>
        </p:nvGrpSpPr>
        <p:grpSpPr>
          <a:xfrm>
            <a:off x="5333158" y="274303"/>
            <a:ext cx="6637376" cy="6240798"/>
            <a:chOff x="5112327" y="274302"/>
            <a:chExt cx="6858207" cy="6448435"/>
          </a:xfrm>
        </p:grpSpPr>
        <p:grpSp>
          <p:nvGrpSpPr>
            <p:cNvPr id="6" name="Group 5"/>
            <p:cNvGrpSpPr/>
            <p:nvPr userDrawn="1"/>
          </p:nvGrpSpPr>
          <p:grpSpPr>
            <a:xfrm>
              <a:off x="10746023" y="1719434"/>
              <a:ext cx="1224511" cy="1496409"/>
              <a:chOff x="10746023" y="1719434"/>
              <a:chExt cx="1224511" cy="1496409"/>
            </a:xfrm>
          </p:grpSpPr>
          <p:sp>
            <p:nvSpPr>
              <p:cNvPr id="7" name="Rectangle 98"/>
              <p:cNvSpPr>
                <a:spLocks noChangeArrowheads="1"/>
              </p:cNvSpPr>
              <p:nvPr/>
            </p:nvSpPr>
            <p:spPr bwMode="auto">
              <a:xfrm>
                <a:off x="11152890" y="1719434"/>
                <a:ext cx="408822"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99"/>
              <p:cNvSpPr>
                <a:spLocks noEditPoints="1"/>
              </p:cNvSpPr>
              <p:nvPr/>
            </p:nvSpPr>
            <p:spPr bwMode="auto">
              <a:xfrm>
                <a:off x="11244825" y="1811370"/>
                <a:ext cx="203433" cy="2934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7"/>
                    </a:cubicBezTo>
                    <a:cubicBezTo>
                      <a:pt x="0" y="11"/>
                      <a:pt x="2" y="13"/>
                      <a:pt x="5" y="13"/>
                    </a:cubicBezTo>
                    <a:cubicBezTo>
                      <a:pt x="8" y="13"/>
                      <a:pt x="9" y="11"/>
                      <a:pt x="9" y="7"/>
                    </a:cubicBezTo>
                    <a:cubicBezTo>
                      <a:pt x="9" y="2"/>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Rectangle 100"/>
              <p:cNvSpPr>
                <a:spLocks noChangeArrowheads="1"/>
              </p:cNvSpPr>
              <p:nvPr/>
            </p:nvSpPr>
            <p:spPr bwMode="auto">
              <a:xfrm>
                <a:off x="10746023" y="2218236"/>
                <a:ext cx="406867"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101"/>
              <p:cNvSpPr>
                <a:spLocks/>
              </p:cNvSpPr>
              <p:nvPr/>
            </p:nvSpPr>
            <p:spPr bwMode="auto">
              <a:xfrm>
                <a:off x="10859476" y="2310173"/>
                <a:ext cx="134970" cy="293413"/>
              </a:xfrm>
              <a:custGeom>
                <a:avLst/>
                <a:gdLst>
                  <a:gd name="T0" fmla="*/ 69 w 69"/>
                  <a:gd name="T1" fmla="*/ 150 h 150"/>
                  <a:gd name="T2" fmla="*/ 69 w 69"/>
                  <a:gd name="T3" fmla="*/ 0 h 150"/>
                  <a:gd name="T4" fmla="*/ 46 w 69"/>
                  <a:gd name="T5" fmla="*/ 0 h 150"/>
                  <a:gd name="T6" fmla="*/ 0 w 69"/>
                  <a:gd name="T7" fmla="*/ 34 h 150"/>
                  <a:gd name="T8" fmla="*/ 11 w 69"/>
                  <a:gd name="T9" fmla="*/ 58 h 150"/>
                  <a:gd name="T10" fmla="*/ 46 w 69"/>
                  <a:gd name="T11" fmla="*/ 34 h 150"/>
                  <a:gd name="T12" fmla="*/ 46 w 69"/>
                  <a:gd name="T13" fmla="*/ 150 h 150"/>
                  <a:gd name="T14" fmla="*/ 69 w 69"/>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0">
                    <a:moveTo>
                      <a:pt x="69" y="150"/>
                    </a:moveTo>
                    <a:lnTo>
                      <a:pt x="69" y="0"/>
                    </a:lnTo>
                    <a:lnTo>
                      <a:pt x="46" y="0"/>
                    </a:lnTo>
                    <a:lnTo>
                      <a:pt x="0" y="34"/>
                    </a:lnTo>
                    <a:lnTo>
                      <a:pt x="11" y="58"/>
                    </a:lnTo>
                    <a:lnTo>
                      <a:pt x="46" y="34"/>
                    </a:lnTo>
                    <a:lnTo>
                      <a:pt x="46" y="150"/>
                    </a:lnTo>
                    <a:lnTo>
                      <a:pt x="69"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Rectangle 102"/>
              <p:cNvSpPr>
                <a:spLocks noChangeArrowheads="1"/>
              </p:cNvSpPr>
              <p:nvPr/>
            </p:nvSpPr>
            <p:spPr bwMode="auto">
              <a:xfrm>
                <a:off x="11561712" y="2218236"/>
                <a:ext cx="408822"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103"/>
              <p:cNvSpPr>
                <a:spLocks/>
              </p:cNvSpPr>
              <p:nvPr/>
            </p:nvSpPr>
            <p:spPr bwMode="auto">
              <a:xfrm>
                <a:off x="11675165" y="2310173"/>
                <a:ext cx="136926" cy="293413"/>
              </a:xfrm>
              <a:custGeom>
                <a:avLst/>
                <a:gdLst>
                  <a:gd name="T0" fmla="*/ 70 w 70"/>
                  <a:gd name="T1" fmla="*/ 150 h 150"/>
                  <a:gd name="T2" fmla="*/ 70 w 70"/>
                  <a:gd name="T3" fmla="*/ 0 h 150"/>
                  <a:gd name="T4" fmla="*/ 46 w 70"/>
                  <a:gd name="T5" fmla="*/ 0 h 150"/>
                  <a:gd name="T6" fmla="*/ 0 w 70"/>
                  <a:gd name="T7" fmla="*/ 34 h 150"/>
                  <a:gd name="T8" fmla="*/ 12 w 70"/>
                  <a:gd name="T9" fmla="*/ 58 h 150"/>
                  <a:gd name="T10" fmla="*/ 46 w 70"/>
                  <a:gd name="T11" fmla="*/ 34 h 150"/>
                  <a:gd name="T12" fmla="*/ 46 w 70"/>
                  <a:gd name="T13" fmla="*/ 150 h 150"/>
                  <a:gd name="T14" fmla="*/ 70 w 70"/>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0">
                    <a:moveTo>
                      <a:pt x="70" y="150"/>
                    </a:moveTo>
                    <a:lnTo>
                      <a:pt x="70" y="0"/>
                    </a:lnTo>
                    <a:lnTo>
                      <a:pt x="46" y="0"/>
                    </a:lnTo>
                    <a:lnTo>
                      <a:pt x="0" y="34"/>
                    </a:lnTo>
                    <a:lnTo>
                      <a:pt x="12" y="58"/>
                    </a:lnTo>
                    <a:lnTo>
                      <a:pt x="46" y="34"/>
                    </a:lnTo>
                    <a:lnTo>
                      <a:pt x="46" y="150"/>
                    </a:lnTo>
                    <a:lnTo>
                      <a:pt x="70"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Rectangle 104"/>
              <p:cNvSpPr>
                <a:spLocks noChangeArrowheads="1"/>
              </p:cNvSpPr>
              <p:nvPr/>
            </p:nvSpPr>
            <p:spPr bwMode="auto">
              <a:xfrm>
                <a:off x="11561712" y="2717040"/>
                <a:ext cx="408822"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05"/>
              <p:cNvSpPr>
                <a:spLocks noEditPoints="1"/>
              </p:cNvSpPr>
              <p:nvPr/>
            </p:nvSpPr>
            <p:spPr bwMode="auto">
              <a:xfrm>
                <a:off x="11651692" y="2808975"/>
                <a:ext cx="205389" cy="2934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4" y="12"/>
                      <a:pt x="3" y="10"/>
                      <a:pt x="3" y="7"/>
                    </a:cubicBezTo>
                    <a:cubicBezTo>
                      <a:pt x="3" y="3"/>
                      <a:pt x="4"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17" name="Rectangle 86"/>
            <p:cNvSpPr>
              <a:spLocks noChangeArrowheads="1"/>
            </p:cNvSpPr>
            <p:nvPr userDrawn="1"/>
          </p:nvSpPr>
          <p:spPr bwMode="auto">
            <a:xfrm>
              <a:off x="9259747" y="274302"/>
              <a:ext cx="408822"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87"/>
            <p:cNvSpPr>
              <a:spLocks/>
            </p:cNvSpPr>
            <p:nvPr userDrawn="1"/>
          </p:nvSpPr>
          <p:spPr bwMode="auto">
            <a:xfrm>
              <a:off x="9373200" y="364282"/>
              <a:ext cx="136926" cy="295370"/>
            </a:xfrm>
            <a:custGeom>
              <a:avLst/>
              <a:gdLst>
                <a:gd name="T0" fmla="*/ 70 w 70"/>
                <a:gd name="T1" fmla="*/ 151 h 151"/>
                <a:gd name="T2" fmla="*/ 70 w 70"/>
                <a:gd name="T3" fmla="*/ 0 h 151"/>
                <a:gd name="T4" fmla="*/ 46 w 70"/>
                <a:gd name="T5" fmla="*/ 0 h 151"/>
                <a:gd name="T6" fmla="*/ 0 w 70"/>
                <a:gd name="T7" fmla="*/ 35 h 151"/>
                <a:gd name="T8" fmla="*/ 12 w 70"/>
                <a:gd name="T9" fmla="*/ 58 h 151"/>
                <a:gd name="T10" fmla="*/ 46 w 70"/>
                <a:gd name="T11" fmla="*/ 35 h 151"/>
                <a:gd name="T12" fmla="*/ 46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58"/>
                  </a:lnTo>
                  <a:lnTo>
                    <a:pt x="46" y="35"/>
                  </a:lnTo>
                  <a:lnTo>
                    <a:pt x="46"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Rectangle 88"/>
            <p:cNvSpPr>
              <a:spLocks noChangeArrowheads="1"/>
            </p:cNvSpPr>
            <p:nvPr userDrawn="1"/>
          </p:nvSpPr>
          <p:spPr bwMode="auto">
            <a:xfrm>
              <a:off x="9668569" y="274302"/>
              <a:ext cx="406867"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89"/>
            <p:cNvSpPr>
              <a:spLocks noEditPoints="1"/>
            </p:cNvSpPr>
            <p:nvPr userDrawn="1"/>
          </p:nvSpPr>
          <p:spPr bwMode="auto">
            <a:xfrm>
              <a:off x="9758549" y="364282"/>
              <a:ext cx="205389" cy="295370"/>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Rectangle 90"/>
            <p:cNvSpPr>
              <a:spLocks noChangeArrowheads="1"/>
            </p:cNvSpPr>
            <p:nvPr userDrawn="1"/>
          </p:nvSpPr>
          <p:spPr bwMode="auto">
            <a:xfrm>
              <a:off x="10075436" y="773105"/>
              <a:ext cx="408822" cy="475330"/>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91"/>
            <p:cNvSpPr>
              <a:spLocks/>
            </p:cNvSpPr>
            <p:nvPr userDrawn="1"/>
          </p:nvSpPr>
          <p:spPr bwMode="auto">
            <a:xfrm>
              <a:off x="10188889" y="863086"/>
              <a:ext cx="136926" cy="295370"/>
            </a:xfrm>
            <a:custGeom>
              <a:avLst/>
              <a:gdLst>
                <a:gd name="T0" fmla="*/ 70 w 70"/>
                <a:gd name="T1" fmla="*/ 151 h 151"/>
                <a:gd name="T2" fmla="*/ 70 w 70"/>
                <a:gd name="T3" fmla="*/ 0 h 151"/>
                <a:gd name="T4" fmla="*/ 47 w 70"/>
                <a:gd name="T5" fmla="*/ 0 h 151"/>
                <a:gd name="T6" fmla="*/ 0 w 70"/>
                <a:gd name="T7" fmla="*/ 35 h 151"/>
                <a:gd name="T8" fmla="*/ 12 w 70"/>
                <a:gd name="T9" fmla="*/ 46 h 151"/>
                <a:gd name="T10" fmla="*/ 47 w 70"/>
                <a:gd name="T11" fmla="*/ 35 h 151"/>
                <a:gd name="T12" fmla="*/ 47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7" y="0"/>
                  </a:lnTo>
                  <a:lnTo>
                    <a:pt x="0" y="35"/>
                  </a:lnTo>
                  <a:lnTo>
                    <a:pt x="12" y="46"/>
                  </a:lnTo>
                  <a:lnTo>
                    <a:pt x="47" y="35"/>
                  </a:lnTo>
                  <a:lnTo>
                    <a:pt x="47"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Rectangle 92"/>
            <p:cNvSpPr>
              <a:spLocks noChangeArrowheads="1"/>
            </p:cNvSpPr>
            <p:nvPr userDrawn="1"/>
          </p:nvSpPr>
          <p:spPr bwMode="auto">
            <a:xfrm>
              <a:off x="10484259" y="773105"/>
              <a:ext cx="408822" cy="475330"/>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93"/>
            <p:cNvSpPr>
              <a:spLocks noEditPoints="1"/>
            </p:cNvSpPr>
            <p:nvPr userDrawn="1"/>
          </p:nvSpPr>
          <p:spPr bwMode="auto">
            <a:xfrm>
              <a:off x="10576195" y="863086"/>
              <a:ext cx="203433" cy="295370"/>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2 h 13"/>
                <a:gd name="T12" fmla="*/ 7 w 9"/>
                <a:gd name="T13" fmla="*/ 6 h 13"/>
                <a:gd name="T14" fmla="*/ 5 w 9"/>
                <a:gd name="T15" fmla="*/ 11 h 13"/>
                <a:gd name="T16" fmla="*/ 3 w 9"/>
                <a:gd name="T17" fmla="*/ 6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1"/>
                    <a:pt x="2" y="13"/>
                    <a:pt x="5" y="13"/>
                  </a:cubicBezTo>
                  <a:cubicBezTo>
                    <a:pt x="8" y="13"/>
                    <a:pt x="9" y="11"/>
                    <a:pt x="9" y="6"/>
                  </a:cubicBezTo>
                  <a:cubicBezTo>
                    <a:pt x="9" y="2"/>
                    <a:pt x="8" y="0"/>
                    <a:pt x="5" y="0"/>
                  </a:cubicBezTo>
                  <a:close/>
                  <a:moveTo>
                    <a:pt x="5" y="2"/>
                  </a:moveTo>
                  <a:cubicBezTo>
                    <a:pt x="6" y="2"/>
                    <a:pt x="7" y="3"/>
                    <a:pt x="7" y="6"/>
                  </a:cubicBezTo>
                  <a:cubicBezTo>
                    <a:pt x="7" y="10"/>
                    <a:pt x="6" y="11"/>
                    <a:pt x="5" y="11"/>
                  </a:cubicBezTo>
                  <a:cubicBezTo>
                    <a:pt x="3" y="11"/>
                    <a:pt x="3" y="10"/>
                    <a:pt x="3" y="6"/>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Rectangle 94"/>
            <p:cNvSpPr>
              <a:spLocks noChangeArrowheads="1"/>
            </p:cNvSpPr>
            <p:nvPr userDrawn="1"/>
          </p:nvSpPr>
          <p:spPr bwMode="auto">
            <a:xfrm>
              <a:off x="9668569" y="773105"/>
              <a:ext cx="406867" cy="475330"/>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95"/>
            <p:cNvSpPr>
              <a:spLocks/>
            </p:cNvSpPr>
            <p:nvPr userDrawn="1"/>
          </p:nvSpPr>
          <p:spPr bwMode="auto">
            <a:xfrm>
              <a:off x="9782022" y="863086"/>
              <a:ext cx="134970" cy="295370"/>
            </a:xfrm>
            <a:custGeom>
              <a:avLst/>
              <a:gdLst>
                <a:gd name="T0" fmla="*/ 69 w 69"/>
                <a:gd name="T1" fmla="*/ 151 h 151"/>
                <a:gd name="T2" fmla="*/ 69 w 69"/>
                <a:gd name="T3" fmla="*/ 0 h 151"/>
                <a:gd name="T4" fmla="*/ 46 w 69"/>
                <a:gd name="T5" fmla="*/ 0 h 151"/>
                <a:gd name="T6" fmla="*/ 0 w 69"/>
                <a:gd name="T7" fmla="*/ 35 h 151"/>
                <a:gd name="T8" fmla="*/ 11 w 69"/>
                <a:gd name="T9" fmla="*/ 46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46"/>
                  </a:lnTo>
                  <a:lnTo>
                    <a:pt x="46" y="35"/>
                  </a:lnTo>
                  <a:lnTo>
                    <a:pt x="46" y="151"/>
                  </a:lnTo>
                  <a:lnTo>
                    <a:pt x="69"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Rectangle 96"/>
            <p:cNvSpPr>
              <a:spLocks noChangeArrowheads="1"/>
            </p:cNvSpPr>
            <p:nvPr userDrawn="1"/>
          </p:nvSpPr>
          <p:spPr bwMode="auto">
            <a:xfrm>
              <a:off x="10075436" y="1271908"/>
              <a:ext cx="408822" cy="475330"/>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97"/>
            <p:cNvSpPr>
              <a:spLocks noEditPoints="1"/>
            </p:cNvSpPr>
            <p:nvPr userDrawn="1"/>
          </p:nvSpPr>
          <p:spPr bwMode="auto">
            <a:xfrm>
              <a:off x="10167373" y="1361888"/>
              <a:ext cx="203433" cy="295370"/>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3"/>
                    <a:pt x="7" y="6"/>
                  </a:cubicBezTo>
                  <a:cubicBezTo>
                    <a:pt x="7" y="10"/>
                    <a:pt x="6" y="11"/>
                    <a:pt x="5" y="11"/>
                  </a:cubicBezTo>
                  <a:cubicBezTo>
                    <a:pt x="3" y="11"/>
                    <a:pt x="3" y="10"/>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Rectangle 114"/>
            <p:cNvSpPr>
              <a:spLocks noChangeArrowheads="1"/>
            </p:cNvSpPr>
            <p:nvPr userDrawn="1"/>
          </p:nvSpPr>
          <p:spPr bwMode="auto">
            <a:xfrm>
              <a:off x="7082620" y="4468157"/>
              <a:ext cx="408822" cy="498804"/>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115"/>
            <p:cNvSpPr>
              <a:spLocks noEditPoints="1"/>
            </p:cNvSpPr>
            <p:nvPr userDrawn="1"/>
          </p:nvSpPr>
          <p:spPr bwMode="auto">
            <a:xfrm>
              <a:off x="7172600" y="4581610"/>
              <a:ext cx="205389" cy="2934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31" name="Group 30"/>
            <p:cNvGrpSpPr/>
            <p:nvPr userDrawn="1"/>
          </p:nvGrpSpPr>
          <p:grpSpPr>
            <a:xfrm>
              <a:off x="6825497" y="1378359"/>
              <a:ext cx="1264708" cy="1505127"/>
              <a:chOff x="6825497" y="1378359"/>
              <a:chExt cx="1264708" cy="1505127"/>
            </a:xfrm>
          </p:grpSpPr>
          <p:grpSp>
            <p:nvGrpSpPr>
              <p:cNvPr id="32" name="Group 31"/>
              <p:cNvGrpSpPr/>
              <p:nvPr/>
            </p:nvGrpSpPr>
            <p:grpSpPr>
              <a:xfrm>
                <a:off x="6825497" y="1378359"/>
                <a:ext cx="1251014" cy="1505127"/>
                <a:chOff x="6825497" y="1378359"/>
                <a:chExt cx="1251014" cy="1505127"/>
              </a:xfrm>
            </p:grpSpPr>
            <p:sp>
              <p:nvSpPr>
                <p:cNvPr id="35" name="Rectangle 106"/>
                <p:cNvSpPr>
                  <a:spLocks noChangeArrowheads="1"/>
                </p:cNvSpPr>
                <p:nvPr/>
              </p:nvSpPr>
              <p:spPr bwMode="auto">
                <a:xfrm>
                  <a:off x="7260822" y="1378359"/>
                  <a:ext cx="408822"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107"/>
                <p:cNvSpPr>
                  <a:spLocks noEditPoints="1"/>
                </p:cNvSpPr>
                <p:nvPr/>
              </p:nvSpPr>
              <p:spPr bwMode="auto">
                <a:xfrm>
                  <a:off x="7350802" y="1470294"/>
                  <a:ext cx="205389" cy="2934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3" y="12"/>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Rectangle 108"/>
                <p:cNvSpPr>
                  <a:spLocks noChangeArrowheads="1"/>
                </p:cNvSpPr>
                <p:nvPr/>
              </p:nvSpPr>
              <p:spPr bwMode="auto">
                <a:xfrm>
                  <a:off x="7691162" y="1378359"/>
                  <a:ext cx="385349"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109"/>
                <p:cNvSpPr>
                  <a:spLocks/>
                </p:cNvSpPr>
                <p:nvPr/>
              </p:nvSpPr>
              <p:spPr bwMode="auto">
                <a:xfrm>
                  <a:off x="7783098" y="1491812"/>
                  <a:ext cx="158443" cy="271897"/>
                </a:xfrm>
                <a:custGeom>
                  <a:avLst/>
                  <a:gdLst>
                    <a:gd name="T0" fmla="*/ 81 w 81"/>
                    <a:gd name="T1" fmla="*/ 139 h 139"/>
                    <a:gd name="T2" fmla="*/ 81 w 81"/>
                    <a:gd name="T3" fmla="*/ 0 h 139"/>
                    <a:gd name="T4" fmla="*/ 46 w 81"/>
                    <a:gd name="T5" fmla="*/ 0 h 139"/>
                    <a:gd name="T6" fmla="*/ 0 w 81"/>
                    <a:gd name="T7" fmla="*/ 23 h 139"/>
                    <a:gd name="T8" fmla="*/ 11 w 81"/>
                    <a:gd name="T9" fmla="*/ 47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46" y="0"/>
                      </a:lnTo>
                      <a:lnTo>
                        <a:pt x="0" y="23"/>
                      </a:lnTo>
                      <a:lnTo>
                        <a:pt x="11" y="47"/>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Rectangle 110"/>
                <p:cNvSpPr>
                  <a:spLocks noChangeArrowheads="1"/>
                </p:cNvSpPr>
                <p:nvPr/>
              </p:nvSpPr>
              <p:spPr bwMode="auto">
                <a:xfrm>
                  <a:off x="6825497" y="2384683"/>
                  <a:ext cx="406866"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111"/>
                <p:cNvSpPr>
                  <a:spLocks/>
                </p:cNvSpPr>
                <p:nvPr/>
              </p:nvSpPr>
              <p:spPr bwMode="auto">
                <a:xfrm>
                  <a:off x="6938949" y="2474663"/>
                  <a:ext cx="134969" cy="295370"/>
                </a:xfrm>
                <a:custGeom>
                  <a:avLst/>
                  <a:gdLst>
                    <a:gd name="T0" fmla="*/ 69 w 69"/>
                    <a:gd name="T1" fmla="*/ 151 h 151"/>
                    <a:gd name="T2" fmla="*/ 69 w 69"/>
                    <a:gd name="T3" fmla="*/ 0 h 151"/>
                    <a:gd name="T4" fmla="*/ 46 w 69"/>
                    <a:gd name="T5" fmla="*/ 0 h 151"/>
                    <a:gd name="T6" fmla="*/ 0 w 69"/>
                    <a:gd name="T7" fmla="*/ 35 h 151"/>
                    <a:gd name="T8" fmla="*/ 11 w 69"/>
                    <a:gd name="T9" fmla="*/ 58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58"/>
                      </a:lnTo>
                      <a:lnTo>
                        <a:pt x="46" y="35"/>
                      </a:lnTo>
                      <a:lnTo>
                        <a:pt x="46" y="151"/>
                      </a:lnTo>
                      <a:lnTo>
                        <a:pt x="69" y="151"/>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Rectangle 112"/>
                <p:cNvSpPr>
                  <a:spLocks noChangeArrowheads="1"/>
                </p:cNvSpPr>
                <p:nvPr/>
              </p:nvSpPr>
              <p:spPr bwMode="auto">
                <a:xfrm>
                  <a:off x="7255835" y="1885881"/>
                  <a:ext cx="408822" cy="475330"/>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113"/>
                <p:cNvSpPr>
                  <a:spLocks/>
                </p:cNvSpPr>
                <p:nvPr/>
              </p:nvSpPr>
              <p:spPr bwMode="auto">
                <a:xfrm>
                  <a:off x="7369288" y="1975861"/>
                  <a:ext cx="136926" cy="295370"/>
                </a:xfrm>
                <a:custGeom>
                  <a:avLst/>
                  <a:gdLst>
                    <a:gd name="T0" fmla="*/ 70 w 70"/>
                    <a:gd name="T1" fmla="*/ 151 h 151"/>
                    <a:gd name="T2" fmla="*/ 70 w 70"/>
                    <a:gd name="T3" fmla="*/ 0 h 151"/>
                    <a:gd name="T4" fmla="*/ 46 w 70"/>
                    <a:gd name="T5" fmla="*/ 0 h 151"/>
                    <a:gd name="T6" fmla="*/ 0 w 70"/>
                    <a:gd name="T7" fmla="*/ 35 h 151"/>
                    <a:gd name="T8" fmla="*/ 12 w 70"/>
                    <a:gd name="T9" fmla="*/ 46 h 151"/>
                    <a:gd name="T10" fmla="*/ 35 w 70"/>
                    <a:gd name="T11" fmla="*/ 35 h 151"/>
                    <a:gd name="T12" fmla="*/ 35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46"/>
                      </a:lnTo>
                      <a:lnTo>
                        <a:pt x="35" y="35"/>
                      </a:lnTo>
                      <a:lnTo>
                        <a:pt x="35"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33" name="Rectangle 116"/>
              <p:cNvSpPr>
                <a:spLocks noChangeArrowheads="1"/>
              </p:cNvSpPr>
              <p:nvPr/>
            </p:nvSpPr>
            <p:spPr bwMode="auto">
              <a:xfrm>
                <a:off x="7681383" y="2384682"/>
                <a:ext cx="408822" cy="498804"/>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117"/>
              <p:cNvSpPr>
                <a:spLocks noEditPoints="1"/>
              </p:cNvSpPr>
              <p:nvPr/>
            </p:nvSpPr>
            <p:spPr bwMode="auto">
              <a:xfrm>
                <a:off x="7773319" y="2474662"/>
                <a:ext cx="203433" cy="295370"/>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43" name="Rectangle 118"/>
            <p:cNvSpPr>
              <a:spLocks noChangeArrowheads="1"/>
            </p:cNvSpPr>
            <p:nvPr userDrawn="1"/>
          </p:nvSpPr>
          <p:spPr bwMode="auto">
            <a:xfrm>
              <a:off x="7491443" y="4468157"/>
              <a:ext cx="406866" cy="498804"/>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119"/>
            <p:cNvSpPr>
              <a:spLocks noEditPoints="1"/>
            </p:cNvSpPr>
            <p:nvPr userDrawn="1"/>
          </p:nvSpPr>
          <p:spPr bwMode="auto">
            <a:xfrm>
              <a:off x="7581423" y="4581610"/>
              <a:ext cx="205389" cy="2934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Rectangle 120"/>
            <p:cNvSpPr>
              <a:spLocks noChangeArrowheads="1"/>
            </p:cNvSpPr>
            <p:nvPr userDrawn="1"/>
          </p:nvSpPr>
          <p:spPr bwMode="auto">
            <a:xfrm>
              <a:off x="7898309" y="4468157"/>
              <a:ext cx="387306" cy="498804"/>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121"/>
            <p:cNvSpPr>
              <a:spLocks/>
            </p:cNvSpPr>
            <p:nvPr userDrawn="1"/>
          </p:nvSpPr>
          <p:spPr bwMode="auto">
            <a:xfrm>
              <a:off x="7990245" y="4581610"/>
              <a:ext cx="158443" cy="271897"/>
            </a:xfrm>
            <a:custGeom>
              <a:avLst/>
              <a:gdLst>
                <a:gd name="T0" fmla="*/ 81 w 81"/>
                <a:gd name="T1" fmla="*/ 139 h 139"/>
                <a:gd name="T2" fmla="*/ 81 w 81"/>
                <a:gd name="T3" fmla="*/ 0 h 139"/>
                <a:gd name="T4" fmla="*/ 58 w 81"/>
                <a:gd name="T5" fmla="*/ 0 h 139"/>
                <a:gd name="T6" fmla="*/ 0 w 81"/>
                <a:gd name="T7" fmla="*/ 23 h 139"/>
                <a:gd name="T8" fmla="*/ 11 w 81"/>
                <a:gd name="T9" fmla="*/ 46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58" y="0"/>
                  </a:lnTo>
                  <a:lnTo>
                    <a:pt x="0" y="23"/>
                  </a:lnTo>
                  <a:lnTo>
                    <a:pt x="11" y="46"/>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47" name="Group 46"/>
            <p:cNvGrpSpPr/>
            <p:nvPr userDrawn="1"/>
          </p:nvGrpSpPr>
          <p:grpSpPr>
            <a:xfrm>
              <a:off x="5112327" y="1406878"/>
              <a:ext cx="6646956" cy="5315859"/>
              <a:chOff x="6527800" y="2483620"/>
              <a:chExt cx="5473700" cy="4377555"/>
            </a:xfrm>
          </p:grpSpPr>
          <p:grpSp>
            <p:nvGrpSpPr>
              <p:cNvPr id="48" name="Group 47"/>
              <p:cNvGrpSpPr/>
              <p:nvPr/>
            </p:nvGrpSpPr>
            <p:grpSpPr>
              <a:xfrm>
                <a:off x="10091976" y="4361890"/>
                <a:ext cx="1909524" cy="2419674"/>
                <a:chOff x="10091976" y="4967384"/>
                <a:chExt cx="1431688" cy="1814179"/>
              </a:xfrm>
            </p:grpSpPr>
            <p:sp>
              <p:nvSpPr>
                <p:cNvPr id="89" name="Rectangle 32"/>
                <p:cNvSpPr>
                  <a:spLocks noChangeArrowheads="1"/>
                </p:cNvSpPr>
                <p:nvPr/>
              </p:nvSpPr>
              <p:spPr bwMode="auto">
                <a:xfrm>
                  <a:off x="1106679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0" name="Rectangle 33"/>
                <p:cNvSpPr>
                  <a:spLocks noChangeArrowheads="1"/>
                </p:cNvSpPr>
                <p:nvPr/>
              </p:nvSpPr>
              <p:spPr bwMode="auto">
                <a:xfrm>
                  <a:off x="1043196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1" name="Freeform 34"/>
                <p:cNvSpPr>
                  <a:spLocks/>
                </p:cNvSpPr>
                <p:nvPr/>
              </p:nvSpPr>
              <p:spPr bwMode="auto">
                <a:xfrm>
                  <a:off x="10771961" y="6500007"/>
                  <a:ext cx="377179" cy="140779"/>
                </a:xfrm>
                <a:custGeom>
                  <a:avLst/>
                  <a:gdLst>
                    <a:gd name="T0" fmla="*/ 0 w 142"/>
                    <a:gd name="T1" fmla="*/ 11 h 53"/>
                    <a:gd name="T2" fmla="*/ 3 w 142"/>
                    <a:gd name="T3" fmla="*/ 0 h 53"/>
                    <a:gd name="T4" fmla="*/ 142 w 142"/>
                    <a:gd name="T5" fmla="*/ 28 h 53"/>
                    <a:gd name="T6" fmla="*/ 142 w 142"/>
                    <a:gd name="T7" fmla="*/ 53 h 53"/>
                    <a:gd name="T8" fmla="*/ 0 w 142"/>
                    <a:gd name="T9" fmla="*/ 22 h 53"/>
                    <a:gd name="T10" fmla="*/ 3 w 142"/>
                    <a:gd name="T11" fmla="*/ 22 h 53"/>
                    <a:gd name="T12" fmla="*/ 0 w 142"/>
                    <a:gd name="T13" fmla="*/ 11 h 53"/>
                  </a:gdLst>
                  <a:ahLst/>
                  <a:cxnLst>
                    <a:cxn ang="0">
                      <a:pos x="T0" y="T1"/>
                    </a:cxn>
                    <a:cxn ang="0">
                      <a:pos x="T2" y="T3"/>
                    </a:cxn>
                    <a:cxn ang="0">
                      <a:pos x="T4" y="T5"/>
                    </a:cxn>
                    <a:cxn ang="0">
                      <a:pos x="T6" y="T7"/>
                    </a:cxn>
                    <a:cxn ang="0">
                      <a:pos x="T8" y="T9"/>
                    </a:cxn>
                    <a:cxn ang="0">
                      <a:pos x="T10" y="T11"/>
                    </a:cxn>
                    <a:cxn ang="0">
                      <a:pos x="T12" y="T13"/>
                    </a:cxn>
                  </a:cxnLst>
                  <a:rect l="0" t="0" r="r" b="b"/>
                  <a:pathLst>
                    <a:path w="142" h="53">
                      <a:moveTo>
                        <a:pt x="0" y="11"/>
                      </a:moveTo>
                      <a:lnTo>
                        <a:pt x="3" y="0"/>
                      </a:lnTo>
                      <a:lnTo>
                        <a:pt x="142" y="28"/>
                      </a:lnTo>
                      <a:lnTo>
                        <a:pt x="142" y="53"/>
                      </a:lnTo>
                      <a:lnTo>
                        <a:pt x="0" y="22"/>
                      </a:lnTo>
                      <a:lnTo>
                        <a:pt x="3" y="22"/>
                      </a:lnTo>
                      <a:lnTo>
                        <a:pt x="0" y="11"/>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2" name="Freeform 35"/>
                <p:cNvSpPr>
                  <a:spLocks/>
                </p:cNvSpPr>
                <p:nvPr/>
              </p:nvSpPr>
              <p:spPr bwMode="auto">
                <a:xfrm>
                  <a:off x="10386814" y="6500007"/>
                  <a:ext cx="385147" cy="140779"/>
                </a:xfrm>
                <a:custGeom>
                  <a:avLst/>
                  <a:gdLst>
                    <a:gd name="T0" fmla="*/ 142 w 145"/>
                    <a:gd name="T1" fmla="*/ 0 h 53"/>
                    <a:gd name="T2" fmla="*/ 145 w 145"/>
                    <a:gd name="T3" fmla="*/ 11 h 53"/>
                    <a:gd name="T4" fmla="*/ 142 w 145"/>
                    <a:gd name="T5" fmla="*/ 22 h 53"/>
                    <a:gd name="T6" fmla="*/ 145 w 145"/>
                    <a:gd name="T7" fmla="*/ 22 h 53"/>
                    <a:gd name="T8" fmla="*/ 0 w 145"/>
                    <a:gd name="T9" fmla="*/ 53 h 53"/>
                    <a:gd name="T10" fmla="*/ 0 w 145"/>
                    <a:gd name="T11" fmla="*/ 28 h 53"/>
                    <a:gd name="T12" fmla="*/ 142 w 145"/>
                    <a:gd name="T13" fmla="*/ 0 h 53"/>
                  </a:gdLst>
                  <a:ahLst/>
                  <a:cxnLst>
                    <a:cxn ang="0">
                      <a:pos x="T0" y="T1"/>
                    </a:cxn>
                    <a:cxn ang="0">
                      <a:pos x="T2" y="T3"/>
                    </a:cxn>
                    <a:cxn ang="0">
                      <a:pos x="T4" y="T5"/>
                    </a:cxn>
                    <a:cxn ang="0">
                      <a:pos x="T6" y="T7"/>
                    </a:cxn>
                    <a:cxn ang="0">
                      <a:pos x="T8" y="T9"/>
                    </a:cxn>
                    <a:cxn ang="0">
                      <a:pos x="T10" y="T11"/>
                    </a:cxn>
                    <a:cxn ang="0">
                      <a:pos x="T12" y="T13"/>
                    </a:cxn>
                  </a:cxnLst>
                  <a:rect l="0" t="0" r="r" b="b"/>
                  <a:pathLst>
                    <a:path w="145" h="53">
                      <a:moveTo>
                        <a:pt x="142" y="0"/>
                      </a:moveTo>
                      <a:lnTo>
                        <a:pt x="145" y="11"/>
                      </a:lnTo>
                      <a:lnTo>
                        <a:pt x="142" y="22"/>
                      </a:lnTo>
                      <a:lnTo>
                        <a:pt x="145" y="22"/>
                      </a:lnTo>
                      <a:lnTo>
                        <a:pt x="0" y="53"/>
                      </a:lnTo>
                      <a:lnTo>
                        <a:pt x="0" y="28"/>
                      </a:lnTo>
                      <a:lnTo>
                        <a:pt x="142"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3" name="Freeform 36"/>
                <p:cNvSpPr>
                  <a:spLocks/>
                </p:cNvSpPr>
                <p:nvPr/>
              </p:nvSpPr>
              <p:spPr bwMode="auto">
                <a:xfrm>
                  <a:off x="10763993" y="6529224"/>
                  <a:ext cx="15937" cy="29219"/>
                </a:xfrm>
                <a:custGeom>
                  <a:avLst/>
                  <a:gdLst>
                    <a:gd name="T0" fmla="*/ 3 w 6"/>
                    <a:gd name="T1" fmla="*/ 0 h 11"/>
                    <a:gd name="T2" fmla="*/ 6 w 6"/>
                    <a:gd name="T3" fmla="*/ 11 h 11"/>
                    <a:gd name="T4" fmla="*/ 3 w 6"/>
                    <a:gd name="T5" fmla="*/ 11 h 11"/>
                    <a:gd name="T6" fmla="*/ 0 w 6"/>
                    <a:gd name="T7" fmla="*/ 11 h 11"/>
                    <a:gd name="T8" fmla="*/ 3 w 6"/>
                    <a:gd name="T9" fmla="*/ 0 h 11"/>
                  </a:gdLst>
                  <a:ahLst/>
                  <a:cxnLst>
                    <a:cxn ang="0">
                      <a:pos x="T0" y="T1"/>
                    </a:cxn>
                    <a:cxn ang="0">
                      <a:pos x="T2" y="T3"/>
                    </a:cxn>
                    <a:cxn ang="0">
                      <a:pos x="T4" y="T5"/>
                    </a:cxn>
                    <a:cxn ang="0">
                      <a:pos x="T6" y="T7"/>
                    </a:cxn>
                    <a:cxn ang="0">
                      <a:pos x="T8" y="T9"/>
                    </a:cxn>
                  </a:cxnLst>
                  <a:rect l="0" t="0" r="r" b="b"/>
                  <a:pathLst>
                    <a:path w="6" h="11">
                      <a:moveTo>
                        <a:pt x="3" y="0"/>
                      </a:moveTo>
                      <a:lnTo>
                        <a:pt x="6" y="11"/>
                      </a:lnTo>
                      <a:lnTo>
                        <a:pt x="3" y="11"/>
                      </a:lnTo>
                      <a:lnTo>
                        <a:pt x="0" y="11"/>
                      </a:lnTo>
                      <a:lnTo>
                        <a:pt x="3"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4" name="Rectangle 37"/>
                <p:cNvSpPr>
                  <a:spLocks noChangeArrowheads="1"/>
                </p:cNvSpPr>
                <p:nvPr/>
              </p:nvSpPr>
              <p:spPr bwMode="auto">
                <a:xfrm>
                  <a:off x="10734774" y="6242355"/>
                  <a:ext cx="66404" cy="398429"/>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5" name="Rectangle 38"/>
                <p:cNvSpPr>
                  <a:spLocks noChangeArrowheads="1"/>
                </p:cNvSpPr>
                <p:nvPr/>
              </p:nvSpPr>
              <p:spPr bwMode="auto">
                <a:xfrm>
                  <a:off x="10750712" y="6529224"/>
                  <a:ext cx="34530" cy="191246"/>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6" name="Freeform 39"/>
                <p:cNvSpPr>
                  <a:spLocks/>
                </p:cNvSpPr>
                <p:nvPr/>
              </p:nvSpPr>
              <p:spPr bwMode="auto">
                <a:xfrm>
                  <a:off x="10277910" y="6160014"/>
                  <a:ext cx="672015" cy="98280"/>
                </a:xfrm>
                <a:custGeom>
                  <a:avLst/>
                  <a:gdLst>
                    <a:gd name="T0" fmla="*/ 0 w 253"/>
                    <a:gd name="T1" fmla="*/ 0 h 37"/>
                    <a:gd name="T2" fmla="*/ 253 w 253"/>
                    <a:gd name="T3" fmla="*/ 0 h 37"/>
                    <a:gd name="T4" fmla="*/ 253 w 253"/>
                    <a:gd name="T5" fmla="*/ 37 h 37"/>
                    <a:gd name="T6" fmla="*/ 39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9" y="37"/>
                      </a:lnTo>
                      <a:lnTo>
                        <a:pt x="0"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7" name="Freeform 40"/>
                <p:cNvSpPr>
                  <a:spLocks/>
                </p:cNvSpPr>
                <p:nvPr/>
              </p:nvSpPr>
              <p:spPr bwMode="auto">
                <a:xfrm>
                  <a:off x="10564778" y="6160014"/>
                  <a:ext cx="672015" cy="98280"/>
                </a:xfrm>
                <a:custGeom>
                  <a:avLst/>
                  <a:gdLst>
                    <a:gd name="T0" fmla="*/ 0 w 253"/>
                    <a:gd name="T1" fmla="*/ 0 h 37"/>
                    <a:gd name="T2" fmla="*/ 253 w 253"/>
                    <a:gd name="T3" fmla="*/ 0 h 37"/>
                    <a:gd name="T4" fmla="*/ 253 w 253"/>
                    <a:gd name="T5" fmla="*/ 37 h 37"/>
                    <a:gd name="T6" fmla="*/ 36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6" y="37"/>
                      </a:lnTo>
                      <a:lnTo>
                        <a:pt x="0"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8" name="Oval 41"/>
                <p:cNvSpPr>
                  <a:spLocks noChangeArrowheads="1"/>
                </p:cNvSpPr>
                <p:nvPr/>
              </p:nvSpPr>
              <p:spPr bwMode="auto">
                <a:xfrm>
                  <a:off x="10713525" y="6662034"/>
                  <a:ext cx="116872"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9" name="Oval 42"/>
                <p:cNvSpPr>
                  <a:spLocks noChangeArrowheads="1"/>
                </p:cNvSpPr>
                <p:nvPr/>
              </p:nvSpPr>
              <p:spPr bwMode="auto">
                <a:xfrm>
                  <a:off x="1039478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0" name="Oval 43"/>
                <p:cNvSpPr>
                  <a:spLocks noChangeArrowheads="1"/>
                </p:cNvSpPr>
                <p:nvPr/>
              </p:nvSpPr>
              <p:spPr bwMode="auto">
                <a:xfrm>
                  <a:off x="1102961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1" name="Freeform 44"/>
                <p:cNvSpPr>
                  <a:spLocks/>
                </p:cNvSpPr>
                <p:nvPr/>
              </p:nvSpPr>
              <p:spPr bwMode="auto">
                <a:xfrm>
                  <a:off x="10285879" y="5660650"/>
                  <a:ext cx="685297" cy="403741"/>
                </a:xfrm>
                <a:custGeom>
                  <a:avLst/>
                  <a:gdLst>
                    <a:gd name="T0" fmla="*/ 29 w 93"/>
                    <a:gd name="T1" fmla="*/ 0 h 55"/>
                    <a:gd name="T2" fmla="*/ 93 w 93"/>
                    <a:gd name="T3" fmla="*/ 0 h 55"/>
                    <a:gd name="T4" fmla="*/ 93 w 93"/>
                    <a:gd name="T5" fmla="*/ 6 h 55"/>
                    <a:gd name="T6" fmla="*/ 29 w 93"/>
                    <a:gd name="T7" fmla="*/ 6 h 55"/>
                    <a:gd name="T8" fmla="*/ 7 w 93"/>
                    <a:gd name="T9" fmla="*/ 29 h 55"/>
                    <a:gd name="T10" fmla="*/ 7 w 93"/>
                    <a:gd name="T11" fmla="*/ 55 h 55"/>
                    <a:gd name="T12" fmla="*/ 0 w 93"/>
                    <a:gd name="T13" fmla="*/ 55 h 55"/>
                    <a:gd name="T14" fmla="*/ 0 w 93"/>
                    <a:gd name="T15" fmla="*/ 29 h 55"/>
                    <a:gd name="T16" fmla="*/ 29 w 93"/>
                    <a:gd name="T17"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55">
                      <a:moveTo>
                        <a:pt x="29" y="0"/>
                      </a:moveTo>
                      <a:cubicBezTo>
                        <a:pt x="93" y="0"/>
                        <a:pt x="93" y="0"/>
                        <a:pt x="93" y="0"/>
                      </a:cubicBezTo>
                      <a:cubicBezTo>
                        <a:pt x="93" y="6"/>
                        <a:pt x="93" y="6"/>
                        <a:pt x="93" y="6"/>
                      </a:cubicBezTo>
                      <a:cubicBezTo>
                        <a:pt x="29" y="6"/>
                        <a:pt x="29" y="6"/>
                        <a:pt x="29" y="6"/>
                      </a:cubicBezTo>
                      <a:cubicBezTo>
                        <a:pt x="17" y="6"/>
                        <a:pt x="7" y="17"/>
                        <a:pt x="7" y="29"/>
                      </a:cubicBezTo>
                      <a:cubicBezTo>
                        <a:pt x="7" y="55"/>
                        <a:pt x="7" y="55"/>
                        <a:pt x="7" y="55"/>
                      </a:cubicBezTo>
                      <a:cubicBezTo>
                        <a:pt x="0" y="55"/>
                        <a:pt x="0" y="55"/>
                        <a:pt x="0" y="55"/>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2" name="Oval 46"/>
                <p:cNvSpPr>
                  <a:spLocks noChangeArrowheads="1"/>
                </p:cNvSpPr>
                <p:nvPr/>
              </p:nvSpPr>
              <p:spPr bwMode="auto">
                <a:xfrm>
                  <a:off x="10091976" y="6013923"/>
                  <a:ext cx="193901" cy="191246"/>
                </a:xfrm>
                <a:prstGeom prst="ellipse">
                  <a:avLst/>
                </a:prstGeom>
                <a:solidFill>
                  <a:srgbClr val="4444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3" name="Rectangle 47"/>
                <p:cNvSpPr>
                  <a:spLocks noChangeArrowheads="1"/>
                </p:cNvSpPr>
                <p:nvPr/>
              </p:nvSpPr>
              <p:spPr bwMode="auto">
                <a:xfrm>
                  <a:off x="10187599" y="6013923"/>
                  <a:ext cx="377179" cy="191246"/>
                </a:xfrm>
                <a:prstGeom prst="rect">
                  <a:avLst/>
                </a:prstGeom>
                <a:solidFill>
                  <a:srgbClr val="4444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4" name="Rectangle 48"/>
                <p:cNvSpPr>
                  <a:spLocks noChangeArrowheads="1"/>
                </p:cNvSpPr>
                <p:nvPr/>
              </p:nvSpPr>
              <p:spPr bwMode="auto">
                <a:xfrm>
                  <a:off x="10564778" y="6013923"/>
                  <a:ext cx="767638" cy="191246"/>
                </a:xfrm>
                <a:prstGeom prst="rect">
                  <a:avLst/>
                </a:prstGeom>
                <a:solidFill>
                  <a:srgbClr val="20202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5" name="Oval 49"/>
                <p:cNvSpPr>
                  <a:spLocks noChangeArrowheads="1"/>
                </p:cNvSpPr>
                <p:nvPr/>
              </p:nvSpPr>
              <p:spPr bwMode="auto">
                <a:xfrm>
                  <a:off x="10477125" y="6013923"/>
                  <a:ext cx="18327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6" name="Oval 50"/>
                <p:cNvSpPr>
                  <a:spLocks noChangeArrowheads="1"/>
                </p:cNvSpPr>
                <p:nvPr/>
              </p:nvSpPr>
              <p:spPr bwMode="auto">
                <a:xfrm>
                  <a:off x="11332418" y="4967384"/>
                  <a:ext cx="19124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7" name="Freeform 51"/>
                <p:cNvSpPr>
                  <a:spLocks/>
                </p:cNvSpPr>
                <p:nvPr/>
              </p:nvSpPr>
              <p:spPr bwMode="auto">
                <a:xfrm>
                  <a:off x="11236795" y="4967384"/>
                  <a:ext cx="191246" cy="1237785"/>
                </a:xfrm>
                <a:custGeom>
                  <a:avLst/>
                  <a:gdLst>
                    <a:gd name="T0" fmla="*/ 72 w 72"/>
                    <a:gd name="T1" fmla="*/ 0 h 466"/>
                    <a:gd name="T2" fmla="*/ 36 w 72"/>
                    <a:gd name="T3" fmla="*/ 466 h 466"/>
                    <a:gd name="T4" fmla="*/ 0 w 72"/>
                    <a:gd name="T5" fmla="*/ 466 h 466"/>
                    <a:gd name="T6" fmla="*/ 36 w 72"/>
                    <a:gd name="T7" fmla="*/ 0 h 466"/>
                    <a:gd name="T8" fmla="*/ 72 w 72"/>
                    <a:gd name="T9" fmla="*/ 0 h 466"/>
                  </a:gdLst>
                  <a:ahLst/>
                  <a:cxnLst>
                    <a:cxn ang="0">
                      <a:pos x="T0" y="T1"/>
                    </a:cxn>
                    <a:cxn ang="0">
                      <a:pos x="T2" y="T3"/>
                    </a:cxn>
                    <a:cxn ang="0">
                      <a:pos x="T4" y="T5"/>
                    </a:cxn>
                    <a:cxn ang="0">
                      <a:pos x="T6" y="T7"/>
                    </a:cxn>
                    <a:cxn ang="0">
                      <a:pos x="T8" y="T9"/>
                    </a:cxn>
                  </a:cxnLst>
                  <a:rect l="0" t="0" r="r" b="b"/>
                  <a:pathLst>
                    <a:path w="72" h="466">
                      <a:moveTo>
                        <a:pt x="72" y="0"/>
                      </a:moveTo>
                      <a:lnTo>
                        <a:pt x="36" y="466"/>
                      </a:lnTo>
                      <a:lnTo>
                        <a:pt x="0" y="466"/>
                      </a:lnTo>
                      <a:lnTo>
                        <a:pt x="36" y="0"/>
                      </a:lnTo>
                      <a:lnTo>
                        <a:pt x="72"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8" name="Oval 52"/>
                <p:cNvSpPr>
                  <a:spLocks noChangeArrowheads="1"/>
                </p:cNvSpPr>
                <p:nvPr/>
              </p:nvSpPr>
              <p:spPr bwMode="auto">
                <a:xfrm>
                  <a:off x="10742744"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9" name="Oval 53"/>
                <p:cNvSpPr>
                  <a:spLocks noChangeArrowheads="1"/>
                </p:cNvSpPr>
                <p:nvPr/>
              </p:nvSpPr>
              <p:spPr bwMode="auto">
                <a:xfrm>
                  <a:off x="10424001" y="6691253"/>
                  <a:ext cx="61092"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0" name="Oval 54"/>
                <p:cNvSpPr>
                  <a:spLocks noChangeArrowheads="1"/>
                </p:cNvSpPr>
                <p:nvPr/>
              </p:nvSpPr>
              <p:spPr bwMode="auto">
                <a:xfrm>
                  <a:off x="11058830"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1" name="Freeform 83"/>
                <p:cNvSpPr>
                  <a:spLocks/>
                </p:cNvSpPr>
                <p:nvPr/>
              </p:nvSpPr>
              <p:spPr bwMode="auto">
                <a:xfrm>
                  <a:off x="10431969" y="5262222"/>
                  <a:ext cx="509989" cy="0"/>
                </a:xfrm>
                <a:custGeom>
                  <a:avLst/>
                  <a:gdLst>
                    <a:gd name="T0" fmla="*/ 0 w 192"/>
                    <a:gd name="T1" fmla="*/ 192 w 192"/>
                    <a:gd name="T2" fmla="*/ 0 w 192"/>
                  </a:gdLst>
                  <a:ahLst/>
                  <a:cxnLst>
                    <a:cxn ang="0">
                      <a:pos x="T0" y="0"/>
                    </a:cxn>
                    <a:cxn ang="0">
                      <a:pos x="T1" y="0"/>
                    </a:cxn>
                    <a:cxn ang="0">
                      <a:pos x="T2" y="0"/>
                    </a:cxn>
                  </a:cxnLst>
                  <a:rect l="0" t="0" r="r" b="b"/>
                  <a:pathLst>
                    <a:path w="192">
                      <a:moveTo>
                        <a:pt x="0" y="0"/>
                      </a:moveTo>
                      <a:lnTo>
                        <a:pt x="192" y="0"/>
                      </a:lnTo>
                      <a:lnTo>
                        <a:pt x="0" y="0"/>
                      </a:lnTo>
                      <a:close/>
                    </a:path>
                  </a:pathLst>
                </a:custGeom>
                <a:solidFill>
                  <a:srgbClr val="D8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2" name="Freeform 112"/>
                <p:cNvSpPr>
                  <a:spLocks/>
                </p:cNvSpPr>
                <p:nvPr/>
              </p:nvSpPr>
              <p:spPr bwMode="auto">
                <a:xfrm>
                  <a:off x="10543529" y="5594245"/>
                  <a:ext cx="672015" cy="448897"/>
                </a:xfrm>
                <a:custGeom>
                  <a:avLst/>
                  <a:gdLst>
                    <a:gd name="T0" fmla="*/ 29 w 91"/>
                    <a:gd name="T1" fmla="*/ 0 h 61"/>
                    <a:gd name="T2" fmla="*/ 91 w 91"/>
                    <a:gd name="T3" fmla="*/ 0 h 61"/>
                    <a:gd name="T4" fmla="*/ 91 w 91"/>
                    <a:gd name="T5" fmla="*/ 7 h 61"/>
                    <a:gd name="T6" fmla="*/ 29 w 91"/>
                    <a:gd name="T7" fmla="*/ 7 h 61"/>
                    <a:gd name="T8" fmla="*/ 7 w 91"/>
                    <a:gd name="T9" fmla="*/ 29 h 61"/>
                    <a:gd name="T10" fmla="*/ 7 w 91"/>
                    <a:gd name="T11" fmla="*/ 61 h 61"/>
                    <a:gd name="T12" fmla="*/ 0 w 91"/>
                    <a:gd name="T13" fmla="*/ 61 h 61"/>
                    <a:gd name="T14" fmla="*/ 0 w 91"/>
                    <a:gd name="T15" fmla="*/ 29 h 61"/>
                    <a:gd name="T16" fmla="*/ 29 w 91"/>
                    <a:gd name="T1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61">
                      <a:moveTo>
                        <a:pt x="29" y="0"/>
                      </a:moveTo>
                      <a:cubicBezTo>
                        <a:pt x="91" y="0"/>
                        <a:pt x="91" y="0"/>
                        <a:pt x="91" y="0"/>
                      </a:cubicBezTo>
                      <a:cubicBezTo>
                        <a:pt x="91" y="7"/>
                        <a:pt x="91" y="7"/>
                        <a:pt x="91" y="7"/>
                      </a:cubicBezTo>
                      <a:cubicBezTo>
                        <a:pt x="29" y="7"/>
                        <a:pt x="29" y="7"/>
                        <a:pt x="29" y="7"/>
                      </a:cubicBezTo>
                      <a:cubicBezTo>
                        <a:pt x="17" y="7"/>
                        <a:pt x="7" y="17"/>
                        <a:pt x="7" y="29"/>
                      </a:cubicBezTo>
                      <a:cubicBezTo>
                        <a:pt x="7" y="61"/>
                        <a:pt x="7" y="61"/>
                        <a:pt x="7" y="61"/>
                      </a:cubicBezTo>
                      <a:cubicBezTo>
                        <a:pt x="0" y="61"/>
                        <a:pt x="0" y="61"/>
                        <a:pt x="0" y="61"/>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49" name="Group 48"/>
              <p:cNvGrpSpPr/>
              <p:nvPr/>
            </p:nvGrpSpPr>
            <p:grpSpPr>
              <a:xfrm flipH="1">
                <a:off x="8613773" y="2483620"/>
                <a:ext cx="1958976" cy="4377555"/>
                <a:chOff x="8956675" y="449263"/>
                <a:chExt cx="2063751" cy="4611687"/>
              </a:xfrm>
            </p:grpSpPr>
            <p:sp>
              <p:nvSpPr>
                <p:cNvPr id="62" name="Freeform 36"/>
                <p:cNvSpPr>
                  <a:spLocks/>
                </p:cNvSpPr>
                <p:nvPr/>
              </p:nvSpPr>
              <p:spPr bwMode="auto">
                <a:xfrm>
                  <a:off x="9283700" y="3189288"/>
                  <a:ext cx="895350" cy="1662112"/>
                </a:xfrm>
                <a:custGeom>
                  <a:avLst/>
                  <a:gdLst>
                    <a:gd name="T0" fmla="*/ 0 w 564"/>
                    <a:gd name="T1" fmla="*/ 0 h 1047"/>
                    <a:gd name="T2" fmla="*/ 0 w 564"/>
                    <a:gd name="T3" fmla="*/ 0 h 1047"/>
                    <a:gd name="T4" fmla="*/ 146 w 564"/>
                    <a:gd name="T5" fmla="*/ 0 h 1047"/>
                    <a:gd name="T6" fmla="*/ 418 w 564"/>
                    <a:gd name="T7" fmla="*/ 0 h 1047"/>
                    <a:gd name="T8" fmla="*/ 564 w 564"/>
                    <a:gd name="T9" fmla="*/ 0 h 1047"/>
                    <a:gd name="T10" fmla="*/ 564 w 564"/>
                    <a:gd name="T11" fmla="*/ 158 h 1047"/>
                    <a:gd name="T12" fmla="*/ 564 w 564"/>
                    <a:gd name="T13" fmla="*/ 1047 h 1047"/>
                    <a:gd name="T14" fmla="*/ 418 w 564"/>
                    <a:gd name="T15" fmla="*/ 1047 h 1047"/>
                    <a:gd name="T16" fmla="*/ 418 w 564"/>
                    <a:gd name="T17" fmla="*/ 158 h 1047"/>
                    <a:gd name="T18" fmla="*/ 146 w 564"/>
                    <a:gd name="T19" fmla="*/ 158 h 1047"/>
                    <a:gd name="T20" fmla="*/ 146 w 564"/>
                    <a:gd name="T21" fmla="*/ 1047 h 1047"/>
                    <a:gd name="T22" fmla="*/ 0 w 564"/>
                    <a:gd name="T23" fmla="*/ 1047 h 1047"/>
                    <a:gd name="T24" fmla="*/ 0 w 564"/>
                    <a:gd name="T25" fmla="*/ 158 h 1047"/>
                    <a:gd name="T26" fmla="*/ 0 w 564"/>
                    <a:gd name="T27" fmla="*/ 158 h 1047"/>
                    <a:gd name="T28" fmla="*/ 0 w 564"/>
                    <a:gd name="T29" fmla="*/ 0 h 10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64" h="1047">
                      <a:moveTo>
                        <a:pt x="0" y="0"/>
                      </a:moveTo>
                      <a:lnTo>
                        <a:pt x="0" y="0"/>
                      </a:lnTo>
                      <a:lnTo>
                        <a:pt x="146" y="0"/>
                      </a:lnTo>
                      <a:lnTo>
                        <a:pt x="418" y="0"/>
                      </a:lnTo>
                      <a:lnTo>
                        <a:pt x="564" y="0"/>
                      </a:lnTo>
                      <a:lnTo>
                        <a:pt x="564" y="158"/>
                      </a:lnTo>
                      <a:lnTo>
                        <a:pt x="564" y="1047"/>
                      </a:lnTo>
                      <a:lnTo>
                        <a:pt x="418" y="1047"/>
                      </a:lnTo>
                      <a:lnTo>
                        <a:pt x="418" y="158"/>
                      </a:lnTo>
                      <a:lnTo>
                        <a:pt x="146" y="158"/>
                      </a:lnTo>
                      <a:lnTo>
                        <a:pt x="146" y="1047"/>
                      </a:lnTo>
                      <a:lnTo>
                        <a:pt x="0" y="1047"/>
                      </a:lnTo>
                      <a:lnTo>
                        <a:pt x="0" y="158"/>
                      </a:lnTo>
                      <a:lnTo>
                        <a:pt x="0" y="158"/>
                      </a:lnTo>
                      <a:lnTo>
                        <a:pt x="0" y="0"/>
                      </a:lnTo>
                      <a:close/>
                    </a:path>
                  </a:pathLst>
                </a:custGeom>
                <a:solidFill>
                  <a:srgbClr val="BB25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3" name="Freeform 37"/>
                <p:cNvSpPr>
                  <a:spLocks/>
                </p:cNvSpPr>
                <p:nvPr/>
              </p:nvSpPr>
              <p:spPr bwMode="auto">
                <a:xfrm>
                  <a:off x="9283700"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4" name="Freeform 38"/>
                <p:cNvSpPr>
                  <a:spLocks/>
                </p:cNvSpPr>
                <p:nvPr/>
              </p:nvSpPr>
              <p:spPr bwMode="auto">
                <a:xfrm>
                  <a:off x="8956675" y="1819275"/>
                  <a:ext cx="1558925" cy="1370012"/>
                </a:xfrm>
                <a:custGeom>
                  <a:avLst/>
                  <a:gdLst>
                    <a:gd name="T0" fmla="*/ 31 w 148"/>
                    <a:gd name="T1" fmla="*/ 0 h 131"/>
                    <a:gd name="T2" fmla="*/ 116 w 148"/>
                    <a:gd name="T3" fmla="*/ 0 h 131"/>
                    <a:gd name="T4" fmla="*/ 148 w 148"/>
                    <a:gd name="T5" fmla="*/ 27 h 131"/>
                    <a:gd name="T6" fmla="*/ 148 w 148"/>
                    <a:gd name="T7" fmla="*/ 49 h 131"/>
                    <a:gd name="T8" fmla="*/ 116 w 148"/>
                    <a:gd name="T9" fmla="*/ 49 h 131"/>
                    <a:gd name="T10" fmla="*/ 116 w 148"/>
                    <a:gd name="T11" fmla="*/ 131 h 131"/>
                    <a:gd name="T12" fmla="*/ 31 w 148"/>
                    <a:gd name="T13" fmla="*/ 131 h 131"/>
                    <a:gd name="T14" fmla="*/ 31 w 148"/>
                    <a:gd name="T15" fmla="*/ 49 h 131"/>
                    <a:gd name="T16" fmla="*/ 0 w 148"/>
                    <a:gd name="T17" fmla="*/ 49 h 131"/>
                    <a:gd name="T18" fmla="*/ 0 w 148"/>
                    <a:gd name="T19" fmla="*/ 27 h 131"/>
                    <a:gd name="T20" fmla="*/ 31 w 148"/>
                    <a:gd name="T21"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8" h="131">
                      <a:moveTo>
                        <a:pt x="31" y="0"/>
                      </a:moveTo>
                      <a:cubicBezTo>
                        <a:pt x="116" y="0"/>
                        <a:pt x="116" y="0"/>
                        <a:pt x="116" y="0"/>
                      </a:cubicBezTo>
                      <a:cubicBezTo>
                        <a:pt x="134" y="0"/>
                        <a:pt x="148" y="12"/>
                        <a:pt x="148" y="27"/>
                      </a:cubicBezTo>
                      <a:cubicBezTo>
                        <a:pt x="148" y="49"/>
                        <a:pt x="148" y="49"/>
                        <a:pt x="148" y="49"/>
                      </a:cubicBezTo>
                      <a:cubicBezTo>
                        <a:pt x="116" y="49"/>
                        <a:pt x="116" y="49"/>
                        <a:pt x="116" y="49"/>
                      </a:cubicBezTo>
                      <a:cubicBezTo>
                        <a:pt x="116" y="131"/>
                        <a:pt x="116" y="131"/>
                        <a:pt x="116" y="131"/>
                      </a:cubicBezTo>
                      <a:cubicBezTo>
                        <a:pt x="31" y="131"/>
                        <a:pt x="31" y="131"/>
                        <a:pt x="31" y="131"/>
                      </a:cubicBezTo>
                      <a:cubicBezTo>
                        <a:pt x="31" y="49"/>
                        <a:pt x="31" y="49"/>
                        <a:pt x="31" y="49"/>
                      </a:cubicBezTo>
                      <a:cubicBezTo>
                        <a:pt x="0" y="49"/>
                        <a:pt x="0" y="49"/>
                        <a:pt x="0" y="49"/>
                      </a:cubicBezTo>
                      <a:cubicBezTo>
                        <a:pt x="0" y="27"/>
                        <a:pt x="0" y="27"/>
                        <a:pt x="0" y="27"/>
                      </a:cubicBezTo>
                      <a:cubicBezTo>
                        <a:pt x="0" y="12"/>
                        <a:pt x="14" y="0"/>
                        <a:pt x="31" y="0"/>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5" name="Freeform 39"/>
                <p:cNvSpPr>
                  <a:spLocks/>
                </p:cNvSpPr>
                <p:nvPr/>
              </p:nvSpPr>
              <p:spPr bwMode="auto">
                <a:xfrm>
                  <a:off x="10231438" y="2332038"/>
                  <a:ext cx="547688" cy="709612"/>
                </a:xfrm>
                <a:custGeom>
                  <a:avLst/>
                  <a:gdLst>
                    <a:gd name="T0" fmla="*/ 19 w 52"/>
                    <a:gd name="T1" fmla="*/ 68 h 68"/>
                    <a:gd name="T2" fmla="*/ 52 w 52"/>
                    <a:gd name="T3" fmla="*/ 68 h 68"/>
                    <a:gd name="T4" fmla="*/ 52 w 52"/>
                    <a:gd name="T5" fmla="*/ 48 h 68"/>
                    <a:gd name="T6" fmla="*/ 22 w 52"/>
                    <a:gd name="T7" fmla="*/ 48 h 68"/>
                    <a:gd name="T8" fmla="*/ 22 w 52"/>
                    <a:gd name="T9" fmla="*/ 0 h 68"/>
                    <a:gd name="T10" fmla="*/ 0 w 52"/>
                    <a:gd name="T11" fmla="*/ 0 h 68"/>
                    <a:gd name="T12" fmla="*/ 0 w 52"/>
                    <a:gd name="T13" fmla="*/ 51 h 68"/>
                    <a:gd name="T14" fmla="*/ 19 w 52"/>
                    <a:gd name="T15" fmla="*/ 68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68">
                      <a:moveTo>
                        <a:pt x="19" y="68"/>
                      </a:moveTo>
                      <a:cubicBezTo>
                        <a:pt x="52" y="68"/>
                        <a:pt x="52" y="68"/>
                        <a:pt x="52" y="68"/>
                      </a:cubicBezTo>
                      <a:cubicBezTo>
                        <a:pt x="52" y="48"/>
                        <a:pt x="52" y="48"/>
                        <a:pt x="52" y="48"/>
                      </a:cubicBezTo>
                      <a:cubicBezTo>
                        <a:pt x="22" y="48"/>
                        <a:pt x="22" y="48"/>
                        <a:pt x="22" y="48"/>
                      </a:cubicBezTo>
                      <a:cubicBezTo>
                        <a:pt x="22" y="0"/>
                        <a:pt x="22" y="0"/>
                        <a:pt x="22" y="0"/>
                      </a:cubicBezTo>
                      <a:cubicBezTo>
                        <a:pt x="0" y="0"/>
                        <a:pt x="0" y="0"/>
                        <a:pt x="0" y="0"/>
                      </a:cubicBezTo>
                      <a:cubicBezTo>
                        <a:pt x="0" y="51"/>
                        <a:pt x="0" y="51"/>
                        <a:pt x="0" y="51"/>
                      </a:cubicBezTo>
                      <a:cubicBezTo>
                        <a:pt x="0" y="60"/>
                        <a:pt x="8" y="68"/>
                        <a:pt x="19" y="68"/>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6" name="Rectangle 40"/>
                <p:cNvSpPr>
                  <a:spLocks noChangeArrowheads="1"/>
                </p:cNvSpPr>
                <p:nvPr/>
              </p:nvSpPr>
              <p:spPr bwMode="auto">
                <a:xfrm>
                  <a:off x="8999538" y="2332038"/>
                  <a:ext cx="241300" cy="1222375"/>
                </a:xfrm>
                <a:prstGeom prst="rect">
                  <a:avLst/>
                </a:prstGeom>
                <a:solidFill>
                  <a:srgbClr val="6E58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7" name="Freeform 41"/>
                <p:cNvSpPr>
                  <a:spLocks/>
                </p:cNvSpPr>
                <p:nvPr/>
              </p:nvSpPr>
              <p:spPr bwMode="auto">
                <a:xfrm>
                  <a:off x="8999538" y="3355975"/>
                  <a:ext cx="241300" cy="407987"/>
                </a:xfrm>
                <a:custGeom>
                  <a:avLst/>
                  <a:gdLst>
                    <a:gd name="T0" fmla="*/ 23 w 23"/>
                    <a:gd name="T1" fmla="*/ 0 h 39"/>
                    <a:gd name="T2" fmla="*/ 23 w 23"/>
                    <a:gd name="T3" fmla="*/ 39 h 39"/>
                    <a:gd name="T4" fmla="*/ 0 w 23"/>
                    <a:gd name="T5" fmla="*/ 19 h 39"/>
                    <a:gd name="T6" fmla="*/ 23 w 23"/>
                    <a:gd name="T7" fmla="*/ 0 h 39"/>
                  </a:gdLst>
                  <a:ahLst/>
                  <a:cxnLst>
                    <a:cxn ang="0">
                      <a:pos x="T0" y="T1"/>
                    </a:cxn>
                    <a:cxn ang="0">
                      <a:pos x="T2" y="T3"/>
                    </a:cxn>
                    <a:cxn ang="0">
                      <a:pos x="T4" y="T5"/>
                    </a:cxn>
                    <a:cxn ang="0">
                      <a:pos x="T6" y="T7"/>
                    </a:cxn>
                  </a:cxnLst>
                  <a:rect l="0" t="0" r="r" b="b"/>
                  <a:pathLst>
                    <a:path w="23" h="39">
                      <a:moveTo>
                        <a:pt x="23" y="0"/>
                      </a:moveTo>
                      <a:cubicBezTo>
                        <a:pt x="23" y="39"/>
                        <a:pt x="23" y="39"/>
                        <a:pt x="23" y="39"/>
                      </a:cubicBezTo>
                      <a:cubicBezTo>
                        <a:pt x="10" y="39"/>
                        <a:pt x="0" y="30"/>
                        <a:pt x="0" y="19"/>
                      </a:cubicBezTo>
                      <a:cubicBezTo>
                        <a:pt x="0" y="8"/>
                        <a:pt x="10" y="0"/>
                        <a:pt x="23"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8" name="Freeform 42"/>
                <p:cNvSpPr>
                  <a:spLocks/>
                </p:cNvSpPr>
                <p:nvPr/>
              </p:nvSpPr>
              <p:spPr bwMode="auto">
                <a:xfrm>
                  <a:off x="10536238" y="2833688"/>
                  <a:ext cx="484188" cy="207962"/>
                </a:xfrm>
                <a:custGeom>
                  <a:avLst/>
                  <a:gdLst>
                    <a:gd name="T0" fmla="*/ 0 w 46"/>
                    <a:gd name="T1" fmla="*/ 0 h 20"/>
                    <a:gd name="T2" fmla="*/ 46 w 46"/>
                    <a:gd name="T3" fmla="*/ 0 h 20"/>
                    <a:gd name="T4" fmla="*/ 23 w 46"/>
                    <a:gd name="T5" fmla="*/ 20 h 20"/>
                    <a:gd name="T6" fmla="*/ 0 w 46"/>
                    <a:gd name="T7" fmla="*/ 0 h 20"/>
                  </a:gdLst>
                  <a:ahLst/>
                  <a:cxnLst>
                    <a:cxn ang="0">
                      <a:pos x="T0" y="T1"/>
                    </a:cxn>
                    <a:cxn ang="0">
                      <a:pos x="T2" y="T3"/>
                    </a:cxn>
                    <a:cxn ang="0">
                      <a:pos x="T4" y="T5"/>
                    </a:cxn>
                    <a:cxn ang="0">
                      <a:pos x="T6" y="T7"/>
                    </a:cxn>
                  </a:cxnLst>
                  <a:rect l="0" t="0" r="r" b="b"/>
                  <a:pathLst>
                    <a:path w="46" h="20">
                      <a:moveTo>
                        <a:pt x="0" y="0"/>
                      </a:moveTo>
                      <a:cubicBezTo>
                        <a:pt x="46" y="0"/>
                        <a:pt x="46" y="0"/>
                        <a:pt x="46" y="0"/>
                      </a:cubicBezTo>
                      <a:cubicBezTo>
                        <a:pt x="46" y="11"/>
                        <a:pt x="36" y="20"/>
                        <a:pt x="23" y="20"/>
                      </a:cubicBezTo>
                      <a:cubicBezTo>
                        <a:pt x="10" y="20"/>
                        <a:pt x="0" y="11"/>
                        <a:pt x="0"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9" name="Rectangle 44"/>
                <p:cNvSpPr>
                  <a:spLocks noChangeArrowheads="1"/>
                </p:cNvSpPr>
                <p:nvPr/>
              </p:nvSpPr>
              <p:spPr bwMode="auto">
                <a:xfrm>
                  <a:off x="8999538" y="2332038"/>
                  <a:ext cx="241300"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0" name="Rectangle 45"/>
                <p:cNvSpPr>
                  <a:spLocks noChangeArrowheads="1"/>
                </p:cNvSpPr>
                <p:nvPr/>
              </p:nvSpPr>
              <p:spPr bwMode="auto">
                <a:xfrm>
                  <a:off x="10231438" y="2332038"/>
                  <a:ext cx="231775"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1" name="Freeform 46"/>
                <p:cNvSpPr>
                  <a:spLocks/>
                </p:cNvSpPr>
                <p:nvPr/>
              </p:nvSpPr>
              <p:spPr bwMode="auto">
                <a:xfrm>
                  <a:off x="9947275"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2" name="Freeform 47"/>
                <p:cNvSpPr>
                  <a:spLocks/>
                </p:cNvSpPr>
                <p:nvPr/>
              </p:nvSpPr>
              <p:spPr bwMode="auto">
                <a:xfrm>
                  <a:off x="9483725" y="1609725"/>
                  <a:ext cx="515938" cy="366712"/>
                </a:xfrm>
                <a:custGeom>
                  <a:avLst/>
                  <a:gdLst>
                    <a:gd name="T0" fmla="*/ 0 w 49"/>
                    <a:gd name="T1" fmla="*/ 27 h 35"/>
                    <a:gd name="T2" fmla="*/ 26 w 49"/>
                    <a:gd name="T3" fmla="*/ 35 h 35"/>
                    <a:gd name="T4" fmla="*/ 49 w 49"/>
                    <a:gd name="T5" fmla="*/ 27 h 35"/>
                    <a:gd name="T6" fmla="*/ 49 w 49"/>
                    <a:gd name="T7" fmla="*/ 0 h 35"/>
                    <a:gd name="T8" fmla="*/ 0 w 49"/>
                    <a:gd name="T9" fmla="*/ 0 h 35"/>
                    <a:gd name="T10" fmla="*/ 0 w 49"/>
                    <a:gd name="T11" fmla="*/ 27 h 35"/>
                  </a:gdLst>
                  <a:ahLst/>
                  <a:cxnLst>
                    <a:cxn ang="0">
                      <a:pos x="T0" y="T1"/>
                    </a:cxn>
                    <a:cxn ang="0">
                      <a:pos x="T2" y="T3"/>
                    </a:cxn>
                    <a:cxn ang="0">
                      <a:pos x="T4" y="T5"/>
                    </a:cxn>
                    <a:cxn ang="0">
                      <a:pos x="T6" y="T7"/>
                    </a:cxn>
                    <a:cxn ang="0">
                      <a:pos x="T8" y="T9"/>
                    </a:cxn>
                    <a:cxn ang="0">
                      <a:pos x="T10" y="T11"/>
                    </a:cxn>
                  </a:cxnLst>
                  <a:rect l="0" t="0" r="r" b="b"/>
                  <a:pathLst>
                    <a:path w="49" h="35">
                      <a:moveTo>
                        <a:pt x="0" y="27"/>
                      </a:moveTo>
                      <a:cubicBezTo>
                        <a:pt x="0" y="33"/>
                        <a:pt x="26" y="35"/>
                        <a:pt x="26" y="35"/>
                      </a:cubicBezTo>
                      <a:cubicBezTo>
                        <a:pt x="26" y="35"/>
                        <a:pt x="49" y="32"/>
                        <a:pt x="49" y="27"/>
                      </a:cubicBezTo>
                      <a:cubicBezTo>
                        <a:pt x="49" y="22"/>
                        <a:pt x="49" y="0"/>
                        <a:pt x="49" y="0"/>
                      </a:cubicBezTo>
                      <a:cubicBezTo>
                        <a:pt x="0" y="0"/>
                        <a:pt x="0" y="0"/>
                        <a:pt x="0" y="0"/>
                      </a:cubicBezTo>
                      <a:cubicBezTo>
                        <a:pt x="0" y="0"/>
                        <a:pt x="0" y="22"/>
                        <a:pt x="0" y="27"/>
                      </a:cubicBezTo>
                      <a:close/>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3" name="Freeform 48"/>
                <p:cNvSpPr>
                  <a:spLocks/>
                </p:cNvSpPr>
                <p:nvPr/>
              </p:nvSpPr>
              <p:spPr bwMode="auto">
                <a:xfrm>
                  <a:off x="9483725" y="1609725"/>
                  <a:ext cx="515938" cy="188912"/>
                </a:xfrm>
                <a:custGeom>
                  <a:avLst/>
                  <a:gdLst>
                    <a:gd name="T0" fmla="*/ 0 w 49"/>
                    <a:gd name="T1" fmla="*/ 14 h 18"/>
                    <a:gd name="T2" fmla="*/ 26 w 49"/>
                    <a:gd name="T3" fmla="*/ 18 h 18"/>
                    <a:gd name="T4" fmla="*/ 49 w 49"/>
                    <a:gd name="T5" fmla="*/ 14 h 18"/>
                    <a:gd name="T6" fmla="*/ 49 w 49"/>
                    <a:gd name="T7" fmla="*/ 0 h 18"/>
                    <a:gd name="T8" fmla="*/ 0 w 49"/>
                    <a:gd name="T9" fmla="*/ 0 h 18"/>
                    <a:gd name="T10" fmla="*/ 0 w 49"/>
                    <a:gd name="T11" fmla="*/ 14 h 18"/>
                  </a:gdLst>
                  <a:ahLst/>
                  <a:cxnLst>
                    <a:cxn ang="0">
                      <a:pos x="T0" y="T1"/>
                    </a:cxn>
                    <a:cxn ang="0">
                      <a:pos x="T2" y="T3"/>
                    </a:cxn>
                    <a:cxn ang="0">
                      <a:pos x="T4" y="T5"/>
                    </a:cxn>
                    <a:cxn ang="0">
                      <a:pos x="T6" y="T7"/>
                    </a:cxn>
                    <a:cxn ang="0">
                      <a:pos x="T8" y="T9"/>
                    </a:cxn>
                    <a:cxn ang="0">
                      <a:pos x="T10" y="T11"/>
                    </a:cxn>
                  </a:cxnLst>
                  <a:rect l="0" t="0" r="r" b="b"/>
                  <a:pathLst>
                    <a:path w="49" h="18">
                      <a:moveTo>
                        <a:pt x="0" y="14"/>
                      </a:moveTo>
                      <a:cubicBezTo>
                        <a:pt x="0" y="16"/>
                        <a:pt x="26" y="18"/>
                        <a:pt x="26" y="18"/>
                      </a:cubicBezTo>
                      <a:cubicBezTo>
                        <a:pt x="26" y="18"/>
                        <a:pt x="49" y="16"/>
                        <a:pt x="49" y="14"/>
                      </a:cubicBezTo>
                      <a:cubicBezTo>
                        <a:pt x="49" y="11"/>
                        <a:pt x="49" y="0"/>
                        <a:pt x="49" y="0"/>
                      </a:cubicBezTo>
                      <a:cubicBezTo>
                        <a:pt x="0" y="0"/>
                        <a:pt x="0" y="0"/>
                        <a:pt x="0" y="0"/>
                      </a:cubicBezTo>
                      <a:cubicBezTo>
                        <a:pt x="0" y="0"/>
                        <a:pt x="0" y="11"/>
                        <a:pt x="0" y="14"/>
                      </a:cubicBezTo>
                      <a:close/>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4" name="Freeform 49"/>
                <p:cNvSpPr>
                  <a:spLocks/>
                </p:cNvSpPr>
                <p:nvPr/>
              </p:nvSpPr>
              <p:spPr bwMode="auto">
                <a:xfrm>
                  <a:off x="9315450" y="554038"/>
                  <a:ext cx="831850" cy="1139825"/>
                </a:xfrm>
                <a:custGeom>
                  <a:avLst/>
                  <a:gdLst>
                    <a:gd name="T0" fmla="*/ 77 w 79"/>
                    <a:gd name="T1" fmla="*/ 27 h 109"/>
                    <a:gd name="T2" fmla="*/ 62 w 79"/>
                    <a:gd name="T3" fmla="*/ 0 h 109"/>
                    <a:gd name="T4" fmla="*/ 20 w 79"/>
                    <a:gd name="T5" fmla="*/ 0 h 109"/>
                    <a:gd name="T6" fmla="*/ 7 w 79"/>
                    <a:gd name="T7" fmla="*/ 25 h 109"/>
                    <a:gd name="T8" fmla="*/ 7 w 79"/>
                    <a:gd name="T9" fmla="*/ 39 h 109"/>
                    <a:gd name="T10" fmla="*/ 0 w 79"/>
                    <a:gd name="T11" fmla="*/ 41 h 109"/>
                    <a:gd name="T12" fmla="*/ 0 w 79"/>
                    <a:gd name="T13" fmla="*/ 43 h 109"/>
                    <a:gd name="T14" fmla="*/ 0 w 79"/>
                    <a:gd name="T15" fmla="*/ 55 h 109"/>
                    <a:gd name="T16" fmla="*/ 1 w 79"/>
                    <a:gd name="T17" fmla="*/ 62 h 109"/>
                    <a:gd name="T18" fmla="*/ 1 w 79"/>
                    <a:gd name="T19" fmla="*/ 90 h 109"/>
                    <a:gd name="T20" fmla="*/ 45 w 79"/>
                    <a:gd name="T21" fmla="*/ 109 h 109"/>
                    <a:gd name="T22" fmla="*/ 79 w 79"/>
                    <a:gd name="T23" fmla="*/ 90 h 109"/>
                    <a:gd name="T24" fmla="*/ 79 w 79"/>
                    <a:gd name="T25" fmla="*/ 74 h 109"/>
                    <a:gd name="T26" fmla="*/ 77 w 79"/>
                    <a:gd name="T27" fmla="*/ 2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9" h="109">
                      <a:moveTo>
                        <a:pt x="77" y="27"/>
                      </a:moveTo>
                      <a:cubicBezTo>
                        <a:pt x="77" y="24"/>
                        <a:pt x="71" y="0"/>
                        <a:pt x="62" y="0"/>
                      </a:cubicBezTo>
                      <a:cubicBezTo>
                        <a:pt x="20" y="0"/>
                        <a:pt x="20" y="0"/>
                        <a:pt x="20" y="0"/>
                      </a:cubicBezTo>
                      <a:cubicBezTo>
                        <a:pt x="12" y="0"/>
                        <a:pt x="7" y="17"/>
                        <a:pt x="7" y="25"/>
                      </a:cubicBezTo>
                      <a:cubicBezTo>
                        <a:pt x="7" y="39"/>
                        <a:pt x="7" y="39"/>
                        <a:pt x="7" y="39"/>
                      </a:cubicBezTo>
                      <a:cubicBezTo>
                        <a:pt x="0" y="41"/>
                        <a:pt x="0" y="41"/>
                        <a:pt x="0" y="41"/>
                      </a:cubicBezTo>
                      <a:cubicBezTo>
                        <a:pt x="0" y="42"/>
                        <a:pt x="0" y="43"/>
                        <a:pt x="0" y="43"/>
                      </a:cubicBezTo>
                      <a:cubicBezTo>
                        <a:pt x="0" y="47"/>
                        <a:pt x="0" y="51"/>
                        <a:pt x="0" y="55"/>
                      </a:cubicBezTo>
                      <a:cubicBezTo>
                        <a:pt x="0" y="57"/>
                        <a:pt x="0" y="60"/>
                        <a:pt x="1" y="62"/>
                      </a:cubicBezTo>
                      <a:cubicBezTo>
                        <a:pt x="1" y="61"/>
                        <a:pt x="1" y="90"/>
                        <a:pt x="1" y="90"/>
                      </a:cubicBezTo>
                      <a:cubicBezTo>
                        <a:pt x="6" y="109"/>
                        <a:pt x="32" y="109"/>
                        <a:pt x="45" y="109"/>
                      </a:cubicBezTo>
                      <a:cubicBezTo>
                        <a:pt x="58" y="109"/>
                        <a:pt x="76" y="103"/>
                        <a:pt x="79" y="90"/>
                      </a:cubicBezTo>
                      <a:cubicBezTo>
                        <a:pt x="79" y="74"/>
                        <a:pt x="79" y="74"/>
                        <a:pt x="79" y="74"/>
                      </a:cubicBezTo>
                      <a:cubicBezTo>
                        <a:pt x="79" y="74"/>
                        <a:pt x="79" y="34"/>
                        <a:pt x="77" y="27"/>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5" name="Freeform 50"/>
                <p:cNvSpPr>
                  <a:spLocks/>
                </p:cNvSpPr>
                <p:nvPr/>
              </p:nvSpPr>
              <p:spPr bwMode="auto">
                <a:xfrm>
                  <a:off x="9663113" y="1411288"/>
                  <a:ext cx="157163" cy="41275"/>
                </a:xfrm>
                <a:custGeom>
                  <a:avLst/>
                  <a:gdLst>
                    <a:gd name="T0" fmla="*/ 15 w 15"/>
                    <a:gd name="T1" fmla="*/ 0 h 4"/>
                    <a:gd name="T2" fmla="*/ 8 w 15"/>
                    <a:gd name="T3" fmla="*/ 4 h 4"/>
                    <a:gd name="T4" fmla="*/ 0 w 15"/>
                    <a:gd name="T5" fmla="*/ 0 h 4"/>
                    <a:gd name="T6" fmla="*/ 15 w 15"/>
                    <a:gd name="T7" fmla="*/ 0 h 4"/>
                  </a:gdLst>
                  <a:ahLst/>
                  <a:cxnLst>
                    <a:cxn ang="0">
                      <a:pos x="T0" y="T1"/>
                    </a:cxn>
                    <a:cxn ang="0">
                      <a:pos x="T2" y="T3"/>
                    </a:cxn>
                    <a:cxn ang="0">
                      <a:pos x="T4" y="T5"/>
                    </a:cxn>
                    <a:cxn ang="0">
                      <a:pos x="T6" y="T7"/>
                    </a:cxn>
                  </a:cxnLst>
                  <a:rect l="0" t="0" r="r" b="b"/>
                  <a:pathLst>
                    <a:path w="15" h="4">
                      <a:moveTo>
                        <a:pt x="15" y="0"/>
                      </a:moveTo>
                      <a:cubicBezTo>
                        <a:pt x="15" y="2"/>
                        <a:pt x="12" y="4"/>
                        <a:pt x="8" y="4"/>
                      </a:cubicBezTo>
                      <a:cubicBezTo>
                        <a:pt x="3" y="4"/>
                        <a:pt x="0" y="2"/>
                        <a:pt x="0" y="0"/>
                      </a:cubicBezTo>
                      <a:lnTo>
                        <a:pt x="1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6" name="Freeform 51"/>
                <p:cNvSpPr>
                  <a:spLocks/>
                </p:cNvSpPr>
                <p:nvPr/>
              </p:nvSpPr>
              <p:spPr bwMode="auto">
                <a:xfrm>
                  <a:off x="9324975" y="1192213"/>
                  <a:ext cx="74613" cy="125412"/>
                </a:xfrm>
                <a:custGeom>
                  <a:avLst/>
                  <a:gdLst>
                    <a:gd name="T0" fmla="*/ 7 w 7"/>
                    <a:gd name="T1" fmla="*/ 0 h 12"/>
                    <a:gd name="T2" fmla="*/ 4 w 7"/>
                    <a:gd name="T3" fmla="*/ 4 h 12"/>
                    <a:gd name="T4" fmla="*/ 0 w 7"/>
                    <a:gd name="T5" fmla="*/ 8 h 12"/>
                    <a:gd name="T6" fmla="*/ 0 w 7"/>
                    <a:gd name="T7" fmla="*/ 12 h 12"/>
                    <a:gd name="T8" fmla="*/ 0 w 7"/>
                    <a:gd name="T9" fmla="*/ 12 h 12"/>
                    <a:gd name="T10" fmla="*/ 3 w 7"/>
                    <a:gd name="T11" fmla="*/ 11 h 12"/>
                    <a:gd name="T12" fmla="*/ 3 w 7"/>
                    <a:gd name="T13" fmla="*/ 11 h 12"/>
                    <a:gd name="T14" fmla="*/ 4 w 7"/>
                    <a:gd name="T15" fmla="*/ 10 h 12"/>
                    <a:gd name="T16" fmla="*/ 7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7" y="0"/>
                      </a:moveTo>
                      <a:cubicBezTo>
                        <a:pt x="4" y="4"/>
                        <a:pt x="4" y="4"/>
                        <a:pt x="4" y="4"/>
                      </a:cubicBezTo>
                      <a:cubicBezTo>
                        <a:pt x="3" y="6"/>
                        <a:pt x="2" y="7"/>
                        <a:pt x="0" y="8"/>
                      </a:cubicBezTo>
                      <a:cubicBezTo>
                        <a:pt x="0" y="12"/>
                        <a:pt x="0" y="12"/>
                        <a:pt x="0" y="12"/>
                      </a:cubicBezTo>
                      <a:cubicBezTo>
                        <a:pt x="0" y="12"/>
                        <a:pt x="0" y="12"/>
                        <a:pt x="0" y="12"/>
                      </a:cubicBezTo>
                      <a:cubicBezTo>
                        <a:pt x="1" y="12"/>
                        <a:pt x="2" y="12"/>
                        <a:pt x="3" y="11"/>
                      </a:cubicBezTo>
                      <a:cubicBezTo>
                        <a:pt x="3" y="11"/>
                        <a:pt x="3" y="11"/>
                        <a:pt x="3" y="11"/>
                      </a:cubicBezTo>
                      <a:cubicBezTo>
                        <a:pt x="4" y="11"/>
                        <a:pt x="4" y="10"/>
                        <a:pt x="4" y="10"/>
                      </a:cubicBezTo>
                      <a:cubicBezTo>
                        <a:pt x="7" y="5"/>
                        <a:pt x="7" y="0"/>
                        <a:pt x="7"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7" name="Freeform 52"/>
                <p:cNvSpPr>
                  <a:spLocks/>
                </p:cNvSpPr>
                <p:nvPr/>
              </p:nvSpPr>
              <p:spPr bwMode="auto">
                <a:xfrm>
                  <a:off x="9263063" y="449263"/>
                  <a:ext cx="936625" cy="679450"/>
                </a:xfrm>
                <a:custGeom>
                  <a:avLst/>
                  <a:gdLst>
                    <a:gd name="T0" fmla="*/ 88 w 89"/>
                    <a:gd name="T1" fmla="*/ 29 h 65"/>
                    <a:gd name="T2" fmla="*/ 46 w 89"/>
                    <a:gd name="T3" fmla="*/ 0 h 65"/>
                    <a:gd name="T4" fmla="*/ 46 w 89"/>
                    <a:gd name="T5" fmla="*/ 0 h 65"/>
                    <a:gd name="T6" fmla="*/ 46 w 89"/>
                    <a:gd name="T7" fmla="*/ 0 h 65"/>
                    <a:gd name="T8" fmla="*/ 45 w 89"/>
                    <a:gd name="T9" fmla="*/ 0 h 65"/>
                    <a:gd name="T10" fmla="*/ 44 w 89"/>
                    <a:gd name="T11" fmla="*/ 0 h 65"/>
                    <a:gd name="T12" fmla="*/ 43 w 89"/>
                    <a:gd name="T13" fmla="*/ 0 h 65"/>
                    <a:gd name="T14" fmla="*/ 43 w 89"/>
                    <a:gd name="T15" fmla="*/ 0 h 65"/>
                    <a:gd name="T16" fmla="*/ 2 w 89"/>
                    <a:gd name="T17" fmla="*/ 29 h 65"/>
                    <a:gd name="T18" fmla="*/ 2 w 89"/>
                    <a:gd name="T19" fmla="*/ 52 h 65"/>
                    <a:gd name="T20" fmla="*/ 5 w 89"/>
                    <a:gd name="T21" fmla="*/ 54 h 65"/>
                    <a:gd name="T22" fmla="*/ 5 w 89"/>
                    <a:gd name="T23" fmla="*/ 54 h 65"/>
                    <a:gd name="T24" fmla="*/ 11 w 89"/>
                    <a:gd name="T25" fmla="*/ 65 h 65"/>
                    <a:gd name="T26" fmla="*/ 12 w 89"/>
                    <a:gd name="T27" fmla="*/ 34 h 65"/>
                    <a:gd name="T28" fmla="*/ 45 w 89"/>
                    <a:gd name="T29" fmla="*/ 16 h 65"/>
                    <a:gd name="T30" fmla="*/ 78 w 89"/>
                    <a:gd name="T31" fmla="*/ 34 h 65"/>
                    <a:gd name="T32" fmla="*/ 79 w 89"/>
                    <a:gd name="T33" fmla="*/ 65 h 65"/>
                    <a:gd name="T34" fmla="*/ 84 w 89"/>
                    <a:gd name="T35" fmla="*/ 54 h 65"/>
                    <a:gd name="T36" fmla="*/ 84 w 89"/>
                    <a:gd name="T37" fmla="*/ 54 h 65"/>
                    <a:gd name="T38" fmla="*/ 88 w 89"/>
                    <a:gd name="T39" fmla="*/ 52 h 65"/>
                    <a:gd name="T40" fmla="*/ 88 w 89"/>
                    <a:gd name="T41" fmla="*/ 2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65">
                      <a:moveTo>
                        <a:pt x="88" y="29"/>
                      </a:moveTo>
                      <a:cubicBezTo>
                        <a:pt x="86" y="11"/>
                        <a:pt x="71" y="1"/>
                        <a:pt x="46" y="0"/>
                      </a:cubicBezTo>
                      <a:cubicBezTo>
                        <a:pt x="46" y="0"/>
                        <a:pt x="46" y="0"/>
                        <a:pt x="46" y="0"/>
                      </a:cubicBezTo>
                      <a:cubicBezTo>
                        <a:pt x="46" y="0"/>
                        <a:pt x="46" y="0"/>
                        <a:pt x="46" y="0"/>
                      </a:cubicBezTo>
                      <a:cubicBezTo>
                        <a:pt x="45" y="0"/>
                        <a:pt x="45" y="0"/>
                        <a:pt x="45" y="0"/>
                      </a:cubicBezTo>
                      <a:cubicBezTo>
                        <a:pt x="44" y="0"/>
                        <a:pt x="44" y="0"/>
                        <a:pt x="44" y="0"/>
                      </a:cubicBezTo>
                      <a:cubicBezTo>
                        <a:pt x="43" y="0"/>
                        <a:pt x="43" y="0"/>
                        <a:pt x="43" y="0"/>
                      </a:cubicBezTo>
                      <a:cubicBezTo>
                        <a:pt x="43" y="0"/>
                        <a:pt x="43" y="0"/>
                        <a:pt x="43" y="0"/>
                      </a:cubicBezTo>
                      <a:cubicBezTo>
                        <a:pt x="19" y="1"/>
                        <a:pt x="4" y="11"/>
                        <a:pt x="2" y="29"/>
                      </a:cubicBezTo>
                      <a:cubicBezTo>
                        <a:pt x="1" y="33"/>
                        <a:pt x="0" y="52"/>
                        <a:pt x="2" y="52"/>
                      </a:cubicBezTo>
                      <a:cubicBezTo>
                        <a:pt x="3" y="53"/>
                        <a:pt x="5" y="54"/>
                        <a:pt x="5" y="54"/>
                      </a:cubicBezTo>
                      <a:cubicBezTo>
                        <a:pt x="5" y="54"/>
                        <a:pt x="5" y="54"/>
                        <a:pt x="5" y="54"/>
                      </a:cubicBezTo>
                      <a:cubicBezTo>
                        <a:pt x="9" y="56"/>
                        <a:pt x="11" y="60"/>
                        <a:pt x="11" y="65"/>
                      </a:cubicBezTo>
                      <a:cubicBezTo>
                        <a:pt x="11" y="65"/>
                        <a:pt x="12" y="51"/>
                        <a:pt x="12" y="34"/>
                      </a:cubicBezTo>
                      <a:cubicBezTo>
                        <a:pt x="12" y="24"/>
                        <a:pt x="25" y="16"/>
                        <a:pt x="45" y="16"/>
                      </a:cubicBezTo>
                      <a:cubicBezTo>
                        <a:pt x="65" y="16"/>
                        <a:pt x="78" y="24"/>
                        <a:pt x="78" y="34"/>
                      </a:cubicBezTo>
                      <a:cubicBezTo>
                        <a:pt x="78" y="51"/>
                        <a:pt x="79" y="65"/>
                        <a:pt x="79" y="65"/>
                      </a:cubicBezTo>
                      <a:cubicBezTo>
                        <a:pt x="79" y="60"/>
                        <a:pt x="81" y="56"/>
                        <a:pt x="84" y="54"/>
                      </a:cubicBezTo>
                      <a:cubicBezTo>
                        <a:pt x="84" y="54"/>
                        <a:pt x="84" y="54"/>
                        <a:pt x="84" y="54"/>
                      </a:cubicBezTo>
                      <a:cubicBezTo>
                        <a:pt x="84" y="54"/>
                        <a:pt x="87" y="53"/>
                        <a:pt x="88" y="52"/>
                      </a:cubicBezTo>
                      <a:cubicBezTo>
                        <a:pt x="89" y="52"/>
                        <a:pt x="89" y="33"/>
                        <a:pt x="88" y="29"/>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8" name="Freeform 53"/>
                <p:cNvSpPr>
                  <a:spLocks/>
                </p:cNvSpPr>
                <p:nvPr/>
              </p:nvSpPr>
              <p:spPr bwMode="auto">
                <a:xfrm>
                  <a:off x="10072688" y="1192213"/>
                  <a:ext cx="74613" cy="125412"/>
                </a:xfrm>
                <a:custGeom>
                  <a:avLst/>
                  <a:gdLst>
                    <a:gd name="T0" fmla="*/ 0 w 7"/>
                    <a:gd name="T1" fmla="*/ 0 h 12"/>
                    <a:gd name="T2" fmla="*/ 2 w 7"/>
                    <a:gd name="T3" fmla="*/ 4 h 12"/>
                    <a:gd name="T4" fmla="*/ 7 w 7"/>
                    <a:gd name="T5" fmla="*/ 8 h 12"/>
                    <a:gd name="T6" fmla="*/ 7 w 7"/>
                    <a:gd name="T7" fmla="*/ 12 h 12"/>
                    <a:gd name="T8" fmla="*/ 6 w 7"/>
                    <a:gd name="T9" fmla="*/ 12 h 12"/>
                    <a:gd name="T10" fmla="*/ 4 w 7"/>
                    <a:gd name="T11" fmla="*/ 11 h 12"/>
                    <a:gd name="T12" fmla="*/ 4 w 7"/>
                    <a:gd name="T13" fmla="*/ 11 h 12"/>
                    <a:gd name="T14" fmla="*/ 2 w 7"/>
                    <a:gd name="T15" fmla="*/ 10 h 12"/>
                    <a:gd name="T16" fmla="*/ 0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0" y="0"/>
                      </a:moveTo>
                      <a:cubicBezTo>
                        <a:pt x="2" y="4"/>
                        <a:pt x="2" y="4"/>
                        <a:pt x="2" y="4"/>
                      </a:cubicBezTo>
                      <a:cubicBezTo>
                        <a:pt x="4" y="6"/>
                        <a:pt x="5" y="7"/>
                        <a:pt x="7" y="8"/>
                      </a:cubicBezTo>
                      <a:cubicBezTo>
                        <a:pt x="7" y="12"/>
                        <a:pt x="7" y="12"/>
                        <a:pt x="7" y="12"/>
                      </a:cubicBezTo>
                      <a:cubicBezTo>
                        <a:pt x="6" y="12"/>
                        <a:pt x="6" y="12"/>
                        <a:pt x="6" y="12"/>
                      </a:cubicBezTo>
                      <a:cubicBezTo>
                        <a:pt x="6" y="12"/>
                        <a:pt x="5" y="12"/>
                        <a:pt x="4" y="11"/>
                      </a:cubicBezTo>
                      <a:cubicBezTo>
                        <a:pt x="4" y="11"/>
                        <a:pt x="4" y="11"/>
                        <a:pt x="4" y="11"/>
                      </a:cubicBezTo>
                      <a:cubicBezTo>
                        <a:pt x="3" y="11"/>
                        <a:pt x="3" y="10"/>
                        <a:pt x="2" y="10"/>
                      </a:cubicBezTo>
                      <a:cubicBezTo>
                        <a:pt x="0" y="5"/>
                        <a:pt x="0" y="0"/>
                        <a:pt x="0"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9" name="Freeform 54"/>
                <p:cNvSpPr>
                  <a:spLocks/>
                </p:cNvSpPr>
                <p:nvPr/>
              </p:nvSpPr>
              <p:spPr bwMode="auto">
                <a:xfrm>
                  <a:off x="9220200" y="962025"/>
                  <a:ext cx="188913" cy="323850"/>
                </a:xfrm>
                <a:custGeom>
                  <a:avLst/>
                  <a:gdLst>
                    <a:gd name="T0" fmla="*/ 16 w 18"/>
                    <a:gd name="T1" fmla="*/ 14 h 31"/>
                    <a:gd name="T2" fmla="*/ 12 w 18"/>
                    <a:gd name="T3" fmla="*/ 30 h 31"/>
                    <a:gd name="T4" fmla="*/ 2 w 18"/>
                    <a:gd name="T5" fmla="*/ 17 h 31"/>
                    <a:gd name="T6" fmla="*/ 5 w 18"/>
                    <a:gd name="T7" fmla="*/ 1 h 31"/>
                    <a:gd name="T8" fmla="*/ 16 w 18"/>
                    <a:gd name="T9" fmla="*/ 14 h 31"/>
                  </a:gdLst>
                  <a:ahLst/>
                  <a:cxnLst>
                    <a:cxn ang="0">
                      <a:pos x="T0" y="T1"/>
                    </a:cxn>
                    <a:cxn ang="0">
                      <a:pos x="T2" y="T3"/>
                    </a:cxn>
                    <a:cxn ang="0">
                      <a:pos x="T4" y="T5"/>
                    </a:cxn>
                    <a:cxn ang="0">
                      <a:pos x="T6" y="T7"/>
                    </a:cxn>
                    <a:cxn ang="0">
                      <a:pos x="T8" y="T9"/>
                    </a:cxn>
                  </a:cxnLst>
                  <a:rect l="0" t="0" r="r" b="b"/>
                  <a:pathLst>
                    <a:path w="18" h="31">
                      <a:moveTo>
                        <a:pt x="16" y="14"/>
                      </a:moveTo>
                      <a:cubicBezTo>
                        <a:pt x="18" y="22"/>
                        <a:pt x="16" y="29"/>
                        <a:pt x="12" y="30"/>
                      </a:cubicBezTo>
                      <a:cubicBezTo>
                        <a:pt x="8" y="31"/>
                        <a:pt x="4" y="25"/>
                        <a:pt x="2" y="17"/>
                      </a:cubicBezTo>
                      <a:cubicBezTo>
                        <a:pt x="0" y="10"/>
                        <a:pt x="1" y="2"/>
                        <a:pt x="5" y="1"/>
                      </a:cubicBezTo>
                      <a:cubicBezTo>
                        <a:pt x="9" y="0"/>
                        <a:pt x="14" y="6"/>
                        <a:pt x="16"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0" name="Freeform 55"/>
                <p:cNvSpPr>
                  <a:spLocks/>
                </p:cNvSpPr>
                <p:nvPr/>
              </p:nvSpPr>
              <p:spPr bwMode="auto">
                <a:xfrm>
                  <a:off x="10063163" y="962025"/>
                  <a:ext cx="188913" cy="323850"/>
                </a:xfrm>
                <a:custGeom>
                  <a:avLst/>
                  <a:gdLst>
                    <a:gd name="T0" fmla="*/ 2 w 18"/>
                    <a:gd name="T1" fmla="*/ 14 h 31"/>
                    <a:gd name="T2" fmla="*/ 5 w 18"/>
                    <a:gd name="T3" fmla="*/ 30 h 31"/>
                    <a:gd name="T4" fmla="*/ 16 w 18"/>
                    <a:gd name="T5" fmla="*/ 17 h 31"/>
                    <a:gd name="T6" fmla="*/ 12 w 18"/>
                    <a:gd name="T7" fmla="*/ 1 h 31"/>
                    <a:gd name="T8" fmla="*/ 2 w 18"/>
                    <a:gd name="T9" fmla="*/ 14 h 31"/>
                  </a:gdLst>
                  <a:ahLst/>
                  <a:cxnLst>
                    <a:cxn ang="0">
                      <a:pos x="T0" y="T1"/>
                    </a:cxn>
                    <a:cxn ang="0">
                      <a:pos x="T2" y="T3"/>
                    </a:cxn>
                    <a:cxn ang="0">
                      <a:pos x="T4" y="T5"/>
                    </a:cxn>
                    <a:cxn ang="0">
                      <a:pos x="T6" y="T7"/>
                    </a:cxn>
                    <a:cxn ang="0">
                      <a:pos x="T8" y="T9"/>
                    </a:cxn>
                  </a:cxnLst>
                  <a:rect l="0" t="0" r="r" b="b"/>
                  <a:pathLst>
                    <a:path w="18" h="31">
                      <a:moveTo>
                        <a:pt x="2" y="14"/>
                      </a:moveTo>
                      <a:cubicBezTo>
                        <a:pt x="0" y="22"/>
                        <a:pt x="1" y="29"/>
                        <a:pt x="5" y="30"/>
                      </a:cubicBezTo>
                      <a:cubicBezTo>
                        <a:pt x="9" y="31"/>
                        <a:pt x="14" y="25"/>
                        <a:pt x="16" y="17"/>
                      </a:cubicBezTo>
                      <a:cubicBezTo>
                        <a:pt x="18" y="10"/>
                        <a:pt x="16" y="2"/>
                        <a:pt x="12" y="1"/>
                      </a:cubicBezTo>
                      <a:cubicBezTo>
                        <a:pt x="9" y="0"/>
                        <a:pt x="4" y="6"/>
                        <a:pt x="2"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1" name="Rectangle 56"/>
                <p:cNvSpPr>
                  <a:spLocks noChangeArrowheads="1"/>
                </p:cNvSpPr>
                <p:nvPr/>
              </p:nvSpPr>
              <p:spPr bwMode="auto">
                <a:xfrm>
                  <a:off x="9388475" y="919163"/>
                  <a:ext cx="1588" cy="42862"/>
                </a:xfrm>
                <a:prstGeom prst="rect">
                  <a:avLst/>
                </a:prstGeom>
                <a:solidFill>
                  <a:srgbClr val="40404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2" name="Freeform 57"/>
                <p:cNvSpPr>
                  <a:spLocks/>
                </p:cNvSpPr>
                <p:nvPr/>
              </p:nvSpPr>
              <p:spPr bwMode="auto">
                <a:xfrm>
                  <a:off x="9378950" y="857250"/>
                  <a:ext cx="704850" cy="428625"/>
                </a:xfrm>
                <a:custGeom>
                  <a:avLst/>
                  <a:gdLst>
                    <a:gd name="T0" fmla="*/ 34 w 67"/>
                    <a:gd name="T1" fmla="*/ 0 h 41"/>
                    <a:gd name="T2" fmla="*/ 34 w 67"/>
                    <a:gd name="T3" fmla="*/ 0 h 41"/>
                    <a:gd name="T4" fmla="*/ 1 w 67"/>
                    <a:gd name="T5" fmla="*/ 5 h 41"/>
                    <a:gd name="T6" fmla="*/ 1 w 67"/>
                    <a:gd name="T7" fmla="*/ 6 h 41"/>
                    <a:gd name="T8" fmla="*/ 1 w 67"/>
                    <a:gd name="T9" fmla="*/ 10 h 41"/>
                    <a:gd name="T10" fmla="*/ 1 w 67"/>
                    <a:gd name="T11" fmla="*/ 10 h 41"/>
                    <a:gd name="T12" fmla="*/ 0 w 67"/>
                    <a:gd name="T13" fmla="*/ 22 h 41"/>
                    <a:gd name="T14" fmla="*/ 1 w 67"/>
                    <a:gd name="T15" fmla="*/ 24 h 41"/>
                    <a:gd name="T16" fmla="*/ 2 w 67"/>
                    <a:gd name="T17" fmla="*/ 33 h 41"/>
                    <a:gd name="T18" fmla="*/ 2 w 67"/>
                    <a:gd name="T19" fmla="*/ 32 h 41"/>
                    <a:gd name="T20" fmla="*/ 1 w 67"/>
                    <a:gd name="T21" fmla="*/ 36 h 41"/>
                    <a:gd name="T22" fmla="*/ 5 w 67"/>
                    <a:gd name="T23" fmla="*/ 38 h 41"/>
                    <a:gd name="T24" fmla="*/ 24 w 67"/>
                    <a:gd name="T25" fmla="*/ 41 h 41"/>
                    <a:gd name="T26" fmla="*/ 26 w 67"/>
                    <a:gd name="T27" fmla="*/ 41 h 41"/>
                    <a:gd name="T28" fmla="*/ 30 w 67"/>
                    <a:gd name="T29" fmla="*/ 36 h 41"/>
                    <a:gd name="T30" fmla="*/ 32 w 67"/>
                    <a:gd name="T31" fmla="*/ 30 h 41"/>
                    <a:gd name="T32" fmla="*/ 32 w 67"/>
                    <a:gd name="T33" fmla="*/ 30 h 41"/>
                    <a:gd name="T34" fmla="*/ 32 w 67"/>
                    <a:gd name="T35" fmla="*/ 30 h 41"/>
                    <a:gd name="T36" fmla="*/ 34 w 67"/>
                    <a:gd name="T37" fmla="*/ 30 h 41"/>
                    <a:gd name="T38" fmla="*/ 35 w 67"/>
                    <a:gd name="T39" fmla="*/ 30 h 41"/>
                    <a:gd name="T40" fmla="*/ 35 w 67"/>
                    <a:gd name="T41" fmla="*/ 30 h 41"/>
                    <a:gd name="T42" fmla="*/ 35 w 67"/>
                    <a:gd name="T43" fmla="*/ 30 h 41"/>
                    <a:gd name="T44" fmla="*/ 37 w 67"/>
                    <a:gd name="T45" fmla="*/ 36 h 41"/>
                    <a:gd name="T46" fmla="*/ 41 w 67"/>
                    <a:gd name="T47" fmla="*/ 41 h 41"/>
                    <a:gd name="T48" fmla="*/ 43 w 67"/>
                    <a:gd name="T49" fmla="*/ 41 h 41"/>
                    <a:gd name="T50" fmla="*/ 62 w 67"/>
                    <a:gd name="T51" fmla="*/ 38 h 41"/>
                    <a:gd name="T52" fmla="*/ 66 w 67"/>
                    <a:gd name="T53" fmla="*/ 36 h 41"/>
                    <a:gd name="T54" fmla="*/ 66 w 67"/>
                    <a:gd name="T55" fmla="*/ 32 h 41"/>
                    <a:gd name="T56" fmla="*/ 66 w 67"/>
                    <a:gd name="T57" fmla="*/ 33 h 41"/>
                    <a:gd name="T58" fmla="*/ 67 w 67"/>
                    <a:gd name="T59" fmla="*/ 24 h 41"/>
                    <a:gd name="T60" fmla="*/ 67 w 67"/>
                    <a:gd name="T61" fmla="*/ 22 h 41"/>
                    <a:gd name="T62" fmla="*/ 67 w 67"/>
                    <a:gd name="T63" fmla="*/ 5 h 41"/>
                    <a:gd name="T64" fmla="*/ 34 w 67"/>
                    <a:gd name="T65"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41">
                      <a:moveTo>
                        <a:pt x="34" y="0"/>
                      </a:moveTo>
                      <a:cubicBezTo>
                        <a:pt x="34" y="0"/>
                        <a:pt x="34" y="0"/>
                        <a:pt x="34" y="0"/>
                      </a:cubicBezTo>
                      <a:cubicBezTo>
                        <a:pt x="29" y="0"/>
                        <a:pt x="11" y="0"/>
                        <a:pt x="1" y="5"/>
                      </a:cubicBezTo>
                      <a:cubicBezTo>
                        <a:pt x="1" y="5"/>
                        <a:pt x="1" y="5"/>
                        <a:pt x="1" y="6"/>
                      </a:cubicBezTo>
                      <a:cubicBezTo>
                        <a:pt x="1" y="10"/>
                        <a:pt x="1" y="10"/>
                        <a:pt x="1" y="10"/>
                      </a:cubicBezTo>
                      <a:cubicBezTo>
                        <a:pt x="1" y="10"/>
                        <a:pt x="1" y="10"/>
                        <a:pt x="1" y="10"/>
                      </a:cubicBezTo>
                      <a:cubicBezTo>
                        <a:pt x="0" y="15"/>
                        <a:pt x="0" y="19"/>
                        <a:pt x="0" y="22"/>
                      </a:cubicBezTo>
                      <a:cubicBezTo>
                        <a:pt x="0" y="23"/>
                        <a:pt x="1" y="23"/>
                        <a:pt x="1" y="24"/>
                      </a:cubicBezTo>
                      <a:cubicBezTo>
                        <a:pt x="2" y="27"/>
                        <a:pt x="2" y="30"/>
                        <a:pt x="2" y="33"/>
                      </a:cubicBezTo>
                      <a:cubicBezTo>
                        <a:pt x="2" y="32"/>
                        <a:pt x="2" y="32"/>
                        <a:pt x="2" y="32"/>
                      </a:cubicBezTo>
                      <a:cubicBezTo>
                        <a:pt x="2" y="32"/>
                        <a:pt x="2" y="34"/>
                        <a:pt x="1" y="36"/>
                      </a:cubicBezTo>
                      <a:cubicBezTo>
                        <a:pt x="2" y="37"/>
                        <a:pt x="3" y="38"/>
                        <a:pt x="5" y="38"/>
                      </a:cubicBezTo>
                      <a:cubicBezTo>
                        <a:pt x="13" y="40"/>
                        <a:pt x="21" y="41"/>
                        <a:pt x="24" y="41"/>
                      </a:cubicBezTo>
                      <a:cubicBezTo>
                        <a:pt x="25" y="41"/>
                        <a:pt x="26" y="41"/>
                        <a:pt x="26" y="41"/>
                      </a:cubicBezTo>
                      <a:cubicBezTo>
                        <a:pt x="29" y="40"/>
                        <a:pt x="30" y="38"/>
                        <a:pt x="30" y="36"/>
                      </a:cubicBezTo>
                      <a:cubicBezTo>
                        <a:pt x="30" y="34"/>
                        <a:pt x="32" y="30"/>
                        <a:pt x="32" y="30"/>
                      </a:cubicBezTo>
                      <a:cubicBezTo>
                        <a:pt x="32" y="30"/>
                        <a:pt x="32" y="30"/>
                        <a:pt x="32" y="30"/>
                      </a:cubicBezTo>
                      <a:cubicBezTo>
                        <a:pt x="32" y="30"/>
                        <a:pt x="32" y="30"/>
                        <a:pt x="32" y="30"/>
                      </a:cubicBezTo>
                      <a:cubicBezTo>
                        <a:pt x="32" y="30"/>
                        <a:pt x="33" y="30"/>
                        <a:pt x="34" y="30"/>
                      </a:cubicBezTo>
                      <a:cubicBezTo>
                        <a:pt x="34" y="30"/>
                        <a:pt x="35" y="30"/>
                        <a:pt x="35" y="30"/>
                      </a:cubicBezTo>
                      <a:cubicBezTo>
                        <a:pt x="35" y="30"/>
                        <a:pt x="35" y="30"/>
                        <a:pt x="35" y="30"/>
                      </a:cubicBezTo>
                      <a:cubicBezTo>
                        <a:pt x="35" y="30"/>
                        <a:pt x="35" y="30"/>
                        <a:pt x="35" y="30"/>
                      </a:cubicBezTo>
                      <a:cubicBezTo>
                        <a:pt x="35" y="30"/>
                        <a:pt x="37" y="34"/>
                        <a:pt x="37" y="36"/>
                      </a:cubicBezTo>
                      <a:cubicBezTo>
                        <a:pt x="37" y="38"/>
                        <a:pt x="38" y="40"/>
                        <a:pt x="41" y="41"/>
                      </a:cubicBezTo>
                      <a:cubicBezTo>
                        <a:pt x="41" y="41"/>
                        <a:pt x="42" y="41"/>
                        <a:pt x="43" y="41"/>
                      </a:cubicBezTo>
                      <a:cubicBezTo>
                        <a:pt x="46" y="41"/>
                        <a:pt x="54" y="40"/>
                        <a:pt x="62" y="38"/>
                      </a:cubicBezTo>
                      <a:cubicBezTo>
                        <a:pt x="64" y="38"/>
                        <a:pt x="65" y="37"/>
                        <a:pt x="66" y="36"/>
                      </a:cubicBezTo>
                      <a:cubicBezTo>
                        <a:pt x="66" y="34"/>
                        <a:pt x="66" y="32"/>
                        <a:pt x="66" y="32"/>
                      </a:cubicBezTo>
                      <a:cubicBezTo>
                        <a:pt x="66" y="33"/>
                        <a:pt x="66" y="33"/>
                        <a:pt x="66" y="33"/>
                      </a:cubicBezTo>
                      <a:cubicBezTo>
                        <a:pt x="66" y="30"/>
                        <a:pt x="66" y="27"/>
                        <a:pt x="67" y="24"/>
                      </a:cubicBezTo>
                      <a:cubicBezTo>
                        <a:pt x="67" y="23"/>
                        <a:pt x="67" y="23"/>
                        <a:pt x="67" y="22"/>
                      </a:cubicBezTo>
                      <a:cubicBezTo>
                        <a:pt x="67" y="18"/>
                        <a:pt x="67" y="12"/>
                        <a:pt x="67" y="5"/>
                      </a:cubicBezTo>
                      <a:cubicBezTo>
                        <a:pt x="57" y="0"/>
                        <a:pt x="38" y="0"/>
                        <a:pt x="34"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3" name="Freeform 58"/>
                <p:cNvSpPr>
                  <a:spLocks/>
                </p:cNvSpPr>
                <p:nvPr/>
              </p:nvSpPr>
              <p:spPr bwMode="auto">
                <a:xfrm>
                  <a:off x="9388475" y="1192213"/>
                  <a:ext cx="11113" cy="41275"/>
                </a:xfrm>
                <a:custGeom>
                  <a:avLst/>
                  <a:gdLst>
                    <a:gd name="T0" fmla="*/ 1 w 1"/>
                    <a:gd name="T1" fmla="*/ 0 h 4"/>
                    <a:gd name="T2" fmla="*/ 1 w 1"/>
                    <a:gd name="T3" fmla="*/ 1 h 4"/>
                    <a:gd name="T4" fmla="*/ 0 w 1"/>
                    <a:gd name="T5" fmla="*/ 4 h 4"/>
                    <a:gd name="T6" fmla="*/ 0 w 1"/>
                    <a:gd name="T7" fmla="*/ 4 h 4"/>
                    <a:gd name="T8" fmla="*/ 1 w 1"/>
                    <a:gd name="T9" fmla="*/ 0 h 4"/>
                  </a:gdLst>
                  <a:ahLst/>
                  <a:cxnLst>
                    <a:cxn ang="0">
                      <a:pos x="T0" y="T1"/>
                    </a:cxn>
                    <a:cxn ang="0">
                      <a:pos x="T2" y="T3"/>
                    </a:cxn>
                    <a:cxn ang="0">
                      <a:pos x="T4" y="T5"/>
                    </a:cxn>
                    <a:cxn ang="0">
                      <a:pos x="T6" y="T7"/>
                    </a:cxn>
                    <a:cxn ang="0">
                      <a:pos x="T8" y="T9"/>
                    </a:cxn>
                  </a:cxnLst>
                  <a:rect l="0" t="0" r="r" b="b"/>
                  <a:pathLst>
                    <a:path w="1" h="4">
                      <a:moveTo>
                        <a:pt x="1" y="0"/>
                      </a:moveTo>
                      <a:cubicBezTo>
                        <a:pt x="1" y="1"/>
                        <a:pt x="1" y="1"/>
                        <a:pt x="1" y="1"/>
                      </a:cubicBezTo>
                      <a:cubicBezTo>
                        <a:pt x="0" y="2"/>
                        <a:pt x="0" y="3"/>
                        <a:pt x="0" y="4"/>
                      </a:cubicBezTo>
                      <a:cubicBezTo>
                        <a:pt x="0" y="4"/>
                        <a:pt x="0" y="4"/>
                        <a:pt x="0" y="4"/>
                      </a:cubicBezTo>
                      <a:cubicBezTo>
                        <a:pt x="1" y="2"/>
                        <a:pt x="1" y="0"/>
                        <a:pt x="1"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4" name="Freeform 59"/>
                <p:cNvSpPr>
                  <a:spLocks noEditPoints="1"/>
                </p:cNvSpPr>
                <p:nvPr/>
              </p:nvSpPr>
              <p:spPr bwMode="auto">
                <a:xfrm>
                  <a:off x="9324975" y="909638"/>
                  <a:ext cx="811213" cy="177800"/>
                </a:xfrm>
                <a:custGeom>
                  <a:avLst/>
                  <a:gdLst>
                    <a:gd name="T0" fmla="*/ 72 w 77"/>
                    <a:gd name="T1" fmla="*/ 0 h 17"/>
                    <a:gd name="T2" fmla="*/ 72 w 77"/>
                    <a:gd name="T3" fmla="*/ 17 h 17"/>
                    <a:gd name="T4" fmla="*/ 77 w 77"/>
                    <a:gd name="T5" fmla="*/ 9 h 17"/>
                    <a:gd name="T6" fmla="*/ 77 w 77"/>
                    <a:gd name="T7" fmla="*/ 3 h 17"/>
                    <a:gd name="T8" fmla="*/ 72 w 77"/>
                    <a:gd name="T9" fmla="*/ 0 h 17"/>
                    <a:gd name="T10" fmla="*/ 6 w 77"/>
                    <a:gd name="T11" fmla="*/ 0 h 17"/>
                    <a:gd name="T12" fmla="*/ 0 w 77"/>
                    <a:gd name="T13" fmla="*/ 3 h 17"/>
                    <a:gd name="T14" fmla="*/ 0 w 77"/>
                    <a:gd name="T15" fmla="*/ 8 h 17"/>
                    <a:gd name="T16" fmla="*/ 5 w 77"/>
                    <a:gd name="T17" fmla="*/ 17 h 17"/>
                    <a:gd name="T18" fmla="*/ 6 w 77"/>
                    <a:gd name="T19" fmla="*/ 5 h 17"/>
                    <a:gd name="T20" fmla="*/ 6 w 77"/>
                    <a:gd name="T21" fmla="*/ 1 h 17"/>
                    <a:gd name="T22" fmla="*/ 6 w 77"/>
                    <a:gd name="T2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 h="17">
                      <a:moveTo>
                        <a:pt x="72" y="0"/>
                      </a:moveTo>
                      <a:cubicBezTo>
                        <a:pt x="72" y="7"/>
                        <a:pt x="72" y="13"/>
                        <a:pt x="72" y="17"/>
                      </a:cubicBezTo>
                      <a:cubicBezTo>
                        <a:pt x="73" y="14"/>
                        <a:pt x="75" y="11"/>
                        <a:pt x="77" y="9"/>
                      </a:cubicBezTo>
                      <a:cubicBezTo>
                        <a:pt x="77" y="5"/>
                        <a:pt x="77" y="3"/>
                        <a:pt x="77" y="3"/>
                      </a:cubicBezTo>
                      <a:cubicBezTo>
                        <a:pt x="76" y="2"/>
                        <a:pt x="74" y="1"/>
                        <a:pt x="72" y="0"/>
                      </a:cubicBezTo>
                      <a:moveTo>
                        <a:pt x="6" y="0"/>
                      </a:moveTo>
                      <a:cubicBezTo>
                        <a:pt x="3" y="0"/>
                        <a:pt x="2" y="1"/>
                        <a:pt x="0" y="3"/>
                      </a:cubicBezTo>
                      <a:cubicBezTo>
                        <a:pt x="0" y="3"/>
                        <a:pt x="0" y="5"/>
                        <a:pt x="0" y="8"/>
                      </a:cubicBezTo>
                      <a:cubicBezTo>
                        <a:pt x="2" y="10"/>
                        <a:pt x="4" y="13"/>
                        <a:pt x="5" y="17"/>
                      </a:cubicBezTo>
                      <a:cubicBezTo>
                        <a:pt x="5" y="14"/>
                        <a:pt x="5" y="10"/>
                        <a:pt x="6" y="5"/>
                      </a:cubicBezTo>
                      <a:cubicBezTo>
                        <a:pt x="6" y="4"/>
                        <a:pt x="6" y="2"/>
                        <a:pt x="6" y="1"/>
                      </a:cubicBezTo>
                      <a:cubicBezTo>
                        <a:pt x="6" y="0"/>
                        <a:pt x="6" y="0"/>
                        <a:pt x="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5" name="Freeform 60"/>
                <p:cNvSpPr>
                  <a:spLocks/>
                </p:cNvSpPr>
                <p:nvPr/>
              </p:nvSpPr>
              <p:spPr bwMode="auto">
                <a:xfrm>
                  <a:off x="10072688" y="1192213"/>
                  <a:ext cx="11113" cy="41275"/>
                </a:xfrm>
                <a:custGeom>
                  <a:avLst/>
                  <a:gdLst>
                    <a:gd name="T0" fmla="*/ 0 w 1"/>
                    <a:gd name="T1" fmla="*/ 0 h 4"/>
                    <a:gd name="T2" fmla="*/ 0 w 1"/>
                    <a:gd name="T3" fmla="*/ 4 h 4"/>
                    <a:gd name="T4" fmla="*/ 1 w 1"/>
                    <a:gd name="T5" fmla="*/ 4 h 4"/>
                    <a:gd name="T6" fmla="*/ 0 w 1"/>
                    <a:gd name="T7" fmla="*/ 1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cubicBezTo>
                        <a:pt x="0" y="0"/>
                        <a:pt x="0" y="2"/>
                        <a:pt x="0" y="4"/>
                      </a:cubicBezTo>
                      <a:cubicBezTo>
                        <a:pt x="0" y="4"/>
                        <a:pt x="1" y="4"/>
                        <a:pt x="1" y="4"/>
                      </a:cubicBezTo>
                      <a:cubicBezTo>
                        <a:pt x="0" y="3"/>
                        <a:pt x="0" y="2"/>
                        <a:pt x="0" y="1"/>
                      </a:cubicBezTo>
                      <a:cubicBezTo>
                        <a:pt x="0" y="0"/>
                        <a:pt x="0" y="0"/>
                        <a:pt x="0"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6" name="Freeform 61"/>
                <p:cNvSpPr>
                  <a:spLocks/>
                </p:cNvSpPr>
                <p:nvPr/>
              </p:nvSpPr>
              <p:spPr bwMode="auto">
                <a:xfrm>
                  <a:off x="9324975" y="992188"/>
                  <a:ext cx="74613" cy="241300"/>
                </a:xfrm>
                <a:custGeom>
                  <a:avLst/>
                  <a:gdLst>
                    <a:gd name="T0" fmla="*/ 0 w 7"/>
                    <a:gd name="T1" fmla="*/ 0 h 23"/>
                    <a:gd name="T2" fmla="*/ 6 w 7"/>
                    <a:gd name="T3" fmla="*/ 23 h 23"/>
                    <a:gd name="T4" fmla="*/ 7 w 7"/>
                    <a:gd name="T5" fmla="*/ 20 h 23"/>
                    <a:gd name="T6" fmla="*/ 6 w 7"/>
                    <a:gd name="T7" fmla="*/ 11 h 23"/>
                    <a:gd name="T8" fmla="*/ 5 w 7"/>
                    <a:gd name="T9" fmla="*/ 9 h 23"/>
                    <a:gd name="T10" fmla="*/ 0 w 7"/>
                    <a:gd name="T11" fmla="*/ 0 h 23"/>
                  </a:gdLst>
                  <a:ahLst/>
                  <a:cxnLst>
                    <a:cxn ang="0">
                      <a:pos x="T0" y="T1"/>
                    </a:cxn>
                    <a:cxn ang="0">
                      <a:pos x="T2" y="T3"/>
                    </a:cxn>
                    <a:cxn ang="0">
                      <a:pos x="T4" y="T5"/>
                    </a:cxn>
                    <a:cxn ang="0">
                      <a:pos x="T6" y="T7"/>
                    </a:cxn>
                    <a:cxn ang="0">
                      <a:pos x="T8" y="T9"/>
                    </a:cxn>
                    <a:cxn ang="0">
                      <a:pos x="T10" y="T11"/>
                    </a:cxn>
                  </a:cxnLst>
                  <a:rect l="0" t="0" r="r" b="b"/>
                  <a:pathLst>
                    <a:path w="7" h="23">
                      <a:moveTo>
                        <a:pt x="0" y="0"/>
                      </a:moveTo>
                      <a:cubicBezTo>
                        <a:pt x="0" y="7"/>
                        <a:pt x="1" y="18"/>
                        <a:pt x="6" y="23"/>
                      </a:cubicBezTo>
                      <a:cubicBezTo>
                        <a:pt x="6" y="22"/>
                        <a:pt x="6" y="21"/>
                        <a:pt x="7" y="20"/>
                      </a:cubicBezTo>
                      <a:cubicBezTo>
                        <a:pt x="7" y="17"/>
                        <a:pt x="7" y="14"/>
                        <a:pt x="6" y="11"/>
                      </a:cubicBezTo>
                      <a:cubicBezTo>
                        <a:pt x="6" y="10"/>
                        <a:pt x="5" y="10"/>
                        <a:pt x="5" y="9"/>
                      </a:cubicBezTo>
                      <a:cubicBezTo>
                        <a:pt x="4" y="5"/>
                        <a:pt x="2" y="2"/>
                        <a:pt x="0"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7" name="Freeform 62"/>
                <p:cNvSpPr>
                  <a:spLocks/>
                </p:cNvSpPr>
                <p:nvPr/>
              </p:nvSpPr>
              <p:spPr bwMode="auto">
                <a:xfrm>
                  <a:off x="10072688" y="1003300"/>
                  <a:ext cx="63500" cy="230187"/>
                </a:xfrm>
                <a:custGeom>
                  <a:avLst/>
                  <a:gdLst>
                    <a:gd name="T0" fmla="*/ 6 w 6"/>
                    <a:gd name="T1" fmla="*/ 0 h 22"/>
                    <a:gd name="T2" fmla="*/ 1 w 6"/>
                    <a:gd name="T3" fmla="*/ 8 h 22"/>
                    <a:gd name="T4" fmla="*/ 1 w 6"/>
                    <a:gd name="T5" fmla="*/ 10 h 22"/>
                    <a:gd name="T6" fmla="*/ 0 w 6"/>
                    <a:gd name="T7" fmla="*/ 19 h 22"/>
                    <a:gd name="T8" fmla="*/ 1 w 6"/>
                    <a:gd name="T9" fmla="*/ 22 h 22"/>
                    <a:gd name="T10" fmla="*/ 6 w 6"/>
                    <a:gd name="T11" fmla="*/ 0 h 22"/>
                  </a:gdLst>
                  <a:ahLst/>
                  <a:cxnLst>
                    <a:cxn ang="0">
                      <a:pos x="T0" y="T1"/>
                    </a:cxn>
                    <a:cxn ang="0">
                      <a:pos x="T2" y="T3"/>
                    </a:cxn>
                    <a:cxn ang="0">
                      <a:pos x="T4" y="T5"/>
                    </a:cxn>
                    <a:cxn ang="0">
                      <a:pos x="T6" y="T7"/>
                    </a:cxn>
                    <a:cxn ang="0">
                      <a:pos x="T8" y="T9"/>
                    </a:cxn>
                    <a:cxn ang="0">
                      <a:pos x="T10" y="T11"/>
                    </a:cxn>
                  </a:cxnLst>
                  <a:rect l="0" t="0" r="r" b="b"/>
                  <a:pathLst>
                    <a:path w="6" h="22">
                      <a:moveTo>
                        <a:pt x="6" y="0"/>
                      </a:moveTo>
                      <a:cubicBezTo>
                        <a:pt x="4" y="2"/>
                        <a:pt x="2" y="5"/>
                        <a:pt x="1" y="8"/>
                      </a:cubicBezTo>
                      <a:cubicBezTo>
                        <a:pt x="1" y="9"/>
                        <a:pt x="1" y="9"/>
                        <a:pt x="1" y="10"/>
                      </a:cubicBezTo>
                      <a:cubicBezTo>
                        <a:pt x="0" y="13"/>
                        <a:pt x="0" y="16"/>
                        <a:pt x="0" y="19"/>
                      </a:cubicBezTo>
                      <a:cubicBezTo>
                        <a:pt x="0" y="20"/>
                        <a:pt x="0" y="21"/>
                        <a:pt x="1" y="22"/>
                      </a:cubicBezTo>
                      <a:cubicBezTo>
                        <a:pt x="5" y="17"/>
                        <a:pt x="6" y="6"/>
                        <a:pt x="6"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8" name="Freeform 63"/>
                <p:cNvSpPr>
                  <a:spLocks/>
                </p:cNvSpPr>
                <p:nvPr/>
              </p:nvSpPr>
              <p:spPr bwMode="auto">
                <a:xfrm>
                  <a:off x="9304338" y="857250"/>
                  <a:ext cx="852488" cy="134937"/>
                </a:xfrm>
                <a:custGeom>
                  <a:avLst/>
                  <a:gdLst>
                    <a:gd name="T0" fmla="*/ 0 w 81"/>
                    <a:gd name="T1" fmla="*/ 13 h 13"/>
                    <a:gd name="T2" fmla="*/ 41 w 81"/>
                    <a:gd name="T3" fmla="*/ 5 h 13"/>
                    <a:gd name="T4" fmla="*/ 81 w 81"/>
                    <a:gd name="T5" fmla="*/ 13 h 13"/>
                    <a:gd name="T6" fmla="*/ 81 w 81"/>
                    <a:gd name="T7" fmla="*/ 8 h 13"/>
                    <a:gd name="T8" fmla="*/ 40 w 81"/>
                    <a:gd name="T9" fmla="*/ 0 h 13"/>
                    <a:gd name="T10" fmla="*/ 0 w 81"/>
                    <a:gd name="T11" fmla="*/ 8 h 13"/>
                    <a:gd name="T12" fmla="*/ 0 w 81"/>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81" h="13">
                      <a:moveTo>
                        <a:pt x="0" y="13"/>
                      </a:moveTo>
                      <a:cubicBezTo>
                        <a:pt x="8" y="5"/>
                        <a:pt x="35" y="5"/>
                        <a:pt x="41" y="5"/>
                      </a:cubicBezTo>
                      <a:cubicBezTo>
                        <a:pt x="47" y="5"/>
                        <a:pt x="73" y="5"/>
                        <a:pt x="81" y="13"/>
                      </a:cubicBezTo>
                      <a:cubicBezTo>
                        <a:pt x="81" y="8"/>
                        <a:pt x="81" y="8"/>
                        <a:pt x="81" y="8"/>
                      </a:cubicBezTo>
                      <a:cubicBezTo>
                        <a:pt x="72" y="1"/>
                        <a:pt x="46" y="0"/>
                        <a:pt x="40" y="0"/>
                      </a:cubicBezTo>
                      <a:cubicBezTo>
                        <a:pt x="34" y="0"/>
                        <a:pt x="8" y="1"/>
                        <a:pt x="0" y="8"/>
                      </a:cubicBezTo>
                      <a:lnTo>
                        <a:pt x="0" y="13"/>
                      </a:lnTo>
                      <a:close/>
                    </a:path>
                  </a:pathLst>
                </a:custGeom>
                <a:solidFill>
                  <a:srgbClr val="909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50" name="Group 49"/>
              <p:cNvGrpSpPr/>
              <p:nvPr/>
            </p:nvGrpSpPr>
            <p:grpSpPr>
              <a:xfrm>
                <a:off x="6527800" y="3994753"/>
                <a:ext cx="3240121" cy="2863247"/>
                <a:chOff x="7045326" y="4452083"/>
                <a:chExt cx="2722595" cy="2405917"/>
              </a:xfrm>
            </p:grpSpPr>
            <p:sp>
              <p:nvSpPr>
                <p:cNvPr id="51" name="Rectangle 21"/>
                <p:cNvSpPr>
                  <a:spLocks noChangeArrowheads="1"/>
                </p:cNvSpPr>
                <p:nvPr/>
              </p:nvSpPr>
              <p:spPr bwMode="auto">
                <a:xfrm>
                  <a:off x="7045326" y="5357845"/>
                  <a:ext cx="2124953" cy="148747"/>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2" name="Rectangle 22"/>
                <p:cNvSpPr>
                  <a:spLocks noChangeArrowheads="1"/>
                </p:cNvSpPr>
                <p:nvPr/>
              </p:nvSpPr>
              <p:spPr bwMode="auto">
                <a:xfrm>
                  <a:off x="8431858" y="5498622"/>
                  <a:ext cx="140777" cy="1359378"/>
                </a:xfrm>
                <a:prstGeom prst="rect">
                  <a:avLst/>
                </a:prstGeom>
                <a:solidFill>
                  <a:srgbClr val="52302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3" name="Freeform 23"/>
                <p:cNvSpPr>
                  <a:spLocks/>
                </p:cNvSpPr>
                <p:nvPr/>
              </p:nvSpPr>
              <p:spPr bwMode="auto">
                <a:xfrm>
                  <a:off x="7045326" y="5498622"/>
                  <a:ext cx="2124953" cy="1359378"/>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4" name="Rectangle 24"/>
                <p:cNvSpPr>
                  <a:spLocks noChangeArrowheads="1"/>
                </p:cNvSpPr>
                <p:nvPr/>
              </p:nvSpPr>
              <p:spPr bwMode="auto">
                <a:xfrm>
                  <a:off x="8822317" y="5357845"/>
                  <a:ext cx="945604" cy="148747"/>
                </a:xfrm>
                <a:prstGeom prst="rect">
                  <a:avLst/>
                </a:prstGeom>
                <a:solidFill>
                  <a:srgbClr val="6E451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5" name="Freeform 25"/>
                <p:cNvSpPr>
                  <a:spLocks/>
                </p:cNvSpPr>
                <p:nvPr/>
              </p:nvSpPr>
              <p:spPr bwMode="auto">
                <a:xfrm>
                  <a:off x="8822317" y="5498622"/>
                  <a:ext cx="945604" cy="1359378"/>
                </a:xfrm>
                <a:custGeom>
                  <a:avLst/>
                  <a:gdLst>
                    <a:gd name="T0" fmla="*/ 0 w 356"/>
                    <a:gd name="T1" fmla="*/ 477 h 477"/>
                    <a:gd name="T2" fmla="*/ 50 w 356"/>
                    <a:gd name="T3" fmla="*/ 477 h 477"/>
                    <a:gd name="T4" fmla="*/ 50 w 356"/>
                    <a:gd name="T5" fmla="*/ 50 h 477"/>
                    <a:gd name="T6" fmla="*/ 303 w 356"/>
                    <a:gd name="T7" fmla="*/ 50 h 477"/>
                    <a:gd name="T8" fmla="*/ 303 w 356"/>
                    <a:gd name="T9" fmla="*/ 477 h 477"/>
                    <a:gd name="T10" fmla="*/ 356 w 356"/>
                    <a:gd name="T11" fmla="*/ 477 h 477"/>
                    <a:gd name="T12" fmla="*/ 356 w 356"/>
                    <a:gd name="T13" fmla="*/ 0 h 477"/>
                    <a:gd name="T14" fmla="*/ 0 w 356"/>
                    <a:gd name="T15" fmla="*/ 0 h 477"/>
                    <a:gd name="T16" fmla="*/ 0 w 356"/>
                    <a:gd name="T17" fmla="*/ 477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6" h="477">
                      <a:moveTo>
                        <a:pt x="0" y="477"/>
                      </a:moveTo>
                      <a:lnTo>
                        <a:pt x="50" y="477"/>
                      </a:lnTo>
                      <a:lnTo>
                        <a:pt x="50" y="50"/>
                      </a:lnTo>
                      <a:lnTo>
                        <a:pt x="303" y="50"/>
                      </a:lnTo>
                      <a:lnTo>
                        <a:pt x="303" y="477"/>
                      </a:lnTo>
                      <a:lnTo>
                        <a:pt x="356" y="477"/>
                      </a:lnTo>
                      <a:lnTo>
                        <a:pt x="356" y="0"/>
                      </a:lnTo>
                      <a:lnTo>
                        <a:pt x="0" y="0"/>
                      </a:lnTo>
                      <a:lnTo>
                        <a:pt x="0" y="477"/>
                      </a:lnTo>
                      <a:close/>
                    </a:path>
                  </a:pathLst>
                </a:custGeom>
                <a:solidFill>
                  <a:srgbClr val="5230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6" name="Freeform 26"/>
                <p:cNvSpPr>
                  <a:spLocks/>
                </p:cNvSpPr>
                <p:nvPr/>
              </p:nvSpPr>
              <p:spPr bwMode="auto">
                <a:xfrm>
                  <a:off x="8697477" y="5233003"/>
                  <a:ext cx="783576" cy="132810"/>
                </a:xfrm>
                <a:custGeom>
                  <a:avLst/>
                  <a:gdLst>
                    <a:gd name="T0" fmla="*/ 9 w 106"/>
                    <a:gd name="T1" fmla="*/ 0 h 18"/>
                    <a:gd name="T2" fmla="*/ 61 w 106"/>
                    <a:gd name="T3" fmla="*/ 0 h 18"/>
                    <a:gd name="T4" fmla="*/ 98 w 106"/>
                    <a:gd name="T5" fmla="*/ 7 h 18"/>
                    <a:gd name="T6" fmla="*/ 105 w 106"/>
                    <a:gd name="T7" fmla="*/ 17 h 18"/>
                    <a:gd name="T8" fmla="*/ 69 w 106"/>
                    <a:gd name="T9" fmla="*/ 11 h 18"/>
                    <a:gd name="T10" fmla="*/ 59 w 106"/>
                    <a:gd name="T11" fmla="*/ 17 h 18"/>
                    <a:gd name="T12" fmla="*/ 7 w 106"/>
                    <a:gd name="T13" fmla="*/ 17 h 18"/>
                    <a:gd name="T14" fmla="*/ 0 w 106"/>
                    <a:gd name="T15" fmla="*/ 8 h 18"/>
                    <a:gd name="T16" fmla="*/ 0 w 106"/>
                    <a:gd name="T17" fmla="*/ 8 h 18"/>
                    <a:gd name="T18" fmla="*/ 9 w 106"/>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
                      <a:moveTo>
                        <a:pt x="9" y="0"/>
                      </a:moveTo>
                      <a:cubicBezTo>
                        <a:pt x="18" y="0"/>
                        <a:pt x="61" y="0"/>
                        <a:pt x="61" y="0"/>
                      </a:cubicBezTo>
                      <a:cubicBezTo>
                        <a:pt x="98" y="7"/>
                        <a:pt x="98" y="7"/>
                        <a:pt x="98" y="7"/>
                      </a:cubicBezTo>
                      <a:cubicBezTo>
                        <a:pt x="103" y="8"/>
                        <a:pt x="106" y="12"/>
                        <a:pt x="105" y="17"/>
                      </a:cubicBezTo>
                      <a:cubicBezTo>
                        <a:pt x="69" y="11"/>
                        <a:pt x="69" y="11"/>
                        <a:pt x="69" y="11"/>
                      </a:cubicBezTo>
                      <a:cubicBezTo>
                        <a:pt x="68" y="15"/>
                        <a:pt x="63" y="18"/>
                        <a:pt x="59" y="17"/>
                      </a:cubicBezTo>
                      <a:cubicBezTo>
                        <a:pt x="59" y="17"/>
                        <a:pt x="13" y="17"/>
                        <a:pt x="7" y="17"/>
                      </a:cubicBezTo>
                      <a:cubicBezTo>
                        <a:pt x="3" y="17"/>
                        <a:pt x="0" y="13"/>
                        <a:pt x="0" y="8"/>
                      </a:cubicBezTo>
                      <a:cubicBezTo>
                        <a:pt x="0" y="8"/>
                        <a:pt x="0" y="8"/>
                        <a:pt x="0" y="8"/>
                      </a:cubicBezTo>
                      <a:cubicBezTo>
                        <a:pt x="0" y="8"/>
                        <a:pt x="0"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7" name="Freeform 27"/>
                <p:cNvSpPr>
                  <a:spLocks/>
                </p:cNvSpPr>
                <p:nvPr/>
              </p:nvSpPr>
              <p:spPr bwMode="auto">
                <a:xfrm>
                  <a:off x="9082624" y="5217066"/>
                  <a:ext cx="390459" cy="148747"/>
                </a:xfrm>
                <a:custGeom>
                  <a:avLst/>
                  <a:gdLst>
                    <a:gd name="T0" fmla="*/ 0 w 53"/>
                    <a:gd name="T1" fmla="*/ 10 h 20"/>
                    <a:gd name="T2" fmla="*/ 10 w 53"/>
                    <a:gd name="T3" fmla="*/ 2 h 20"/>
                    <a:gd name="T4" fmla="*/ 46 w 53"/>
                    <a:gd name="T5" fmla="*/ 9 h 20"/>
                    <a:gd name="T6" fmla="*/ 51 w 53"/>
                    <a:gd name="T7" fmla="*/ 13 h 20"/>
                    <a:gd name="T8" fmla="*/ 53 w 53"/>
                    <a:gd name="T9" fmla="*/ 19 h 20"/>
                    <a:gd name="T10" fmla="*/ 17 w 53"/>
                    <a:gd name="T11" fmla="*/ 13 h 20"/>
                    <a:gd name="T12" fmla="*/ 7 w 53"/>
                    <a:gd name="T13" fmla="*/ 19 h 20"/>
                    <a:gd name="T14" fmla="*/ 0 w 53"/>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20">
                      <a:moveTo>
                        <a:pt x="0" y="10"/>
                      </a:moveTo>
                      <a:cubicBezTo>
                        <a:pt x="0" y="10"/>
                        <a:pt x="0" y="0"/>
                        <a:pt x="10" y="2"/>
                      </a:cubicBezTo>
                      <a:cubicBezTo>
                        <a:pt x="16" y="3"/>
                        <a:pt x="35" y="7"/>
                        <a:pt x="46" y="9"/>
                      </a:cubicBezTo>
                      <a:cubicBezTo>
                        <a:pt x="48" y="9"/>
                        <a:pt x="50" y="11"/>
                        <a:pt x="51" y="13"/>
                      </a:cubicBezTo>
                      <a:cubicBezTo>
                        <a:pt x="53" y="15"/>
                        <a:pt x="53" y="17"/>
                        <a:pt x="53" y="19"/>
                      </a:cubicBezTo>
                      <a:cubicBezTo>
                        <a:pt x="17" y="13"/>
                        <a:pt x="17" y="13"/>
                        <a:pt x="17" y="13"/>
                      </a:cubicBezTo>
                      <a:cubicBezTo>
                        <a:pt x="16" y="17"/>
                        <a:pt x="11" y="20"/>
                        <a:pt x="7" y="19"/>
                      </a:cubicBezTo>
                      <a:cubicBezTo>
                        <a:pt x="3" y="19"/>
                        <a:pt x="0" y="15"/>
                        <a:pt x="0" y="10"/>
                      </a:cubicBez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8" name="Oval 28"/>
                <p:cNvSpPr>
                  <a:spLocks noChangeArrowheads="1"/>
                </p:cNvSpPr>
                <p:nvPr/>
              </p:nvSpPr>
              <p:spPr bwMode="auto">
                <a:xfrm>
                  <a:off x="9103873" y="5254252"/>
                  <a:ext cx="82341" cy="87655"/>
                </a:xfrm>
                <a:prstGeom prst="ellipse">
                  <a:avLst/>
                </a:pr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9" name="Freeform 29"/>
                <p:cNvSpPr>
                  <a:spLocks/>
                </p:cNvSpPr>
                <p:nvPr/>
              </p:nvSpPr>
              <p:spPr bwMode="auto">
                <a:xfrm>
                  <a:off x="8801067" y="4452083"/>
                  <a:ext cx="244370" cy="913730"/>
                </a:xfrm>
                <a:custGeom>
                  <a:avLst/>
                  <a:gdLst>
                    <a:gd name="T0" fmla="*/ 12 w 33"/>
                    <a:gd name="T1" fmla="*/ 1 h 124"/>
                    <a:gd name="T2" fmla="*/ 20 w 33"/>
                    <a:gd name="T3" fmla="*/ 11 h 124"/>
                    <a:gd name="T4" fmla="*/ 31 w 33"/>
                    <a:gd name="T5" fmla="*/ 111 h 124"/>
                    <a:gd name="T6" fmla="*/ 24 w 33"/>
                    <a:gd name="T7" fmla="*/ 123 h 124"/>
                    <a:gd name="T8" fmla="*/ 14 w 33"/>
                    <a:gd name="T9" fmla="*/ 123 h 124"/>
                    <a:gd name="T10" fmla="*/ 0 w 33"/>
                    <a:gd name="T11" fmla="*/ 0 h 124"/>
                    <a:gd name="T12" fmla="*/ 12 w 33"/>
                    <a:gd name="T13" fmla="*/ 1 h 124"/>
                  </a:gdLst>
                  <a:ahLst/>
                  <a:cxnLst>
                    <a:cxn ang="0">
                      <a:pos x="T0" y="T1"/>
                    </a:cxn>
                    <a:cxn ang="0">
                      <a:pos x="T2" y="T3"/>
                    </a:cxn>
                    <a:cxn ang="0">
                      <a:pos x="T4" y="T5"/>
                    </a:cxn>
                    <a:cxn ang="0">
                      <a:pos x="T6" y="T7"/>
                    </a:cxn>
                    <a:cxn ang="0">
                      <a:pos x="T8" y="T9"/>
                    </a:cxn>
                    <a:cxn ang="0">
                      <a:pos x="T10" y="T11"/>
                    </a:cxn>
                    <a:cxn ang="0">
                      <a:pos x="T12" y="T13"/>
                    </a:cxn>
                  </a:cxnLst>
                  <a:rect l="0" t="0" r="r" b="b"/>
                  <a:pathLst>
                    <a:path w="33" h="124">
                      <a:moveTo>
                        <a:pt x="12" y="1"/>
                      </a:moveTo>
                      <a:cubicBezTo>
                        <a:pt x="16" y="1"/>
                        <a:pt x="20" y="4"/>
                        <a:pt x="20" y="11"/>
                      </a:cubicBezTo>
                      <a:cubicBezTo>
                        <a:pt x="31" y="111"/>
                        <a:pt x="31" y="111"/>
                        <a:pt x="31" y="111"/>
                      </a:cubicBezTo>
                      <a:cubicBezTo>
                        <a:pt x="33" y="119"/>
                        <a:pt x="29" y="124"/>
                        <a:pt x="24" y="123"/>
                      </a:cubicBezTo>
                      <a:cubicBezTo>
                        <a:pt x="14" y="123"/>
                        <a:pt x="14" y="123"/>
                        <a:pt x="14" y="123"/>
                      </a:cubicBezTo>
                      <a:cubicBezTo>
                        <a:pt x="0" y="0"/>
                        <a:pt x="0" y="0"/>
                        <a:pt x="0" y="0"/>
                      </a:cubicBezTo>
                      <a:lnTo>
                        <a:pt x="12" y="1"/>
                      </a:ln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0" name="Freeform 30"/>
                <p:cNvSpPr>
                  <a:spLocks/>
                </p:cNvSpPr>
                <p:nvPr/>
              </p:nvSpPr>
              <p:spPr bwMode="auto">
                <a:xfrm>
                  <a:off x="7820934" y="4452083"/>
                  <a:ext cx="1142162" cy="905762"/>
                </a:xfrm>
                <a:custGeom>
                  <a:avLst/>
                  <a:gdLst>
                    <a:gd name="T0" fmla="*/ 9 w 155"/>
                    <a:gd name="T1" fmla="*/ 0 h 123"/>
                    <a:gd name="T2" fmla="*/ 132 w 155"/>
                    <a:gd name="T3" fmla="*/ 0 h 123"/>
                    <a:gd name="T4" fmla="*/ 142 w 155"/>
                    <a:gd name="T5" fmla="*/ 9 h 123"/>
                    <a:gd name="T6" fmla="*/ 154 w 155"/>
                    <a:gd name="T7" fmla="*/ 112 h 123"/>
                    <a:gd name="T8" fmla="*/ 144 w 155"/>
                    <a:gd name="T9" fmla="*/ 123 h 123"/>
                    <a:gd name="T10" fmla="*/ 21 w 155"/>
                    <a:gd name="T11" fmla="*/ 123 h 123"/>
                    <a:gd name="T12" fmla="*/ 13 w 155"/>
                    <a:gd name="T13" fmla="*/ 116 h 123"/>
                    <a:gd name="T14" fmla="*/ 1 w 155"/>
                    <a:gd name="T15" fmla="*/ 10 h 123"/>
                    <a:gd name="T16" fmla="*/ 9 w 155"/>
                    <a:gd name="T1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123">
                      <a:moveTo>
                        <a:pt x="9" y="0"/>
                      </a:moveTo>
                      <a:cubicBezTo>
                        <a:pt x="132" y="0"/>
                        <a:pt x="132" y="0"/>
                        <a:pt x="132" y="0"/>
                      </a:cubicBezTo>
                      <a:cubicBezTo>
                        <a:pt x="137" y="0"/>
                        <a:pt x="142" y="4"/>
                        <a:pt x="142" y="9"/>
                      </a:cubicBezTo>
                      <a:cubicBezTo>
                        <a:pt x="154" y="112"/>
                        <a:pt x="154" y="112"/>
                        <a:pt x="154" y="112"/>
                      </a:cubicBezTo>
                      <a:cubicBezTo>
                        <a:pt x="155" y="118"/>
                        <a:pt x="150" y="123"/>
                        <a:pt x="144" y="123"/>
                      </a:cubicBezTo>
                      <a:cubicBezTo>
                        <a:pt x="21" y="123"/>
                        <a:pt x="21" y="123"/>
                        <a:pt x="21" y="123"/>
                      </a:cubicBezTo>
                      <a:cubicBezTo>
                        <a:pt x="17" y="123"/>
                        <a:pt x="13" y="120"/>
                        <a:pt x="13" y="116"/>
                      </a:cubicBezTo>
                      <a:cubicBezTo>
                        <a:pt x="1" y="10"/>
                        <a:pt x="1" y="10"/>
                        <a:pt x="1" y="10"/>
                      </a:cubicBezTo>
                      <a:cubicBezTo>
                        <a:pt x="0" y="5"/>
                        <a:pt x="4"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1" name="Freeform 31"/>
                <p:cNvSpPr>
                  <a:spLocks/>
                </p:cNvSpPr>
                <p:nvPr/>
              </p:nvSpPr>
              <p:spPr bwMode="auto">
                <a:xfrm>
                  <a:off x="8174206" y="4871761"/>
                  <a:ext cx="435615" cy="74373"/>
                </a:xfrm>
                <a:custGeom>
                  <a:avLst/>
                  <a:gdLst>
                    <a:gd name="T0" fmla="*/ 59 w 59"/>
                    <a:gd name="T1" fmla="*/ 5 h 10"/>
                    <a:gd name="T2" fmla="*/ 54 w 59"/>
                    <a:gd name="T3" fmla="*/ 10 h 10"/>
                    <a:gd name="T4" fmla="*/ 5 w 59"/>
                    <a:gd name="T5" fmla="*/ 10 h 10"/>
                    <a:gd name="T6" fmla="*/ 0 w 59"/>
                    <a:gd name="T7" fmla="*/ 5 h 10"/>
                    <a:gd name="T8" fmla="*/ 0 w 59"/>
                    <a:gd name="T9" fmla="*/ 5 h 10"/>
                    <a:gd name="T10" fmla="*/ 5 w 59"/>
                    <a:gd name="T11" fmla="*/ 0 h 10"/>
                    <a:gd name="T12" fmla="*/ 54 w 59"/>
                    <a:gd name="T13" fmla="*/ 0 h 10"/>
                    <a:gd name="T14" fmla="*/ 59 w 59"/>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10">
                      <a:moveTo>
                        <a:pt x="59" y="5"/>
                      </a:moveTo>
                      <a:cubicBezTo>
                        <a:pt x="59" y="8"/>
                        <a:pt x="56" y="10"/>
                        <a:pt x="54" y="10"/>
                      </a:cubicBezTo>
                      <a:cubicBezTo>
                        <a:pt x="5" y="10"/>
                        <a:pt x="5" y="10"/>
                        <a:pt x="5" y="10"/>
                      </a:cubicBezTo>
                      <a:cubicBezTo>
                        <a:pt x="3" y="10"/>
                        <a:pt x="0" y="8"/>
                        <a:pt x="0" y="5"/>
                      </a:cubicBezTo>
                      <a:cubicBezTo>
                        <a:pt x="0" y="5"/>
                        <a:pt x="0" y="5"/>
                        <a:pt x="0" y="5"/>
                      </a:cubicBezTo>
                      <a:cubicBezTo>
                        <a:pt x="0" y="2"/>
                        <a:pt x="3" y="0"/>
                        <a:pt x="5" y="0"/>
                      </a:cubicBezTo>
                      <a:cubicBezTo>
                        <a:pt x="54" y="0"/>
                        <a:pt x="54" y="0"/>
                        <a:pt x="54" y="0"/>
                      </a:cubicBezTo>
                      <a:cubicBezTo>
                        <a:pt x="56" y="0"/>
                        <a:pt x="59" y="2"/>
                        <a:pt x="59" y="5"/>
                      </a:cubicBez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grpSp>
      <p:sp>
        <p:nvSpPr>
          <p:cNvPr id="114" name="TextBox 113"/>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1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115" name="Picture 114"/>
          <p:cNvPicPr>
            <a:picLocks noChangeAspect="1"/>
          </p:cNvPicPr>
          <p:nvPr userDrawn="1"/>
        </p:nvPicPr>
        <p:blipFill>
          <a:blip r:embed="rId2"/>
          <a:stretch>
            <a:fillRect/>
          </a:stretch>
        </p:blipFill>
        <p:spPr>
          <a:xfrm>
            <a:off x="436564" y="6148991"/>
            <a:ext cx="1161288" cy="367578"/>
          </a:xfrm>
          <a:prstGeom prst="rect">
            <a:avLst/>
          </a:prstGeom>
        </p:spPr>
      </p:pic>
    </p:spTree>
    <p:extLst>
      <p:ext uri="{BB962C8B-B14F-4D97-AF65-F5344CB8AC3E}">
        <p14:creationId xmlns:p14="http://schemas.microsoft.com/office/powerpoint/2010/main" val="2821505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4179946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7" name="Picture 6"/>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189335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slide Light Orang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5389">
                      <a:srgbClr val="262626"/>
                    </a:gs>
                    <a:gs pos="48000">
                      <a:srgbClr val="262626"/>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rgbClr val="262626"/>
                    </a:gs>
                    <a:gs pos="26000">
                      <a:srgbClr val="262626"/>
                    </a:gs>
                  </a:gsLst>
                  <a:lin ang="5400000" scaled="0"/>
                </a:gradFill>
                <a:latin typeface="+mj-lt"/>
              </a:defRPr>
            </a:lvl1pPr>
          </a:lstStyle>
          <a:p>
            <a:pPr lvl="0"/>
            <a:r>
              <a:rPr lang="en-US" dirty="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7" name="Picture 6"/>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74469460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emo slide Re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slide Green">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9270709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slide Medium Blu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46154463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Blue">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18784086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Demo slide Blue">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81387267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6" name="Picture 5"/>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02582599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Yellow Half and Half Layout">
    <p:spTree>
      <p:nvGrpSpPr>
        <p:cNvPr id="1" name=""/>
        <p:cNvGrpSpPr/>
        <p:nvPr/>
      </p:nvGrpSpPr>
      <p:grpSpPr>
        <a:xfrm>
          <a:off x="0" y="0"/>
          <a:ext cx="0" cy="0"/>
          <a:chOff x="0" y="0"/>
          <a:chExt cx="0" cy="0"/>
        </a:xfrm>
      </p:grpSpPr>
      <p:sp>
        <p:nvSpPr>
          <p:cNvPr id="3" name="Rectangle 2"/>
          <p:cNvSpPr/>
          <p:nvPr userDrawn="1"/>
        </p:nvSpPr>
        <p:spPr bwMode="auto">
          <a:xfrm>
            <a:off x="0" y="0"/>
            <a:ext cx="6244936" cy="6994525"/>
          </a:xfrm>
          <a:prstGeom prst="rect">
            <a:avLst/>
          </a:prstGeom>
          <a:solidFill>
            <a:schemeClr val="accent3"/>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 name="Text Placeholder 6"/>
          <p:cNvSpPr>
            <a:spLocks noGrp="1"/>
          </p:cNvSpPr>
          <p:nvPr>
            <p:ph type="body" sz="quarter" idx="10"/>
          </p:nvPr>
        </p:nvSpPr>
        <p:spPr>
          <a:xfrm>
            <a:off x="246063" y="2241533"/>
            <a:ext cx="5514975"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Edit Master text styles</a:t>
            </a:r>
          </a:p>
          <a:p>
            <a:pPr lvl="1"/>
            <a:r>
              <a:rPr lang="en-US"/>
              <a:t>Second level</a:t>
            </a:r>
          </a:p>
          <a:p>
            <a:pPr lvl="2"/>
            <a:r>
              <a:rPr lang="en-US"/>
              <a:t>Third level</a:t>
            </a:r>
          </a:p>
          <a:p>
            <a:pPr lvl="3"/>
            <a:r>
              <a:rPr lang="en-US"/>
              <a:t>Fourth level</a:t>
            </a:r>
          </a:p>
        </p:txBody>
      </p:sp>
      <p:sp>
        <p:nvSpPr>
          <p:cNvPr id="9"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Edit Master text styles</a:t>
            </a:r>
          </a:p>
          <a:p>
            <a:pPr lvl="1"/>
            <a:r>
              <a:rPr lang="en-US"/>
              <a:t>Second level</a:t>
            </a:r>
          </a:p>
          <a:p>
            <a:pPr lvl="2"/>
            <a:r>
              <a:rPr lang="en-US"/>
              <a:t>Third level</a:t>
            </a:r>
          </a:p>
          <a:p>
            <a:pPr lvl="3"/>
            <a:r>
              <a:rPr lang="en-US"/>
              <a:t>Fourth level</a:t>
            </a:r>
          </a:p>
        </p:txBody>
      </p:sp>
      <p:sp>
        <p:nvSpPr>
          <p:cNvPr id="2" name="Footer Placeholder 1"/>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0" name="TextBox 9"/>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2"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11" name="Picture 10"/>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048579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5232335" cy="1828786"/>
          </a:xfrm>
          <a:noFill/>
        </p:spPr>
        <p:txBody>
          <a:bodyPr lIns="146304" tIns="91440" rIns="146304" bIns="91440" anchor="t" anchorCtr="0"/>
          <a:lstStyle>
            <a:lvl1pPr>
              <a:defRPr sz="5400" spc="-100" baseline="0">
                <a:gradFill>
                  <a:gsLst>
                    <a:gs pos="7186">
                      <a:schemeClr val="bg1"/>
                    </a:gs>
                    <a:gs pos="28000">
                      <a:schemeClr val="bg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2" y="3955786"/>
            <a:ext cx="5251386" cy="1828007"/>
          </a:xfrm>
          <a:noFill/>
        </p:spPr>
        <p:txBody>
          <a:bodyPr lIns="146304" tIns="109728" rIns="146304" bIns="109728">
            <a:noAutofit/>
          </a:bodyPr>
          <a:lstStyle>
            <a:lvl1pPr marL="0" indent="0">
              <a:spcBef>
                <a:spcPts val="0"/>
              </a:spcBef>
              <a:buNone/>
              <a:defRPr sz="3200" spc="0" baseline="0">
                <a:gradFill>
                  <a:gsLst>
                    <a:gs pos="8982">
                      <a:schemeClr val="bg1"/>
                    </a:gs>
                    <a:gs pos="23000">
                      <a:schemeClr val="bg1"/>
                    </a:gs>
                  </a:gsLst>
                  <a:lin ang="5400000" scaled="0"/>
                </a:gradFill>
                <a:latin typeface="+mj-lt"/>
              </a:defRPr>
            </a:lvl1pPr>
          </a:lstStyle>
          <a:p>
            <a:pPr lvl="0"/>
            <a:r>
              <a:rPr lang="en-US" dirty="0"/>
              <a:t>Speaker Name</a:t>
            </a:r>
          </a:p>
        </p:txBody>
      </p:sp>
      <p:grpSp>
        <p:nvGrpSpPr>
          <p:cNvPr id="2" name="Group 1"/>
          <p:cNvGrpSpPr/>
          <p:nvPr userDrawn="1"/>
        </p:nvGrpSpPr>
        <p:grpSpPr>
          <a:xfrm>
            <a:off x="5654676" y="1252538"/>
            <a:ext cx="5227954" cy="5280025"/>
            <a:chOff x="5654676" y="1252538"/>
            <a:chExt cx="5227954" cy="5280025"/>
          </a:xfrm>
        </p:grpSpPr>
        <p:grpSp>
          <p:nvGrpSpPr>
            <p:cNvPr id="6" name="Group 5"/>
            <p:cNvGrpSpPr/>
            <p:nvPr userDrawn="1"/>
          </p:nvGrpSpPr>
          <p:grpSpPr>
            <a:xfrm>
              <a:off x="5654676" y="1252538"/>
              <a:ext cx="5024436" cy="4213226"/>
              <a:chOff x="5654676" y="1252538"/>
              <a:chExt cx="5024436" cy="4213226"/>
            </a:xfrm>
          </p:grpSpPr>
          <p:grpSp>
            <p:nvGrpSpPr>
              <p:cNvPr id="8" name="Group 7"/>
              <p:cNvGrpSpPr/>
              <p:nvPr/>
            </p:nvGrpSpPr>
            <p:grpSpPr>
              <a:xfrm>
                <a:off x="9685338" y="2705101"/>
                <a:ext cx="993774" cy="1214438"/>
                <a:chOff x="9685338" y="2705101"/>
                <a:chExt cx="993774" cy="1214438"/>
              </a:xfrm>
            </p:grpSpPr>
            <p:sp>
              <p:nvSpPr>
                <p:cNvPr id="41" name="Rectangle 98"/>
                <p:cNvSpPr>
                  <a:spLocks noChangeArrowheads="1"/>
                </p:cNvSpPr>
                <p:nvPr/>
              </p:nvSpPr>
              <p:spPr bwMode="auto">
                <a:xfrm>
                  <a:off x="10015538" y="2705101"/>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99"/>
                <p:cNvSpPr>
                  <a:spLocks noEditPoints="1"/>
                </p:cNvSpPr>
                <p:nvPr/>
              </p:nvSpPr>
              <p:spPr bwMode="auto">
                <a:xfrm>
                  <a:off x="10090150" y="2779713"/>
                  <a:ext cx="165100" cy="238125"/>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7"/>
                      </a:cubicBezTo>
                      <a:cubicBezTo>
                        <a:pt x="0" y="11"/>
                        <a:pt x="2" y="13"/>
                        <a:pt x="5" y="13"/>
                      </a:cubicBezTo>
                      <a:cubicBezTo>
                        <a:pt x="8" y="13"/>
                        <a:pt x="9" y="11"/>
                        <a:pt x="9" y="7"/>
                      </a:cubicBezTo>
                      <a:cubicBezTo>
                        <a:pt x="9" y="2"/>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Rectangle 100"/>
                <p:cNvSpPr>
                  <a:spLocks noChangeArrowheads="1"/>
                </p:cNvSpPr>
                <p:nvPr/>
              </p:nvSpPr>
              <p:spPr bwMode="auto">
                <a:xfrm>
                  <a:off x="9685338" y="3109913"/>
                  <a:ext cx="330200" cy="40481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101"/>
                <p:cNvSpPr>
                  <a:spLocks/>
                </p:cNvSpPr>
                <p:nvPr/>
              </p:nvSpPr>
              <p:spPr bwMode="auto">
                <a:xfrm>
                  <a:off x="9777413" y="3184526"/>
                  <a:ext cx="109537" cy="238125"/>
                </a:xfrm>
                <a:custGeom>
                  <a:avLst/>
                  <a:gdLst>
                    <a:gd name="T0" fmla="*/ 69 w 69"/>
                    <a:gd name="T1" fmla="*/ 150 h 150"/>
                    <a:gd name="T2" fmla="*/ 69 w 69"/>
                    <a:gd name="T3" fmla="*/ 0 h 150"/>
                    <a:gd name="T4" fmla="*/ 46 w 69"/>
                    <a:gd name="T5" fmla="*/ 0 h 150"/>
                    <a:gd name="T6" fmla="*/ 0 w 69"/>
                    <a:gd name="T7" fmla="*/ 34 h 150"/>
                    <a:gd name="T8" fmla="*/ 11 w 69"/>
                    <a:gd name="T9" fmla="*/ 58 h 150"/>
                    <a:gd name="T10" fmla="*/ 46 w 69"/>
                    <a:gd name="T11" fmla="*/ 34 h 150"/>
                    <a:gd name="T12" fmla="*/ 46 w 69"/>
                    <a:gd name="T13" fmla="*/ 150 h 150"/>
                    <a:gd name="T14" fmla="*/ 69 w 69"/>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0">
                      <a:moveTo>
                        <a:pt x="69" y="150"/>
                      </a:moveTo>
                      <a:lnTo>
                        <a:pt x="69" y="0"/>
                      </a:lnTo>
                      <a:lnTo>
                        <a:pt x="46" y="0"/>
                      </a:lnTo>
                      <a:lnTo>
                        <a:pt x="0" y="34"/>
                      </a:lnTo>
                      <a:lnTo>
                        <a:pt x="11" y="58"/>
                      </a:lnTo>
                      <a:lnTo>
                        <a:pt x="46" y="34"/>
                      </a:lnTo>
                      <a:lnTo>
                        <a:pt x="46" y="150"/>
                      </a:lnTo>
                      <a:lnTo>
                        <a:pt x="69"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Rectangle 102"/>
                <p:cNvSpPr>
                  <a:spLocks noChangeArrowheads="1"/>
                </p:cNvSpPr>
                <p:nvPr/>
              </p:nvSpPr>
              <p:spPr bwMode="auto">
                <a:xfrm>
                  <a:off x="10347325" y="3109913"/>
                  <a:ext cx="331787" cy="40481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103"/>
                <p:cNvSpPr>
                  <a:spLocks/>
                </p:cNvSpPr>
                <p:nvPr/>
              </p:nvSpPr>
              <p:spPr bwMode="auto">
                <a:xfrm>
                  <a:off x="10439400" y="3184526"/>
                  <a:ext cx="111125" cy="238125"/>
                </a:xfrm>
                <a:custGeom>
                  <a:avLst/>
                  <a:gdLst>
                    <a:gd name="T0" fmla="*/ 70 w 70"/>
                    <a:gd name="T1" fmla="*/ 150 h 150"/>
                    <a:gd name="T2" fmla="*/ 70 w 70"/>
                    <a:gd name="T3" fmla="*/ 0 h 150"/>
                    <a:gd name="T4" fmla="*/ 46 w 70"/>
                    <a:gd name="T5" fmla="*/ 0 h 150"/>
                    <a:gd name="T6" fmla="*/ 0 w 70"/>
                    <a:gd name="T7" fmla="*/ 34 h 150"/>
                    <a:gd name="T8" fmla="*/ 12 w 70"/>
                    <a:gd name="T9" fmla="*/ 58 h 150"/>
                    <a:gd name="T10" fmla="*/ 46 w 70"/>
                    <a:gd name="T11" fmla="*/ 34 h 150"/>
                    <a:gd name="T12" fmla="*/ 46 w 70"/>
                    <a:gd name="T13" fmla="*/ 150 h 150"/>
                    <a:gd name="T14" fmla="*/ 70 w 70"/>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0">
                      <a:moveTo>
                        <a:pt x="70" y="150"/>
                      </a:moveTo>
                      <a:lnTo>
                        <a:pt x="70" y="0"/>
                      </a:lnTo>
                      <a:lnTo>
                        <a:pt x="46" y="0"/>
                      </a:lnTo>
                      <a:lnTo>
                        <a:pt x="0" y="34"/>
                      </a:lnTo>
                      <a:lnTo>
                        <a:pt x="12" y="58"/>
                      </a:lnTo>
                      <a:lnTo>
                        <a:pt x="46" y="34"/>
                      </a:lnTo>
                      <a:lnTo>
                        <a:pt x="46" y="150"/>
                      </a:lnTo>
                      <a:lnTo>
                        <a:pt x="70"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Rectangle 104"/>
                <p:cNvSpPr>
                  <a:spLocks noChangeArrowheads="1"/>
                </p:cNvSpPr>
                <p:nvPr/>
              </p:nvSpPr>
              <p:spPr bwMode="auto">
                <a:xfrm>
                  <a:off x="10347325" y="3514726"/>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105"/>
                <p:cNvSpPr>
                  <a:spLocks noEditPoints="1"/>
                </p:cNvSpPr>
                <p:nvPr/>
              </p:nvSpPr>
              <p:spPr bwMode="auto">
                <a:xfrm>
                  <a:off x="10420350" y="3589338"/>
                  <a:ext cx="166687" cy="238125"/>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4" y="12"/>
                        <a:pt x="3" y="10"/>
                        <a:pt x="3" y="7"/>
                      </a:cubicBezTo>
                      <a:cubicBezTo>
                        <a:pt x="3" y="3"/>
                        <a:pt x="4"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0" name="Group 9"/>
              <p:cNvGrpSpPr/>
              <p:nvPr/>
            </p:nvGrpSpPr>
            <p:grpSpPr>
              <a:xfrm>
                <a:off x="6997700" y="1252538"/>
                <a:ext cx="2908300" cy="1195388"/>
                <a:chOff x="6997700" y="1252538"/>
                <a:chExt cx="2908300" cy="1195388"/>
              </a:xfrm>
            </p:grpSpPr>
            <p:sp>
              <p:nvSpPr>
                <p:cNvPr id="25" name="Rectangle 86"/>
                <p:cNvSpPr>
                  <a:spLocks noChangeArrowheads="1"/>
                </p:cNvSpPr>
                <p:nvPr/>
              </p:nvSpPr>
              <p:spPr bwMode="auto">
                <a:xfrm>
                  <a:off x="8580438" y="1252538"/>
                  <a:ext cx="331787" cy="40481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87"/>
                <p:cNvSpPr>
                  <a:spLocks/>
                </p:cNvSpPr>
                <p:nvPr/>
              </p:nvSpPr>
              <p:spPr bwMode="auto">
                <a:xfrm>
                  <a:off x="8672513" y="1325563"/>
                  <a:ext cx="111125" cy="239713"/>
                </a:xfrm>
                <a:custGeom>
                  <a:avLst/>
                  <a:gdLst>
                    <a:gd name="T0" fmla="*/ 70 w 70"/>
                    <a:gd name="T1" fmla="*/ 151 h 151"/>
                    <a:gd name="T2" fmla="*/ 70 w 70"/>
                    <a:gd name="T3" fmla="*/ 0 h 151"/>
                    <a:gd name="T4" fmla="*/ 46 w 70"/>
                    <a:gd name="T5" fmla="*/ 0 h 151"/>
                    <a:gd name="T6" fmla="*/ 0 w 70"/>
                    <a:gd name="T7" fmla="*/ 35 h 151"/>
                    <a:gd name="T8" fmla="*/ 12 w 70"/>
                    <a:gd name="T9" fmla="*/ 58 h 151"/>
                    <a:gd name="T10" fmla="*/ 46 w 70"/>
                    <a:gd name="T11" fmla="*/ 35 h 151"/>
                    <a:gd name="T12" fmla="*/ 46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58"/>
                      </a:lnTo>
                      <a:lnTo>
                        <a:pt x="46" y="35"/>
                      </a:lnTo>
                      <a:lnTo>
                        <a:pt x="46"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Rectangle 88"/>
                <p:cNvSpPr>
                  <a:spLocks noChangeArrowheads="1"/>
                </p:cNvSpPr>
                <p:nvPr/>
              </p:nvSpPr>
              <p:spPr bwMode="auto">
                <a:xfrm>
                  <a:off x="8912225" y="1252538"/>
                  <a:ext cx="330200"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89"/>
                <p:cNvSpPr>
                  <a:spLocks noEditPoints="1"/>
                </p:cNvSpPr>
                <p:nvPr/>
              </p:nvSpPr>
              <p:spPr bwMode="auto">
                <a:xfrm>
                  <a:off x="8985250" y="1325563"/>
                  <a:ext cx="166687" cy="2397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Rectangle 90"/>
                <p:cNvSpPr>
                  <a:spLocks noChangeArrowheads="1"/>
                </p:cNvSpPr>
                <p:nvPr/>
              </p:nvSpPr>
              <p:spPr bwMode="auto">
                <a:xfrm>
                  <a:off x="9242425" y="1657351"/>
                  <a:ext cx="331787" cy="38576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91"/>
                <p:cNvSpPr>
                  <a:spLocks/>
                </p:cNvSpPr>
                <p:nvPr/>
              </p:nvSpPr>
              <p:spPr bwMode="auto">
                <a:xfrm>
                  <a:off x="9334500" y="1730376"/>
                  <a:ext cx="111125" cy="239713"/>
                </a:xfrm>
                <a:custGeom>
                  <a:avLst/>
                  <a:gdLst>
                    <a:gd name="T0" fmla="*/ 70 w 70"/>
                    <a:gd name="T1" fmla="*/ 151 h 151"/>
                    <a:gd name="T2" fmla="*/ 70 w 70"/>
                    <a:gd name="T3" fmla="*/ 0 h 151"/>
                    <a:gd name="T4" fmla="*/ 47 w 70"/>
                    <a:gd name="T5" fmla="*/ 0 h 151"/>
                    <a:gd name="T6" fmla="*/ 0 w 70"/>
                    <a:gd name="T7" fmla="*/ 35 h 151"/>
                    <a:gd name="T8" fmla="*/ 12 w 70"/>
                    <a:gd name="T9" fmla="*/ 46 h 151"/>
                    <a:gd name="T10" fmla="*/ 47 w 70"/>
                    <a:gd name="T11" fmla="*/ 35 h 151"/>
                    <a:gd name="T12" fmla="*/ 47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7" y="0"/>
                      </a:lnTo>
                      <a:lnTo>
                        <a:pt x="0" y="35"/>
                      </a:lnTo>
                      <a:lnTo>
                        <a:pt x="12" y="46"/>
                      </a:lnTo>
                      <a:lnTo>
                        <a:pt x="47" y="35"/>
                      </a:lnTo>
                      <a:lnTo>
                        <a:pt x="47"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Rectangle 92"/>
                <p:cNvSpPr>
                  <a:spLocks noChangeArrowheads="1"/>
                </p:cNvSpPr>
                <p:nvPr/>
              </p:nvSpPr>
              <p:spPr bwMode="auto">
                <a:xfrm>
                  <a:off x="9574213" y="1657351"/>
                  <a:ext cx="331787" cy="38576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93"/>
                <p:cNvSpPr>
                  <a:spLocks noEditPoints="1"/>
                </p:cNvSpPr>
                <p:nvPr/>
              </p:nvSpPr>
              <p:spPr bwMode="auto">
                <a:xfrm>
                  <a:off x="9648825" y="1730376"/>
                  <a:ext cx="165100" cy="2397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2 h 13"/>
                    <a:gd name="T12" fmla="*/ 7 w 9"/>
                    <a:gd name="T13" fmla="*/ 6 h 13"/>
                    <a:gd name="T14" fmla="*/ 5 w 9"/>
                    <a:gd name="T15" fmla="*/ 11 h 13"/>
                    <a:gd name="T16" fmla="*/ 3 w 9"/>
                    <a:gd name="T17" fmla="*/ 6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1"/>
                        <a:pt x="2" y="13"/>
                        <a:pt x="5" y="13"/>
                      </a:cubicBezTo>
                      <a:cubicBezTo>
                        <a:pt x="8" y="13"/>
                        <a:pt x="9" y="11"/>
                        <a:pt x="9" y="6"/>
                      </a:cubicBezTo>
                      <a:cubicBezTo>
                        <a:pt x="9" y="2"/>
                        <a:pt x="8" y="0"/>
                        <a:pt x="5" y="0"/>
                      </a:cubicBezTo>
                      <a:close/>
                      <a:moveTo>
                        <a:pt x="5" y="2"/>
                      </a:moveTo>
                      <a:cubicBezTo>
                        <a:pt x="6" y="2"/>
                        <a:pt x="7" y="3"/>
                        <a:pt x="7" y="6"/>
                      </a:cubicBezTo>
                      <a:cubicBezTo>
                        <a:pt x="7" y="10"/>
                        <a:pt x="6" y="11"/>
                        <a:pt x="5" y="11"/>
                      </a:cubicBezTo>
                      <a:cubicBezTo>
                        <a:pt x="3" y="11"/>
                        <a:pt x="3" y="10"/>
                        <a:pt x="3" y="6"/>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Rectangle 94"/>
                <p:cNvSpPr>
                  <a:spLocks noChangeArrowheads="1"/>
                </p:cNvSpPr>
                <p:nvPr/>
              </p:nvSpPr>
              <p:spPr bwMode="auto">
                <a:xfrm>
                  <a:off x="8912225" y="1657351"/>
                  <a:ext cx="330200" cy="38576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95"/>
                <p:cNvSpPr>
                  <a:spLocks/>
                </p:cNvSpPr>
                <p:nvPr/>
              </p:nvSpPr>
              <p:spPr bwMode="auto">
                <a:xfrm>
                  <a:off x="9004300" y="1730376"/>
                  <a:ext cx="109537" cy="239713"/>
                </a:xfrm>
                <a:custGeom>
                  <a:avLst/>
                  <a:gdLst>
                    <a:gd name="T0" fmla="*/ 69 w 69"/>
                    <a:gd name="T1" fmla="*/ 151 h 151"/>
                    <a:gd name="T2" fmla="*/ 69 w 69"/>
                    <a:gd name="T3" fmla="*/ 0 h 151"/>
                    <a:gd name="T4" fmla="*/ 46 w 69"/>
                    <a:gd name="T5" fmla="*/ 0 h 151"/>
                    <a:gd name="T6" fmla="*/ 0 w 69"/>
                    <a:gd name="T7" fmla="*/ 35 h 151"/>
                    <a:gd name="T8" fmla="*/ 11 w 69"/>
                    <a:gd name="T9" fmla="*/ 46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46"/>
                      </a:lnTo>
                      <a:lnTo>
                        <a:pt x="46" y="35"/>
                      </a:lnTo>
                      <a:lnTo>
                        <a:pt x="46" y="151"/>
                      </a:lnTo>
                      <a:lnTo>
                        <a:pt x="69"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Rectangle 96"/>
                <p:cNvSpPr>
                  <a:spLocks noChangeArrowheads="1"/>
                </p:cNvSpPr>
                <p:nvPr/>
              </p:nvSpPr>
              <p:spPr bwMode="auto">
                <a:xfrm>
                  <a:off x="9242425" y="2062163"/>
                  <a:ext cx="331787" cy="38576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97"/>
                <p:cNvSpPr>
                  <a:spLocks noEditPoints="1"/>
                </p:cNvSpPr>
                <p:nvPr/>
              </p:nvSpPr>
              <p:spPr bwMode="auto">
                <a:xfrm>
                  <a:off x="9317038" y="2135188"/>
                  <a:ext cx="165100" cy="2397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3"/>
                        <a:pt x="7" y="6"/>
                      </a:cubicBezTo>
                      <a:cubicBezTo>
                        <a:pt x="7" y="10"/>
                        <a:pt x="6" y="11"/>
                        <a:pt x="5" y="11"/>
                      </a:cubicBezTo>
                      <a:cubicBezTo>
                        <a:pt x="3" y="11"/>
                        <a:pt x="3" y="10"/>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Rectangle 106"/>
                <p:cNvSpPr>
                  <a:spLocks noChangeArrowheads="1"/>
                </p:cNvSpPr>
                <p:nvPr/>
              </p:nvSpPr>
              <p:spPr bwMode="auto">
                <a:xfrm>
                  <a:off x="6997700" y="1362076"/>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107"/>
                <p:cNvSpPr>
                  <a:spLocks noEditPoints="1"/>
                </p:cNvSpPr>
                <p:nvPr/>
              </p:nvSpPr>
              <p:spPr bwMode="auto">
                <a:xfrm>
                  <a:off x="7070725" y="1436688"/>
                  <a:ext cx="166687" cy="238125"/>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3" y="12"/>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Rectangle 108"/>
                <p:cNvSpPr>
                  <a:spLocks noChangeArrowheads="1"/>
                </p:cNvSpPr>
                <p:nvPr/>
              </p:nvSpPr>
              <p:spPr bwMode="auto">
                <a:xfrm>
                  <a:off x="7346950" y="1362076"/>
                  <a:ext cx="312737" cy="40481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109"/>
                <p:cNvSpPr>
                  <a:spLocks/>
                </p:cNvSpPr>
                <p:nvPr/>
              </p:nvSpPr>
              <p:spPr bwMode="auto">
                <a:xfrm>
                  <a:off x="7421563" y="1454151"/>
                  <a:ext cx="128587" cy="220663"/>
                </a:xfrm>
                <a:custGeom>
                  <a:avLst/>
                  <a:gdLst>
                    <a:gd name="T0" fmla="*/ 81 w 81"/>
                    <a:gd name="T1" fmla="*/ 139 h 139"/>
                    <a:gd name="T2" fmla="*/ 81 w 81"/>
                    <a:gd name="T3" fmla="*/ 0 h 139"/>
                    <a:gd name="T4" fmla="*/ 46 w 81"/>
                    <a:gd name="T5" fmla="*/ 0 h 139"/>
                    <a:gd name="T6" fmla="*/ 0 w 81"/>
                    <a:gd name="T7" fmla="*/ 23 h 139"/>
                    <a:gd name="T8" fmla="*/ 11 w 81"/>
                    <a:gd name="T9" fmla="*/ 47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46" y="0"/>
                      </a:lnTo>
                      <a:lnTo>
                        <a:pt x="0" y="23"/>
                      </a:lnTo>
                      <a:lnTo>
                        <a:pt x="11" y="47"/>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1" name="Group 10"/>
              <p:cNvGrpSpPr/>
              <p:nvPr/>
            </p:nvGrpSpPr>
            <p:grpSpPr>
              <a:xfrm>
                <a:off x="5654676" y="2908301"/>
                <a:ext cx="681036" cy="809625"/>
                <a:chOff x="5654676" y="2908301"/>
                <a:chExt cx="681036" cy="809625"/>
              </a:xfrm>
            </p:grpSpPr>
            <p:sp>
              <p:nvSpPr>
                <p:cNvPr id="21" name="Rectangle 110"/>
                <p:cNvSpPr>
                  <a:spLocks noChangeArrowheads="1"/>
                </p:cNvSpPr>
                <p:nvPr/>
              </p:nvSpPr>
              <p:spPr bwMode="auto">
                <a:xfrm>
                  <a:off x="5654676" y="3313113"/>
                  <a:ext cx="330200"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111"/>
                <p:cNvSpPr>
                  <a:spLocks/>
                </p:cNvSpPr>
                <p:nvPr/>
              </p:nvSpPr>
              <p:spPr bwMode="auto">
                <a:xfrm>
                  <a:off x="5746750" y="3386138"/>
                  <a:ext cx="109537" cy="239713"/>
                </a:xfrm>
                <a:custGeom>
                  <a:avLst/>
                  <a:gdLst>
                    <a:gd name="T0" fmla="*/ 69 w 69"/>
                    <a:gd name="T1" fmla="*/ 151 h 151"/>
                    <a:gd name="T2" fmla="*/ 69 w 69"/>
                    <a:gd name="T3" fmla="*/ 0 h 151"/>
                    <a:gd name="T4" fmla="*/ 46 w 69"/>
                    <a:gd name="T5" fmla="*/ 0 h 151"/>
                    <a:gd name="T6" fmla="*/ 0 w 69"/>
                    <a:gd name="T7" fmla="*/ 35 h 151"/>
                    <a:gd name="T8" fmla="*/ 11 w 69"/>
                    <a:gd name="T9" fmla="*/ 58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58"/>
                      </a:lnTo>
                      <a:lnTo>
                        <a:pt x="46" y="35"/>
                      </a:lnTo>
                      <a:lnTo>
                        <a:pt x="46" y="151"/>
                      </a:lnTo>
                      <a:lnTo>
                        <a:pt x="69" y="151"/>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Rectangle 112"/>
                <p:cNvSpPr>
                  <a:spLocks noChangeArrowheads="1"/>
                </p:cNvSpPr>
                <p:nvPr/>
              </p:nvSpPr>
              <p:spPr bwMode="auto">
                <a:xfrm>
                  <a:off x="6003925" y="2908301"/>
                  <a:ext cx="331787" cy="38576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113"/>
                <p:cNvSpPr>
                  <a:spLocks/>
                </p:cNvSpPr>
                <p:nvPr/>
              </p:nvSpPr>
              <p:spPr bwMode="auto">
                <a:xfrm>
                  <a:off x="6096000" y="2981326"/>
                  <a:ext cx="111125" cy="239713"/>
                </a:xfrm>
                <a:custGeom>
                  <a:avLst/>
                  <a:gdLst>
                    <a:gd name="T0" fmla="*/ 70 w 70"/>
                    <a:gd name="T1" fmla="*/ 151 h 151"/>
                    <a:gd name="T2" fmla="*/ 70 w 70"/>
                    <a:gd name="T3" fmla="*/ 0 h 151"/>
                    <a:gd name="T4" fmla="*/ 46 w 70"/>
                    <a:gd name="T5" fmla="*/ 0 h 151"/>
                    <a:gd name="T6" fmla="*/ 0 w 70"/>
                    <a:gd name="T7" fmla="*/ 35 h 151"/>
                    <a:gd name="T8" fmla="*/ 12 w 70"/>
                    <a:gd name="T9" fmla="*/ 46 h 151"/>
                    <a:gd name="T10" fmla="*/ 35 w 70"/>
                    <a:gd name="T11" fmla="*/ 35 h 151"/>
                    <a:gd name="T12" fmla="*/ 35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46"/>
                      </a:lnTo>
                      <a:lnTo>
                        <a:pt x="35" y="35"/>
                      </a:lnTo>
                      <a:lnTo>
                        <a:pt x="35"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2" name="Group 11"/>
              <p:cNvGrpSpPr/>
              <p:nvPr/>
            </p:nvGrpSpPr>
            <p:grpSpPr>
              <a:xfrm>
                <a:off x="6481763" y="4656138"/>
                <a:ext cx="1308100" cy="809626"/>
                <a:chOff x="6481763" y="4656138"/>
                <a:chExt cx="1308100" cy="809626"/>
              </a:xfrm>
            </p:grpSpPr>
            <p:sp>
              <p:nvSpPr>
                <p:cNvPr id="13" name="Rectangle 114"/>
                <p:cNvSpPr>
                  <a:spLocks noChangeArrowheads="1"/>
                </p:cNvSpPr>
                <p:nvPr/>
              </p:nvSpPr>
              <p:spPr bwMode="auto">
                <a:xfrm>
                  <a:off x="6813550" y="4656138"/>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115"/>
                <p:cNvSpPr>
                  <a:spLocks noEditPoints="1"/>
                </p:cNvSpPr>
                <p:nvPr/>
              </p:nvSpPr>
              <p:spPr bwMode="auto">
                <a:xfrm>
                  <a:off x="6886575" y="4748213"/>
                  <a:ext cx="166687" cy="238125"/>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Rectangle 116"/>
                <p:cNvSpPr>
                  <a:spLocks noChangeArrowheads="1"/>
                </p:cNvSpPr>
                <p:nvPr/>
              </p:nvSpPr>
              <p:spPr bwMode="auto">
                <a:xfrm>
                  <a:off x="6481763" y="5060951"/>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17"/>
                <p:cNvSpPr>
                  <a:spLocks noEditPoints="1"/>
                </p:cNvSpPr>
                <p:nvPr/>
              </p:nvSpPr>
              <p:spPr bwMode="auto">
                <a:xfrm>
                  <a:off x="6556375" y="5133976"/>
                  <a:ext cx="165100" cy="2397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Rectangle 118"/>
                <p:cNvSpPr>
                  <a:spLocks noChangeArrowheads="1"/>
                </p:cNvSpPr>
                <p:nvPr/>
              </p:nvSpPr>
              <p:spPr bwMode="auto">
                <a:xfrm>
                  <a:off x="7145338" y="4656138"/>
                  <a:ext cx="330200"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119"/>
                <p:cNvSpPr>
                  <a:spLocks noEditPoints="1"/>
                </p:cNvSpPr>
                <p:nvPr/>
              </p:nvSpPr>
              <p:spPr bwMode="auto">
                <a:xfrm>
                  <a:off x="7218363" y="4748213"/>
                  <a:ext cx="166687" cy="238125"/>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Rectangle 120"/>
                <p:cNvSpPr>
                  <a:spLocks noChangeArrowheads="1"/>
                </p:cNvSpPr>
                <p:nvPr/>
              </p:nvSpPr>
              <p:spPr bwMode="auto">
                <a:xfrm>
                  <a:off x="7475538" y="4656138"/>
                  <a:ext cx="314325" cy="40481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121"/>
                <p:cNvSpPr>
                  <a:spLocks/>
                </p:cNvSpPr>
                <p:nvPr/>
              </p:nvSpPr>
              <p:spPr bwMode="auto">
                <a:xfrm>
                  <a:off x="7550150" y="4748213"/>
                  <a:ext cx="128587" cy="220663"/>
                </a:xfrm>
                <a:custGeom>
                  <a:avLst/>
                  <a:gdLst>
                    <a:gd name="T0" fmla="*/ 81 w 81"/>
                    <a:gd name="T1" fmla="*/ 139 h 139"/>
                    <a:gd name="T2" fmla="*/ 81 w 81"/>
                    <a:gd name="T3" fmla="*/ 0 h 139"/>
                    <a:gd name="T4" fmla="*/ 58 w 81"/>
                    <a:gd name="T5" fmla="*/ 0 h 139"/>
                    <a:gd name="T6" fmla="*/ 0 w 81"/>
                    <a:gd name="T7" fmla="*/ 23 h 139"/>
                    <a:gd name="T8" fmla="*/ 11 w 81"/>
                    <a:gd name="T9" fmla="*/ 46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58" y="0"/>
                      </a:lnTo>
                      <a:lnTo>
                        <a:pt x="0" y="23"/>
                      </a:lnTo>
                      <a:lnTo>
                        <a:pt x="11" y="46"/>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grpSp>
        <p:grpSp>
          <p:nvGrpSpPr>
            <p:cNvPr id="49" name="Group 48"/>
            <p:cNvGrpSpPr/>
            <p:nvPr userDrawn="1"/>
          </p:nvGrpSpPr>
          <p:grpSpPr>
            <a:xfrm>
              <a:off x="5966324" y="2135188"/>
              <a:ext cx="4916306" cy="4397375"/>
              <a:chOff x="5966324" y="2135188"/>
              <a:chExt cx="4916306" cy="4397375"/>
            </a:xfrm>
          </p:grpSpPr>
          <p:grpSp>
            <p:nvGrpSpPr>
              <p:cNvPr id="50" name="Group 49"/>
              <p:cNvGrpSpPr/>
              <p:nvPr/>
            </p:nvGrpSpPr>
            <p:grpSpPr>
              <a:xfrm>
                <a:off x="5966324" y="4167004"/>
                <a:ext cx="4916306" cy="2303514"/>
                <a:chOff x="5966324" y="4167004"/>
                <a:chExt cx="4916306" cy="2303514"/>
              </a:xfrm>
            </p:grpSpPr>
            <p:sp>
              <p:nvSpPr>
                <p:cNvPr id="112" name="Rectangle 21"/>
                <p:cNvSpPr>
                  <a:spLocks noChangeArrowheads="1"/>
                </p:cNvSpPr>
                <p:nvPr/>
              </p:nvSpPr>
              <p:spPr bwMode="auto">
                <a:xfrm>
                  <a:off x="5966324" y="4167004"/>
                  <a:ext cx="4916306" cy="228404"/>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3" name="Freeform 23"/>
                <p:cNvSpPr>
                  <a:spLocks/>
                </p:cNvSpPr>
                <p:nvPr/>
              </p:nvSpPr>
              <p:spPr bwMode="auto">
                <a:xfrm>
                  <a:off x="5966324" y="4383169"/>
                  <a:ext cx="3262903" cy="2087349"/>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4" name="Freeform 23"/>
                <p:cNvSpPr>
                  <a:spLocks/>
                </p:cNvSpPr>
                <p:nvPr/>
              </p:nvSpPr>
              <p:spPr bwMode="auto">
                <a:xfrm flipH="1">
                  <a:off x="7619727" y="4383169"/>
                  <a:ext cx="3262903" cy="2087349"/>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51" name="Freeform 24"/>
              <p:cNvSpPr>
                <a:spLocks/>
              </p:cNvSpPr>
              <p:nvPr/>
            </p:nvSpPr>
            <p:spPr bwMode="auto">
              <a:xfrm>
                <a:off x="6500813" y="2135188"/>
                <a:ext cx="2466975" cy="1636713"/>
              </a:xfrm>
              <a:custGeom>
                <a:avLst/>
                <a:gdLst>
                  <a:gd name="T0" fmla="*/ 7 w 134"/>
                  <a:gd name="T1" fmla="*/ 0 h 89"/>
                  <a:gd name="T2" fmla="*/ 126 w 134"/>
                  <a:gd name="T3" fmla="*/ 0 h 89"/>
                  <a:gd name="T4" fmla="*/ 134 w 134"/>
                  <a:gd name="T5" fmla="*/ 5 h 89"/>
                  <a:gd name="T6" fmla="*/ 134 w 134"/>
                  <a:gd name="T7" fmla="*/ 84 h 89"/>
                  <a:gd name="T8" fmla="*/ 126 w 134"/>
                  <a:gd name="T9" fmla="*/ 89 h 89"/>
                  <a:gd name="T10" fmla="*/ 7 w 134"/>
                  <a:gd name="T11" fmla="*/ 89 h 89"/>
                  <a:gd name="T12" fmla="*/ 0 w 134"/>
                  <a:gd name="T13" fmla="*/ 84 h 89"/>
                  <a:gd name="T14" fmla="*/ 0 w 134"/>
                  <a:gd name="T15" fmla="*/ 5 h 89"/>
                  <a:gd name="T16" fmla="*/ 7 w 134"/>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4" h="89">
                    <a:moveTo>
                      <a:pt x="7" y="0"/>
                    </a:moveTo>
                    <a:cubicBezTo>
                      <a:pt x="126" y="0"/>
                      <a:pt x="126" y="0"/>
                      <a:pt x="126" y="0"/>
                    </a:cubicBezTo>
                    <a:cubicBezTo>
                      <a:pt x="130" y="0"/>
                      <a:pt x="134" y="2"/>
                      <a:pt x="134" y="5"/>
                    </a:cubicBezTo>
                    <a:cubicBezTo>
                      <a:pt x="134" y="84"/>
                      <a:pt x="134" y="84"/>
                      <a:pt x="134" y="84"/>
                    </a:cubicBezTo>
                    <a:cubicBezTo>
                      <a:pt x="134" y="87"/>
                      <a:pt x="130" y="89"/>
                      <a:pt x="126" y="89"/>
                    </a:cubicBezTo>
                    <a:cubicBezTo>
                      <a:pt x="7" y="89"/>
                      <a:pt x="7" y="89"/>
                      <a:pt x="7" y="89"/>
                    </a:cubicBezTo>
                    <a:cubicBezTo>
                      <a:pt x="3" y="89"/>
                      <a:pt x="0" y="87"/>
                      <a:pt x="0" y="84"/>
                    </a:cubicBezTo>
                    <a:cubicBezTo>
                      <a:pt x="0" y="5"/>
                      <a:pt x="0" y="5"/>
                      <a:pt x="0" y="5"/>
                    </a:cubicBezTo>
                    <a:cubicBezTo>
                      <a:pt x="0" y="2"/>
                      <a:pt x="3" y="0"/>
                      <a:pt x="7" y="0"/>
                    </a:cubicBezTo>
                    <a:close/>
                  </a:path>
                </a:pathLst>
              </a:custGeom>
              <a:solidFill>
                <a:srgbClr val="7E90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Rectangle 25"/>
              <p:cNvSpPr>
                <a:spLocks noChangeArrowheads="1"/>
              </p:cNvSpPr>
              <p:nvPr/>
            </p:nvSpPr>
            <p:spPr bwMode="auto">
              <a:xfrm>
                <a:off x="6573838" y="2300288"/>
                <a:ext cx="2301875" cy="1306513"/>
              </a:xfrm>
              <a:prstGeom prst="rect">
                <a:avLst/>
              </a:prstGeom>
              <a:solidFill>
                <a:srgbClr val="34475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Rectangle 26"/>
              <p:cNvSpPr>
                <a:spLocks noChangeArrowheads="1"/>
              </p:cNvSpPr>
              <p:nvPr/>
            </p:nvSpPr>
            <p:spPr bwMode="auto">
              <a:xfrm>
                <a:off x="6611938" y="2355851"/>
                <a:ext cx="2263775" cy="1250950"/>
              </a:xfrm>
              <a:prstGeom prst="rect">
                <a:avLst/>
              </a:prstGeom>
              <a:solidFill>
                <a:schemeClr val="bg2">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Rectangle 27"/>
              <p:cNvSpPr>
                <a:spLocks noChangeArrowheads="1"/>
              </p:cNvSpPr>
              <p:nvPr/>
            </p:nvSpPr>
            <p:spPr bwMode="auto">
              <a:xfrm>
                <a:off x="7421563" y="3771901"/>
                <a:ext cx="606425" cy="276225"/>
              </a:xfrm>
              <a:prstGeom prst="rect">
                <a:avLst/>
              </a:prstGeom>
              <a:solidFill>
                <a:srgbClr val="5B6E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28"/>
              <p:cNvSpPr>
                <a:spLocks/>
              </p:cNvSpPr>
              <p:nvPr/>
            </p:nvSpPr>
            <p:spPr bwMode="auto">
              <a:xfrm>
                <a:off x="7254875" y="4030663"/>
                <a:ext cx="939800" cy="146050"/>
              </a:xfrm>
              <a:custGeom>
                <a:avLst/>
                <a:gdLst>
                  <a:gd name="T0" fmla="*/ 3 w 51"/>
                  <a:gd name="T1" fmla="*/ 0 h 8"/>
                  <a:gd name="T2" fmla="*/ 48 w 51"/>
                  <a:gd name="T3" fmla="*/ 0 h 8"/>
                  <a:gd name="T4" fmla="*/ 51 w 51"/>
                  <a:gd name="T5" fmla="*/ 3 h 8"/>
                  <a:gd name="T6" fmla="*/ 51 w 51"/>
                  <a:gd name="T7" fmla="*/ 8 h 8"/>
                  <a:gd name="T8" fmla="*/ 0 w 51"/>
                  <a:gd name="T9" fmla="*/ 8 h 8"/>
                  <a:gd name="T10" fmla="*/ 0 w 51"/>
                  <a:gd name="T11" fmla="*/ 3 h 8"/>
                  <a:gd name="T12" fmla="*/ 3 w 51"/>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51" h="8">
                    <a:moveTo>
                      <a:pt x="3" y="0"/>
                    </a:moveTo>
                    <a:cubicBezTo>
                      <a:pt x="48" y="0"/>
                      <a:pt x="48" y="0"/>
                      <a:pt x="48" y="0"/>
                    </a:cubicBezTo>
                    <a:cubicBezTo>
                      <a:pt x="50" y="0"/>
                      <a:pt x="51" y="2"/>
                      <a:pt x="51" y="3"/>
                    </a:cubicBezTo>
                    <a:cubicBezTo>
                      <a:pt x="51" y="8"/>
                      <a:pt x="51" y="8"/>
                      <a:pt x="51" y="8"/>
                    </a:cubicBezTo>
                    <a:cubicBezTo>
                      <a:pt x="0" y="8"/>
                      <a:pt x="0" y="8"/>
                      <a:pt x="0" y="8"/>
                    </a:cubicBezTo>
                    <a:cubicBezTo>
                      <a:pt x="0" y="3"/>
                      <a:pt x="0" y="3"/>
                      <a:pt x="0" y="3"/>
                    </a:cubicBezTo>
                    <a:cubicBezTo>
                      <a:pt x="0" y="2"/>
                      <a:pt x="2" y="0"/>
                      <a:pt x="3" y="0"/>
                    </a:cubicBezTo>
                    <a:close/>
                  </a:path>
                </a:pathLst>
              </a:custGeom>
              <a:solidFill>
                <a:srgbClr val="7E90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Rectangle 29"/>
              <p:cNvSpPr>
                <a:spLocks noChangeArrowheads="1"/>
              </p:cNvSpPr>
              <p:nvPr/>
            </p:nvSpPr>
            <p:spPr bwMode="auto">
              <a:xfrm>
                <a:off x="7421563" y="3771901"/>
                <a:ext cx="606425" cy="74613"/>
              </a:xfrm>
              <a:prstGeom prst="rect">
                <a:avLst/>
              </a:prstGeom>
              <a:solidFill>
                <a:srgbClr val="34475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Rectangle 30"/>
              <p:cNvSpPr>
                <a:spLocks noChangeArrowheads="1"/>
              </p:cNvSpPr>
              <p:nvPr/>
            </p:nvSpPr>
            <p:spPr bwMode="auto">
              <a:xfrm>
                <a:off x="6665913" y="2411413"/>
                <a:ext cx="92075" cy="55563"/>
              </a:xfrm>
              <a:prstGeom prst="rect">
                <a:avLst/>
              </a:prstGeom>
              <a:solidFill>
                <a:srgbClr val="9695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Rectangle 31"/>
              <p:cNvSpPr>
                <a:spLocks noChangeArrowheads="1"/>
              </p:cNvSpPr>
              <p:nvPr/>
            </p:nvSpPr>
            <p:spPr bwMode="auto">
              <a:xfrm>
                <a:off x="6813550" y="2411413"/>
                <a:ext cx="1233487" cy="55563"/>
              </a:xfrm>
              <a:prstGeom prst="rect">
                <a:avLst/>
              </a:prstGeom>
              <a:solidFill>
                <a:srgbClr val="DA251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Rectangle 32"/>
              <p:cNvSpPr>
                <a:spLocks noChangeArrowheads="1"/>
              </p:cNvSpPr>
              <p:nvPr/>
            </p:nvSpPr>
            <p:spPr bwMode="auto">
              <a:xfrm>
                <a:off x="6665913" y="2520951"/>
                <a:ext cx="92075" cy="38100"/>
              </a:xfrm>
              <a:prstGeom prst="rect">
                <a:avLst/>
              </a:prstGeom>
              <a:solidFill>
                <a:srgbClr val="9695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Rectangle 33"/>
              <p:cNvSpPr>
                <a:spLocks noChangeArrowheads="1"/>
              </p:cNvSpPr>
              <p:nvPr/>
            </p:nvSpPr>
            <p:spPr bwMode="auto">
              <a:xfrm>
                <a:off x="6813550" y="2520951"/>
                <a:ext cx="1012825" cy="38100"/>
              </a:xfrm>
              <a:prstGeom prst="rect">
                <a:avLst/>
              </a:prstGeom>
              <a:solidFill>
                <a:srgbClr val="DA251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Rectangle 34"/>
              <p:cNvSpPr>
                <a:spLocks noChangeArrowheads="1"/>
              </p:cNvSpPr>
              <p:nvPr/>
            </p:nvSpPr>
            <p:spPr bwMode="auto">
              <a:xfrm>
                <a:off x="6813550" y="2632076"/>
                <a:ext cx="276225"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Rectangle 35"/>
              <p:cNvSpPr>
                <a:spLocks noChangeArrowheads="1"/>
              </p:cNvSpPr>
              <p:nvPr/>
            </p:nvSpPr>
            <p:spPr bwMode="auto">
              <a:xfrm>
                <a:off x="6942138" y="2760663"/>
                <a:ext cx="1417637"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Rectangle 36"/>
              <p:cNvSpPr>
                <a:spLocks noChangeArrowheads="1"/>
              </p:cNvSpPr>
              <p:nvPr/>
            </p:nvSpPr>
            <p:spPr bwMode="auto">
              <a:xfrm>
                <a:off x="6813550" y="2889251"/>
                <a:ext cx="736600"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Rectangle 37"/>
              <p:cNvSpPr>
                <a:spLocks noChangeArrowheads="1"/>
              </p:cNvSpPr>
              <p:nvPr/>
            </p:nvSpPr>
            <p:spPr bwMode="auto">
              <a:xfrm>
                <a:off x="6942138" y="3017838"/>
                <a:ext cx="1252537" cy="3651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Rectangle 38"/>
              <p:cNvSpPr>
                <a:spLocks noChangeArrowheads="1"/>
              </p:cNvSpPr>
              <p:nvPr/>
            </p:nvSpPr>
            <p:spPr bwMode="auto">
              <a:xfrm>
                <a:off x="6813550" y="3146426"/>
                <a:ext cx="1068387" cy="55563"/>
              </a:xfrm>
              <a:prstGeom prst="rect">
                <a:avLst/>
              </a:prstGeom>
              <a:solidFill>
                <a:srgbClr val="9695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Rectangle 39"/>
              <p:cNvSpPr>
                <a:spLocks noChangeArrowheads="1"/>
              </p:cNvSpPr>
              <p:nvPr/>
            </p:nvSpPr>
            <p:spPr bwMode="auto">
              <a:xfrm>
                <a:off x="6942138" y="3276601"/>
                <a:ext cx="1068387" cy="3651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Rectangle 40"/>
              <p:cNvSpPr>
                <a:spLocks noChangeArrowheads="1"/>
              </p:cNvSpPr>
              <p:nvPr/>
            </p:nvSpPr>
            <p:spPr bwMode="auto">
              <a:xfrm>
                <a:off x="6813550" y="3405188"/>
                <a:ext cx="865187" cy="3651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Rectangle 41"/>
              <p:cNvSpPr>
                <a:spLocks noChangeArrowheads="1"/>
              </p:cNvSpPr>
              <p:nvPr/>
            </p:nvSpPr>
            <p:spPr bwMode="auto">
              <a:xfrm>
                <a:off x="6942138" y="3514726"/>
                <a:ext cx="1528762"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43"/>
              <p:cNvSpPr>
                <a:spLocks/>
              </p:cNvSpPr>
              <p:nvPr/>
            </p:nvSpPr>
            <p:spPr bwMode="auto">
              <a:xfrm>
                <a:off x="7550150" y="3883026"/>
                <a:ext cx="993775" cy="293688"/>
              </a:xfrm>
              <a:custGeom>
                <a:avLst/>
                <a:gdLst>
                  <a:gd name="T0" fmla="*/ 6 w 54"/>
                  <a:gd name="T1" fmla="*/ 16 h 16"/>
                  <a:gd name="T2" fmla="*/ 7 w 54"/>
                  <a:gd name="T3" fmla="*/ 16 h 16"/>
                  <a:gd name="T4" fmla="*/ 53 w 54"/>
                  <a:gd name="T5" fmla="*/ 16 h 16"/>
                  <a:gd name="T6" fmla="*/ 51 w 54"/>
                  <a:gd name="T7" fmla="*/ 3 h 16"/>
                  <a:gd name="T8" fmla="*/ 51 w 54"/>
                  <a:gd name="T9" fmla="*/ 3 h 16"/>
                  <a:gd name="T10" fmla="*/ 21 w 54"/>
                  <a:gd name="T11" fmla="*/ 1 h 16"/>
                  <a:gd name="T12" fmla="*/ 6 w 54"/>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54" h="16">
                    <a:moveTo>
                      <a:pt x="6" y="16"/>
                    </a:moveTo>
                    <a:cubicBezTo>
                      <a:pt x="7" y="16"/>
                      <a:pt x="7" y="16"/>
                      <a:pt x="7" y="16"/>
                    </a:cubicBezTo>
                    <a:cubicBezTo>
                      <a:pt x="53" y="16"/>
                      <a:pt x="53" y="16"/>
                      <a:pt x="53" y="16"/>
                    </a:cubicBezTo>
                    <a:cubicBezTo>
                      <a:pt x="54" y="13"/>
                      <a:pt x="53" y="7"/>
                      <a:pt x="51" y="3"/>
                    </a:cubicBezTo>
                    <a:cubicBezTo>
                      <a:pt x="51" y="3"/>
                      <a:pt x="51" y="3"/>
                      <a:pt x="51" y="3"/>
                    </a:cubicBezTo>
                    <a:cubicBezTo>
                      <a:pt x="49" y="1"/>
                      <a:pt x="33" y="1"/>
                      <a:pt x="21" y="1"/>
                    </a:cubicBezTo>
                    <a:cubicBezTo>
                      <a:pt x="7" y="0"/>
                      <a:pt x="0" y="8"/>
                      <a:pt x="6" y="16"/>
                    </a:cubicBezTo>
                    <a:close/>
                  </a:path>
                </a:pathLst>
              </a:custGeom>
              <a:solidFill>
                <a:srgbClr val="3849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44"/>
              <p:cNvSpPr>
                <a:spLocks/>
              </p:cNvSpPr>
              <p:nvPr/>
            </p:nvSpPr>
            <p:spPr bwMode="auto">
              <a:xfrm>
                <a:off x="8783638" y="3883026"/>
                <a:ext cx="1011237" cy="293688"/>
              </a:xfrm>
              <a:custGeom>
                <a:avLst/>
                <a:gdLst>
                  <a:gd name="T0" fmla="*/ 48 w 55"/>
                  <a:gd name="T1" fmla="*/ 16 h 16"/>
                  <a:gd name="T2" fmla="*/ 47 w 55"/>
                  <a:gd name="T3" fmla="*/ 16 h 16"/>
                  <a:gd name="T4" fmla="*/ 2 w 55"/>
                  <a:gd name="T5" fmla="*/ 16 h 16"/>
                  <a:gd name="T6" fmla="*/ 4 w 55"/>
                  <a:gd name="T7" fmla="*/ 3 h 16"/>
                  <a:gd name="T8" fmla="*/ 4 w 55"/>
                  <a:gd name="T9" fmla="*/ 3 h 16"/>
                  <a:gd name="T10" fmla="*/ 34 w 55"/>
                  <a:gd name="T11" fmla="*/ 1 h 16"/>
                  <a:gd name="T12" fmla="*/ 48 w 55"/>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55" h="16">
                    <a:moveTo>
                      <a:pt x="48" y="16"/>
                    </a:moveTo>
                    <a:cubicBezTo>
                      <a:pt x="48" y="16"/>
                      <a:pt x="48" y="16"/>
                      <a:pt x="47" y="16"/>
                    </a:cubicBezTo>
                    <a:cubicBezTo>
                      <a:pt x="2" y="16"/>
                      <a:pt x="2" y="16"/>
                      <a:pt x="2" y="16"/>
                    </a:cubicBezTo>
                    <a:cubicBezTo>
                      <a:pt x="0" y="13"/>
                      <a:pt x="1" y="7"/>
                      <a:pt x="4" y="3"/>
                    </a:cubicBezTo>
                    <a:cubicBezTo>
                      <a:pt x="4" y="3"/>
                      <a:pt x="4" y="3"/>
                      <a:pt x="4" y="3"/>
                    </a:cubicBezTo>
                    <a:cubicBezTo>
                      <a:pt x="6" y="1"/>
                      <a:pt x="22" y="1"/>
                      <a:pt x="34" y="1"/>
                    </a:cubicBezTo>
                    <a:cubicBezTo>
                      <a:pt x="48" y="0"/>
                      <a:pt x="55" y="8"/>
                      <a:pt x="48" y="16"/>
                    </a:cubicBezTo>
                    <a:close/>
                  </a:path>
                </a:pathLst>
              </a:custGeom>
              <a:solidFill>
                <a:srgbClr val="3849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45"/>
              <p:cNvSpPr>
                <a:spLocks/>
              </p:cNvSpPr>
              <p:nvPr/>
            </p:nvSpPr>
            <p:spPr bwMode="auto">
              <a:xfrm>
                <a:off x="8783638" y="5005388"/>
                <a:ext cx="349250" cy="1490663"/>
              </a:xfrm>
              <a:custGeom>
                <a:avLst/>
                <a:gdLst>
                  <a:gd name="T0" fmla="*/ 10 w 19"/>
                  <a:gd name="T1" fmla="*/ 0 h 81"/>
                  <a:gd name="T2" fmla="*/ 10 w 19"/>
                  <a:gd name="T3" fmla="*/ 0 h 81"/>
                  <a:gd name="T4" fmla="*/ 19 w 19"/>
                  <a:gd name="T5" fmla="*/ 9 h 81"/>
                  <a:gd name="T6" fmla="*/ 19 w 19"/>
                  <a:gd name="T7" fmla="*/ 72 h 81"/>
                  <a:gd name="T8" fmla="*/ 10 w 19"/>
                  <a:gd name="T9" fmla="*/ 81 h 81"/>
                  <a:gd name="T10" fmla="*/ 10 w 19"/>
                  <a:gd name="T11" fmla="*/ 81 h 81"/>
                  <a:gd name="T12" fmla="*/ 0 w 19"/>
                  <a:gd name="T13" fmla="*/ 72 h 81"/>
                  <a:gd name="T14" fmla="*/ 0 w 19"/>
                  <a:gd name="T15" fmla="*/ 9 h 81"/>
                  <a:gd name="T16" fmla="*/ 10 w 19"/>
                  <a:gd name="T17"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81">
                    <a:moveTo>
                      <a:pt x="10" y="0"/>
                    </a:moveTo>
                    <a:cubicBezTo>
                      <a:pt x="10" y="0"/>
                      <a:pt x="10" y="0"/>
                      <a:pt x="10" y="0"/>
                    </a:cubicBezTo>
                    <a:cubicBezTo>
                      <a:pt x="15" y="0"/>
                      <a:pt x="19" y="4"/>
                      <a:pt x="19" y="9"/>
                    </a:cubicBezTo>
                    <a:cubicBezTo>
                      <a:pt x="19" y="72"/>
                      <a:pt x="19" y="72"/>
                      <a:pt x="19" y="72"/>
                    </a:cubicBezTo>
                    <a:cubicBezTo>
                      <a:pt x="19" y="77"/>
                      <a:pt x="15" y="81"/>
                      <a:pt x="10" y="81"/>
                    </a:cubicBezTo>
                    <a:cubicBezTo>
                      <a:pt x="10" y="81"/>
                      <a:pt x="10" y="81"/>
                      <a:pt x="10" y="81"/>
                    </a:cubicBezTo>
                    <a:cubicBezTo>
                      <a:pt x="4" y="81"/>
                      <a:pt x="0" y="77"/>
                      <a:pt x="0" y="72"/>
                    </a:cubicBezTo>
                    <a:cubicBezTo>
                      <a:pt x="0" y="9"/>
                      <a:pt x="0" y="9"/>
                      <a:pt x="0" y="9"/>
                    </a:cubicBezTo>
                    <a:cubicBezTo>
                      <a:pt x="0" y="4"/>
                      <a:pt x="4" y="0"/>
                      <a:pt x="10" y="0"/>
                    </a:cubicBezTo>
                    <a:close/>
                  </a:path>
                </a:pathLst>
              </a:custGeom>
              <a:solidFill>
                <a:srgbClr val="3B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46"/>
              <p:cNvSpPr>
                <a:spLocks/>
              </p:cNvSpPr>
              <p:nvPr/>
            </p:nvSpPr>
            <p:spPr bwMode="auto">
              <a:xfrm>
                <a:off x="8912225" y="3441701"/>
                <a:ext cx="865187" cy="735013"/>
              </a:xfrm>
              <a:custGeom>
                <a:avLst/>
                <a:gdLst>
                  <a:gd name="T0" fmla="*/ 36 w 47"/>
                  <a:gd name="T1" fmla="*/ 40 h 40"/>
                  <a:gd name="T2" fmla="*/ 20 w 47"/>
                  <a:gd name="T3" fmla="*/ 28 h 40"/>
                  <a:gd name="T4" fmla="*/ 4 w 47"/>
                  <a:gd name="T5" fmla="*/ 12 h 40"/>
                  <a:gd name="T6" fmla="*/ 13 w 47"/>
                  <a:gd name="T7" fmla="*/ 0 h 40"/>
                  <a:gd name="T8" fmla="*/ 13 w 47"/>
                  <a:gd name="T9" fmla="*/ 0 h 40"/>
                  <a:gd name="T10" fmla="*/ 36 w 47"/>
                  <a:gd name="T11" fmla="*/ 20 h 40"/>
                  <a:gd name="T12" fmla="*/ 36 w 47"/>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47" h="40">
                    <a:moveTo>
                      <a:pt x="36" y="40"/>
                    </a:moveTo>
                    <a:cubicBezTo>
                      <a:pt x="28" y="40"/>
                      <a:pt x="24" y="32"/>
                      <a:pt x="20" y="28"/>
                    </a:cubicBezTo>
                    <a:cubicBezTo>
                      <a:pt x="4" y="12"/>
                      <a:pt x="4" y="12"/>
                      <a:pt x="4" y="12"/>
                    </a:cubicBezTo>
                    <a:cubicBezTo>
                      <a:pt x="0" y="8"/>
                      <a:pt x="8" y="1"/>
                      <a:pt x="13" y="0"/>
                    </a:cubicBezTo>
                    <a:cubicBezTo>
                      <a:pt x="13" y="0"/>
                      <a:pt x="13" y="0"/>
                      <a:pt x="13" y="0"/>
                    </a:cubicBezTo>
                    <a:cubicBezTo>
                      <a:pt x="17" y="0"/>
                      <a:pt x="28" y="11"/>
                      <a:pt x="36" y="20"/>
                    </a:cubicBezTo>
                    <a:cubicBezTo>
                      <a:pt x="47" y="30"/>
                      <a:pt x="45" y="40"/>
                      <a:pt x="36" y="40"/>
                    </a:cubicBezTo>
                    <a:close/>
                  </a:path>
                </a:pathLst>
              </a:custGeom>
              <a:solidFill>
                <a:srgbClr val="57588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47"/>
              <p:cNvSpPr>
                <a:spLocks/>
              </p:cNvSpPr>
              <p:nvPr/>
            </p:nvSpPr>
            <p:spPr bwMode="auto">
              <a:xfrm>
                <a:off x="8194675" y="4692651"/>
                <a:ext cx="957262" cy="441325"/>
              </a:xfrm>
              <a:custGeom>
                <a:avLst/>
                <a:gdLst>
                  <a:gd name="T0" fmla="*/ 11 w 52"/>
                  <a:gd name="T1" fmla="*/ 0 h 24"/>
                  <a:gd name="T2" fmla="*/ 26 w 52"/>
                  <a:gd name="T3" fmla="*/ 0 h 24"/>
                  <a:gd name="T4" fmla="*/ 41 w 52"/>
                  <a:gd name="T5" fmla="*/ 0 h 24"/>
                  <a:gd name="T6" fmla="*/ 50 w 52"/>
                  <a:gd name="T7" fmla="*/ 5 h 24"/>
                  <a:gd name="T8" fmla="*/ 50 w 52"/>
                  <a:gd name="T9" fmla="*/ 11 h 24"/>
                  <a:gd name="T10" fmla="*/ 51 w 52"/>
                  <a:gd name="T11" fmla="*/ 18 h 24"/>
                  <a:gd name="T12" fmla="*/ 42 w 52"/>
                  <a:gd name="T13" fmla="*/ 24 h 24"/>
                  <a:gd name="T14" fmla="*/ 26 w 52"/>
                  <a:gd name="T15" fmla="*/ 24 h 24"/>
                  <a:gd name="T16" fmla="*/ 9 w 52"/>
                  <a:gd name="T17" fmla="*/ 24 h 24"/>
                  <a:gd name="T18" fmla="*/ 0 w 52"/>
                  <a:gd name="T19" fmla="*/ 18 h 24"/>
                  <a:gd name="T20" fmla="*/ 1 w 52"/>
                  <a:gd name="T21" fmla="*/ 11 h 24"/>
                  <a:gd name="T22" fmla="*/ 2 w 52"/>
                  <a:gd name="T23" fmla="*/ 5 h 24"/>
                  <a:gd name="T24" fmla="*/ 11 w 52"/>
                  <a:gd name="T25"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2" h="24">
                    <a:moveTo>
                      <a:pt x="11" y="0"/>
                    </a:moveTo>
                    <a:cubicBezTo>
                      <a:pt x="16" y="0"/>
                      <a:pt x="21" y="0"/>
                      <a:pt x="26" y="0"/>
                    </a:cubicBezTo>
                    <a:cubicBezTo>
                      <a:pt x="31" y="0"/>
                      <a:pt x="36" y="0"/>
                      <a:pt x="41" y="0"/>
                    </a:cubicBezTo>
                    <a:cubicBezTo>
                      <a:pt x="45" y="0"/>
                      <a:pt x="49" y="2"/>
                      <a:pt x="50" y="5"/>
                    </a:cubicBezTo>
                    <a:cubicBezTo>
                      <a:pt x="50" y="7"/>
                      <a:pt x="50" y="9"/>
                      <a:pt x="50" y="11"/>
                    </a:cubicBezTo>
                    <a:cubicBezTo>
                      <a:pt x="51" y="13"/>
                      <a:pt x="51" y="16"/>
                      <a:pt x="51" y="18"/>
                    </a:cubicBezTo>
                    <a:cubicBezTo>
                      <a:pt x="52" y="21"/>
                      <a:pt x="48" y="24"/>
                      <a:pt x="42" y="24"/>
                    </a:cubicBezTo>
                    <a:cubicBezTo>
                      <a:pt x="37" y="24"/>
                      <a:pt x="31" y="24"/>
                      <a:pt x="26" y="24"/>
                    </a:cubicBezTo>
                    <a:cubicBezTo>
                      <a:pt x="20" y="24"/>
                      <a:pt x="14" y="24"/>
                      <a:pt x="9" y="24"/>
                    </a:cubicBezTo>
                    <a:cubicBezTo>
                      <a:pt x="3" y="24"/>
                      <a:pt x="0" y="21"/>
                      <a:pt x="0" y="18"/>
                    </a:cubicBezTo>
                    <a:cubicBezTo>
                      <a:pt x="1" y="16"/>
                      <a:pt x="1" y="13"/>
                      <a:pt x="1" y="11"/>
                    </a:cubicBezTo>
                    <a:cubicBezTo>
                      <a:pt x="2" y="9"/>
                      <a:pt x="2" y="7"/>
                      <a:pt x="2" y="5"/>
                    </a:cubicBezTo>
                    <a:cubicBezTo>
                      <a:pt x="3" y="2"/>
                      <a:pt x="7" y="0"/>
                      <a:pt x="11" y="0"/>
                    </a:cubicBezTo>
                    <a:close/>
                  </a:path>
                </a:pathLst>
              </a:custGeom>
              <a:solidFill>
                <a:srgbClr val="3B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Rectangle 48"/>
              <p:cNvSpPr>
                <a:spLocks noChangeArrowheads="1"/>
              </p:cNvSpPr>
              <p:nvPr/>
            </p:nvSpPr>
            <p:spPr bwMode="auto">
              <a:xfrm>
                <a:off x="8451850" y="3201988"/>
                <a:ext cx="441325" cy="239713"/>
              </a:xfrm>
              <a:prstGeom prst="rect">
                <a:avLst/>
              </a:pr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Rectangle 49"/>
              <p:cNvSpPr>
                <a:spLocks noChangeArrowheads="1"/>
              </p:cNvSpPr>
              <p:nvPr/>
            </p:nvSpPr>
            <p:spPr bwMode="auto">
              <a:xfrm>
                <a:off x="8451850" y="3201988"/>
                <a:ext cx="220662" cy="239713"/>
              </a:xfrm>
              <a:prstGeom prst="rect">
                <a:avLst/>
              </a:pr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50"/>
              <p:cNvSpPr>
                <a:spLocks/>
              </p:cNvSpPr>
              <p:nvPr/>
            </p:nvSpPr>
            <p:spPr bwMode="auto">
              <a:xfrm>
                <a:off x="8286750" y="2908301"/>
                <a:ext cx="92075" cy="146050"/>
              </a:xfrm>
              <a:custGeom>
                <a:avLst/>
                <a:gdLst>
                  <a:gd name="T0" fmla="*/ 1 w 5"/>
                  <a:gd name="T1" fmla="*/ 0 h 8"/>
                  <a:gd name="T2" fmla="*/ 2 w 5"/>
                  <a:gd name="T3" fmla="*/ 0 h 8"/>
                  <a:gd name="T4" fmla="*/ 4 w 5"/>
                  <a:gd name="T5" fmla="*/ 1 h 8"/>
                  <a:gd name="T6" fmla="*/ 5 w 5"/>
                  <a:gd name="T7" fmla="*/ 6 h 8"/>
                  <a:gd name="T8" fmla="*/ 4 w 5"/>
                  <a:gd name="T9" fmla="*/ 7 h 8"/>
                  <a:gd name="T10" fmla="*/ 3 w 5"/>
                  <a:gd name="T11" fmla="*/ 7 h 8"/>
                  <a:gd name="T12" fmla="*/ 1 w 5"/>
                  <a:gd name="T13" fmla="*/ 6 h 8"/>
                  <a:gd name="T14" fmla="*/ 0 w 5"/>
                  <a:gd name="T15" fmla="*/ 2 h 8"/>
                  <a:gd name="T16" fmla="*/ 1 w 5"/>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8">
                    <a:moveTo>
                      <a:pt x="1" y="0"/>
                    </a:moveTo>
                    <a:cubicBezTo>
                      <a:pt x="2" y="0"/>
                      <a:pt x="2" y="0"/>
                      <a:pt x="2" y="0"/>
                    </a:cubicBezTo>
                    <a:cubicBezTo>
                      <a:pt x="3" y="0"/>
                      <a:pt x="3" y="1"/>
                      <a:pt x="4" y="1"/>
                    </a:cubicBezTo>
                    <a:cubicBezTo>
                      <a:pt x="5" y="6"/>
                      <a:pt x="5" y="6"/>
                      <a:pt x="5" y="6"/>
                    </a:cubicBezTo>
                    <a:cubicBezTo>
                      <a:pt x="5" y="7"/>
                      <a:pt x="4" y="7"/>
                      <a:pt x="4" y="7"/>
                    </a:cubicBezTo>
                    <a:cubicBezTo>
                      <a:pt x="3" y="7"/>
                      <a:pt x="3" y="7"/>
                      <a:pt x="3" y="7"/>
                    </a:cubicBezTo>
                    <a:cubicBezTo>
                      <a:pt x="2" y="8"/>
                      <a:pt x="1" y="7"/>
                      <a:pt x="1" y="6"/>
                    </a:cubicBezTo>
                    <a:cubicBezTo>
                      <a:pt x="0" y="2"/>
                      <a:pt x="0" y="2"/>
                      <a:pt x="0" y="2"/>
                    </a:cubicBezTo>
                    <a:cubicBezTo>
                      <a:pt x="0" y="1"/>
                      <a:pt x="1" y="0"/>
                      <a:pt x="1" y="0"/>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51"/>
              <p:cNvSpPr>
                <a:spLocks/>
              </p:cNvSpPr>
              <p:nvPr/>
            </p:nvSpPr>
            <p:spPr bwMode="auto">
              <a:xfrm>
                <a:off x="8967788" y="2908301"/>
                <a:ext cx="92075" cy="146050"/>
              </a:xfrm>
              <a:custGeom>
                <a:avLst/>
                <a:gdLst>
                  <a:gd name="T0" fmla="*/ 4 w 5"/>
                  <a:gd name="T1" fmla="*/ 0 h 8"/>
                  <a:gd name="T2" fmla="*/ 3 w 5"/>
                  <a:gd name="T3" fmla="*/ 0 h 8"/>
                  <a:gd name="T4" fmla="*/ 1 w 5"/>
                  <a:gd name="T5" fmla="*/ 1 h 8"/>
                  <a:gd name="T6" fmla="*/ 0 w 5"/>
                  <a:gd name="T7" fmla="*/ 6 h 8"/>
                  <a:gd name="T8" fmla="*/ 1 w 5"/>
                  <a:gd name="T9" fmla="*/ 7 h 8"/>
                  <a:gd name="T10" fmla="*/ 2 w 5"/>
                  <a:gd name="T11" fmla="*/ 7 h 8"/>
                  <a:gd name="T12" fmla="*/ 3 w 5"/>
                  <a:gd name="T13" fmla="*/ 6 h 8"/>
                  <a:gd name="T14" fmla="*/ 4 w 5"/>
                  <a:gd name="T15" fmla="*/ 2 h 8"/>
                  <a:gd name="T16" fmla="*/ 4 w 5"/>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8">
                    <a:moveTo>
                      <a:pt x="4" y="0"/>
                    </a:moveTo>
                    <a:cubicBezTo>
                      <a:pt x="3" y="0"/>
                      <a:pt x="3" y="0"/>
                      <a:pt x="3" y="0"/>
                    </a:cubicBezTo>
                    <a:cubicBezTo>
                      <a:pt x="2" y="0"/>
                      <a:pt x="1" y="1"/>
                      <a:pt x="1" y="1"/>
                    </a:cubicBezTo>
                    <a:cubicBezTo>
                      <a:pt x="0" y="6"/>
                      <a:pt x="0" y="6"/>
                      <a:pt x="0" y="6"/>
                    </a:cubicBezTo>
                    <a:cubicBezTo>
                      <a:pt x="0" y="7"/>
                      <a:pt x="1" y="7"/>
                      <a:pt x="1" y="7"/>
                    </a:cubicBezTo>
                    <a:cubicBezTo>
                      <a:pt x="2" y="7"/>
                      <a:pt x="2" y="7"/>
                      <a:pt x="2" y="7"/>
                    </a:cubicBezTo>
                    <a:cubicBezTo>
                      <a:pt x="3" y="8"/>
                      <a:pt x="3" y="7"/>
                      <a:pt x="3" y="6"/>
                    </a:cubicBezTo>
                    <a:cubicBezTo>
                      <a:pt x="4" y="2"/>
                      <a:pt x="4" y="2"/>
                      <a:pt x="4" y="2"/>
                    </a:cubicBezTo>
                    <a:cubicBezTo>
                      <a:pt x="5" y="1"/>
                      <a:pt x="4" y="0"/>
                      <a:pt x="4" y="0"/>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52"/>
              <p:cNvSpPr>
                <a:spLocks/>
              </p:cNvSpPr>
              <p:nvPr/>
            </p:nvSpPr>
            <p:spPr bwMode="auto">
              <a:xfrm>
                <a:off x="8286750" y="2338388"/>
                <a:ext cx="754062" cy="1028700"/>
              </a:xfrm>
              <a:custGeom>
                <a:avLst/>
                <a:gdLst>
                  <a:gd name="T0" fmla="*/ 40 w 41"/>
                  <a:gd name="T1" fmla="*/ 32 h 56"/>
                  <a:gd name="T2" fmla="*/ 40 w 41"/>
                  <a:gd name="T3" fmla="*/ 34 h 56"/>
                  <a:gd name="T4" fmla="*/ 33 w 41"/>
                  <a:gd name="T5" fmla="*/ 48 h 56"/>
                  <a:gd name="T6" fmla="*/ 9 w 41"/>
                  <a:gd name="T7" fmla="*/ 48 h 56"/>
                  <a:gd name="T8" fmla="*/ 2 w 41"/>
                  <a:gd name="T9" fmla="*/ 35 h 56"/>
                  <a:gd name="T10" fmla="*/ 2 w 41"/>
                  <a:gd name="T11" fmla="*/ 18 h 56"/>
                  <a:gd name="T12" fmla="*/ 28 w 41"/>
                  <a:gd name="T13" fmla="*/ 8 h 56"/>
                  <a:gd name="T14" fmla="*/ 39 w 41"/>
                  <a:gd name="T15" fmla="*/ 18 h 56"/>
                  <a:gd name="T16" fmla="*/ 40 w 41"/>
                  <a:gd name="T17" fmla="*/ 3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56">
                    <a:moveTo>
                      <a:pt x="40" y="32"/>
                    </a:moveTo>
                    <a:cubicBezTo>
                      <a:pt x="40" y="33"/>
                      <a:pt x="40" y="30"/>
                      <a:pt x="40" y="34"/>
                    </a:cubicBezTo>
                    <a:cubicBezTo>
                      <a:pt x="39" y="37"/>
                      <a:pt x="36" y="44"/>
                      <a:pt x="33" y="48"/>
                    </a:cubicBezTo>
                    <a:cubicBezTo>
                      <a:pt x="27" y="56"/>
                      <a:pt x="16" y="56"/>
                      <a:pt x="9" y="48"/>
                    </a:cubicBezTo>
                    <a:cubicBezTo>
                      <a:pt x="6" y="46"/>
                      <a:pt x="3" y="39"/>
                      <a:pt x="2" y="35"/>
                    </a:cubicBezTo>
                    <a:cubicBezTo>
                      <a:pt x="1" y="29"/>
                      <a:pt x="0" y="23"/>
                      <a:pt x="2" y="18"/>
                    </a:cubicBezTo>
                    <a:cubicBezTo>
                      <a:pt x="5" y="8"/>
                      <a:pt x="18" y="0"/>
                      <a:pt x="28" y="8"/>
                    </a:cubicBezTo>
                    <a:cubicBezTo>
                      <a:pt x="34" y="6"/>
                      <a:pt x="39" y="13"/>
                      <a:pt x="39" y="18"/>
                    </a:cubicBezTo>
                    <a:cubicBezTo>
                      <a:pt x="41" y="23"/>
                      <a:pt x="40" y="27"/>
                      <a:pt x="40" y="32"/>
                    </a:cubicBezTo>
                    <a:close/>
                  </a:path>
                </a:pathLst>
              </a:cu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53"/>
              <p:cNvSpPr>
                <a:spLocks/>
              </p:cNvSpPr>
              <p:nvPr/>
            </p:nvSpPr>
            <p:spPr bwMode="auto">
              <a:xfrm>
                <a:off x="8120063" y="3441701"/>
                <a:ext cx="1104900" cy="1527175"/>
              </a:xfrm>
              <a:custGeom>
                <a:avLst/>
                <a:gdLst>
                  <a:gd name="T0" fmla="*/ 7 w 60"/>
                  <a:gd name="T1" fmla="*/ 0 h 83"/>
                  <a:gd name="T2" fmla="*/ 29 w 60"/>
                  <a:gd name="T3" fmla="*/ 0 h 83"/>
                  <a:gd name="T4" fmla="*/ 29 w 60"/>
                  <a:gd name="T5" fmla="*/ 0 h 83"/>
                  <a:gd name="T6" fmla="*/ 30 w 60"/>
                  <a:gd name="T7" fmla="*/ 0 h 83"/>
                  <a:gd name="T8" fmla="*/ 30 w 60"/>
                  <a:gd name="T9" fmla="*/ 0 h 83"/>
                  <a:gd name="T10" fmla="*/ 31 w 60"/>
                  <a:gd name="T11" fmla="*/ 0 h 83"/>
                  <a:gd name="T12" fmla="*/ 31 w 60"/>
                  <a:gd name="T13" fmla="*/ 0 h 83"/>
                  <a:gd name="T14" fmla="*/ 53 w 60"/>
                  <a:gd name="T15" fmla="*/ 0 h 83"/>
                  <a:gd name="T16" fmla="*/ 59 w 60"/>
                  <a:gd name="T17" fmla="*/ 10 h 83"/>
                  <a:gd name="T18" fmla="*/ 56 w 60"/>
                  <a:gd name="T19" fmla="*/ 42 h 83"/>
                  <a:gd name="T20" fmla="*/ 56 w 60"/>
                  <a:gd name="T21" fmla="*/ 83 h 83"/>
                  <a:gd name="T22" fmla="*/ 4 w 60"/>
                  <a:gd name="T23" fmla="*/ 83 h 83"/>
                  <a:gd name="T24" fmla="*/ 4 w 60"/>
                  <a:gd name="T25" fmla="*/ 42 h 83"/>
                  <a:gd name="T26" fmla="*/ 1 w 60"/>
                  <a:gd name="T27" fmla="*/ 10 h 83"/>
                  <a:gd name="T28" fmla="*/ 7 w 60"/>
                  <a:gd name="T29"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0" h="83">
                    <a:moveTo>
                      <a:pt x="7" y="0"/>
                    </a:moveTo>
                    <a:cubicBezTo>
                      <a:pt x="29" y="0"/>
                      <a:pt x="29" y="0"/>
                      <a:pt x="29" y="0"/>
                    </a:cubicBezTo>
                    <a:cubicBezTo>
                      <a:pt x="29" y="0"/>
                      <a:pt x="29" y="0"/>
                      <a:pt x="29" y="0"/>
                    </a:cubicBezTo>
                    <a:cubicBezTo>
                      <a:pt x="30" y="0"/>
                      <a:pt x="30" y="0"/>
                      <a:pt x="30" y="0"/>
                    </a:cubicBezTo>
                    <a:cubicBezTo>
                      <a:pt x="30" y="0"/>
                      <a:pt x="30" y="0"/>
                      <a:pt x="30" y="0"/>
                    </a:cubicBezTo>
                    <a:cubicBezTo>
                      <a:pt x="31" y="0"/>
                      <a:pt x="31" y="0"/>
                      <a:pt x="31" y="0"/>
                    </a:cubicBezTo>
                    <a:cubicBezTo>
                      <a:pt x="31" y="0"/>
                      <a:pt x="31" y="0"/>
                      <a:pt x="31" y="0"/>
                    </a:cubicBezTo>
                    <a:cubicBezTo>
                      <a:pt x="53" y="0"/>
                      <a:pt x="53" y="0"/>
                      <a:pt x="53" y="0"/>
                    </a:cubicBezTo>
                    <a:cubicBezTo>
                      <a:pt x="57" y="0"/>
                      <a:pt x="60" y="4"/>
                      <a:pt x="59" y="10"/>
                    </a:cubicBezTo>
                    <a:cubicBezTo>
                      <a:pt x="58" y="22"/>
                      <a:pt x="56" y="32"/>
                      <a:pt x="56" y="42"/>
                    </a:cubicBezTo>
                    <a:cubicBezTo>
                      <a:pt x="56" y="83"/>
                      <a:pt x="56" y="83"/>
                      <a:pt x="56" y="83"/>
                    </a:cubicBezTo>
                    <a:cubicBezTo>
                      <a:pt x="4" y="83"/>
                      <a:pt x="4" y="83"/>
                      <a:pt x="4" y="83"/>
                    </a:cubicBezTo>
                    <a:cubicBezTo>
                      <a:pt x="4" y="42"/>
                      <a:pt x="4" y="42"/>
                      <a:pt x="4" y="42"/>
                    </a:cubicBezTo>
                    <a:cubicBezTo>
                      <a:pt x="4" y="32"/>
                      <a:pt x="2" y="22"/>
                      <a:pt x="1" y="10"/>
                    </a:cubicBezTo>
                    <a:cubicBezTo>
                      <a:pt x="0" y="4"/>
                      <a:pt x="3" y="0"/>
                      <a:pt x="7" y="0"/>
                    </a:cubicBezTo>
                    <a:close/>
                  </a:path>
                </a:pathLst>
              </a:custGeom>
              <a:solidFill>
                <a:srgbClr val="494F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54"/>
              <p:cNvSpPr>
                <a:spLocks/>
              </p:cNvSpPr>
              <p:nvPr/>
            </p:nvSpPr>
            <p:spPr bwMode="auto">
              <a:xfrm>
                <a:off x="8194675" y="5005388"/>
                <a:ext cx="349250" cy="1490663"/>
              </a:xfrm>
              <a:custGeom>
                <a:avLst/>
                <a:gdLst>
                  <a:gd name="T0" fmla="*/ 10 w 19"/>
                  <a:gd name="T1" fmla="*/ 0 h 81"/>
                  <a:gd name="T2" fmla="*/ 10 w 19"/>
                  <a:gd name="T3" fmla="*/ 0 h 81"/>
                  <a:gd name="T4" fmla="*/ 19 w 19"/>
                  <a:gd name="T5" fmla="*/ 9 h 81"/>
                  <a:gd name="T6" fmla="*/ 19 w 19"/>
                  <a:gd name="T7" fmla="*/ 72 h 81"/>
                  <a:gd name="T8" fmla="*/ 10 w 19"/>
                  <a:gd name="T9" fmla="*/ 81 h 81"/>
                  <a:gd name="T10" fmla="*/ 10 w 19"/>
                  <a:gd name="T11" fmla="*/ 81 h 81"/>
                  <a:gd name="T12" fmla="*/ 0 w 19"/>
                  <a:gd name="T13" fmla="*/ 72 h 81"/>
                  <a:gd name="T14" fmla="*/ 0 w 19"/>
                  <a:gd name="T15" fmla="*/ 9 h 81"/>
                  <a:gd name="T16" fmla="*/ 10 w 19"/>
                  <a:gd name="T17"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81">
                    <a:moveTo>
                      <a:pt x="10" y="0"/>
                    </a:moveTo>
                    <a:cubicBezTo>
                      <a:pt x="10" y="0"/>
                      <a:pt x="10" y="0"/>
                      <a:pt x="10" y="0"/>
                    </a:cubicBezTo>
                    <a:cubicBezTo>
                      <a:pt x="15" y="0"/>
                      <a:pt x="19" y="4"/>
                      <a:pt x="19" y="9"/>
                    </a:cubicBezTo>
                    <a:cubicBezTo>
                      <a:pt x="19" y="72"/>
                      <a:pt x="19" y="72"/>
                      <a:pt x="19" y="72"/>
                    </a:cubicBezTo>
                    <a:cubicBezTo>
                      <a:pt x="19" y="77"/>
                      <a:pt x="15" y="81"/>
                      <a:pt x="10" y="81"/>
                    </a:cubicBezTo>
                    <a:cubicBezTo>
                      <a:pt x="10" y="81"/>
                      <a:pt x="10" y="81"/>
                      <a:pt x="10" y="81"/>
                    </a:cubicBezTo>
                    <a:cubicBezTo>
                      <a:pt x="5" y="81"/>
                      <a:pt x="0" y="77"/>
                      <a:pt x="0" y="72"/>
                    </a:cubicBezTo>
                    <a:cubicBezTo>
                      <a:pt x="0" y="9"/>
                      <a:pt x="0" y="9"/>
                      <a:pt x="0" y="9"/>
                    </a:cubicBezTo>
                    <a:cubicBezTo>
                      <a:pt x="0" y="4"/>
                      <a:pt x="5" y="0"/>
                      <a:pt x="10" y="0"/>
                    </a:cubicBezTo>
                    <a:close/>
                  </a:path>
                </a:pathLst>
              </a:custGeom>
              <a:solidFill>
                <a:srgbClr val="3B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55"/>
              <p:cNvSpPr>
                <a:spLocks/>
              </p:cNvSpPr>
              <p:nvPr/>
            </p:nvSpPr>
            <p:spPr bwMode="auto">
              <a:xfrm>
                <a:off x="8175625" y="3441701"/>
                <a:ext cx="496887" cy="1527175"/>
              </a:xfrm>
              <a:custGeom>
                <a:avLst/>
                <a:gdLst>
                  <a:gd name="T0" fmla="*/ 4 w 27"/>
                  <a:gd name="T1" fmla="*/ 0 h 83"/>
                  <a:gd name="T2" fmla="*/ 26 w 27"/>
                  <a:gd name="T3" fmla="*/ 0 h 83"/>
                  <a:gd name="T4" fmla="*/ 26 w 27"/>
                  <a:gd name="T5" fmla="*/ 0 h 83"/>
                  <a:gd name="T6" fmla="*/ 27 w 27"/>
                  <a:gd name="T7" fmla="*/ 0 h 83"/>
                  <a:gd name="T8" fmla="*/ 27 w 27"/>
                  <a:gd name="T9" fmla="*/ 0 h 83"/>
                  <a:gd name="T10" fmla="*/ 27 w 27"/>
                  <a:gd name="T11" fmla="*/ 83 h 83"/>
                  <a:gd name="T12" fmla="*/ 1 w 27"/>
                  <a:gd name="T13" fmla="*/ 83 h 83"/>
                  <a:gd name="T14" fmla="*/ 0 w 27"/>
                  <a:gd name="T15" fmla="*/ 10 h 83"/>
                  <a:gd name="T16" fmla="*/ 4 w 27"/>
                  <a:gd name="T17"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83">
                    <a:moveTo>
                      <a:pt x="4" y="0"/>
                    </a:moveTo>
                    <a:cubicBezTo>
                      <a:pt x="26" y="0"/>
                      <a:pt x="26" y="0"/>
                      <a:pt x="26" y="0"/>
                    </a:cubicBezTo>
                    <a:cubicBezTo>
                      <a:pt x="26" y="0"/>
                      <a:pt x="26" y="0"/>
                      <a:pt x="26" y="0"/>
                    </a:cubicBezTo>
                    <a:cubicBezTo>
                      <a:pt x="27" y="0"/>
                      <a:pt x="27" y="0"/>
                      <a:pt x="27" y="0"/>
                    </a:cubicBezTo>
                    <a:cubicBezTo>
                      <a:pt x="27" y="0"/>
                      <a:pt x="27" y="0"/>
                      <a:pt x="27" y="0"/>
                    </a:cubicBezTo>
                    <a:cubicBezTo>
                      <a:pt x="27" y="83"/>
                      <a:pt x="27" y="83"/>
                      <a:pt x="27" y="83"/>
                    </a:cubicBezTo>
                    <a:cubicBezTo>
                      <a:pt x="1" y="83"/>
                      <a:pt x="1" y="83"/>
                      <a:pt x="1" y="83"/>
                    </a:cubicBezTo>
                    <a:cubicBezTo>
                      <a:pt x="0" y="10"/>
                      <a:pt x="0" y="10"/>
                      <a:pt x="0" y="10"/>
                    </a:cubicBezTo>
                    <a:cubicBezTo>
                      <a:pt x="0" y="4"/>
                      <a:pt x="0" y="0"/>
                      <a:pt x="4" y="0"/>
                    </a:cubicBezTo>
                    <a:close/>
                  </a:path>
                </a:pathLst>
              </a:custGeom>
              <a:solidFill>
                <a:srgbClr val="5362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56"/>
              <p:cNvSpPr>
                <a:spLocks/>
              </p:cNvSpPr>
              <p:nvPr/>
            </p:nvSpPr>
            <p:spPr bwMode="auto">
              <a:xfrm>
                <a:off x="8359775" y="3386138"/>
                <a:ext cx="625475" cy="147638"/>
              </a:xfrm>
              <a:custGeom>
                <a:avLst/>
                <a:gdLst>
                  <a:gd name="T0" fmla="*/ 5 w 34"/>
                  <a:gd name="T1" fmla="*/ 0 h 8"/>
                  <a:gd name="T2" fmla="*/ 0 w 34"/>
                  <a:gd name="T3" fmla="*/ 3 h 8"/>
                  <a:gd name="T4" fmla="*/ 34 w 34"/>
                  <a:gd name="T5" fmla="*/ 3 h 8"/>
                  <a:gd name="T6" fmla="*/ 29 w 34"/>
                  <a:gd name="T7" fmla="*/ 0 h 8"/>
                  <a:gd name="T8" fmla="*/ 5 w 34"/>
                  <a:gd name="T9" fmla="*/ 0 h 8"/>
                </a:gdLst>
                <a:ahLst/>
                <a:cxnLst>
                  <a:cxn ang="0">
                    <a:pos x="T0" y="T1"/>
                  </a:cxn>
                  <a:cxn ang="0">
                    <a:pos x="T2" y="T3"/>
                  </a:cxn>
                  <a:cxn ang="0">
                    <a:pos x="T4" y="T5"/>
                  </a:cxn>
                  <a:cxn ang="0">
                    <a:pos x="T6" y="T7"/>
                  </a:cxn>
                  <a:cxn ang="0">
                    <a:pos x="T8" y="T9"/>
                  </a:cxn>
                </a:cxnLst>
                <a:rect l="0" t="0" r="r" b="b"/>
                <a:pathLst>
                  <a:path w="34" h="8">
                    <a:moveTo>
                      <a:pt x="5" y="0"/>
                    </a:moveTo>
                    <a:cubicBezTo>
                      <a:pt x="0" y="3"/>
                      <a:pt x="0" y="3"/>
                      <a:pt x="0" y="3"/>
                    </a:cubicBezTo>
                    <a:cubicBezTo>
                      <a:pt x="8" y="8"/>
                      <a:pt x="28" y="7"/>
                      <a:pt x="34" y="3"/>
                    </a:cubicBezTo>
                    <a:cubicBezTo>
                      <a:pt x="29" y="0"/>
                      <a:pt x="29" y="0"/>
                      <a:pt x="29" y="0"/>
                    </a:cubicBezTo>
                    <a:cubicBezTo>
                      <a:pt x="21" y="2"/>
                      <a:pt x="12" y="2"/>
                      <a:pt x="5" y="0"/>
                    </a:cubicBezTo>
                    <a:close/>
                  </a:path>
                </a:pathLst>
              </a:custGeom>
              <a:solidFill>
                <a:srgbClr val="C9E7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57"/>
              <p:cNvSpPr>
                <a:spLocks/>
              </p:cNvSpPr>
              <p:nvPr/>
            </p:nvSpPr>
            <p:spPr bwMode="auto">
              <a:xfrm>
                <a:off x="8359775" y="3386138"/>
                <a:ext cx="312737" cy="111125"/>
              </a:xfrm>
              <a:custGeom>
                <a:avLst/>
                <a:gdLst>
                  <a:gd name="T0" fmla="*/ 5 w 17"/>
                  <a:gd name="T1" fmla="*/ 0 h 6"/>
                  <a:gd name="T2" fmla="*/ 0 w 17"/>
                  <a:gd name="T3" fmla="*/ 3 h 6"/>
                  <a:gd name="T4" fmla="*/ 17 w 17"/>
                  <a:gd name="T5" fmla="*/ 6 h 6"/>
                  <a:gd name="T6" fmla="*/ 17 w 17"/>
                  <a:gd name="T7" fmla="*/ 1 h 6"/>
                  <a:gd name="T8" fmla="*/ 5 w 17"/>
                  <a:gd name="T9" fmla="*/ 0 h 6"/>
                </a:gdLst>
                <a:ahLst/>
                <a:cxnLst>
                  <a:cxn ang="0">
                    <a:pos x="T0" y="T1"/>
                  </a:cxn>
                  <a:cxn ang="0">
                    <a:pos x="T2" y="T3"/>
                  </a:cxn>
                  <a:cxn ang="0">
                    <a:pos x="T4" y="T5"/>
                  </a:cxn>
                  <a:cxn ang="0">
                    <a:pos x="T6" y="T7"/>
                  </a:cxn>
                  <a:cxn ang="0">
                    <a:pos x="T8" y="T9"/>
                  </a:cxn>
                </a:cxnLst>
                <a:rect l="0" t="0" r="r" b="b"/>
                <a:pathLst>
                  <a:path w="17" h="6">
                    <a:moveTo>
                      <a:pt x="5" y="0"/>
                    </a:moveTo>
                    <a:cubicBezTo>
                      <a:pt x="0" y="3"/>
                      <a:pt x="0" y="3"/>
                      <a:pt x="0" y="3"/>
                    </a:cubicBezTo>
                    <a:cubicBezTo>
                      <a:pt x="4" y="5"/>
                      <a:pt x="10" y="6"/>
                      <a:pt x="17" y="6"/>
                    </a:cubicBezTo>
                    <a:cubicBezTo>
                      <a:pt x="17" y="1"/>
                      <a:pt x="17" y="1"/>
                      <a:pt x="17" y="1"/>
                    </a:cubicBezTo>
                    <a:cubicBezTo>
                      <a:pt x="12" y="1"/>
                      <a:pt x="8" y="1"/>
                      <a:pt x="5" y="0"/>
                    </a:cubicBezTo>
                    <a:close/>
                  </a:path>
                </a:pathLst>
              </a:custGeom>
              <a:solidFill>
                <a:srgbClr val="EBF7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58"/>
              <p:cNvSpPr>
                <a:spLocks/>
              </p:cNvSpPr>
              <p:nvPr/>
            </p:nvSpPr>
            <p:spPr bwMode="auto">
              <a:xfrm>
                <a:off x="8323263" y="3405188"/>
                <a:ext cx="698500" cy="146050"/>
              </a:xfrm>
              <a:custGeom>
                <a:avLst/>
                <a:gdLst>
                  <a:gd name="T0" fmla="*/ 4 w 38"/>
                  <a:gd name="T1" fmla="*/ 0 h 8"/>
                  <a:gd name="T2" fmla="*/ 33 w 38"/>
                  <a:gd name="T3" fmla="*/ 0 h 8"/>
                  <a:gd name="T4" fmla="*/ 38 w 38"/>
                  <a:gd name="T5" fmla="*/ 2 h 8"/>
                  <a:gd name="T6" fmla="*/ 0 w 38"/>
                  <a:gd name="T7" fmla="*/ 2 h 8"/>
                  <a:gd name="T8" fmla="*/ 4 w 38"/>
                  <a:gd name="T9" fmla="*/ 0 h 8"/>
                </a:gdLst>
                <a:ahLst/>
                <a:cxnLst>
                  <a:cxn ang="0">
                    <a:pos x="T0" y="T1"/>
                  </a:cxn>
                  <a:cxn ang="0">
                    <a:pos x="T2" y="T3"/>
                  </a:cxn>
                  <a:cxn ang="0">
                    <a:pos x="T4" y="T5"/>
                  </a:cxn>
                  <a:cxn ang="0">
                    <a:pos x="T6" y="T7"/>
                  </a:cxn>
                  <a:cxn ang="0">
                    <a:pos x="T8" y="T9"/>
                  </a:cxn>
                </a:cxnLst>
                <a:rect l="0" t="0" r="r" b="b"/>
                <a:pathLst>
                  <a:path w="38" h="8">
                    <a:moveTo>
                      <a:pt x="4" y="0"/>
                    </a:moveTo>
                    <a:cubicBezTo>
                      <a:pt x="14" y="3"/>
                      <a:pt x="25" y="3"/>
                      <a:pt x="33" y="0"/>
                    </a:cubicBezTo>
                    <a:cubicBezTo>
                      <a:pt x="38" y="2"/>
                      <a:pt x="38" y="2"/>
                      <a:pt x="38" y="2"/>
                    </a:cubicBezTo>
                    <a:cubicBezTo>
                      <a:pt x="27" y="8"/>
                      <a:pt x="11" y="8"/>
                      <a:pt x="0" y="2"/>
                    </a:cubicBezTo>
                    <a:lnTo>
                      <a:pt x="4" y="0"/>
                    </a:lnTo>
                    <a:close/>
                  </a:path>
                </a:pathLst>
              </a:custGeom>
              <a:solidFill>
                <a:srgbClr val="3849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59"/>
              <p:cNvSpPr>
                <a:spLocks/>
              </p:cNvSpPr>
              <p:nvPr/>
            </p:nvSpPr>
            <p:spPr bwMode="auto">
              <a:xfrm>
                <a:off x="7974013" y="5114926"/>
                <a:ext cx="1379537" cy="295275"/>
              </a:xfrm>
              <a:custGeom>
                <a:avLst/>
                <a:gdLst>
                  <a:gd name="T0" fmla="*/ 8 w 75"/>
                  <a:gd name="T1" fmla="*/ 0 h 16"/>
                  <a:gd name="T2" fmla="*/ 67 w 75"/>
                  <a:gd name="T3" fmla="*/ 0 h 16"/>
                  <a:gd name="T4" fmla="*/ 75 w 75"/>
                  <a:gd name="T5" fmla="*/ 5 h 16"/>
                  <a:gd name="T6" fmla="*/ 75 w 75"/>
                  <a:gd name="T7" fmla="*/ 11 h 16"/>
                  <a:gd name="T8" fmla="*/ 67 w 75"/>
                  <a:gd name="T9" fmla="*/ 16 h 16"/>
                  <a:gd name="T10" fmla="*/ 8 w 75"/>
                  <a:gd name="T11" fmla="*/ 16 h 16"/>
                  <a:gd name="T12" fmla="*/ 0 w 75"/>
                  <a:gd name="T13" fmla="*/ 11 h 16"/>
                  <a:gd name="T14" fmla="*/ 0 w 75"/>
                  <a:gd name="T15" fmla="*/ 5 h 16"/>
                  <a:gd name="T16" fmla="*/ 8 w 75"/>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16">
                    <a:moveTo>
                      <a:pt x="8" y="0"/>
                    </a:moveTo>
                    <a:cubicBezTo>
                      <a:pt x="67" y="0"/>
                      <a:pt x="67" y="0"/>
                      <a:pt x="67" y="0"/>
                    </a:cubicBezTo>
                    <a:cubicBezTo>
                      <a:pt x="72" y="0"/>
                      <a:pt x="75" y="2"/>
                      <a:pt x="75" y="5"/>
                    </a:cubicBezTo>
                    <a:cubicBezTo>
                      <a:pt x="75" y="11"/>
                      <a:pt x="75" y="11"/>
                      <a:pt x="75" y="11"/>
                    </a:cubicBezTo>
                    <a:cubicBezTo>
                      <a:pt x="75" y="14"/>
                      <a:pt x="72" y="16"/>
                      <a:pt x="67" y="16"/>
                    </a:cubicBezTo>
                    <a:cubicBezTo>
                      <a:pt x="8" y="16"/>
                      <a:pt x="8" y="16"/>
                      <a:pt x="8" y="16"/>
                    </a:cubicBezTo>
                    <a:cubicBezTo>
                      <a:pt x="4" y="16"/>
                      <a:pt x="0" y="14"/>
                      <a:pt x="0" y="11"/>
                    </a:cubicBezTo>
                    <a:cubicBezTo>
                      <a:pt x="0" y="5"/>
                      <a:pt x="0" y="5"/>
                      <a:pt x="0" y="5"/>
                    </a:cubicBezTo>
                    <a:cubicBezTo>
                      <a:pt x="0" y="2"/>
                      <a:pt x="4" y="0"/>
                      <a:pt x="8"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a:p>
            </p:txBody>
          </p:sp>
          <p:sp>
            <p:nvSpPr>
              <p:cNvPr id="86" name="Freeform 60"/>
              <p:cNvSpPr>
                <a:spLocks/>
              </p:cNvSpPr>
              <p:nvPr/>
            </p:nvSpPr>
            <p:spPr bwMode="auto">
              <a:xfrm>
                <a:off x="7974013" y="5114926"/>
                <a:ext cx="698500" cy="295275"/>
              </a:xfrm>
              <a:custGeom>
                <a:avLst/>
                <a:gdLst>
                  <a:gd name="T0" fmla="*/ 8 w 38"/>
                  <a:gd name="T1" fmla="*/ 0 h 16"/>
                  <a:gd name="T2" fmla="*/ 38 w 38"/>
                  <a:gd name="T3" fmla="*/ 0 h 16"/>
                  <a:gd name="T4" fmla="*/ 38 w 38"/>
                  <a:gd name="T5" fmla="*/ 16 h 16"/>
                  <a:gd name="T6" fmla="*/ 8 w 38"/>
                  <a:gd name="T7" fmla="*/ 16 h 16"/>
                  <a:gd name="T8" fmla="*/ 0 w 38"/>
                  <a:gd name="T9" fmla="*/ 11 h 16"/>
                  <a:gd name="T10" fmla="*/ 0 w 38"/>
                  <a:gd name="T11" fmla="*/ 5 h 16"/>
                  <a:gd name="T12" fmla="*/ 8 w 38"/>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38" h="16">
                    <a:moveTo>
                      <a:pt x="8" y="0"/>
                    </a:moveTo>
                    <a:cubicBezTo>
                      <a:pt x="38" y="0"/>
                      <a:pt x="38" y="0"/>
                      <a:pt x="38" y="0"/>
                    </a:cubicBezTo>
                    <a:cubicBezTo>
                      <a:pt x="38" y="16"/>
                      <a:pt x="38" y="16"/>
                      <a:pt x="38" y="16"/>
                    </a:cubicBezTo>
                    <a:cubicBezTo>
                      <a:pt x="8" y="16"/>
                      <a:pt x="8" y="16"/>
                      <a:pt x="8" y="16"/>
                    </a:cubicBezTo>
                    <a:cubicBezTo>
                      <a:pt x="4" y="16"/>
                      <a:pt x="0" y="14"/>
                      <a:pt x="0" y="11"/>
                    </a:cubicBezTo>
                    <a:cubicBezTo>
                      <a:pt x="0" y="5"/>
                      <a:pt x="0" y="5"/>
                      <a:pt x="0" y="5"/>
                    </a:cubicBezTo>
                    <a:cubicBezTo>
                      <a:pt x="0" y="2"/>
                      <a:pt x="4" y="0"/>
                      <a:pt x="8"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61"/>
              <p:cNvSpPr>
                <a:spLocks/>
              </p:cNvSpPr>
              <p:nvPr/>
            </p:nvSpPr>
            <p:spPr bwMode="auto">
              <a:xfrm>
                <a:off x="8027988" y="4159251"/>
                <a:ext cx="1289050" cy="312738"/>
              </a:xfrm>
              <a:custGeom>
                <a:avLst/>
                <a:gdLst>
                  <a:gd name="T0" fmla="*/ 7 w 70"/>
                  <a:gd name="T1" fmla="*/ 0 h 17"/>
                  <a:gd name="T2" fmla="*/ 63 w 70"/>
                  <a:gd name="T3" fmla="*/ 0 h 17"/>
                  <a:gd name="T4" fmla="*/ 70 w 70"/>
                  <a:gd name="T5" fmla="*/ 6 h 17"/>
                  <a:gd name="T6" fmla="*/ 70 w 70"/>
                  <a:gd name="T7" fmla="*/ 11 h 17"/>
                  <a:gd name="T8" fmla="*/ 63 w 70"/>
                  <a:gd name="T9" fmla="*/ 17 h 17"/>
                  <a:gd name="T10" fmla="*/ 7 w 70"/>
                  <a:gd name="T11" fmla="*/ 17 h 17"/>
                  <a:gd name="T12" fmla="*/ 0 w 70"/>
                  <a:gd name="T13" fmla="*/ 11 h 17"/>
                  <a:gd name="T14" fmla="*/ 0 w 70"/>
                  <a:gd name="T15" fmla="*/ 6 h 17"/>
                  <a:gd name="T16" fmla="*/ 7 w 70"/>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17">
                    <a:moveTo>
                      <a:pt x="7" y="0"/>
                    </a:moveTo>
                    <a:cubicBezTo>
                      <a:pt x="63" y="0"/>
                      <a:pt x="63" y="0"/>
                      <a:pt x="63" y="0"/>
                    </a:cubicBezTo>
                    <a:cubicBezTo>
                      <a:pt x="66" y="0"/>
                      <a:pt x="70" y="2"/>
                      <a:pt x="70" y="6"/>
                    </a:cubicBezTo>
                    <a:cubicBezTo>
                      <a:pt x="70" y="11"/>
                      <a:pt x="70" y="11"/>
                      <a:pt x="70" y="11"/>
                    </a:cubicBezTo>
                    <a:cubicBezTo>
                      <a:pt x="70" y="14"/>
                      <a:pt x="66" y="17"/>
                      <a:pt x="63" y="17"/>
                    </a:cubicBezTo>
                    <a:cubicBezTo>
                      <a:pt x="7" y="17"/>
                      <a:pt x="7" y="17"/>
                      <a:pt x="7" y="17"/>
                    </a:cubicBezTo>
                    <a:cubicBezTo>
                      <a:pt x="4" y="17"/>
                      <a:pt x="0" y="14"/>
                      <a:pt x="0" y="11"/>
                    </a:cubicBezTo>
                    <a:cubicBezTo>
                      <a:pt x="0" y="6"/>
                      <a:pt x="0" y="6"/>
                      <a:pt x="0" y="6"/>
                    </a:cubicBezTo>
                    <a:cubicBezTo>
                      <a:pt x="0" y="2"/>
                      <a:pt x="4" y="0"/>
                      <a:pt x="7"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62"/>
              <p:cNvSpPr>
                <a:spLocks/>
              </p:cNvSpPr>
              <p:nvPr/>
            </p:nvSpPr>
            <p:spPr bwMode="auto">
              <a:xfrm>
                <a:off x="8027988" y="4471988"/>
                <a:ext cx="1289050" cy="293688"/>
              </a:xfrm>
              <a:custGeom>
                <a:avLst/>
                <a:gdLst>
                  <a:gd name="T0" fmla="*/ 7 w 70"/>
                  <a:gd name="T1" fmla="*/ 0 h 16"/>
                  <a:gd name="T2" fmla="*/ 63 w 70"/>
                  <a:gd name="T3" fmla="*/ 0 h 16"/>
                  <a:gd name="T4" fmla="*/ 70 w 70"/>
                  <a:gd name="T5" fmla="*/ 6 h 16"/>
                  <a:gd name="T6" fmla="*/ 70 w 70"/>
                  <a:gd name="T7" fmla="*/ 10 h 16"/>
                  <a:gd name="T8" fmla="*/ 63 w 70"/>
                  <a:gd name="T9" fmla="*/ 16 h 16"/>
                  <a:gd name="T10" fmla="*/ 7 w 70"/>
                  <a:gd name="T11" fmla="*/ 16 h 16"/>
                  <a:gd name="T12" fmla="*/ 0 w 70"/>
                  <a:gd name="T13" fmla="*/ 10 h 16"/>
                  <a:gd name="T14" fmla="*/ 0 w 70"/>
                  <a:gd name="T15" fmla="*/ 6 h 16"/>
                  <a:gd name="T16" fmla="*/ 7 w 70"/>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16">
                    <a:moveTo>
                      <a:pt x="7" y="0"/>
                    </a:moveTo>
                    <a:cubicBezTo>
                      <a:pt x="63" y="0"/>
                      <a:pt x="63" y="0"/>
                      <a:pt x="63" y="0"/>
                    </a:cubicBezTo>
                    <a:cubicBezTo>
                      <a:pt x="66" y="0"/>
                      <a:pt x="70" y="3"/>
                      <a:pt x="70" y="6"/>
                    </a:cubicBezTo>
                    <a:cubicBezTo>
                      <a:pt x="70" y="10"/>
                      <a:pt x="70" y="10"/>
                      <a:pt x="70" y="10"/>
                    </a:cubicBezTo>
                    <a:cubicBezTo>
                      <a:pt x="70" y="13"/>
                      <a:pt x="66" y="16"/>
                      <a:pt x="63" y="16"/>
                    </a:cubicBezTo>
                    <a:cubicBezTo>
                      <a:pt x="7" y="16"/>
                      <a:pt x="7" y="16"/>
                      <a:pt x="7" y="16"/>
                    </a:cubicBezTo>
                    <a:cubicBezTo>
                      <a:pt x="4" y="16"/>
                      <a:pt x="0" y="13"/>
                      <a:pt x="0" y="10"/>
                    </a:cubicBezTo>
                    <a:cubicBezTo>
                      <a:pt x="0" y="6"/>
                      <a:pt x="0" y="6"/>
                      <a:pt x="0" y="6"/>
                    </a:cubicBezTo>
                    <a:cubicBezTo>
                      <a:pt x="0" y="3"/>
                      <a:pt x="4" y="0"/>
                      <a:pt x="7"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63"/>
              <p:cNvSpPr>
                <a:spLocks/>
              </p:cNvSpPr>
              <p:nvPr/>
            </p:nvSpPr>
            <p:spPr bwMode="auto">
              <a:xfrm>
                <a:off x="8027988" y="4159251"/>
                <a:ext cx="644525" cy="312738"/>
              </a:xfrm>
              <a:custGeom>
                <a:avLst/>
                <a:gdLst>
                  <a:gd name="T0" fmla="*/ 7 w 35"/>
                  <a:gd name="T1" fmla="*/ 0 h 17"/>
                  <a:gd name="T2" fmla="*/ 35 w 35"/>
                  <a:gd name="T3" fmla="*/ 0 h 17"/>
                  <a:gd name="T4" fmla="*/ 35 w 35"/>
                  <a:gd name="T5" fmla="*/ 17 h 17"/>
                  <a:gd name="T6" fmla="*/ 7 w 35"/>
                  <a:gd name="T7" fmla="*/ 17 h 17"/>
                  <a:gd name="T8" fmla="*/ 0 w 35"/>
                  <a:gd name="T9" fmla="*/ 11 h 17"/>
                  <a:gd name="T10" fmla="*/ 0 w 35"/>
                  <a:gd name="T11" fmla="*/ 6 h 17"/>
                  <a:gd name="T12" fmla="*/ 7 w 35"/>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35" h="17">
                    <a:moveTo>
                      <a:pt x="7" y="0"/>
                    </a:moveTo>
                    <a:cubicBezTo>
                      <a:pt x="35" y="0"/>
                      <a:pt x="35" y="0"/>
                      <a:pt x="35" y="0"/>
                    </a:cubicBezTo>
                    <a:cubicBezTo>
                      <a:pt x="35" y="17"/>
                      <a:pt x="35" y="17"/>
                      <a:pt x="35" y="17"/>
                    </a:cubicBezTo>
                    <a:cubicBezTo>
                      <a:pt x="7" y="17"/>
                      <a:pt x="7" y="17"/>
                      <a:pt x="7" y="17"/>
                    </a:cubicBezTo>
                    <a:cubicBezTo>
                      <a:pt x="4" y="17"/>
                      <a:pt x="0" y="14"/>
                      <a:pt x="0" y="11"/>
                    </a:cubicBezTo>
                    <a:cubicBezTo>
                      <a:pt x="0" y="6"/>
                      <a:pt x="0" y="6"/>
                      <a:pt x="0" y="6"/>
                    </a:cubicBezTo>
                    <a:cubicBezTo>
                      <a:pt x="0" y="2"/>
                      <a:pt x="4" y="0"/>
                      <a:pt x="7"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64"/>
              <p:cNvSpPr>
                <a:spLocks/>
              </p:cNvSpPr>
              <p:nvPr/>
            </p:nvSpPr>
            <p:spPr bwMode="auto">
              <a:xfrm>
                <a:off x="8027988" y="4471988"/>
                <a:ext cx="644525" cy="293688"/>
              </a:xfrm>
              <a:custGeom>
                <a:avLst/>
                <a:gdLst>
                  <a:gd name="T0" fmla="*/ 7 w 35"/>
                  <a:gd name="T1" fmla="*/ 0 h 16"/>
                  <a:gd name="T2" fmla="*/ 35 w 35"/>
                  <a:gd name="T3" fmla="*/ 0 h 16"/>
                  <a:gd name="T4" fmla="*/ 35 w 35"/>
                  <a:gd name="T5" fmla="*/ 16 h 16"/>
                  <a:gd name="T6" fmla="*/ 7 w 35"/>
                  <a:gd name="T7" fmla="*/ 16 h 16"/>
                  <a:gd name="T8" fmla="*/ 0 w 35"/>
                  <a:gd name="T9" fmla="*/ 10 h 16"/>
                  <a:gd name="T10" fmla="*/ 0 w 35"/>
                  <a:gd name="T11" fmla="*/ 6 h 16"/>
                  <a:gd name="T12" fmla="*/ 7 w 35"/>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35" h="16">
                    <a:moveTo>
                      <a:pt x="7" y="0"/>
                    </a:moveTo>
                    <a:cubicBezTo>
                      <a:pt x="35" y="0"/>
                      <a:pt x="35" y="0"/>
                      <a:pt x="35" y="0"/>
                    </a:cubicBezTo>
                    <a:cubicBezTo>
                      <a:pt x="35" y="16"/>
                      <a:pt x="35" y="16"/>
                      <a:pt x="35" y="16"/>
                    </a:cubicBezTo>
                    <a:cubicBezTo>
                      <a:pt x="7" y="16"/>
                      <a:pt x="7" y="16"/>
                      <a:pt x="7" y="16"/>
                    </a:cubicBezTo>
                    <a:cubicBezTo>
                      <a:pt x="4" y="16"/>
                      <a:pt x="0" y="13"/>
                      <a:pt x="0" y="10"/>
                    </a:cubicBezTo>
                    <a:cubicBezTo>
                      <a:pt x="0" y="6"/>
                      <a:pt x="0" y="6"/>
                      <a:pt x="0" y="6"/>
                    </a:cubicBezTo>
                    <a:cubicBezTo>
                      <a:pt x="0" y="3"/>
                      <a:pt x="4" y="0"/>
                      <a:pt x="7"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65"/>
              <p:cNvSpPr>
                <a:spLocks/>
              </p:cNvSpPr>
              <p:nvPr/>
            </p:nvSpPr>
            <p:spPr bwMode="auto">
              <a:xfrm>
                <a:off x="8047038" y="4397376"/>
                <a:ext cx="1250950" cy="74613"/>
              </a:xfrm>
              <a:custGeom>
                <a:avLst/>
                <a:gdLst>
                  <a:gd name="T0" fmla="*/ 68 w 68"/>
                  <a:gd name="T1" fmla="*/ 0 h 4"/>
                  <a:gd name="T2" fmla="*/ 62 w 68"/>
                  <a:gd name="T3" fmla="*/ 4 h 4"/>
                  <a:gd name="T4" fmla="*/ 6 w 68"/>
                  <a:gd name="T5" fmla="*/ 4 h 4"/>
                  <a:gd name="T6" fmla="*/ 0 w 68"/>
                  <a:gd name="T7" fmla="*/ 0 h 4"/>
                  <a:gd name="T8" fmla="*/ 68 w 68"/>
                  <a:gd name="T9" fmla="*/ 0 h 4"/>
                </a:gdLst>
                <a:ahLst/>
                <a:cxnLst>
                  <a:cxn ang="0">
                    <a:pos x="T0" y="T1"/>
                  </a:cxn>
                  <a:cxn ang="0">
                    <a:pos x="T2" y="T3"/>
                  </a:cxn>
                  <a:cxn ang="0">
                    <a:pos x="T4" y="T5"/>
                  </a:cxn>
                  <a:cxn ang="0">
                    <a:pos x="T6" y="T7"/>
                  </a:cxn>
                  <a:cxn ang="0">
                    <a:pos x="T8" y="T9"/>
                  </a:cxn>
                </a:cxnLst>
                <a:rect l="0" t="0" r="r" b="b"/>
                <a:pathLst>
                  <a:path w="68" h="4">
                    <a:moveTo>
                      <a:pt x="68" y="0"/>
                    </a:moveTo>
                    <a:cubicBezTo>
                      <a:pt x="67" y="2"/>
                      <a:pt x="64" y="4"/>
                      <a:pt x="62" y="4"/>
                    </a:cubicBezTo>
                    <a:cubicBezTo>
                      <a:pt x="6" y="4"/>
                      <a:pt x="6" y="4"/>
                      <a:pt x="6" y="4"/>
                    </a:cubicBezTo>
                    <a:cubicBezTo>
                      <a:pt x="3" y="4"/>
                      <a:pt x="1" y="2"/>
                      <a:pt x="0" y="0"/>
                    </a:cubicBezTo>
                    <a:lnTo>
                      <a:pt x="68"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Rectangle 66"/>
              <p:cNvSpPr>
                <a:spLocks noChangeArrowheads="1"/>
              </p:cNvSpPr>
              <p:nvPr/>
            </p:nvSpPr>
            <p:spPr bwMode="auto">
              <a:xfrm>
                <a:off x="8580438" y="4748213"/>
                <a:ext cx="165100" cy="366713"/>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Rectangle 67"/>
              <p:cNvSpPr>
                <a:spLocks noChangeArrowheads="1"/>
              </p:cNvSpPr>
              <p:nvPr/>
            </p:nvSpPr>
            <p:spPr bwMode="auto">
              <a:xfrm>
                <a:off x="8580438" y="4748213"/>
                <a:ext cx="92075" cy="366713"/>
              </a:xfrm>
              <a:prstGeom prst="rect">
                <a:avLst/>
              </a:prstGeom>
              <a:solidFill>
                <a:srgbClr val="B7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68"/>
              <p:cNvSpPr>
                <a:spLocks/>
              </p:cNvSpPr>
              <p:nvPr/>
            </p:nvSpPr>
            <p:spPr bwMode="auto">
              <a:xfrm>
                <a:off x="8047038" y="4692651"/>
                <a:ext cx="1250950" cy="73025"/>
              </a:xfrm>
              <a:custGeom>
                <a:avLst/>
                <a:gdLst>
                  <a:gd name="T0" fmla="*/ 68 w 68"/>
                  <a:gd name="T1" fmla="*/ 0 h 4"/>
                  <a:gd name="T2" fmla="*/ 62 w 68"/>
                  <a:gd name="T3" fmla="*/ 4 h 4"/>
                  <a:gd name="T4" fmla="*/ 6 w 68"/>
                  <a:gd name="T5" fmla="*/ 4 h 4"/>
                  <a:gd name="T6" fmla="*/ 0 w 68"/>
                  <a:gd name="T7" fmla="*/ 0 h 4"/>
                  <a:gd name="T8" fmla="*/ 68 w 68"/>
                  <a:gd name="T9" fmla="*/ 0 h 4"/>
                </a:gdLst>
                <a:ahLst/>
                <a:cxnLst>
                  <a:cxn ang="0">
                    <a:pos x="T0" y="T1"/>
                  </a:cxn>
                  <a:cxn ang="0">
                    <a:pos x="T2" y="T3"/>
                  </a:cxn>
                  <a:cxn ang="0">
                    <a:pos x="T4" y="T5"/>
                  </a:cxn>
                  <a:cxn ang="0">
                    <a:pos x="T6" y="T7"/>
                  </a:cxn>
                  <a:cxn ang="0">
                    <a:pos x="T8" y="T9"/>
                  </a:cxn>
                </a:cxnLst>
                <a:rect l="0" t="0" r="r" b="b"/>
                <a:pathLst>
                  <a:path w="68" h="4">
                    <a:moveTo>
                      <a:pt x="68" y="0"/>
                    </a:moveTo>
                    <a:cubicBezTo>
                      <a:pt x="67" y="2"/>
                      <a:pt x="65" y="4"/>
                      <a:pt x="62" y="4"/>
                    </a:cubicBezTo>
                    <a:cubicBezTo>
                      <a:pt x="6" y="4"/>
                      <a:pt x="6" y="4"/>
                      <a:pt x="6" y="4"/>
                    </a:cubicBezTo>
                    <a:cubicBezTo>
                      <a:pt x="3" y="4"/>
                      <a:pt x="1" y="2"/>
                      <a:pt x="0" y="0"/>
                    </a:cubicBezTo>
                    <a:lnTo>
                      <a:pt x="68"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Rectangle 69"/>
              <p:cNvSpPr>
                <a:spLocks noChangeArrowheads="1"/>
              </p:cNvSpPr>
              <p:nvPr/>
            </p:nvSpPr>
            <p:spPr bwMode="auto">
              <a:xfrm>
                <a:off x="8580438" y="5410201"/>
                <a:ext cx="165100" cy="773113"/>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Rectangle 70"/>
              <p:cNvSpPr>
                <a:spLocks noChangeArrowheads="1"/>
              </p:cNvSpPr>
              <p:nvPr/>
            </p:nvSpPr>
            <p:spPr bwMode="auto">
              <a:xfrm>
                <a:off x="8580438" y="5410201"/>
                <a:ext cx="92075" cy="773113"/>
              </a:xfrm>
              <a:prstGeom prst="rect">
                <a:avLst/>
              </a:prstGeom>
              <a:solidFill>
                <a:srgbClr val="B7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Freeform 71"/>
              <p:cNvSpPr>
                <a:spLocks/>
              </p:cNvSpPr>
              <p:nvPr/>
            </p:nvSpPr>
            <p:spPr bwMode="auto">
              <a:xfrm>
                <a:off x="7974013" y="5318126"/>
                <a:ext cx="1379537" cy="92075"/>
              </a:xfrm>
              <a:custGeom>
                <a:avLst/>
                <a:gdLst>
                  <a:gd name="T0" fmla="*/ 75 w 75"/>
                  <a:gd name="T1" fmla="*/ 0 h 5"/>
                  <a:gd name="T2" fmla="*/ 67 w 75"/>
                  <a:gd name="T3" fmla="*/ 5 h 5"/>
                  <a:gd name="T4" fmla="*/ 8 w 75"/>
                  <a:gd name="T5" fmla="*/ 5 h 5"/>
                  <a:gd name="T6" fmla="*/ 0 w 75"/>
                  <a:gd name="T7" fmla="*/ 0 h 5"/>
                  <a:gd name="T8" fmla="*/ 75 w 75"/>
                  <a:gd name="T9" fmla="*/ 0 h 5"/>
                </a:gdLst>
                <a:ahLst/>
                <a:cxnLst>
                  <a:cxn ang="0">
                    <a:pos x="T0" y="T1"/>
                  </a:cxn>
                  <a:cxn ang="0">
                    <a:pos x="T2" y="T3"/>
                  </a:cxn>
                  <a:cxn ang="0">
                    <a:pos x="T4" y="T5"/>
                  </a:cxn>
                  <a:cxn ang="0">
                    <a:pos x="T6" y="T7"/>
                  </a:cxn>
                  <a:cxn ang="0">
                    <a:pos x="T8" y="T9"/>
                  </a:cxn>
                </a:cxnLst>
                <a:rect l="0" t="0" r="r" b="b"/>
                <a:pathLst>
                  <a:path w="75" h="5">
                    <a:moveTo>
                      <a:pt x="75" y="0"/>
                    </a:moveTo>
                    <a:cubicBezTo>
                      <a:pt x="75" y="3"/>
                      <a:pt x="71" y="5"/>
                      <a:pt x="67" y="5"/>
                    </a:cubicBezTo>
                    <a:cubicBezTo>
                      <a:pt x="8" y="5"/>
                      <a:pt x="8" y="5"/>
                      <a:pt x="8" y="5"/>
                    </a:cubicBezTo>
                    <a:cubicBezTo>
                      <a:pt x="4" y="5"/>
                      <a:pt x="1" y="3"/>
                      <a:pt x="0" y="0"/>
                    </a:cubicBezTo>
                    <a:lnTo>
                      <a:pt x="75"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Rectangle 72"/>
              <p:cNvSpPr>
                <a:spLocks noChangeArrowheads="1"/>
              </p:cNvSpPr>
              <p:nvPr/>
            </p:nvSpPr>
            <p:spPr bwMode="auto">
              <a:xfrm>
                <a:off x="8286750" y="6164263"/>
                <a:ext cx="754062" cy="73025"/>
              </a:xfrm>
              <a:prstGeom prst="rect">
                <a:avLst/>
              </a:prstGeom>
              <a:solidFill>
                <a:srgbClr val="B7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Rectangle 73"/>
              <p:cNvSpPr>
                <a:spLocks noChangeArrowheads="1"/>
              </p:cNvSpPr>
              <p:nvPr/>
            </p:nvSpPr>
            <p:spPr bwMode="auto">
              <a:xfrm>
                <a:off x="8286750" y="6219826"/>
                <a:ext cx="754062" cy="17463"/>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Rectangle 74"/>
              <p:cNvSpPr>
                <a:spLocks noChangeArrowheads="1"/>
              </p:cNvSpPr>
              <p:nvPr/>
            </p:nvSpPr>
            <p:spPr bwMode="auto">
              <a:xfrm>
                <a:off x="8304213" y="6237288"/>
                <a:ext cx="36512" cy="147638"/>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Rectangle 75"/>
              <p:cNvSpPr>
                <a:spLocks noChangeArrowheads="1"/>
              </p:cNvSpPr>
              <p:nvPr/>
            </p:nvSpPr>
            <p:spPr bwMode="auto">
              <a:xfrm>
                <a:off x="8304213" y="6237288"/>
                <a:ext cx="36512" cy="36513"/>
              </a:xfrm>
              <a:prstGeom prst="rect">
                <a:avLst/>
              </a:prstGeom>
              <a:solidFill>
                <a:srgbClr val="7076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Oval 76"/>
              <p:cNvSpPr>
                <a:spLocks noChangeArrowheads="1"/>
              </p:cNvSpPr>
              <p:nvPr/>
            </p:nvSpPr>
            <p:spPr bwMode="auto">
              <a:xfrm>
                <a:off x="8212138" y="6348413"/>
                <a:ext cx="203200" cy="184150"/>
              </a:xfrm>
              <a:prstGeom prst="ellipse">
                <a:avLst/>
              </a:prstGeom>
              <a:solidFill>
                <a:srgbClr val="B7B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Oval 77"/>
              <p:cNvSpPr>
                <a:spLocks noChangeArrowheads="1"/>
              </p:cNvSpPr>
              <p:nvPr/>
            </p:nvSpPr>
            <p:spPr bwMode="auto">
              <a:xfrm>
                <a:off x="8267700" y="6384926"/>
                <a:ext cx="111125" cy="111125"/>
              </a:xfrm>
              <a:prstGeom prst="ellipse">
                <a:avLst/>
              </a:prstGeom>
              <a:solidFill>
                <a:srgbClr val="8D91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Rectangle 78"/>
              <p:cNvSpPr>
                <a:spLocks noChangeArrowheads="1"/>
              </p:cNvSpPr>
              <p:nvPr/>
            </p:nvSpPr>
            <p:spPr bwMode="auto">
              <a:xfrm>
                <a:off x="8985250" y="6237288"/>
                <a:ext cx="36512" cy="147638"/>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Rectangle 79"/>
              <p:cNvSpPr>
                <a:spLocks noChangeArrowheads="1"/>
              </p:cNvSpPr>
              <p:nvPr/>
            </p:nvSpPr>
            <p:spPr bwMode="auto">
              <a:xfrm>
                <a:off x="8985250" y="6237288"/>
                <a:ext cx="36512" cy="36513"/>
              </a:xfrm>
              <a:prstGeom prst="rect">
                <a:avLst/>
              </a:prstGeom>
              <a:solidFill>
                <a:srgbClr val="7076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Oval 80"/>
              <p:cNvSpPr>
                <a:spLocks noChangeArrowheads="1"/>
              </p:cNvSpPr>
              <p:nvPr/>
            </p:nvSpPr>
            <p:spPr bwMode="auto">
              <a:xfrm>
                <a:off x="8893175" y="6348413"/>
                <a:ext cx="203200" cy="184150"/>
              </a:xfrm>
              <a:prstGeom prst="ellipse">
                <a:avLst/>
              </a:prstGeom>
              <a:solidFill>
                <a:srgbClr val="B7B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Oval 81"/>
              <p:cNvSpPr>
                <a:spLocks noChangeArrowheads="1"/>
              </p:cNvSpPr>
              <p:nvPr/>
            </p:nvSpPr>
            <p:spPr bwMode="auto">
              <a:xfrm>
                <a:off x="8948738" y="6384926"/>
                <a:ext cx="111125" cy="111125"/>
              </a:xfrm>
              <a:prstGeom prst="ellipse">
                <a:avLst/>
              </a:prstGeom>
              <a:solidFill>
                <a:srgbClr val="8D91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Freeform 82"/>
              <p:cNvSpPr>
                <a:spLocks/>
              </p:cNvSpPr>
              <p:nvPr/>
            </p:nvSpPr>
            <p:spPr bwMode="auto">
              <a:xfrm>
                <a:off x="7531100" y="3441701"/>
                <a:ext cx="865187" cy="735013"/>
              </a:xfrm>
              <a:custGeom>
                <a:avLst/>
                <a:gdLst>
                  <a:gd name="T0" fmla="*/ 11 w 47"/>
                  <a:gd name="T1" fmla="*/ 40 h 40"/>
                  <a:gd name="T2" fmla="*/ 27 w 47"/>
                  <a:gd name="T3" fmla="*/ 28 h 40"/>
                  <a:gd name="T4" fmla="*/ 43 w 47"/>
                  <a:gd name="T5" fmla="*/ 12 h 40"/>
                  <a:gd name="T6" fmla="*/ 33 w 47"/>
                  <a:gd name="T7" fmla="*/ 0 h 40"/>
                  <a:gd name="T8" fmla="*/ 33 w 47"/>
                  <a:gd name="T9" fmla="*/ 0 h 40"/>
                  <a:gd name="T10" fmla="*/ 10 w 47"/>
                  <a:gd name="T11" fmla="*/ 20 h 40"/>
                  <a:gd name="T12" fmla="*/ 11 w 47"/>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47" h="40">
                    <a:moveTo>
                      <a:pt x="11" y="40"/>
                    </a:moveTo>
                    <a:cubicBezTo>
                      <a:pt x="19" y="40"/>
                      <a:pt x="23" y="32"/>
                      <a:pt x="27" y="28"/>
                    </a:cubicBezTo>
                    <a:cubicBezTo>
                      <a:pt x="43" y="12"/>
                      <a:pt x="43" y="12"/>
                      <a:pt x="43" y="12"/>
                    </a:cubicBezTo>
                    <a:cubicBezTo>
                      <a:pt x="47" y="8"/>
                      <a:pt x="39" y="1"/>
                      <a:pt x="33" y="0"/>
                    </a:cubicBezTo>
                    <a:cubicBezTo>
                      <a:pt x="33" y="0"/>
                      <a:pt x="33" y="0"/>
                      <a:pt x="33" y="0"/>
                    </a:cubicBezTo>
                    <a:cubicBezTo>
                      <a:pt x="30" y="0"/>
                      <a:pt x="19" y="11"/>
                      <a:pt x="10" y="20"/>
                    </a:cubicBezTo>
                    <a:cubicBezTo>
                      <a:pt x="0" y="30"/>
                      <a:pt x="1" y="40"/>
                      <a:pt x="11" y="40"/>
                    </a:cubicBezTo>
                    <a:close/>
                  </a:path>
                </a:pathLst>
              </a:custGeom>
              <a:solidFill>
                <a:srgbClr val="5362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Freeform 83"/>
              <p:cNvSpPr>
                <a:spLocks/>
              </p:cNvSpPr>
              <p:nvPr/>
            </p:nvSpPr>
            <p:spPr bwMode="auto">
              <a:xfrm>
                <a:off x="7954963" y="3735388"/>
                <a:ext cx="1435100" cy="460375"/>
              </a:xfrm>
              <a:custGeom>
                <a:avLst/>
                <a:gdLst>
                  <a:gd name="T0" fmla="*/ 8 w 78"/>
                  <a:gd name="T1" fmla="*/ 0 h 25"/>
                  <a:gd name="T2" fmla="*/ 70 w 78"/>
                  <a:gd name="T3" fmla="*/ 0 h 25"/>
                  <a:gd name="T4" fmla="*/ 78 w 78"/>
                  <a:gd name="T5" fmla="*/ 9 h 25"/>
                  <a:gd name="T6" fmla="*/ 78 w 78"/>
                  <a:gd name="T7" fmla="*/ 16 h 25"/>
                  <a:gd name="T8" fmla="*/ 70 w 78"/>
                  <a:gd name="T9" fmla="*/ 25 h 25"/>
                  <a:gd name="T10" fmla="*/ 8 w 78"/>
                  <a:gd name="T11" fmla="*/ 25 h 25"/>
                  <a:gd name="T12" fmla="*/ 0 w 78"/>
                  <a:gd name="T13" fmla="*/ 16 h 25"/>
                  <a:gd name="T14" fmla="*/ 0 w 78"/>
                  <a:gd name="T15" fmla="*/ 9 h 25"/>
                  <a:gd name="T16" fmla="*/ 8 w 78"/>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25">
                    <a:moveTo>
                      <a:pt x="8" y="0"/>
                    </a:moveTo>
                    <a:cubicBezTo>
                      <a:pt x="70" y="0"/>
                      <a:pt x="70" y="0"/>
                      <a:pt x="70" y="0"/>
                    </a:cubicBezTo>
                    <a:cubicBezTo>
                      <a:pt x="74" y="0"/>
                      <a:pt x="78" y="4"/>
                      <a:pt x="78" y="9"/>
                    </a:cubicBezTo>
                    <a:cubicBezTo>
                      <a:pt x="78" y="16"/>
                      <a:pt x="78" y="16"/>
                      <a:pt x="78" y="16"/>
                    </a:cubicBezTo>
                    <a:cubicBezTo>
                      <a:pt x="78" y="21"/>
                      <a:pt x="74" y="25"/>
                      <a:pt x="70" y="25"/>
                    </a:cubicBezTo>
                    <a:cubicBezTo>
                      <a:pt x="8" y="25"/>
                      <a:pt x="8" y="25"/>
                      <a:pt x="8" y="25"/>
                    </a:cubicBezTo>
                    <a:cubicBezTo>
                      <a:pt x="4" y="25"/>
                      <a:pt x="0" y="21"/>
                      <a:pt x="0" y="16"/>
                    </a:cubicBezTo>
                    <a:cubicBezTo>
                      <a:pt x="0" y="9"/>
                      <a:pt x="0" y="9"/>
                      <a:pt x="0" y="9"/>
                    </a:cubicBezTo>
                    <a:cubicBezTo>
                      <a:pt x="0" y="4"/>
                      <a:pt x="4" y="0"/>
                      <a:pt x="8"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a:p>
            </p:txBody>
          </p:sp>
          <p:sp>
            <p:nvSpPr>
              <p:cNvPr id="110" name="Freeform 84"/>
              <p:cNvSpPr>
                <a:spLocks/>
              </p:cNvSpPr>
              <p:nvPr/>
            </p:nvSpPr>
            <p:spPr bwMode="auto">
              <a:xfrm>
                <a:off x="7954963" y="3735388"/>
                <a:ext cx="698500" cy="460375"/>
              </a:xfrm>
              <a:custGeom>
                <a:avLst/>
                <a:gdLst>
                  <a:gd name="T0" fmla="*/ 8 w 38"/>
                  <a:gd name="T1" fmla="*/ 0 h 25"/>
                  <a:gd name="T2" fmla="*/ 38 w 38"/>
                  <a:gd name="T3" fmla="*/ 0 h 25"/>
                  <a:gd name="T4" fmla="*/ 38 w 38"/>
                  <a:gd name="T5" fmla="*/ 25 h 25"/>
                  <a:gd name="T6" fmla="*/ 8 w 38"/>
                  <a:gd name="T7" fmla="*/ 25 h 25"/>
                  <a:gd name="T8" fmla="*/ 0 w 38"/>
                  <a:gd name="T9" fmla="*/ 16 h 25"/>
                  <a:gd name="T10" fmla="*/ 0 w 38"/>
                  <a:gd name="T11" fmla="*/ 9 h 25"/>
                  <a:gd name="T12" fmla="*/ 8 w 38"/>
                  <a:gd name="T13" fmla="*/ 0 h 25"/>
                </a:gdLst>
                <a:ahLst/>
                <a:cxnLst>
                  <a:cxn ang="0">
                    <a:pos x="T0" y="T1"/>
                  </a:cxn>
                  <a:cxn ang="0">
                    <a:pos x="T2" y="T3"/>
                  </a:cxn>
                  <a:cxn ang="0">
                    <a:pos x="T4" y="T5"/>
                  </a:cxn>
                  <a:cxn ang="0">
                    <a:pos x="T6" y="T7"/>
                  </a:cxn>
                  <a:cxn ang="0">
                    <a:pos x="T8" y="T9"/>
                  </a:cxn>
                  <a:cxn ang="0">
                    <a:pos x="T10" y="T11"/>
                  </a:cxn>
                  <a:cxn ang="0">
                    <a:pos x="T12" y="T13"/>
                  </a:cxn>
                </a:cxnLst>
                <a:rect l="0" t="0" r="r" b="b"/>
                <a:pathLst>
                  <a:path w="38" h="25">
                    <a:moveTo>
                      <a:pt x="8" y="0"/>
                    </a:moveTo>
                    <a:cubicBezTo>
                      <a:pt x="38" y="0"/>
                      <a:pt x="38" y="0"/>
                      <a:pt x="38" y="0"/>
                    </a:cubicBezTo>
                    <a:cubicBezTo>
                      <a:pt x="38" y="25"/>
                      <a:pt x="38" y="25"/>
                      <a:pt x="38" y="25"/>
                    </a:cubicBezTo>
                    <a:cubicBezTo>
                      <a:pt x="8" y="25"/>
                      <a:pt x="8" y="25"/>
                      <a:pt x="8" y="25"/>
                    </a:cubicBezTo>
                    <a:cubicBezTo>
                      <a:pt x="4" y="25"/>
                      <a:pt x="0" y="21"/>
                      <a:pt x="0" y="16"/>
                    </a:cubicBezTo>
                    <a:cubicBezTo>
                      <a:pt x="0" y="9"/>
                      <a:pt x="0" y="9"/>
                      <a:pt x="0" y="9"/>
                    </a:cubicBezTo>
                    <a:cubicBezTo>
                      <a:pt x="0" y="4"/>
                      <a:pt x="4" y="0"/>
                      <a:pt x="8"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Freeform 85"/>
              <p:cNvSpPr>
                <a:spLocks/>
              </p:cNvSpPr>
              <p:nvPr/>
            </p:nvSpPr>
            <p:spPr bwMode="auto">
              <a:xfrm>
                <a:off x="7974013" y="4103688"/>
                <a:ext cx="1398587" cy="92075"/>
              </a:xfrm>
              <a:custGeom>
                <a:avLst/>
                <a:gdLst>
                  <a:gd name="T0" fmla="*/ 76 w 76"/>
                  <a:gd name="T1" fmla="*/ 0 h 5"/>
                  <a:gd name="T2" fmla="*/ 69 w 76"/>
                  <a:gd name="T3" fmla="*/ 5 h 5"/>
                  <a:gd name="T4" fmla="*/ 7 w 76"/>
                  <a:gd name="T5" fmla="*/ 5 h 5"/>
                  <a:gd name="T6" fmla="*/ 0 w 76"/>
                  <a:gd name="T7" fmla="*/ 0 h 5"/>
                  <a:gd name="T8" fmla="*/ 76 w 76"/>
                  <a:gd name="T9" fmla="*/ 0 h 5"/>
                </a:gdLst>
                <a:ahLst/>
                <a:cxnLst>
                  <a:cxn ang="0">
                    <a:pos x="T0" y="T1"/>
                  </a:cxn>
                  <a:cxn ang="0">
                    <a:pos x="T2" y="T3"/>
                  </a:cxn>
                  <a:cxn ang="0">
                    <a:pos x="T4" y="T5"/>
                  </a:cxn>
                  <a:cxn ang="0">
                    <a:pos x="T6" y="T7"/>
                  </a:cxn>
                  <a:cxn ang="0">
                    <a:pos x="T8" y="T9"/>
                  </a:cxn>
                </a:cxnLst>
                <a:rect l="0" t="0" r="r" b="b"/>
                <a:pathLst>
                  <a:path w="76" h="5">
                    <a:moveTo>
                      <a:pt x="76" y="0"/>
                    </a:moveTo>
                    <a:cubicBezTo>
                      <a:pt x="75" y="3"/>
                      <a:pt x="72" y="5"/>
                      <a:pt x="69" y="5"/>
                    </a:cubicBezTo>
                    <a:cubicBezTo>
                      <a:pt x="7" y="5"/>
                      <a:pt x="7" y="5"/>
                      <a:pt x="7" y="5"/>
                    </a:cubicBezTo>
                    <a:cubicBezTo>
                      <a:pt x="4" y="5"/>
                      <a:pt x="1" y="3"/>
                      <a:pt x="0" y="0"/>
                    </a:cubicBezTo>
                    <a:lnTo>
                      <a:pt x="76"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116" name="TextBox 115"/>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bg1"/>
                    </a:gs>
                    <a:gs pos="30000">
                      <a:schemeClr val="bg1"/>
                    </a:gs>
                  </a:gsLst>
                  <a:lin ang="5400000" scaled="0"/>
                </a:gradFill>
              </a:rPr>
              <a:t>http://dev.office.com/</a:t>
            </a:r>
          </a:p>
        </p:txBody>
      </p:sp>
      <p:sp>
        <p:nvSpPr>
          <p:cNvPr id="119"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bg1"/>
                    </a:gs>
                    <a:gs pos="30000">
                      <a:schemeClr val="bg1"/>
                    </a:gs>
                  </a:gsLst>
                  <a:lin ang="5400000" scaled="0"/>
                </a:gradFill>
                <a:latin typeface="+mn-lt"/>
                <a:ea typeface="+mn-ea"/>
                <a:cs typeface="+mn-cs"/>
              </a:defRPr>
            </a:lvl1pPr>
          </a:lstStyle>
          <a:p>
            <a:r>
              <a:rPr lang="en-US" dirty="0"/>
              <a:t>Microsoft Confidential</a:t>
            </a:r>
          </a:p>
        </p:txBody>
      </p:sp>
      <p:pic>
        <p:nvPicPr>
          <p:cNvPr id="115" name="Picture 114"/>
          <p:cNvPicPr>
            <a:picLocks noChangeAspect="1"/>
          </p:cNvPicPr>
          <p:nvPr userDrawn="1"/>
        </p:nvPicPr>
        <p:blipFill>
          <a:blip r:embed="rId2"/>
          <a:stretch>
            <a:fillRect/>
          </a:stretch>
        </p:blipFill>
        <p:spPr>
          <a:xfrm>
            <a:off x="436564" y="6148991"/>
            <a:ext cx="1161288" cy="368611"/>
          </a:xfrm>
          <a:prstGeom prst="rect">
            <a:avLst/>
          </a:prstGeom>
        </p:spPr>
      </p:pic>
    </p:spTree>
    <p:extLst>
      <p:ext uri="{BB962C8B-B14F-4D97-AF65-F5344CB8AC3E}">
        <p14:creationId xmlns:p14="http://schemas.microsoft.com/office/powerpoint/2010/main" val="2588231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Orange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1" y="0"/>
            <a:ext cx="6245352" cy="6994525"/>
          </a:xfrm>
          <a:prstGeom prst="rect">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a:t>Edit Master text styles</a:t>
            </a:r>
          </a:p>
          <a:p>
            <a:pPr lvl="1"/>
            <a:r>
              <a:rPr lang="en-US"/>
              <a:t>Second level</a:t>
            </a:r>
          </a:p>
          <a:p>
            <a:pPr lvl="2"/>
            <a:r>
              <a:rPr lang="en-US"/>
              <a:t>Third level</a:t>
            </a:r>
          </a:p>
          <a:p>
            <a:pPr lvl="3"/>
            <a:r>
              <a:rPr lang="en-US"/>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Edit Master text styles</a:t>
            </a:r>
          </a:p>
          <a:p>
            <a:pPr lvl="1"/>
            <a:r>
              <a:rPr lang="en-US"/>
              <a:t>Second level</a:t>
            </a:r>
          </a:p>
          <a:p>
            <a:pPr lvl="2"/>
            <a:r>
              <a:rPr lang="en-US"/>
              <a:t>Third level</a:t>
            </a:r>
          </a:p>
          <a:p>
            <a:pPr lvl="3"/>
            <a:r>
              <a:rPr lang="en-US"/>
              <a:t>Fourth level</a:t>
            </a:r>
          </a:p>
        </p:txBody>
      </p:sp>
      <p:sp>
        <p:nvSpPr>
          <p:cNvPr id="2" name="Footer Placeholder 1"/>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bg1"/>
                    </a:gs>
                    <a:gs pos="30000">
                      <a:schemeClr val="bg1"/>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5595247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ue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0" y="0"/>
            <a:ext cx="6245352" cy="6994525"/>
          </a:xfrm>
          <a:prstGeom prst="rect">
            <a:avLst/>
          </a:prstGeom>
          <a:solidFill>
            <a:schemeClr val="accent5"/>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a:t>Edit Master text styles</a:t>
            </a:r>
          </a:p>
          <a:p>
            <a:pPr lvl="1"/>
            <a:r>
              <a:rPr lang="en-US"/>
              <a:t>Second level</a:t>
            </a:r>
          </a:p>
          <a:p>
            <a:pPr lvl="2"/>
            <a:r>
              <a:rPr lang="en-US"/>
              <a:t>Third level</a:t>
            </a:r>
          </a:p>
          <a:p>
            <a:pPr lvl="3"/>
            <a:r>
              <a:rPr lang="en-US"/>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Edit Master text styles</a:t>
            </a:r>
          </a:p>
          <a:p>
            <a:pPr lvl="1"/>
            <a:r>
              <a:rPr lang="en-US"/>
              <a:t>Second level</a:t>
            </a:r>
          </a:p>
          <a:p>
            <a:pPr lvl="2"/>
            <a:r>
              <a:rPr lang="en-US"/>
              <a:t>Third level</a:t>
            </a:r>
          </a:p>
          <a:p>
            <a:pPr lvl="3"/>
            <a:r>
              <a:rPr lang="en-US"/>
              <a:t>Fourth level</a:t>
            </a:r>
          </a:p>
        </p:txBody>
      </p:sp>
      <p:sp>
        <p:nvSpPr>
          <p:cNvPr id="2" name="Footer Placeholder 1"/>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bg1"/>
                    </a:gs>
                    <a:gs pos="30000">
                      <a:schemeClr val="bg1"/>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2141224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Light Blue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0" y="0"/>
            <a:ext cx="6245352" cy="6994525"/>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a:t>Edit Master text styles</a:t>
            </a:r>
          </a:p>
          <a:p>
            <a:pPr lvl="1"/>
            <a:r>
              <a:rPr lang="en-US"/>
              <a:t>Second level</a:t>
            </a:r>
          </a:p>
          <a:p>
            <a:pPr lvl="2"/>
            <a:r>
              <a:rPr lang="en-US"/>
              <a:t>Third level</a:t>
            </a:r>
          </a:p>
          <a:p>
            <a:pPr lvl="3"/>
            <a:r>
              <a:rPr lang="en-US"/>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Edit Master text styles</a:t>
            </a:r>
          </a:p>
          <a:p>
            <a:pPr lvl="1"/>
            <a:r>
              <a:rPr lang="en-US"/>
              <a:t>Second level</a:t>
            </a:r>
          </a:p>
          <a:p>
            <a:pPr lvl="2"/>
            <a:r>
              <a:rPr lang="en-US"/>
              <a:t>Third level</a:t>
            </a:r>
          </a:p>
          <a:p>
            <a:pPr lvl="3"/>
            <a:r>
              <a:rPr lang="en-US"/>
              <a:t>Fourth level</a:t>
            </a:r>
          </a:p>
        </p:txBody>
      </p:sp>
      <p:sp>
        <p:nvSpPr>
          <p:cNvPr id="2" name="Footer Placeholder 1"/>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bg1"/>
                    </a:gs>
                    <a:gs pos="30000">
                      <a:schemeClr val="bg1"/>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94680001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urple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0" y="0"/>
            <a:ext cx="6245352" cy="6994525"/>
          </a:xfrm>
          <a:prstGeom prst="rect">
            <a:avLst/>
          </a:prstGeom>
          <a:solidFill>
            <a:schemeClr val="accent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a:t>Edit Master text styles</a:t>
            </a:r>
          </a:p>
          <a:p>
            <a:pPr lvl="1"/>
            <a:r>
              <a:rPr lang="en-US"/>
              <a:t>Second level</a:t>
            </a:r>
          </a:p>
          <a:p>
            <a:pPr lvl="2"/>
            <a:r>
              <a:rPr lang="en-US"/>
              <a:t>Third level</a:t>
            </a:r>
          </a:p>
          <a:p>
            <a:pPr lvl="3"/>
            <a:r>
              <a:rPr lang="en-US"/>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Edit Master text styles</a:t>
            </a:r>
          </a:p>
          <a:p>
            <a:pPr lvl="1"/>
            <a:r>
              <a:rPr lang="en-US"/>
              <a:t>Second level</a:t>
            </a:r>
          </a:p>
          <a:p>
            <a:pPr lvl="2"/>
            <a:r>
              <a:rPr lang="en-US"/>
              <a:t>Third level</a:t>
            </a:r>
          </a:p>
          <a:p>
            <a:pPr lvl="3"/>
            <a:r>
              <a:rPr lang="en-US"/>
              <a:t>Fourth level</a:t>
            </a:r>
          </a:p>
        </p:txBody>
      </p:sp>
      <p:sp>
        <p:nvSpPr>
          <p:cNvPr id="2" name="Footer Placeholder 1"/>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bg1"/>
                    </a:gs>
                    <a:gs pos="30000">
                      <a:schemeClr val="bg1"/>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38899539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Green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0" y="0"/>
            <a:ext cx="6245352" cy="6994525"/>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a:t>Edit Master text styles</a:t>
            </a:r>
          </a:p>
          <a:p>
            <a:pPr lvl="1"/>
            <a:r>
              <a:rPr lang="en-US"/>
              <a:t>Second level</a:t>
            </a:r>
          </a:p>
          <a:p>
            <a:pPr lvl="2"/>
            <a:r>
              <a:rPr lang="en-US"/>
              <a:t>Third level</a:t>
            </a:r>
          </a:p>
          <a:p>
            <a:pPr lvl="3"/>
            <a:r>
              <a:rPr lang="en-US"/>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Edit Master text styles</a:t>
            </a:r>
          </a:p>
          <a:p>
            <a:pPr lvl="1"/>
            <a:r>
              <a:rPr lang="en-US"/>
              <a:t>Second level</a:t>
            </a:r>
          </a:p>
          <a:p>
            <a:pPr lvl="2"/>
            <a:r>
              <a:rPr lang="en-US"/>
              <a:t>Third level</a:t>
            </a:r>
          </a:p>
          <a:p>
            <a:pPr lvl="3"/>
            <a:r>
              <a:rPr lang="en-US"/>
              <a:t>Fourth level</a:t>
            </a:r>
          </a:p>
        </p:txBody>
      </p:sp>
      <p:sp>
        <p:nvSpPr>
          <p:cNvPr id="2" name="Footer Placeholder 1"/>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bg1"/>
                    </a:gs>
                    <a:gs pos="30000">
                      <a:schemeClr val="bg1"/>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4532257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1">
    <p:bg>
      <p:bgPr>
        <a:solidFill>
          <a:schemeClr val="accent3"/>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9163">
                      <a:schemeClr val="tx1"/>
                    </a:gs>
                    <a:gs pos="95397">
                      <a:schemeClr val="tx1"/>
                    </a:gs>
                  </a:gsLst>
                  <a:lin ang="5400000" scaled="0"/>
                </a:gradFill>
              </a:defRPr>
            </a:lvl1pPr>
          </a:lstStyle>
          <a:p>
            <a:pPr lvl="0"/>
            <a:r>
              <a:rPr lang="en-US" dirty="0"/>
              <a:t>Section title</a:t>
            </a:r>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7490">
                      <a:schemeClr val="accent3">
                        <a:lumMod val="75000"/>
                      </a:schemeClr>
                    </a:gs>
                    <a:gs pos="88285">
                      <a:schemeClr val="accent3">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a:t>#</a:t>
            </a:r>
          </a:p>
        </p:txBody>
      </p:sp>
      <p:sp>
        <p:nvSpPr>
          <p:cNvPr id="79" name="TextBox 7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75"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76" name="Picture 75"/>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36120133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2">
    <p:bg>
      <p:bgPr>
        <a:solidFill>
          <a:schemeClr val="accent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a:t>Section title</a:t>
            </a:r>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7071">
                      <a:schemeClr val="bg2">
                        <a:lumMod val="75000"/>
                      </a:schemeClr>
                    </a:gs>
                    <a:gs pos="92515">
                      <a:schemeClr val="bg2">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a:t>#</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41256801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3">
    <p:bg>
      <p:bgPr>
        <a:solidFill>
          <a:schemeClr val="accent5"/>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a:t>Section title</a:t>
            </a:r>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4979">
                      <a:schemeClr val="accent5">
                        <a:lumMod val="50000"/>
                      </a:schemeClr>
                    </a:gs>
                    <a:gs pos="77000">
                      <a:schemeClr val="accent5">
                        <a:lumMod val="50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a:t>#</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20677315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4">
    <p:bg>
      <p:bgPr>
        <a:solidFill>
          <a:schemeClr val="accent2"/>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a:t>Section title</a:t>
            </a:r>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9582">
                      <a:schemeClr val="accent2">
                        <a:lumMod val="75000"/>
                      </a:schemeClr>
                    </a:gs>
                    <a:gs pos="84000">
                      <a:schemeClr val="accent2">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a:t>#</a:t>
            </a:r>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9"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8" name="Picture 7"/>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99364434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5">
    <p:bg>
      <p:bgPr>
        <a:solidFill>
          <a:schemeClr val="accent6"/>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a:t>Section title</a:t>
            </a:r>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88285">
                      <a:schemeClr val="accent6">
                        <a:lumMod val="75000"/>
                      </a:schemeClr>
                    </a:gs>
                    <a:gs pos="66000">
                      <a:schemeClr val="accent6">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a:t>#</a:t>
            </a:r>
          </a:p>
        </p:txBody>
      </p:sp>
      <p:sp>
        <p:nvSpPr>
          <p:cNvPr id="63" name="TextBox 62"/>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59"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60" name="Picture 5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75419443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Box 2"/>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5" name="Footer Placeholder 4"/>
          <p:cNvSpPr>
            <a:spLocks noGrp="1"/>
          </p:cNvSpPr>
          <p:nvPr>
            <p:ph type="ftr" sz="quarter" idx="11"/>
          </p:nvPr>
        </p:nvSpPr>
        <p:spPr/>
        <p:txBody>
          <a:bodyPr/>
          <a:lstStyle/>
          <a:p>
            <a:pPr>
              <a:defRPr/>
            </a:pPr>
            <a:r>
              <a:rPr lang="en-US" sz="1400" dirty="0">
                <a:gradFill>
                  <a:gsLst>
                    <a:gs pos="8367">
                      <a:srgbClr val="000000"/>
                    </a:gs>
                    <a:gs pos="31000">
                      <a:srgbClr val="000000"/>
                    </a:gs>
                  </a:gsLst>
                  <a:lin ang="5400000" scaled="0"/>
                </a:gradFill>
              </a:rPr>
              <a:t>&lt;</a:t>
            </a:r>
            <a:r>
              <a:rPr lang="en-US" sz="1400" dirty="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dirty="0">
                <a:gradFill>
                  <a:gsLst>
                    <a:gs pos="8367">
                      <a:srgbClr val="000000"/>
                    </a:gs>
                    <a:gs pos="31000">
                      <a:srgbClr val="000000"/>
                    </a:gs>
                  </a:gsLst>
                  <a:lin ang="5400000" scaled="0"/>
                </a:gradFill>
              </a:rPr>
              <a:t>&gt;&lt;Section title goes here&gt;</a:t>
            </a:r>
          </a:p>
          <a:p>
            <a:endParaRPr lang="en-US" dirty="0"/>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061056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6">
    <p:bg>
      <p:bgPr>
        <a:solidFill>
          <a:schemeClr val="accent4"/>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a:t>Section title</a:t>
            </a:r>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6234">
                      <a:schemeClr val="accent4">
                        <a:lumMod val="75000"/>
                      </a:schemeClr>
                    </a:gs>
                    <a:gs pos="88285">
                      <a:schemeClr val="accent4">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a:t>#</a:t>
            </a:r>
          </a:p>
        </p:txBody>
      </p:sp>
      <p:sp>
        <p:nvSpPr>
          <p:cNvPr id="49" name="TextBox 4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45"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46" name="Picture 45"/>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6680622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b"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6" name="Picture 5"/>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6893455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6" name="Picture 5"/>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90869850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vert="horz" wrap="square" lIns="146304" tIns="91440" rIns="146304" bIns="91440" rtlCol="0" anchor="t" anchorCtr="0">
            <a:spAutoFit/>
          </a:bodyPr>
          <a:lstStyle>
            <a:lvl1pPr>
              <a:defRPr lang="en-US" sz="7200" spc="-100" dirty="0">
                <a:gradFill>
                  <a:gsLst>
                    <a:gs pos="100000">
                      <a:schemeClr val="tx1"/>
                    </a:gs>
                    <a:gs pos="0">
                      <a:schemeClr val="tx1"/>
                    </a:gs>
                  </a:gsLst>
                  <a:lin ang="5400000" scaled="0"/>
                </a:gradFill>
              </a:defRPr>
            </a:lvl1pPr>
          </a:lstStyle>
          <a:p>
            <a:pPr lvl="0"/>
            <a:r>
              <a:rPr lang="en-US" dirty="0"/>
              <a:t>Section title</a:t>
            </a: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6" name="Picture 5"/>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2662911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87425">
                      <a:schemeClr val="tx1"/>
                    </a:gs>
                    <a:gs pos="67000">
                      <a:schemeClr val="tx1"/>
                    </a:gs>
                  </a:gsLst>
                  <a:lin ang="5400000" scaled="0"/>
                </a:gradFill>
              </a:defRPr>
            </a:lvl1pPr>
          </a:lstStyle>
          <a:p>
            <a:r>
              <a:rPr lang="en-US" dirty="0"/>
              <a:t>Section title</a:t>
            </a: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6" name="Picture 5"/>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80903634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vert="horz" wrap="square" lIns="146304" tIns="91440" rIns="146304" bIns="91440" rtlCol="0" anchor="t" anchorCtr="0">
            <a:spAutoFit/>
          </a:bodyPr>
          <a:lstStyle>
            <a:lvl1pPr>
              <a:defRPr lang="en-US" sz="7200" spc="-100" dirty="0">
                <a:gradFill>
                  <a:gsLst>
                    <a:gs pos="94012">
                      <a:srgbClr val="262626"/>
                    </a:gs>
                    <a:gs pos="37000">
                      <a:srgbClr val="262626"/>
                    </a:gs>
                  </a:gsLst>
                  <a:lin ang="5400000" scaled="0"/>
                </a:gradFill>
              </a:defRPr>
            </a:lvl1pPr>
          </a:lstStyle>
          <a:p>
            <a:pPr lvl="0"/>
            <a:r>
              <a:rPr lang="en-US" dirty="0"/>
              <a:t>Section title</a:t>
            </a: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6" name="Picture 5"/>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728849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4371">
                      <a:srgbClr val="262626"/>
                    </a:gs>
                    <a:gs pos="36000">
                      <a:srgbClr val="262626"/>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pic>
        <p:nvPicPr>
          <p:cNvPr id="6" name="Picture 5"/>
          <p:cNvPicPr>
            <a:picLocks noChangeAspect="1"/>
          </p:cNvPicPr>
          <p:nvPr userDrawn="1"/>
        </p:nvPicPr>
        <p:blipFill>
          <a:blip r:embed="rId3"/>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366974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8" name="TextBox 7"/>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5" name="Picture 4"/>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311556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
        <p:nvSpPr>
          <p:cNvPr id="8" name="TextBox 7"/>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5" name="Picture 4"/>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42567534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
        <p:nvSpPr>
          <p:cNvPr id="8" name="TextBox 7"/>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5" name="Picture 4"/>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25015991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6"/>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8" name="Picture 7"/>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531337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
        <p:nvSpPr>
          <p:cNvPr id="8" name="TextBox 7"/>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5" name="Picture 4"/>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93239078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Full gray layout">
    <p:bg>
      <p:bgPr>
        <a:solidFill>
          <a:schemeClr val="bg2">
            <a:lumMod val="20000"/>
            <a:lumOff val="80000"/>
          </a:schemeClr>
        </a:solidFill>
        <a:effectLst/>
      </p:bgPr>
    </p:bg>
    <p:spTree>
      <p:nvGrpSpPr>
        <p:cNvPr id="1" name=""/>
        <p:cNvGrpSpPr/>
        <p:nvPr/>
      </p:nvGrpSpPr>
      <p:grpSpPr>
        <a:xfrm>
          <a:off x="0" y="0"/>
          <a:ext cx="0" cy="0"/>
          <a:chOff x="0" y="0"/>
          <a:chExt cx="0" cy="0"/>
        </a:xfrm>
      </p:grpSpPr>
      <p:sp>
        <p:nvSpPr>
          <p:cNvPr id="5" name="Rectangle 4"/>
          <p:cNvSpPr/>
          <p:nvPr userDrawn="1"/>
        </p:nvSpPr>
        <p:spPr bwMode="auto">
          <a:xfrm>
            <a:off x="0" y="6350000"/>
            <a:ext cx="12436475" cy="644525"/>
          </a:xfrm>
          <a:prstGeom prst="rect">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5"/>
          <p:cNvSpPr>
            <a:spLocks noGrp="1"/>
          </p:cNvSpPr>
          <p:nvPr>
            <p:ph type="title"/>
          </p:nvPr>
        </p:nvSpPr>
        <p:spPr>
          <a:xfrm>
            <a:off x="274639" y="295274"/>
            <a:ext cx="11889564" cy="917575"/>
          </a:xfrm>
        </p:spPr>
        <p:txBody>
          <a:bodyPr/>
          <a:lstStyle/>
          <a:p>
            <a:r>
              <a:rPr lang="en-US"/>
              <a:t>Click to edit Master title style</a:t>
            </a:r>
          </a:p>
        </p:txBody>
      </p:sp>
      <p:sp>
        <p:nvSpPr>
          <p:cNvPr id="13" name="Footer Placeholder 4"/>
          <p:cNvSpPr>
            <a:spLocks noGrp="1"/>
          </p:cNvSpPr>
          <p:nvPr>
            <p:ph type="ftr" sz="quarter" idx="11"/>
          </p:nvPr>
        </p:nvSpPr>
        <p:spPr>
          <a:xfrm>
            <a:off x="7964488" y="295272"/>
            <a:ext cx="4197350" cy="371475"/>
          </a:xfrm>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5" name="TextBox 14"/>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11" name="Picture 10"/>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931375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Vision slide">
    <p:spTree>
      <p:nvGrpSpPr>
        <p:cNvPr id="1" name=""/>
        <p:cNvGrpSpPr/>
        <p:nvPr/>
      </p:nvGrpSpPr>
      <p:grpSpPr>
        <a:xfrm>
          <a:off x="0" y="0"/>
          <a:ext cx="0" cy="0"/>
          <a:chOff x="0" y="0"/>
          <a:chExt cx="0" cy="0"/>
        </a:xfrm>
      </p:grpSpPr>
      <p:sp>
        <p:nvSpPr>
          <p:cNvPr id="3" name="Rectangle 2"/>
          <p:cNvSpPr/>
          <p:nvPr userDrawn="1"/>
        </p:nvSpPr>
        <p:spPr bwMode="auto">
          <a:xfrm>
            <a:off x="5432589" y="6515100"/>
            <a:ext cx="1577505" cy="368300"/>
          </a:xfrm>
          <a:prstGeom prst="rect">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 name="Rectangle 3"/>
          <p:cNvSpPr/>
          <p:nvPr userDrawn="1"/>
        </p:nvSpPr>
        <p:spPr bwMode="auto">
          <a:xfrm>
            <a:off x="6225046" y="2095501"/>
            <a:ext cx="5939157" cy="4602162"/>
          </a:xfrm>
          <a:prstGeom prst="rect">
            <a:avLst/>
          </a:prstGeom>
          <a:solidFill>
            <a:schemeClr val="tx1">
              <a:lumMod val="10000"/>
              <a:lumOff val="9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Rectangle 4"/>
          <p:cNvSpPr/>
          <p:nvPr userDrawn="1"/>
        </p:nvSpPr>
        <p:spPr bwMode="auto">
          <a:xfrm>
            <a:off x="246063" y="2095501"/>
            <a:ext cx="5897880" cy="4602162"/>
          </a:xfrm>
          <a:prstGeom prst="rect">
            <a:avLst/>
          </a:prstGeom>
          <a:solidFill>
            <a:schemeClr val="tx1">
              <a:lumMod val="10000"/>
              <a:lumOff val="9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 name="Title 3"/>
          <p:cNvSpPr>
            <a:spLocks noGrp="1"/>
          </p:cNvSpPr>
          <p:nvPr>
            <p:ph type="title"/>
          </p:nvPr>
        </p:nvSpPr>
        <p:spPr>
          <a:xfrm>
            <a:off x="274639" y="295274"/>
            <a:ext cx="11889564" cy="917575"/>
          </a:xfrm>
        </p:spPr>
        <p:txBody>
          <a:bodyPr/>
          <a:lstStyle/>
          <a:p>
            <a:r>
              <a:rPr lang="en-US"/>
              <a:t>Click to edit Master title style</a:t>
            </a:r>
            <a:endParaRPr lang="en-US" dirty="0"/>
          </a:p>
        </p:txBody>
      </p:sp>
      <p:sp>
        <p:nvSpPr>
          <p:cNvPr id="7" name="Data"/>
          <p:cNvSpPr/>
          <p:nvPr userDrawn="1"/>
        </p:nvSpPr>
        <p:spPr bwMode="auto">
          <a:xfrm>
            <a:off x="6225045" y="1211263"/>
            <a:ext cx="5939157" cy="9144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6304" rIns="179212" bIns="143371" numCol="1" spcCol="0" rtlCol="0" fromWordArt="0" anchor="ctr"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r>
              <a:rPr kumimoji="0" lang="en-US" sz="5400" b="1" i="0" u="none" strike="noStrike" kern="1200" cap="none" spc="-20" normalizeH="0" baseline="0" noProof="0">
                <a:ln>
                  <a:noFill/>
                </a:ln>
                <a:gradFill>
                  <a:gsLst>
                    <a:gs pos="83000">
                      <a:srgbClr val="FFFFFF"/>
                    </a:gs>
                    <a:gs pos="100000">
                      <a:srgbClr val="FFFFFF"/>
                    </a:gs>
                  </a:gsLst>
                  <a:lin ang="5400000" scaled="1"/>
                </a:gradFill>
                <a:effectLst/>
                <a:uLnTx/>
                <a:uFillTx/>
                <a:latin typeface="Segoe UI Light" panose="020B0502040204020203" pitchFamily="34" charset="0"/>
                <a:ea typeface="+mn-ea"/>
                <a:cs typeface="Segoe UI Light" panose="020B0502040204020203" pitchFamily="34" charset="0"/>
              </a:rPr>
              <a:t>DATA</a:t>
            </a:r>
            <a:endParaRPr kumimoji="0" lang="en-US" sz="5400" b="1" i="0" u="none" strike="noStrike" kern="1200" cap="none" spc="-20" normalizeH="0" baseline="0" noProof="0" dirty="0">
              <a:ln>
                <a:noFill/>
              </a:ln>
              <a:gradFill>
                <a:gsLst>
                  <a:gs pos="83000">
                    <a:srgbClr val="FFFFFF"/>
                  </a:gs>
                  <a:gs pos="100000">
                    <a:srgbClr val="FFFFFF"/>
                  </a:gs>
                </a:gsLst>
                <a:lin ang="5400000" scaled="1"/>
              </a:gradFill>
              <a:effectLst/>
              <a:uLnTx/>
              <a:uFillTx/>
              <a:latin typeface="Segoe UI Light" panose="020B0502040204020203" pitchFamily="34" charset="0"/>
              <a:ea typeface="+mn-ea"/>
              <a:cs typeface="Segoe UI Light" panose="020B0502040204020203" pitchFamily="34" charset="0"/>
            </a:endParaRPr>
          </a:p>
        </p:txBody>
      </p:sp>
      <p:sp>
        <p:nvSpPr>
          <p:cNvPr id="8" name="USER"/>
          <p:cNvSpPr/>
          <p:nvPr userDrawn="1"/>
        </p:nvSpPr>
        <p:spPr bwMode="auto">
          <a:xfrm>
            <a:off x="246063" y="1211263"/>
            <a:ext cx="5897880" cy="9144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6304" rIns="179212" bIns="143371" numCol="1" spcCol="0" rtlCol="0" fromWordArt="0" anchor="ctr"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r>
              <a:rPr kumimoji="0" lang="en-US" sz="5400" b="1" i="0" u="none" strike="noStrike" kern="1200" cap="none" spc="-20" normalizeH="0" baseline="0" noProof="0" dirty="0">
                <a:ln>
                  <a:noFill/>
                </a:ln>
                <a:gradFill>
                  <a:gsLst>
                    <a:gs pos="83000">
                      <a:srgbClr val="FFFFFF"/>
                    </a:gs>
                    <a:gs pos="100000">
                      <a:srgbClr val="FFFFFF"/>
                    </a:gs>
                  </a:gsLst>
                  <a:lin ang="5400000" scaled="1"/>
                </a:gradFill>
                <a:effectLst/>
                <a:uLnTx/>
                <a:uFillTx/>
                <a:latin typeface="Segoe UI Light" panose="020B0502040204020203" pitchFamily="34" charset="0"/>
                <a:ea typeface="+mn-ea"/>
                <a:cs typeface="Segoe UI Light" panose="020B0502040204020203" pitchFamily="34" charset="0"/>
              </a:rPr>
              <a:t>USERS</a:t>
            </a:r>
          </a:p>
        </p:txBody>
      </p:sp>
      <p:grpSp>
        <p:nvGrpSpPr>
          <p:cNvPr id="9" name="Group 8"/>
          <p:cNvGrpSpPr/>
          <p:nvPr userDrawn="1"/>
        </p:nvGrpSpPr>
        <p:grpSpPr>
          <a:xfrm>
            <a:off x="662415" y="3684587"/>
            <a:ext cx="5262336" cy="2763865"/>
            <a:chOff x="540178" y="2851546"/>
            <a:chExt cx="5262336" cy="2763865"/>
          </a:xfrm>
        </p:grpSpPr>
        <p:sp>
          <p:nvSpPr>
            <p:cNvPr id="10" name="AutoShape 3"/>
            <p:cNvSpPr>
              <a:spLocks noChangeAspect="1" noChangeArrowheads="1" noTextEdit="1"/>
            </p:cNvSpPr>
            <p:nvPr/>
          </p:nvSpPr>
          <p:spPr bwMode="auto">
            <a:xfrm>
              <a:off x="855747" y="3586644"/>
              <a:ext cx="2539411" cy="2028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1" name="Rounded Rectangle 10"/>
            <p:cNvSpPr/>
            <p:nvPr/>
          </p:nvSpPr>
          <p:spPr bwMode="auto">
            <a:xfrm rot="5400000">
              <a:off x="4210932" y="4023829"/>
              <a:ext cx="1889570" cy="1293594"/>
            </a:xfrm>
            <a:prstGeom prst="roundRect">
              <a:avLst>
                <a:gd name="adj" fmla="val 5986"/>
              </a:avLst>
            </a:prstGeom>
            <a:solidFill>
              <a:srgbClr val="3333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 name="Rounded Rectangle 11"/>
            <p:cNvSpPr/>
            <p:nvPr/>
          </p:nvSpPr>
          <p:spPr bwMode="auto">
            <a:xfrm rot="5400000">
              <a:off x="4342251" y="4075857"/>
              <a:ext cx="1626931" cy="1133942"/>
            </a:xfrm>
            <a:prstGeom prst="roundRect">
              <a:avLst>
                <a:gd name="adj" fmla="val 3643"/>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 name="Oval 12"/>
            <p:cNvSpPr/>
            <p:nvPr/>
          </p:nvSpPr>
          <p:spPr bwMode="auto">
            <a:xfrm rot="5400000">
              <a:off x="5117455" y="5486583"/>
              <a:ext cx="76525" cy="76525"/>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4" name="Rectangle 13"/>
            <p:cNvSpPr/>
            <p:nvPr/>
          </p:nvSpPr>
          <p:spPr>
            <a:xfrm>
              <a:off x="4649298" y="4092508"/>
              <a:ext cx="1025503" cy="1287474"/>
            </a:xfrm>
            <a:prstGeom prst="rect">
              <a:avLst/>
            </a:prstGeom>
            <a:noFill/>
            <a:ln w="22225">
              <a:solidFill>
                <a:srgbClr val="A32B01"/>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15" name="Rectangle 14"/>
            <p:cNvSpPr/>
            <p:nvPr/>
          </p:nvSpPr>
          <p:spPr>
            <a:xfrm>
              <a:off x="4649298" y="3911598"/>
              <a:ext cx="1025503" cy="199389"/>
            </a:xfrm>
            <a:prstGeom prst="rect">
              <a:avLst/>
            </a:prstGeom>
            <a:noFill/>
            <a:ln w="22225">
              <a:solidFill>
                <a:srgbClr val="A32B01"/>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cxnSp>
          <p:nvCxnSpPr>
            <p:cNvPr id="16" name="Straight Connector 15"/>
            <p:cNvCxnSpPr/>
            <p:nvPr/>
          </p:nvCxnSpPr>
          <p:spPr>
            <a:xfrm>
              <a:off x="4731651" y="4390496"/>
              <a:ext cx="462328"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31651" y="4494102"/>
              <a:ext cx="462328"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4731651" y="4597709"/>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4731651" y="4701315"/>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4731651" y="4908528"/>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4731651" y="4804922"/>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4731651" y="5012137"/>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3" name="Freeform 12"/>
            <p:cNvSpPr>
              <a:spLocks noEditPoints="1"/>
            </p:cNvSpPr>
            <p:nvPr/>
          </p:nvSpPr>
          <p:spPr bwMode="auto">
            <a:xfrm>
              <a:off x="5297283" y="4189760"/>
              <a:ext cx="333312" cy="325365"/>
            </a:xfrm>
            <a:custGeom>
              <a:avLst/>
              <a:gdLst>
                <a:gd name="T0" fmla="*/ 731 w 1609"/>
                <a:gd name="T1" fmla="*/ 843 h 1572"/>
                <a:gd name="T2" fmla="*/ 1444 w 1609"/>
                <a:gd name="T3" fmla="*/ 843 h 1572"/>
                <a:gd name="T4" fmla="*/ 731 w 1609"/>
                <a:gd name="T5" fmla="*/ 1572 h 1572"/>
                <a:gd name="T6" fmla="*/ 0 w 1609"/>
                <a:gd name="T7" fmla="*/ 843 h 1572"/>
                <a:gd name="T8" fmla="*/ 731 w 1609"/>
                <a:gd name="T9" fmla="*/ 132 h 1572"/>
                <a:gd name="T10" fmla="*/ 731 w 1609"/>
                <a:gd name="T11" fmla="*/ 843 h 1572"/>
                <a:gd name="T12" fmla="*/ 731 w 1609"/>
                <a:gd name="T13" fmla="*/ 843 h 1572"/>
                <a:gd name="T14" fmla="*/ 898 w 1609"/>
                <a:gd name="T15" fmla="*/ 734 h 1572"/>
                <a:gd name="T16" fmla="*/ 1609 w 1609"/>
                <a:gd name="T17" fmla="*/ 734 h 1572"/>
                <a:gd name="T18" fmla="*/ 898 w 1609"/>
                <a:gd name="T19" fmla="*/ 0 h 1572"/>
                <a:gd name="T20" fmla="*/ 898 w 1609"/>
                <a:gd name="T21" fmla="*/ 734 h 1572"/>
                <a:gd name="T22" fmla="*/ 898 w 1609"/>
                <a:gd name="T23" fmla="*/ 734 h 1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09" h="1572">
                  <a:moveTo>
                    <a:pt x="731" y="843"/>
                  </a:moveTo>
                  <a:cubicBezTo>
                    <a:pt x="1444" y="843"/>
                    <a:pt x="1444" y="843"/>
                    <a:pt x="1444" y="843"/>
                  </a:cubicBezTo>
                  <a:cubicBezTo>
                    <a:pt x="1444" y="1244"/>
                    <a:pt x="1115" y="1572"/>
                    <a:pt x="731" y="1572"/>
                  </a:cubicBezTo>
                  <a:cubicBezTo>
                    <a:pt x="329" y="1572"/>
                    <a:pt x="0" y="1244"/>
                    <a:pt x="0" y="843"/>
                  </a:cubicBezTo>
                  <a:cubicBezTo>
                    <a:pt x="0" y="460"/>
                    <a:pt x="329" y="132"/>
                    <a:pt x="731" y="132"/>
                  </a:cubicBezTo>
                  <a:cubicBezTo>
                    <a:pt x="731" y="843"/>
                    <a:pt x="731" y="843"/>
                    <a:pt x="731" y="843"/>
                  </a:cubicBezTo>
                  <a:cubicBezTo>
                    <a:pt x="731" y="843"/>
                    <a:pt x="731" y="843"/>
                    <a:pt x="731" y="843"/>
                  </a:cubicBezTo>
                  <a:close/>
                  <a:moveTo>
                    <a:pt x="898" y="734"/>
                  </a:moveTo>
                  <a:cubicBezTo>
                    <a:pt x="1609" y="734"/>
                    <a:pt x="1609" y="734"/>
                    <a:pt x="1609" y="734"/>
                  </a:cubicBezTo>
                  <a:cubicBezTo>
                    <a:pt x="1609" y="331"/>
                    <a:pt x="1281" y="0"/>
                    <a:pt x="898" y="0"/>
                  </a:cubicBezTo>
                  <a:cubicBezTo>
                    <a:pt x="898" y="734"/>
                    <a:pt x="898" y="734"/>
                    <a:pt x="898" y="734"/>
                  </a:cubicBezTo>
                  <a:cubicBezTo>
                    <a:pt x="898" y="734"/>
                    <a:pt x="898" y="734"/>
                    <a:pt x="898" y="734"/>
                  </a:cubicBezTo>
                  <a:close/>
                </a:path>
              </a:pathLst>
            </a:custGeom>
            <a:solidFill>
              <a:srgbClr val="A32B01"/>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24" name="Freeform 5"/>
            <p:cNvSpPr>
              <a:spLocks/>
            </p:cNvSpPr>
            <p:nvPr/>
          </p:nvSpPr>
          <p:spPr bwMode="auto">
            <a:xfrm>
              <a:off x="1787391" y="5363155"/>
              <a:ext cx="1714098" cy="195853"/>
            </a:xfrm>
            <a:custGeom>
              <a:avLst/>
              <a:gdLst>
                <a:gd name="T0" fmla="*/ 999 w 1094"/>
                <a:gd name="T1" fmla="*/ 0 h 125"/>
                <a:gd name="T2" fmla="*/ 76 w 1094"/>
                <a:gd name="T3" fmla="*/ 0 h 125"/>
                <a:gd name="T4" fmla="*/ 0 w 1094"/>
                <a:gd name="T5" fmla="*/ 125 h 125"/>
                <a:gd name="T6" fmla="*/ 1094 w 1094"/>
                <a:gd name="T7" fmla="*/ 125 h 125"/>
                <a:gd name="T8" fmla="*/ 999 w 1094"/>
                <a:gd name="T9" fmla="*/ 0 h 125"/>
              </a:gdLst>
              <a:ahLst/>
              <a:cxnLst>
                <a:cxn ang="0">
                  <a:pos x="T0" y="T1"/>
                </a:cxn>
                <a:cxn ang="0">
                  <a:pos x="T2" y="T3"/>
                </a:cxn>
                <a:cxn ang="0">
                  <a:pos x="T4" y="T5"/>
                </a:cxn>
                <a:cxn ang="0">
                  <a:pos x="T6" y="T7"/>
                </a:cxn>
                <a:cxn ang="0">
                  <a:pos x="T8" y="T9"/>
                </a:cxn>
              </a:cxnLst>
              <a:rect l="0" t="0" r="r" b="b"/>
              <a:pathLst>
                <a:path w="1094" h="125">
                  <a:moveTo>
                    <a:pt x="999" y="0"/>
                  </a:moveTo>
                  <a:lnTo>
                    <a:pt x="76" y="0"/>
                  </a:lnTo>
                  <a:lnTo>
                    <a:pt x="0" y="125"/>
                  </a:lnTo>
                  <a:lnTo>
                    <a:pt x="1094" y="125"/>
                  </a:lnTo>
                  <a:lnTo>
                    <a:pt x="999" y="0"/>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25" name="Rectangle 6"/>
            <p:cNvSpPr>
              <a:spLocks noChangeArrowheads="1"/>
            </p:cNvSpPr>
            <p:nvPr/>
          </p:nvSpPr>
          <p:spPr bwMode="auto">
            <a:xfrm>
              <a:off x="1787391" y="5559005"/>
              <a:ext cx="1714098" cy="56406"/>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26" name="Freeform 7"/>
            <p:cNvSpPr>
              <a:spLocks/>
            </p:cNvSpPr>
            <p:nvPr/>
          </p:nvSpPr>
          <p:spPr bwMode="auto">
            <a:xfrm>
              <a:off x="919374" y="2851546"/>
              <a:ext cx="3462665" cy="2065065"/>
            </a:xfrm>
            <a:custGeom>
              <a:avLst/>
              <a:gdLst>
                <a:gd name="T0" fmla="*/ 1042 w 1042"/>
                <a:gd name="T1" fmla="*/ 587 h 621"/>
                <a:gd name="T2" fmla="*/ 1008 w 1042"/>
                <a:gd name="T3" fmla="*/ 621 h 621"/>
                <a:gd name="T4" fmla="*/ 34 w 1042"/>
                <a:gd name="T5" fmla="*/ 621 h 621"/>
                <a:gd name="T6" fmla="*/ 0 w 1042"/>
                <a:gd name="T7" fmla="*/ 587 h 621"/>
                <a:gd name="T8" fmla="*/ 0 w 1042"/>
                <a:gd name="T9" fmla="*/ 34 h 621"/>
                <a:gd name="T10" fmla="*/ 34 w 1042"/>
                <a:gd name="T11" fmla="*/ 0 h 621"/>
                <a:gd name="T12" fmla="*/ 1008 w 1042"/>
                <a:gd name="T13" fmla="*/ 0 h 621"/>
                <a:gd name="T14" fmla="*/ 1042 w 1042"/>
                <a:gd name="T15" fmla="*/ 34 h 621"/>
                <a:gd name="T16" fmla="*/ 1042 w 1042"/>
                <a:gd name="T17" fmla="*/ 587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42" h="621">
                  <a:moveTo>
                    <a:pt x="1042" y="587"/>
                  </a:moveTo>
                  <a:cubicBezTo>
                    <a:pt x="1042" y="606"/>
                    <a:pt x="1027" y="621"/>
                    <a:pt x="1008" y="621"/>
                  </a:cubicBezTo>
                  <a:cubicBezTo>
                    <a:pt x="34" y="621"/>
                    <a:pt x="34" y="621"/>
                    <a:pt x="34" y="621"/>
                  </a:cubicBezTo>
                  <a:cubicBezTo>
                    <a:pt x="15" y="621"/>
                    <a:pt x="0" y="606"/>
                    <a:pt x="0" y="587"/>
                  </a:cubicBezTo>
                  <a:cubicBezTo>
                    <a:pt x="0" y="34"/>
                    <a:pt x="0" y="34"/>
                    <a:pt x="0" y="34"/>
                  </a:cubicBezTo>
                  <a:cubicBezTo>
                    <a:pt x="0" y="15"/>
                    <a:pt x="15" y="0"/>
                    <a:pt x="34" y="0"/>
                  </a:cubicBezTo>
                  <a:cubicBezTo>
                    <a:pt x="1008" y="0"/>
                    <a:pt x="1008" y="0"/>
                    <a:pt x="1008" y="0"/>
                  </a:cubicBezTo>
                  <a:cubicBezTo>
                    <a:pt x="1027" y="0"/>
                    <a:pt x="1042" y="15"/>
                    <a:pt x="1042" y="34"/>
                  </a:cubicBezTo>
                  <a:lnTo>
                    <a:pt x="1042" y="587"/>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27" name="Freeform 8"/>
            <p:cNvSpPr>
              <a:spLocks/>
            </p:cNvSpPr>
            <p:nvPr/>
          </p:nvSpPr>
          <p:spPr bwMode="auto">
            <a:xfrm>
              <a:off x="2415685" y="4910344"/>
              <a:ext cx="444976" cy="542119"/>
            </a:xfrm>
            <a:custGeom>
              <a:avLst/>
              <a:gdLst>
                <a:gd name="T0" fmla="*/ 94 w 134"/>
                <a:gd name="T1" fmla="*/ 0 h 163"/>
                <a:gd name="T2" fmla="*/ 99 w 134"/>
                <a:gd name="T3" fmla="*/ 17 h 163"/>
                <a:gd name="T4" fmla="*/ 67 w 134"/>
                <a:gd name="T5" fmla="*/ 49 h 163"/>
                <a:gd name="T6" fmla="*/ 35 w 134"/>
                <a:gd name="T7" fmla="*/ 17 h 163"/>
                <a:gd name="T8" fmla="*/ 40 w 134"/>
                <a:gd name="T9" fmla="*/ 0 h 163"/>
                <a:gd name="T10" fmla="*/ 0 w 134"/>
                <a:gd name="T11" fmla="*/ 0 h 163"/>
                <a:gd name="T12" fmla="*/ 0 w 134"/>
                <a:gd name="T13" fmla="*/ 163 h 163"/>
                <a:gd name="T14" fmla="*/ 134 w 134"/>
                <a:gd name="T15" fmla="*/ 163 h 163"/>
                <a:gd name="T16" fmla="*/ 134 w 134"/>
                <a:gd name="T17" fmla="*/ 0 h 163"/>
                <a:gd name="T18" fmla="*/ 94 w 134"/>
                <a:gd name="T19" fmla="*/ 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4" h="163">
                  <a:moveTo>
                    <a:pt x="94" y="0"/>
                  </a:moveTo>
                  <a:cubicBezTo>
                    <a:pt x="97" y="5"/>
                    <a:pt x="99" y="11"/>
                    <a:pt x="99" y="17"/>
                  </a:cubicBezTo>
                  <a:cubicBezTo>
                    <a:pt x="99" y="35"/>
                    <a:pt x="84" y="49"/>
                    <a:pt x="67" y="49"/>
                  </a:cubicBezTo>
                  <a:cubicBezTo>
                    <a:pt x="49" y="49"/>
                    <a:pt x="35" y="35"/>
                    <a:pt x="35" y="17"/>
                  </a:cubicBezTo>
                  <a:cubicBezTo>
                    <a:pt x="35" y="11"/>
                    <a:pt x="37" y="5"/>
                    <a:pt x="40" y="0"/>
                  </a:cubicBezTo>
                  <a:cubicBezTo>
                    <a:pt x="0" y="0"/>
                    <a:pt x="0" y="0"/>
                    <a:pt x="0" y="0"/>
                  </a:cubicBezTo>
                  <a:cubicBezTo>
                    <a:pt x="0" y="163"/>
                    <a:pt x="0" y="163"/>
                    <a:pt x="0" y="163"/>
                  </a:cubicBezTo>
                  <a:cubicBezTo>
                    <a:pt x="134" y="163"/>
                    <a:pt x="134" y="163"/>
                    <a:pt x="134" y="163"/>
                  </a:cubicBezTo>
                  <a:cubicBezTo>
                    <a:pt x="134" y="0"/>
                    <a:pt x="134" y="0"/>
                    <a:pt x="134" y="0"/>
                  </a:cubicBezTo>
                  <a:lnTo>
                    <a:pt x="94"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28" name="Freeform 9"/>
            <p:cNvSpPr>
              <a:spLocks/>
            </p:cNvSpPr>
            <p:nvPr/>
          </p:nvSpPr>
          <p:spPr bwMode="auto">
            <a:xfrm>
              <a:off x="1016516" y="2945555"/>
              <a:ext cx="3255845" cy="1798705"/>
            </a:xfrm>
            <a:custGeom>
              <a:avLst/>
              <a:gdLst>
                <a:gd name="T0" fmla="*/ 980 w 980"/>
                <a:gd name="T1" fmla="*/ 527 h 541"/>
                <a:gd name="T2" fmla="*/ 966 w 980"/>
                <a:gd name="T3" fmla="*/ 541 h 541"/>
                <a:gd name="T4" fmla="*/ 14 w 980"/>
                <a:gd name="T5" fmla="*/ 541 h 541"/>
                <a:gd name="T6" fmla="*/ 0 w 980"/>
                <a:gd name="T7" fmla="*/ 527 h 541"/>
                <a:gd name="T8" fmla="*/ 0 w 980"/>
                <a:gd name="T9" fmla="*/ 14 h 541"/>
                <a:gd name="T10" fmla="*/ 14 w 980"/>
                <a:gd name="T11" fmla="*/ 0 h 541"/>
                <a:gd name="T12" fmla="*/ 966 w 980"/>
                <a:gd name="T13" fmla="*/ 0 h 541"/>
                <a:gd name="T14" fmla="*/ 980 w 980"/>
                <a:gd name="T15" fmla="*/ 14 h 541"/>
                <a:gd name="T16" fmla="*/ 980 w 980"/>
                <a:gd name="T17" fmla="*/ 527 h 5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0" h="541">
                  <a:moveTo>
                    <a:pt x="980" y="527"/>
                  </a:moveTo>
                  <a:cubicBezTo>
                    <a:pt x="980" y="535"/>
                    <a:pt x="974" y="541"/>
                    <a:pt x="966" y="541"/>
                  </a:cubicBezTo>
                  <a:cubicBezTo>
                    <a:pt x="14" y="541"/>
                    <a:pt x="14" y="541"/>
                    <a:pt x="14" y="541"/>
                  </a:cubicBezTo>
                  <a:cubicBezTo>
                    <a:pt x="6" y="541"/>
                    <a:pt x="0" y="535"/>
                    <a:pt x="0" y="527"/>
                  </a:cubicBezTo>
                  <a:cubicBezTo>
                    <a:pt x="0" y="14"/>
                    <a:pt x="0" y="14"/>
                    <a:pt x="0" y="14"/>
                  </a:cubicBezTo>
                  <a:cubicBezTo>
                    <a:pt x="0" y="6"/>
                    <a:pt x="6" y="0"/>
                    <a:pt x="14" y="0"/>
                  </a:cubicBezTo>
                  <a:cubicBezTo>
                    <a:pt x="966" y="0"/>
                    <a:pt x="966" y="0"/>
                    <a:pt x="966" y="0"/>
                  </a:cubicBezTo>
                  <a:cubicBezTo>
                    <a:pt x="974" y="0"/>
                    <a:pt x="980" y="6"/>
                    <a:pt x="980" y="14"/>
                  </a:cubicBezTo>
                  <a:lnTo>
                    <a:pt x="980" y="527"/>
                  </a:lnTo>
                  <a:close/>
                </a:path>
              </a:pathLst>
            </a:custGeom>
            <a:solidFill>
              <a:srgbClr val="E8E8E8"/>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29" name="Rectangle 14"/>
            <p:cNvSpPr>
              <a:spLocks noChangeArrowheads="1"/>
            </p:cNvSpPr>
            <p:nvPr/>
          </p:nvSpPr>
          <p:spPr bwMode="auto">
            <a:xfrm>
              <a:off x="1108374" y="3051647"/>
              <a:ext cx="3064658" cy="1586528"/>
            </a:xfrm>
            <a:prstGeom prst="rect">
              <a:avLst/>
            </a:prstGeom>
            <a:solidFill>
              <a:srgbClr val="217346"/>
            </a:solidFill>
            <a:ln>
              <a:noFill/>
            </a:ln>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30" name="Freeform 5"/>
            <p:cNvSpPr>
              <a:spLocks noChangeAspect="1" noEditPoints="1"/>
            </p:cNvSpPr>
            <p:nvPr/>
          </p:nvSpPr>
          <p:spPr bwMode="black">
            <a:xfrm>
              <a:off x="1267533" y="3182438"/>
              <a:ext cx="1321583" cy="1325610"/>
            </a:xfrm>
            <a:custGeom>
              <a:avLst/>
              <a:gdLst>
                <a:gd name="T0" fmla="*/ 367 w 414"/>
                <a:gd name="T1" fmla="*/ 274 h 415"/>
                <a:gd name="T2" fmla="*/ 301 w 414"/>
                <a:gd name="T3" fmla="*/ 189 h 415"/>
                <a:gd name="T4" fmla="*/ 367 w 414"/>
                <a:gd name="T5" fmla="*/ 189 h 415"/>
                <a:gd name="T6" fmla="*/ 301 w 414"/>
                <a:gd name="T7" fmla="*/ 326 h 415"/>
                <a:gd name="T8" fmla="*/ 301 w 414"/>
                <a:gd name="T9" fmla="*/ 293 h 415"/>
                <a:gd name="T10" fmla="*/ 367 w 414"/>
                <a:gd name="T11" fmla="*/ 170 h 415"/>
                <a:gd name="T12" fmla="*/ 301 w 414"/>
                <a:gd name="T13" fmla="*/ 85 h 415"/>
                <a:gd name="T14" fmla="*/ 367 w 414"/>
                <a:gd name="T15" fmla="*/ 85 h 415"/>
                <a:gd name="T16" fmla="*/ 367 w 414"/>
                <a:gd name="T17" fmla="*/ 326 h 415"/>
                <a:gd name="T18" fmla="*/ 301 w 414"/>
                <a:gd name="T19" fmla="*/ 326 h 415"/>
                <a:gd name="T20" fmla="*/ 367 w 414"/>
                <a:gd name="T21" fmla="*/ 241 h 415"/>
                <a:gd name="T22" fmla="*/ 301 w 414"/>
                <a:gd name="T23" fmla="*/ 222 h 415"/>
                <a:gd name="T24" fmla="*/ 301 w 414"/>
                <a:gd name="T25" fmla="*/ 189 h 415"/>
                <a:gd name="T26" fmla="*/ 367 w 414"/>
                <a:gd name="T27" fmla="*/ 170 h 415"/>
                <a:gd name="T28" fmla="*/ 301 w 414"/>
                <a:gd name="T29" fmla="*/ 170 h 415"/>
                <a:gd name="T30" fmla="*/ 367 w 414"/>
                <a:gd name="T31" fmla="*/ 118 h 415"/>
                <a:gd name="T32" fmla="*/ 400 w 414"/>
                <a:gd name="T33" fmla="*/ 42 h 415"/>
                <a:gd name="T34" fmla="*/ 0 w 414"/>
                <a:gd name="T35" fmla="*/ 42 h 415"/>
                <a:gd name="T36" fmla="*/ 245 w 414"/>
                <a:gd name="T37" fmla="*/ 368 h 415"/>
                <a:gd name="T38" fmla="*/ 414 w 414"/>
                <a:gd name="T39" fmla="*/ 56 h 415"/>
                <a:gd name="T40" fmla="*/ 118 w 414"/>
                <a:gd name="T41" fmla="*/ 232 h 415"/>
                <a:gd name="T42" fmla="*/ 117 w 414"/>
                <a:gd name="T43" fmla="*/ 225 h 415"/>
                <a:gd name="T44" fmla="*/ 114 w 414"/>
                <a:gd name="T45" fmla="*/ 224 h 415"/>
                <a:gd name="T46" fmla="*/ 112 w 414"/>
                <a:gd name="T47" fmla="*/ 232 h 415"/>
                <a:gd name="T48" fmla="*/ 98 w 414"/>
                <a:gd name="T49" fmla="*/ 206 h 415"/>
                <a:gd name="T50" fmla="*/ 113 w 414"/>
                <a:gd name="T51" fmla="*/ 176 h 415"/>
                <a:gd name="T52" fmla="*/ 116 w 414"/>
                <a:gd name="T53" fmla="*/ 185 h 415"/>
                <a:gd name="T54" fmla="*/ 118 w 414"/>
                <a:gd name="T55" fmla="*/ 186 h 415"/>
                <a:gd name="T56" fmla="*/ 120 w 414"/>
                <a:gd name="T57" fmla="*/ 176 h 415"/>
                <a:gd name="T58" fmla="*/ 134 w 414"/>
                <a:gd name="T59" fmla="*/ 205 h 415"/>
                <a:gd name="T60" fmla="*/ 400 w 414"/>
                <a:gd name="T61" fmla="*/ 354 h 415"/>
                <a:gd name="T62" fmla="*/ 282 w 414"/>
                <a:gd name="T63" fmla="*/ 326 h 415"/>
                <a:gd name="T64" fmla="*/ 245 w 414"/>
                <a:gd name="T65" fmla="*/ 274 h 415"/>
                <a:gd name="T66" fmla="*/ 245 w 414"/>
                <a:gd name="T67" fmla="*/ 241 h 415"/>
                <a:gd name="T68" fmla="*/ 282 w 414"/>
                <a:gd name="T69" fmla="*/ 189 h 415"/>
                <a:gd name="T70" fmla="*/ 282 w 414"/>
                <a:gd name="T71" fmla="*/ 170 h 415"/>
                <a:gd name="T72" fmla="*/ 245 w 414"/>
                <a:gd name="T73" fmla="*/ 118 h 415"/>
                <a:gd name="T74" fmla="*/ 245 w 414"/>
                <a:gd name="T75" fmla="*/ 85 h 415"/>
                <a:gd name="T76" fmla="*/ 400 w 414"/>
                <a:gd name="T77" fmla="*/ 354 h 415"/>
                <a:gd name="T78" fmla="*/ 301 w 414"/>
                <a:gd name="T79" fmla="*/ 326 h 415"/>
                <a:gd name="T80" fmla="*/ 367 w 414"/>
                <a:gd name="T81" fmla="*/ 241 h 415"/>
                <a:gd name="T82" fmla="*/ 367 w 414"/>
                <a:gd name="T83" fmla="*/ 274 h 415"/>
                <a:gd name="T84" fmla="*/ 301 w 414"/>
                <a:gd name="T85" fmla="*/ 189 h 415"/>
                <a:gd name="T86" fmla="*/ 367 w 414"/>
                <a:gd name="T87" fmla="*/ 189 h 415"/>
                <a:gd name="T88" fmla="*/ 301 w 414"/>
                <a:gd name="T89" fmla="*/ 170 h 415"/>
                <a:gd name="T90" fmla="*/ 367 w 414"/>
                <a:gd name="T91" fmla="*/ 85 h 415"/>
                <a:gd name="T92" fmla="*/ 367 w 414"/>
                <a:gd name="T93" fmla="*/ 118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14" h="415">
                  <a:moveTo>
                    <a:pt x="301" y="241"/>
                  </a:moveTo>
                  <a:cubicBezTo>
                    <a:pt x="301" y="274"/>
                    <a:pt x="301" y="274"/>
                    <a:pt x="301" y="274"/>
                  </a:cubicBezTo>
                  <a:cubicBezTo>
                    <a:pt x="367" y="274"/>
                    <a:pt x="367" y="274"/>
                    <a:pt x="367" y="274"/>
                  </a:cubicBezTo>
                  <a:cubicBezTo>
                    <a:pt x="367" y="241"/>
                    <a:pt x="367" y="241"/>
                    <a:pt x="367" y="241"/>
                  </a:cubicBezTo>
                  <a:lnTo>
                    <a:pt x="301" y="241"/>
                  </a:lnTo>
                  <a:close/>
                  <a:moveTo>
                    <a:pt x="301" y="189"/>
                  </a:moveTo>
                  <a:cubicBezTo>
                    <a:pt x="301" y="222"/>
                    <a:pt x="301" y="222"/>
                    <a:pt x="301" y="222"/>
                  </a:cubicBezTo>
                  <a:cubicBezTo>
                    <a:pt x="367" y="222"/>
                    <a:pt x="367" y="222"/>
                    <a:pt x="367" y="222"/>
                  </a:cubicBezTo>
                  <a:cubicBezTo>
                    <a:pt x="367" y="189"/>
                    <a:pt x="367" y="189"/>
                    <a:pt x="367" y="189"/>
                  </a:cubicBezTo>
                  <a:lnTo>
                    <a:pt x="301" y="189"/>
                  </a:lnTo>
                  <a:close/>
                  <a:moveTo>
                    <a:pt x="301" y="293"/>
                  </a:moveTo>
                  <a:cubicBezTo>
                    <a:pt x="301" y="326"/>
                    <a:pt x="301" y="326"/>
                    <a:pt x="301" y="326"/>
                  </a:cubicBezTo>
                  <a:cubicBezTo>
                    <a:pt x="367" y="326"/>
                    <a:pt x="367" y="326"/>
                    <a:pt x="367" y="326"/>
                  </a:cubicBezTo>
                  <a:cubicBezTo>
                    <a:pt x="367" y="293"/>
                    <a:pt x="367" y="293"/>
                    <a:pt x="367" y="293"/>
                  </a:cubicBezTo>
                  <a:lnTo>
                    <a:pt x="301" y="293"/>
                  </a:lnTo>
                  <a:close/>
                  <a:moveTo>
                    <a:pt x="301" y="137"/>
                  </a:moveTo>
                  <a:cubicBezTo>
                    <a:pt x="301" y="170"/>
                    <a:pt x="301" y="170"/>
                    <a:pt x="301" y="170"/>
                  </a:cubicBezTo>
                  <a:cubicBezTo>
                    <a:pt x="367" y="170"/>
                    <a:pt x="367" y="170"/>
                    <a:pt x="367" y="170"/>
                  </a:cubicBezTo>
                  <a:cubicBezTo>
                    <a:pt x="367" y="137"/>
                    <a:pt x="367" y="137"/>
                    <a:pt x="367" y="137"/>
                  </a:cubicBezTo>
                  <a:lnTo>
                    <a:pt x="301" y="137"/>
                  </a:lnTo>
                  <a:close/>
                  <a:moveTo>
                    <a:pt x="301" y="85"/>
                  </a:moveTo>
                  <a:cubicBezTo>
                    <a:pt x="301" y="118"/>
                    <a:pt x="301" y="118"/>
                    <a:pt x="301" y="118"/>
                  </a:cubicBezTo>
                  <a:cubicBezTo>
                    <a:pt x="367" y="118"/>
                    <a:pt x="367" y="118"/>
                    <a:pt x="367" y="118"/>
                  </a:cubicBezTo>
                  <a:cubicBezTo>
                    <a:pt x="367" y="85"/>
                    <a:pt x="367" y="85"/>
                    <a:pt x="367" y="85"/>
                  </a:cubicBezTo>
                  <a:lnTo>
                    <a:pt x="301" y="85"/>
                  </a:lnTo>
                  <a:close/>
                  <a:moveTo>
                    <a:pt x="301" y="326"/>
                  </a:moveTo>
                  <a:cubicBezTo>
                    <a:pt x="367" y="326"/>
                    <a:pt x="367" y="326"/>
                    <a:pt x="367" y="326"/>
                  </a:cubicBezTo>
                  <a:cubicBezTo>
                    <a:pt x="367" y="293"/>
                    <a:pt x="367" y="293"/>
                    <a:pt x="367" y="293"/>
                  </a:cubicBezTo>
                  <a:cubicBezTo>
                    <a:pt x="301" y="293"/>
                    <a:pt x="301" y="293"/>
                    <a:pt x="301" y="293"/>
                  </a:cubicBezTo>
                  <a:lnTo>
                    <a:pt x="301" y="326"/>
                  </a:lnTo>
                  <a:close/>
                  <a:moveTo>
                    <a:pt x="301" y="274"/>
                  </a:moveTo>
                  <a:cubicBezTo>
                    <a:pt x="367" y="274"/>
                    <a:pt x="367" y="274"/>
                    <a:pt x="367" y="274"/>
                  </a:cubicBezTo>
                  <a:cubicBezTo>
                    <a:pt x="367" y="241"/>
                    <a:pt x="367" y="241"/>
                    <a:pt x="367" y="241"/>
                  </a:cubicBezTo>
                  <a:cubicBezTo>
                    <a:pt x="301" y="241"/>
                    <a:pt x="301" y="241"/>
                    <a:pt x="301" y="241"/>
                  </a:cubicBezTo>
                  <a:lnTo>
                    <a:pt x="301" y="274"/>
                  </a:lnTo>
                  <a:close/>
                  <a:moveTo>
                    <a:pt x="301" y="222"/>
                  </a:moveTo>
                  <a:cubicBezTo>
                    <a:pt x="367" y="222"/>
                    <a:pt x="367" y="222"/>
                    <a:pt x="367" y="222"/>
                  </a:cubicBezTo>
                  <a:cubicBezTo>
                    <a:pt x="367" y="189"/>
                    <a:pt x="367" y="189"/>
                    <a:pt x="367" y="189"/>
                  </a:cubicBezTo>
                  <a:cubicBezTo>
                    <a:pt x="301" y="189"/>
                    <a:pt x="301" y="189"/>
                    <a:pt x="301" y="189"/>
                  </a:cubicBezTo>
                  <a:lnTo>
                    <a:pt x="301" y="222"/>
                  </a:lnTo>
                  <a:close/>
                  <a:moveTo>
                    <a:pt x="301" y="170"/>
                  </a:moveTo>
                  <a:cubicBezTo>
                    <a:pt x="367" y="170"/>
                    <a:pt x="367" y="170"/>
                    <a:pt x="367" y="170"/>
                  </a:cubicBezTo>
                  <a:cubicBezTo>
                    <a:pt x="367" y="137"/>
                    <a:pt x="367" y="137"/>
                    <a:pt x="367" y="137"/>
                  </a:cubicBezTo>
                  <a:cubicBezTo>
                    <a:pt x="301" y="137"/>
                    <a:pt x="301" y="137"/>
                    <a:pt x="301" y="137"/>
                  </a:cubicBezTo>
                  <a:lnTo>
                    <a:pt x="301" y="170"/>
                  </a:lnTo>
                  <a:close/>
                  <a:moveTo>
                    <a:pt x="301" y="85"/>
                  </a:moveTo>
                  <a:cubicBezTo>
                    <a:pt x="301" y="118"/>
                    <a:pt x="301" y="118"/>
                    <a:pt x="301" y="118"/>
                  </a:cubicBezTo>
                  <a:cubicBezTo>
                    <a:pt x="367" y="118"/>
                    <a:pt x="367" y="118"/>
                    <a:pt x="367" y="118"/>
                  </a:cubicBezTo>
                  <a:cubicBezTo>
                    <a:pt x="367" y="85"/>
                    <a:pt x="367" y="85"/>
                    <a:pt x="367" y="85"/>
                  </a:cubicBezTo>
                  <a:lnTo>
                    <a:pt x="301" y="85"/>
                  </a:lnTo>
                  <a:close/>
                  <a:moveTo>
                    <a:pt x="400" y="42"/>
                  </a:moveTo>
                  <a:cubicBezTo>
                    <a:pt x="245" y="42"/>
                    <a:pt x="245" y="42"/>
                    <a:pt x="245" y="42"/>
                  </a:cubicBezTo>
                  <a:cubicBezTo>
                    <a:pt x="245" y="0"/>
                    <a:pt x="245" y="0"/>
                    <a:pt x="245" y="0"/>
                  </a:cubicBezTo>
                  <a:cubicBezTo>
                    <a:pt x="0" y="42"/>
                    <a:pt x="0" y="42"/>
                    <a:pt x="0" y="42"/>
                  </a:cubicBezTo>
                  <a:cubicBezTo>
                    <a:pt x="0" y="373"/>
                    <a:pt x="0" y="373"/>
                    <a:pt x="0" y="373"/>
                  </a:cubicBezTo>
                  <a:cubicBezTo>
                    <a:pt x="245" y="415"/>
                    <a:pt x="245" y="415"/>
                    <a:pt x="245" y="415"/>
                  </a:cubicBezTo>
                  <a:cubicBezTo>
                    <a:pt x="245" y="368"/>
                    <a:pt x="245" y="368"/>
                    <a:pt x="245" y="368"/>
                  </a:cubicBezTo>
                  <a:cubicBezTo>
                    <a:pt x="401" y="368"/>
                    <a:pt x="401" y="368"/>
                    <a:pt x="401" y="368"/>
                  </a:cubicBezTo>
                  <a:cubicBezTo>
                    <a:pt x="410" y="368"/>
                    <a:pt x="414" y="362"/>
                    <a:pt x="414" y="354"/>
                  </a:cubicBezTo>
                  <a:cubicBezTo>
                    <a:pt x="414" y="56"/>
                    <a:pt x="414" y="56"/>
                    <a:pt x="414" y="56"/>
                  </a:cubicBezTo>
                  <a:cubicBezTo>
                    <a:pt x="414" y="49"/>
                    <a:pt x="408" y="42"/>
                    <a:pt x="400" y="42"/>
                  </a:cubicBezTo>
                  <a:close/>
                  <a:moveTo>
                    <a:pt x="139" y="282"/>
                  </a:moveTo>
                  <a:cubicBezTo>
                    <a:pt x="118" y="232"/>
                    <a:pt x="118" y="232"/>
                    <a:pt x="118" y="232"/>
                  </a:cubicBezTo>
                  <a:cubicBezTo>
                    <a:pt x="118" y="231"/>
                    <a:pt x="118" y="231"/>
                    <a:pt x="118" y="230"/>
                  </a:cubicBezTo>
                  <a:cubicBezTo>
                    <a:pt x="117" y="230"/>
                    <a:pt x="117" y="229"/>
                    <a:pt x="117" y="229"/>
                  </a:cubicBezTo>
                  <a:cubicBezTo>
                    <a:pt x="117" y="228"/>
                    <a:pt x="117" y="226"/>
                    <a:pt x="117" y="225"/>
                  </a:cubicBezTo>
                  <a:cubicBezTo>
                    <a:pt x="116" y="224"/>
                    <a:pt x="116" y="223"/>
                    <a:pt x="116" y="222"/>
                  </a:cubicBezTo>
                  <a:cubicBezTo>
                    <a:pt x="116" y="222"/>
                    <a:pt x="116" y="222"/>
                    <a:pt x="116" y="222"/>
                  </a:cubicBezTo>
                  <a:cubicBezTo>
                    <a:pt x="116" y="223"/>
                    <a:pt x="114" y="223"/>
                    <a:pt x="114" y="224"/>
                  </a:cubicBezTo>
                  <a:cubicBezTo>
                    <a:pt x="114" y="224"/>
                    <a:pt x="114" y="225"/>
                    <a:pt x="114" y="226"/>
                  </a:cubicBezTo>
                  <a:cubicBezTo>
                    <a:pt x="114" y="228"/>
                    <a:pt x="113" y="228"/>
                    <a:pt x="113" y="229"/>
                  </a:cubicBezTo>
                  <a:cubicBezTo>
                    <a:pt x="113" y="230"/>
                    <a:pt x="113" y="231"/>
                    <a:pt x="112" y="232"/>
                  </a:cubicBezTo>
                  <a:cubicBezTo>
                    <a:pt x="92" y="280"/>
                    <a:pt x="92" y="280"/>
                    <a:pt x="92" y="280"/>
                  </a:cubicBezTo>
                  <a:cubicBezTo>
                    <a:pt x="61" y="277"/>
                    <a:pt x="61" y="277"/>
                    <a:pt x="61" y="277"/>
                  </a:cubicBezTo>
                  <a:cubicBezTo>
                    <a:pt x="98" y="206"/>
                    <a:pt x="98" y="206"/>
                    <a:pt x="98" y="206"/>
                  </a:cubicBezTo>
                  <a:cubicBezTo>
                    <a:pt x="65" y="134"/>
                    <a:pt x="65" y="134"/>
                    <a:pt x="65" y="134"/>
                  </a:cubicBezTo>
                  <a:cubicBezTo>
                    <a:pt x="95" y="132"/>
                    <a:pt x="95" y="132"/>
                    <a:pt x="95" y="132"/>
                  </a:cubicBezTo>
                  <a:cubicBezTo>
                    <a:pt x="113" y="176"/>
                    <a:pt x="113" y="176"/>
                    <a:pt x="113" y="176"/>
                  </a:cubicBezTo>
                  <a:cubicBezTo>
                    <a:pt x="113" y="177"/>
                    <a:pt x="113" y="178"/>
                    <a:pt x="114" y="179"/>
                  </a:cubicBezTo>
                  <a:cubicBezTo>
                    <a:pt x="114" y="179"/>
                    <a:pt x="114" y="180"/>
                    <a:pt x="114" y="182"/>
                  </a:cubicBezTo>
                  <a:cubicBezTo>
                    <a:pt x="116" y="183"/>
                    <a:pt x="116" y="184"/>
                    <a:pt x="116" y="185"/>
                  </a:cubicBezTo>
                  <a:cubicBezTo>
                    <a:pt x="116" y="186"/>
                    <a:pt x="116" y="187"/>
                    <a:pt x="117" y="189"/>
                  </a:cubicBezTo>
                  <a:cubicBezTo>
                    <a:pt x="117" y="189"/>
                    <a:pt x="117" y="189"/>
                    <a:pt x="117" y="189"/>
                  </a:cubicBezTo>
                  <a:cubicBezTo>
                    <a:pt x="117" y="187"/>
                    <a:pt x="117" y="187"/>
                    <a:pt x="118" y="186"/>
                  </a:cubicBezTo>
                  <a:cubicBezTo>
                    <a:pt x="118" y="185"/>
                    <a:pt x="118" y="184"/>
                    <a:pt x="118" y="183"/>
                  </a:cubicBezTo>
                  <a:cubicBezTo>
                    <a:pt x="118" y="182"/>
                    <a:pt x="119" y="180"/>
                    <a:pt x="119" y="179"/>
                  </a:cubicBezTo>
                  <a:cubicBezTo>
                    <a:pt x="119" y="178"/>
                    <a:pt x="120" y="177"/>
                    <a:pt x="120" y="176"/>
                  </a:cubicBezTo>
                  <a:cubicBezTo>
                    <a:pt x="140" y="130"/>
                    <a:pt x="140" y="130"/>
                    <a:pt x="140" y="130"/>
                  </a:cubicBezTo>
                  <a:cubicBezTo>
                    <a:pt x="172" y="127"/>
                    <a:pt x="172" y="127"/>
                    <a:pt x="172" y="127"/>
                  </a:cubicBezTo>
                  <a:cubicBezTo>
                    <a:pt x="134" y="205"/>
                    <a:pt x="134" y="205"/>
                    <a:pt x="134" y="205"/>
                  </a:cubicBezTo>
                  <a:cubicBezTo>
                    <a:pt x="173" y="284"/>
                    <a:pt x="173" y="284"/>
                    <a:pt x="173" y="284"/>
                  </a:cubicBezTo>
                  <a:lnTo>
                    <a:pt x="139" y="282"/>
                  </a:lnTo>
                  <a:close/>
                  <a:moveTo>
                    <a:pt x="400" y="354"/>
                  </a:moveTo>
                  <a:cubicBezTo>
                    <a:pt x="245" y="354"/>
                    <a:pt x="245" y="354"/>
                    <a:pt x="245" y="354"/>
                  </a:cubicBezTo>
                  <a:cubicBezTo>
                    <a:pt x="245" y="326"/>
                    <a:pt x="245" y="326"/>
                    <a:pt x="245" y="326"/>
                  </a:cubicBezTo>
                  <a:cubicBezTo>
                    <a:pt x="282" y="326"/>
                    <a:pt x="282" y="326"/>
                    <a:pt x="282" y="326"/>
                  </a:cubicBezTo>
                  <a:cubicBezTo>
                    <a:pt x="282" y="293"/>
                    <a:pt x="282" y="293"/>
                    <a:pt x="282" y="293"/>
                  </a:cubicBezTo>
                  <a:cubicBezTo>
                    <a:pt x="245" y="293"/>
                    <a:pt x="245" y="293"/>
                    <a:pt x="245" y="293"/>
                  </a:cubicBezTo>
                  <a:cubicBezTo>
                    <a:pt x="245" y="274"/>
                    <a:pt x="245" y="274"/>
                    <a:pt x="245" y="274"/>
                  </a:cubicBezTo>
                  <a:cubicBezTo>
                    <a:pt x="282" y="274"/>
                    <a:pt x="282" y="274"/>
                    <a:pt x="282" y="274"/>
                  </a:cubicBezTo>
                  <a:cubicBezTo>
                    <a:pt x="282" y="241"/>
                    <a:pt x="282" y="241"/>
                    <a:pt x="282" y="241"/>
                  </a:cubicBezTo>
                  <a:cubicBezTo>
                    <a:pt x="245" y="241"/>
                    <a:pt x="245" y="241"/>
                    <a:pt x="245" y="241"/>
                  </a:cubicBezTo>
                  <a:cubicBezTo>
                    <a:pt x="245" y="222"/>
                    <a:pt x="245" y="222"/>
                    <a:pt x="245" y="222"/>
                  </a:cubicBezTo>
                  <a:cubicBezTo>
                    <a:pt x="282" y="222"/>
                    <a:pt x="282" y="222"/>
                    <a:pt x="282" y="222"/>
                  </a:cubicBezTo>
                  <a:cubicBezTo>
                    <a:pt x="282" y="189"/>
                    <a:pt x="282" y="189"/>
                    <a:pt x="282" y="189"/>
                  </a:cubicBezTo>
                  <a:cubicBezTo>
                    <a:pt x="245" y="189"/>
                    <a:pt x="245" y="189"/>
                    <a:pt x="245" y="189"/>
                  </a:cubicBezTo>
                  <a:cubicBezTo>
                    <a:pt x="245" y="170"/>
                    <a:pt x="245" y="170"/>
                    <a:pt x="245" y="170"/>
                  </a:cubicBezTo>
                  <a:cubicBezTo>
                    <a:pt x="282" y="170"/>
                    <a:pt x="282" y="170"/>
                    <a:pt x="282" y="170"/>
                  </a:cubicBezTo>
                  <a:cubicBezTo>
                    <a:pt x="282" y="137"/>
                    <a:pt x="282" y="137"/>
                    <a:pt x="282" y="137"/>
                  </a:cubicBezTo>
                  <a:cubicBezTo>
                    <a:pt x="245" y="137"/>
                    <a:pt x="245" y="137"/>
                    <a:pt x="245" y="137"/>
                  </a:cubicBezTo>
                  <a:cubicBezTo>
                    <a:pt x="245" y="118"/>
                    <a:pt x="245" y="118"/>
                    <a:pt x="245" y="118"/>
                  </a:cubicBezTo>
                  <a:cubicBezTo>
                    <a:pt x="282" y="118"/>
                    <a:pt x="282" y="118"/>
                    <a:pt x="282" y="118"/>
                  </a:cubicBezTo>
                  <a:cubicBezTo>
                    <a:pt x="282" y="85"/>
                    <a:pt x="282" y="85"/>
                    <a:pt x="282" y="85"/>
                  </a:cubicBezTo>
                  <a:cubicBezTo>
                    <a:pt x="245" y="85"/>
                    <a:pt x="245" y="85"/>
                    <a:pt x="245" y="85"/>
                  </a:cubicBezTo>
                  <a:cubicBezTo>
                    <a:pt x="245" y="56"/>
                    <a:pt x="245" y="56"/>
                    <a:pt x="245" y="56"/>
                  </a:cubicBezTo>
                  <a:cubicBezTo>
                    <a:pt x="400" y="56"/>
                    <a:pt x="400" y="56"/>
                    <a:pt x="400" y="56"/>
                  </a:cubicBezTo>
                  <a:lnTo>
                    <a:pt x="400" y="354"/>
                  </a:lnTo>
                  <a:close/>
                  <a:moveTo>
                    <a:pt x="367" y="293"/>
                  </a:moveTo>
                  <a:cubicBezTo>
                    <a:pt x="301" y="293"/>
                    <a:pt x="301" y="293"/>
                    <a:pt x="301" y="293"/>
                  </a:cubicBezTo>
                  <a:cubicBezTo>
                    <a:pt x="301" y="326"/>
                    <a:pt x="301" y="326"/>
                    <a:pt x="301" y="326"/>
                  </a:cubicBezTo>
                  <a:cubicBezTo>
                    <a:pt x="367" y="326"/>
                    <a:pt x="367" y="326"/>
                    <a:pt x="367" y="326"/>
                  </a:cubicBezTo>
                  <a:lnTo>
                    <a:pt x="367" y="293"/>
                  </a:lnTo>
                  <a:close/>
                  <a:moveTo>
                    <a:pt x="367" y="241"/>
                  </a:moveTo>
                  <a:cubicBezTo>
                    <a:pt x="301" y="241"/>
                    <a:pt x="301" y="241"/>
                    <a:pt x="301" y="241"/>
                  </a:cubicBezTo>
                  <a:cubicBezTo>
                    <a:pt x="301" y="274"/>
                    <a:pt x="301" y="274"/>
                    <a:pt x="301" y="274"/>
                  </a:cubicBezTo>
                  <a:cubicBezTo>
                    <a:pt x="367" y="274"/>
                    <a:pt x="367" y="274"/>
                    <a:pt x="367" y="274"/>
                  </a:cubicBezTo>
                  <a:lnTo>
                    <a:pt x="367" y="241"/>
                  </a:lnTo>
                  <a:close/>
                  <a:moveTo>
                    <a:pt x="367" y="189"/>
                  </a:moveTo>
                  <a:cubicBezTo>
                    <a:pt x="301" y="189"/>
                    <a:pt x="301" y="189"/>
                    <a:pt x="301" y="189"/>
                  </a:cubicBezTo>
                  <a:cubicBezTo>
                    <a:pt x="301" y="222"/>
                    <a:pt x="301" y="222"/>
                    <a:pt x="301" y="222"/>
                  </a:cubicBezTo>
                  <a:cubicBezTo>
                    <a:pt x="367" y="222"/>
                    <a:pt x="367" y="222"/>
                    <a:pt x="367" y="222"/>
                  </a:cubicBezTo>
                  <a:lnTo>
                    <a:pt x="367" y="189"/>
                  </a:lnTo>
                  <a:close/>
                  <a:moveTo>
                    <a:pt x="367" y="137"/>
                  </a:moveTo>
                  <a:cubicBezTo>
                    <a:pt x="301" y="137"/>
                    <a:pt x="301" y="137"/>
                    <a:pt x="301" y="137"/>
                  </a:cubicBezTo>
                  <a:cubicBezTo>
                    <a:pt x="301" y="170"/>
                    <a:pt x="301" y="170"/>
                    <a:pt x="301" y="170"/>
                  </a:cubicBezTo>
                  <a:cubicBezTo>
                    <a:pt x="367" y="170"/>
                    <a:pt x="367" y="170"/>
                    <a:pt x="367" y="170"/>
                  </a:cubicBezTo>
                  <a:lnTo>
                    <a:pt x="367" y="137"/>
                  </a:lnTo>
                  <a:close/>
                  <a:moveTo>
                    <a:pt x="367" y="85"/>
                  </a:moveTo>
                  <a:cubicBezTo>
                    <a:pt x="301" y="85"/>
                    <a:pt x="301" y="85"/>
                    <a:pt x="301" y="85"/>
                  </a:cubicBezTo>
                  <a:cubicBezTo>
                    <a:pt x="301" y="118"/>
                    <a:pt x="301" y="118"/>
                    <a:pt x="301" y="118"/>
                  </a:cubicBezTo>
                  <a:cubicBezTo>
                    <a:pt x="367" y="118"/>
                    <a:pt x="367" y="118"/>
                    <a:pt x="367" y="118"/>
                  </a:cubicBezTo>
                  <a:lnTo>
                    <a:pt x="367" y="85"/>
                  </a:lnTo>
                  <a:close/>
                </a:path>
              </a:pathLst>
            </a:custGeom>
            <a:solidFill>
              <a:srgbClr val="164E2F"/>
            </a:solidFill>
            <a:ln>
              <a:noFill/>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505050"/>
                </a:solidFill>
                <a:effectLst/>
                <a:uLnTx/>
                <a:uFillTx/>
                <a:latin typeface="Segoe UI"/>
                <a:ea typeface="+mn-ea"/>
                <a:cs typeface="+mn-cs"/>
              </a:endParaRPr>
            </a:p>
          </p:txBody>
        </p:sp>
        <p:sp>
          <p:nvSpPr>
            <p:cNvPr id="31" name="Rectangle 30"/>
            <p:cNvSpPr/>
            <p:nvPr/>
          </p:nvSpPr>
          <p:spPr>
            <a:xfrm>
              <a:off x="2677674" y="3437617"/>
              <a:ext cx="1376999" cy="948535"/>
            </a:xfrm>
            <a:prstGeom prst="rect">
              <a:avLst/>
            </a:prstGeom>
            <a:solidFill>
              <a:srgbClr val="217346"/>
            </a:solidFill>
            <a:ln w="22225">
              <a:solidFill>
                <a:srgbClr val="164E2F"/>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32" name="Rectangle 31"/>
            <p:cNvSpPr/>
            <p:nvPr/>
          </p:nvSpPr>
          <p:spPr>
            <a:xfrm>
              <a:off x="2677674" y="3304333"/>
              <a:ext cx="1376999" cy="146898"/>
            </a:xfrm>
            <a:prstGeom prst="rect">
              <a:avLst/>
            </a:prstGeom>
            <a:solidFill>
              <a:srgbClr val="217346"/>
            </a:solidFill>
            <a:ln w="22225">
              <a:solidFill>
                <a:srgbClr val="164E2F"/>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grpSp>
          <p:nvGrpSpPr>
            <p:cNvPr id="33" name="Group 32"/>
            <p:cNvGrpSpPr/>
            <p:nvPr/>
          </p:nvGrpSpPr>
          <p:grpSpPr>
            <a:xfrm>
              <a:off x="2786888" y="3533161"/>
              <a:ext cx="1165218" cy="775768"/>
              <a:chOff x="1536522" y="2097832"/>
              <a:chExt cx="830830" cy="553142"/>
            </a:xfrm>
          </p:grpSpPr>
          <p:sp>
            <p:nvSpPr>
              <p:cNvPr id="98" name="Rectangle 97"/>
              <p:cNvSpPr/>
              <p:nvPr/>
            </p:nvSpPr>
            <p:spPr bwMode="auto">
              <a:xfrm>
                <a:off x="2244476" y="2097832"/>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9" name="Rectangle 98"/>
              <p:cNvSpPr/>
              <p:nvPr/>
            </p:nvSpPr>
            <p:spPr bwMode="auto">
              <a:xfrm>
                <a:off x="2244476" y="2195125"/>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0" name="Rectangle 99"/>
              <p:cNvSpPr/>
              <p:nvPr/>
            </p:nvSpPr>
            <p:spPr bwMode="auto">
              <a:xfrm>
                <a:off x="2244476"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1" name="Rectangle 100"/>
              <p:cNvSpPr/>
              <p:nvPr/>
            </p:nvSpPr>
            <p:spPr bwMode="auto">
              <a:xfrm>
                <a:off x="2244476" y="2389711"/>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2" name="Rectangle 101"/>
              <p:cNvSpPr/>
              <p:nvPr/>
            </p:nvSpPr>
            <p:spPr bwMode="auto">
              <a:xfrm>
                <a:off x="2244476" y="2487004"/>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3" name="Rectangle 102"/>
              <p:cNvSpPr/>
              <p:nvPr/>
            </p:nvSpPr>
            <p:spPr bwMode="auto">
              <a:xfrm>
                <a:off x="2244476"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4" name="Rectangle 103"/>
              <p:cNvSpPr/>
              <p:nvPr/>
            </p:nvSpPr>
            <p:spPr bwMode="auto">
              <a:xfrm>
                <a:off x="1890498" y="2097832"/>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5" name="Rectangle 104"/>
              <p:cNvSpPr/>
              <p:nvPr/>
            </p:nvSpPr>
            <p:spPr bwMode="auto">
              <a:xfrm>
                <a:off x="1890498" y="2195125"/>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6" name="Rectangle 105"/>
              <p:cNvSpPr/>
              <p:nvPr/>
            </p:nvSpPr>
            <p:spPr bwMode="auto">
              <a:xfrm>
                <a:off x="1890498"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7" name="Rectangle 106"/>
              <p:cNvSpPr/>
              <p:nvPr/>
            </p:nvSpPr>
            <p:spPr bwMode="auto">
              <a:xfrm>
                <a:off x="1890498" y="2389711"/>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8" name="Rectangle 107"/>
              <p:cNvSpPr/>
              <p:nvPr/>
            </p:nvSpPr>
            <p:spPr bwMode="auto">
              <a:xfrm>
                <a:off x="1890498" y="2487004"/>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9" name="Rectangle 108"/>
              <p:cNvSpPr/>
              <p:nvPr/>
            </p:nvSpPr>
            <p:spPr bwMode="auto">
              <a:xfrm>
                <a:off x="1890498"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0" name="Rectangle 109"/>
              <p:cNvSpPr/>
              <p:nvPr/>
            </p:nvSpPr>
            <p:spPr bwMode="auto">
              <a:xfrm>
                <a:off x="2067486" y="2097832"/>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1" name="Rectangle 110"/>
              <p:cNvSpPr/>
              <p:nvPr/>
            </p:nvSpPr>
            <p:spPr bwMode="auto">
              <a:xfrm>
                <a:off x="2067486" y="2195125"/>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2" name="Rectangle 111"/>
              <p:cNvSpPr/>
              <p:nvPr/>
            </p:nvSpPr>
            <p:spPr bwMode="auto">
              <a:xfrm>
                <a:off x="2067486"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3" name="Rectangle 112"/>
              <p:cNvSpPr/>
              <p:nvPr/>
            </p:nvSpPr>
            <p:spPr bwMode="auto">
              <a:xfrm>
                <a:off x="2067486" y="2389711"/>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4" name="Rectangle 113"/>
              <p:cNvSpPr/>
              <p:nvPr/>
            </p:nvSpPr>
            <p:spPr bwMode="auto">
              <a:xfrm>
                <a:off x="2067486" y="2487004"/>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5" name="Rectangle 114"/>
              <p:cNvSpPr/>
              <p:nvPr/>
            </p:nvSpPr>
            <p:spPr bwMode="auto">
              <a:xfrm>
                <a:off x="2067486"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6" name="Rectangle 115"/>
              <p:cNvSpPr/>
              <p:nvPr/>
            </p:nvSpPr>
            <p:spPr bwMode="auto">
              <a:xfrm>
                <a:off x="1713510" y="2097832"/>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7" name="Rectangle 116"/>
              <p:cNvSpPr/>
              <p:nvPr/>
            </p:nvSpPr>
            <p:spPr bwMode="auto">
              <a:xfrm>
                <a:off x="1713510" y="2195125"/>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8" name="Rectangle 117"/>
              <p:cNvSpPr/>
              <p:nvPr/>
            </p:nvSpPr>
            <p:spPr bwMode="auto">
              <a:xfrm>
                <a:off x="1713510"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9" name="Rectangle 118"/>
              <p:cNvSpPr/>
              <p:nvPr/>
            </p:nvSpPr>
            <p:spPr bwMode="auto">
              <a:xfrm>
                <a:off x="1713510" y="2389711"/>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0" name="Rectangle 119"/>
              <p:cNvSpPr/>
              <p:nvPr/>
            </p:nvSpPr>
            <p:spPr bwMode="auto">
              <a:xfrm>
                <a:off x="1713510" y="2487004"/>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1" name="Rectangle 120"/>
              <p:cNvSpPr/>
              <p:nvPr/>
            </p:nvSpPr>
            <p:spPr bwMode="auto">
              <a:xfrm>
                <a:off x="1713510"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2" name="Rectangle 121"/>
              <p:cNvSpPr/>
              <p:nvPr/>
            </p:nvSpPr>
            <p:spPr bwMode="auto">
              <a:xfrm>
                <a:off x="1536522" y="2097832"/>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3" name="Rectangle 122"/>
              <p:cNvSpPr/>
              <p:nvPr/>
            </p:nvSpPr>
            <p:spPr bwMode="auto">
              <a:xfrm>
                <a:off x="1536522" y="2195125"/>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4" name="Rectangle 123"/>
              <p:cNvSpPr/>
              <p:nvPr/>
            </p:nvSpPr>
            <p:spPr bwMode="auto">
              <a:xfrm>
                <a:off x="1536522"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5" name="Rectangle 124"/>
              <p:cNvSpPr/>
              <p:nvPr/>
            </p:nvSpPr>
            <p:spPr bwMode="auto">
              <a:xfrm>
                <a:off x="1536522" y="2389711"/>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6" name="Rectangle 125"/>
              <p:cNvSpPr/>
              <p:nvPr/>
            </p:nvSpPr>
            <p:spPr bwMode="auto">
              <a:xfrm>
                <a:off x="1536522" y="2487004"/>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7" name="Rectangle 126"/>
              <p:cNvSpPr/>
              <p:nvPr/>
            </p:nvSpPr>
            <p:spPr bwMode="auto">
              <a:xfrm>
                <a:off x="1536522"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34" name="AutoShape 3"/>
            <p:cNvSpPr>
              <a:spLocks noChangeAspect="1" noChangeArrowheads="1" noTextEdit="1"/>
            </p:cNvSpPr>
            <p:nvPr/>
          </p:nvSpPr>
          <p:spPr bwMode="auto">
            <a:xfrm>
              <a:off x="2667063" y="4056991"/>
              <a:ext cx="2750769" cy="1558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35" name="Rectangle 5"/>
            <p:cNvSpPr>
              <a:spLocks noChangeArrowheads="1"/>
            </p:cNvSpPr>
            <p:nvPr/>
          </p:nvSpPr>
          <p:spPr bwMode="auto">
            <a:xfrm>
              <a:off x="3010125" y="4040256"/>
              <a:ext cx="2098115" cy="144964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36" name="Oval 6"/>
            <p:cNvSpPr>
              <a:spLocks noChangeArrowheads="1"/>
            </p:cNvSpPr>
            <p:nvPr/>
          </p:nvSpPr>
          <p:spPr bwMode="auto">
            <a:xfrm>
              <a:off x="4035126" y="4071634"/>
              <a:ext cx="46020" cy="48113"/>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37" name="Rectangle 7"/>
            <p:cNvSpPr>
              <a:spLocks noChangeArrowheads="1"/>
            </p:cNvSpPr>
            <p:nvPr/>
          </p:nvSpPr>
          <p:spPr bwMode="auto">
            <a:xfrm>
              <a:off x="3087523" y="4151124"/>
              <a:ext cx="1957961" cy="1273930"/>
            </a:xfrm>
            <a:prstGeom prst="rect">
              <a:avLst/>
            </a:prstGeom>
            <a:solidFill>
              <a:schemeClr val="tx1"/>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38" name="Freeform 8"/>
            <p:cNvSpPr>
              <a:spLocks/>
            </p:cNvSpPr>
            <p:nvPr/>
          </p:nvSpPr>
          <p:spPr bwMode="auto">
            <a:xfrm>
              <a:off x="2683798" y="5504543"/>
              <a:ext cx="2719391" cy="110868"/>
            </a:xfrm>
            <a:custGeom>
              <a:avLst/>
              <a:gdLst>
                <a:gd name="T0" fmla="*/ 0 w 175"/>
                <a:gd name="T1" fmla="*/ 0 h 7"/>
                <a:gd name="T2" fmla="*/ 0 w 175"/>
                <a:gd name="T3" fmla="*/ 1 h 7"/>
                <a:gd name="T4" fmla="*/ 7 w 175"/>
                <a:gd name="T5" fmla="*/ 7 h 7"/>
                <a:gd name="T6" fmla="*/ 168 w 175"/>
                <a:gd name="T7" fmla="*/ 7 h 7"/>
                <a:gd name="T8" fmla="*/ 175 w 175"/>
                <a:gd name="T9" fmla="*/ 1 h 7"/>
                <a:gd name="T10" fmla="*/ 175 w 175"/>
                <a:gd name="T11" fmla="*/ 0 h 7"/>
                <a:gd name="T12" fmla="*/ 0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0" y="0"/>
                  </a:moveTo>
                  <a:cubicBezTo>
                    <a:pt x="0" y="1"/>
                    <a:pt x="0" y="1"/>
                    <a:pt x="0" y="1"/>
                  </a:cubicBezTo>
                  <a:cubicBezTo>
                    <a:pt x="0" y="4"/>
                    <a:pt x="3" y="7"/>
                    <a:pt x="7" y="7"/>
                  </a:cubicBezTo>
                  <a:cubicBezTo>
                    <a:pt x="168" y="7"/>
                    <a:pt x="168" y="7"/>
                    <a:pt x="168" y="7"/>
                  </a:cubicBezTo>
                  <a:cubicBezTo>
                    <a:pt x="172" y="7"/>
                    <a:pt x="175" y="4"/>
                    <a:pt x="175" y="1"/>
                  </a:cubicBezTo>
                  <a:cubicBezTo>
                    <a:pt x="175" y="0"/>
                    <a:pt x="175" y="0"/>
                    <a:pt x="175" y="0"/>
                  </a:cubicBezTo>
                  <a:lnTo>
                    <a:pt x="0"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39" name="Rectangle 38"/>
            <p:cNvSpPr/>
            <p:nvPr/>
          </p:nvSpPr>
          <p:spPr>
            <a:xfrm>
              <a:off x="3182309" y="4257010"/>
              <a:ext cx="1768390" cy="1062160"/>
            </a:xfrm>
            <a:prstGeom prst="rect">
              <a:avLst/>
            </a:prstGeom>
            <a:solidFill>
              <a:srgbClr val="2B579A"/>
            </a:solidFill>
            <a:ln w="22225">
              <a:solidFill>
                <a:srgbClr val="1B375F"/>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40" name="Rectangle 39"/>
            <p:cNvSpPr/>
            <p:nvPr/>
          </p:nvSpPr>
          <p:spPr>
            <a:xfrm>
              <a:off x="3753998" y="4257010"/>
              <a:ext cx="1196701" cy="1062160"/>
            </a:xfrm>
            <a:prstGeom prst="rect">
              <a:avLst/>
            </a:prstGeom>
            <a:solidFill>
              <a:srgbClr val="2B579A"/>
            </a:solidFill>
            <a:ln w="22225">
              <a:solidFill>
                <a:srgbClr val="1B375F"/>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cxnSp>
          <p:nvCxnSpPr>
            <p:cNvPr id="41" name="Straight Connector 40"/>
            <p:cNvCxnSpPr/>
            <p:nvPr/>
          </p:nvCxnSpPr>
          <p:spPr>
            <a:xfrm>
              <a:off x="3942100" y="4776050"/>
              <a:ext cx="852417"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42" name="Straight Connector 41"/>
            <p:cNvCxnSpPr/>
            <p:nvPr/>
          </p:nvCxnSpPr>
          <p:spPr>
            <a:xfrm>
              <a:off x="3942100" y="4955339"/>
              <a:ext cx="852417"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43" name="Straight Connector 42"/>
            <p:cNvCxnSpPr/>
            <p:nvPr/>
          </p:nvCxnSpPr>
          <p:spPr>
            <a:xfrm>
              <a:off x="3942100" y="5134631"/>
              <a:ext cx="852417"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44" name="Straight Connector 43"/>
            <p:cNvCxnSpPr/>
            <p:nvPr/>
          </p:nvCxnSpPr>
          <p:spPr>
            <a:xfrm>
              <a:off x="3328334" y="4776049"/>
              <a:ext cx="312105"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45" name="Straight Connector 44"/>
            <p:cNvCxnSpPr/>
            <p:nvPr/>
          </p:nvCxnSpPr>
          <p:spPr>
            <a:xfrm>
              <a:off x="3328334" y="4955339"/>
              <a:ext cx="312105"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46" name="Straight Connector 45"/>
            <p:cNvCxnSpPr/>
            <p:nvPr/>
          </p:nvCxnSpPr>
          <p:spPr>
            <a:xfrm>
              <a:off x="3328334" y="5134631"/>
              <a:ext cx="312105"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sp>
          <p:nvSpPr>
            <p:cNvPr id="47" name="Freeform 9"/>
            <p:cNvSpPr>
              <a:spLocks noChangeAspect="1" noEditPoints="1"/>
            </p:cNvSpPr>
            <p:nvPr/>
          </p:nvSpPr>
          <p:spPr bwMode="black">
            <a:xfrm>
              <a:off x="3294014" y="4321096"/>
              <a:ext cx="380746" cy="380746"/>
            </a:xfrm>
            <a:custGeom>
              <a:avLst/>
              <a:gdLst>
                <a:gd name="T0" fmla="*/ 246 w 415"/>
                <a:gd name="T1" fmla="*/ 99 h 415"/>
                <a:gd name="T2" fmla="*/ 0 w 415"/>
                <a:gd name="T3" fmla="*/ 42 h 415"/>
                <a:gd name="T4" fmla="*/ 246 w 415"/>
                <a:gd name="T5" fmla="*/ 415 h 415"/>
                <a:gd name="T6" fmla="*/ 402 w 415"/>
                <a:gd name="T7" fmla="*/ 321 h 415"/>
                <a:gd name="T8" fmla="*/ 415 w 415"/>
                <a:gd name="T9" fmla="*/ 113 h 415"/>
                <a:gd name="T10" fmla="*/ 179 w 415"/>
                <a:gd name="T11" fmla="*/ 222 h 415"/>
                <a:gd name="T12" fmla="*/ 169 w 415"/>
                <a:gd name="T13" fmla="*/ 251 h 415"/>
                <a:gd name="T14" fmla="*/ 151 w 415"/>
                <a:gd name="T15" fmla="*/ 272 h 415"/>
                <a:gd name="T16" fmla="*/ 128 w 415"/>
                <a:gd name="T17" fmla="*/ 282 h 415"/>
                <a:gd name="T18" fmla="*/ 102 w 415"/>
                <a:gd name="T19" fmla="*/ 281 h 415"/>
                <a:gd name="T20" fmla="*/ 82 w 415"/>
                <a:gd name="T21" fmla="*/ 269 h 415"/>
                <a:gd name="T22" fmla="*/ 66 w 415"/>
                <a:gd name="T23" fmla="*/ 249 h 415"/>
                <a:gd name="T24" fmla="*/ 58 w 415"/>
                <a:gd name="T25" fmla="*/ 223 h 415"/>
                <a:gd name="T26" fmla="*/ 58 w 415"/>
                <a:gd name="T27" fmla="*/ 191 h 415"/>
                <a:gd name="T28" fmla="*/ 65 w 415"/>
                <a:gd name="T29" fmla="*/ 164 h 415"/>
                <a:gd name="T30" fmla="*/ 82 w 415"/>
                <a:gd name="T31" fmla="*/ 141 h 415"/>
                <a:gd name="T32" fmla="*/ 103 w 415"/>
                <a:gd name="T33" fmla="*/ 130 h 415"/>
                <a:gd name="T34" fmla="*/ 130 w 415"/>
                <a:gd name="T35" fmla="*/ 127 h 415"/>
                <a:gd name="T36" fmla="*/ 153 w 415"/>
                <a:gd name="T37" fmla="*/ 137 h 415"/>
                <a:gd name="T38" fmla="*/ 169 w 415"/>
                <a:gd name="T39" fmla="*/ 158 h 415"/>
                <a:gd name="T40" fmla="*/ 179 w 415"/>
                <a:gd name="T41" fmla="*/ 186 h 415"/>
                <a:gd name="T42" fmla="*/ 179 w 415"/>
                <a:gd name="T43" fmla="*/ 222 h 415"/>
                <a:gd name="T44" fmla="*/ 246 w 415"/>
                <a:gd name="T45" fmla="*/ 307 h 415"/>
                <a:gd name="T46" fmla="*/ 292 w 415"/>
                <a:gd name="T47" fmla="*/ 228 h 415"/>
                <a:gd name="T48" fmla="*/ 401 w 415"/>
                <a:gd name="T49" fmla="*/ 140 h 415"/>
                <a:gd name="T50" fmla="*/ 401 w 415"/>
                <a:gd name="T51" fmla="*/ 121 h 415"/>
                <a:gd name="T52" fmla="*/ 298 w 415"/>
                <a:gd name="T53" fmla="*/ 216 h 415"/>
                <a:gd name="T54" fmla="*/ 246 w 415"/>
                <a:gd name="T55" fmla="*/ 113 h 415"/>
                <a:gd name="T56" fmla="*/ 401 w 415"/>
                <a:gd name="T57" fmla="*/ 121 h 415"/>
                <a:gd name="T58" fmla="*/ 143 w 415"/>
                <a:gd name="T59" fmla="*/ 176 h 415"/>
                <a:gd name="T60" fmla="*/ 134 w 415"/>
                <a:gd name="T61" fmla="*/ 163 h 415"/>
                <a:gd name="T62" fmla="*/ 123 w 415"/>
                <a:gd name="T63" fmla="*/ 157 h 415"/>
                <a:gd name="T64" fmla="*/ 109 w 415"/>
                <a:gd name="T65" fmla="*/ 158 h 415"/>
                <a:gd name="T66" fmla="*/ 97 w 415"/>
                <a:gd name="T67" fmla="*/ 165 h 415"/>
                <a:gd name="T68" fmla="*/ 89 w 415"/>
                <a:gd name="T69" fmla="*/ 178 h 415"/>
                <a:gd name="T70" fmla="*/ 85 w 415"/>
                <a:gd name="T71" fmla="*/ 196 h 415"/>
                <a:gd name="T72" fmla="*/ 85 w 415"/>
                <a:gd name="T73" fmla="*/ 216 h 415"/>
                <a:gd name="T74" fmla="*/ 90 w 415"/>
                <a:gd name="T75" fmla="*/ 233 h 415"/>
                <a:gd name="T76" fmla="*/ 98 w 415"/>
                <a:gd name="T77" fmla="*/ 246 h 415"/>
                <a:gd name="T78" fmla="*/ 109 w 415"/>
                <a:gd name="T79" fmla="*/ 252 h 415"/>
                <a:gd name="T80" fmla="*/ 122 w 415"/>
                <a:gd name="T81" fmla="*/ 254 h 415"/>
                <a:gd name="T82" fmla="*/ 134 w 415"/>
                <a:gd name="T83" fmla="*/ 248 h 415"/>
                <a:gd name="T84" fmla="*/ 142 w 415"/>
                <a:gd name="T85" fmla="*/ 236 h 415"/>
                <a:gd name="T86" fmla="*/ 147 w 415"/>
                <a:gd name="T87" fmla="*/ 217 h 415"/>
                <a:gd name="T88" fmla="*/ 147 w 415"/>
                <a:gd name="T89" fmla="*/ 195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15" h="415">
                  <a:moveTo>
                    <a:pt x="401" y="99"/>
                  </a:moveTo>
                  <a:cubicBezTo>
                    <a:pt x="246" y="99"/>
                    <a:pt x="246" y="99"/>
                    <a:pt x="246" y="99"/>
                  </a:cubicBezTo>
                  <a:cubicBezTo>
                    <a:pt x="246" y="0"/>
                    <a:pt x="246" y="0"/>
                    <a:pt x="246" y="0"/>
                  </a:cubicBezTo>
                  <a:cubicBezTo>
                    <a:pt x="0" y="42"/>
                    <a:pt x="0" y="42"/>
                    <a:pt x="0" y="42"/>
                  </a:cubicBezTo>
                  <a:cubicBezTo>
                    <a:pt x="0" y="373"/>
                    <a:pt x="0" y="373"/>
                    <a:pt x="0" y="373"/>
                  </a:cubicBezTo>
                  <a:cubicBezTo>
                    <a:pt x="246" y="415"/>
                    <a:pt x="246" y="415"/>
                    <a:pt x="246" y="415"/>
                  </a:cubicBezTo>
                  <a:cubicBezTo>
                    <a:pt x="246" y="321"/>
                    <a:pt x="246" y="321"/>
                    <a:pt x="246" y="321"/>
                  </a:cubicBezTo>
                  <a:cubicBezTo>
                    <a:pt x="402" y="321"/>
                    <a:pt x="402" y="321"/>
                    <a:pt x="402" y="321"/>
                  </a:cubicBezTo>
                  <a:cubicBezTo>
                    <a:pt x="409" y="321"/>
                    <a:pt x="415" y="314"/>
                    <a:pt x="415" y="307"/>
                  </a:cubicBezTo>
                  <a:cubicBezTo>
                    <a:pt x="415" y="113"/>
                    <a:pt x="415" y="113"/>
                    <a:pt x="415" y="113"/>
                  </a:cubicBezTo>
                  <a:cubicBezTo>
                    <a:pt x="415" y="105"/>
                    <a:pt x="409" y="99"/>
                    <a:pt x="401" y="99"/>
                  </a:cubicBezTo>
                  <a:close/>
                  <a:moveTo>
                    <a:pt x="179" y="222"/>
                  </a:moveTo>
                  <a:cubicBezTo>
                    <a:pt x="177" y="228"/>
                    <a:pt x="176" y="232"/>
                    <a:pt x="175" y="237"/>
                  </a:cubicBezTo>
                  <a:cubicBezTo>
                    <a:pt x="174" y="243"/>
                    <a:pt x="172" y="248"/>
                    <a:pt x="169" y="251"/>
                  </a:cubicBezTo>
                  <a:cubicBezTo>
                    <a:pt x="167" y="256"/>
                    <a:pt x="164" y="259"/>
                    <a:pt x="161" y="263"/>
                  </a:cubicBezTo>
                  <a:cubicBezTo>
                    <a:pt x="157" y="266"/>
                    <a:pt x="155" y="270"/>
                    <a:pt x="151" y="272"/>
                  </a:cubicBezTo>
                  <a:cubicBezTo>
                    <a:pt x="148" y="275"/>
                    <a:pt x="144" y="277"/>
                    <a:pt x="140" y="278"/>
                  </a:cubicBezTo>
                  <a:cubicBezTo>
                    <a:pt x="136" y="281"/>
                    <a:pt x="133" y="282"/>
                    <a:pt x="128" y="282"/>
                  </a:cubicBezTo>
                  <a:cubicBezTo>
                    <a:pt x="124" y="283"/>
                    <a:pt x="120" y="283"/>
                    <a:pt x="115" y="283"/>
                  </a:cubicBezTo>
                  <a:cubicBezTo>
                    <a:pt x="110" y="283"/>
                    <a:pt x="107" y="282"/>
                    <a:pt x="102" y="281"/>
                  </a:cubicBezTo>
                  <a:cubicBezTo>
                    <a:pt x="98" y="279"/>
                    <a:pt x="95" y="278"/>
                    <a:pt x="91" y="276"/>
                  </a:cubicBezTo>
                  <a:cubicBezTo>
                    <a:pt x="88" y="275"/>
                    <a:pt x="84" y="272"/>
                    <a:pt x="82" y="269"/>
                  </a:cubicBezTo>
                  <a:cubicBezTo>
                    <a:pt x="78" y="266"/>
                    <a:pt x="76" y="264"/>
                    <a:pt x="72" y="261"/>
                  </a:cubicBezTo>
                  <a:cubicBezTo>
                    <a:pt x="70" y="257"/>
                    <a:pt x="68" y="252"/>
                    <a:pt x="66" y="249"/>
                  </a:cubicBezTo>
                  <a:cubicBezTo>
                    <a:pt x="64" y="245"/>
                    <a:pt x="62" y="241"/>
                    <a:pt x="61" y="236"/>
                  </a:cubicBezTo>
                  <a:cubicBezTo>
                    <a:pt x="59" y="232"/>
                    <a:pt x="58" y="228"/>
                    <a:pt x="58" y="223"/>
                  </a:cubicBezTo>
                  <a:cubicBezTo>
                    <a:pt x="57" y="217"/>
                    <a:pt x="57" y="212"/>
                    <a:pt x="57" y="207"/>
                  </a:cubicBezTo>
                  <a:cubicBezTo>
                    <a:pt x="57" y="202"/>
                    <a:pt x="57" y="196"/>
                    <a:pt x="58" y="191"/>
                  </a:cubicBezTo>
                  <a:cubicBezTo>
                    <a:pt x="58" y="186"/>
                    <a:pt x="59" y="180"/>
                    <a:pt x="61" y="177"/>
                  </a:cubicBezTo>
                  <a:cubicBezTo>
                    <a:pt x="62" y="172"/>
                    <a:pt x="64" y="167"/>
                    <a:pt x="65" y="164"/>
                  </a:cubicBezTo>
                  <a:cubicBezTo>
                    <a:pt x="68" y="159"/>
                    <a:pt x="70" y="156"/>
                    <a:pt x="72" y="152"/>
                  </a:cubicBezTo>
                  <a:cubicBezTo>
                    <a:pt x="75" y="148"/>
                    <a:pt x="78" y="145"/>
                    <a:pt x="82" y="141"/>
                  </a:cubicBezTo>
                  <a:cubicBezTo>
                    <a:pt x="84" y="139"/>
                    <a:pt x="88" y="137"/>
                    <a:pt x="91" y="134"/>
                  </a:cubicBezTo>
                  <a:cubicBezTo>
                    <a:pt x="95" y="132"/>
                    <a:pt x="99" y="131"/>
                    <a:pt x="103" y="130"/>
                  </a:cubicBezTo>
                  <a:cubicBezTo>
                    <a:pt x="108" y="128"/>
                    <a:pt x="112" y="127"/>
                    <a:pt x="117" y="127"/>
                  </a:cubicBezTo>
                  <a:cubicBezTo>
                    <a:pt x="121" y="127"/>
                    <a:pt x="125" y="127"/>
                    <a:pt x="130" y="127"/>
                  </a:cubicBezTo>
                  <a:cubicBezTo>
                    <a:pt x="134" y="128"/>
                    <a:pt x="137" y="130"/>
                    <a:pt x="142" y="131"/>
                  </a:cubicBezTo>
                  <a:cubicBezTo>
                    <a:pt x="146" y="133"/>
                    <a:pt x="149" y="134"/>
                    <a:pt x="153" y="137"/>
                  </a:cubicBezTo>
                  <a:cubicBezTo>
                    <a:pt x="155" y="140"/>
                    <a:pt x="159" y="143"/>
                    <a:pt x="162" y="146"/>
                  </a:cubicBezTo>
                  <a:cubicBezTo>
                    <a:pt x="164" y="150"/>
                    <a:pt x="167" y="153"/>
                    <a:pt x="169" y="158"/>
                  </a:cubicBezTo>
                  <a:cubicBezTo>
                    <a:pt x="172" y="161"/>
                    <a:pt x="174" y="166"/>
                    <a:pt x="175" y="171"/>
                  </a:cubicBezTo>
                  <a:cubicBezTo>
                    <a:pt x="176" y="176"/>
                    <a:pt x="177" y="182"/>
                    <a:pt x="179" y="186"/>
                  </a:cubicBezTo>
                  <a:cubicBezTo>
                    <a:pt x="180" y="192"/>
                    <a:pt x="180" y="198"/>
                    <a:pt x="180" y="204"/>
                  </a:cubicBezTo>
                  <a:cubicBezTo>
                    <a:pt x="180" y="210"/>
                    <a:pt x="180" y="216"/>
                    <a:pt x="179" y="222"/>
                  </a:cubicBezTo>
                  <a:close/>
                  <a:moveTo>
                    <a:pt x="401" y="307"/>
                  </a:moveTo>
                  <a:cubicBezTo>
                    <a:pt x="246" y="307"/>
                    <a:pt x="246" y="307"/>
                    <a:pt x="246" y="307"/>
                  </a:cubicBezTo>
                  <a:cubicBezTo>
                    <a:pt x="246" y="185"/>
                    <a:pt x="246" y="185"/>
                    <a:pt x="246" y="185"/>
                  </a:cubicBezTo>
                  <a:cubicBezTo>
                    <a:pt x="292" y="228"/>
                    <a:pt x="292" y="228"/>
                    <a:pt x="292" y="228"/>
                  </a:cubicBezTo>
                  <a:cubicBezTo>
                    <a:pt x="297" y="232"/>
                    <a:pt x="303" y="232"/>
                    <a:pt x="306" y="228"/>
                  </a:cubicBezTo>
                  <a:cubicBezTo>
                    <a:pt x="401" y="140"/>
                    <a:pt x="401" y="140"/>
                    <a:pt x="401" y="140"/>
                  </a:cubicBezTo>
                  <a:lnTo>
                    <a:pt x="401" y="307"/>
                  </a:lnTo>
                  <a:close/>
                  <a:moveTo>
                    <a:pt x="401" y="121"/>
                  </a:moveTo>
                  <a:cubicBezTo>
                    <a:pt x="300" y="216"/>
                    <a:pt x="300" y="216"/>
                    <a:pt x="300" y="216"/>
                  </a:cubicBezTo>
                  <a:cubicBezTo>
                    <a:pt x="300" y="217"/>
                    <a:pt x="299" y="217"/>
                    <a:pt x="298" y="216"/>
                  </a:cubicBezTo>
                  <a:cubicBezTo>
                    <a:pt x="246" y="167"/>
                    <a:pt x="246" y="167"/>
                    <a:pt x="246" y="167"/>
                  </a:cubicBezTo>
                  <a:cubicBezTo>
                    <a:pt x="246" y="113"/>
                    <a:pt x="246" y="113"/>
                    <a:pt x="246" y="113"/>
                  </a:cubicBezTo>
                  <a:cubicBezTo>
                    <a:pt x="401" y="113"/>
                    <a:pt x="401" y="113"/>
                    <a:pt x="401" y="113"/>
                  </a:cubicBezTo>
                  <a:lnTo>
                    <a:pt x="401" y="121"/>
                  </a:lnTo>
                  <a:close/>
                  <a:moveTo>
                    <a:pt x="146" y="184"/>
                  </a:moveTo>
                  <a:cubicBezTo>
                    <a:pt x="144" y="182"/>
                    <a:pt x="144" y="178"/>
                    <a:pt x="143" y="176"/>
                  </a:cubicBezTo>
                  <a:cubicBezTo>
                    <a:pt x="142" y="173"/>
                    <a:pt x="141" y="171"/>
                    <a:pt x="138" y="169"/>
                  </a:cubicBezTo>
                  <a:cubicBezTo>
                    <a:pt x="137" y="166"/>
                    <a:pt x="136" y="165"/>
                    <a:pt x="134" y="163"/>
                  </a:cubicBezTo>
                  <a:cubicBezTo>
                    <a:pt x="133" y="161"/>
                    <a:pt x="131" y="160"/>
                    <a:pt x="129" y="159"/>
                  </a:cubicBezTo>
                  <a:cubicBezTo>
                    <a:pt x="127" y="158"/>
                    <a:pt x="125" y="158"/>
                    <a:pt x="123" y="157"/>
                  </a:cubicBezTo>
                  <a:cubicBezTo>
                    <a:pt x="121" y="157"/>
                    <a:pt x="118" y="157"/>
                    <a:pt x="116" y="157"/>
                  </a:cubicBezTo>
                  <a:cubicBezTo>
                    <a:pt x="114" y="157"/>
                    <a:pt x="111" y="157"/>
                    <a:pt x="109" y="158"/>
                  </a:cubicBezTo>
                  <a:cubicBezTo>
                    <a:pt x="107" y="158"/>
                    <a:pt x="104" y="159"/>
                    <a:pt x="103" y="160"/>
                  </a:cubicBezTo>
                  <a:cubicBezTo>
                    <a:pt x="101" y="161"/>
                    <a:pt x="98" y="163"/>
                    <a:pt x="97" y="165"/>
                  </a:cubicBezTo>
                  <a:cubicBezTo>
                    <a:pt x="96" y="166"/>
                    <a:pt x="94" y="169"/>
                    <a:pt x="92" y="171"/>
                  </a:cubicBezTo>
                  <a:cubicBezTo>
                    <a:pt x="91" y="173"/>
                    <a:pt x="90" y="176"/>
                    <a:pt x="89" y="178"/>
                  </a:cubicBezTo>
                  <a:cubicBezTo>
                    <a:pt x="88" y="180"/>
                    <a:pt x="88" y="184"/>
                    <a:pt x="86" y="186"/>
                  </a:cubicBezTo>
                  <a:cubicBezTo>
                    <a:pt x="86" y="189"/>
                    <a:pt x="85" y="192"/>
                    <a:pt x="85" y="196"/>
                  </a:cubicBezTo>
                  <a:cubicBezTo>
                    <a:pt x="85" y="198"/>
                    <a:pt x="84" y="202"/>
                    <a:pt x="84" y="205"/>
                  </a:cubicBezTo>
                  <a:cubicBezTo>
                    <a:pt x="84" y="209"/>
                    <a:pt x="85" y="212"/>
                    <a:pt x="85" y="216"/>
                  </a:cubicBezTo>
                  <a:cubicBezTo>
                    <a:pt x="85" y="219"/>
                    <a:pt x="86" y="223"/>
                    <a:pt x="86" y="225"/>
                  </a:cubicBezTo>
                  <a:cubicBezTo>
                    <a:pt x="88" y="229"/>
                    <a:pt x="89" y="231"/>
                    <a:pt x="90" y="233"/>
                  </a:cubicBezTo>
                  <a:cubicBezTo>
                    <a:pt x="91" y="236"/>
                    <a:pt x="92" y="238"/>
                    <a:pt x="94" y="241"/>
                  </a:cubicBezTo>
                  <a:cubicBezTo>
                    <a:pt x="95" y="243"/>
                    <a:pt x="96" y="244"/>
                    <a:pt x="98" y="246"/>
                  </a:cubicBezTo>
                  <a:cubicBezTo>
                    <a:pt x="99" y="248"/>
                    <a:pt x="102" y="249"/>
                    <a:pt x="103" y="250"/>
                  </a:cubicBezTo>
                  <a:cubicBezTo>
                    <a:pt x="105" y="251"/>
                    <a:pt x="107" y="252"/>
                    <a:pt x="109" y="252"/>
                  </a:cubicBezTo>
                  <a:cubicBezTo>
                    <a:pt x="111" y="254"/>
                    <a:pt x="114" y="254"/>
                    <a:pt x="115" y="254"/>
                  </a:cubicBezTo>
                  <a:cubicBezTo>
                    <a:pt x="117" y="254"/>
                    <a:pt x="120" y="254"/>
                    <a:pt x="122" y="254"/>
                  </a:cubicBezTo>
                  <a:cubicBezTo>
                    <a:pt x="124" y="252"/>
                    <a:pt x="127" y="252"/>
                    <a:pt x="128" y="251"/>
                  </a:cubicBezTo>
                  <a:cubicBezTo>
                    <a:pt x="130" y="250"/>
                    <a:pt x="131" y="249"/>
                    <a:pt x="134" y="248"/>
                  </a:cubicBezTo>
                  <a:cubicBezTo>
                    <a:pt x="135" y="246"/>
                    <a:pt x="137" y="244"/>
                    <a:pt x="138" y="243"/>
                  </a:cubicBezTo>
                  <a:cubicBezTo>
                    <a:pt x="140" y="241"/>
                    <a:pt x="141" y="238"/>
                    <a:pt x="142" y="236"/>
                  </a:cubicBezTo>
                  <a:cubicBezTo>
                    <a:pt x="143" y="232"/>
                    <a:pt x="144" y="230"/>
                    <a:pt x="146" y="226"/>
                  </a:cubicBezTo>
                  <a:cubicBezTo>
                    <a:pt x="147" y="224"/>
                    <a:pt x="147" y="220"/>
                    <a:pt x="147" y="217"/>
                  </a:cubicBezTo>
                  <a:cubicBezTo>
                    <a:pt x="148" y="213"/>
                    <a:pt x="148" y="210"/>
                    <a:pt x="148" y="206"/>
                  </a:cubicBezTo>
                  <a:cubicBezTo>
                    <a:pt x="148" y="202"/>
                    <a:pt x="148" y="198"/>
                    <a:pt x="147" y="195"/>
                  </a:cubicBezTo>
                  <a:cubicBezTo>
                    <a:pt x="147" y="191"/>
                    <a:pt x="147" y="187"/>
                    <a:pt x="146" y="184"/>
                  </a:cubicBezTo>
                  <a:close/>
                </a:path>
              </a:pathLst>
            </a:custGeom>
            <a:solidFill>
              <a:srgbClr val="1B375F"/>
            </a:solidFill>
            <a:ln>
              <a:noFill/>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505050"/>
                </a:solidFill>
                <a:effectLst/>
                <a:uLnTx/>
                <a:uFillTx/>
                <a:latin typeface="Segoe UI"/>
                <a:ea typeface="+mn-ea"/>
                <a:cs typeface="+mn-cs"/>
              </a:endParaRPr>
            </a:p>
          </p:txBody>
        </p:sp>
        <p:sp>
          <p:nvSpPr>
            <p:cNvPr id="48" name="Freeform 10"/>
            <p:cNvSpPr>
              <a:spLocks noChangeAspect="1" noEditPoints="1"/>
            </p:cNvSpPr>
            <p:nvPr/>
          </p:nvSpPr>
          <p:spPr bwMode="auto">
            <a:xfrm>
              <a:off x="1581499" y="4519042"/>
              <a:ext cx="610333" cy="1096369"/>
            </a:xfrm>
            <a:prstGeom prst="roundRect">
              <a:avLst>
                <a:gd name="adj" fmla="val 3431"/>
              </a:avLst>
            </a:prstGeom>
            <a:solidFill>
              <a:srgbClr val="333333"/>
            </a:solidFill>
            <a:ln>
              <a:noFill/>
            </a:ln>
            <a:extLst/>
          </p:spPr>
          <p:txBody>
            <a:bodyPr vert="horz" wrap="square" lIns="89606" tIns="44803" rIns="89606" bIns="44803" numCol="1" anchor="t" anchorCtr="0" compatLnSpc="1">
              <a:prstTxWarp prst="textNoShape">
                <a:avLst/>
              </a:prstTxWarp>
            </a:bodyPr>
            <a:lstStyle/>
            <a:p>
              <a:pPr marL="0" marR="0" lvl="0" indent="0" algn="l" defTabSz="913917" rtl="0" eaLnBrk="1" fontAlgn="auto" latinLnBrk="0" hangingPunct="1">
                <a:lnSpc>
                  <a:spcPct val="100000"/>
                </a:lnSpc>
                <a:spcBef>
                  <a:spcPts val="0"/>
                </a:spcBef>
                <a:spcAft>
                  <a:spcPts val="0"/>
                </a:spcAft>
                <a:buClrTx/>
                <a:buSzTx/>
                <a:buFontTx/>
                <a:buNone/>
                <a:tabLst/>
                <a:defRPr/>
              </a:pPr>
              <a:endParaRPr kumimoji="0" lang="en-US" sz="1764" b="0" i="0" u="none" strike="noStrike" kern="1200" cap="none" spc="0" normalizeH="0" baseline="0" noProof="0">
                <a:ln>
                  <a:noFill/>
                </a:ln>
                <a:solidFill>
                  <a:srgbClr val="FFFFFF"/>
                </a:solidFill>
                <a:effectLst/>
                <a:uLnTx/>
                <a:uFillTx/>
                <a:latin typeface="Segoe UI"/>
                <a:ea typeface="+mn-ea"/>
                <a:cs typeface="+mn-cs"/>
              </a:endParaRPr>
            </a:p>
          </p:txBody>
        </p:sp>
        <p:sp>
          <p:nvSpPr>
            <p:cNvPr id="49" name="Rectangle 48"/>
            <p:cNvSpPr/>
            <p:nvPr/>
          </p:nvSpPr>
          <p:spPr bwMode="auto">
            <a:xfrm>
              <a:off x="1610385" y="4626798"/>
              <a:ext cx="552561" cy="853054"/>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0" name="Round Same Side Corner Rectangle 49"/>
            <p:cNvSpPr/>
            <p:nvPr/>
          </p:nvSpPr>
          <p:spPr bwMode="auto">
            <a:xfrm flipV="1">
              <a:off x="1840210" y="4535287"/>
              <a:ext cx="96570" cy="16095"/>
            </a:xfrm>
            <a:prstGeom prst="round2SameRect">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1" name="Oval 50"/>
            <p:cNvSpPr/>
            <p:nvPr/>
          </p:nvSpPr>
          <p:spPr bwMode="auto">
            <a:xfrm>
              <a:off x="2077612" y="4550265"/>
              <a:ext cx="16095" cy="16095"/>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2" name="Freeform 13"/>
            <p:cNvSpPr>
              <a:spLocks/>
            </p:cNvSpPr>
            <p:nvPr/>
          </p:nvSpPr>
          <p:spPr bwMode="auto">
            <a:xfrm>
              <a:off x="1885813" y="5520649"/>
              <a:ext cx="28567" cy="25260"/>
            </a:xfrm>
            <a:custGeom>
              <a:avLst/>
              <a:gdLst>
                <a:gd name="T0" fmla="*/ 0 w 1140"/>
                <a:gd name="T1" fmla="*/ 1008 h 1008"/>
                <a:gd name="T2" fmla="*/ 1140 w 1140"/>
                <a:gd name="T3" fmla="*/ 1008 h 1008"/>
                <a:gd name="T4" fmla="*/ 1140 w 1140"/>
                <a:gd name="T5" fmla="*/ 0 h 1008"/>
                <a:gd name="T6" fmla="*/ 0 w 1140"/>
                <a:gd name="T7" fmla="*/ 159 h 1008"/>
                <a:gd name="T8" fmla="*/ 0 w 1140"/>
                <a:gd name="T9" fmla="*/ 1008 h 1008"/>
              </a:gdLst>
              <a:ahLst/>
              <a:cxnLst>
                <a:cxn ang="0">
                  <a:pos x="T0" y="T1"/>
                </a:cxn>
                <a:cxn ang="0">
                  <a:pos x="T2" y="T3"/>
                </a:cxn>
                <a:cxn ang="0">
                  <a:pos x="T4" y="T5"/>
                </a:cxn>
                <a:cxn ang="0">
                  <a:pos x="T6" y="T7"/>
                </a:cxn>
                <a:cxn ang="0">
                  <a:pos x="T8" y="T9"/>
                </a:cxn>
              </a:cxnLst>
              <a:rect l="0" t="0" r="r" b="b"/>
              <a:pathLst>
                <a:path w="1140" h="1008">
                  <a:moveTo>
                    <a:pt x="0" y="1008"/>
                  </a:moveTo>
                  <a:lnTo>
                    <a:pt x="1140" y="1008"/>
                  </a:lnTo>
                  <a:lnTo>
                    <a:pt x="1140" y="0"/>
                  </a:lnTo>
                  <a:lnTo>
                    <a:pt x="0" y="159"/>
                  </a:lnTo>
                  <a:lnTo>
                    <a:pt x="0" y="1008"/>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53" name="Freeform 14"/>
            <p:cNvSpPr>
              <a:spLocks/>
            </p:cNvSpPr>
            <p:nvPr/>
          </p:nvSpPr>
          <p:spPr bwMode="auto">
            <a:xfrm>
              <a:off x="1858950" y="5524758"/>
              <a:ext cx="21877" cy="21150"/>
            </a:xfrm>
            <a:custGeom>
              <a:avLst/>
              <a:gdLst>
                <a:gd name="T0" fmla="*/ 873 w 873"/>
                <a:gd name="T1" fmla="*/ 844 h 844"/>
                <a:gd name="T2" fmla="*/ 873 w 873"/>
                <a:gd name="T3" fmla="*/ 0 h 844"/>
                <a:gd name="T4" fmla="*/ 0 w 873"/>
                <a:gd name="T5" fmla="*/ 123 h 844"/>
                <a:gd name="T6" fmla="*/ 0 w 873"/>
                <a:gd name="T7" fmla="*/ 844 h 844"/>
                <a:gd name="T8" fmla="*/ 873 w 873"/>
                <a:gd name="T9" fmla="*/ 844 h 844"/>
              </a:gdLst>
              <a:ahLst/>
              <a:cxnLst>
                <a:cxn ang="0">
                  <a:pos x="T0" y="T1"/>
                </a:cxn>
                <a:cxn ang="0">
                  <a:pos x="T2" y="T3"/>
                </a:cxn>
                <a:cxn ang="0">
                  <a:pos x="T4" y="T5"/>
                </a:cxn>
                <a:cxn ang="0">
                  <a:pos x="T6" y="T7"/>
                </a:cxn>
                <a:cxn ang="0">
                  <a:pos x="T8" y="T9"/>
                </a:cxn>
              </a:cxnLst>
              <a:rect l="0" t="0" r="r" b="b"/>
              <a:pathLst>
                <a:path w="873" h="844">
                  <a:moveTo>
                    <a:pt x="873" y="844"/>
                  </a:moveTo>
                  <a:lnTo>
                    <a:pt x="873" y="0"/>
                  </a:lnTo>
                  <a:lnTo>
                    <a:pt x="0" y="123"/>
                  </a:lnTo>
                  <a:lnTo>
                    <a:pt x="0" y="844"/>
                  </a:lnTo>
                  <a:lnTo>
                    <a:pt x="873" y="844"/>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54" name="Freeform 15"/>
            <p:cNvSpPr>
              <a:spLocks/>
            </p:cNvSpPr>
            <p:nvPr/>
          </p:nvSpPr>
          <p:spPr bwMode="auto">
            <a:xfrm>
              <a:off x="1858950" y="5550895"/>
              <a:ext cx="21877" cy="21100"/>
            </a:xfrm>
            <a:custGeom>
              <a:avLst/>
              <a:gdLst>
                <a:gd name="T0" fmla="*/ 873 w 873"/>
                <a:gd name="T1" fmla="*/ 0 h 842"/>
                <a:gd name="T2" fmla="*/ 0 w 873"/>
                <a:gd name="T3" fmla="*/ 0 h 842"/>
                <a:gd name="T4" fmla="*/ 0 w 873"/>
                <a:gd name="T5" fmla="*/ 721 h 842"/>
                <a:gd name="T6" fmla="*/ 873 w 873"/>
                <a:gd name="T7" fmla="*/ 842 h 842"/>
                <a:gd name="T8" fmla="*/ 873 w 873"/>
                <a:gd name="T9" fmla="*/ 0 h 842"/>
              </a:gdLst>
              <a:ahLst/>
              <a:cxnLst>
                <a:cxn ang="0">
                  <a:pos x="T0" y="T1"/>
                </a:cxn>
                <a:cxn ang="0">
                  <a:pos x="T2" y="T3"/>
                </a:cxn>
                <a:cxn ang="0">
                  <a:pos x="T4" y="T5"/>
                </a:cxn>
                <a:cxn ang="0">
                  <a:pos x="T6" y="T7"/>
                </a:cxn>
                <a:cxn ang="0">
                  <a:pos x="T8" y="T9"/>
                </a:cxn>
              </a:cxnLst>
              <a:rect l="0" t="0" r="r" b="b"/>
              <a:pathLst>
                <a:path w="873" h="842">
                  <a:moveTo>
                    <a:pt x="873" y="0"/>
                  </a:moveTo>
                  <a:lnTo>
                    <a:pt x="0" y="0"/>
                  </a:lnTo>
                  <a:lnTo>
                    <a:pt x="0" y="721"/>
                  </a:lnTo>
                  <a:lnTo>
                    <a:pt x="873" y="842"/>
                  </a:lnTo>
                  <a:lnTo>
                    <a:pt x="873" y="0"/>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55" name="Freeform 16"/>
            <p:cNvSpPr>
              <a:spLocks/>
            </p:cNvSpPr>
            <p:nvPr/>
          </p:nvSpPr>
          <p:spPr bwMode="auto">
            <a:xfrm>
              <a:off x="1885813" y="5550895"/>
              <a:ext cx="28567" cy="25184"/>
            </a:xfrm>
            <a:custGeom>
              <a:avLst/>
              <a:gdLst>
                <a:gd name="T0" fmla="*/ 0 w 1140"/>
                <a:gd name="T1" fmla="*/ 0 h 1005"/>
                <a:gd name="T2" fmla="*/ 0 w 1140"/>
                <a:gd name="T3" fmla="*/ 847 h 1005"/>
                <a:gd name="T4" fmla="*/ 1140 w 1140"/>
                <a:gd name="T5" fmla="*/ 1005 h 1005"/>
                <a:gd name="T6" fmla="*/ 1140 w 1140"/>
                <a:gd name="T7" fmla="*/ 0 h 1005"/>
                <a:gd name="T8" fmla="*/ 0 w 1140"/>
                <a:gd name="T9" fmla="*/ 0 h 1005"/>
              </a:gdLst>
              <a:ahLst/>
              <a:cxnLst>
                <a:cxn ang="0">
                  <a:pos x="T0" y="T1"/>
                </a:cxn>
                <a:cxn ang="0">
                  <a:pos x="T2" y="T3"/>
                </a:cxn>
                <a:cxn ang="0">
                  <a:pos x="T4" y="T5"/>
                </a:cxn>
                <a:cxn ang="0">
                  <a:pos x="T6" y="T7"/>
                </a:cxn>
                <a:cxn ang="0">
                  <a:pos x="T8" y="T9"/>
                </a:cxn>
              </a:cxnLst>
              <a:rect l="0" t="0" r="r" b="b"/>
              <a:pathLst>
                <a:path w="1140" h="1005">
                  <a:moveTo>
                    <a:pt x="0" y="0"/>
                  </a:moveTo>
                  <a:lnTo>
                    <a:pt x="0" y="847"/>
                  </a:lnTo>
                  <a:lnTo>
                    <a:pt x="1140" y="1005"/>
                  </a:lnTo>
                  <a:lnTo>
                    <a:pt x="1140" y="0"/>
                  </a:lnTo>
                  <a:lnTo>
                    <a:pt x="0" y="0"/>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56" name="Freeform 20"/>
            <p:cNvSpPr>
              <a:spLocks noEditPoints="1"/>
            </p:cNvSpPr>
            <p:nvPr/>
          </p:nvSpPr>
          <p:spPr bwMode="auto">
            <a:xfrm>
              <a:off x="2085660" y="5524861"/>
              <a:ext cx="45619" cy="47133"/>
            </a:xfrm>
            <a:custGeom>
              <a:avLst/>
              <a:gdLst>
                <a:gd name="T0" fmla="*/ 41 w 1845"/>
                <a:gd name="T1" fmla="*/ 1632 h 1907"/>
                <a:gd name="T2" fmla="*/ 552 w 1845"/>
                <a:gd name="T3" fmla="*/ 1102 h 1907"/>
                <a:gd name="T4" fmla="*/ 430 w 1845"/>
                <a:gd name="T5" fmla="*/ 709 h 1907"/>
                <a:gd name="T6" fmla="*/ 1135 w 1845"/>
                <a:gd name="T7" fmla="*/ 0 h 1907"/>
                <a:gd name="T8" fmla="*/ 1845 w 1845"/>
                <a:gd name="T9" fmla="*/ 709 h 1907"/>
                <a:gd name="T10" fmla="*/ 1135 w 1845"/>
                <a:gd name="T11" fmla="*/ 1413 h 1907"/>
                <a:gd name="T12" fmla="*/ 796 w 1845"/>
                <a:gd name="T13" fmla="*/ 1326 h 1907"/>
                <a:gd name="T14" fmla="*/ 281 w 1845"/>
                <a:gd name="T15" fmla="*/ 1862 h 1907"/>
                <a:gd name="T16" fmla="*/ 124 w 1845"/>
                <a:gd name="T17" fmla="*/ 1865 h 1907"/>
                <a:gd name="T18" fmla="*/ 45 w 1845"/>
                <a:gd name="T19" fmla="*/ 1789 h 1907"/>
                <a:gd name="T20" fmla="*/ 41 w 1845"/>
                <a:gd name="T21" fmla="*/ 1632 h 1907"/>
                <a:gd name="T22" fmla="*/ 1135 w 1845"/>
                <a:gd name="T23" fmla="*/ 1195 h 1907"/>
                <a:gd name="T24" fmla="*/ 1625 w 1845"/>
                <a:gd name="T25" fmla="*/ 709 h 1907"/>
                <a:gd name="T26" fmla="*/ 1135 w 1845"/>
                <a:gd name="T27" fmla="*/ 222 h 1907"/>
                <a:gd name="T28" fmla="*/ 648 w 1845"/>
                <a:gd name="T29" fmla="*/ 709 h 1907"/>
                <a:gd name="T30" fmla="*/ 1135 w 1845"/>
                <a:gd name="T31" fmla="*/ 1195 h 19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45" h="1907">
                  <a:moveTo>
                    <a:pt x="41" y="1632"/>
                  </a:moveTo>
                  <a:cubicBezTo>
                    <a:pt x="552" y="1102"/>
                    <a:pt x="552" y="1102"/>
                    <a:pt x="552" y="1102"/>
                  </a:cubicBezTo>
                  <a:cubicBezTo>
                    <a:pt x="475" y="989"/>
                    <a:pt x="430" y="853"/>
                    <a:pt x="430" y="709"/>
                  </a:cubicBezTo>
                  <a:cubicBezTo>
                    <a:pt x="430" y="319"/>
                    <a:pt x="745" y="0"/>
                    <a:pt x="1135" y="0"/>
                  </a:cubicBezTo>
                  <a:cubicBezTo>
                    <a:pt x="1528" y="0"/>
                    <a:pt x="1845" y="319"/>
                    <a:pt x="1845" y="709"/>
                  </a:cubicBezTo>
                  <a:cubicBezTo>
                    <a:pt x="1845" y="1097"/>
                    <a:pt x="1528" y="1413"/>
                    <a:pt x="1135" y="1413"/>
                  </a:cubicBezTo>
                  <a:cubicBezTo>
                    <a:pt x="1013" y="1413"/>
                    <a:pt x="897" y="1381"/>
                    <a:pt x="796" y="1326"/>
                  </a:cubicBezTo>
                  <a:cubicBezTo>
                    <a:pt x="281" y="1862"/>
                    <a:pt x="281" y="1862"/>
                    <a:pt x="281" y="1862"/>
                  </a:cubicBezTo>
                  <a:cubicBezTo>
                    <a:pt x="239" y="1907"/>
                    <a:pt x="170" y="1907"/>
                    <a:pt x="124" y="1865"/>
                  </a:cubicBezTo>
                  <a:cubicBezTo>
                    <a:pt x="45" y="1789"/>
                    <a:pt x="45" y="1789"/>
                    <a:pt x="45" y="1789"/>
                  </a:cubicBezTo>
                  <a:cubicBezTo>
                    <a:pt x="2" y="1748"/>
                    <a:pt x="0" y="1677"/>
                    <a:pt x="41" y="1632"/>
                  </a:cubicBezTo>
                  <a:close/>
                  <a:moveTo>
                    <a:pt x="1135" y="1195"/>
                  </a:moveTo>
                  <a:cubicBezTo>
                    <a:pt x="1406" y="1195"/>
                    <a:pt x="1625" y="976"/>
                    <a:pt x="1625" y="709"/>
                  </a:cubicBezTo>
                  <a:cubicBezTo>
                    <a:pt x="1625" y="438"/>
                    <a:pt x="1406" y="222"/>
                    <a:pt x="1135" y="222"/>
                  </a:cubicBezTo>
                  <a:cubicBezTo>
                    <a:pt x="867" y="222"/>
                    <a:pt x="648" y="438"/>
                    <a:pt x="648" y="709"/>
                  </a:cubicBezTo>
                  <a:cubicBezTo>
                    <a:pt x="648" y="976"/>
                    <a:pt x="867" y="1195"/>
                    <a:pt x="1135" y="1195"/>
                  </a:cubicBezTo>
                  <a:close/>
                </a:path>
              </a:pathLst>
            </a:custGeom>
            <a:solidFill>
              <a:srgbClr val="4E4E4E"/>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57" name="Freeform 24"/>
            <p:cNvSpPr>
              <a:spLocks/>
            </p:cNvSpPr>
            <p:nvPr/>
          </p:nvSpPr>
          <p:spPr bwMode="auto">
            <a:xfrm flipH="1">
              <a:off x="1646393" y="5524758"/>
              <a:ext cx="54539" cy="45619"/>
            </a:xfrm>
            <a:custGeom>
              <a:avLst/>
              <a:gdLst>
                <a:gd name="T0" fmla="*/ 2378 w 4084"/>
                <a:gd name="T1" fmla="*/ 0 h 3416"/>
                <a:gd name="T2" fmla="*/ 4084 w 4084"/>
                <a:gd name="T3" fmla="*/ 1709 h 3416"/>
                <a:gd name="T4" fmla="*/ 2378 w 4084"/>
                <a:gd name="T5" fmla="*/ 3416 h 3416"/>
                <a:gd name="T6" fmla="*/ 1259 w 4084"/>
                <a:gd name="T7" fmla="*/ 3416 h 3416"/>
                <a:gd name="T8" fmla="*/ 2553 w 4084"/>
                <a:gd name="T9" fmla="*/ 2116 h 3416"/>
                <a:gd name="T10" fmla="*/ 0 w 4084"/>
                <a:gd name="T11" fmla="*/ 2116 h 3416"/>
                <a:gd name="T12" fmla="*/ 0 w 4084"/>
                <a:gd name="T13" fmla="*/ 1290 h 3416"/>
                <a:gd name="T14" fmla="*/ 2541 w 4084"/>
                <a:gd name="T15" fmla="*/ 1290 h 3416"/>
                <a:gd name="T16" fmla="*/ 1245 w 4084"/>
                <a:gd name="T17" fmla="*/ 0 h 3416"/>
                <a:gd name="T18" fmla="*/ 2378 w 4084"/>
                <a:gd name="T19" fmla="*/ 0 h 3416"/>
                <a:gd name="T20" fmla="*/ 2378 w 4084"/>
                <a:gd name="T21" fmla="*/ 0 h 3416"/>
                <a:gd name="T22" fmla="*/ 2378 w 4084"/>
                <a:gd name="T23" fmla="*/ 0 h 3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084" h="3416">
                  <a:moveTo>
                    <a:pt x="2378" y="0"/>
                  </a:moveTo>
                  <a:lnTo>
                    <a:pt x="4084" y="1709"/>
                  </a:lnTo>
                  <a:lnTo>
                    <a:pt x="2378" y="3416"/>
                  </a:lnTo>
                  <a:lnTo>
                    <a:pt x="1259" y="3416"/>
                  </a:lnTo>
                  <a:lnTo>
                    <a:pt x="2553" y="2116"/>
                  </a:lnTo>
                  <a:lnTo>
                    <a:pt x="0" y="2116"/>
                  </a:lnTo>
                  <a:lnTo>
                    <a:pt x="0" y="1290"/>
                  </a:lnTo>
                  <a:lnTo>
                    <a:pt x="2541" y="1290"/>
                  </a:lnTo>
                  <a:lnTo>
                    <a:pt x="1245" y="0"/>
                  </a:lnTo>
                  <a:lnTo>
                    <a:pt x="2378" y="0"/>
                  </a:lnTo>
                  <a:lnTo>
                    <a:pt x="2378" y="0"/>
                  </a:lnTo>
                  <a:lnTo>
                    <a:pt x="2378" y="0"/>
                  </a:lnTo>
                  <a:close/>
                </a:path>
              </a:pathLst>
            </a:custGeom>
            <a:solidFill>
              <a:srgbClr val="4E4E4E"/>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58" name="Rectangle 57"/>
            <p:cNvSpPr/>
            <p:nvPr/>
          </p:nvSpPr>
          <p:spPr bwMode="auto">
            <a:xfrm flipH="1">
              <a:off x="2026087" y="5029441"/>
              <a:ext cx="136859"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9" name="Rectangle 58"/>
            <p:cNvSpPr/>
            <p:nvPr/>
          </p:nvSpPr>
          <p:spPr bwMode="auto">
            <a:xfrm flipH="1">
              <a:off x="1709024" y="5029441"/>
              <a:ext cx="310896"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0" name="Rectangle 59"/>
            <p:cNvSpPr/>
            <p:nvPr/>
          </p:nvSpPr>
          <p:spPr bwMode="auto">
            <a:xfrm flipH="1">
              <a:off x="2026087" y="5173631"/>
              <a:ext cx="136859"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1" name="Rectangle 60"/>
            <p:cNvSpPr/>
            <p:nvPr/>
          </p:nvSpPr>
          <p:spPr bwMode="auto">
            <a:xfrm flipH="1">
              <a:off x="1709024" y="5173631"/>
              <a:ext cx="310896"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62" name="Straight Connector 61"/>
            <p:cNvCxnSpPr/>
            <p:nvPr/>
          </p:nvCxnSpPr>
          <p:spPr>
            <a:xfrm>
              <a:off x="1930793" y="4670178"/>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1930793" y="4741390"/>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1930793" y="4805707"/>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1930790" y="4870024"/>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1930793" y="4934341"/>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7" name="Freeform 10"/>
            <p:cNvSpPr>
              <a:spLocks noChangeAspect="1" noEditPoints="1"/>
            </p:cNvSpPr>
            <p:nvPr/>
          </p:nvSpPr>
          <p:spPr bwMode="auto">
            <a:xfrm>
              <a:off x="540178" y="4549544"/>
              <a:ext cx="593354" cy="1065867"/>
            </a:xfrm>
            <a:prstGeom prst="roundRect">
              <a:avLst>
                <a:gd name="adj" fmla="val 7324"/>
              </a:avLst>
            </a:prstGeom>
            <a:solidFill>
              <a:srgbClr val="333333"/>
            </a:solidFill>
            <a:ln>
              <a:noFill/>
            </a:ln>
            <a:extLst/>
          </p:spPr>
          <p:txBody>
            <a:bodyPr vert="horz" wrap="square" lIns="89606" tIns="44803" rIns="89606" bIns="44803" numCol="1" anchor="t" anchorCtr="0" compatLnSpc="1">
              <a:prstTxWarp prst="textNoShape">
                <a:avLst/>
              </a:prstTxWarp>
            </a:bodyPr>
            <a:lstStyle/>
            <a:p>
              <a:pPr marL="0" marR="0" lvl="0" indent="0" algn="l" defTabSz="913917" rtl="0" eaLnBrk="1" fontAlgn="auto" latinLnBrk="0" hangingPunct="1">
                <a:lnSpc>
                  <a:spcPct val="100000"/>
                </a:lnSpc>
                <a:spcBef>
                  <a:spcPts val="0"/>
                </a:spcBef>
                <a:spcAft>
                  <a:spcPts val="0"/>
                </a:spcAft>
                <a:buClrTx/>
                <a:buSzTx/>
                <a:buFontTx/>
                <a:buNone/>
                <a:tabLst/>
                <a:defRPr/>
              </a:pPr>
              <a:endParaRPr kumimoji="0" lang="en-US" sz="1764" b="0" i="0" u="none" strike="noStrike" kern="1200" cap="none" spc="0" normalizeH="0" baseline="0" noProof="0">
                <a:ln>
                  <a:noFill/>
                </a:ln>
                <a:solidFill>
                  <a:srgbClr val="FFFFFF"/>
                </a:solidFill>
                <a:effectLst/>
                <a:uLnTx/>
                <a:uFillTx/>
                <a:latin typeface="Segoe UI"/>
                <a:ea typeface="+mn-ea"/>
                <a:cs typeface="+mn-cs"/>
              </a:endParaRPr>
            </a:p>
          </p:txBody>
        </p:sp>
        <p:sp>
          <p:nvSpPr>
            <p:cNvPr id="68" name="Rounded Rectangle 67"/>
            <p:cNvSpPr/>
            <p:nvPr/>
          </p:nvSpPr>
          <p:spPr bwMode="auto">
            <a:xfrm>
              <a:off x="568261" y="4677551"/>
              <a:ext cx="537189" cy="801081"/>
            </a:xfrm>
            <a:prstGeom prst="roundRect">
              <a:avLst>
                <a:gd name="adj" fmla="val 1187"/>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69" name="Group 68"/>
            <p:cNvGrpSpPr/>
            <p:nvPr/>
          </p:nvGrpSpPr>
          <p:grpSpPr>
            <a:xfrm>
              <a:off x="751181" y="4641194"/>
              <a:ext cx="134394" cy="15647"/>
              <a:chOff x="5596078" y="2180378"/>
              <a:chExt cx="138544" cy="16130"/>
            </a:xfrm>
            <a:solidFill>
              <a:schemeClr val="tx1">
                <a:lumMod val="50000"/>
              </a:schemeClr>
            </a:solidFill>
          </p:grpSpPr>
          <p:sp>
            <p:nvSpPr>
              <p:cNvPr id="96" name="Rounded Rectangle 95"/>
              <p:cNvSpPr/>
              <p:nvPr/>
            </p:nvSpPr>
            <p:spPr bwMode="auto">
              <a:xfrm>
                <a:off x="5637840" y="2180378"/>
                <a:ext cx="96782" cy="16130"/>
              </a:xfrm>
              <a:prstGeom prst="roundRect">
                <a:avLst>
                  <a:gd name="adj" fmla="val 5000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7" name="Oval 96"/>
              <p:cNvSpPr/>
              <p:nvPr/>
            </p:nvSpPr>
            <p:spPr bwMode="auto">
              <a:xfrm>
                <a:off x="5596078" y="2180378"/>
                <a:ext cx="16130" cy="16130"/>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70" name="Oval 69"/>
            <p:cNvSpPr/>
            <p:nvPr/>
          </p:nvSpPr>
          <p:spPr bwMode="auto">
            <a:xfrm>
              <a:off x="823550" y="4593872"/>
              <a:ext cx="26610" cy="26610"/>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1" name="Oval 70"/>
            <p:cNvSpPr/>
            <p:nvPr/>
          </p:nvSpPr>
          <p:spPr bwMode="auto">
            <a:xfrm>
              <a:off x="796940" y="5508692"/>
              <a:ext cx="79831" cy="79831"/>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2" name="Rectangle 71"/>
            <p:cNvSpPr/>
            <p:nvPr/>
          </p:nvSpPr>
          <p:spPr bwMode="auto">
            <a:xfrm>
              <a:off x="598225" y="4704721"/>
              <a:ext cx="476049" cy="77299"/>
            </a:xfrm>
            <a:prstGeom prst="rect">
              <a:avLst/>
            </a:prstGeom>
            <a:solidFill>
              <a:srgbClr val="005A9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3" name="Rectangle 72"/>
            <p:cNvSpPr/>
            <p:nvPr/>
          </p:nvSpPr>
          <p:spPr bwMode="auto">
            <a:xfrm>
              <a:off x="602651" y="4841407"/>
              <a:ext cx="467196" cy="599127"/>
            </a:xfrm>
            <a:prstGeom prst="rect">
              <a:avLst/>
            </a:prstGeom>
            <a:noFill/>
            <a:ln w="12700">
              <a:solidFill>
                <a:srgbClr val="005A9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74" name="Straight Connector 73"/>
            <p:cNvCxnSpPr/>
            <p:nvPr/>
          </p:nvCxnSpPr>
          <p:spPr>
            <a:xfrm>
              <a:off x="644407" y="4907348"/>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644407" y="4971823"/>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644407" y="5030056"/>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644404" y="5088289"/>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644407" y="5262987"/>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644407" y="5146522"/>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644405" y="5204755"/>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81" name="Group 80"/>
            <p:cNvGrpSpPr/>
            <p:nvPr/>
          </p:nvGrpSpPr>
          <p:grpSpPr>
            <a:xfrm>
              <a:off x="1022496" y="4379028"/>
              <a:ext cx="651017" cy="1236383"/>
              <a:chOff x="5651685" y="-476444"/>
              <a:chExt cx="1669255" cy="2809977"/>
            </a:xfrm>
          </p:grpSpPr>
          <p:sp>
            <p:nvSpPr>
              <p:cNvPr id="90" name="Rectangle 89"/>
              <p:cNvSpPr/>
              <p:nvPr/>
            </p:nvSpPr>
            <p:spPr bwMode="auto">
              <a:xfrm>
                <a:off x="6203006" y="-476444"/>
                <a:ext cx="566612" cy="171451"/>
              </a:xfrm>
              <a:prstGeom prst="rect">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1" name="Freeform 90"/>
              <p:cNvSpPr/>
              <p:nvPr/>
            </p:nvSpPr>
            <p:spPr bwMode="auto">
              <a:xfrm>
                <a:off x="5651685" y="-476444"/>
                <a:ext cx="1669255" cy="2809977"/>
              </a:xfrm>
              <a:custGeom>
                <a:avLst/>
                <a:gdLst>
                  <a:gd name="connsiteX0" fmla="*/ 239948 w 1715629"/>
                  <a:gd name="connsiteY0" fmla="*/ 0 h 2809977"/>
                  <a:gd name="connsiteX1" fmla="*/ 622279 w 1715629"/>
                  <a:gd name="connsiteY1" fmla="*/ 0 h 2809977"/>
                  <a:gd name="connsiteX2" fmla="*/ 626704 w 1715629"/>
                  <a:gd name="connsiteY2" fmla="*/ 21916 h 2809977"/>
                  <a:gd name="connsiteX3" fmla="*/ 705692 w 1715629"/>
                  <a:gd name="connsiteY3" fmla="*/ 74273 h 2809977"/>
                  <a:gd name="connsiteX4" fmla="*/ 1009937 w 1715629"/>
                  <a:gd name="connsiteY4" fmla="*/ 74273 h 2809977"/>
                  <a:gd name="connsiteX5" fmla="*/ 1088926 w 1715629"/>
                  <a:gd name="connsiteY5" fmla="*/ 21916 h 2809977"/>
                  <a:gd name="connsiteX6" fmla="*/ 1093350 w 1715629"/>
                  <a:gd name="connsiteY6" fmla="*/ 0 h 2809977"/>
                  <a:gd name="connsiteX7" fmla="*/ 1475681 w 1715629"/>
                  <a:gd name="connsiteY7" fmla="*/ 0 h 2809977"/>
                  <a:gd name="connsiteX8" fmla="*/ 1715629 w 1715629"/>
                  <a:gd name="connsiteY8" fmla="*/ 239948 h 2809977"/>
                  <a:gd name="connsiteX9" fmla="*/ 1715629 w 1715629"/>
                  <a:gd name="connsiteY9" fmla="*/ 2570029 h 2809977"/>
                  <a:gd name="connsiteX10" fmla="*/ 1475681 w 1715629"/>
                  <a:gd name="connsiteY10" fmla="*/ 2809977 h 2809977"/>
                  <a:gd name="connsiteX11" fmla="*/ 239948 w 1715629"/>
                  <a:gd name="connsiteY11" fmla="*/ 2809977 h 2809977"/>
                  <a:gd name="connsiteX12" fmla="*/ 0 w 1715629"/>
                  <a:gd name="connsiteY12" fmla="*/ 2570029 h 2809977"/>
                  <a:gd name="connsiteX13" fmla="*/ 0 w 1715629"/>
                  <a:gd name="connsiteY13" fmla="*/ 239948 h 2809977"/>
                  <a:gd name="connsiteX14" fmla="*/ 239948 w 1715629"/>
                  <a:gd name="connsiteY14" fmla="*/ 0 h 2809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15629" h="2809977">
                    <a:moveTo>
                      <a:pt x="239948" y="0"/>
                    </a:moveTo>
                    <a:lnTo>
                      <a:pt x="622279" y="0"/>
                    </a:lnTo>
                    <a:lnTo>
                      <a:pt x="626704" y="21916"/>
                    </a:lnTo>
                    <a:cubicBezTo>
                      <a:pt x="639718" y="52684"/>
                      <a:pt x="670184" y="74273"/>
                      <a:pt x="705692" y="74273"/>
                    </a:cubicBezTo>
                    <a:lnTo>
                      <a:pt x="1009937" y="74273"/>
                    </a:lnTo>
                    <a:cubicBezTo>
                      <a:pt x="1045446" y="74273"/>
                      <a:pt x="1075912" y="52684"/>
                      <a:pt x="1088926" y="21916"/>
                    </a:cubicBezTo>
                    <a:lnTo>
                      <a:pt x="1093350" y="0"/>
                    </a:lnTo>
                    <a:lnTo>
                      <a:pt x="1475681" y="0"/>
                    </a:lnTo>
                    <a:cubicBezTo>
                      <a:pt x="1608201" y="0"/>
                      <a:pt x="1715629" y="107428"/>
                      <a:pt x="1715629" y="239948"/>
                    </a:cubicBezTo>
                    <a:lnTo>
                      <a:pt x="1715629" y="2570029"/>
                    </a:lnTo>
                    <a:cubicBezTo>
                      <a:pt x="1715629" y="2702549"/>
                      <a:pt x="1608201" y="2809977"/>
                      <a:pt x="1475681" y="2809977"/>
                    </a:cubicBezTo>
                    <a:lnTo>
                      <a:pt x="239948" y="2809977"/>
                    </a:lnTo>
                    <a:cubicBezTo>
                      <a:pt x="107428" y="2809977"/>
                      <a:pt x="0" y="2702549"/>
                      <a:pt x="0" y="2570029"/>
                    </a:cubicBezTo>
                    <a:lnTo>
                      <a:pt x="0" y="239948"/>
                    </a:lnTo>
                    <a:cubicBezTo>
                      <a:pt x="0" y="107428"/>
                      <a:pt x="107428" y="0"/>
                      <a:pt x="239948" y="0"/>
                    </a:cubicBezTo>
                    <a:close/>
                  </a:path>
                </a:pathLst>
              </a:custGeom>
              <a:solidFill>
                <a:srgbClr val="3333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92" name="Group 91"/>
              <p:cNvGrpSpPr/>
              <p:nvPr/>
            </p:nvGrpSpPr>
            <p:grpSpPr>
              <a:xfrm>
                <a:off x="6124436" y="2123612"/>
                <a:ext cx="723752" cy="98117"/>
                <a:chOff x="6147223" y="2123612"/>
                <a:chExt cx="723752" cy="98117"/>
              </a:xfrm>
            </p:grpSpPr>
            <p:sp>
              <p:nvSpPr>
                <p:cNvPr id="93" name="Rounded Rectangle 92"/>
                <p:cNvSpPr/>
                <p:nvPr/>
              </p:nvSpPr>
              <p:spPr bwMode="auto">
                <a:xfrm>
                  <a:off x="6366215" y="2123612"/>
                  <a:ext cx="285769" cy="98117"/>
                </a:xfrm>
                <a:prstGeom prst="roundRect">
                  <a:avLst>
                    <a:gd name="adj" fmla="val 50000"/>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4" name="Oval 93"/>
                <p:cNvSpPr/>
                <p:nvPr/>
              </p:nvSpPr>
              <p:spPr bwMode="auto">
                <a:xfrm>
                  <a:off x="6147223" y="2137745"/>
                  <a:ext cx="69850" cy="69850"/>
                </a:xfrm>
                <a:prstGeom prst="ellipse">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5" name="Oval 94"/>
                <p:cNvSpPr/>
                <p:nvPr/>
              </p:nvSpPr>
              <p:spPr bwMode="auto">
                <a:xfrm>
                  <a:off x="6801125" y="2137745"/>
                  <a:ext cx="69850" cy="69850"/>
                </a:xfrm>
                <a:prstGeom prst="ellipse">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sp>
          <p:nvSpPr>
            <p:cNvPr id="82" name="Rounded Rectangle 81"/>
            <p:cNvSpPr/>
            <p:nvPr/>
          </p:nvSpPr>
          <p:spPr bwMode="auto">
            <a:xfrm>
              <a:off x="1063534" y="4483208"/>
              <a:ext cx="566284" cy="959409"/>
            </a:xfrm>
            <a:prstGeom prst="roundRect">
              <a:avLst>
                <a:gd name="adj" fmla="val 6832"/>
              </a:avLst>
            </a:prstGeom>
            <a:solidFill>
              <a:srgbClr val="BA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87" tIns="143350" rIns="179187" bIns="143350" numCol="1" spcCol="0" rtlCol="0" fromWordArt="0" anchor="t" anchorCtr="0" forceAA="0" compatLnSpc="1">
              <a:prstTxWarp prst="textNoShape">
                <a:avLst/>
              </a:prstTxWarp>
              <a:noAutofit/>
            </a:bodyPr>
            <a:lstStyle/>
            <a:p>
              <a:pPr marL="0" marR="0" lvl="0" indent="0" algn="ctr" defTabSz="913478"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3" name="Rectangle 82"/>
            <p:cNvSpPr/>
            <p:nvPr/>
          </p:nvSpPr>
          <p:spPr bwMode="auto">
            <a:xfrm>
              <a:off x="1109980" y="4540246"/>
              <a:ext cx="476049" cy="91833"/>
            </a:xfrm>
            <a:prstGeom prst="rect">
              <a:avLst/>
            </a:prstGeom>
            <a:solidFill>
              <a:srgbClr val="95AC0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4" name="Rectangle 83"/>
            <p:cNvSpPr/>
            <p:nvPr/>
          </p:nvSpPr>
          <p:spPr bwMode="auto">
            <a:xfrm>
              <a:off x="1114406" y="4702633"/>
              <a:ext cx="467196" cy="711776"/>
            </a:xfrm>
            <a:prstGeom prst="rect">
              <a:avLst/>
            </a:prstGeom>
            <a:noFill/>
            <a:ln w="12700">
              <a:solidFill>
                <a:srgbClr val="95AC08"/>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85" name="Straight Connector 84"/>
            <p:cNvCxnSpPr/>
            <p:nvPr/>
          </p:nvCxnSpPr>
          <p:spPr>
            <a:xfrm>
              <a:off x="1156162" y="4788387"/>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156162" y="4873973"/>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156162" y="4959511"/>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156162" y="5358752"/>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156162" y="5203478"/>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128" name="Rectangle 127"/>
          <p:cNvSpPr/>
          <p:nvPr userDrawn="1"/>
        </p:nvSpPr>
        <p:spPr>
          <a:xfrm>
            <a:off x="5230477" y="5897620"/>
            <a:ext cx="495793" cy="230913"/>
          </a:xfrm>
          <a:prstGeom prst="rect">
            <a:avLst/>
          </a:prstGeom>
          <a:solidFill>
            <a:srgbClr val="FFB900"/>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129" name="Rectangle 128"/>
          <p:cNvSpPr/>
          <p:nvPr userDrawn="1"/>
        </p:nvSpPr>
        <p:spPr bwMode="auto">
          <a:xfrm>
            <a:off x="2905367" y="4360276"/>
            <a:ext cx="427028" cy="240661"/>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0" name="Rectangle 129"/>
          <p:cNvSpPr/>
          <p:nvPr userDrawn="1"/>
        </p:nvSpPr>
        <p:spPr bwMode="auto">
          <a:xfrm>
            <a:off x="3392974" y="4630898"/>
            <a:ext cx="427028" cy="240661"/>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1" name="Rectangle 130"/>
          <p:cNvSpPr/>
          <p:nvPr userDrawn="1"/>
        </p:nvSpPr>
        <p:spPr>
          <a:xfrm>
            <a:off x="4064338" y="5181935"/>
            <a:ext cx="852417" cy="206869"/>
          </a:xfrm>
          <a:prstGeom prst="rect">
            <a:avLst/>
          </a:prstGeom>
          <a:solidFill>
            <a:srgbClr val="FFB900"/>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132" name="Rectangle 131"/>
          <p:cNvSpPr/>
          <p:nvPr userDrawn="1"/>
        </p:nvSpPr>
        <p:spPr bwMode="auto">
          <a:xfrm flipH="1">
            <a:off x="1794144" y="5459838"/>
            <a:ext cx="212196" cy="273718"/>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3" name="Rectangle 132"/>
          <p:cNvSpPr/>
          <p:nvPr userDrawn="1"/>
        </p:nvSpPr>
        <p:spPr bwMode="auto">
          <a:xfrm>
            <a:off x="1049675" y="5740388"/>
            <a:ext cx="92331" cy="486340"/>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4" name="Rectangle 133"/>
          <p:cNvSpPr/>
          <p:nvPr userDrawn="1"/>
        </p:nvSpPr>
        <p:spPr bwMode="auto">
          <a:xfrm>
            <a:off x="1278399" y="5835528"/>
            <a:ext cx="215498" cy="158012"/>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5" name="Oval 134"/>
          <p:cNvSpPr/>
          <p:nvPr userDrawn="1"/>
        </p:nvSpPr>
        <p:spPr bwMode="auto">
          <a:xfrm>
            <a:off x="7010094" y="3040063"/>
            <a:ext cx="853146" cy="853146"/>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6" name="Freeform 18"/>
          <p:cNvSpPr>
            <a:spLocks noChangeAspect="1" noEditPoints="1"/>
          </p:cNvSpPr>
          <p:nvPr userDrawn="1"/>
        </p:nvSpPr>
        <p:spPr bwMode="auto">
          <a:xfrm>
            <a:off x="7157812" y="3260781"/>
            <a:ext cx="557713" cy="411713"/>
          </a:xfrm>
          <a:custGeom>
            <a:avLst/>
            <a:gdLst>
              <a:gd name="T0" fmla="*/ 364 w 780"/>
              <a:gd name="T1" fmla="*/ 241 h 440"/>
              <a:gd name="T2" fmla="*/ 5 w 780"/>
              <a:gd name="T3" fmla="*/ 27 h 440"/>
              <a:gd name="T4" fmla="*/ 48 w 780"/>
              <a:gd name="T5" fmla="*/ 0 h 440"/>
              <a:gd name="T6" fmla="*/ 732 w 780"/>
              <a:gd name="T7" fmla="*/ 0 h 440"/>
              <a:gd name="T8" fmla="*/ 775 w 780"/>
              <a:gd name="T9" fmla="*/ 27 h 440"/>
              <a:gd name="T10" fmla="*/ 416 w 780"/>
              <a:gd name="T11" fmla="*/ 240 h 440"/>
              <a:gd name="T12" fmla="*/ 416 w 780"/>
              <a:gd name="T13" fmla="*/ 241 h 440"/>
              <a:gd name="T14" fmla="*/ 390 w 780"/>
              <a:gd name="T15" fmla="*/ 247 h 440"/>
              <a:gd name="T16" fmla="*/ 364 w 780"/>
              <a:gd name="T17" fmla="*/ 241 h 440"/>
              <a:gd name="T18" fmla="*/ 780 w 780"/>
              <a:gd name="T19" fmla="*/ 324 h 440"/>
              <a:gd name="T20" fmla="*/ 780 w 780"/>
              <a:gd name="T21" fmla="*/ 66 h 440"/>
              <a:gd name="T22" fmla="*/ 563 w 780"/>
              <a:gd name="T23" fmla="*/ 195 h 440"/>
              <a:gd name="T24" fmla="*/ 780 w 780"/>
              <a:gd name="T25" fmla="*/ 324 h 440"/>
              <a:gd name="T26" fmla="*/ 0 w 780"/>
              <a:gd name="T27" fmla="*/ 392 h 440"/>
              <a:gd name="T28" fmla="*/ 48 w 780"/>
              <a:gd name="T29" fmla="*/ 440 h 440"/>
              <a:gd name="T30" fmla="*/ 732 w 780"/>
              <a:gd name="T31" fmla="*/ 440 h 440"/>
              <a:gd name="T32" fmla="*/ 780 w 780"/>
              <a:gd name="T33" fmla="*/ 392 h 440"/>
              <a:gd name="T34" fmla="*/ 780 w 780"/>
              <a:gd name="T35" fmla="*/ 366 h 440"/>
              <a:gd name="T36" fmla="*/ 528 w 780"/>
              <a:gd name="T37" fmla="*/ 216 h 440"/>
              <a:gd name="T38" fmla="*/ 435 w 780"/>
              <a:gd name="T39" fmla="*/ 271 h 440"/>
              <a:gd name="T40" fmla="*/ 390 w 780"/>
              <a:gd name="T41" fmla="*/ 283 h 440"/>
              <a:gd name="T42" fmla="*/ 390 w 780"/>
              <a:gd name="T43" fmla="*/ 283 h 440"/>
              <a:gd name="T44" fmla="*/ 344 w 780"/>
              <a:gd name="T45" fmla="*/ 271 h 440"/>
              <a:gd name="T46" fmla="*/ 252 w 780"/>
              <a:gd name="T47" fmla="*/ 216 h 440"/>
              <a:gd name="T48" fmla="*/ 0 w 780"/>
              <a:gd name="T49" fmla="*/ 366 h 440"/>
              <a:gd name="T50" fmla="*/ 0 w 780"/>
              <a:gd name="T51" fmla="*/ 392 h 440"/>
              <a:gd name="T52" fmla="*/ 217 w 780"/>
              <a:gd name="T53" fmla="*/ 195 h 440"/>
              <a:gd name="T54" fmla="*/ 0 w 780"/>
              <a:gd name="T55" fmla="*/ 66 h 440"/>
              <a:gd name="T56" fmla="*/ 0 w 780"/>
              <a:gd name="T57" fmla="*/ 324 h 440"/>
              <a:gd name="T58" fmla="*/ 217 w 780"/>
              <a:gd name="T59" fmla="*/ 195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80" h="440">
                <a:moveTo>
                  <a:pt x="364" y="241"/>
                </a:moveTo>
                <a:cubicBezTo>
                  <a:pt x="5" y="27"/>
                  <a:pt x="5" y="27"/>
                  <a:pt x="5" y="27"/>
                </a:cubicBezTo>
                <a:cubicBezTo>
                  <a:pt x="13" y="11"/>
                  <a:pt x="29" y="0"/>
                  <a:pt x="48" y="0"/>
                </a:cubicBezTo>
                <a:cubicBezTo>
                  <a:pt x="732" y="0"/>
                  <a:pt x="732" y="0"/>
                  <a:pt x="732" y="0"/>
                </a:cubicBezTo>
                <a:cubicBezTo>
                  <a:pt x="751" y="0"/>
                  <a:pt x="767" y="11"/>
                  <a:pt x="775" y="27"/>
                </a:cubicBezTo>
                <a:cubicBezTo>
                  <a:pt x="416" y="240"/>
                  <a:pt x="416" y="240"/>
                  <a:pt x="416" y="240"/>
                </a:cubicBezTo>
                <a:cubicBezTo>
                  <a:pt x="416" y="241"/>
                  <a:pt x="416" y="241"/>
                  <a:pt x="416" y="241"/>
                </a:cubicBezTo>
                <a:cubicBezTo>
                  <a:pt x="409" y="245"/>
                  <a:pt x="400" y="247"/>
                  <a:pt x="390" y="247"/>
                </a:cubicBezTo>
                <a:cubicBezTo>
                  <a:pt x="380" y="247"/>
                  <a:pt x="370" y="245"/>
                  <a:pt x="364" y="241"/>
                </a:cubicBezTo>
                <a:close/>
                <a:moveTo>
                  <a:pt x="780" y="324"/>
                </a:moveTo>
                <a:cubicBezTo>
                  <a:pt x="780" y="66"/>
                  <a:pt x="780" y="66"/>
                  <a:pt x="780" y="66"/>
                </a:cubicBezTo>
                <a:cubicBezTo>
                  <a:pt x="563" y="195"/>
                  <a:pt x="563" y="195"/>
                  <a:pt x="563" y="195"/>
                </a:cubicBezTo>
                <a:lnTo>
                  <a:pt x="780" y="324"/>
                </a:lnTo>
                <a:close/>
                <a:moveTo>
                  <a:pt x="0" y="392"/>
                </a:moveTo>
                <a:cubicBezTo>
                  <a:pt x="0" y="419"/>
                  <a:pt x="21" y="440"/>
                  <a:pt x="48" y="440"/>
                </a:cubicBezTo>
                <a:cubicBezTo>
                  <a:pt x="732" y="440"/>
                  <a:pt x="732" y="440"/>
                  <a:pt x="732" y="440"/>
                </a:cubicBezTo>
                <a:cubicBezTo>
                  <a:pt x="758" y="440"/>
                  <a:pt x="780" y="419"/>
                  <a:pt x="780" y="392"/>
                </a:cubicBezTo>
                <a:cubicBezTo>
                  <a:pt x="780" y="366"/>
                  <a:pt x="780" y="366"/>
                  <a:pt x="780" y="366"/>
                </a:cubicBezTo>
                <a:cubicBezTo>
                  <a:pt x="528" y="216"/>
                  <a:pt x="528" y="216"/>
                  <a:pt x="528" y="216"/>
                </a:cubicBezTo>
                <a:cubicBezTo>
                  <a:pt x="435" y="271"/>
                  <a:pt x="435" y="271"/>
                  <a:pt x="435" y="271"/>
                </a:cubicBezTo>
                <a:cubicBezTo>
                  <a:pt x="423" y="279"/>
                  <a:pt x="407" y="283"/>
                  <a:pt x="390" y="283"/>
                </a:cubicBezTo>
                <a:cubicBezTo>
                  <a:pt x="390" y="283"/>
                  <a:pt x="390" y="283"/>
                  <a:pt x="390" y="283"/>
                </a:cubicBezTo>
                <a:cubicBezTo>
                  <a:pt x="373" y="283"/>
                  <a:pt x="357" y="279"/>
                  <a:pt x="344" y="271"/>
                </a:cubicBezTo>
                <a:cubicBezTo>
                  <a:pt x="252" y="216"/>
                  <a:pt x="252" y="216"/>
                  <a:pt x="252" y="216"/>
                </a:cubicBezTo>
                <a:cubicBezTo>
                  <a:pt x="0" y="366"/>
                  <a:pt x="0" y="366"/>
                  <a:pt x="0" y="366"/>
                </a:cubicBezTo>
                <a:lnTo>
                  <a:pt x="0" y="392"/>
                </a:lnTo>
                <a:close/>
                <a:moveTo>
                  <a:pt x="217" y="195"/>
                </a:moveTo>
                <a:cubicBezTo>
                  <a:pt x="0" y="66"/>
                  <a:pt x="0" y="66"/>
                  <a:pt x="0" y="66"/>
                </a:cubicBezTo>
                <a:cubicBezTo>
                  <a:pt x="0" y="324"/>
                  <a:pt x="0" y="324"/>
                  <a:pt x="0" y="324"/>
                </a:cubicBezTo>
                <a:lnTo>
                  <a:pt x="217" y="195"/>
                </a:lnTo>
                <a:close/>
              </a:path>
            </a:pathLst>
          </a:custGeom>
          <a:solidFill>
            <a:schemeClr val="bg1"/>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97" tIns="44780" rIns="0" bIns="44780" numCol="1" spcCol="0" rtlCol="0" fromWordArt="0" anchor="ctr" anchorCtr="0" forceAA="0" compatLnSpc="1">
            <a:prstTxWarp prst="textNoShape">
              <a:avLst/>
            </a:prstTxWarp>
            <a:noAutofit/>
          </a:bodyPr>
          <a:lstStyle/>
          <a:p>
            <a:pPr marL="0" marR="0" lvl="0" indent="0" algn="l" defTabSz="913294" rtl="0" eaLnBrk="1" fontAlgn="auto" latinLnBrk="0" hangingPunct="1">
              <a:lnSpc>
                <a:spcPct val="90000"/>
              </a:lnSpc>
              <a:spcBef>
                <a:spcPts val="0"/>
              </a:spcBef>
              <a:spcAft>
                <a:spcPts val="588"/>
              </a:spcAft>
              <a:buClrTx/>
              <a:buSzTx/>
              <a:buFontTx/>
              <a:buNone/>
              <a:tabLst/>
              <a:defRPr/>
            </a:pPr>
            <a:endParaRPr kumimoji="0" lang="en-US" sz="1369" b="1" i="0" u="none" strike="noStrike" kern="1200" cap="none" spc="0" normalizeH="0" baseline="0" noProof="0" dirty="0">
              <a:ln>
                <a:noFill/>
              </a:ln>
              <a:gradFill>
                <a:gsLst>
                  <a:gs pos="50427">
                    <a:srgbClr val="FFFFFF"/>
                  </a:gs>
                  <a:gs pos="30000">
                    <a:srgbClr val="FFFFFF"/>
                  </a:gs>
                </a:gsLst>
                <a:lin ang="5400000" scaled="0"/>
              </a:gradFill>
              <a:effectLst/>
              <a:uLnTx/>
              <a:uFillTx/>
              <a:latin typeface="Segoe UI"/>
              <a:ea typeface="+mn-ea"/>
              <a:cs typeface="+mn-cs"/>
            </a:endParaRPr>
          </a:p>
        </p:txBody>
      </p:sp>
      <p:sp>
        <p:nvSpPr>
          <p:cNvPr id="137" name="Oval 136"/>
          <p:cNvSpPr/>
          <p:nvPr userDrawn="1"/>
        </p:nvSpPr>
        <p:spPr bwMode="auto">
          <a:xfrm>
            <a:off x="8237589" y="3040063"/>
            <a:ext cx="853146" cy="853146"/>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8" name="Freeform 17"/>
          <p:cNvSpPr>
            <a:spLocks noEditPoints="1"/>
          </p:cNvSpPr>
          <p:nvPr userDrawn="1"/>
        </p:nvSpPr>
        <p:spPr bwMode="auto">
          <a:xfrm>
            <a:off x="8429182" y="3168017"/>
            <a:ext cx="469960" cy="597241"/>
          </a:xfrm>
          <a:custGeom>
            <a:avLst/>
            <a:gdLst>
              <a:gd name="T0" fmla="*/ 718 w 3648"/>
              <a:gd name="T1" fmla="*/ 1195 h 4636"/>
              <a:gd name="T2" fmla="*/ 2791 w 3648"/>
              <a:gd name="T3" fmla="*/ 1195 h 4636"/>
              <a:gd name="T4" fmla="*/ 2791 w 3648"/>
              <a:gd name="T5" fmla="*/ 1358 h 4636"/>
              <a:gd name="T6" fmla="*/ 718 w 3648"/>
              <a:gd name="T7" fmla="*/ 1358 h 4636"/>
              <a:gd name="T8" fmla="*/ 718 w 3648"/>
              <a:gd name="T9" fmla="*/ 1195 h 4636"/>
              <a:gd name="T10" fmla="*/ 718 w 3648"/>
              <a:gd name="T11" fmla="*/ 1195 h 4636"/>
              <a:gd name="T12" fmla="*/ 718 w 3648"/>
              <a:gd name="T13" fmla="*/ 1195 h 4636"/>
              <a:gd name="T14" fmla="*/ 718 w 3648"/>
              <a:gd name="T15" fmla="*/ 1885 h 4636"/>
              <a:gd name="T16" fmla="*/ 2791 w 3648"/>
              <a:gd name="T17" fmla="*/ 1885 h 4636"/>
              <a:gd name="T18" fmla="*/ 2791 w 3648"/>
              <a:gd name="T19" fmla="*/ 1748 h 4636"/>
              <a:gd name="T20" fmla="*/ 718 w 3648"/>
              <a:gd name="T21" fmla="*/ 1748 h 4636"/>
              <a:gd name="T22" fmla="*/ 718 w 3648"/>
              <a:gd name="T23" fmla="*/ 1885 h 4636"/>
              <a:gd name="T24" fmla="*/ 718 w 3648"/>
              <a:gd name="T25" fmla="*/ 1885 h 4636"/>
              <a:gd name="T26" fmla="*/ 718 w 3648"/>
              <a:gd name="T27" fmla="*/ 1885 h 4636"/>
              <a:gd name="T28" fmla="*/ 718 w 3648"/>
              <a:gd name="T29" fmla="*/ 2439 h 4636"/>
              <a:gd name="T30" fmla="*/ 2791 w 3648"/>
              <a:gd name="T31" fmla="*/ 2439 h 4636"/>
              <a:gd name="T32" fmla="*/ 2791 w 3648"/>
              <a:gd name="T33" fmla="*/ 2276 h 4636"/>
              <a:gd name="T34" fmla="*/ 718 w 3648"/>
              <a:gd name="T35" fmla="*/ 2276 h 4636"/>
              <a:gd name="T36" fmla="*/ 718 w 3648"/>
              <a:gd name="T37" fmla="*/ 2439 h 4636"/>
              <a:gd name="T38" fmla="*/ 718 w 3648"/>
              <a:gd name="T39" fmla="*/ 2439 h 4636"/>
              <a:gd name="T40" fmla="*/ 718 w 3648"/>
              <a:gd name="T41" fmla="*/ 2439 h 4636"/>
              <a:gd name="T42" fmla="*/ 718 w 3648"/>
              <a:gd name="T43" fmla="*/ 2966 h 4636"/>
              <a:gd name="T44" fmla="*/ 2791 w 3648"/>
              <a:gd name="T45" fmla="*/ 2966 h 4636"/>
              <a:gd name="T46" fmla="*/ 2791 w 3648"/>
              <a:gd name="T47" fmla="*/ 2803 h 4636"/>
              <a:gd name="T48" fmla="*/ 718 w 3648"/>
              <a:gd name="T49" fmla="*/ 2803 h 4636"/>
              <a:gd name="T50" fmla="*/ 718 w 3648"/>
              <a:gd name="T51" fmla="*/ 2966 h 4636"/>
              <a:gd name="T52" fmla="*/ 718 w 3648"/>
              <a:gd name="T53" fmla="*/ 2966 h 4636"/>
              <a:gd name="T54" fmla="*/ 718 w 3648"/>
              <a:gd name="T55" fmla="*/ 2966 h 4636"/>
              <a:gd name="T56" fmla="*/ 3648 w 3648"/>
              <a:gd name="T57" fmla="*/ 1131 h 4636"/>
              <a:gd name="T58" fmla="*/ 3648 w 3648"/>
              <a:gd name="T59" fmla="*/ 4636 h 4636"/>
              <a:gd name="T60" fmla="*/ 0 w 3648"/>
              <a:gd name="T61" fmla="*/ 4636 h 4636"/>
              <a:gd name="T62" fmla="*/ 0 w 3648"/>
              <a:gd name="T63" fmla="*/ 14 h 4636"/>
              <a:gd name="T64" fmla="*/ 2718 w 3648"/>
              <a:gd name="T65" fmla="*/ 14 h 4636"/>
              <a:gd name="T66" fmla="*/ 2718 w 3648"/>
              <a:gd name="T67" fmla="*/ 0 h 4636"/>
              <a:gd name="T68" fmla="*/ 3648 w 3648"/>
              <a:gd name="T69" fmla="*/ 1131 h 4636"/>
              <a:gd name="T70" fmla="*/ 3648 w 3648"/>
              <a:gd name="T71" fmla="*/ 1131 h 4636"/>
              <a:gd name="T72" fmla="*/ 3648 w 3648"/>
              <a:gd name="T73" fmla="*/ 1131 h 4636"/>
              <a:gd name="T74" fmla="*/ 3409 w 3648"/>
              <a:gd name="T75" fmla="*/ 994 h 4636"/>
              <a:gd name="T76" fmla="*/ 2692 w 3648"/>
              <a:gd name="T77" fmla="*/ 994 h 4636"/>
              <a:gd name="T78" fmla="*/ 2718 w 3648"/>
              <a:gd name="T79" fmla="*/ 265 h 4636"/>
              <a:gd name="T80" fmla="*/ 251 w 3648"/>
              <a:gd name="T81" fmla="*/ 265 h 4636"/>
              <a:gd name="T82" fmla="*/ 251 w 3648"/>
              <a:gd name="T83" fmla="*/ 4386 h 4636"/>
              <a:gd name="T84" fmla="*/ 3409 w 3648"/>
              <a:gd name="T85" fmla="*/ 4386 h 4636"/>
              <a:gd name="T86" fmla="*/ 3409 w 3648"/>
              <a:gd name="T87" fmla="*/ 994 h 4636"/>
              <a:gd name="T88" fmla="*/ 3409 w 3648"/>
              <a:gd name="T89" fmla="*/ 994 h 4636"/>
              <a:gd name="T90" fmla="*/ 3409 w 3648"/>
              <a:gd name="T91" fmla="*/ 994 h 4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648" h="4636">
                <a:moveTo>
                  <a:pt x="718" y="1195"/>
                </a:moveTo>
                <a:lnTo>
                  <a:pt x="2791" y="1195"/>
                </a:lnTo>
                <a:lnTo>
                  <a:pt x="2791" y="1358"/>
                </a:lnTo>
                <a:lnTo>
                  <a:pt x="718" y="1358"/>
                </a:lnTo>
                <a:lnTo>
                  <a:pt x="718" y="1195"/>
                </a:lnTo>
                <a:lnTo>
                  <a:pt x="718" y="1195"/>
                </a:lnTo>
                <a:lnTo>
                  <a:pt x="718" y="1195"/>
                </a:lnTo>
                <a:close/>
                <a:moveTo>
                  <a:pt x="718" y="1885"/>
                </a:moveTo>
                <a:lnTo>
                  <a:pt x="2791" y="1885"/>
                </a:lnTo>
                <a:lnTo>
                  <a:pt x="2791" y="1748"/>
                </a:lnTo>
                <a:lnTo>
                  <a:pt x="718" y="1748"/>
                </a:lnTo>
                <a:lnTo>
                  <a:pt x="718" y="1885"/>
                </a:lnTo>
                <a:lnTo>
                  <a:pt x="718" y="1885"/>
                </a:lnTo>
                <a:lnTo>
                  <a:pt x="718" y="1885"/>
                </a:lnTo>
                <a:close/>
                <a:moveTo>
                  <a:pt x="718" y="2439"/>
                </a:moveTo>
                <a:lnTo>
                  <a:pt x="2791" y="2439"/>
                </a:lnTo>
                <a:lnTo>
                  <a:pt x="2791" y="2276"/>
                </a:lnTo>
                <a:lnTo>
                  <a:pt x="718" y="2276"/>
                </a:lnTo>
                <a:lnTo>
                  <a:pt x="718" y="2439"/>
                </a:lnTo>
                <a:lnTo>
                  <a:pt x="718" y="2439"/>
                </a:lnTo>
                <a:lnTo>
                  <a:pt x="718" y="2439"/>
                </a:lnTo>
                <a:close/>
                <a:moveTo>
                  <a:pt x="718" y="2966"/>
                </a:moveTo>
                <a:lnTo>
                  <a:pt x="2791" y="2966"/>
                </a:lnTo>
                <a:lnTo>
                  <a:pt x="2791" y="2803"/>
                </a:lnTo>
                <a:lnTo>
                  <a:pt x="718" y="2803"/>
                </a:lnTo>
                <a:lnTo>
                  <a:pt x="718" y="2966"/>
                </a:lnTo>
                <a:lnTo>
                  <a:pt x="718" y="2966"/>
                </a:lnTo>
                <a:lnTo>
                  <a:pt x="718" y="2966"/>
                </a:lnTo>
                <a:close/>
                <a:moveTo>
                  <a:pt x="3648" y="1131"/>
                </a:moveTo>
                <a:lnTo>
                  <a:pt x="3648" y="4636"/>
                </a:lnTo>
                <a:lnTo>
                  <a:pt x="0" y="4636"/>
                </a:lnTo>
                <a:lnTo>
                  <a:pt x="0" y="14"/>
                </a:lnTo>
                <a:lnTo>
                  <a:pt x="2718" y="14"/>
                </a:lnTo>
                <a:lnTo>
                  <a:pt x="2718" y="0"/>
                </a:lnTo>
                <a:lnTo>
                  <a:pt x="3648" y="1131"/>
                </a:lnTo>
                <a:lnTo>
                  <a:pt x="3648" y="1131"/>
                </a:lnTo>
                <a:lnTo>
                  <a:pt x="3648" y="1131"/>
                </a:lnTo>
                <a:close/>
                <a:moveTo>
                  <a:pt x="3409" y="994"/>
                </a:moveTo>
                <a:lnTo>
                  <a:pt x="2692" y="994"/>
                </a:lnTo>
                <a:lnTo>
                  <a:pt x="2718" y="265"/>
                </a:lnTo>
                <a:lnTo>
                  <a:pt x="251" y="265"/>
                </a:lnTo>
                <a:lnTo>
                  <a:pt x="251" y="4386"/>
                </a:lnTo>
                <a:lnTo>
                  <a:pt x="3409" y="4386"/>
                </a:lnTo>
                <a:lnTo>
                  <a:pt x="3409" y="994"/>
                </a:lnTo>
                <a:lnTo>
                  <a:pt x="3409" y="994"/>
                </a:lnTo>
                <a:lnTo>
                  <a:pt x="3409" y="99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39" name="Oval 138"/>
          <p:cNvSpPr/>
          <p:nvPr userDrawn="1"/>
        </p:nvSpPr>
        <p:spPr bwMode="auto">
          <a:xfrm>
            <a:off x="9465084" y="3040063"/>
            <a:ext cx="853146" cy="853146"/>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40" name="Freeform 139"/>
          <p:cNvSpPr>
            <a:spLocks noEditPoints="1"/>
          </p:cNvSpPr>
          <p:nvPr userDrawn="1"/>
        </p:nvSpPr>
        <p:spPr bwMode="auto">
          <a:xfrm>
            <a:off x="9596638" y="3213652"/>
            <a:ext cx="590041" cy="505968"/>
          </a:xfrm>
          <a:custGeom>
            <a:avLst/>
            <a:gdLst>
              <a:gd name="T0" fmla="*/ 1173 w 1958"/>
              <a:gd name="T1" fmla="*/ 413 h 1678"/>
              <a:gd name="T2" fmla="*/ 1292 w 1958"/>
              <a:gd name="T3" fmla="*/ 532 h 1678"/>
              <a:gd name="T4" fmla="*/ 1292 w 1958"/>
              <a:gd name="T5" fmla="*/ 1063 h 1678"/>
              <a:gd name="T6" fmla="*/ 1173 w 1958"/>
              <a:gd name="T7" fmla="*/ 1182 h 1678"/>
              <a:gd name="T8" fmla="*/ 1173 w 1958"/>
              <a:gd name="T9" fmla="*/ 1182 h 1678"/>
              <a:gd name="T10" fmla="*/ 1173 w 1958"/>
              <a:gd name="T11" fmla="*/ 1559 h 1678"/>
              <a:gd name="T12" fmla="*/ 1061 w 1958"/>
              <a:gd name="T13" fmla="*/ 1678 h 1678"/>
              <a:gd name="T14" fmla="*/ 893 w 1958"/>
              <a:gd name="T15" fmla="*/ 1678 h 1678"/>
              <a:gd name="T16" fmla="*/ 781 w 1958"/>
              <a:gd name="T17" fmla="*/ 1559 h 1678"/>
              <a:gd name="T18" fmla="*/ 781 w 1958"/>
              <a:gd name="T19" fmla="*/ 1182 h 1678"/>
              <a:gd name="T20" fmla="*/ 781 w 1958"/>
              <a:gd name="T21" fmla="*/ 1182 h 1678"/>
              <a:gd name="T22" fmla="*/ 662 w 1958"/>
              <a:gd name="T23" fmla="*/ 1063 h 1678"/>
              <a:gd name="T24" fmla="*/ 662 w 1958"/>
              <a:gd name="T25" fmla="*/ 532 h 1678"/>
              <a:gd name="T26" fmla="*/ 781 w 1958"/>
              <a:gd name="T27" fmla="*/ 413 h 1678"/>
              <a:gd name="T28" fmla="*/ 1173 w 1958"/>
              <a:gd name="T29" fmla="*/ 413 h 1678"/>
              <a:gd name="T30" fmla="*/ 789 w 1958"/>
              <a:gd name="T31" fmla="*/ 188 h 1678"/>
              <a:gd name="T32" fmla="*/ 977 w 1958"/>
              <a:gd name="T33" fmla="*/ 376 h 1678"/>
              <a:gd name="T34" fmla="*/ 1164 w 1958"/>
              <a:gd name="T35" fmla="*/ 188 h 1678"/>
              <a:gd name="T36" fmla="*/ 977 w 1958"/>
              <a:gd name="T37" fmla="*/ 0 h 1678"/>
              <a:gd name="T38" fmla="*/ 789 w 1958"/>
              <a:gd name="T39" fmla="*/ 188 h 1678"/>
              <a:gd name="T40" fmla="*/ 1861 w 1958"/>
              <a:gd name="T41" fmla="*/ 461 h 1678"/>
              <a:gd name="T42" fmla="*/ 1527 w 1958"/>
              <a:gd name="T43" fmla="*/ 461 h 1678"/>
              <a:gd name="T44" fmla="*/ 1429 w 1958"/>
              <a:gd name="T45" fmla="*/ 559 h 1678"/>
              <a:gd name="T46" fmla="*/ 1429 w 1958"/>
              <a:gd name="T47" fmla="*/ 1015 h 1678"/>
              <a:gd name="T48" fmla="*/ 1527 w 1958"/>
              <a:gd name="T49" fmla="*/ 1113 h 1678"/>
              <a:gd name="T50" fmla="*/ 1527 w 1958"/>
              <a:gd name="T51" fmla="*/ 1113 h 1678"/>
              <a:gd name="T52" fmla="*/ 1527 w 1958"/>
              <a:gd name="T53" fmla="*/ 1442 h 1678"/>
              <a:gd name="T54" fmla="*/ 1617 w 1958"/>
              <a:gd name="T55" fmla="*/ 1541 h 1678"/>
              <a:gd name="T56" fmla="*/ 1763 w 1958"/>
              <a:gd name="T57" fmla="*/ 1541 h 1678"/>
              <a:gd name="T58" fmla="*/ 1861 w 1958"/>
              <a:gd name="T59" fmla="*/ 1442 h 1678"/>
              <a:gd name="T60" fmla="*/ 1861 w 1958"/>
              <a:gd name="T61" fmla="*/ 1113 h 1678"/>
              <a:gd name="T62" fmla="*/ 1861 w 1958"/>
              <a:gd name="T63" fmla="*/ 1113 h 1678"/>
              <a:gd name="T64" fmla="*/ 1958 w 1958"/>
              <a:gd name="T65" fmla="*/ 1015 h 1678"/>
              <a:gd name="T66" fmla="*/ 1958 w 1958"/>
              <a:gd name="T67" fmla="*/ 559 h 1678"/>
              <a:gd name="T68" fmla="*/ 1861 w 1958"/>
              <a:gd name="T69" fmla="*/ 461 h 1678"/>
              <a:gd name="T70" fmla="*/ 1530 w 1958"/>
              <a:gd name="T71" fmla="*/ 265 h 1678"/>
              <a:gd name="T72" fmla="*/ 1691 w 1958"/>
              <a:gd name="T73" fmla="*/ 424 h 1678"/>
              <a:gd name="T74" fmla="*/ 1853 w 1958"/>
              <a:gd name="T75" fmla="*/ 265 h 1678"/>
              <a:gd name="T76" fmla="*/ 1691 w 1958"/>
              <a:gd name="T77" fmla="*/ 106 h 1678"/>
              <a:gd name="T78" fmla="*/ 1530 w 1958"/>
              <a:gd name="T79" fmla="*/ 265 h 1678"/>
              <a:gd name="T80" fmla="*/ 432 w 1958"/>
              <a:gd name="T81" fmla="*/ 461 h 1678"/>
              <a:gd name="T82" fmla="*/ 98 w 1958"/>
              <a:gd name="T83" fmla="*/ 461 h 1678"/>
              <a:gd name="T84" fmla="*/ 0 w 1958"/>
              <a:gd name="T85" fmla="*/ 559 h 1678"/>
              <a:gd name="T86" fmla="*/ 0 w 1958"/>
              <a:gd name="T87" fmla="*/ 1015 h 1678"/>
              <a:gd name="T88" fmla="*/ 98 w 1958"/>
              <a:gd name="T89" fmla="*/ 1113 h 1678"/>
              <a:gd name="T90" fmla="*/ 98 w 1958"/>
              <a:gd name="T91" fmla="*/ 1113 h 1678"/>
              <a:gd name="T92" fmla="*/ 98 w 1958"/>
              <a:gd name="T93" fmla="*/ 1442 h 1678"/>
              <a:gd name="T94" fmla="*/ 195 w 1958"/>
              <a:gd name="T95" fmla="*/ 1541 h 1678"/>
              <a:gd name="T96" fmla="*/ 341 w 1958"/>
              <a:gd name="T97" fmla="*/ 1541 h 1678"/>
              <a:gd name="T98" fmla="*/ 432 w 1958"/>
              <a:gd name="T99" fmla="*/ 1442 h 1678"/>
              <a:gd name="T100" fmla="*/ 432 w 1958"/>
              <a:gd name="T101" fmla="*/ 1113 h 1678"/>
              <a:gd name="T102" fmla="*/ 432 w 1958"/>
              <a:gd name="T103" fmla="*/ 1113 h 1678"/>
              <a:gd name="T104" fmla="*/ 529 w 1958"/>
              <a:gd name="T105" fmla="*/ 1015 h 1678"/>
              <a:gd name="T106" fmla="*/ 529 w 1958"/>
              <a:gd name="T107" fmla="*/ 559 h 1678"/>
              <a:gd name="T108" fmla="*/ 432 w 1958"/>
              <a:gd name="T109" fmla="*/ 461 h 1678"/>
              <a:gd name="T110" fmla="*/ 101 w 1958"/>
              <a:gd name="T111" fmla="*/ 265 h 1678"/>
              <a:gd name="T112" fmla="*/ 262 w 1958"/>
              <a:gd name="T113" fmla="*/ 424 h 1678"/>
              <a:gd name="T114" fmla="*/ 423 w 1958"/>
              <a:gd name="T115" fmla="*/ 265 h 1678"/>
              <a:gd name="T116" fmla="*/ 262 w 1958"/>
              <a:gd name="T117" fmla="*/ 106 h 1678"/>
              <a:gd name="T118" fmla="*/ 101 w 1958"/>
              <a:gd name="T119" fmla="*/ 265 h 1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958" h="1678">
                <a:moveTo>
                  <a:pt x="1173" y="413"/>
                </a:moveTo>
                <a:cubicBezTo>
                  <a:pt x="1236" y="413"/>
                  <a:pt x="1292" y="469"/>
                  <a:pt x="1292" y="532"/>
                </a:cubicBezTo>
                <a:cubicBezTo>
                  <a:pt x="1292" y="532"/>
                  <a:pt x="1292" y="532"/>
                  <a:pt x="1292" y="1063"/>
                </a:cubicBezTo>
                <a:cubicBezTo>
                  <a:pt x="1292" y="1126"/>
                  <a:pt x="1236" y="1182"/>
                  <a:pt x="1173" y="1182"/>
                </a:cubicBezTo>
                <a:cubicBezTo>
                  <a:pt x="1173" y="1182"/>
                  <a:pt x="1173" y="1182"/>
                  <a:pt x="1173" y="1182"/>
                </a:cubicBezTo>
                <a:cubicBezTo>
                  <a:pt x="1173" y="1182"/>
                  <a:pt x="1173" y="1182"/>
                  <a:pt x="1173" y="1559"/>
                </a:cubicBezTo>
                <a:cubicBezTo>
                  <a:pt x="1173" y="1622"/>
                  <a:pt x="1124" y="1678"/>
                  <a:pt x="1061" y="1678"/>
                </a:cubicBezTo>
                <a:cubicBezTo>
                  <a:pt x="1061" y="1678"/>
                  <a:pt x="1061" y="1678"/>
                  <a:pt x="893" y="1678"/>
                </a:cubicBezTo>
                <a:cubicBezTo>
                  <a:pt x="830" y="1678"/>
                  <a:pt x="781" y="1622"/>
                  <a:pt x="781" y="1559"/>
                </a:cubicBezTo>
                <a:cubicBezTo>
                  <a:pt x="781" y="1559"/>
                  <a:pt x="781" y="1559"/>
                  <a:pt x="781" y="1182"/>
                </a:cubicBezTo>
                <a:cubicBezTo>
                  <a:pt x="781" y="1182"/>
                  <a:pt x="781" y="1182"/>
                  <a:pt x="781" y="1182"/>
                </a:cubicBezTo>
                <a:cubicBezTo>
                  <a:pt x="718" y="1182"/>
                  <a:pt x="662" y="1126"/>
                  <a:pt x="662" y="1063"/>
                </a:cubicBezTo>
                <a:cubicBezTo>
                  <a:pt x="662" y="1063"/>
                  <a:pt x="662" y="1063"/>
                  <a:pt x="662" y="532"/>
                </a:cubicBezTo>
                <a:cubicBezTo>
                  <a:pt x="662" y="469"/>
                  <a:pt x="718" y="413"/>
                  <a:pt x="781" y="413"/>
                </a:cubicBezTo>
                <a:cubicBezTo>
                  <a:pt x="781" y="413"/>
                  <a:pt x="781" y="413"/>
                  <a:pt x="1173" y="413"/>
                </a:cubicBezTo>
                <a:close/>
                <a:moveTo>
                  <a:pt x="789" y="188"/>
                </a:moveTo>
                <a:cubicBezTo>
                  <a:pt x="789" y="292"/>
                  <a:pt x="873" y="376"/>
                  <a:pt x="977" y="376"/>
                </a:cubicBezTo>
                <a:cubicBezTo>
                  <a:pt x="1080" y="376"/>
                  <a:pt x="1164" y="292"/>
                  <a:pt x="1164" y="188"/>
                </a:cubicBezTo>
                <a:cubicBezTo>
                  <a:pt x="1164" y="84"/>
                  <a:pt x="1080" y="0"/>
                  <a:pt x="977" y="0"/>
                </a:cubicBezTo>
                <a:cubicBezTo>
                  <a:pt x="873" y="0"/>
                  <a:pt x="789" y="84"/>
                  <a:pt x="789" y="188"/>
                </a:cubicBezTo>
                <a:close/>
                <a:moveTo>
                  <a:pt x="1861" y="461"/>
                </a:moveTo>
                <a:cubicBezTo>
                  <a:pt x="1527" y="461"/>
                  <a:pt x="1527" y="461"/>
                  <a:pt x="1527" y="461"/>
                </a:cubicBezTo>
                <a:cubicBezTo>
                  <a:pt x="1471" y="461"/>
                  <a:pt x="1429" y="503"/>
                  <a:pt x="1429" y="559"/>
                </a:cubicBezTo>
                <a:cubicBezTo>
                  <a:pt x="1429" y="1015"/>
                  <a:pt x="1429" y="1015"/>
                  <a:pt x="1429" y="1015"/>
                </a:cubicBezTo>
                <a:cubicBezTo>
                  <a:pt x="1429" y="1071"/>
                  <a:pt x="1471" y="1113"/>
                  <a:pt x="1527" y="1113"/>
                </a:cubicBezTo>
                <a:cubicBezTo>
                  <a:pt x="1527" y="1113"/>
                  <a:pt x="1527" y="1113"/>
                  <a:pt x="1527" y="1113"/>
                </a:cubicBezTo>
                <a:cubicBezTo>
                  <a:pt x="1527" y="1442"/>
                  <a:pt x="1527" y="1442"/>
                  <a:pt x="1527" y="1442"/>
                </a:cubicBezTo>
                <a:cubicBezTo>
                  <a:pt x="1527" y="1499"/>
                  <a:pt x="1568" y="1541"/>
                  <a:pt x="1617" y="1541"/>
                </a:cubicBezTo>
                <a:cubicBezTo>
                  <a:pt x="1763" y="1541"/>
                  <a:pt x="1763" y="1541"/>
                  <a:pt x="1763" y="1541"/>
                </a:cubicBezTo>
                <a:cubicBezTo>
                  <a:pt x="1819" y="1541"/>
                  <a:pt x="1861" y="1499"/>
                  <a:pt x="1861" y="1442"/>
                </a:cubicBezTo>
                <a:cubicBezTo>
                  <a:pt x="1861" y="1113"/>
                  <a:pt x="1861" y="1113"/>
                  <a:pt x="1861" y="1113"/>
                </a:cubicBezTo>
                <a:cubicBezTo>
                  <a:pt x="1861" y="1113"/>
                  <a:pt x="1861" y="1113"/>
                  <a:pt x="1861" y="1113"/>
                </a:cubicBezTo>
                <a:cubicBezTo>
                  <a:pt x="1917" y="1113"/>
                  <a:pt x="1958" y="1071"/>
                  <a:pt x="1958" y="1015"/>
                </a:cubicBezTo>
                <a:cubicBezTo>
                  <a:pt x="1958" y="559"/>
                  <a:pt x="1958" y="559"/>
                  <a:pt x="1958" y="559"/>
                </a:cubicBezTo>
                <a:cubicBezTo>
                  <a:pt x="1958" y="503"/>
                  <a:pt x="1917" y="461"/>
                  <a:pt x="1861" y="461"/>
                </a:cubicBezTo>
                <a:close/>
                <a:moveTo>
                  <a:pt x="1530" y="265"/>
                </a:moveTo>
                <a:cubicBezTo>
                  <a:pt x="1530" y="353"/>
                  <a:pt x="1602" y="424"/>
                  <a:pt x="1691" y="424"/>
                </a:cubicBezTo>
                <a:cubicBezTo>
                  <a:pt x="1780" y="424"/>
                  <a:pt x="1853" y="353"/>
                  <a:pt x="1853" y="265"/>
                </a:cubicBezTo>
                <a:cubicBezTo>
                  <a:pt x="1853" y="177"/>
                  <a:pt x="1780" y="106"/>
                  <a:pt x="1691" y="106"/>
                </a:cubicBezTo>
                <a:cubicBezTo>
                  <a:pt x="1602" y="106"/>
                  <a:pt x="1530" y="177"/>
                  <a:pt x="1530" y="265"/>
                </a:cubicBezTo>
                <a:close/>
                <a:moveTo>
                  <a:pt x="432" y="461"/>
                </a:moveTo>
                <a:cubicBezTo>
                  <a:pt x="98" y="461"/>
                  <a:pt x="98" y="461"/>
                  <a:pt x="98" y="461"/>
                </a:cubicBezTo>
                <a:cubicBezTo>
                  <a:pt x="42" y="461"/>
                  <a:pt x="0" y="503"/>
                  <a:pt x="0" y="559"/>
                </a:cubicBezTo>
                <a:cubicBezTo>
                  <a:pt x="0" y="1015"/>
                  <a:pt x="0" y="1015"/>
                  <a:pt x="0" y="1015"/>
                </a:cubicBezTo>
                <a:cubicBezTo>
                  <a:pt x="0" y="1071"/>
                  <a:pt x="42" y="1113"/>
                  <a:pt x="98" y="1113"/>
                </a:cubicBezTo>
                <a:cubicBezTo>
                  <a:pt x="98" y="1113"/>
                  <a:pt x="98" y="1113"/>
                  <a:pt x="98" y="1113"/>
                </a:cubicBezTo>
                <a:cubicBezTo>
                  <a:pt x="98" y="1442"/>
                  <a:pt x="98" y="1442"/>
                  <a:pt x="98" y="1442"/>
                </a:cubicBezTo>
                <a:cubicBezTo>
                  <a:pt x="98" y="1499"/>
                  <a:pt x="139" y="1541"/>
                  <a:pt x="195" y="1541"/>
                </a:cubicBezTo>
                <a:cubicBezTo>
                  <a:pt x="341" y="1541"/>
                  <a:pt x="341" y="1541"/>
                  <a:pt x="341" y="1541"/>
                </a:cubicBezTo>
                <a:cubicBezTo>
                  <a:pt x="390" y="1541"/>
                  <a:pt x="432" y="1499"/>
                  <a:pt x="432" y="1442"/>
                </a:cubicBezTo>
                <a:cubicBezTo>
                  <a:pt x="432" y="1113"/>
                  <a:pt x="432" y="1113"/>
                  <a:pt x="432" y="1113"/>
                </a:cubicBezTo>
                <a:cubicBezTo>
                  <a:pt x="432" y="1113"/>
                  <a:pt x="432" y="1113"/>
                  <a:pt x="432" y="1113"/>
                </a:cubicBezTo>
                <a:cubicBezTo>
                  <a:pt x="488" y="1113"/>
                  <a:pt x="529" y="1071"/>
                  <a:pt x="529" y="1015"/>
                </a:cubicBezTo>
                <a:cubicBezTo>
                  <a:pt x="529" y="559"/>
                  <a:pt x="529" y="559"/>
                  <a:pt x="529" y="559"/>
                </a:cubicBezTo>
                <a:cubicBezTo>
                  <a:pt x="529" y="503"/>
                  <a:pt x="488" y="461"/>
                  <a:pt x="432" y="461"/>
                </a:cubicBezTo>
                <a:close/>
                <a:moveTo>
                  <a:pt x="101" y="265"/>
                </a:moveTo>
                <a:cubicBezTo>
                  <a:pt x="101" y="353"/>
                  <a:pt x="173" y="424"/>
                  <a:pt x="262" y="424"/>
                </a:cubicBezTo>
                <a:cubicBezTo>
                  <a:pt x="351" y="424"/>
                  <a:pt x="423" y="353"/>
                  <a:pt x="423" y="265"/>
                </a:cubicBezTo>
                <a:cubicBezTo>
                  <a:pt x="423" y="177"/>
                  <a:pt x="351" y="106"/>
                  <a:pt x="262" y="106"/>
                </a:cubicBezTo>
                <a:cubicBezTo>
                  <a:pt x="173" y="106"/>
                  <a:pt x="101" y="177"/>
                  <a:pt x="101" y="26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41" name="Oval 140"/>
          <p:cNvSpPr/>
          <p:nvPr userDrawn="1"/>
        </p:nvSpPr>
        <p:spPr bwMode="auto">
          <a:xfrm>
            <a:off x="10692578" y="3040063"/>
            <a:ext cx="853146" cy="853146"/>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142" name="Group 141"/>
          <p:cNvGrpSpPr/>
          <p:nvPr userDrawn="1"/>
        </p:nvGrpSpPr>
        <p:grpSpPr>
          <a:xfrm>
            <a:off x="10841227" y="3224349"/>
            <a:ext cx="555851" cy="484577"/>
            <a:chOff x="10450695" y="2384201"/>
            <a:chExt cx="683568" cy="595918"/>
          </a:xfrm>
        </p:grpSpPr>
        <p:sp>
          <p:nvSpPr>
            <p:cNvPr id="143" name="Rectangle 142"/>
            <p:cNvSpPr/>
            <p:nvPr/>
          </p:nvSpPr>
          <p:spPr bwMode="auto">
            <a:xfrm>
              <a:off x="10450695" y="2384201"/>
              <a:ext cx="595918" cy="595918"/>
            </a:xfrm>
            <a:prstGeom prst="rect">
              <a:avLst/>
            </a:prstGeom>
            <a:noFill/>
            <a:ln w="31750">
              <a:solidFill>
                <a:schemeClr val="bg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44" name="Freeform 5"/>
            <p:cNvSpPr>
              <a:spLocks/>
            </p:cNvSpPr>
            <p:nvPr/>
          </p:nvSpPr>
          <p:spPr bwMode="auto">
            <a:xfrm>
              <a:off x="10496281" y="2446461"/>
              <a:ext cx="637982" cy="488956"/>
            </a:xfrm>
            <a:custGeom>
              <a:avLst/>
              <a:gdLst>
                <a:gd name="T0" fmla="*/ 2264 w 2306"/>
                <a:gd name="T1" fmla="*/ 244 h 1766"/>
                <a:gd name="T2" fmla="*/ 2062 w 2306"/>
                <a:gd name="T3" fmla="*/ 41 h 1766"/>
                <a:gd name="T4" fmla="*/ 1961 w 2306"/>
                <a:gd name="T5" fmla="*/ 0 h 1766"/>
                <a:gd name="T6" fmla="*/ 1859 w 2306"/>
                <a:gd name="T7" fmla="*/ 41 h 1766"/>
                <a:gd name="T8" fmla="*/ 884 w 2306"/>
                <a:gd name="T9" fmla="*/ 1018 h 1766"/>
                <a:gd name="T10" fmla="*/ 447 w 2306"/>
                <a:gd name="T11" fmla="*/ 580 h 1766"/>
                <a:gd name="T12" fmla="*/ 345 w 2306"/>
                <a:gd name="T13" fmla="*/ 538 h 1766"/>
                <a:gd name="T14" fmla="*/ 244 w 2306"/>
                <a:gd name="T15" fmla="*/ 580 h 1766"/>
                <a:gd name="T16" fmla="*/ 42 w 2306"/>
                <a:gd name="T17" fmla="*/ 782 h 1766"/>
                <a:gd name="T18" fmla="*/ 0 w 2306"/>
                <a:gd name="T19" fmla="*/ 883 h 1766"/>
                <a:gd name="T20" fmla="*/ 42 w 2306"/>
                <a:gd name="T21" fmla="*/ 984 h 1766"/>
                <a:gd name="T22" fmla="*/ 580 w 2306"/>
                <a:gd name="T23" fmla="*/ 1522 h 1766"/>
                <a:gd name="T24" fmla="*/ 783 w 2306"/>
                <a:gd name="T25" fmla="*/ 1725 h 1766"/>
                <a:gd name="T26" fmla="*/ 884 w 2306"/>
                <a:gd name="T27" fmla="*/ 1766 h 1766"/>
                <a:gd name="T28" fmla="*/ 985 w 2306"/>
                <a:gd name="T29" fmla="*/ 1725 h 1766"/>
                <a:gd name="T30" fmla="*/ 1187 w 2306"/>
                <a:gd name="T31" fmla="*/ 1522 h 1766"/>
                <a:gd name="T32" fmla="*/ 2264 w 2306"/>
                <a:gd name="T33" fmla="*/ 446 h 1766"/>
                <a:gd name="T34" fmla="*/ 2306 w 2306"/>
                <a:gd name="T35" fmla="*/ 345 h 1766"/>
                <a:gd name="T36" fmla="*/ 2264 w 2306"/>
                <a:gd name="T37" fmla="*/ 244 h 1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06" h="1766">
                  <a:moveTo>
                    <a:pt x="2264" y="244"/>
                  </a:moveTo>
                  <a:cubicBezTo>
                    <a:pt x="2062" y="41"/>
                    <a:pt x="2062" y="41"/>
                    <a:pt x="2062" y="41"/>
                  </a:cubicBezTo>
                  <a:cubicBezTo>
                    <a:pt x="2034" y="14"/>
                    <a:pt x="2000" y="0"/>
                    <a:pt x="1961" y="0"/>
                  </a:cubicBezTo>
                  <a:cubicBezTo>
                    <a:pt x="1921" y="0"/>
                    <a:pt x="1887" y="14"/>
                    <a:pt x="1859" y="41"/>
                  </a:cubicBezTo>
                  <a:cubicBezTo>
                    <a:pt x="884" y="1018"/>
                    <a:pt x="884" y="1018"/>
                    <a:pt x="884" y="1018"/>
                  </a:cubicBezTo>
                  <a:cubicBezTo>
                    <a:pt x="447" y="580"/>
                    <a:pt x="447" y="580"/>
                    <a:pt x="447" y="580"/>
                  </a:cubicBezTo>
                  <a:cubicBezTo>
                    <a:pt x="419" y="552"/>
                    <a:pt x="385" y="538"/>
                    <a:pt x="345" y="538"/>
                  </a:cubicBezTo>
                  <a:cubicBezTo>
                    <a:pt x="306" y="538"/>
                    <a:pt x="272" y="552"/>
                    <a:pt x="244" y="580"/>
                  </a:cubicBezTo>
                  <a:cubicBezTo>
                    <a:pt x="42" y="782"/>
                    <a:pt x="42" y="782"/>
                    <a:pt x="42" y="782"/>
                  </a:cubicBezTo>
                  <a:cubicBezTo>
                    <a:pt x="14" y="810"/>
                    <a:pt x="0" y="843"/>
                    <a:pt x="0" y="883"/>
                  </a:cubicBezTo>
                  <a:cubicBezTo>
                    <a:pt x="0" y="923"/>
                    <a:pt x="14" y="956"/>
                    <a:pt x="42" y="984"/>
                  </a:cubicBezTo>
                  <a:cubicBezTo>
                    <a:pt x="580" y="1522"/>
                    <a:pt x="580" y="1522"/>
                    <a:pt x="580" y="1522"/>
                  </a:cubicBezTo>
                  <a:cubicBezTo>
                    <a:pt x="783" y="1725"/>
                    <a:pt x="783" y="1725"/>
                    <a:pt x="783" y="1725"/>
                  </a:cubicBezTo>
                  <a:cubicBezTo>
                    <a:pt x="810" y="1752"/>
                    <a:pt x="844" y="1766"/>
                    <a:pt x="884" y="1766"/>
                  </a:cubicBezTo>
                  <a:cubicBezTo>
                    <a:pt x="923" y="1766"/>
                    <a:pt x="957" y="1752"/>
                    <a:pt x="985" y="1725"/>
                  </a:cubicBezTo>
                  <a:cubicBezTo>
                    <a:pt x="1187" y="1522"/>
                    <a:pt x="1187" y="1522"/>
                    <a:pt x="1187" y="1522"/>
                  </a:cubicBezTo>
                  <a:cubicBezTo>
                    <a:pt x="2264" y="446"/>
                    <a:pt x="2264" y="446"/>
                    <a:pt x="2264" y="446"/>
                  </a:cubicBezTo>
                  <a:cubicBezTo>
                    <a:pt x="2292" y="418"/>
                    <a:pt x="2306" y="384"/>
                    <a:pt x="2306" y="345"/>
                  </a:cubicBezTo>
                  <a:cubicBezTo>
                    <a:pt x="2306" y="305"/>
                    <a:pt x="2292" y="271"/>
                    <a:pt x="2264" y="24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grpSp>
        <p:nvGrpSpPr>
          <p:cNvPr id="145" name="Group 144"/>
          <p:cNvGrpSpPr/>
          <p:nvPr userDrawn="1"/>
        </p:nvGrpSpPr>
        <p:grpSpPr>
          <a:xfrm>
            <a:off x="10386456" y="5380898"/>
            <a:ext cx="1344382" cy="1062056"/>
            <a:chOff x="9972097" y="4402078"/>
            <a:chExt cx="1344382" cy="1062056"/>
          </a:xfrm>
        </p:grpSpPr>
        <p:grpSp>
          <p:nvGrpSpPr>
            <p:cNvPr id="146" name="Group 145"/>
            <p:cNvGrpSpPr/>
            <p:nvPr/>
          </p:nvGrpSpPr>
          <p:grpSpPr>
            <a:xfrm>
              <a:off x="9973234" y="4402078"/>
              <a:ext cx="1342109" cy="1062056"/>
              <a:chOff x="10031532" y="4402078"/>
              <a:chExt cx="1342109" cy="1062056"/>
            </a:xfrm>
          </p:grpSpPr>
          <p:sp>
            <p:nvSpPr>
              <p:cNvPr id="148" name="Rectangle 147"/>
              <p:cNvSpPr/>
              <p:nvPr/>
            </p:nvSpPr>
            <p:spPr bwMode="auto">
              <a:xfrm>
                <a:off x="10031532" y="4402078"/>
                <a:ext cx="757785" cy="1054200"/>
              </a:xfrm>
              <a:prstGeom prst="rect">
                <a:avLst/>
              </a:prstGeom>
              <a:solidFill>
                <a:srgbClr val="9FB80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49" name="Rectangle 640"/>
              <p:cNvSpPr/>
              <p:nvPr/>
            </p:nvSpPr>
            <p:spPr>
              <a:xfrm>
                <a:off x="10042902" y="4411102"/>
                <a:ext cx="1321875" cy="1053032"/>
              </a:xfrm>
              <a:custGeom>
                <a:avLst/>
                <a:gdLst>
                  <a:gd name="connsiteX0" fmla="*/ 0 w 1339601"/>
                  <a:gd name="connsiteY0" fmla="*/ 0 h 922774"/>
                  <a:gd name="connsiteX1" fmla="*/ 1339601 w 1339601"/>
                  <a:gd name="connsiteY1" fmla="*/ 0 h 922774"/>
                  <a:gd name="connsiteX2" fmla="*/ 1339601 w 1339601"/>
                  <a:gd name="connsiteY2" fmla="*/ 922774 h 922774"/>
                  <a:gd name="connsiteX3" fmla="*/ 0 w 1339601"/>
                  <a:gd name="connsiteY3" fmla="*/ 922774 h 922774"/>
                  <a:gd name="connsiteX4" fmla="*/ 0 w 1339601"/>
                  <a:gd name="connsiteY4" fmla="*/ 0 h 922774"/>
                  <a:gd name="connsiteX0" fmla="*/ 542925 w 1339601"/>
                  <a:gd name="connsiteY0" fmla="*/ 0 h 922774"/>
                  <a:gd name="connsiteX1" fmla="*/ 1339601 w 1339601"/>
                  <a:gd name="connsiteY1" fmla="*/ 0 h 922774"/>
                  <a:gd name="connsiteX2" fmla="*/ 1339601 w 1339601"/>
                  <a:gd name="connsiteY2" fmla="*/ 922774 h 922774"/>
                  <a:gd name="connsiteX3" fmla="*/ 0 w 1339601"/>
                  <a:gd name="connsiteY3" fmla="*/ 922774 h 922774"/>
                  <a:gd name="connsiteX4" fmla="*/ 542925 w 1339601"/>
                  <a:gd name="connsiteY4" fmla="*/ 0 h 922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9601" h="922774">
                    <a:moveTo>
                      <a:pt x="542925" y="0"/>
                    </a:moveTo>
                    <a:lnTo>
                      <a:pt x="1339601" y="0"/>
                    </a:lnTo>
                    <a:lnTo>
                      <a:pt x="1339601" y="922774"/>
                    </a:lnTo>
                    <a:lnTo>
                      <a:pt x="0" y="922774"/>
                    </a:lnTo>
                    <a:lnTo>
                      <a:pt x="542925" y="0"/>
                    </a:lnTo>
                    <a:close/>
                  </a:path>
                </a:pathLst>
              </a:custGeom>
              <a:solidFill>
                <a:srgbClr val="BBDA0A"/>
              </a:solidFill>
              <a:ln w="38100">
                <a:no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150" name="Rectangle 149"/>
              <p:cNvSpPr/>
              <p:nvPr/>
            </p:nvSpPr>
            <p:spPr>
              <a:xfrm>
                <a:off x="10034040" y="4403840"/>
                <a:ext cx="1339601" cy="142908"/>
              </a:xfrm>
              <a:prstGeom prst="rect">
                <a:avLst/>
              </a:prstGeom>
              <a:noFill/>
              <a:ln w="38100">
                <a:solidFill>
                  <a:srgbClr val="333333"/>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151" name="Rectangle 150"/>
              <p:cNvSpPr/>
              <p:nvPr/>
            </p:nvSpPr>
            <p:spPr>
              <a:xfrm>
                <a:off x="10034040" y="4533504"/>
                <a:ext cx="1339601" cy="922774"/>
              </a:xfrm>
              <a:prstGeom prst="rect">
                <a:avLst/>
              </a:prstGeom>
              <a:noFill/>
              <a:ln w="38100">
                <a:solidFill>
                  <a:srgbClr val="333333"/>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grpSp>
        <p:sp>
          <p:nvSpPr>
            <p:cNvPr id="147" name="TextBox 146"/>
            <p:cNvSpPr txBox="1"/>
            <p:nvPr/>
          </p:nvSpPr>
          <p:spPr>
            <a:xfrm>
              <a:off x="9972097" y="4577624"/>
              <a:ext cx="1344382" cy="859622"/>
            </a:xfrm>
            <a:prstGeom prst="rect">
              <a:avLst/>
            </a:prstGeom>
            <a:noFill/>
          </p:spPr>
          <p:txBody>
            <a:bodyPr wrap="square" lIns="182880" tIns="146304" rIns="182880" bIns="146304" rtlCol="0" anchor="ctr" anchorCtr="0">
              <a:noAutofit/>
            </a:bodyPr>
            <a:lstStyle/>
            <a:p>
              <a:pPr marL="0" marR="0" lvl="0" indent="0" algn="ctr" defTabSz="932688" rtl="0" eaLnBrk="1" fontAlgn="auto" latinLnBrk="0" hangingPunct="1">
                <a:lnSpc>
                  <a:spcPct val="90000"/>
                </a:lnSpc>
                <a:spcBef>
                  <a:spcPts val="0"/>
                </a:spcBef>
                <a:spcAft>
                  <a:spcPts val="600"/>
                </a:spcAft>
                <a:buClrTx/>
                <a:buSzTx/>
                <a:buFontTx/>
                <a:buNone/>
                <a:tabLst/>
                <a:defRPr/>
              </a:pPr>
              <a:r>
                <a:rPr kumimoji="0" lang="en-US" sz="3000" b="0" i="0" u="none" strike="noStrike" kern="1200" cap="none" spc="0" normalizeH="0" baseline="0" noProof="0" dirty="0">
                  <a:ln>
                    <a:noFill/>
                  </a:ln>
                  <a:gradFill>
                    <a:gsLst>
                      <a:gs pos="2917">
                        <a:srgbClr val="404040"/>
                      </a:gs>
                      <a:gs pos="30000">
                        <a:srgbClr val="404040"/>
                      </a:gs>
                    </a:gsLst>
                    <a:lin ang="5400000" scaled="0"/>
                  </a:gradFill>
                  <a:effectLst/>
                  <a:uLnTx/>
                  <a:uFillTx/>
                  <a:latin typeface="Segoe UI Light"/>
                  <a:ea typeface="+mn-ea"/>
                  <a:cs typeface="+mn-cs"/>
                </a:rPr>
                <a:t>HTML</a:t>
              </a:r>
            </a:p>
          </p:txBody>
        </p:sp>
      </p:grpSp>
      <p:grpSp>
        <p:nvGrpSpPr>
          <p:cNvPr id="152" name="Group 151"/>
          <p:cNvGrpSpPr/>
          <p:nvPr userDrawn="1"/>
        </p:nvGrpSpPr>
        <p:grpSpPr>
          <a:xfrm>
            <a:off x="7057359" y="5128940"/>
            <a:ext cx="899570" cy="1314014"/>
            <a:chOff x="6803259" y="4273052"/>
            <a:chExt cx="899570" cy="1314014"/>
          </a:xfrm>
        </p:grpSpPr>
        <p:sp>
          <p:nvSpPr>
            <p:cNvPr id="153" name="Rounded Rectangle 152"/>
            <p:cNvSpPr/>
            <p:nvPr/>
          </p:nvSpPr>
          <p:spPr bwMode="auto">
            <a:xfrm rot="5400000">
              <a:off x="6596037" y="4480274"/>
              <a:ext cx="1314014" cy="899570"/>
            </a:xfrm>
            <a:prstGeom prst="roundRect">
              <a:avLst>
                <a:gd name="adj" fmla="val 5986"/>
              </a:avLst>
            </a:prstGeom>
            <a:solidFill>
              <a:srgbClr val="3333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54" name="Rounded Rectangle 153"/>
            <p:cNvSpPr/>
            <p:nvPr/>
          </p:nvSpPr>
          <p:spPr bwMode="auto">
            <a:xfrm rot="5400000">
              <a:off x="6687357" y="4516455"/>
              <a:ext cx="1131374" cy="788547"/>
            </a:xfrm>
            <a:prstGeom prst="roundRect">
              <a:avLst>
                <a:gd name="adj" fmla="val 3643"/>
              </a:avLst>
            </a:prstGeom>
            <a:solidFill>
              <a:srgbClr val="B4009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55" name="Oval 154"/>
            <p:cNvSpPr/>
            <p:nvPr/>
          </p:nvSpPr>
          <p:spPr bwMode="auto">
            <a:xfrm rot="5400000">
              <a:off x="7226436" y="5497479"/>
              <a:ext cx="53216" cy="53216"/>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56" name="Rounded Rectangle 639"/>
            <p:cNvSpPr/>
            <p:nvPr/>
          </p:nvSpPr>
          <p:spPr bwMode="auto">
            <a:xfrm rot="5400000">
              <a:off x="6687357" y="4516455"/>
              <a:ext cx="1131374" cy="788547"/>
            </a:xfrm>
            <a:custGeom>
              <a:avLst/>
              <a:gdLst>
                <a:gd name="connsiteX0" fmla="*/ 0 w 1131374"/>
                <a:gd name="connsiteY0" fmla="*/ 28727 h 788547"/>
                <a:gd name="connsiteX1" fmla="*/ 28727 w 1131374"/>
                <a:gd name="connsiteY1" fmla="*/ 0 h 788547"/>
                <a:gd name="connsiteX2" fmla="*/ 1102647 w 1131374"/>
                <a:gd name="connsiteY2" fmla="*/ 0 h 788547"/>
                <a:gd name="connsiteX3" fmla="*/ 1131374 w 1131374"/>
                <a:gd name="connsiteY3" fmla="*/ 28727 h 788547"/>
                <a:gd name="connsiteX4" fmla="*/ 1131374 w 1131374"/>
                <a:gd name="connsiteY4" fmla="*/ 759820 h 788547"/>
                <a:gd name="connsiteX5" fmla="*/ 1102647 w 1131374"/>
                <a:gd name="connsiteY5" fmla="*/ 788547 h 788547"/>
                <a:gd name="connsiteX6" fmla="*/ 28727 w 1131374"/>
                <a:gd name="connsiteY6" fmla="*/ 788547 h 788547"/>
                <a:gd name="connsiteX7" fmla="*/ 0 w 1131374"/>
                <a:gd name="connsiteY7" fmla="*/ 759820 h 788547"/>
                <a:gd name="connsiteX8" fmla="*/ 0 w 1131374"/>
                <a:gd name="connsiteY8" fmla="*/ 28727 h 788547"/>
                <a:gd name="connsiteX0" fmla="*/ 61126 w 1192500"/>
                <a:gd name="connsiteY0" fmla="*/ 28727 h 788547"/>
                <a:gd name="connsiteX1" fmla="*/ 89853 w 1192500"/>
                <a:gd name="connsiteY1" fmla="*/ 0 h 788547"/>
                <a:gd name="connsiteX2" fmla="*/ 1163773 w 1192500"/>
                <a:gd name="connsiteY2" fmla="*/ 0 h 788547"/>
                <a:gd name="connsiteX3" fmla="*/ 1192500 w 1192500"/>
                <a:gd name="connsiteY3" fmla="*/ 28727 h 788547"/>
                <a:gd name="connsiteX4" fmla="*/ 1192500 w 1192500"/>
                <a:gd name="connsiteY4" fmla="*/ 759820 h 788547"/>
                <a:gd name="connsiteX5" fmla="*/ 1163773 w 1192500"/>
                <a:gd name="connsiteY5" fmla="*/ 788547 h 788547"/>
                <a:gd name="connsiteX6" fmla="*/ 89853 w 1192500"/>
                <a:gd name="connsiteY6" fmla="*/ 788547 h 788547"/>
                <a:gd name="connsiteX7" fmla="*/ 61126 w 1192500"/>
                <a:gd name="connsiteY7" fmla="*/ 28727 h 788547"/>
                <a:gd name="connsiteX0" fmla="*/ 0 w 1131374"/>
                <a:gd name="connsiteY0" fmla="*/ 28727 h 788547"/>
                <a:gd name="connsiteX1" fmla="*/ 28727 w 1131374"/>
                <a:gd name="connsiteY1" fmla="*/ 0 h 788547"/>
                <a:gd name="connsiteX2" fmla="*/ 1102647 w 1131374"/>
                <a:gd name="connsiteY2" fmla="*/ 0 h 788547"/>
                <a:gd name="connsiteX3" fmla="*/ 1131374 w 1131374"/>
                <a:gd name="connsiteY3" fmla="*/ 28727 h 788547"/>
                <a:gd name="connsiteX4" fmla="*/ 1131374 w 1131374"/>
                <a:gd name="connsiteY4" fmla="*/ 759820 h 788547"/>
                <a:gd name="connsiteX5" fmla="*/ 1102647 w 1131374"/>
                <a:gd name="connsiteY5" fmla="*/ 788547 h 788547"/>
                <a:gd name="connsiteX6" fmla="*/ 0 w 1131374"/>
                <a:gd name="connsiteY6" fmla="*/ 28727 h 788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31374" h="788547">
                  <a:moveTo>
                    <a:pt x="0" y="28727"/>
                  </a:moveTo>
                  <a:cubicBezTo>
                    <a:pt x="0" y="12862"/>
                    <a:pt x="12862" y="0"/>
                    <a:pt x="28727" y="0"/>
                  </a:cubicBezTo>
                  <a:lnTo>
                    <a:pt x="1102647" y="0"/>
                  </a:lnTo>
                  <a:cubicBezTo>
                    <a:pt x="1118512" y="0"/>
                    <a:pt x="1131374" y="12862"/>
                    <a:pt x="1131374" y="28727"/>
                  </a:cubicBezTo>
                  <a:lnTo>
                    <a:pt x="1131374" y="759820"/>
                  </a:lnTo>
                  <a:cubicBezTo>
                    <a:pt x="1131374" y="775685"/>
                    <a:pt x="1118512" y="788547"/>
                    <a:pt x="1102647" y="788547"/>
                  </a:cubicBezTo>
                  <a:lnTo>
                    <a:pt x="0" y="28727"/>
                  </a:lnTo>
                  <a:close/>
                </a:path>
              </a:pathLst>
            </a:custGeom>
            <a:solidFill>
              <a:srgbClr val="7E006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157" name="AutoShape 165"/>
          <p:cNvSpPr>
            <a:spLocks noChangeAspect="1" noChangeArrowheads="1" noTextEdit="1"/>
          </p:cNvSpPr>
          <p:nvPr userDrawn="1"/>
        </p:nvSpPr>
        <p:spPr bwMode="auto">
          <a:xfrm>
            <a:off x="8536089" y="3902532"/>
            <a:ext cx="1057275" cy="82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nvGrpSpPr>
          <p:cNvPr id="158" name="Group 157"/>
          <p:cNvGrpSpPr/>
          <p:nvPr userDrawn="1"/>
        </p:nvGrpSpPr>
        <p:grpSpPr>
          <a:xfrm>
            <a:off x="8537163" y="3947827"/>
            <a:ext cx="875225" cy="709078"/>
            <a:chOff x="8283062" y="3056784"/>
            <a:chExt cx="875225" cy="709078"/>
          </a:xfrm>
        </p:grpSpPr>
        <p:sp>
          <p:nvSpPr>
            <p:cNvPr id="159" name="Freeform 167"/>
            <p:cNvSpPr>
              <a:spLocks/>
            </p:cNvSpPr>
            <p:nvPr/>
          </p:nvSpPr>
          <p:spPr bwMode="auto">
            <a:xfrm>
              <a:off x="8408194" y="3421856"/>
              <a:ext cx="750093" cy="344006"/>
            </a:xfrm>
            <a:custGeom>
              <a:avLst/>
              <a:gdLst>
                <a:gd name="T0" fmla="*/ 243 w 243"/>
                <a:gd name="T1" fmla="*/ 122 h 122"/>
                <a:gd name="T2" fmla="*/ 195 w 243"/>
                <a:gd name="T3" fmla="*/ 66 h 122"/>
                <a:gd name="T4" fmla="*/ 103 w 243"/>
                <a:gd name="T5" fmla="*/ 58 h 122"/>
                <a:gd name="T6" fmla="*/ 10 w 243"/>
                <a:gd name="T7" fmla="*/ 33 h 122"/>
                <a:gd name="T8" fmla="*/ 2 w 243"/>
                <a:gd name="T9" fmla="*/ 0 h 122"/>
              </a:gdLst>
              <a:ahLst/>
              <a:cxnLst>
                <a:cxn ang="0">
                  <a:pos x="T0" y="T1"/>
                </a:cxn>
                <a:cxn ang="0">
                  <a:pos x="T2" y="T3"/>
                </a:cxn>
                <a:cxn ang="0">
                  <a:pos x="T4" y="T5"/>
                </a:cxn>
                <a:cxn ang="0">
                  <a:pos x="T6" y="T7"/>
                </a:cxn>
                <a:cxn ang="0">
                  <a:pos x="T8" y="T9"/>
                </a:cxn>
              </a:cxnLst>
              <a:rect l="0" t="0" r="r" b="b"/>
              <a:pathLst>
                <a:path w="243" h="122">
                  <a:moveTo>
                    <a:pt x="243" y="122"/>
                  </a:moveTo>
                  <a:cubicBezTo>
                    <a:pt x="238" y="101"/>
                    <a:pt x="224" y="79"/>
                    <a:pt x="195" y="66"/>
                  </a:cubicBezTo>
                  <a:cubicBezTo>
                    <a:pt x="167" y="54"/>
                    <a:pt x="135" y="55"/>
                    <a:pt x="103" y="58"/>
                  </a:cubicBezTo>
                  <a:cubicBezTo>
                    <a:pt x="65" y="62"/>
                    <a:pt x="27" y="56"/>
                    <a:pt x="10" y="33"/>
                  </a:cubicBezTo>
                  <a:cubicBezTo>
                    <a:pt x="3" y="23"/>
                    <a:pt x="0" y="11"/>
                    <a:pt x="2" y="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60" name="Freeform 168"/>
            <p:cNvSpPr>
              <a:spLocks/>
            </p:cNvSpPr>
            <p:nvPr/>
          </p:nvSpPr>
          <p:spPr bwMode="auto">
            <a:xfrm>
              <a:off x="8283062"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grpSp>
        <p:nvGrpSpPr>
          <p:cNvPr id="161" name="Group 160"/>
          <p:cNvGrpSpPr/>
          <p:nvPr userDrawn="1"/>
        </p:nvGrpSpPr>
        <p:grpSpPr>
          <a:xfrm>
            <a:off x="9412385" y="3947827"/>
            <a:ext cx="606272" cy="715942"/>
            <a:chOff x="9158285" y="3056784"/>
            <a:chExt cx="606272" cy="715942"/>
          </a:xfrm>
        </p:grpSpPr>
        <p:sp>
          <p:nvSpPr>
            <p:cNvPr id="162" name="Freeform 168"/>
            <p:cNvSpPr>
              <a:spLocks/>
            </p:cNvSpPr>
            <p:nvPr/>
          </p:nvSpPr>
          <p:spPr bwMode="auto">
            <a:xfrm>
              <a:off x="9510557"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63" name="Freeform 167"/>
            <p:cNvSpPr>
              <a:spLocks/>
            </p:cNvSpPr>
            <p:nvPr/>
          </p:nvSpPr>
          <p:spPr bwMode="auto">
            <a:xfrm flipH="1">
              <a:off x="9158285" y="3428720"/>
              <a:ext cx="489298" cy="344006"/>
            </a:xfrm>
            <a:custGeom>
              <a:avLst/>
              <a:gdLst>
                <a:gd name="T0" fmla="*/ 243 w 243"/>
                <a:gd name="T1" fmla="*/ 122 h 122"/>
                <a:gd name="T2" fmla="*/ 195 w 243"/>
                <a:gd name="T3" fmla="*/ 66 h 122"/>
                <a:gd name="T4" fmla="*/ 103 w 243"/>
                <a:gd name="T5" fmla="*/ 58 h 122"/>
                <a:gd name="T6" fmla="*/ 10 w 243"/>
                <a:gd name="T7" fmla="*/ 33 h 122"/>
                <a:gd name="T8" fmla="*/ 2 w 243"/>
                <a:gd name="T9" fmla="*/ 0 h 122"/>
              </a:gdLst>
              <a:ahLst/>
              <a:cxnLst>
                <a:cxn ang="0">
                  <a:pos x="T0" y="T1"/>
                </a:cxn>
                <a:cxn ang="0">
                  <a:pos x="T2" y="T3"/>
                </a:cxn>
                <a:cxn ang="0">
                  <a:pos x="T4" y="T5"/>
                </a:cxn>
                <a:cxn ang="0">
                  <a:pos x="T6" y="T7"/>
                </a:cxn>
                <a:cxn ang="0">
                  <a:pos x="T8" y="T9"/>
                </a:cxn>
              </a:cxnLst>
              <a:rect l="0" t="0" r="r" b="b"/>
              <a:pathLst>
                <a:path w="243" h="122">
                  <a:moveTo>
                    <a:pt x="243" y="122"/>
                  </a:moveTo>
                  <a:cubicBezTo>
                    <a:pt x="238" y="101"/>
                    <a:pt x="224" y="79"/>
                    <a:pt x="195" y="66"/>
                  </a:cubicBezTo>
                  <a:cubicBezTo>
                    <a:pt x="167" y="54"/>
                    <a:pt x="135" y="55"/>
                    <a:pt x="103" y="58"/>
                  </a:cubicBezTo>
                  <a:cubicBezTo>
                    <a:pt x="65" y="62"/>
                    <a:pt x="27" y="56"/>
                    <a:pt x="10" y="33"/>
                  </a:cubicBezTo>
                  <a:cubicBezTo>
                    <a:pt x="3" y="23"/>
                    <a:pt x="0" y="11"/>
                    <a:pt x="2" y="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grpSp>
        <p:nvGrpSpPr>
          <p:cNvPr id="164" name="Group 163"/>
          <p:cNvGrpSpPr/>
          <p:nvPr userDrawn="1"/>
        </p:nvGrpSpPr>
        <p:grpSpPr>
          <a:xfrm>
            <a:off x="8398942" y="4591116"/>
            <a:ext cx="1331448" cy="1851838"/>
            <a:chOff x="8144842" y="4004140"/>
            <a:chExt cx="1331448" cy="1851838"/>
          </a:xfrm>
        </p:grpSpPr>
        <p:pic>
          <p:nvPicPr>
            <p:cNvPr id="165" name="Picture 164"/>
            <p:cNvPicPr>
              <a:picLocks noChangeAspect="1"/>
            </p:cNvPicPr>
            <p:nvPr/>
          </p:nvPicPr>
          <p:blipFill>
            <a:blip r:embed="rId2"/>
            <a:stretch>
              <a:fillRect/>
            </a:stretch>
          </p:blipFill>
          <p:spPr>
            <a:xfrm>
              <a:off x="8843731" y="4004140"/>
              <a:ext cx="632559" cy="1851838"/>
            </a:xfrm>
            <a:prstGeom prst="rect">
              <a:avLst/>
            </a:prstGeom>
          </p:spPr>
        </p:pic>
        <p:pic>
          <p:nvPicPr>
            <p:cNvPr id="166" name="Picture 165"/>
            <p:cNvPicPr>
              <a:picLocks noChangeAspect="1"/>
            </p:cNvPicPr>
            <p:nvPr/>
          </p:nvPicPr>
          <p:blipFill>
            <a:blip r:embed="rId3"/>
            <a:stretch>
              <a:fillRect/>
            </a:stretch>
          </p:blipFill>
          <p:spPr>
            <a:xfrm>
              <a:off x="8144842" y="4762867"/>
              <a:ext cx="1080760" cy="1093111"/>
            </a:xfrm>
            <a:prstGeom prst="rect">
              <a:avLst/>
            </a:prstGeom>
          </p:spPr>
        </p:pic>
      </p:grpSp>
      <p:grpSp>
        <p:nvGrpSpPr>
          <p:cNvPr id="167" name="Group 166"/>
          <p:cNvGrpSpPr/>
          <p:nvPr userDrawn="1"/>
        </p:nvGrpSpPr>
        <p:grpSpPr>
          <a:xfrm>
            <a:off x="10892139" y="3947827"/>
            <a:ext cx="454025" cy="1444602"/>
            <a:chOff x="10638038" y="3056784"/>
            <a:chExt cx="454025" cy="1444602"/>
          </a:xfrm>
        </p:grpSpPr>
        <p:sp>
          <p:nvSpPr>
            <p:cNvPr id="168" name="Freeform 168"/>
            <p:cNvSpPr>
              <a:spLocks/>
            </p:cNvSpPr>
            <p:nvPr/>
          </p:nvSpPr>
          <p:spPr bwMode="auto">
            <a:xfrm>
              <a:off x="10738051"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69" name="Freeform 172"/>
            <p:cNvSpPr>
              <a:spLocks/>
            </p:cNvSpPr>
            <p:nvPr/>
          </p:nvSpPr>
          <p:spPr bwMode="auto">
            <a:xfrm>
              <a:off x="10638038" y="3417123"/>
              <a:ext cx="454025" cy="1084263"/>
            </a:xfrm>
            <a:custGeom>
              <a:avLst/>
              <a:gdLst>
                <a:gd name="T0" fmla="*/ 126 w 249"/>
                <a:gd name="T1" fmla="*/ 0 h 430"/>
                <a:gd name="T2" fmla="*/ 157 w 249"/>
                <a:gd name="T3" fmla="*/ 104 h 430"/>
                <a:gd name="T4" fmla="*/ 221 w 249"/>
                <a:gd name="T5" fmla="*/ 149 h 430"/>
                <a:gd name="T6" fmla="*/ 243 w 249"/>
                <a:gd name="T7" fmla="*/ 223 h 430"/>
                <a:gd name="T8" fmla="*/ 153 w 249"/>
                <a:gd name="T9" fmla="*/ 286 h 430"/>
                <a:gd name="T10" fmla="*/ 86 w 249"/>
                <a:gd name="T11" fmla="*/ 298 h 430"/>
                <a:gd name="T12" fmla="*/ 5 w 249"/>
                <a:gd name="T13" fmla="*/ 321 h 430"/>
                <a:gd name="T14" fmla="*/ 65 w 249"/>
                <a:gd name="T15" fmla="*/ 361 h 430"/>
                <a:gd name="T16" fmla="*/ 110 w 249"/>
                <a:gd name="T17" fmla="*/ 430 h 4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9" h="430">
                  <a:moveTo>
                    <a:pt x="126" y="0"/>
                  </a:moveTo>
                  <a:cubicBezTo>
                    <a:pt x="123" y="36"/>
                    <a:pt x="123" y="82"/>
                    <a:pt x="157" y="104"/>
                  </a:cubicBezTo>
                  <a:cubicBezTo>
                    <a:pt x="179" y="119"/>
                    <a:pt x="203" y="128"/>
                    <a:pt x="221" y="149"/>
                  </a:cubicBezTo>
                  <a:cubicBezTo>
                    <a:pt x="238" y="169"/>
                    <a:pt x="249" y="196"/>
                    <a:pt x="243" y="223"/>
                  </a:cubicBezTo>
                  <a:cubicBezTo>
                    <a:pt x="234" y="265"/>
                    <a:pt x="190" y="277"/>
                    <a:pt x="153" y="286"/>
                  </a:cubicBezTo>
                  <a:cubicBezTo>
                    <a:pt x="131" y="292"/>
                    <a:pt x="109" y="296"/>
                    <a:pt x="86" y="298"/>
                  </a:cubicBezTo>
                  <a:cubicBezTo>
                    <a:pt x="66" y="301"/>
                    <a:pt x="11" y="293"/>
                    <a:pt x="5" y="321"/>
                  </a:cubicBezTo>
                  <a:cubicBezTo>
                    <a:pt x="0" y="350"/>
                    <a:pt x="48" y="353"/>
                    <a:pt x="65" y="361"/>
                  </a:cubicBezTo>
                  <a:cubicBezTo>
                    <a:pt x="92" y="375"/>
                    <a:pt x="107" y="400"/>
                    <a:pt x="110" y="43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grpSp>
        <p:nvGrpSpPr>
          <p:cNvPr id="170" name="Group 169"/>
          <p:cNvGrpSpPr/>
          <p:nvPr userDrawn="1"/>
        </p:nvGrpSpPr>
        <p:grpSpPr>
          <a:xfrm>
            <a:off x="7245450" y="3947827"/>
            <a:ext cx="382588" cy="1813666"/>
            <a:chOff x="6991350" y="3056784"/>
            <a:chExt cx="382588" cy="1813666"/>
          </a:xfrm>
        </p:grpSpPr>
        <p:grpSp>
          <p:nvGrpSpPr>
            <p:cNvPr id="171" name="Group 170"/>
            <p:cNvGrpSpPr/>
            <p:nvPr/>
          </p:nvGrpSpPr>
          <p:grpSpPr>
            <a:xfrm>
              <a:off x="6991350" y="3092450"/>
              <a:ext cx="382588" cy="1778000"/>
              <a:chOff x="6991350" y="3092450"/>
              <a:chExt cx="382588" cy="1778000"/>
            </a:xfrm>
          </p:grpSpPr>
          <p:sp>
            <p:nvSpPr>
              <p:cNvPr id="173" name="AutoShape 160"/>
              <p:cNvSpPr>
                <a:spLocks noChangeAspect="1" noChangeArrowheads="1" noTextEdit="1"/>
              </p:cNvSpPr>
              <p:nvPr/>
            </p:nvSpPr>
            <p:spPr bwMode="auto">
              <a:xfrm>
                <a:off x="6991350" y="3092450"/>
                <a:ext cx="382588" cy="177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74" name="Freeform 162"/>
              <p:cNvSpPr>
                <a:spLocks/>
              </p:cNvSpPr>
              <p:nvPr/>
            </p:nvSpPr>
            <p:spPr bwMode="auto">
              <a:xfrm>
                <a:off x="7058192" y="3428720"/>
                <a:ext cx="315592" cy="856674"/>
              </a:xfrm>
              <a:custGeom>
                <a:avLst/>
                <a:gdLst>
                  <a:gd name="T0" fmla="*/ 29 w 73"/>
                  <a:gd name="T1" fmla="*/ 0 h 320"/>
                  <a:gd name="T2" fmla="*/ 26 w 73"/>
                  <a:gd name="T3" fmla="*/ 52 h 320"/>
                  <a:gd name="T4" fmla="*/ 12 w 73"/>
                  <a:gd name="T5" fmla="*/ 64 h 320"/>
                  <a:gd name="T6" fmla="*/ 1 w 73"/>
                  <a:gd name="T7" fmla="*/ 86 h 320"/>
                  <a:gd name="T8" fmla="*/ 42 w 73"/>
                  <a:gd name="T9" fmla="*/ 130 h 320"/>
                  <a:gd name="T10" fmla="*/ 70 w 73"/>
                  <a:gd name="T11" fmla="*/ 183 h 320"/>
                  <a:gd name="T12" fmla="*/ 49 w 73"/>
                  <a:gd name="T13" fmla="*/ 251 h 320"/>
                  <a:gd name="T14" fmla="*/ 53 w 73"/>
                  <a:gd name="T15" fmla="*/ 320 h 3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 h="320">
                    <a:moveTo>
                      <a:pt x="29" y="0"/>
                    </a:moveTo>
                    <a:cubicBezTo>
                      <a:pt x="29" y="17"/>
                      <a:pt x="33" y="35"/>
                      <a:pt x="26" y="52"/>
                    </a:cubicBezTo>
                    <a:cubicBezTo>
                      <a:pt x="24" y="58"/>
                      <a:pt x="18" y="61"/>
                      <a:pt x="12" y="64"/>
                    </a:cubicBezTo>
                    <a:cubicBezTo>
                      <a:pt x="5" y="69"/>
                      <a:pt x="1" y="78"/>
                      <a:pt x="1" y="86"/>
                    </a:cubicBezTo>
                    <a:cubicBezTo>
                      <a:pt x="0" y="111"/>
                      <a:pt x="26" y="116"/>
                      <a:pt x="42" y="130"/>
                    </a:cubicBezTo>
                    <a:cubicBezTo>
                      <a:pt x="58" y="144"/>
                      <a:pt x="68" y="163"/>
                      <a:pt x="70" y="183"/>
                    </a:cubicBezTo>
                    <a:cubicBezTo>
                      <a:pt x="73" y="209"/>
                      <a:pt x="58" y="228"/>
                      <a:pt x="49" y="251"/>
                    </a:cubicBezTo>
                    <a:cubicBezTo>
                      <a:pt x="40" y="273"/>
                      <a:pt x="42" y="299"/>
                      <a:pt x="53" y="32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sp>
          <p:nvSpPr>
            <p:cNvPr id="172" name="Freeform 168"/>
            <p:cNvSpPr>
              <a:spLocks/>
            </p:cNvSpPr>
            <p:nvPr/>
          </p:nvSpPr>
          <p:spPr bwMode="auto">
            <a:xfrm>
              <a:off x="7055567"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spTree>
    <p:extLst>
      <p:ext uri="{BB962C8B-B14F-4D97-AF65-F5344CB8AC3E}">
        <p14:creationId xmlns:p14="http://schemas.microsoft.com/office/powerpoint/2010/main" val="3770822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decel="10000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640" fill="hold"/>
                                        <p:tgtEl>
                                          <p:spTgt spid="8"/>
                                        </p:tgtEl>
                                        <p:attrNameLst>
                                          <p:attrName>ppt_x</p:attrName>
                                        </p:attrNameLst>
                                      </p:cBhvr>
                                      <p:tavLst>
                                        <p:tav tm="0">
                                          <p:val>
                                            <p:strVal val="0-#ppt_w/2"/>
                                          </p:val>
                                        </p:tav>
                                        <p:tav tm="100000">
                                          <p:val>
                                            <p:strVal val="#ppt_x"/>
                                          </p:val>
                                        </p:tav>
                                      </p:tavLst>
                                    </p:anim>
                                    <p:anim calcmode="lin" valueType="num">
                                      <p:cBhvr additive="base">
                                        <p:cTn id="8" dur="64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640"/>
                            </p:stCondLst>
                            <p:childTnLst>
                              <p:par>
                                <p:cTn id="10" presetID="2" presetClass="entr" presetSubtype="2" decel="10000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640" fill="hold"/>
                                        <p:tgtEl>
                                          <p:spTgt spid="7"/>
                                        </p:tgtEl>
                                        <p:attrNameLst>
                                          <p:attrName>ppt_x</p:attrName>
                                        </p:attrNameLst>
                                      </p:cBhvr>
                                      <p:tavLst>
                                        <p:tav tm="0">
                                          <p:val>
                                            <p:strVal val="1+#ppt_w/2"/>
                                          </p:val>
                                        </p:tav>
                                        <p:tav tm="100000">
                                          <p:val>
                                            <p:strVal val="#ppt_x"/>
                                          </p:val>
                                        </p:tav>
                                      </p:tavLst>
                                    </p:anim>
                                    <p:anim calcmode="lin" valueType="num">
                                      <p:cBhvr additive="base">
                                        <p:cTn id="13" dur="64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128"/>
                                        </p:tgtEl>
                                        <p:attrNameLst>
                                          <p:attrName>style.visibility</p:attrName>
                                        </p:attrNameLst>
                                      </p:cBhvr>
                                      <p:to>
                                        <p:strVal val="visible"/>
                                      </p:to>
                                    </p:set>
                                    <p:animEffect transition="in" filter="fade">
                                      <p:cBhvr>
                                        <p:cTn id="18" dur="500"/>
                                        <p:tgtEl>
                                          <p:spTgt spid="128"/>
                                        </p:tgtEl>
                                      </p:cBhvr>
                                    </p:animEffect>
                                    <p:anim calcmode="lin" valueType="num">
                                      <p:cBhvr>
                                        <p:cTn id="19" dur="500" fill="hold"/>
                                        <p:tgtEl>
                                          <p:spTgt spid="128"/>
                                        </p:tgtEl>
                                        <p:attrNameLst>
                                          <p:attrName>ppt_x</p:attrName>
                                        </p:attrNameLst>
                                      </p:cBhvr>
                                      <p:tavLst>
                                        <p:tav tm="0">
                                          <p:val>
                                            <p:strVal val="#ppt_x"/>
                                          </p:val>
                                        </p:tav>
                                        <p:tav tm="100000">
                                          <p:val>
                                            <p:strVal val="#ppt_x"/>
                                          </p:val>
                                        </p:tav>
                                      </p:tavLst>
                                    </p:anim>
                                    <p:anim calcmode="lin" valueType="num">
                                      <p:cBhvr>
                                        <p:cTn id="20" dur="500" fill="hold"/>
                                        <p:tgtEl>
                                          <p:spTgt spid="128"/>
                                        </p:tgtEl>
                                        <p:attrNameLst>
                                          <p:attrName>ppt_y</p:attrName>
                                        </p:attrNameLst>
                                      </p:cBhvr>
                                      <p:tavLst>
                                        <p:tav tm="0">
                                          <p:val>
                                            <p:strVal val="#ppt_y+.1"/>
                                          </p:val>
                                        </p:tav>
                                        <p:tav tm="100000">
                                          <p:val>
                                            <p:strVal val="#ppt_y"/>
                                          </p:val>
                                        </p:tav>
                                      </p:tavLst>
                                    </p:anim>
                                  </p:childTnLst>
                                </p:cTn>
                              </p:par>
                            </p:childTnLst>
                          </p:cTn>
                        </p:par>
                        <p:par>
                          <p:cTn id="21" fill="hold">
                            <p:stCondLst>
                              <p:cond delay="500"/>
                            </p:stCondLst>
                            <p:childTnLst>
                              <p:par>
                                <p:cTn id="22" presetID="42" presetClass="entr" presetSubtype="0" fill="hold" grpId="0" nodeType="afterEffect">
                                  <p:stCondLst>
                                    <p:cond delay="0"/>
                                  </p:stCondLst>
                                  <p:childTnLst>
                                    <p:set>
                                      <p:cBhvr>
                                        <p:cTn id="23" dur="1" fill="hold">
                                          <p:stCondLst>
                                            <p:cond delay="0"/>
                                          </p:stCondLst>
                                        </p:cTn>
                                        <p:tgtEl>
                                          <p:spTgt spid="129"/>
                                        </p:tgtEl>
                                        <p:attrNameLst>
                                          <p:attrName>style.visibility</p:attrName>
                                        </p:attrNameLst>
                                      </p:cBhvr>
                                      <p:to>
                                        <p:strVal val="visible"/>
                                      </p:to>
                                    </p:set>
                                    <p:animEffect transition="in" filter="fade">
                                      <p:cBhvr>
                                        <p:cTn id="24" dur="500"/>
                                        <p:tgtEl>
                                          <p:spTgt spid="129"/>
                                        </p:tgtEl>
                                      </p:cBhvr>
                                    </p:animEffect>
                                    <p:anim calcmode="lin" valueType="num">
                                      <p:cBhvr>
                                        <p:cTn id="25" dur="500" fill="hold"/>
                                        <p:tgtEl>
                                          <p:spTgt spid="129"/>
                                        </p:tgtEl>
                                        <p:attrNameLst>
                                          <p:attrName>ppt_x</p:attrName>
                                        </p:attrNameLst>
                                      </p:cBhvr>
                                      <p:tavLst>
                                        <p:tav tm="0">
                                          <p:val>
                                            <p:strVal val="#ppt_x"/>
                                          </p:val>
                                        </p:tav>
                                        <p:tav tm="100000">
                                          <p:val>
                                            <p:strVal val="#ppt_x"/>
                                          </p:val>
                                        </p:tav>
                                      </p:tavLst>
                                    </p:anim>
                                    <p:anim calcmode="lin" valueType="num">
                                      <p:cBhvr>
                                        <p:cTn id="26" dur="500" fill="hold"/>
                                        <p:tgtEl>
                                          <p:spTgt spid="129"/>
                                        </p:tgtEl>
                                        <p:attrNameLst>
                                          <p:attrName>ppt_y</p:attrName>
                                        </p:attrNameLst>
                                      </p:cBhvr>
                                      <p:tavLst>
                                        <p:tav tm="0">
                                          <p:val>
                                            <p:strVal val="#ppt_y+.1"/>
                                          </p:val>
                                        </p:tav>
                                        <p:tav tm="100000">
                                          <p:val>
                                            <p:strVal val="#ppt_y"/>
                                          </p:val>
                                        </p:tav>
                                      </p:tavLst>
                                    </p:anim>
                                  </p:childTnLst>
                                </p:cTn>
                              </p:par>
                            </p:childTnLst>
                          </p:cTn>
                        </p:par>
                        <p:par>
                          <p:cTn id="27" fill="hold">
                            <p:stCondLst>
                              <p:cond delay="1000"/>
                            </p:stCondLst>
                            <p:childTnLst>
                              <p:par>
                                <p:cTn id="28" presetID="42" presetClass="entr" presetSubtype="0" fill="hold" grpId="0" nodeType="afterEffect">
                                  <p:stCondLst>
                                    <p:cond delay="0"/>
                                  </p:stCondLst>
                                  <p:childTnLst>
                                    <p:set>
                                      <p:cBhvr>
                                        <p:cTn id="29" dur="1" fill="hold">
                                          <p:stCondLst>
                                            <p:cond delay="0"/>
                                          </p:stCondLst>
                                        </p:cTn>
                                        <p:tgtEl>
                                          <p:spTgt spid="130"/>
                                        </p:tgtEl>
                                        <p:attrNameLst>
                                          <p:attrName>style.visibility</p:attrName>
                                        </p:attrNameLst>
                                      </p:cBhvr>
                                      <p:to>
                                        <p:strVal val="visible"/>
                                      </p:to>
                                    </p:set>
                                    <p:animEffect transition="in" filter="fade">
                                      <p:cBhvr>
                                        <p:cTn id="30" dur="500"/>
                                        <p:tgtEl>
                                          <p:spTgt spid="130"/>
                                        </p:tgtEl>
                                      </p:cBhvr>
                                    </p:animEffect>
                                    <p:anim calcmode="lin" valueType="num">
                                      <p:cBhvr>
                                        <p:cTn id="31" dur="500" fill="hold"/>
                                        <p:tgtEl>
                                          <p:spTgt spid="130"/>
                                        </p:tgtEl>
                                        <p:attrNameLst>
                                          <p:attrName>ppt_x</p:attrName>
                                        </p:attrNameLst>
                                      </p:cBhvr>
                                      <p:tavLst>
                                        <p:tav tm="0">
                                          <p:val>
                                            <p:strVal val="#ppt_x"/>
                                          </p:val>
                                        </p:tav>
                                        <p:tav tm="100000">
                                          <p:val>
                                            <p:strVal val="#ppt_x"/>
                                          </p:val>
                                        </p:tav>
                                      </p:tavLst>
                                    </p:anim>
                                    <p:anim calcmode="lin" valueType="num">
                                      <p:cBhvr>
                                        <p:cTn id="32" dur="500" fill="hold"/>
                                        <p:tgtEl>
                                          <p:spTgt spid="130"/>
                                        </p:tgtEl>
                                        <p:attrNameLst>
                                          <p:attrName>ppt_y</p:attrName>
                                        </p:attrNameLst>
                                      </p:cBhvr>
                                      <p:tavLst>
                                        <p:tav tm="0">
                                          <p:val>
                                            <p:strVal val="#ppt_y+.1"/>
                                          </p:val>
                                        </p:tav>
                                        <p:tav tm="100000">
                                          <p:val>
                                            <p:strVal val="#ppt_y"/>
                                          </p:val>
                                        </p:tav>
                                      </p:tavLst>
                                    </p:anim>
                                  </p:childTnLst>
                                </p:cTn>
                              </p:par>
                            </p:childTnLst>
                          </p:cTn>
                        </p:par>
                        <p:par>
                          <p:cTn id="33" fill="hold">
                            <p:stCondLst>
                              <p:cond delay="1500"/>
                            </p:stCondLst>
                            <p:childTnLst>
                              <p:par>
                                <p:cTn id="34" presetID="42" presetClass="entr" presetSubtype="0" fill="hold" grpId="0" nodeType="afterEffect">
                                  <p:stCondLst>
                                    <p:cond delay="0"/>
                                  </p:stCondLst>
                                  <p:childTnLst>
                                    <p:set>
                                      <p:cBhvr>
                                        <p:cTn id="35" dur="1" fill="hold">
                                          <p:stCondLst>
                                            <p:cond delay="0"/>
                                          </p:stCondLst>
                                        </p:cTn>
                                        <p:tgtEl>
                                          <p:spTgt spid="131"/>
                                        </p:tgtEl>
                                        <p:attrNameLst>
                                          <p:attrName>style.visibility</p:attrName>
                                        </p:attrNameLst>
                                      </p:cBhvr>
                                      <p:to>
                                        <p:strVal val="visible"/>
                                      </p:to>
                                    </p:set>
                                    <p:animEffect transition="in" filter="fade">
                                      <p:cBhvr>
                                        <p:cTn id="36" dur="500"/>
                                        <p:tgtEl>
                                          <p:spTgt spid="131"/>
                                        </p:tgtEl>
                                      </p:cBhvr>
                                    </p:animEffect>
                                    <p:anim calcmode="lin" valueType="num">
                                      <p:cBhvr>
                                        <p:cTn id="37" dur="500" fill="hold"/>
                                        <p:tgtEl>
                                          <p:spTgt spid="131"/>
                                        </p:tgtEl>
                                        <p:attrNameLst>
                                          <p:attrName>ppt_x</p:attrName>
                                        </p:attrNameLst>
                                      </p:cBhvr>
                                      <p:tavLst>
                                        <p:tav tm="0">
                                          <p:val>
                                            <p:strVal val="#ppt_x"/>
                                          </p:val>
                                        </p:tav>
                                        <p:tav tm="100000">
                                          <p:val>
                                            <p:strVal val="#ppt_x"/>
                                          </p:val>
                                        </p:tav>
                                      </p:tavLst>
                                    </p:anim>
                                    <p:anim calcmode="lin" valueType="num">
                                      <p:cBhvr>
                                        <p:cTn id="38" dur="500" fill="hold"/>
                                        <p:tgtEl>
                                          <p:spTgt spid="131"/>
                                        </p:tgtEl>
                                        <p:attrNameLst>
                                          <p:attrName>ppt_y</p:attrName>
                                        </p:attrNameLst>
                                      </p:cBhvr>
                                      <p:tavLst>
                                        <p:tav tm="0">
                                          <p:val>
                                            <p:strVal val="#ppt_y+.1"/>
                                          </p:val>
                                        </p:tav>
                                        <p:tav tm="100000">
                                          <p:val>
                                            <p:strVal val="#ppt_y"/>
                                          </p:val>
                                        </p:tav>
                                      </p:tavLst>
                                    </p:anim>
                                  </p:childTnLst>
                                </p:cTn>
                              </p:par>
                            </p:childTnLst>
                          </p:cTn>
                        </p:par>
                        <p:par>
                          <p:cTn id="39" fill="hold">
                            <p:stCondLst>
                              <p:cond delay="2000"/>
                            </p:stCondLst>
                            <p:childTnLst>
                              <p:par>
                                <p:cTn id="40" presetID="42" presetClass="entr" presetSubtype="0" fill="hold" grpId="0" nodeType="afterEffect">
                                  <p:stCondLst>
                                    <p:cond delay="0"/>
                                  </p:stCondLst>
                                  <p:childTnLst>
                                    <p:set>
                                      <p:cBhvr>
                                        <p:cTn id="41" dur="1" fill="hold">
                                          <p:stCondLst>
                                            <p:cond delay="0"/>
                                          </p:stCondLst>
                                        </p:cTn>
                                        <p:tgtEl>
                                          <p:spTgt spid="132"/>
                                        </p:tgtEl>
                                        <p:attrNameLst>
                                          <p:attrName>style.visibility</p:attrName>
                                        </p:attrNameLst>
                                      </p:cBhvr>
                                      <p:to>
                                        <p:strVal val="visible"/>
                                      </p:to>
                                    </p:set>
                                    <p:animEffect transition="in" filter="fade">
                                      <p:cBhvr>
                                        <p:cTn id="42" dur="500"/>
                                        <p:tgtEl>
                                          <p:spTgt spid="132"/>
                                        </p:tgtEl>
                                      </p:cBhvr>
                                    </p:animEffect>
                                    <p:anim calcmode="lin" valueType="num">
                                      <p:cBhvr>
                                        <p:cTn id="43" dur="500" fill="hold"/>
                                        <p:tgtEl>
                                          <p:spTgt spid="132"/>
                                        </p:tgtEl>
                                        <p:attrNameLst>
                                          <p:attrName>ppt_x</p:attrName>
                                        </p:attrNameLst>
                                      </p:cBhvr>
                                      <p:tavLst>
                                        <p:tav tm="0">
                                          <p:val>
                                            <p:strVal val="#ppt_x"/>
                                          </p:val>
                                        </p:tav>
                                        <p:tav tm="100000">
                                          <p:val>
                                            <p:strVal val="#ppt_x"/>
                                          </p:val>
                                        </p:tav>
                                      </p:tavLst>
                                    </p:anim>
                                    <p:anim calcmode="lin" valueType="num">
                                      <p:cBhvr>
                                        <p:cTn id="44" dur="500" fill="hold"/>
                                        <p:tgtEl>
                                          <p:spTgt spid="132"/>
                                        </p:tgtEl>
                                        <p:attrNameLst>
                                          <p:attrName>ppt_y</p:attrName>
                                        </p:attrNameLst>
                                      </p:cBhvr>
                                      <p:tavLst>
                                        <p:tav tm="0">
                                          <p:val>
                                            <p:strVal val="#ppt_y+.1"/>
                                          </p:val>
                                        </p:tav>
                                        <p:tav tm="100000">
                                          <p:val>
                                            <p:strVal val="#ppt_y"/>
                                          </p:val>
                                        </p:tav>
                                      </p:tavLst>
                                    </p:anim>
                                  </p:childTnLst>
                                </p:cTn>
                              </p:par>
                            </p:childTnLst>
                          </p:cTn>
                        </p:par>
                        <p:par>
                          <p:cTn id="45" fill="hold">
                            <p:stCondLst>
                              <p:cond delay="2500"/>
                            </p:stCondLst>
                            <p:childTnLst>
                              <p:par>
                                <p:cTn id="46" presetID="42" presetClass="entr" presetSubtype="0" fill="hold" grpId="0" nodeType="afterEffect">
                                  <p:stCondLst>
                                    <p:cond delay="0"/>
                                  </p:stCondLst>
                                  <p:childTnLst>
                                    <p:set>
                                      <p:cBhvr>
                                        <p:cTn id="47" dur="1" fill="hold">
                                          <p:stCondLst>
                                            <p:cond delay="0"/>
                                          </p:stCondLst>
                                        </p:cTn>
                                        <p:tgtEl>
                                          <p:spTgt spid="133"/>
                                        </p:tgtEl>
                                        <p:attrNameLst>
                                          <p:attrName>style.visibility</p:attrName>
                                        </p:attrNameLst>
                                      </p:cBhvr>
                                      <p:to>
                                        <p:strVal val="visible"/>
                                      </p:to>
                                    </p:set>
                                    <p:animEffect transition="in" filter="fade">
                                      <p:cBhvr>
                                        <p:cTn id="48" dur="500"/>
                                        <p:tgtEl>
                                          <p:spTgt spid="133"/>
                                        </p:tgtEl>
                                      </p:cBhvr>
                                    </p:animEffect>
                                    <p:anim calcmode="lin" valueType="num">
                                      <p:cBhvr>
                                        <p:cTn id="49" dur="500" fill="hold"/>
                                        <p:tgtEl>
                                          <p:spTgt spid="133"/>
                                        </p:tgtEl>
                                        <p:attrNameLst>
                                          <p:attrName>ppt_x</p:attrName>
                                        </p:attrNameLst>
                                      </p:cBhvr>
                                      <p:tavLst>
                                        <p:tav tm="0">
                                          <p:val>
                                            <p:strVal val="#ppt_x"/>
                                          </p:val>
                                        </p:tav>
                                        <p:tav tm="100000">
                                          <p:val>
                                            <p:strVal val="#ppt_x"/>
                                          </p:val>
                                        </p:tav>
                                      </p:tavLst>
                                    </p:anim>
                                    <p:anim calcmode="lin" valueType="num">
                                      <p:cBhvr>
                                        <p:cTn id="50" dur="500" fill="hold"/>
                                        <p:tgtEl>
                                          <p:spTgt spid="133"/>
                                        </p:tgtEl>
                                        <p:attrNameLst>
                                          <p:attrName>ppt_y</p:attrName>
                                        </p:attrNameLst>
                                      </p:cBhvr>
                                      <p:tavLst>
                                        <p:tav tm="0">
                                          <p:val>
                                            <p:strVal val="#ppt_y+.1"/>
                                          </p:val>
                                        </p:tav>
                                        <p:tav tm="100000">
                                          <p:val>
                                            <p:strVal val="#ppt_y"/>
                                          </p:val>
                                        </p:tav>
                                      </p:tavLst>
                                    </p:anim>
                                  </p:childTnLst>
                                </p:cTn>
                              </p:par>
                            </p:childTnLst>
                          </p:cTn>
                        </p:par>
                        <p:par>
                          <p:cTn id="51" fill="hold">
                            <p:stCondLst>
                              <p:cond delay="3000"/>
                            </p:stCondLst>
                            <p:childTnLst>
                              <p:par>
                                <p:cTn id="52" presetID="42" presetClass="entr" presetSubtype="0" fill="hold" grpId="0" nodeType="afterEffect">
                                  <p:stCondLst>
                                    <p:cond delay="0"/>
                                  </p:stCondLst>
                                  <p:childTnLst>
                                    <p:set>
                                      <p:cBhvr>
                                        <p:cTn id="53" dur="1" fill="hold">
                                          <p:stCondLst>
                                            <p:cond delay="0"/>
                                          </p:stCondLst>
                                        </p:cTn>
                                        <p:tgtEl>
                                          <p:spTgt spid="134"/>
                                        </p:tgtEl>
                                        <p:attrNameLst>
                                          <p:attrName>style.visibility</p:attrName>
                                        </p:attrNameLst>
                                      </p:cBhvr>
                                      <p:to>
                                        <p:strVal val="visible"/>
                                      </p:to>
                                    </p:set>
                                    <p:animEffect transition="in" filter="fade">
                                      <p:cBhvr>
                                        <p:cTn id="54" dur="500"/>
                                        <p:tgtEl>
                                          <p:spTgt spid="134"/>
                                        </p:tgtEl>
                                      </p:cBhvr>
                                    </p:animEffect>
                                    <p:anim calcmode="lin" valueType="num">
                                      <p:cBhvr>
                                        <p:cTn id="55" dur="500" fill="hold"/>
                                        <p:tgtEl>
                                          <p:spTgt spid="134"/>
                                        </p:tgtEl>
                                        <p:attrNameLst>
                                          <p:attrName>ppt_x</p:attrName>
                                        </p:attrNameLst>
                                      </p:cBhvr>
                                      <p:tavLst>
                                        <p:tav tm="0">
                                          <p:val>
                                            <p:strVal val="#ppt_x"/>
                                          </p:val>
                                        </p:tav>
                                        <p:tav tm="100000">
                                          <p:val>
                                            <p:strVal val="#ppt_x"/>
                                          </p:val>
                                        </p:tav>
                                      </p:tavLst>
                                    </p:anim>
                                    <p:anim calcmode="lin" valueType="num">
                                      <p:cBhvr>
                                        <p:cTn id="56" dur="500" fill="hold"/>
                                        <p:tgtEl>
                                          <p:spTgt spid="134"/>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nodeType="clickEffect">
                                  <p:stCondLst>
                                    <p:cond delay="0"/>
                                  </p:stCondLst>
                                  <p:childTnLst>
                                    <p:set>
                                      <p:cBhvr>
                                        <p:cTn id="60" dur="1" fill="hold">
                                          <p:stCondLst>
                                            <p:cond delay="0"/>
                                          </p:stCondLst>
                                        </p:cTn>
                                        <p:tgtEl>
                                          <p:spTgt spid="170"/>
                                        </p:tgtEl>
                                        <p:attrNameLst>
                                          <p:attrName>style.visibility</p:attrName>
                                        </p:attrNameLst>
                                      </p:cBhvr>
                                      <p:to>
                                        <p:strVal val="visible"/>
                                      </p:to>
                                    </p:set>
                                    <p:animEffect transition="in" filter="wipe(down)">
                                      <p:cBhvr>
                                        <p:cTn id="61" dur="1000"/>
                                        <p:tgtEl>
                                          <p:spTgt spid="170"/>
                                        </p:tgtEl>
                                      </p:cBhvr>
                                    </p:animEffect>
                                  </p:childTnLst>
                                </p:cTn>
                              </p:par>
                            </p:childTnLst>
                          </p:cTn>
                        </p:par>
                        <p:par>
                          <p:cTn id="62" fill="hold">
                            <p:stCondLst>
                              <p:cond delay="1000"/>
                            </p:stCondLst>
                            <p:childTnLst>
                              <p:par>
                                <p:cTn id="63" presetID="19" presetClass="emph" presetSubtype="0" fill="hold" grpId="0" nodeType="afterEffect">
                                  <p:stCondLst>
                                    <p:cond delay="0"/>
                                  </p:stCondLst>
                                  <p:childTnLst>
                                    <p:animClr clrSpc="rgb" dir="cw">
                                      <p:cBhvr override="childStyle">
                                        <p:cTn id="64" dur="500" fill="hold"/>
                                        <p:tgtEl>
                                          <p:spTgt spid="135"/>
                                        </p:tgtEl>
                                        <p:attrNameLst>
                                          <p:attrName>style.color</p:attrName>
                                        </p:attrNameLst>
                                      </p:cBhvr>
                                      <p:to>
                                        <a:srgbClr val="0078D7"/>
                                      </p:to>
                                    </p:animClr>
                                    <p:animClr clrSpc="rgb" dir="cw">
                                      <p:cBhvr>
                                        <p:cTn id="65" dur="500" fill="hold"/>
                                        <p:tgtEl>
                                          <p:spTgt spid="135"/>
                                        </p:tgtEl>
                                        <p:attrNameLst>
                                          <p:attrName>fillcolor</p:attrName>
                                        </p:attrNameLst>
                                      </p:cBhvr>
                                      <p:to>
                                        <a:srgbClr val="0078D7"/>
                                      </p:to>
                                    </p:animClr>
                                    <p:set>
                                      <p:cBhvr>
                                        <p:cTn id="66" dur="500" fill="hold"/>
                                        <p:tgtEl>
                                          <p:spTgt spid="135"/>
                                        </p:tgtEl>
                                        <p:attrNameLst>
                                          <p:attrName>fill.type</p:attrName>
                                        </p:attrNameLst>
                                      </p:cBhvr>
                                      <p:to>
                                        <p:strVal val="solid"/>
                                      </p:to>
                                    </p:set>
                                    <p:set>
                                      <p:cBhvr>
                                        <p:cTn id="67" dur="500" fill="hold"/>
                                        <p:tgtEl>
                                          <p:spTgt spid="135"/>
                                        </p:tgtEl>
                                        <p:attrNameLst>
                                          <p:attrName>fill.on</p:attrName>
                                        </p:attrNameLst>
                                      </p:cBhvr>
                                      <p:to>
                                        <p:strVal val="true"/>
                                      </p:to>
                                    </p:set>
                                  </p:childTnLst>
                                </p:cTn>
                              </p:par>
                            </p:childTnLst>
                          </p:cTn>
                        </p:par>
                        <p:par>
                          <p:cTn id="68" fill="hold">
                            <p:stCondLst>
                              <p:cond delay="1500"/>
                            </p:stCondLst>
                            <p:childTnLst>
                              <p:par>
                                <p:cTn id="69" presetID="22" presetClass="entr" presetSubtype="4" fill="hold" nodeType="afterEffect">
                                  <p:stCondLst>
                                    <p:cond delay="0"/>
                                  </p:stCondLst>
                                  <p:childTnLst>
                                    <p:set>
                                      <p:cBhvr>
                                        <p:cTn id="70" dur="1" fill="hold">
                                          <p:stCondLst>
                                            <p:cond delay="0"/>
                                          </p:stCondLst>
                                        </p:cTn>
                                        <p:tgtEl>
                                          <p:spTgt spid="158"/>
                                        </p:tgtEl>
                                        <p:attrNameLst>
                                          <p:attrName>style.visibility</p:attrName>
                                        </p:attrNameLst>
                                      </p:cBhvr>
                                      <p:to>
                                        <p:strVal val="visible"/>
                                      </p:to>
                                    </p:set>
                                    <p:animEffect transition="in" filter="wipe(down)">
                                      <p:cBhvr>
                                        <p:cTn id="71" dur="600"/>
                                        <p:tgtEl>
                                          <p:spTgt spid="158"/>
                                        </p:tgtEl>
                                      </p:cBhvr>
                                    </p:animEffect>
                                  </p:childTnLst>
                                </p:cTn>
                              </p:par>
                            </p:childTnLst>
                          </p:cTn>
                        </p:par>
                        <p:par>
                          <p:cTn id="72" fill="hold">
                            <p:stCondLst>
                              <p:cond delay="2100"/>
                            </p:stCondLst>
                            <p:childTnLst>
                              <p:par>
                                <p:cTn id="73" presetID="19" presetClass="emph" presetSubtype="0" fill="hold" grpId="0" nodeType="afterEffect">
                                  <p:stCondLst>
                                    <p:cond delay="0"/>
                                  </p:stCondLst>
                                  <p:childTnLst>
                                    <p:animClr clrSpc="rgb" dir="cw">
                                      <p:cBhvr override="childStyle">
                                        <p:cTn id="74" dur="500" fill="hold"/>
                                        <p:tgtEl>
                                          <p:spTgt spid="137"/>
                                        </p:tgtEl>
                                        <p:attrNameLst>
                                          <p:attrName>style.color</p:attrName>
                                        </p:attrNameLst>
                                      </p:cBhvr>
                                      <p:to>
                                        <a:srgbClr val="FF8C00"/>
                                      </p:to>
                                    </p:animClr>
                                    <p:animClr clrSpc="rgb" dir="cw">
                                      <p:cBhvr>
                                        <p:cTn id="75" dur="500" fill="hold"/>
                                        <p:tgtEl>
                                          <p:spTgt spid="137"/>
                                        </p:tgtEl>
                                        <p:attrNameLst>
                                          <p:attrName>fillcolor</p:attrName>
                                        </p:attrNameLst>
                                      </p:cBhvr>
                                      <p:to>
                                        <a:srgbClr val="FF8C00"/>
                                      </p:to>
                                    </p:animClr>
                                    <p:set>
                                      <p:cBhvr>
                                        <p:cTn id="76" dur="500" fill="hold"/>
                                        <p:tgtEl>
                                          <p:spTgt spid="137"/>
                                        </p:tgtEl>
                                        <p:attrNameLst>
                                          <p:attrName>fill.type</p:attrName>
                                        </p:attrNameLst>
                                      </p:cBhvr>
                                      <p:to>
                                        <p:strVal val="solid"/>
                                      </p:to>
                                    </p:set>
                                    <p:set>
                                      <p:cBhvr>
                                        <p:cTn id="77" dur="500" fill="hold"/>
                                        <p:tgtEl>
                                          <p:spTgt spid="137"/>
                                        </p:tgtEl>
                                        <p:attrNameLst>
                                          <p:attrName>fill.on</p:attrName>
                                        </p:attrNameLst>
                                      </p:cBhvr>
                                      <p:to>
                                        <p:strVal val="true"/>
                                      </p:to>
                                    </p:set>
                                  </p:childTnLst>
                                </p:cTn>
                              </p:par>
                            </p:childTnLst>
                          </p:cTn>
                        </p:par>
                        <p:par>
                          <p:cTn id="78" fill="hold">
                            <p:stCondLst>
                              <p:cond delay="2600"/>
                            </p:stCondLst>
                            <p:childTnLst>
                              <p:par>
                                <p:cTn id="79" presetID="22" presetClass="entr" presetSubtype="4" fill="hold" nodeType="afterEffect">
                                  <p:stCondLst>
                                    <p:cond delay="0"/>
                                  </p:stCondLst>
                                  <p:childTnLst>
                                    <p:set>
                                      <p:cBhvr>
                                        <p:cTn id="80" dur="1" fill="hold">
                                          <p:stCondLst>
                                            <p:cond delay="0"/>
                                          </p:stCondLst>
                                        </p:cTn>
                                        <p:tgtEl>
                                          <p:spTgt spid="161"/>
                                        </p:tgtEl>
                                        <p:attrNameLst>
                                          <p:attrName>style.visibility</p:attrName>
                                        </p:attrNameLst>
                                      </p:cBhvr>
                                      <p:to>
                                        <p:strVal val="visible"/>
                                      </p:to>
                                    </p:set>
                                    <p:animEffect transition="in" filter="wipe(down)">
                                      <p:cBhvr>
                                        <p:cTn id="81" dur="600"/>
                                        <p:tgtEl>
                                          <p:spTgt spid="161"/>
                                        </p:tgtEl>
                                      </p:cBhvr>
                                    </p:animEffect>
                                  </p:childTnLst>
                                </p:cTn>
                              </p:par>
                            </p:childTnLst>
                          </p:cTn>
                        </p:par>
                        <p:par>
                          <p:cTn id="82" fill="hold">
                            <p:stCondLst>
                              <p:cond delay="3200"/>
                            </p:stCondLst>
                            <p:childTnLst>
                              <p:par>
                                <p:cTn id="83" presetID="19" presetClass="emph" presetSubtype="0" fill="hold" grpId="0" nodeType="afterEffect">
                                  <p:stCondLst>
                                    <p:cond delay="0"/>
                                  </p:stCondLst>
                                  <p:childTnLst>
                                    <p:animClr clrSpc="rgb" dir="cw">
                                      <p:cBhvr override="childStyle">
                                        <p:cTn id="84" dur="500" fill="hold"/>
                                        <p:tgtEl>
                                          <p:spTgt spid="139"/>
                                        </p:tgtEl>
                                        <p:attrNameLst>
                                          <p:attrName>style.color</p:attrName>
                                        </p:attrNameLst>
                                      </p:cBhvr>
                                      <p:to>
                                        <a:srgbClr val="5C2D91"/>
                                      </p:to>
                                    </p:animClr>
                                    <p:animClr clrSpc="rgb" dir="cw">
                                      <p:cBhvr>
                                        <p:cTn id="85" dur="500" fill="hold"/>
                                        <p:tgtEl>
                                          <p:spTgt spid="139"/>
                                        </p:tgtEl>
                                        <p:attrNameLst>
                                          <p:attrName>fillcolor</p:attrName>
                                        </p:attrNameLst>
                                      </p:cBhvr>
                                      <p:to>
                                        <a:srgbClr val="5C2D91"/>
                                      </p:to>
                                    </p:animClr>
                                    <p:set>
                                      <p:cBhvr>
                                        <p:cTn id="86" dur="500" fill="hold"/>
                                        <p:tgtEl>
                                          <p:spTgt spid="139"/>
                                        </p:tgtEl>
                                        <p:attrNameLst>
                                          <p:attrName>fill.type</p:attrName>
                                        </p:attrNameLst>
                                      </p:cBhvr>
                                      <p:to>
                                        <p:strVal val="solid"/>
                                      </p:to>
                                    </p:set>
                                    <p:set>
                                      <p:cBhvr>
                                        <p:cTn id="87" dur="500" fill="hold"/>
                                        <p:tgtEl>
                                          <p:spTgt spid="139"/>
                                        </p:tgtEl>
                                        <p:attrNameLst>
                                          <p:attrName>fill.on</p:attrName>
                                        </p:attrNameLst>
                                      </p:cBhvr>
                                      <p:to>
                                        <p:strVal val="true"/>
                                      </p:to>
                                    </p:set>
                                  </p:childTnLst>
                                </p:cTn>
                              </p:par>
                            </p:childTnLst>
                          </p:cTn>
                        </p:par>
                        <p:par>
                          <p:cTn id="88" fill="hold">
                            <p:stCondLst>
                              <p:cond delay="3700"/>
                            </p:stCondLst>
                            <p:childTnLst>
                              <p:par>
                                <p:cTn id="89" presetID="22" presetClass="entr" presetSubtype="4" fill="hold" nodeType="afterEffect">
                                  <p:stCondLst>
                                    <p:cond delay="0"/>
                                  </p:stCondLst>
                                  <p:childTnLst>
                                    <p:set>
                                      <p:cBhvr>
                                        <p:cTn id="90" dur="1" fill="hold">
                                          <p:stCondLst>
                                            <p:cond delay="0"/>
                                          </p:stCondLst>
                                        </p:cTn>
                                        <p:tgtEl>
                                          <p:spTgt spid="167"/>
                                        </p:tgtEl>
                                        <p:attrNameLst>
                                          <p:attrName>style.visibility</p:attrName>
                                        </p:attrNameLst>
                                      </p:cBhvr>
                                      <p:to>
                                        <p:strVal val="visible"/>
                                      </p:to>
                                    </p:set>
                                    <p:animEffect transition="in" filter="wipe(down)">
                                      <p:cBhvr>
                                        <p:cTn id="91" dur="1000"/>
                                        <p:tgtEl>
                                          <p:spTgt spid="167"/>
                                        </p:tgtEl>
                                      </p:cBhvr>
                                    </p:animEffect>
                                  </p:childTnLst>
                                </p:cTn>
                              </p:par>
                            </p:childTnLst>
                          </p:cTn>
                        </p:par>
                        <p:par>
                          <p:cTn id="92" fill="hold">
                            <p:stCondLst>
                              <p:cond delay="4700"/>
                            </p:stCondLst>
                            <p:childTnLst>
                              <p:par>
                                <p:cTn id="93" presetID="19" presetClass="emph" presetSubtype="0" fill="hold" grpId="0" nodeType="afterEffect">
                                  <p:stCondLst>
                                    <p:cond delay="0"/>
                                  </p:stCondLst>
                                  <p:childTnLst>
                                    <p:animClr clrSpc="rgb" dir="cw">
                                      <p:cBhvr override="childStyle">
                                        <p:cTn id="94" dur="500" fill="hold"/>
                                        <p:tgtEl>
                                          <p:spTgt spid="141"/>
                                        </p:tgtEl>
                                        <p:attrNameLst>
                                          <p:attrName>style.color</p:attrName>
                                        </p:attrNameLst>
                                      </p:cBhvr>
                                      <p:to>
                                        <a:srgbClr val="D83B01"/>
                                      </p:to>
                                    </p:animClr>
                                    <p:animClr clrSpc="rgb" dir="cw">
                                      <p:cBhvr>
                                        <p:cTn id="95" dur="500" fill="hold"/>
                                        <p:tgtEl>
                                          <p:spTgt spid="141"/>
                                        </p:tgtEl>
                                        <p:attrNameLst>
                                          <p:attrName>fillcolor</p:attrName>
                                        </p:attrNameLst>
                                      </p:cBhvr>
                                      <p:to>
                                        <a:srgbClr val="D83B01"/>
                                      </p:to>
                                    </p:animClr>
                                    <p:set>
                                      <p:cBhvr>
                                        <p:cTn id="96" dur="500" fill="hold"/>
                                        <p:tgtEl>
                                          <p:spTgt spid="141"/>
                                        </p:tgtEl>
                                        <p:attrNameLst>
                                          <p:attrName>fill.type</p:attrName>
                                        </p:attrNameLst>
                                      </p:cBhvr>
                                      <p:to>
                                        <p:strVal val="solid"/>
                                      </p:to>
                                    </p:set>
                                    <p:set>
                                      <p:cBhvr>
                                        <p:cTn id="97" dur="500" fill="hold"/>
                                        <p:tgtEl>
                                          <p:spTgt spid="141"/>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28" grpId="0" animBg="1"/>
      <p:bldP spid="129" grpId="0" animBg="1"/>
      <p:bldP spid="130" grpId="0" animBg="1"/>
      <p:bldP spid="131" grpId="0" animBg="1"/>
      <p:bldP spid="132" grpId="0" animBg="1"/>
      <p:bldP spid="133" grpId="0" animBg="1"/>
      <p:bldP spid="134" grpId="0" animBg="1"/>
      <p:bldP spid="135" grpId="0" animBg="1"/>
      <p:bldP spid="137" grpId="0" animBg="1"/>
      <p:bldP spid="139" grpId="0" animBg="1"/>
      <p:bldP spid="141" grpId="0" animBg="1"/>
    </p:bld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Engage slide">
    <p:spTree>
      <p:nvGrpSpPr>
        <p:cNvPr id="1" name=""/>
        <p:cNvGrpSpPr/>
        <p:nvPr/>
      </p:nvGrpSpPr>
      <p:grpSpPr>
        <a:xfrm>
          <a:off x="0" y="0"/>
          <a:ext cx="0" cy="0"/>
          <a:chOff x="0" y="0"/>
          <a:chExt cx="0" cy="0"/>
        </a:xfrm>
      </p:grpSpPr>
      <p:sp>
        <p:nvSpPr>
          <p:cNvPr id="3" name="AutoShape 118"/>
          <p:cNvSpPr>
            <a:spLocks noChangeAspect="1" noChangeArrowheads="1" noTextEdit="1"/>
          </p:cNvSpPr>
          <p:nvPr userDrawn="1"/>
        </p:nvSpPr>
        <p:spPr bwMode="auto">
          <a:xfrm>
            <a:off x="8220382" y="1499787"/>
            <a:ext cx="3643372" cy="332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 name="AutoShape 151"/>
          <p:cNvSpPr>
            <a:spLocks noChangeAspect="1" noChangeArrowheads="1" noTextEdit="1"/>
          </p:cNvSpPr>
          <p:nvPr userDrawn="1"/>
        </p:nvSpPr>
        <p:spPr bwMode="auto">
          <a:xfrm>
            <a:off x="8209493" y="4919145"/>
            <a:ext cx="3654262" cy="1535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 name="AutoShape 167"/>
          <p:cNvSpPr>
            <a:spLocks noChangeAspect="1" noChangeArrowheads="1" noTextEdit="1"/>
          </p:cNvSpPr>
          <p:nvPr userDrawn="1"/>
        </p:nvSpPr>
        <p:spPr bwMode="auto">
          <a:xfrm>
            <a:off x="6316245" y="4919145"/>
            <a:ext cx="1698788" cy="1535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 name="AutoShape 177"/>
          <p:cNvSpPr>
            <a:spLocks noChangeAspect="1" noChangeArrowheads="1" noTextEdit="1"/>
          </p:cNvSpPr>
          <p:nvPr userDrawn="1"/>
        </p:nvSpPr>
        <p:spPr bwMode="auto">
          <a:xfrm>
            <a:off x="4401218" y="4919145"/>
            <a:ext cx="1709678" cy="1535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 name="AutoShape 219"/>
          <p:cNvSpPr>
            <a:spLocks noChangeAspect="1" noChangeArrowheads="1" noTextEdit="1"/>
          </p:cNvSpPr>
          <p:nvPr userDrawn="1"/>
        </p:nvSpPr>
        <p:spPr bwMode="auto">
          <a:xfrm>
            <a:off x="2486194" y="3240578"/>
            <a:ext cx="1709679" cy="153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 name="AutoShape 257"/>
          <p:cNvSpPr>
            <a:spLocks noChangeAspect="1" noChangeArrowheads="1" noTextEdit="1"/>
          </p:cNvSpPr>
          <p:nvPr userDrawn="1"/>
        </p:nvSpPr>
        <p:spPr bwMode="auto">
          <a:xfrm>
            <a:off x="583614" y="3240578"/>
            <a:ext cx="1697232" cy="153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 name="AutoShape 3"/>
          <p:cNvSpPr>
            <a:spLocks noChangeAspect="1" noChangeArrowheads="1" noTextEdit="1"/>
          </p:cNvSpPr>
          <p:nvPr userDrawn="1"/>
        </p:nvSpPr>
        <p:spPr bwMode="auto">
          <a:xfrm>
            <a:off x="583613" y="1499786"/>
            <a:ext cx="1697233" cy="1544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 name="AutoShape 77"/>
          <p:cNvSpPr>
            <a:spLocks noChangeAspect="1" noChangeArrowheads="1" noTextEdit="1"/>
          </p:cNvSpPr>
          <p:nvPr userDrawn="1"/>
        </p:nvSpPr>
        <p:spPr bwMode="auto">
          <a:xfrm>
            <a:off x="4401220" y="1499789"/>
            <a:ext cx="1709677" cy="1544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nvGrpSpPr>
          <p:cNvPr id="11" name="Group 10"/>
          <p:cNvGrpSpPr/>
          <p:nvPr userDrawn="1"/>
        </p:nvGrpSpPr>
        <p:grpSpPr>
          <a:xfrm>
            <a:off x="449017" y="1212184"/>
            <a:ext cx="5522617" cy="1864634"/>
            <a:chOff x="446695" y="1211263"/>
            <a:chExt cx="5524839" cy="1865385"/>
          </a:xfrm>
        </p:grpSpPr>
        <p:sp>
          <p:nvSpPr>
            <p:cNvPr id="12" name="Rectangle 5"/>
            <p:cNvSpPr>
              <a:spLocks noChangeArrowheads="1"/>
            </p:cNvSpPr>
            <p:nvPr/>
          </p:nvSpPr>
          <p:spPr bwMode="auto">
            <a:xfrm>
              <a:off x="446695" y="1211263"/>
              <a:ext cx="5524839" cy="1865385"/>
            </a:xfrm>
            <a:prstGeom prst="rect">
              <a:avLst/>
            </a:prstGeom>
            <a:solidFill>
              <a:schemeClr val="accent1"/>
            </a:solidFill>
            <a:ln>
              <a:noFill/>
            </a:ln>
          </p:spPr>
          <p:txBody>
            <a:bodyPr vert="horz" wrap="square" lIns="182806" tIns="44802" rIns="89606" bIns="44802" numCol="1" anchor="ctr" anchorCtr="0" compatLnSpc="1">
              <a:prstTxWarp prst="textNoShape">
                <a:avLst/>
              </a:prstTxWarp>
            </a:bodyPr>
            <a:lstStyle/>
            <a:p>
              <a:pPr defTabSz="914005">
                <a:lnSpc>
                  <a:spcPct val="80000"/>
                </a:lnSpc>
                <a:spcBef>
                  <a:spcPts val="587"/>
                </a:spcBef>
                <a:spcAft>
                  <a:spcPts val="587"/>
                </a:spcAft>
                <a:defRPr/>
              </a:pPr>
              <a:r>
                <a:rPr lang="en-US" sz="3998" b="1" dirty="0">
                  <a:gradFill>
                    <a:gsLst>
                      <a:gs pos="0">
                        <a:srgbClr val="FFFFFF"/>
                      </a:gs>
                      <a:gs pos="100000">
                        <a:srgbClr val="FFFFFF"/>
                      </a:gs>
                    </a:gsLst>
                    <a:lin ang="5400000" scaled="0"/>
                  </a:gradFill>
                  <a:latin typeface="Segoe UI Light"/>
                </a:rPr>
                <a:t>Office 365 Network</a:t>
              </a:r>
            </a:p>
            <a:p>
              <a:pPr defTabSz="914005">
                <a:lnSpc>
                  <a:spcPct val="80000"/>
                </a:lnSpc>
                <a:spcBef>
                  <a:spcPts val="587"/>
                </a:spcBef>
                <a:spcAft>
                  <a:spcPts val="587"/>
                </a:spcAft>
                <a:defRPr/>
              </a:pPr>
              <a:r>
                <a:rPr lang="en-US" sz="1799" u="sng" dirty="0">
                  <a:solidFill>
                    <a:schemeClr val="bg1"/>
                  </a:solidFill>
                  <a:latin typeface="Segoe UI"/>
                </a:rPr>
                <a:t>https://www.yammer.com/itpronetwork </a:t>
              </a:r>
            </a:p>
          </p:txBody>
        </p:sp>
        <p:sp>
          <p:nvSpPr>
            <p:cNvPr id="13" name="Freeform 9"/>
            <p:cNvSpPr>
              <a:spLocks noChangeAspect="1" noEditPoints="1"/>
            </p:cNvSpPr>
            <p:nvPr/>
          </p:nvSpPr>
          <p:spPr bwMode="black">
            <a:xfrm>
              <a:off x="4932958" y="1756934"/>
              <a:ext cx="865676" cy="818616"/>
            </a:xfrm>
            <a:custGeom>
              <a:avLst/>
              <a:gdLst>
                <a:gd name="T0" fmla="*/ 513 w 589"/>
                <a:gd name="T1" fmla="*/ 0 h 556"/>
                <a:gd name="T2" fmla="*/ 76 w 589"/>
                <a:gd name="T3" fmla="*/ 0 h 556"/>
                <a:gd name="T4" fmla="*/ 0 w 589"/>
                <a:gd name="T5" fmla="*/ 76 h 556"/>
                <a:gd name="T6" fmla="*/ 0 w 589"/>
                <a:gd name="T7" fmla="*/ 412 h 556"/>
                <a:gd name="T8" fmla="*/ 76 w 589"/>
                <a:gd name="T9" fmla="*/ 488 h 556"/>
                <a:gd name="T10" fmla="*/ 155 w 589"/>
                <a:gd name="T11" fmla="*/ 488 h 556"/>
                <a:gd name="T12" fmla="*/ 155 w 589"/>
                <a:gd name="T13" fmla="*/ 556 h 556"/>
                <a:gd name="T14" fmla="*/ 251 w 589"/>
                <a:gd name="T15" fmla="*/ 488 h 556"/>
                <a:gd name="T16" fmla="*/ 513 w 589"/>
                <a:gd name="T17" fmla="*/ 488 h 556"/>
                <a:gd name="T18" fmla="*/ 589 w 589"/>
                <a:gd name="T19" fmla="*/ 412 h 556"/>
                <a:gd name="T20" fmla="*/ 589 w 589"/>
                <a:gd name="T21" fmla="*/ 76 h 556"/>
                <a:gd name="T22" fmla="*/ 513 w 589"/>
                <a:gd name="T23" fmla="*/ 0 h 556"/>
                <a:gd name="T24" fmla="*/ 413 w 589"/>
                <a:gd name="T25" fmla="*/ 119 h 556"/>
                <a:gd name="T26" fmla="*/ 439 w 589"/>
                <a:gd name="T27" fmla="*/ 126 h 556"/>
                <a:gd name="T28" fmla="*/ 432 w 589"/>
                <a:gd name="T29" fmla="*/ 153 h 556"/>
                <a:gd name="T30" fmla="*/ 322 w 589"/>
                <a:gd name="T31" fmla="*/ 193 h 556"/>
                <a:gd name="T32" fmla="*/ 413 w 589"/>
                <a:gd name="T33" fmla="*/ 119 h 556"/>
                <a:gd name="T34" fmla="*/ 315 w 589"/>
                <a:gd name="T35" fmla="*/ 108 h 556"/>
                <a:gd name="T36" fmla="*/ 314 w 589"/>
                <a:gd name="T37" fmla="*/ 109 h 556"/>
                <a:gd name="T38" fmla="*/ 315 w 589"/>
                <a:gd name="T39" fmla="*/ 109 h 556"/>
                <a:gd name="T40" fmla="*/ 313 w 589"/>
                <a:gd name="T41" fmla="*/ 113 h 556"/>
                <a:gd name="T42" fmla="*/ 223 w 589"/>
                <a:gd name="T43" fmla="*/ 337 h 556"/>
                <a:gd name="T44" fmla="*/ 144 w 589"/>
                <a:gd name="T45" fmla="*/ 405 h 556"/>
                <a:gd name="T46" fmla="*/ 123 w 589"/>
                <a:gd name="T47" fmla="*/ 403 h 556"/>
                <a:gd name="T48" fmla="*/ 111 w 589"/>
                <a:gd name="T49" fmla="*/ 381 h 556"/>
                <a:gd name="T50" fmla="*/ 129 w 589"/>
                <a:gd name="T51" fmla="*/ 368 h 556"/>
                <a:gd name="T52" fmla="*/ 141 w 589"/>
                <a:gd name="T53" fmla="*/ 368 h 556"/>
                <a:gd name="T54" fmla="*/ 185 w 589"/>
                <a:gd name="T55" fmla="*/ 329 h 556"/>
                <a:gd name="T56" fmla="*/ 190 w 589"/>
                <a:gd name="T57" fmla="*/ 318 h 556"/>
                <a:gd name="T58" fmla="*/ 104 w 589"/>
                <a:gd name="T59" fmla="*/ 107 h 556"/>
                <a:gd name="T60" fmla="*/ 116 w 589"/>
                <a:gd name="T61" fmla="*/ 81 h 556"/>
                <a:gd name="T62" fmla="*/ 143 w 589"/>
                <a:gd name="T63" fmla="*/ 91 h 556"/>
                <a:gd name="T64" fmla="*/ 144 w 589"/>
                <a:gd name="T65" fmla="*/ 94 h 556"/>
                <a:gd name="T66" fmla="*/ 144 w 589"/>
                <a:gd name="T67" fmla="*/ 94 h 556"/>
                <a:gd name="T68" fmla="*/ 211 w 589"/>
                <a:gd name="T69" fmla="*/ 265 h 556"/>
                <a:gd name="T70" fmla="*/ 213 w 589"/>
                <a:gd name="T71" fmla="*/ 265 h 556"/>
                <a:gd name="T72" fmla="*/ 276 w 589"/>
                <a:gd name="T73" fmla="*/ 97 h 556"/>
                <a:gd name="T74" fmla="*/ 277 w 589"/>
                <a:gd name="T75" fmla="*/ 97 h 556"/>
                <a:gd name="T76" fmla="*/ 277 w 589"/>
                <a:gd name="T77" fmla="*/ 96 h 556"/>
                <a:gd name="T78" fmla="*/ 277 w 589"/>
                <a:gd name="T79" fmla="*/ 95 h 556"/>
                <a:gd name="T80" fmla="*/ 302 w 589"/>
                <a:gd name="T81" fmla="*/ 83 h 556"/>
                <a:gd name="T82" fmla="*/ 315 w 589"/>
                <a:gd name="T83" fmla="*/ 108 h 556"/>
                <a:gd name="T84" fmla="*/ 439 w 589"/>
                <a:gd name="T85" fmla="*/ 363 h 556"/>
                <a:gd name="T86" fmla="*/ 413 w 589"/>
                <a:gd name="T87" fmla="*/ 370 h 556"/>
                <a:gd name="T88" fmla="*/ 322 w 589"/>
                <a:gd name="T89" fmla="*/ 296 h 556"/>
                <a:gd name="T90" fmla="*/ 432 w 589"/>
                <a:gd name="T91" fmla="*/ 336 h 556"/>
                <a:gd name="T92" fmla="*/ 439 w 589"/>
                <a:gd name="T93" fmla="*/ 363 h 556"/>
                <a:gd name="T94" fmla="*/ 467 w 589"/>
                <a:gd name="T95" fmla="*/ 263 h 556"/>
                <a:gd name="T96" fmla="*/ 351 w 589"/>
                <a:gd name="T97" fmla="*/ 244 h 556"/>
                <a:gd name="T98" fmla="*/ 467 w 589"/>
                <a:gd name="T99" fmla="*/ 224 h 556"/>
                <a:gd name="T100" fmla="*/ 486 w 589"/>
                <a:gd name="T101" fmla="*/ 243 h 556"/>
                <a:gd name="T102" fmla="*/ 467 w 589"/>
                <a:gd name="T103" fmla="*/ 263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89" h="556">
                  <a:moveTo>
                    <a:pt x="513" y="0"/>
                  </a:moveTo>
                  <a:cubicBezTo>
                    <a:pt x="76" y="0"/>
                    <a:pt x="76" y="0"/>
                    <a:pt x="76" y="0"/>
                  </a:cubicBezTo>
                  <a:cubicBezTo>
                    <a:pt x="35" y="0"/>
                    <a:pt x="0" y="34"/>
                    <a:pt x="0" y="76"/>
                  </a:cubicBezTo>
                  <a:cubicBezTo>
                    <a:pt x="0" y="412"/>
                    <a:pt x="0" y="412"/>
                    <a:pt x="0" y="412"/>
                  </a:cubicBezTo>
                  <a:cubicBezTo>
                    <a:pt x="0" y="454"/>
                    <a:pt x="35" y="488"/>
                    <a:pt x="76" y="488"/>
                  </a:cubicBezTo>
                  <a:cubicBezTo>
                    <a:pt x="155" y="488"/>
                    <a:pt x="155" y="488"/>
                    <a:pt x="155" y="488"/>
                  </a:cubicBezTo>
                  <a:cubicBezTo>
                    <a:pt x="155" y="556"/>
                    <a:pt x="155" y="556"/>
                    <a:pt x="155" y="556"/>
                  </a:cubicBezTo>
                  <a:cubicBezTo>
                    <a:pt x="251" y="488"/>
                    <a:pt x="251" y="488"/>
                    <a:pt x="251" y="488"/>
                  </a:cubicBezTo>
                  <a:cubicBezTo>
                    <a:pt x="513" y="488"/>
                    <a:pt x="513" y="488"/>
                    <a:pt x="513" y="488"/>
                  </a:cubicBezTo>
                  <a:cubicBezTo>
                    <a:pt x="554" y="488"/>
                    <a:pt x="589" y="454"/>
                    <a:pt x="589" y="412"/>
                  </a:cubicBezTo>
                  <a:cubicBezTo>
                    <a:pt x="589" y="76"/>
                    <a:pt x="589" y="76"/>
                    <a:pt x="589" y="76"/>
                  </a:cubicBezTo>
                  <a:cubicBezTo>
                    <a:pt x="589" y="34"/>
                    <a:pt x="554" y="0"/>
                    <a:pt x="513" y="0"/>
                  </a:cubicBezTo>
                  <a:close/>
                  <a:moveTo>
                    <a:pt x="413" y="119"/>
                  </a:moveTo>
                  <a:cubicBezTo>
                    <a:pt x="422" y="114"/>
                    <a:pt x="434" y="117"/>
                    <a:pt x="439" y="126"/>
                  </a:cubicBezTo>
                  <a:cubicBezTo>
                    <a:pt x="445" y="136"/>
                    <a:pt x="441" y="147"/>
                    <a:pt x="432" y="153"/>
                  </a:cubicBezTo>
                  <a:cubicBezTo>
                    <a:pt x="423" y="158"/>
                    <a:pt x="328" y="203"/>
                    <a:pt x="322" y="193"/>
                  </a:cubicBezTo>
                  <a:cubicBezTo>
                    <a:pt x="317" y="184"/>
                    <a:pt x="403" y="124"/>
                    <a:pt x="413" y="119"/>
                  </a:cubicBezTo>
                  <a:close/>
                  <a:moveTo>
                    <a:pt x="315" y="108"/>
                  </a:moveTo>
                  <a:cubicBezTo>
                    <a:pt x="315" y="108"/>
                    <a:pt x="315" y="108"/>
                    <a:pt x="314" y="109"/>
                  </a:cubicBezTo>
                  <a:cubicBezTo>
                    <a:pt x="315" y="109"/>
                    <a:pt x="315" y="109"/>
                    <a:pt x="315" y="109"/>
                  </a:cubicBezTo>
                  <a:cubicBezTo>
                    <a:pt x="314" y="110"/>
                    <a:pt x="314" y="111"/>
                    <a:pt x="313" y="113"/>
                  </a:cubicBezTo>
                  <a:cubicBezTo>
                    <a:pt x="309" y="122"/>
                    <a:pt x="223" y="337"/>
                    <a:pt x="223" y="337"/>
                  </a:cubicBezTo>
                  <a:cubicBezTo>
                    <a:pt x="207" y="377"/>
                    <a:pt x="191" y="405"/>
                    <a:pt x="144" y="405"/>
                  </a:cubicBezTo>
                  <a:cubicBezTo>
                    <a:pt x="137" y="405"/>
                    <a:pt x="130" y="404"/>
                    <a:pt x="123" y="403"/>
                  </a:cubicBezTo>
                  <a:cubicBezTo>
                    <a:pt x="114" y="400"/>
                    <a:pt x="108" y="391"/>
                    <a:pt x="111" y="381"/>
                  </a:cubicBezTo>
                  <a:cubicBezTo>
                    <a:pt x="113" y="373"/>
                    <a:pt x="121" y="367"/>
                    <a:pt x="129" y="368"/>
                  </a:cubicBezTo>
                  <a:cubicBezTo>
                    <a:pt x="130" y="368"/>
                    <a:pt x="138" y="368"/>
                    <a:pt x="141" y="368"/>
                  </a:cubicBezTo>
                  <a:cubicBezTo>
                    <a:pt x="167" y="368"/>
                    <a:pt x="176" y="353"/>
                    <a:pt x="185" y="329"/>
                  </a:cubicBezTo>
                  <a:cubicBezTo>
                    <a:pt x="190" y="318"/>
                    <a:pt x="190" y="318"/>
                    <a:pt x="190" y="318"/>
                  </a:cubicBezTo>
                  <a:cubicBezTo>
                    <a:pt x="190" y="318"/>
                    <a:pt x="112" y="128"/>
                    <a:pt x="104" y="107"/>
                  </a:cubicBezTo>
                  <a:cubicBezTo>
                    <a:pt x="100" y="96"/>
                    <a:pt x="106" y="85"/>
                    <a:pt x="116" y="81"/>
                  </a:cubicBezTo>
                  <a:cubicBezTo>
                    <a:pt x="127" y="77"/>
                    <a:pt x="138" y="82"/>
                    <a:pt x="143" y="91"/>
                  </a:cubicBezTo>
                  <a:cubicBezTo>
                    <a:pt x="144" y="94"/>
                    <a:pt x="144" y="94"/>
                    <a:pt x="144" y="94"/>
                  </a:cubicBezTo>
                  <a:cubicBezTo>
                    <a:pt x="144" y="94"/>
                    <a:pt x="144" y="94"/>
                    <a:pt x="144" y="94"/>
                  </a:cubicBezTo>
                  <a:cubicBezTo>
                    <a:pt x="211" y="265"/>
                    <a:pt x="211" y="265"/>
                    <a:pt x="211" y="265"/>
                  </a:cubicBezTo>
                  <a:cubicBezTo>
                    <a:pt x="213" y="265"/>
                    <a:pt x="213" y="265"/>
                    <a:pt x="213" y="265"/>
                  </a:cubicBezTo>
                  <a:cubicBezTo>
                    <a:pt x="213" y="265"/>
                    <a:pt x="270" y="115"/>
                    <a:pt x="276" y="97"/>
                  </a:cubicBezTo>
                  <a:cubicBezTo>
                    <a:pt x="277" y="97"/>
                    <a:pt x="277" y="97"/>
                    <a:pt x="277" y="97"/>
                  </a:cubicBezTo>
                  <a:cubicBezTo>
                    <a:pt x="277" y="96"/>
                    <a:pt x="277" y="96"/>
                    <a:pt x="277" y="96"/>
                  </a:cubicBezTo>
                  <a:cubicBezTo>
                    <a:pt x="277" y="96"/>
                    <a:pt x="277" y="95"/>
                    <a:pt x="277" y="95"/>
                  </a:cubicBezTo>
                  <a:cubicBezTo>
                    <a:pt x="281" y="85"/>
                    <a:pt x="292" y="80"/>
                    <a:pt x="302" y="83"/>
                  </a:cubicBezTo>
                  <a:cubicBezTo>
                    <a:pt x="312" y="86"/>
                    <a:pt x="318" y="97"/>
                    <a:pt x="315" y="108"/>
                  </a:cubicBezTo>
                  <a:close/>
                  <a:moveTo>
                    <a:pt x="439" y="363"/>
                  </a:moveTo>
                  <a:cubicBezTo>
                    <a:pt x="434" y="372"/>
                    <a:pt x="422" y="376"/>
                    <a:pt x="413" y="370"/>
                  </a:cubicBezTo>
                  <a:cubicBezTo>
                    <a:pt x="403" y="365"/>
                    <a:pt x="317" y="305"/>
                    <a:pt x="322" y="296"/>
                  </a:cubicBezTo>
                  <a:cubicBezTo>
                    <a:pt x="328" y="286"/>
                    <a:pt x="423" y="331"/>
                    <a:pt x="432" y="336"/>
                  </a:cubicBezTo>
                  <a:cubicBezTo>
                    <a:pt x="441" y="342"/>
                    <a:pt x="445" y="353"/>
                    <a:pt x="439" y="363"/>
                  </a:cubicBezTo>
                  <a:close/>
                  <a:moveTo>
                    <a:pt x="467" y="263"/>
                  </a:moveTo>
                  <a:cubicBezTo>
                    <a:pt x="456" y="263"/>
                    <a:pt x="351" y="255"/>
                    <a:pt x="351" y="244"/>
                  </a:cubicBezTo>
                  <a:cubicBezTo>
                    <a:pt x="351" y="234"/>
                    <a:pt x="456" y="224"/>
                    <a:pt x="467" y="224"/>
                  </a:cubicBezTo>
                  <a:cubicBezTo>
                    <a:pt x="477" y="224"/>
                    <a:pt x="486" y="232"/>
                    <a:pt x="486" y="243"/>
                  </a:cubicBezTo>
                  <a:cubicBezTo>
                    <a:pt x="486" y="254"/>
                    <a:pt x="477" y="263"/>
                    <a:pt x="467" y="263"/>
                  </a:cubicBezTo>
                  <a:close/>
                </a:path>
              </a:pathLst>
            </a:custGeom>
            <a:solidFill>
              <a:srgbClr val="FFFFFF"/>
            </a:solidFill>
            <a:ln>
              <a:noFill/>
            </a:ln>
          </p:spPr>
          <p:txBody>
            <a:bodyPr vert="horz" wrap="square" lIns="89606" tIns="44802" rIns="89606" bIns="44802" numCol="1" anchor="t" anchorCtr="0" compatLnSpc="1">
              <a:prstTxWarp prst="textNoShape">
                <a:avLst/>
              </a:prstTxWarp>
            </a:bodyPr>
            <a:lstStyle/>
            <a:p>
              <a:pPr defTabSz="932319">
                <a:defRPr/>
              </a:pPr>
              <a:endParaRPr lang="en-US" sz="1764" kern="0" dirty="0">
                <a:solidFill>
                  <a:srgbClr val="505050"/>
                </a:solidFill>
                <a:latin typeface="Segoe UI"/>
              </a:endParaRPr>
            </a:p>
          </p:txBody>
        </p:sp>
      </p:grpSp>
      <p:grpSp>
        <p:nvGrpSpPr>
          <p:cNvPr id="14" name="Group 13"/>
          <p:cNvGrpSpPr/>
          <p:nvPr userDrawn="1"/>
        </p:nvGrpSpPr>
        <p:grpSpPr>
          <a:xfrm>
            <a:off x="8205829" y="1218557"/>
            <a:ext cx="3782426" cy="3620806"/>
            <a:chOff x="8206628" y="1217640"/>
            <a:chExt cx="3783948" cy="3622263"/>
          </a:xfrm>
        </p:grpSpPr>
        <p:grpSp>
          <p:nvGrpSpPr>
            <p:cNvPr id="15" name="Group 14"/>
            <p:cNvGrpSpPr/>
            <p:nvPr/>
          </p:nvGrpSpPr>
          <p:grpSpPr>
            <a:xfrm>
              <a:off x="10137980" y="1225066"/>
              <a:ext cx="1836984" cy="3614837"/>
              <a:chOff x="10137980" y="1225066"/>
              <a:chExt cx="1836984" cy="3614837"/>
            </a:xfrm>
          </p:grpSpPr>
          <p:sp>
            <p:nvSpPr>
              <p:cNvPr id="20" name="Rectangle 179"/>
              <p:cNvSpPr>
                <a:spLocks noChangeArrowheads="1"/>
              </p:cNvSpPr>
              <p:nvPr/>
            </p:nvSpPr>
            <p:spPr bwMode="auto">
              <a:xfrm>
                <a:off x="10137980" y="1225066"/>
                <a:ext cx="1836984" cy="3614837"/>
              </a:xfrm>
              <a:prstGeom prst="rect">
                <a:avLst/>
              </a:prstGeom>
              <a:solidFill>
                <a:srgbClr val="0078D7"/>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1" name="Freeform 316"/>
              <p:cNvSpPr>
                <a:spLocks/>
              </p:cNvSpPr>
              <p:nvPr/>
            </p:nvSpPr>
            <p:spPr bwMode="auto">
              <a:xfrm>
                <a:off x="10342441" y="3438133"/>
                <a:ext cx="1444690" cy="1092432"/>
              </a:xfrm>
              <a:custGeom>
                <a:avLst/>
                <a:gdLst>
                  <a:gd name="T0" fmla="*/ 1244 w 2575"/>
                  <a:gd name="T1" fmla="*/ 688 h 1947"/>
                  <a:gd name="T2" fmla="*/ 1541 w 2575"/>
                  <a:gd name="T3" fmla="*/ 140 h 1947"/>
                  <a:gd name="T4" fmla="*/ 1624 w 2575"/>
                  <a:gd name="T5" fmla="*/ 122 h 1947"/>
                  <a:gd name="T6" fmla="*/ 1701 w 2575"/>
                  <a:gd name="T7" fmla="*/ 67 h 1947"/>
                  <a:gd name="T8" fmla="*/ 1736 w 2575"/>
                  <a:gd name="T9" fmla="*/ 115 h 1947"/>
                  <a:gd name="T10" fmla="*/ 1710 w 2575"/>
                  <a:gd name="T11" fmla="*/ 202 h 1947"/>
                  <a:gd name="T12" fmla="*/ 2253 w 2575"/>
                  <a:gd name="T13" fmla="*/ 661 h 1947"/>
                  <a:gd name="T14" fmla="*/ 2294 w 2575"/>
                  <a:gd name="T15" fmla="*/ 706 h 1947"/>
                  <a:gd name="T16" fmla="*/ 2564 w 2575"/>
                  <a:gd name="T17" fmla="*/ 695 h 1947"/>
                  <a:gd name="T18" fmla="*/ 2339 w 2575"/>
                  <a:gd name="T19" fmla="*/ 828 h 1947"/>
                  <a:gd name="T20" fmla="*/ 2337 w 2575"/>
                  <a:gd name="T21" fmla="*/ 849 h 1947"/>
                  <a:gd name="T22" fmla="*/ 2575 w 2575"/>
                  <a:gd name="T23" fmla="*/ 865 h 1947"/>
                  <a:gd name="T24" fmla="*/ 2273 w 2575"/>
                  <a:gd name="T25" fmla="*/ 984 h 1947"/>
                  <a:gd name="T26" fmla="*/ 1768 w 2575"/>
                  <a:gd name="T27" fmla="*/ 1630 h 1947"/>
                  <a:gd name="T28" fmla="*/ 0 w 2575"/>
                  <a:gd name="T29" fmla="*/ 1328 h 1947"/>
                  <a:gd name="T30" fmla="*/ 951 w 2575"/>
                  <a:gd name="T31" fmla="*/ 1291 h 1947"/>
                  <a:gd name="T32" fmla="*/ 862 w 2575"/>
                  <a:gd name="T33" fmla="*/ 1069 h 1947"/>
                  <a:gd name="T34" fmla="*/ 574 w 2575"/>
                  <a:gd name="T35" fmla="*/ 940 h 1947"/>
                  <a:gd name="T36" fmla="*/ 585 w 2575"/>
                  <a:gd name="T37" fmla="*/ 881 h 1947"/>
                  <a:gd name="T38" fmla="*/ 722 w 2575"/>
                  <a:gd name="T39" fmla="*/ 839 h 1947"/>
                  <a:gd name="T40" fmla="*/ 453 w 2575"/>
                  <a:gd name="T41" fmla="*/ 615 h 1947"/>
                  <a:gd name="T42" fmla="*/ 475 w 2575"/>
                  <a:gd name="T43" fmla="*/ 571 h 1947"/>
                  <a:gd name="T44" fmla="*/ 592 w 2575"/>
                  <a:gd name="T45" fmla="*/ 557 h 1947"/>
                  <a:gd name="T46" fmla="*/ 388 w 2575"/>
                  <a:gd name="T47" fmla="*/ 303 h 1947"/>
                  <a:gd name="T48" fmla="*/ 457 w 2575"/>
                  <a:gd name="T49" fmla="*/ 259 h 1947"/>
                  <a:gd name="T50" fmla="*/ 1244 w 2575"/>
                  <a:gd name="T51" fmla="*/ 688 h 1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75" h="1947">
                    <a:moveTo>
                      <a:pt x="1244" y="688"/>
                    </a:moveTo>
                    <a:cubicBezTo>
                      <a:pt x="1326" y="429"/>
                      <a:pt x="1427" y="262"/>
                      <a:pt x="1541" y="140"/>
                    </a:cubicBezTo>
                    <a:cubicBezTo>
                      <a:pt x="1628" y="51"/>
                      <a:pt x="1674" y="21"/>
                      <a:pt x="1624" y="122"/>
                    </a:cubicBezTo>
                    <a:cubicBezTo>
                      <a:pt x="1644" y="103"/>
                      <a:pt x="1676" y="78"/>
                      <a:pt x="1701" y="67"/>
                    </a:cubicBezTo>
                    <a:cubicBezTo>
                      <a:pt x="1843" y="0"/>
                      <a:pt x="1832" y="55"/>
                      <a:pt x="1736" y="115"/>
                    </a:cubicBezTo>
                    <a:cubicBezTo>
                      <a:pt x="1999" y="21"/>
                      <a:pt x="1989" y="140"/>
                      <a:pt x="1710" y="202"/>
                    </a:cubicBezTo>
                    <a:cubicBezTo>
                      <a:pt x="1939" y="207"/>
                      <a:pt x="2182" y="351"/>
                      <a:pt x="2253" y="661"/>
                    </a:cubicBezTo>
                    <a:cubicBezTo>
                      <a:pt x="2262" y="704"/>
                      <a:pt x="2250" y="700"/>
                      <a:pt x="2294" y="706"/>
                    </a:cubicBezTo>
                    <a:cubicBezTo>
                      <a:pt x="2387" y="725"/>
                      <a:pt x="2477" y="723"/>
                      <a:pt x="2564" y="695"/>
                    </a:cubicBezTo>
                    <a:cubicBezTo>
                      <a:pt x="2554" y="759"/>
                      <a:pt x="2470" y="800"/>
                      <a:pt x="2339" y="828"/>
                    </a:cubicBezTo>
                    <a:cubicBezTo>
                      <a:pt x="2289" y="839"/>
                      <a:pt x="2280" y="835"/>
                      <a:pt x="2337" y="849"/>
                    </a:cubicBezTo>
                    <a:cubicBezTo>
                      <a:pt x="2410" y="865"/>
                      <a:pt x="2490" y="869"/>
                      <a:pt x="2575" y="865"/>
                    </a:cubicBezTo>
                    <a:cubicBezTo>
                      <a:pt x="2509" y="943"/>
                      <a:pt x="2403" y="982"/>
                      <a:pt x="2273" y="984"/>
                    </a:cubicBezTo>
                    <a:cubicBezTo>
                      <a:pt x="2191" y="1282"/>
                      <a:pt x="2005" y="1497"/>
                      <a:pt x="1768" y="1630"/>
                    </a:cubicBezTo>
                    <a:cubicBezTo>
                      <a:pt x="1212" y="1947"/>
                      <a:pt x="405" y="1901"/>
                      <a:pt x="0" y="1328"/>
                    </a:cubicBezTo>
                    <a:cubicBezTo>
                      <a:pt x="265" y="1536"/>
                      <a:pt x="658" y="1582"/>
                      <a:pt x="951" y="1291"/>
                    </a:cubicBezTo>
                    <a:cubicBezTo>
                      <a:pt x="759" y="1291"/>
                      <a:pt x="711" y="1147"/>
                      <a:pt x="862" y="1069"/>
                    </a:cubicBezTo>
                    <a:cubicBezTo>
                      <a:pt x="718" y="1066"/>
                      <a:pt x="626" y="1023"/>
                      <a:pt x="574" y="940"/>
                    </a:cubicBezTo>
                    <a:cubicBezTo>
                      <a:pt x="553" y="908"/>
                      <a:pt x="553" y="906"/>
                      <a:pt x="585" y="881"/>
                    </a:cubicBezTo>
                    <a:cubicBezTo>
                      <a:pt x="622" y="855"/>
                      <a:pt x="672" y="844"/>
                      <a:pt x="722" y="839"/>
                    </a:cubicBezTo>
                    <a:cubicBezTo>
                      <a:pt x="574" y="796"/>
                      <a:pt x="485" y="718"/>
                      <a:pt x="453" y="615"/>
                    </a:cubicBezTo>
                    <a:cubicBezTo>
                      <a:pt x="441" y="578"/>
                      <a:pt x="439" y="580"/>
                      <a:pt x="475" y="571"/>
                    </a:cubicBezTo>
                    <a:cubicBezTo>
                      <a:pt x="510" y="564"/>
                      <a:pt x="553" y="557"/>
                      <a:pt x="592" y="557"/>
                    </a:cubicBezTo>
                    <a:cubicBezTo>
                      <a:pt x="475" y="486"/>
                      <a:pt x="407" y="399"/>
                      <a:pt x="388" y="303"/>
                    </a:cubicBezTo>
                    <a:cubicBezTo>
                      <a:pt x="372" y="211"/>
                      <a:pt x="388" y="234"/>
                      <a:pt x="457" y="259"/>
                    </a:cubicBezTo>
                    <a:cubicBezTo>
                      <a:pt x="761" y="376"/>
                      <a:pt x="1063" y="502"/>
                      <a:pt x="1244" y="688"/>
                    </a:cubicBezTo>
                    <a:close/>
                  </a:path>
                </a:pathLst>
              </a:custGeom>
              <a:solidFill>
                <a:schemeClr val="bg1"/>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grpSp>
          <p:nvGrpSpPr>
            <p:cNvPr id="16" name="Group 15"/>
            <p:cNvGrpSpPr/>
            <p:nvPr/>
          </p:nvGrpSpPr>
          <p:grpSpPr>
            <a:xfrm>
              <a:off x="8206628" y="1217640"/>
              <a:ext cx="3783948" cy="1856191"/>
              <a:chOff x="8206628" y="1217640"/>
              <a:chExt cx="3783948" cy="1856191"/>
            </a:xfrm>
          </p:grpSpPr>
          <p:sp>
            <p:nvSpPr>
              <p:cNvPr id="17" name="Rectangle 120"/>
              <p:cNvSpPr>
                <a:spLocks noChangeArrowheads="1"/>
              </p:cNvSpPr>
              <p:nvPr/>
            </p:nvSpPr>
            <p:spPr bwMode="auto">
              <a:xfrm>
                <a:off x="8206628" y="1217640"/>
                <a:ext cx="3783948" cy="1856191"/>
              </a:xfrm>
              <a:prstGeom prst="rect">
                <a:avLst/>
              </a:prstGeom>
              <a:solidFill>
                <a:srgbClr val="0078D7"/>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8" name="Rectangle 103"/>
              <p:cNvSpPr/>
              <p:nvPr/>
            </p:nvSpPr>
            <p:spPr>
              <a:xfrm>
                <a:off x="8232083" y="2234890"/>
                <a:ext cx="3633944" cy="363592"/>
              </a:xfrm>
              <a:prstGeom prst="rect">
                <a:avLst/>
              </a:prstGeom>
            </p:spPr>
            <p:txBody>
              <a:bodyPr wrap="square" lIns="0" rIns="0" bIns="89606" anchor="b" anchorCtr="0">
                <a:spAutoFit/>
              </a:bodyPr>
              <a:lstStyle/>
              <a:p>
                <a:pPr algn="ctr" defTabSz="914005">
                  <a:lnSpc>
                    <a:spcPct val="80000"/>
                  </a:lnSpc>
                  <a:spcBef>
                    <a:spcPts val="587"/>
                  </a:spcBef>
                  <a:spcAft>
                    <a:spcPts val="587"/>
                  </a:spcAft>
                  <a:defRPr/>
                </a:pPr>
                <a:r>
                  <a:rPr lang="en-US" sz="1799" u="sng" dirty="0">
                    <a:solidFill>
                      <a:schemeClr val="bg1"/>
                    </a:solidFill>
                    <a:latin typeface="Segoe UI"/>
                  </a:rPr>
                  <a:t>@</a:t>
                </a:r>
                <a:r>
                  <a:rPr lang="en-US" sz="1799" u="sng" dirty="0" err="1">
                    <a:solidFill>
                      <a:schemeClr val="bg1"/>
                    </a:solidFill>
                    <a:latin typeface="Segoe UI"/>
                  </a:rPr>
                  <a:t>OfficeDev</a:t>
                </a:r>
                <a:r>
                  <a:rPr lang="en-US" sz="1799" u="sng" dirty="0">
                    <a:solidFill>
                      <a:schemeClr val="bg1"/>
                    </a:solidFill>
                    <a:latin typeface="Segoe UI"/>
                  </a:rPr>
                  <a:t> </a:t>
                </a:r>
              </a:p>
            </p:txBody>
          </p:sp>
          <p:sp>
            <p:nvSpPr>
              <p:cNvPr id="19" name="Rectangle 104"/>
              <p:cNvSpPr/>
              <p:nvPr/>
            </p:nvSpPr>
            <p:spPr>
              <a:xfrm>
                <a:off x="8247644" y="1490659"/>
                <a:ext cx="3644837" cy="863080"/>
              </a:xfrm>
              <a:prstGeom prst="rect">
                <a:avLst/>
              </a:prstGeom>
            </p:spPr>
            <p:txBody>
              <a:bodyPr wrap="square" lIns="179213" tIns="143370" rIns="179213" bIns="89606">
                <a:spAutoFit/>
              </a:bodyPr>
              <a:lstStyle/>
              <a:p>
                <a:pPr algn="ctr" defTabSz="914005">
                  <a:spcBef>
                    <a:spcPts val="587"/>
                  </a:spcBef>
                  <a:spcAft>
                    <a:spcPts val="587"/>
                  </a:spcAft>
                  <a:defRPr/>
                </a:pPr>
                <a:r>
                  <a:rPr lang="en-US" sz="3998" b="1" dirty="0">
                    <a:gradFill>
                      <a:gsLst>
                        <a:gs pos="0">
                          <a:srgbClr val="FFFFFF"/>
                        </a:gs>
                        <a:gs pos="100000">
                          <a:srgbClr val="FFFFFF"/>
                        </a:gs>
                      </a:gsLst>
                      <a:lin ang="5400000" scaled="0"/>
                    </a:gradFill>
                    <a:latin typeface="Segoe UI Light"/>
                  </a:rPr>
                  <a:t>Twitter</a:t>
                </a:r>
              </a:p>
            </p:txBody>
          </p:sp>
        </p:grpSp>
      </p:grpSp>
      <p:grpSp>
        <p:nvGrpSpPr>
          <p:cNvPr id="22" name="Group 21"/>
          <p:cNvGrpSpPr/>
          <p:nvPr userDrawn="1"/>
        </p:nvGrpSpPr>
        <p:grpSpPr>
          <a:xfrm>
            <a:off x="8221381" y="3155932"/>
            <a:ext cx="1835475" cy="1683431"/>
            <a:chOff x="8272463" y="3235325"/>
            <a:chExt cx="1761331" cy="1615428"/>
          </a:xfrm>
        </p:grpSpPr>
        <p:sp>
          <p:nvSpPr>
            <p:cNvPr id="23" name="Rectangle 179"/>
            <p:cNvSpPr>
              <a:spLocks noChangeArrowheads="1"/>
            </p:cNvSpPr>
            <p:nvPr/>
          </p:nvSpPr>
          <p:spPr bwMode="auto">
            <a:xfrm>
              <a:off x="8272463" y="3235325"/>
              <a:ext cx="1761331" cy="1615428"/>
            </a:xfrm>
            <a:prstGeom prst="rect">
              <a:avLst/>
            </a:prstGeom>
            <a:solidFill>
              <a:schemeClr val="bg1">
                <a:lumMod val="75000"/>
              </a:schemeClr>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nvGrpSpPr>
            <p:cNvPr id="24" name="Group 23"/>
            <p:cNvGrpSpPr/>
            <p:nvPr/>
          </p:nvGrpSpPr>
          <p:grpSpPr>
            <a:xfrm>
              <a:off x="8385175" y="3462338"/>
              <a:ext cx="1535113" cy="1117599"/>
              <a:chOff x="8385175" y="3462338"/>
              <a:chExt cx="1535113" cy="1117599"/>
            </a:xfrm>
          </p:grpSpPr>
          <p:sp>
            <p:nvSpPr>
              <p:cNvPr id="25" name="AutoShape 333"/>
              <p:cNvSpPr>
                <a:spLocks noChangeAspect="1" noChangeArrowheads="1" noTextEdit="1"/>
              </p:cNvSpPr>
              <p:nvPr/>
            </p:nvSpPr>
            <p:spPr bwMode="auto">
              <a:xfrm>
                <a:off x="8385175" y="3462338"/>
                <a:ext cx="1535113" cy="1116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6" name="Freeform 335"/>
              <p:cNvSpPr>
                <a:spLocks/>
              </p:cNvSpPr>
              <p:nvPr/>
            </p:nvSpPr>
            <p:spPr bwMode="auto">
              <a:xfrm>
                <a:off x="9421813" y="3917950"/>
                <a:ext cx="498475" cy="661987"/>
              </a:xfrm>
              <a:custGeom>
                <a:avLst/>
                <a:gdLst>
                  <a:gd name="T0" fmla="*/ 227 w 227"/>
                  <a:gd name="T1" fmla="*/ 301 h 301"/>
                  <a:gd name="T2" fmla="*/ 162 w 227"/>
                  <a:gd name="T3" fmla="*/ 178 h 301"/>
                  <a:gd name="T4" fmla="*/ 168 w 227"/>
                  <a:gd name="T5" fmla="*/ 138 h 301"/>
                  <a:gd name="T6" fmla="*/ 168 w 227"/>
                  <a:gd name="T7" fmla="*/ 91 h 301"/>
                  <a:gd name="T8" fmla="*/ 90 w 227"/>
                  <a:gd name="T9" fmla="*/ 0 h 301"/>
                  <a:gd name="T10" fmla="*/ 0 w 227"/>
                  <a:gd name="T11" fmla="*/ 91 h 301"/>
                  <a:gd name="T12" fmla="*/ 0 w 227"/>
                  <a:gd name="T13" fmla="*/ 138 h 301"/>
                  <a:gd name="T14" fmla="*/ 51 w 227"/>
                  <a:gd name="T15" fmla="*/ 219 h 301"/>
                  <a:gd name="T16" fmla="*/ 77 w 227"/>
                  <a:gd name="T17" fmla="*/ 301 h 301"/>
                  <a:gd name="T18" fmla="*/ 227 w 227"/>
                  <a:gd name="T19" fmla="*/ 301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7" h="301">
                    <a:moveTo>
                      <a:pt x="227" y="301"/>
                    </a:moveTo>
                    <a:cubicBezTo>
                      <a:pt x="162" y="178"/>
                      <a:pt x="162" y="178"/>
                      <a:pt x="162" y="178"/>
                    </a:cubicBezTo>
                    <a:cubicBezTo>
                      <a:pt x="166" y="166"/>
                      <a:pt x="168" y="153"/>
                      <a:pt x="168" y="138"/>
                    </a:cubicBezTo>
                    <a:cubicBezTo>
                      <a:pt x="168" y="91"/>
                      <a:pt x="168" y="91"/>
                      <a:pt x="168" y="91"/>
                    </a:cubicBezTo>
                    <a:cubicBezTo>
                      <a:pt x="168" y="41"/>
                      <a:pt x="140" y="0"/>
                      <a:pt x="90" y="0"/>
                    </a:cubicBezTo>
                    <a:cubicBezTo>
                      <a:pt x="41" y="0"/>
                      <a:pt x="0" y="41"/>
                      <a:pt x="0" y="91"/>
                    </a:cubicBezTo>
                    <a:cubicBezTo>
                      <a:pt x="0" y="138"/>
                      <a:pt x="0" y="138"/>
                      <a:pt x="0" y="138"/>
                    </a:cubicBezTo>
                    <a:cubicBezTo>
                      <a:pt x="0" y="174"/>
                      <a:pt x="21" y="205"/>
                      <a:pt x="51" y="219"/>
                    </a:cubicBezTo>
                    <a:cubicBezTo>
                      <a:pt x="77" y="301"/>
                      <a:pt x="77" y="301"/>
                      <a:pt x="77" y="301"/>
                    </a:cubicBezTo>
                    <a:lnTo>
                      <a:pt x="227" y="301"/>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7" name="Freeform 336"/>
              <p:cNvSpPr>
                <a:spLocks/>
              </p:cNvSpPr>
              <p:nvPr/>
            </p:nvSpPr>
            <p:spPr bwMode="auto">
              <a:xfrm>
                <a:off x="9428163" y="4271963"/>
                <a:ext cx="136525" cy="88900"/>
              </a:xfrm>
              <a:custGeom>
                <a:avLst/>
                <a:gdLst>
                  <a:gd name="T0" fmla="*/ 23 w 62"/>
                  <a:gd name="T1" fmla="*/ 40 h 40"/>
                  <a:gd name="T2" fmla="*/ 62 w 62"/>
                  <a:gd name="T3" fmla="*/ 0 h 40"/>
                  <a:gd name="T4" fmla="*/ 0 w 62"/>
                  <a:gd name="T5" fmla="*/ 0 h 40"/>
                  <a:gd name="T6" fmla="*/ 23 w 62"/>
                  <a:gd name="T7" fmla="*/ 40 h 40"/>
                </a:gdLst>
                <a:ahLst/>
                <a:cxnLst>
                  <a:cxn ang="0">
                    <a:pos x="T0" y="T1"/>
                  </a:cxn>
                  <a:cxn ang="0">
                    <a:pos x="T2" y="T3"/>
                  </a:cxn>
                  <a:cxn ang="0">
                    <a:pos x="T4" y="T5"/>
                  </a:cxn>
                  <a:cxn ang="0">
                    <a:pos x="T6" y="T7"/>
                  </a:cxn>
                </a:cxnLst>
                <a:rect l="0" t="0" r="r" b="b"/>
                <a:pathLst>
                  <a:path w="62" h="40">
                    <a:moveTo>
                      <a:pt x="23" y="40"/>
                    </a:moveTo>
                    <a:cubicBezTo>
                      <a:pt x="62" y="0"/>
                      <a:pt x="62" y="0"/>
                      <a:pt x="62" y="0"/>
                    </a:cubicBezTo>
                    <a:cubicBezTo>
                      <a:pt x="0" y="0"/>
                      <a:pt x="0" y="0"/>
                      <a:pt x="0" y="0"/>
                    </a:cubicBezTo>
                    <a:cubicBezTo>
                      <a:pt x="4" y="15"/>
                      <a:pt x="12" y="29"/>
                      <a:pt x="23" y="40"/>
                    </a:cubicBezTo>
                    <a:close/>
                  </a:path>
                </a:pathLst>
              </a:custGeom>
              <a:solidFill>
                <a:srgbClr val="4937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8" name="Rectangle 337"/>
              <p:cNvSpPr>
                <a:spLocks noChangeArrowheads="1"/>
              </p:cNvSpPr>
              <p:nvPr/>
            </p:nvSpPr>
            <p:spPr bwMode="auto">
              <a:xfrm>
                <a:off x="8458200" y="3541713"/>
                <a:ext cx="1143000" cy="6556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9" name="Rectangle 338"/>
              <p:cNvSpPr>
                <a:spLocks noChangeArrowheads="1"/>
              </p:cNvSpPr>
              <p:nvPr/>
            </p:nvSpPr>
            <p:spPr bwMode="auto">
              <a:xfrm>
                <a:off x="8458200" y="3644900"/>
                <a:ext cx="211138" cy="5524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0" name="Rectangle 339"/>
              <p:cNvSpPr>
                <a:spLocks noChangeArrowheads="1"/>
              </p:cNvSpPr>
              <p:nvPr/>
            </p:nvSpPr>
            <p:spPr bwMode="auto">
              <a:xfrm>
                <a:off x="8472488" y="3552825"/>
                <a:ext cx="1138238" cy="9207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1" name="Freeform 340"/>
              <p:cNvSpPr>
                <a:spLocks noEditPoints="1"/>
              </p:cNvSpPr>
              <p:nvPr/>
            </p:nvSpPr>
            <p:spPr bwMode="auto">
              <a:xfrm>
                <a:off x="8385175" y="3463925"/>
                <a:ext cx="1304925" cy="812800"/>
              </a:xfrm>
              <a:custGeom>
                <a:avLst/>
                <a:gdLst>
                  <a:gd name="T0" fmla="*/ 585 w 594"/>
                  <a:gd name="T1" fmla="*/ 0 h 369"/>
                  <a:gd name="T2" fmla="*/ 8 w 594"/>
                  <a:gd name="T3" fmla="*/ 0 h 369"/>
                  <a:gd name="T4" fmla="*/ 0 w 594"/>
                  <a:gd name="T5" fmla="*/ 9 h 369"/>
                  <a:gd name="T6" fmla="*/ 0 w 594"/>
                  <a:gd name="T7" fmla="*/ 360 h 369"/>
                  <a:gd name="T8" fmla="*/ 8 w 594"/>
                  <a:gd name="T9" fmla="*/ 369 h 369"/>
                  <a:gd name="T10" fmla="*/ 585 w 594"/>
                  <a:gd name="T11" fmla="*/ 369 h 369"/>
                  <a:gd name="T12" fmla="*/ 594 w 594"/>
                  <a:gd name="T13" fmla="*/ 360 h 369"/>
                  <a:gd name="T14" fmla="*/ 594 w 594"/>
                  <a:gd name="T15" fmla="*/ 9 h 369"/>
                  <a:gd name="T16" fmla="*/ 585 w 594"/>
                  <a:gd name="T17" fmla="*/ 0 h 369"/>
                  <a:gd name="T18" fmla="*/ 548 w 594"/>
                  <a:gd name="T19" fmla="*/ 314 h 369"/>
                  <a:gd name="T20" fmla="*/ 541 w 594"/>
                  <a:gd name="T21" fmla="*/ 321 h 369"/>
                  <a:gd name="T22" fmla="*/ 53 w 594"/>
                  <a:gd name="T23" fmla="*/ 321 h 369"/>
                  <a:gd name="T24" fmla="*/ 46 w 594"/>
                  <a:gd name="T25" fmla="*/ 314 h 369"/>
                  <a:gd name="T26" fmla="*/ 46 w 594"/>
                  <a:gd name="T27" fmla="*/ 52 h 369"/>
                  <a:gd name="T28" fmla="*/ 53 w 594"/>
                  <a:gd name="T29" fmla="*/ 45 h 369"/>
                  <a:gd name="T30" fmla="*/ 541 w 594"/>
                  <a:gd name="T31" fmla="*/ 45 h 369"/>
                  <a:gd name="T32" fmla="*/ 548 w 594"/>
                  <a:gd name="T33" fmla="*/ 52 h 369"/>
                  <a:gd name="T34" fmla="*/ 548 w 594"/>
                  <a:gd name="T35" fmla="*/ 314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4" h="369">
                    <a:moveTo>
                      <a:pt x="585" y="0"/>
                    </a:moveTo>
                    <a:cubicBezTo>
                      <a:pt x="8" y="0"/>
                      <a:pt x="8" y="0"/>
                      <a:pt x="8" y="0"/>
                    </a:cubicBezTo>
                    <a:cubicBezTo>
                      <a:pt x="4" y="0"/>
                      <a:pt x="0" y="4"/>
                      <a:pt x="0" y="9"/>
                    </a:cubicBezTo>
                    <a:cubicBezTo>
                      <a:pt x="0" y="360"/>
                      <a:pt x="0" y="360"/>
                      <a:pt x="0" y="360"/>
                    </a:cubicBezTo>
                    <a:cubicBezTo>
                      <a:pt x="0" y="365"/>
                      <a:pt x="4" y="369"/>
                      <a:pt x="8" y="369"/>
                    </a:cubicBezTo>
                    <a:cubicBezTo>
                      <a:pt x="585" y="369"/>
                      <a:pt x="585" y="369"/>
                      <a:pt x="585" y="369"/>
                    </a:cubicBezTo>
                    <a:cubicBezTo>
                      <a:pt x="590" y="369"/>
                      <a:pt x="594" y="365"/>
                      <a:pt x="594" y="360"/>
                    </a:cubicBezTo>
                    <a:cubicBezTo>
                      <a:pt x="594" y="9"/>
                      <a:pt x="594" y="9"/>
                      <a:pt x="594" y="9"/>
                    </a:cubicBezTo>
                    <a:cubicBezTo>
                      <a:pt x="594" y="4"/>
                      <a:pt x="590" y="0"/>
                      <a:pt x="585" y="0"/>
                    </a:cubicBezTo>
                    <a:close/>
                    <a:moveTo>
                      <a:pt x="548" y="314"/>
                    </a:moveTo>
                    <a:cubicBezTo>
                      <a:pt x="548" y="318"/>
                      <a:pt x="544" y="321"/>
                      <a:pt x="541" y="321"/>
                    </a:cubicBezTo>
                    <a:cubicBezTo>
                      <a:pt x="53" y="321"/>
                      <a:pt x="53" y="321"/>
                      <a:pt x="53" y="321"/>
                    </a:cubicBezTo>
                    <a:cubicBezTo>
                      <a:pt x="49" y="321"/>
                      <a:pt x="46" y="318"/>
                      <a:pt x="46" y="314"/>
                    </a:cubicBezTo>
                    <a:cubicBezTo>
                      <a:pt x="46" y="52"/>
                      <a:pt x="46" y="52"/>
                      <a:pt x="46" y="52"/>
                    </a:cubicBezTo>
                    <a:cubicBezTo>
                      <a:pt x="46" y="48"/>
                      <a:pt x="49" y="45"/>
                      <a:pt x="53" y="45"/>
                    </a:cubicBezTo>
                    <a:cubicBezTo>
                      <a:pt x="541" y="45"/>
                      <a:pt x="541" y="45"/>
                      <a:pt x="541" y="45"/>
                    </a:cubicBezTo>
                    <a:cubicBezTo>
                      <a:pt x="544" y="45"/>
                      <a:pt x="548" y="48"/>
                      <a:pt x="548" y="52"/>
                    </a:cubicBezTo>
                    <a:lnTo>
                      <a:pt x="548" y="3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2" name="Freeform 341"/>
              <p:cNvSpPr>
                <a:spLocks/>
              </p:cNvSpPr>
              <p:nvPr/>
            </p:nvSpPr>
            <p:spPr bwMode="auto">
              <a:xfrm>
                <a:off x="9010650" y="4197350"/>
                <a:ext cx="53975" cy="52387"/>
              </a:xfrm>
              <a:custGeom>
                <a:avLst/>
                <a:gdLst>
                  <a:gd name="T0" fmla="*/ 34 w 34"/>
                  <a:gd name="T1" fmla="*/ 33 h 33"/>
                  <a:gd name="T2" fmla="*/ 0 w 34"/>
                  <a:gd name="T3" fmla="*/ 29 h 33"/>
                  <a:gd name="T4" fmla="*/ 0 w 34"/>
                  <a:gd name="T5" fmla="*/ 6 h 33"/>
                  <a:gd name="T6" fmla="*/ 34 w 34"/>
                  <a:gd name="T7" fmla="*/ 0 h 33"/>
                  <a:gd name="T8" fmla="*/ 34 w 34"/>
                  <a:gd name="T9" fmla="*/ 33 h 33"/>
                </a:gdLst>
                <a:ahLst/>
                <a:cxnLst>
                  <a:cxn ang="0">
                    <a:pos x="T0" y="T1"/>
                  </a:cxn>
                  <a:cxn ang="0">
                    <a:pos x="T2" y="T3"/>
                  </a:cxn>
                  <a:cxn ang="0">
                    <a:pos x="T4" y="T5"/>
                  </a:cxn>
                  <a:cxn ang="0">
                    <a:pos x="T6" y="T7"/>
                  </a:cxn>
                  <a:cxn ang="0">
                    <a:pos x="T8" y="T9"/>
                  </a:cxn>
                </a:cxnLst>
                <a:rect l="0" t="0" r="r" b="b"/>
                <a:pathLst>
                  <a:path w="34" h="33">
                    <a:moveTo>
                      <a:pt x="34" y="33"/>
                    </a:moveTo>
                    <a:lnTo>
                      <a:pt x="0" y="29"/>
                    </a:lnTo>
                    <a:lnTo>
                      <a:pt x="0" y="6"/>
                    </a:lnTo>
                    <a:lnTo>
                      <a:pt x="34" y="0"/>
                    </a:lnTo>
                    <a:lnTo>
                      <a:pt x="34" y="33"/>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3" name="Freeform 348"/>
              <p:cNvSpPr>
                <a:spLocks/>
              </p:cNvSpPr>
              <p:nvPr/>
            </p:nvSpPr>
            <p:spPr bwMode="auto">
              <a:xfrm>
                <a:off x="9629775" y="3830638"/>
                <a:ext cx="160338" cy="173037"/>
              </a:xfrm>
              <a:custGeom>
                <a:avLst/>
                <a:gdLst>
                  <a:gd name="T0" fmla="*/ 7 w 73"/>
                  <a:gd name="T1" fmla="*/ 13 h 79"/>
                  <a:gd name="T2" fmla="*/ 7 w 73"/>
                  <a:gd name="T3" fmla="*/ 39 h 79"/>
                  <a:gd name="T4" fmla="*/ 40 w 73"/>
                  <a:gd name="T5" fmla="*/ 72 h 79"/>
                  <a:gd name="T6" fmla="*/ 66 w 73"/>
                  <a:gd name="T7" fmla="*/ 72 h 79"/>
                  <a:gd name="T8" fmla="*/ 66 w 73"/>
                  <a:gd name="T9" fmla="*/ 46 h 79"/>
                  <a:gd name="T10" fmla="*/ 20 w 73"/>
                  <a:gd name="T11" fmla="*/ 0 h 79"/>
                  <a:gd name="T12" fmla="*/ 7 w 73"/>
                  <a:gd name="T13" fmla="*/ 13 h 79"/>
                </a:gdLst>
                <a:ahLst/>
                <a:cxnLst>
                  <a:cxn ang="0">
                    <a:pos x="T0" y="T1"/>
                  </a:cxn>
                  <a:cxn ang="0">
                    <a:pos x="T2" y="T3"/>
                  </a:cxn>
                  <a:cxn ang="0">
                    <a:pos x="T4" y="T5"/>
                  </a:cxn>
                  <a:cxn ang="0">
                    <a:pos x="T6" y="T7"/>
                  </a:cxn>
                  <a:cxn ang="0">
                    <a:pos x="T8" y="T9"/>
                  </a:cxn>
                  <a:cxn ang="0">
                    <a:pos x="T10" y="T11"/>
                  </a:cxn>
                  <a:cxn ang="0">
                    <a:pos x="T12" y="T13"/>
                  </a:cxn>
                </a:cxnLst>
                <a:rect l="0" t="0" r="r" b="b"/>
                <a:pathLst>
                  <a:path w="73" h="79">
                    <a:moveTo>
                      <a:pt x="7" y="13"/>
                    </a:moveTo>
                    <a:cubicBezTo>
                      <a:pt x="0" y="20"/>
                      <a:pt x="0" y="32"/>
                      <a:pt x="7" y="39"/>
                    </a:cubicBezTo>
                    <a:cubicBezTo>
                      <a:pt x="40" y="72"/>
                      <a:pt x="40" y="72"/>
                      <a:pt x="40" y="72"/>
                    </a:cubicBezTo>
                    <a:cubicBezTo>
                      <a:pt x="47" y="79"/>
                      <a:pt x="59" y="79"/>
                      <a:pt x="66" y="72"/>
                    </a:cubicBezTo>
                    <a:cubicBezTo>
                      <a:pt x="73" y="65"/>
                      <a:pt x="73" y="53"/>
                      <a:pt x="66" y="46"/>
                    </a:cubicBezTo>
                    <a:cubicBezTo>
                      <a:pt x="20" y="0"/>
                      <a:pt x="20" y="0"/>
                      <a:pt x="20" y="0"/>
                    </a:cubicBezTo>
                    <a:lnTo>
                      <a:pt x="7" y="13"/>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4" name="Freeform 349"/>
              <p:cNvSpPr>
                <a:spLocks/>
              </p:cNvSpPr>
              <p:nvPr/>
            </p:nvSpPr>
            <p:spPr bwMode="auto">
              <a:xfrm>
                <a:off x="9691688" y="3906838"/>
                <a:ext cx="98425" cy="250825"/>
              </a:xfrm>
              <a:custGeom>
                <a:avLst/>
                <a:gdLst>
                  <a:gd name="T0" fmla="*/ 45 w 45"/>
                  <a:gd name="T1" fmla="*/ 86 h 114"/>
                  <a:gd name="T2" fmla="*/ 23 w 45"/>
                  <a:gd name="T3" fmla="*/ 109 h 114"/>
                  <a:gd name="T4" fmla="*/ 23 w 45"/>
                  <a:gd name="T5" fmla="*/ 109 h 114"/>
                  <a:gd name="T6" fmla="*/ 0 w 45"/>
                  <a:gd name="T7" fmla="*/ 101 h 114"/>
                  <a:gd name="T8" fmla="*/ 0 w 45"/>
                  <a:gd name="T9" fmla="*/ 13 h 114"/>
                  <a:gd name="T10" fmla="*/ 23 w 45"/>
                  <a:gd name="T11" fmla="*/ 5 h 114"/>
                  <a:gd name="T12" fmla="*/ 23 w 45"/>
                  <a:gd name="T13" fmla="*/ 5 h 114"/>
                  <a:gd name="T14" fmla="*/ 45 w 45"/>
                  <a:gd name="T15" fmla="*/ 28 h 114"/>
                  <a:gd name="T16" fmla="*/ 45 w 45"/>
                  <a:gd name="T17" fmla="*/ 86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14">
                    <a:moveTo>
                      <a:pt x="45" y="86"/>
                    </a:moveTo>
                    <a:cubicBezTo>
                      <a:pt x="45" y="98"/>
                      <a:pt x="35" y="109"/>
                      <a:pt x="23" y="109"/>
                    </a:cubicBezTo>
                    <a:cubicBezTo>
                      <a:pt x="23" y="109"/>
                      <a:pt x="23" y="109"/>
                      <a:pt x="23" y="109"/>
                    </a:cubicBezTo>
                    <a:cubicBezTo>
                      <a:pt x="10" y="109"/>
                      <a:pt x="0" y="114"/>
                      <a:pt x="0" y="101"/>
                    </a:cubicBezTo>
                    <a:cubicBezTo>
                      <a:pt x="0" y="13"/>
                      <a:pt x="0" y="13"/>
                      <a:pt x="0" y="13"/>
                    </a:cubicBezTo>
                    <a:cubicBezTo>
                      <a:pt x="0" y="0"/>
                      <a:pt x="10" y="5"/>
                      <a:pt x="23" y="5"/>
                    </a:cubicBezTo>
                    <a:cubicBezTo>
                      <a:pt x="23" y="5"/>
                      <a:pt x="23" y="5"/>
                      <a:pt x="23" y="5"/>
                    </a:cubicBezTo>
                    <a:cubicBezTo>
                      <a:pt x="35" y="5"/>
                      <a:pt x="45" y="16"/>
                      <a:pt x="45" y="28"/>
                    </a:cubicBezTo>
                    <a:lnTo>
                      <a:pt x="45" y="86"/>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5" name="Freeform 350"/>
              <p:cNvSpPr>
                <a:spLocks/>
              </p:cNvSpPr>
              <p:nvPr/>
            </p:nvSpPr>
            <p:spPr bwMode="auto">
              <a:xfrm>
                <a:off x="9663113" y="3830638"/>
                <a:ext cx="49213" cy="36512"/>
              </a:xfrm>
              <a:custGeom>
                <a:avLst/>
                <a:gdLst>
                  <a:gd name="T0" fmla="*/ 5 w 22"/>
                  <a:gd name="T1" fmla="*/ 0 h 17"/>
                  <a:gd name="T2" fmla="*/ 0 w 22"/>
                  <a:gd name="T3" fmla="*/ 5 h 17"/>
                  <a:gd name="T4" fmla="*/ 7 w 22"/>
                  <a:gd name="T5" fmla="*/ 12 h 17"/>
                  <a:gd name="T6" fmla="*/ 22 w 22"/>
                  <a:gd name="T7" fmla="*/ 17 h 17"/>
                  <a:gd name="T8" fmla="*/ 5 w 22"/>
                  <a:gd name="T9" fmla="*/ 0 h 17"/>
                </a:gdLst>
                <a:ahLst/>
                <a:cxnLst>
                  <a:cxn ang="0">
                    <a:pos x="T0" y="T1"/>
                  </a:cxn>
                  <a:cxn ang="0">
                    <a:pos x="T2" y="T3"/>
                  </a:cxn>
                  <a:cxn ang="0">
                    <a:pos x="T4" y="T5"/>
                  </a:cxn>
                  <a:cxn ang="0">
                    <a:pos x="T6" y="T7"/>
                  </a:cxn>
                  <a:cxn ang="0">
                    <a:pos x="T8" y="T9"/>
                  </a:cxn>
                </a:cxnLst>
                <a:rect l="0" t="0" r="r" b="b"/>
                <a:pathLst>
                  <a:path w="22" h="17">
                    <a:moveTo>
                      <a:pt x="5" y="0"/>
                    </a:moveTo>
                    <a:cubicBezTo>
                      <a:pt x="0" y="5"/>
                      <a:pt x="0" y="5"/>
                      <a:pt x="0" y="5"/>
                    </a:cubicBezTo>
                    <a:cubicBezTo>
                      <a:pt x="7" y="12"/>
                      <a:pt x="7" y="12"/>
                      <a:pt x="7" y="12"/>
                    </a:cubicBezTo>
                    <a:cubicBezTo>
                      <a:pt x="11" y="16"/>
                      <a:pt x="17" y="17"/>
                      <a:pt x="22" y="17"/>
                    </a:cubicBezTo>
                    <a:lnTo>
                      <a:pt x="5" y="0"/>
                    </a:lnTo>
                    <a:close/>
                  </a:path>
                </a:pathLst>
              </a:custGeom>
              <a:solidFill>
                <a:srgbClr val="C693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6" name="Freeform 351"/>
              <p:cNvSpPr>
                <a:spLocks/>
              </p:cNvSpPr>
              <p:nvPr/>
            </p:nvSpPr>
            <p:spPr bwMode="auto">
              <a:xfrm>
                <a:off x="9564688" y="4078288"/>
                <a:ext cx="161925" cy="427037"/>
              </a:xfrm>
              <a:custGeom>
                <a:avLst/>
                <a:gdLst>
                  <a:gd name="T0" fmla="*/ 74 w 74"/>
                  <a:gd name="T1" fmla="*/ 0 h 194"/>
                  <a:gd name="T2" fmla="*/ 0 w 74"/>
                  <a:gd name="T3" fmla="*/ 97 h 194"/>
                  <a:gd name="T4" fmla="*/ 74 w 74"/>
                  <a:gd name="T5" fmla="*/ 194 h 194"/>
                  <a:gd name="T6" fmla="*/ 74 w 74"/>
                  <a:gd name="T7" fmla="*/ 0 h 194"/>
                </a:gdLst>
                <a:ahLst/>
                <a:cxnLst>
                  <a:cxn ang="0">
                    <a:pos x="T0" y="T1"/>
                  </a:cxn>
                  <a:cxn ang="0">
                    <a:pos x="T2" y="T3"/>
                  </a:cxn>
                  <a:cxn ang="0">
                    <a:pos x="T4" y="T5"/>
                  </a:cxn>
                  <a:cxn ang="0">
                    <a:pos x="T6" y="T7"/>
                  </a:cxn>
                </a:cxnLst>
                <a:rect l="0" t="0" r="r" b="b"/>
                <a:pathLst>
                  <a:path w="74" h="194">
                    <a:moveTo>
                      <a:pt x="74" y="0"/>
                    </a:moveTo>
                    <a:cubicBezTo>
                      <a:pt x="32" y="12"/>
                      <a:pt x="0" y="51"/>
                      <a:pt x="0" y="97"/>
                    </a:cubicBezTo>
                    <a:cubicBezTo>
                      <a:pt x="0" y="143"/>
                      <a:pt x="32" y="182"/>
                      <a:pt x="74" y="194"/>
                    </a:cubicBezTo>
                    <a:lnTo>
                      <a:pt x="74" y="0"/>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7" name="Line 352"/>
              <p:cNvSpPr>
                <a:spLocks noChangeShapeType="1"/>
              </p:cNvSpPr>
              <p:nvPr/>
            </p:nvSpPr>
            <p:spPr bwMode="auto">
              <a:xfrm flipH="1">
                <a:off x="8505825" y="368617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8" name="Line 353"/>
              <p:cNvSpPr>
                <a:spLocks noChangeShapeType="1"/>
              </p:cNvSpPr>
              <p:nvPr/>
            </p:nvSpPr>
            <p:spPr bwMode="auto">
              <a:xfrm flipH="1">
                <a:off x="8505825" y="371792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9" name="Line 354"/>
              <p:cNvSpPr>
                <a:spLocks noChangeShapeType="1"/>
              </p:cNvSpPr>
              <p:nvPr/>
            </p:nvSpPr>
            <p:spPr bwMode="auto">
              <a:xfrm flipH="1">
                <a:off x="8505825" y="3746500"/>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0" name="Line 355"/>
              <p:cNvSpPr>
                <a:spLocks noChangeShapeType="1"/>
              </p:cNvSpPr>
              <p:nvPr/>
            </p:nvSpPr>
            <p:spPr bwMode="auto">
              <a:xfrm flipH="1">
                <a:off x="8505825" y="3776663"/>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1" name="Line 356"/>
              <p:cNvSpPr>
                <a:spLocks noChangeShapeType="1"/>
              </p:cNvSpPr>
              <p:nvPr/>
            </p:nvSpPr>
            <p:spPr bwMode="auto">
              <a:xfrm flipH="1">
                <a:off x="8505825" y="3808413"/>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2" name="Line 357"/>
              <p:cNvSpPr>
                <a:spLocks noChangeShapeType="1"/>
              </p:cNvSpPr>
              <p:nvPr/>
            </p:nvSpPr>
            <p:spPr bwMode="auto">
              <a:xfrm flipH="1">
                <a:off x="8505825" y="383857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3" name="Line 358"/>
              <p:cNvSpPr>
                <a:spLocks noChangeShapeType="1"/>
              </p:cNvSpPr>
              <p:nvPr/>
            </p:nvSpPr>
            <p:spPr bwMode="auto">
              <a:xfrm flipH="1">
                <a:off x="8505825" y="387032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pic>
            <p:nvPicPr>
              <p:cNvPr id="44" name="Picture 43"/>
              <p:cNvPicPr>
                <a:picLocks noChangeAspect="1"/>
              </p:cNvPicPr>
              <p:nvPr/>
            </p:nvPicPr>
            <p:blipFill>
              <a:blip r:embed="rId2"/>
              <a:stretch>
                <a:fillRect/>
              </a:stretch>
            </p:blipFill>
            <p:spPr>
              <a:xfrm>
                <a:off x="8749942" y="3693929"/>
                <a:ext cx="307105" cy="443035"/>
              </a:xfrm>
              <a:prstGeom prst="rect">
                <a:avLst/>
              </a:prstGeom>
            </p:spPr>
          </p:pic>
          <p:grpSp>
            <p:nvGrpSpPr>
              <p:cNvPr id="45" name="Group 44"/>
              <p:cNvGrpSpPr/>
              <p:nvPr/>
            </p:nvGrpSpPr>
            <p:grpSpPr>
              <a:xfrm rot="5400000">
                <a:off x="9166188" y="3758283"/>
                <a:ext cx="306387" cy="444499"/>
                <a:chOff x="6878638" y="-701675"/>
                <a:chExt cx="306387" cy="444499"/>
              </a:xfrm>
            </p:grpSpPr>
            <p:sp>
              <p:nvSpPr>
                <p:cNvPr id="46" name="AutoShape 374"/>
                <p:cNvSpPr>
                  <a:spLocks noChangeAspect="1" noChangeArrowheads="1" noTextEdit="1"/>
                </p:cNvSpPr>
                <p:nvPr/>
              </p:nvSpPr>
              <p:spPr bwMode="auto">
                <a:xfrm>
                  <a:off x="6878638" y="-701675"/>
                  <a:ext cx="306387"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7" name="Freeform 376"/>
                <p:cNvSpPr>
                  <a:spLocks/>
                </p:cNvSpPr>
                <p:nvPr/>
              </p:nvSpPr>
              <p:spPr bwMode="auto">
                <a:xfrm>
                  <a:off x="6878638" y="-598488"/>
                  <a:ext cx="52387" cy="60325"/>
                </a:xfrm>
                <a:custGeom>
                  <a:avLst/>
                  <a:gdLst>
                    <a:gd name="T0" fmla="*/ 6 w 31"/>
                    <a:gd name="T1" fmla="*/ 35 h 35"/>
                    <a:gd name="T2" fmla="*/ 31 w 31"/>
                    <a:gd name="T3" fmla="*/ 35 h 35"/>
                    <a:gd name="T4" fmla="*/ 31 w 31"/>
                    <a:gd name="T5" fmla="*/ 0 h 35"/>
                    <a:gd name="T6" fmla="*/ 6 w 31"/>
                    <a:gd name="T7" fmla="*/ 0 h 35"/>
                    <a:gd name="T8" fmla="*/ 0 w 31"/>
                    <a:gd name="T9" fmla="*/ 6 h 35"/>
                    <a:gd name="T10" fmla="*/ 0 w 31"/>
                    <a:gd name="T11" fmla="*/ 29 h 35"/>
                    <a:gd name="T12" fmla="*/ 6 w 31"/>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31" h="35">
                      <a:moveTo>
                        <a:pt x="6" y="35"/>
                      </a:moveTo>
                      <a:cubicBezTo>
                        <a:pt x="31" y="35"/>
                        <a:pt x="31" y="35"/>
                        <a:pt x="31" y="35"/>
                      </a:cubicBezTo>
                      <a:cubicBezTo>
                        <a:pt x="31" y="0"/>
                        <a:pt x="31" y="0"/>
                        <a:pt x="31" y="0"/>
                      </a:cubicBezTo>
                      <a:cubicBezTo>
                        <a:pt x="6" y="0"/>
                        <a:pt x="6" y="0"/>
                        <a:pt x="6" y="0"/>
                      </a:cubicBezTo>
                      <a:cubicBezTo>
                        <a:pt x="3" y="0"/>
                        <a:pt x="0" y="3"/>
                        <a:pt x="0" y="6"/>
                      </a:cubicBezTo>
                      <a:cubicBezTo>
                        <a:pt x="0" y="29"/>
                        <a:pt x="0" y="29"/>
                        <a:pt x="0" y="29"/>
                      </a:cubicBezTo>
                      <a:cubicBezTo>
                        <a:pt x="0" y="32"/>
                        <a:pt x="3" y="35"/>
                        <a:pt x="6" y="35"/>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8" name="Rectangle 377"/>
                <p:cNvSpPr>
                  <a:spLocks noChangeArrowheads="1"/>
                </p:cNvSpPr>
                <p:nvPr/>
              </p:nvSpPr>
              <p:spPr bwMode="auto">
                <a:xfrm>
                  <a:off x="6897688" y="-538163"/>
                  <a:ext cx="20637" cy="61912"/>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9" name="Rectangle 378"/>
                <p:cNvSpPr>
                  <a:spLocks noChangeArrowheads="1"/>
                </p:cNvSpPr>
                <p:nvPr/>
              </p:nvSpPr>
              <p:spPr bwMode="auto">
                <a:xfrm>
                  <a:off x="6897688" y="-538163"/>
                  <a:ext cx="20637"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0" name="Rectangle 379"/>
                <p:cNvSpPr>
                  <a:spLocks noChangeArrowheads="1"/>
                </p:cNvSpPr>
                <p:nvPr/>
              </p:nvSpPr>
              <p:spPr bwMode="auto">
                <a:xfrm>
                  <a:off x="6897688" y="-439738"/>
                  <a:ext cx="20637" cy="4762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1" name="Rectangle 380"/>
                <p:cNvSpPr>
                  <a:spLocks noChangeArrowheads="1"/>
                </p:cNvSpPr>
                <p:nvPr/>
              </p:nvSpPr>
              <p:spPr bwMode="auto">
                <a:xfrm>
                  <a:off x="6897688" y="-439738"/>
                  <a:ext cx="20637"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2" name="Freeform 381"/>
                <p:cNvSpPr>
                  <a:spLocks/>
                </p:cNvSpPr>
                <p:nvPr/>
              </p:nvSpPr>
              <p:spPr bwMode="auto">
                <a:xfrm>
                  <a:off x="6884988" y="-501650"/>
                  <a:ext cx="44450" cy="61912"/>
                </a:xfrm>
                <a:custGeom>
                  <a:avLst/>
                  <a:gdLst>
                    <a:gd name="T0" fmla="*/ 26 w 26"/>
                    <a:gd name="T1" fmla="*/ 29 h 36"/>
                    <a:gd name="T2" fmla="*/ 18 w 26"/>
                    <a:gd name="T3" fmla="*/ 36 h 36"/>
                    <a:gd name="T4" fmla="*/ 7 w 26"/>
                    <a:gd name="T5" fmla="*/ 36 h 36"/>
                    <a:gd name="T6" fmla="*/ 0 w 26"/>
                    <a:gd name="T7" fmla="*/ 29 h 36"/>
                    <a:gd name="T8" fmla="*/ 0 w 26"/>
                    <a:gd name="T9" fmla="*/ 7 h 36"/>
                    <a:gd name="T10" fmla="*/ 7 w 26"/>
                    <a:gd name="T11" fmla="*/ 0 h 36"/>
                    <a:gd name="T12" fmla="*/ 18 w 26"/>
                    <a:gd name="T13" fmla="*/ 0 h 36"/>
                    <a:gd name="T14" fmla="*/ 26 w 26"/>
                    <a:gd name="T15" fmla="*/ 7 h 36"/>
                    <a:gd name="T16" fmla="*/ 26 w 26"/>
                    <a:gd name="T17"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36">
                      <a:moveTo>
                        <a:pt x="26" y="29"/>
                      </a:moveTo>
                      <a:cubicBezTo>
                        <a:pt x="26" y="33"/>
                        <a:pt x="22" y="36"/>
                        <a:pt x="18" y="36"/>
                      </a:cubicBezTo>
                      <a:cubicBezTo>
                        <a:pt x="7" y="36"/>
                        <a:pt x="7" y="36"/>
                        <a:pt x="7" y="36"/>
                      </a:cubicBezTo>
                      <a:cubicBezTo>
                        <a:pt x="3" y="36"/>
                        <a:pt x="0" y="33"/>
                        <a:pt x="0" y="29"/>
                      </a:cubicBezTo>
                      <a:cubicBezTo>
                        <a:pt x="0" y="7"/>
                        <a:pt x="0" y="7"/>
                        <a:pt x="0" y="7"/>
                      </a:cubicBezTo>
                      <a:cubicBezTo>
                        <a:pt x="0" y="3"/>
                        <a:pt x="3" y="0"/>
                        <a:pt x="7" y="0"/>
                      </a:cubicBezTo>
                      <a:cubicBezTo>
                        <a:pt x="18" y="0"/>
                        <a:pt x="18" y="0"/>
                        <a:pt x="18" y="0"/>
                      </a:cubicBezTo>
                      <a:cubicBezTo>
                        <a:pt x="22" y="0"/>
                        <a:pt x="26" y="3"/>
                        <a:pt x="26" y="7"/>
                      </a:cubicBezTo>
                      <a:lnTo>
                        <a:pt x="26" y="29"/>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3" name="Rectangle 382"/>
                <p:cNvSpPr>
                  <a:spLocks noChangeArrowheads="1"/>
                </p:cNvSpPr>
                <p:nvPr/>
              </p:nvSpPr>
              <p:spPr bwMode="auto">
                <a:xfrm>
                  <a:off x="6978650" y="-506413"/>
                  <a:ext cx="109537" cy="6032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4" name="Rectangle 383"/>
                <p:cNvSpPr>
                  <a:spLocks noChangeArrowheads="1"/>
                </p:cNvSpPr>
                <p:nvPr/>
              </p:nvSpPr>
              <p:spPr bwMode="auto">
                <a:xfrm>
                  <a:off x="6978650" y="-519113"/>
                  <a:ext cx="109537" cy="127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5" name="Rectangle 384"/>
                <p:cNvSpPr>
                  <a:spLocks noChangeArrowheads="1"/>
                </p:cNvSpPr>
                <p:nvPr/>
              </p:nvSpPr>
              <p:spPr bwMode="auto">
                <a:xfrm>
                  <a:off x="6931025" y="-620713"/>
                  <a:ext cx="201612" cy="10477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6" name="Freeform 385"/>
                <p:cNvSpPr>
                  <a:spLocks/>
                </p:cNvSpPr>
                <p:nvPr/>
              </p:nvSpPr>
              <p:spPr bwMode="auto">
                <a:xfrm>
                  <a:off x="6967538" y="-681038"/>
                  <a:ext cx="130175" cy="63500"/>
                </a:xfrm>
                <a:custGeom>
                  <a:avLst/>
                  <a:gdLst>
                    <a:gd name="T0" fmla="*/ 39 w 77"/>
                    <a:gd name="T1" fmla="*/ 0 h 38"/>
                    <a:gd name="T2" fmla="*/ 0 w 77"/>
                    <a:gd name="T3" fmla="*/ 38 h 38"/>
                    <a:gd name="T4" fmla="*/ 77 w 77"/>
                    <a:gd name="T5" fmla="*/ 38 h 38"/>
                    <a:gd name="T6" fmla="*/ 39 w 77"/>
                    <a:gd name="T7" fmla="*/ 0 h 38"/>
                  </a:gdLst>
                  <a:ahLst/>
                  <a:cxnLst>
                    <a:cxn ang="0">
                      <a:pos x="T0" y="T1"/>
                    </a:cxn>
                    <a:cxn ang="0">
                      <a:pos x="T2" y="T3"/>
                    </a:cxn>
                    <a:cxn ang="0">
                      <a:pos x="T4" y="T5"/>
                    </a:cxn>
                    <a:cxn ang="0">
                      <a:pos x="T6" y="T7"/>
                    </a:cxn>
                  </a:cxnLst>
                  <a:rect l="0" t="0" r="r" b="b"/>
                  <a:pathLst>
                    <a:path w="77" h="38">
                      <a:moveTo>
                        <a:pt x="39" y="0"/>
                      </a:moveTo>
                      <a:cubicBezTo>
                        <a:pt x="18" y="0"/>
                        <a:pt x="0" y="17"/>
                        <a:pt x="0" y="38"/>
                      </a:cubicBezTo>
                      <a:cubicBezTo>
                        <a:pt x="77" y="38"/>
                        <a:pt x="77" y="38"/>
                        <a:pt x="77" y="38"/>
                      </a:cubicBezTo>
                      <a:cubicBezTo>
                        <a:pt x="77" y="17"/>
                        <a:pt x="60" y="0"/>
                        <a:pt x="39" y="0"/>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7" name="Oval 386"/>
                <p:cNvSpPr>
                  <a:spLocks noChangeArrowheads="1"/>
                </p:cNvSpPr>
                <p:nvPr/>
              </p:nvSpPr>
              <p:spPr bwMode="auto">
                <a:xfrm>
                  <a:off x="6992938" y="-650875"/>
                  <a:ext cx="17462" cy="17462"/>
                </a:xfrm>
                <a:prstGeom prst="ellipse">
                  <a:avLst/>
                </a:prstGeom>
                <a:solidFill>
                  <a:schemeClr val="tx2"/>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8" name="Oval 387"/>
                <p:cNvSpPr>
                  <a:spLocks noChangeArrowheads="1"/>
                </p:cNvSpPr>
                <p:nvPr/>
              </p:nvSpPr>
              <p:spPr bwMode="auto">
                <a:xfrm>
                  <a:off x="7058025" y="-650875"/>
                  <a:ext cx="15875" cy="17462"/>
                </a:xfrm>
                <a:prstGeom prst="ellipse">
                  <a:avLst/>
                </a:prstGeom>
                <a:solidFill>
                  <a:schemeClr val="tx2"/>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9" name="Freeform 388"/>
                <p:cNvSpPr>
                  <a:spLocks/>
                </p:cNvSpPr>
                <p:nvPr/>
              </p:nvSpPr>
              <p:spPr bwMode="auto">
                <a:xfrm>
                  <a:off x="6973888" y="-588963"/>
                  <a:ext cx="114300" cy="41275"/>
                </a:xfrm>
                <a:custGeom>
                  <a:avLst/>
                  <a:gdLst>
                    <a:gd name="T0" fmla="*/ 67 w 67"/>
                    <a:gd name="T1" fmla="*/ 13 h 25"/>
                    <a:gd name="T2" fmla="*/ 55 w 67"/>
                    <a:gd name="T3" fmla="*/ 25 h 25"/>
                    <a:gd name="T4" fmla="*/ 12 w 67"/>
                    <a:gd name="T5" fmla="*/ 25 h 25"/>
                    <a:gd name="T6" fmla="*/ 0 w 67"/>
                    <a:gd name="T7" fmla="*/ 13 h 25"/>
                    <a:gd name="T8" fmla="*/ 0 w 67"/>
                    <a:gd name="T9" fmla="*/ 13 h 25"/>
                    <a:gd name="T10" fmla="*/ 12 w 67"/>
                    <a:gd name="T11" fmla="*/ 0 h 25"/>
                    <a:gd name="T12" fmla="*/ 55 w 67"/>
                    <a:gd name="T13" fmla="*/ 0 h 25"/>
                    <a:gd name="T14" fmla="*/ 67 w 67"/>
                    <a:gd name="T15" fmla="*/ 13 h 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 h="25">
                      <a:moveTo>
                        <a:pt x="67" y="13"/>
                      </a:moveTo>
                      <a:cubicBezTo>
                        <a:pt x="67" y="19"/>
                        <a:pt x="62" y="25"/>
                        <a:pt x="55" y="25"/>
                      </a:cubicBezTo>
                      <a:cubicBezTo>
                        <a:pt x="12" y="25"/>
                        <a:pt x="12" y="25"/>
                        <a:pt x="12" y="25"/>
                      </a:cubicBezTo>
                      <a:cubicBezTo>
                        <a:pt x="6" y="25"/>
                        <a:pt x="0" y="19"/>
                        <a:pt x="0" y="13"/>
                      </a:cubicBezTo>
                      <a:cubicBezTo>
                        <a:pt x="0" y="13"/>
                        <a:pt x="0" y="13"/>
                        <a:pt x="0" y="13"/>
                      </a:cubicBezTo>
                      <a:cubicBezTo>
                        <a:pt x="0" y="6"/>
                        <a:pt x="6" y="0"/>
                        <a:pt x="12" y="0"/>
                      </a:cubicBezTo>
                      <a:cubicBezTo>
                        <a:pt x="55" y="0"/>
                        <a:pt x="55" y="0"/>
                        <a:pt x="55" y="0"/>
                      </a:cubicBezTo>
                      <a:cubicBezTo>
                        <a:pt x="62" y="0"/>
                        <a:pt x="67" y="6"/>
                        <a:pt x="67" y="1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0" name="Freeform 389"/>
                <p:cNvSpPr>
                  <a:spLocks/>
                </p:cNvSpPr>
                <p:nvPr/>
              </p:nvSpPr>
              <p:spPr bwMode="auto">
                <a:xfrm>
                  <a:off x="7027863" y="-579438"/>
                  <a:ext cx="6350"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1" name="Freeform 390"/>
                <p:cNvSpPr>
                  <a:spLocks/>
                </p:cNvSpPr>
                <p:nvPr/>
              </p:nvSpPr>
              <p:spPr bwMode="auto">
                <a:xfrm>
                  <a:off x="7016750" y="-579438"/>
                  <a:ext cx="4762" cy="25400"/>
                </a:xfrm>
                <a:custGeom>
                  <a:avLst/>
                  <a:gdLst>
                    <a:gd name="T0" fmla="*/ 3 w 3"/>
                    <a:gd name="T1" fmla="*/ 14 h 15"/>
                    <a:gd name="T2" fmla="*/ 1 w 3"/>
                    <a:gd name="T3" fmla="*/ 15 h 15"/>
                    <a:gd name="T4" fmla="*/ 1 w 3"/>
                    <a:gd name="T5" fmla="*/ 15 h 15"/>
                    <a:gd name="T6" fmla="*/ 0 w 3"/>
                    <a:gd name="T7" fmla="*/ 14 h 15"/>
                    <a:gd name="T8" fmla="*/ 0 w 3"/>
                    <a:gd name="T9" fmla="*/ 2 h 15"/>
                    <a:gd name="T10" fmla="*/ 1 w 3"/>
                    <a:gd name="T11" fmla="*/ 0 h 15"/>
                    <a:gd name="T12" fmla="*/ 1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1" y="15"/>
                      </a:cubicBezTo>
                      <a:cubicBezTo>
                        <a:pt x="1" y="15"/>
                        <a:pt x="1" y="15"/>
                        <a:pt x="1" y="15"/>
                      </a:cubicBezTo>
                      <a:cubicBezTo>
                        <a:pt x="0" y="15"/>
                        <a:pt x="0" y="14"/>
                        <a:pt x="0" y="14"/>
                      </a:cubicBezTo>
                      <a:cubicBezTo>
                        <a:pt x="0" y="2"/>
                        <a:pt x="0" y="2"/>
                        <a:pt x="0" y="2"/>
                      </a:cubicBezTo>
                      <a:cubicBezTo>
                        <a:pt x="0" y="1"/>
                        <a:pt x="0" y="0"/>
                        <a:pt x="1" y="0"/>
                      </a:cubicBezTo>
                      <a:cubicBezTo>
                        <a:pt x="1" y="0"/>
                        <a:pt x="1" y="0"/>
                        <a:pt x="1"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2" name="Freeform 391"/>
                <p:cNvSpPr>
                  <a:spLocks/>
                </p:cNvSpPr>
                <p:nvPr/>
              </p:nvSpPr>
              <p:spPr bwMode="auto">
                <a:xfrm>
                  <a:off x="7002463" y="-579438"/>
                  <a:ext cx="4762"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3"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3"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3" name="Freeform 392"/>
                <p:cNvSpPr>
                  <a:spLocks/>
                </p:cNvSpPr>
                <p:nvPr/>
              </p:nvSpPr>
              <p:spPr bwMode="auto">
                <a:xfrm>
                  <a:off x="6991350" y="-579438"/>
                  <a:ext cx="4762" cy="25400"/>
                </a:xfrm>
                <a:custGeom>
                  <a:avLst/>
                  <a:gdLst>
                    <a:gd name="T0" fmla="*/ 3 w 3"/>
                    <a:gd name="T1" fmla="*/ 14 h 15"/>
                    <a:gd name="T2" fmla="*/ 1 w 3"/>
                    <a:gd name="T3" fmla="*/ 15 h 15"/>
                    <a:gd name="T4" fmla="*/ 1 w 3"/>
                    <a:gd name="T5" fmla="*/ 15 h 15"/>
                    <a:gd name="T6" fmla="*/ 0 w 3"/>
                    <a:gd name="T7" fmla="*/ 14 h 15"/>
                    <a:gd name="T8" fmla="*/ 0 w 3"/>
                    <a:gd name="T9" fmla="*/ 2 h 15"/>
                    <a:gd name="T10" fmla="*/ 1 w 3"/>
                    <a:gd name="T11" fmla="*/ 0 h 15"/>
                    <a:gd name="T12" fmla="*/ 1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1" y="15"/>
                      </a:cubicBezTo>
                      <a:cubicBezTo>
                        <a:pt x="1" y="15"/>
                        <a:pt x="1" y="15"/>
                        <a:pt x="1" y="15"/>
                      </a:cubicBezTo>
                      <a:cubicBezTo>
                        <a:pt x="1" y="15"/>
                        <a:pt x="0" y="14"/>
                        <a:pt x="0" y="14"/>
                      </a:cubicBezTo>
                      <a:cubicBezTo>
                        <a:pt x="0" y="2"/>
                        <a:pt x="0" y="2"/>
                        <a:pt x="0" y="2"/>
                      </a:cubicBezTo>
                      <a:cubicBezTo>
                        <a:pt x="0" y="1"/>
                        <a:pt x="1" y="0"/>
                        <a:pt x="1" y="0"/>
                      </a:cubicBezTo>
                      <a:cubicBezTo>
                        <a:pt x="1" y="0"/>
                        <a:pt x="1" y="0"/>
                        <a:pt x="1"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4" name="Freeform 393"/>
                <p:cNvSpPr>
                  <a:spLocks/>
                </p:cNvSpPr>
                <p:nvPr/>
              </p:nvSpPr>
              <p:spPr bwMode="auto">
                <a:xfrm>
                  <a:off x="7065963" y="-579438"/>
                  <a:ext cx="4762"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3"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3"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5" name="Freeform 394"/>
                <p:cNvSpPr>
                  <a:spLocks/>
                </p:cNvSpPr>
                <p:nvPr/>
              </p:nvSpPr>
              <p:spPr bwMode="auto">
                <a:xfrm>
                  <a:off x="7053263" y="-579438"/>
                  <a:ext cx="6350" cy="25400"/>
                </a:xfrm>
                <a:custGeom>
                  <a:avLst/>
                  <a:gdLst>
                    <a:gd name="T0" fmla="*/ 3 w 3"/>
                    <a:gd name="T1" fmla="*/ 14 h 15"/>
                    <a:gd name="T2" fmla="*/ 1 w 3"/>
                    <a:gd name="T3" fmla="*/ 15 h 15"/>
                    <a:gd name="T4" fmla="*/ 1 w 3"/>
                    <a:gd name="T5" fmla="*/ 15 h 15"/>
                    <a:gd name="T6" fmla="*/ 0 w 3"/>
                    <a:gd name="T7" fmla="*/ 14 h 15"/>
                    <a:gd name="T8" fmla="*/ 0 w 3"/>
                    <a:gd name="T9" fmla="*/ 2 h 15"/>
                    <a:gd name="T10" fmla="*/ 1 w 3"/>
                    <a:gd name="T11" fmla="*/ 0 h 15"/>
                    <a:gd name="T12" fmla="*/ 1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1" y="15"/>
                      </a:cubicBezTo>
                      <a:cubicBezTo>
                        <a:pt x="1" y="15"/>
                        <a:pt x="1" y="15"/>
                        <a:pt x="1" y="15"/>
                      </a:cubicBezTo>
                      <a:cubicBezTo>
                        <a:pt x="1" y="15"/>
                        <a:pt x="0" y="14"/>
                        <a:pt x="0" y="14"/>
                      </a:cubicBezTo>
                      <a:cubicBezTo>
                        <a:pt x="0" y="2"/>
                        <a:pt x="0" y="2"/>
                        <a:pt x="0" y="2"/>
                      </a:cubicBezTo>
                      <a:cubicBezTo>
                        <a:pt x="0" y="1"/>
                        <a:pt x="1" y="0"/>
                        <a:pt x="1" y="0"/>
                      </a:cubicBezTo>
                      <a:cubicBezTo>
                        <a:pt x="1" y="0"/>
                        <a:pt x="1" y="0"/>
                        <a:pt x="1"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6" name="Freeform 395"/>
                <p:cNvSpPr>
                  <a:spLocks/>
                </p:cNvSpPr>
                <p:nvPr/>
              </p:nvSpPr>
              <p:spPr bwMode="auto">
                <a:xfrm>
                  <a:off x="7040563" y="-579438"/>
                  <a:ext cx="4762"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3"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3"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7" name="Freeform 396"/>
                <p:cNvSpPr>
                  <a:spLocks/>
                </p:cNvSpPr>
                <p:nvPr/>
              </p:nvSpPr>
              <p:spPr bwMode="auto">
                <a:xfrm>
                  <a:off x="6953250" y="-454025"/>
                  <a:ext cx="155575" cy="44450"/>
                </a:xfrm>
                <a:custGeom>
                  <a:avLst/>
                  <a:gdLst>
                    <a:gd name="T0" fmla="*/ 7 w 91"/>
                    <a:gd name="T1" fmla="*/ 26 h 26"/>
                    <a:gd name="T2" fmla="*/ 0 w 91"/>
                    <a:gd name="T3" fmla="*/ 19 h 26"/>
                    <a:gd name="T4" fmla="*/ 0 w 91"/>
                    <a:gd name="T5" fmla="*/ 8 h 26"/>
                    <a:gd name="T6" fmla="*/ 7 w 91"/>
                    <a:gd name="T7" fmla="*/ 0 h 26"/>
                    <a:gd name="T8" fmla="*/ 84 w 91"/>
                    <a:gd name="T9" fmla="*/ 0 h 26"/>
                    <a:gd name="T10" fmla="*/ 91 w 91"/>
                    <a:gd name="T11" fmla="*/ 8 h 26"/>
                    <a:gd name="T12" fmla="*/ 91 w 91"/>
                    <a:gd name="T13" fmla="*/ 19 h 26"/>
                    <a:gd name="T14" fmla="*/ 84 w 91"/>
                    <a:gd name="T15" fmla="*/ 26 h 26"/>
                    <a:gd name="T16" fmla="*/ 7 w 91"/>
                    <a:gd name="T17"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26">
                      <a:moveTo>
                        <a:pt x="7" y="26"/>
                      </a:moveTo>
                      <a:cubicBezTo>
                        <a:pt x="3" y="26"/>
                        <a:pt x="0" y="23"/>
                        <a:pt x="0" y="19"/>
                      </a:cubicBezTo>
                      <a:cubicBezTo>
                        <a:pt x="0" y="8"/>
                        <a:pt x="0" y="8"/>
                        <a:pt x="0" y="8"/>
                      </a:cubicBezTo>
                      <a:cubicBezTo>
                        <a:pt x="0" y="4"/>
                        <a:pt x="3" y="0"/>
                        <a:pt x="7" y="0"/>
                      </a:cubicBezTo>
                      <a:cubicBezTo>
                        <a:pt x="84" y="0"/>
                        <a:pt x="84" y="0"/>
                        <a:pt x="84" y="0"/>
                      </a:cubicBezTo>
                      <a:cubicBezTo>
                        <a:pt x="88" y="0"/>
                        <a:pt x="91" y="4"/>
                        <a:pt x="91" y="8"/>
                      </a:cubicBezTo>
                      <a:cubicBezTo>
                        <a:pt x="91" y="19"/>
                        <a:pt x="91" y="19"/>
                        <a:pt x="91" y="19"/>
                      </a:cubicBezTo>
                      <a:cubicBezTo>
                        <a:pt x="91" y="23"/>
                        <a:pt x="88" y="26"/>
                        <a:pt x="84" y="26"/>
                      </a:cubicBezTo>
                      <a:lnTo>
                        <a:pt x="7" y="26"/>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8" name="Rectangle 397"/>
                <p:cNvSpPr>
                  <a:spLocks noChangeArrowheads="1"/>
                </p:cNvSpPr>
                <p:nvPr/>
              </p:nvSpPr>
              <p:spPr bwMode="auto">
                <a:xfrm>
                  <a:off x="6980238" y="-409575"/>
                  <a:ext cx="20637" cy="12382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9" name="Rectangle 398"/>
                <p:cNvSpPr>
                  <a:spLocks noChangeArrowheads="1"/>
                </p:cNvSpPr>
                <p:nvPr/>
              </p:nvSpPr>
              <p:spPr bwMode="auto">
                <a:xfrm>
                  <a:off x="6980238" y="-409575"/>
                  <a:ext cx="20637" cy="206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0" name="Rectangle 399"/>
                <p:cNvSpPr>
                  <a:spLocks noChangeArrowheads="1"/>
                </p:cNvSpPr>
                <p:nvPr/>
              </p:nvSpPr>
              <p:spPr bwMode="auto">
                <a:xfrm>
                  <a:off x="7069138" y="-409575"/>
                  <a:ext cx="19050" cy="12382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1" name="Rectangle 400"/>
                <p:cNvSpPr>
                  <a:spLocks noChangeArrowheads="1"/>
                </p:cNvSpPr>
                <p:nvPr/>
              </p:nvSpPr>
              <p:spPr bwMode="auto">
                <a:xfrm>
                  <a:off x="7069138" y="-409575"/>
                  <a:ext cx="19050" cy="206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2" name="Freeform 401"/>
                <p:cNvSpPr>
                  <a:spLocks/>
                </p:cNvSpPr>
                <p:nvPr/>
              </p:nvSpPr>
              <p:spPr bwMode="auto">
                <a:xfrm>
                  <a:off x="7104063" y="-649288"/>
                  <a:ext cx="11112" cy="22225"/>
                </a:xfrm>
                <a:custGeom>
                  <a:avLst/>
                  <a:gdLst>
                    <a:gd name="T0" fmla="*/ 0 w 7"/>
                    <a:gd name="T1" fmla="*/ 0 h 13"/>
                    <a:gd name="T2" fmla="*/ 0 w 7"/>
                    <a:gd name="T3" fmla="*/ 0 h 13"/>
                    <a:gd name="T4" fmla="*/ 0 w 7"/>
                    <a:gd name="T5" fmla="*/ 13 h 13"/>
                    <a:gd name="T6" fmla="*/ 0 w 7"/>
                    <a:gd name="T7" fmla="*/ 13 h 13"/>
                    <a:gd name="T8" fmla="*/ 7 w 7"/>
                    <a:gd name="T9" fmla="*/ 6 h 13"/>
                    <a:gd name="T10" fmla="*/ 0 w 7"/>
                    <a:gd name="T11" fmla="*/ 0 h 13"/>
                  </a:gdLst>
                  <a:ahLst/>
                  <a:cxnLst>
                    <a:cxn ang="0">
                      <a:pos x="T0" y="T1"/>
                    </a:cxn>
                    <a:cxn ang="0">
                      <a:pos x="T2" y="T3"/>
                    </a:cxn>
                    <a:cxn ang="0">
                      <a:pos x="T4" y="T5"/>
                    </a:cxn>
                    <a:cxn ang="0">
                      <a:pos x="T6" y="T7"/>
                    </a:cxn>
                    <a:cxn ang="0">
                      <a:pos x="T8" y="T9"/>
                    </a:cxn>
                    <a:cxn ang="0">
                      <a:pos x="T10" y="T11"/>
                    </a:cxn>
                  </a:cxnLst>
                  <a:rect l="0" t="0" r="r" b="b"/>
                  <a:pathLst>
                    <a:path w="7" h="13">
                      <a:moveTo>
                        <a:pt x="0" y="0"/>
                      </a:moveTo>
                      <a:cubicBezTo>
                        <a:pt x="0" y="0"/>
                        <a:pt x="0" y="0"/>
                        <a:pt x="0" y="0"/>
                      </a:cubicBezTo>
                      <a:cubicBezTo>
                        <a:pt x="0" y="13"/>
                        <a:pt x="0" y="13"/>
                        <a:pt x="0" y="13"/>
                      </a:cubicBezTo>
                      <a:cubicBezTo>
                        <a:pt x="0" y="13"/>
                        <a:pt x="0" y="13"/>
                        <a:pt x="0" y="13"/>
                      </a:cubicBezTo>
                      <a:cubicBezTo>
                        <a:pt x="4" y="13"/>
                        <a:pt x="7" y="10"/>
                        <a:pt x="7" y="6"/>
                      </a:cubicBezTo>
                      <a:cubicBezTo>
                        <a:pt x="7" y="3"/>
                        <a:pt x="4" y="0"/>
                        <a:pt x="0" y="0"/>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3" name="Rectangle 402"/>
                <p:cNvSpPr>
                  <a:spLocks noChangeArrowheads="1"/>
                </p:cNvSpPr>
                <p:nvPr/>
              </p:nvSpPr>
              <p:spPr bwMode="auto">
                <a:xfrm>
                  <a:off x="7104063" y="-700088"/>
                  <a:ext cx="1587" cy="61912"/>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4" name="Freeform 403"/>
                <p:cNvSpPr>
                  <a:spLocks/>
                </p:cNvSpPr>
                <p:nvPr/>
              </p:nvSpPr>
              <p:spPr bwMode="auto">
                <a:xfrm>
                  <a:off x="6951663" y="-649288"/>
                  <a:ext cx="12700" cy="22225"/>
                </a:xfrm>
                <a:custGeom>
                  <a:avLst/>
                  <a:gdLst>
                    <a:gd name="T0" fmla="*/ 7 w 7"/>
                    <a:gd name="T1" fmla="*/ 0 h 13"/>
                    <a:gd name="T2" fmla="*/ 7 w 7"/>
                    <a:gd name="T3" fmla="*/ 0 h 13"/>
                    <a:gd name="T4" fmla="*/ 7 w 7"/>
                    <a:gd name="T5" fmla="*/ 13 h 13"/>
                    <a:gd name="T6" fmla="*/ 7 w 7"/>
                    <a:gd name="T7" fmla="*/ 13 h 13"/>
                    <a:gd name="T8" fmla="*/ 0 w 7"/>
                    <a:gd name="T9" fmla="*/ 6 h 13"/>
                    <a:gd name="T10" fmla="*/ 7 w 7"/>
                    <a:gd name="T11" fmla="*/ 0 h 13"/>
                  </a:gdLst>
                  <a:ahLst/>
                  <a:cxnLst>
                    <a:cxn ang="0">
                      <a:pos x="T0" y="T1"/>
                    </a:cxn>
                    <a:cxn ang="0">
                      <a:pos x="T2" y="T3"/>
                    </a:cxn>
                    <a:cxn ang="0">
                      <a:pos x="T4" y="T5"/>
                    </a:cxn>
                    <a:cxn ang="0">
                      <a:pos x="T6" y="T7"/>
                    </a:cxn>
                    <a:cxn ang="0">
                      <a:pos x="T8" y="T9"/>
                    </a:cxn>
                    <a:cxn ang="0">
                      <a:pos x="T10" y="T11"/>
                    </a:cxn>
                  </a:cxnLst>
                  <a:rect l="0" t="0" r="r" b="b"/>
                  <a:pathLst>
                    <a:path w="7" h="13">
                      <a:moveTo>
                        <a:pt x="7" y="0"/>
                      </a:moveTo>
                      <a:cubicBezTo>
                        <a:pt x="7" y="0"/>
                        <a:pt x="7" y="0"/>
                        <a:pt x="7" y="0"/>
                      </a:cubicBezTo>
                      <a:cubicBezTo>
                        <a:pt x="7" y="13"/>
                        <a:pt x="7" y="13"/>
                        <a:pt x="7" y="13"/>
                      </a:cubicBezTo>
                      <a:cubicBezTo>
                        <a:pt x="7" y="13"/>
                        <a:pt x="7" y="13"/>
                        <a:pt x="7" y="13"/>
                      </a:cubicBezTo>
                      <a:cubicBezTo>
                        <a:pt x="3" y="13"/>
                        <a:pt x="0" y="10"/>
                        <a:pt x="0" y="6"/>
                      </a:cubicBezTo>
                      <a:cubicBezTo>
                        <a:pt x="0" y="3"/>
                        <a:pt x="3" y="0"/>
                        <a:pt x="7" y="0"/>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5" name="Rectangle 404"/>
                <p:cNvSpPr>
                  <a:spLocks noChangeArrowheads="1"/>
                </p:cNvSpPr>
                <p:nvPr/>
              </p:nvSpPr>
              <p:spPr bwMode="auto">
                <a:xfrm>
                  <a:off x="6959600" y="-700088"/>
                  <a:ext cx="4762" cy="61912"/>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6" name="Freeform 405"/>
                <p:cNvSpPr>
                  <a:spLocks/>
                </p:cNvSpPr>
                <p:nvPr/>
              </p:nvSpPr>
              <p:spPr bwMode="auto">
                <a:xfrm>
                  <a:off x="6959600" y="-288925"/>
                  <a:ext cx="61912" cy="20637"/>
                </a:xfrm>
                <a:custGeom>
                  <a:avLst/>
                  <a:gdLst>
                    <a:gd name="T0" fmla="*/ 36 w 36"/>
                    <a:gd name="T1" fmla="*/ 12 h 12"/>
                    <a:gd name="T2" fmla="*/ 23 w 36"/>
                    <a:gd name="T3" fmla="*/ 0 h 12"/>
                    <a:gd name="T4" fmla="*/ 13 w 36"/>
                    <a:gd name="T5" fmla="*/ 0 h 12"/>
                    <a:gd name="T6" fmla="*/ 0 w 36"/>
                    <a:gd name="T7" fmla="*/ 12 h 12"/>
                    <a:gd name="T8" fmla="*/ 36 w 36"/>
                    <a:gd name="T9" fmla="*/ 12 h 12"/>
                  </a:gdLst>
                  <a:ahLst/>
                  <a:cxnLst>
                    <a:cxn ang="0">
                      <a:pos x="T0" y="T1"/>
                    </a:cxn>
                    <a:cxn ang="0">
                      <a:pos x="T2" y="T3"/>
                    </a:cxn>
                    <a:cxn ang="0">
                      <a:pos x="T4" y="T5"/>
                    </a:cxn>
                    <a:cxn ang="0">
                      <a:pos x="T6" y="T7"/>
                    </a:cxn>
                    <a:cxn ang="0">
                      <a:pos x="T8" y="T9"/>
                    </a:cxn>
                  </a:cxnLst>
                  <a:rect l="0" t="0" r="r" b="b"/>
                  <a:pathLst>
                    <a:path w="36" h="12">
                      <a:moveTo>
                        <a:pt x="36" y="12"/>
                      </a:moveTo>
                      <a:cubicBezTo>
                        <a:pt x="36" y="5"/>
                        <a:pt x="30" y="0"/>
                        <a:pt x="23" y="0"/>
                      </a:cubicBezTo>
                      <a:cubicBezTo>
                        <a:pt x="13" y="0"/>
                        <a:pt x="13" y="0"/>
                        <a:pt x="13" y="0"/>
                      </a:cubicBezTo>
                      <a:cubicBezTo>
                        <a:pt x="6" y="0"/>
                        <a:pt x="0" y="5"/>
                        <a:pt x="0" y="12"/>
                      </a:cubicBezTo>
                      <a:lnTo>
                        <a:pt x="36" y="12"/>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7" name="Rectangle 406"/>
                <p:cNvSpPr>
                  <a:spLocks noChangeArrowheads="1"/>
                </p:cNvSpPr>
                <p:nvPr/>
              </p:nvSpPr>
              <p:spPr bwMode="auto">
                <a:xfrm>
                  <a:off x="6959600" y="-268288"/>
                  <a:ext cx="61912" cy="111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8" name="Freeform 407"/>
                <p:cNvSpPr>
                  <a:spLocks/>
                </p:cNvSpPr>
                <p:nvPr/>
              </p:nvSpPr>
              <p:spPr bwMode="auto">
                <a:xfrm>
                  <a:off x="7046913" y="-288925"/>
                  <a:ext cx="63500" cy="20637"/>
                </a:xfrm>
                <a:custGeom>
                  <a:avLst/>
                  <a:gdLst>
                    <a:gd name="T0" fmla="*/ 37 w 37"/>
                    <a:gd name="T1" fmla="*/ 12 h 12"/>
                    <a:gd name="T2" fmla="*/ 23 w 37"/>
                    <a:gd name="T3" fmla="*/ 0 h 12"/>
                    <a:gd name="T4" fmla="*/ 14 w 37"/>
                    <a:gd name="T5" fmla="*/ 0 h 12"/>
                    <a:gd name="T6" fmla="*/ 0 w 37"/>
                    <a:gd name="T7" fmla="*/ 12 h 12"/>
                    <a:gd name="T8" fmla="*/ 37 w 37"/>
                    <a:gd name="T9" fmla="*/ 12 h 12"/>
                  </a:gdLst>
                  <a:ahLst/>
                  <a:cxnLst>
                    <a:cxn ang="0">
                      <a:pos x="T0" y="T1"/>
                    </a:cxn>
                    <a:cxn ang="0">
                      <a:pos x="T2" y="T3"/>
                    </a:cxn>
                    <a:cxn ang="0">
                      <a:pos x="T4" y="T5"/>
                    </a:cxn>
                    <a:cxn ang="0">
                      <a:pos x="T6" y="T7"/>
                    </a:cxn>
                    <a:cxn ang="0">
                      <a:pos x="T8" y="T9"/>
                    </a:cxn>
                  </a:cxnLst>
                  <a:rect l="0" t="0" r="r" b="b"/>
                  <a:pathLst>
                    <a:path w="37" h="12">
                      <a:moveTo>
                        <a:pt x="37" y="12"/>
                      </a:moveTo>
                      <a:cubicBezTo>
                        <a:pt x="36" y="5"/>
                        <a:pt x="30" y="0"/>
                        <a:pt x="23" y="0"/>
                      </a:cubicBezTo>
                      <a:cubicBezTo>
                        <a:pt x="14" y="0"/>
                        <a:pt x="14" y="0"/>
                        <a:pt x="14" y="0"/>
                      </a:cubicBezTo>
                      <a:cubicBezTo>
                        <a:pt x="7" y="0"/>
                        <a:pt x="1" y="5"/>
                        <a:pt x="0" y="12"/>
                      </a:cubicBezTo>
                      <a:lnTo>
                        <a:pt x="37" y="12"/>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9" name="Rectangle 408"/>
                <p:cNvSpPr>
                  <a:spLocks noChangeArrowheads="1"/>
                </p:cNvSpPr>
                <p:nvPr/>
              </p:nvSpPr>
              <p:spPr bwMode="auto">
                <a:xfrm>
                  <a:off x="7046913" y="-268288"/>
                  <a:ext cx="63500" cy="111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0" name="Freeform 409"/>
                <p:cNvSpPr>
                  <a:spLocks/>
                </p:cNvSpPr>
                <p:nvPr/>
              </p:nvSpPr>
              <p:spPr bwMode="auto">
                <a:xfrm>
                  <a:off x="6878638" y="-404813"/>
                  <a:ext cx="57150" cy="50800"/>
                </a:xfrm>
                <a:custGeom>
                  <a:avLst/>
                  <a:gdLst>
                    <a:gd name="T0" fmla="*/ 11 w 34"/>
                    <a:gd name="T1" fmla="*/ 24 h 30"/>
                    <a:gd name="T2" fmla="*/ 8 w 34"/>
                    <a:gd name="T3" fmla="*/ 18 h 30"/>
                    <a:gd name="T4" fmla="*/ 17 w 34"/>
                    <a:gd name="T5" fmla="*/ 9 h 30"/>
                    <a:gd name="T6" fmla="*/ 26 w 34"/>
                    <a:gd name="T7" fmla="*/ 18 h 30"/>
                    <a:gd name="T8" fmla="*/ 23 w 34"/>
                    <a:gd name="T9" fmla="*/ 24 h 30"/>
                    <a:gd name="T10" fmla="*/ 29 w 34"/>
                    <a:gd name="T11" fmla="*/ 30 h 30"/>
                    <a:gd name="T12" fmla="*/ 34 w 34"/>
                    <a:gd name="T13" fmla="*/ 18 h 30"/>
                    <a:gd name="T14" fmla="*/ 17 w 34"/>
                    <a:gd name="T15" fmla="*/ 0 h 30"/>
                    <a:gd name="T16" fmla="*/ 0 w 34"/>
                    <a:gd name="T17" fmla="*/ 18 h 30"/>
                    <a:gd name="T18" fmla="*/ 5 w 34"/>
                    <a:gd name="T19" fmla="*/ 30 h 30"/>
                    <a:gd name="T20" fmla="*/ 11 w 34"/>
                    <a:gd name="T21"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 h="30">
                      <a:moveTo>
                        <a:pt x="11" y="24"/>
                      </a:moveTo>
                      <a:cubicBezTo>
                        <a:pt x="9" y="22"/>
                        <a:pt x="8" y="20"/>
                        <a:pt x="8" y="18"/>
                      </a:cubicBezTo>
                      <a:cubicBezTo>
                        <a:pt x="8" y="13"/>
                        <a:pt x="12" y="9"/>
                        <a:pt x="17" y="9"/>
                      </a:cubicBezTo>
                      <a:cubicBezTo>
                        <a:pt x="22" y="9"/>
                        <a:pt x="26" y="13"/>
                        <a:pt x="26" y="18"/>
                      </a:cubicBezTo>
                      <a:cubicBezTo>
                        <a:pt x="26" y="20"/>
                        <a:pt x="25" y="22"/>
                        <a:pt x="23" y="24"/>
                      </a:cubicBezTo>
                      <a:cubicBezTo>
                        <a:pt x="29" y="30"/>
                        <a:pt x="29" y="30"/>
                        <a:pt x="29" y="30"/>
                      </a:cubicBezTo>
                      <a:cubicBezTo>
                        <a:pt x="32" y="27"/>
                        <a:pt x="34" y="22"/>
                        <a:pt x="34" y="18"/>
                      </a:cubicBezTo>
                      <a:cubicBezTo>
                        <a:pt x="34" y="8"/>
                        <a:pt x="27" y="0"/>
                        <a:pt x="17" y="0"/>
                      </a:cubicBezTo>
                      <a:cubicBezTo>
                        <a:pt x="7" y="0"/>
                        <a:pt x="0" y="8"/>
                        <a:pt x="0" y="18"/>
                      </a:cubicBezTo>
                      <a:cubicBezTo>
                        <a:pt x="0" y="22"/>
                        <a:pt x="2" y="27"/>
                        <a:pt x="5" y="30"/>
                      </a:cubicBezTo>
                      <a:lnTo>
                        <a:pt x="11" y="24"/>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1" name="Freeform 410"/>
                <p:cNvSpPr>
                  <a:spLocks/>
                </p:cNvSpPr>
                <p:nvPr/>
              </p:nvSpPr>
              <p:spPr bwMode="auto">
                <a:xfrm>
                  <a:off x="7131050" y="-598488"/>
                  <a:ext cx="50800" cy="60325"/>
                </a:xfrm>
                <a:custGeom>
                  <a:avLst/>
                  <a:gdLst>
                    <a:gd name="T0" fmla="*/ 24 w 30"/>
                    <a:gd name="T1" fmla="*/ 35 h 35"/>
                    <a:gd name="T2" fmla="*/ 0 w 30"/>
                    <a:gd name="T3" fmla="*/ 35 h 35"/>
                    <a:gd name="T4" fmla="*/ 0 w 30"/>
                    <a:gd name="T5" fmla="*/ 0 h 35"/>
                    <a:gd name="T6" fmla="*/ 24 w 30"/>
                    <a:gd name="T7" fmla="*/ 0 h 35"/>
                    <a:gd name="T8" fmla="*/ 30 w 30"/>
                    <a:gd name="T9" fmla="*/ 6 h 35"/>
                    <a:gd name="T10" fmla="*/ 30 w 30"/>
                    <a:gd name="T11" fmla="*/ 29 h 35"/>
                    <a:gd name="T12" fmla="*/ 24 w 30"/>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30" h="35">
                      <a:moveTo>
                        <a:pt x="24" y="35"/>
                      </a:moveTo>
                      <a:cubicBezTo>
                        <a:pt x="0" y="35"/>
                        <a:pt x="0" y="35"/>
                        <a:pt x="0" y="35"/>
                      </a:cubicBezTo>
                      <a:cubicBezTo>
                        <a:pt x="0" y="0"/>
                        <a:pt x="0" y="0"/>
                        <a:pt x="0" y="0"/>
                      </a:cubicBezTo>
                      <a:cubicBezTo>
                        <a:pt x="24" y="0"/>
                        <a:pt x="24" y="0"/>
                        <a:pt x="24" y="0"/>
                      </a:cubicBezTo>
                      <a:cubicBezTo>
                        <a:pt x="28" y="0"/>
                        <a:pt x="30" y="3"/>
                        <a:pt x="30" y="6"/>
                      </a:cubicBezTo>
                      <a:cubicBezTo>
                        <a:pt x="30" y="29"/>
                        <a:pt x="30" y="29"/>
                        <a:pt x="30" y="29"/>
                      </a:cubicBezTo>
                      <a:cubicBezTo>
                        <a:pt x="30" y="32"/>
                        <a:pt x="28" y="35"/>
                        <a:pt x="24" y="35"/>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2" name="Rectangle 411"/>
                <p:cNvSpPr>
                  <a:spLocks noChangeArrowheads="1"/>
                </p:cNvSpPr>
                <p:nvPr/>
              </p:nvSpPr>
              <p:spPr bwMode="auto">
                <a:xfrm>
                  <a:off x="7143750" y="-538163"/>
                  <a:ext cx="19050" cy="61912"/>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3" name="Rectangle 412"/>
                <p:cNvSpPr>
                  <a:spLocks noChangeArrowheads="1"/>
                </p:cNvSpPr>
                <p:nvPr/>
              </p:nvSpPr>
              <p:spPr bwMode="auto">
                <a:xfrm>
                  <a:off x="7143750" y="-538163"/>
                  <a:ext cx="19050"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4" name="Rectangle 413"/>
                <p:cNvSpPr>
                  <a:spLocks noChangeArrowheads="1"/>
                </p:cNvSpPr>
                <p:nvPr/>
              </p:nvSpPr>
              <p:spPr bwMode="auto">
                <a:xfrm>
                  <a:off x="7143750" y="-439738"/>
                  <a:ext cx="19050" cy="4762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5" name="Rectangle 414"/>
                <p:cNvSpPr>
                  <a:spLocks noChangeArrowheads="1"/>
                </p:cNvSpPr>
                <p:nvPr/>
              </p:nvSpPr>
              <p:spPr bwMode="auto">
                <a:xfrm>
                  <a:off x="7143750" y="-439738"/>
                  <a:ext cx="19050"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6" name="Freeform 415"/>
                <p:cNvSpPr>
                  <a:spLocks/>
                </p:cNvSpPr>
                <p:nvPr/>
              </p:nvSpPr>
              <p:spPr bwMode="auto">
                <a:xfrm>
                  <a:off x="7132638" y="-501650"/>
                  <a:ext cx="42862" cy="61912"/>
                </a:xfrm>
                <a:custGeom>
                  <a:avLst/>
                  <a:gdLst>
                    <a:gd name="T0" fmla="*/ 0 w 25"/>
                    <a:gd name="T1" fmla="*/ 29 h 36"/>
                    <a:gd name="T2" fmla="*/ 7 w 25"/>
                    <a:gd name="T3" fmla="*/ 36 h 36"/>
                    <a:gd name="T4" fmla="*/ 18 w 25"/>
                    <a:gd name="T5" fmla="*/ 36 h 36"/>
                    <a:gd name="T6" fmla="*/ 25 w 25"/>
                    <a:gd name="T7" fmla="*/ 29 h 36"/>
                    <a:gd name="T8" fmla="*/ 25 w 25"/>
                    <a:gd name="T9" fmla="*/ 7 h 36"/>
                    <a:gd name="T10" fmla="*/ 18 w 25"/>
                    <a:gd name="T11" fmla="*/ 0 h 36"/>
                    <a:gd name="T12" fmla="*/ 7 w 25"/>
                    <a:gd name="T13" fmla="*/ 0 h 36"/>
                    <a:gd name="T14" fmla="*/ 0 w 25"/>
                    <a:gd name="T15" fmla="*/ 7 h 36"/>
                    <a:gd name="T16" fmla="*/ 0 w 25"/>
                    <a:gd name="T17"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36">
                      <a:moveTo>
                        <a:pt x="0" y="29"/>
                      </a:moveTo>
                      <a:cubicBezTo>
                        <a:pt x="0" y="33"/>
                        <a:pt x="3" y="36"/>
                        <a:pt x="7" y="36"/>
                      </a:cubicBezTo>
                      <a:cubicBezTo>
                        <a:pt x="18" y="36"/>
                        <a:pt x="18" y="36"/>
                        <a:pt x="18" y="36"/>
                      </a:cubicBezTo>
                      <a:cubicBezTo>
                        <a:pt x="22" y="36"/>
                        <a:pt x="25" y="33"/>
                        <a:pt x="25" y="29"/>
                      </a:cubicBezTo>
                      <a:cubicBezTo>
                        <a:pt x="25" y="7"/>
                        <a:pt x="25" y="7"/>
                        <a:pt x="25" y="7"/>
                      </a:cubicBezTo>
                      <a:cubicBezTo>
                        <a:pt x="25" y="3"/>
                        <a:pt x="22" y="0"/>
                        <a:pt x="18" y="0"/>
                      </a:cubicBezTo>
                      <a:cubicBezTo>
                        <a:pt x="7" y="0"/>
                        <a:pt x="7" y="0"/>
                        <a:pt x="7" y="0"/>
                      </a:cubicBezTo>
                      <a:cubicBezTo>
                        <a:pt x="3" y="0"/>
                        <a:pt x="0" y="3"/>
                        <a:pt x="0" y="7"/>
                      </a:cubicBezTo>
                      <a:lnTo>
                        <a:pt x="0" y="29"/>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7" name="Freeform 416"/>
                <p:cNvSpPr>
                  <a:spLocks/>
                </p:cNvSpPr>
                <p:nvPr/>
              </p:nvSpPr>
              <p:spPr bwMode="auto">
                <a:xfrm>
                  <a:off x="7123113" y="-404813"/>
                  <a:ext cx="60325" cy="50800"/>
                </a:xfrm>
                <a:custGeom>
                  <a:avLst/>
                  <a:gdLst>
                    <a:gd name="T0" fmla="*/ 24 w 35"/>
                    <a:gd name="T1" fmla="*/ 24 h 30"/>
                    <a:gd name="T2" fmla="*/ 26 w 35"/>
                    <a:gd name="T3" fmla="*/ 18 h 30"/>
                    <a:gd name="T4" fmla="*/ 18 w 35"/>
                    <a:gd name="T5" fmla="*/ 9 h 30"/>
                    <a:gd name="T6" fmla="*/ 9 w 35"/>
                    <a:gd name="T7" fmla="*/ 18 h 30"/>
                    <a:gd name="T8" fmla="*/ 11 w 35"/>
                    <a:gd name="T9" fmla="*/ 24 h 30"/>
                    <a:gd name="T10" fmla="*/ 5 w 35"/>
                    <a:gd name="T11" fmla="*/ 30 h 30"/>
                    <a:gd name="T12" fmla="*/ 0 w 35"/>
                    <a:gd name="T13" fmla="*/ 18 h 30"/>
                    <a:gd name="T14" fmla="*/ 18 w 35"/>
                    <a:gd name="T15" fmla="*/ 0 h 30"/>
                    <a:gd name="T16" fmla="*/ 35 w 35"/>
                    <a:gd name="T17" fmla="*/ 18 h 30"/>
                    <a:gd name="T18" fmla="*/ 30 w 35"/>
                    <a:gd name="T19" fmla="*/ 30 h 30"/>
                    <a:gd name="T20" fmla="*/ 24 w 35"/>
                    <a:gd name="T21"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 h="30">
                      <a:moveTo>
                        <a:pt x="24" y="24"/>
                      </a:moveTo>
                      <a:cubicBezTo>
                        <a:pt x="25" y="22"/>
                        <a:pt x="26" y="20"/>
                        <a:pt x="26" y="18"/>
                      </a:cubicBezTo>
                      <a:cubicBezTo>
                        <a:pt x="26" y="13"/>
                        <a:pt x="22" y="9"/>
                        <a:pt x="18" y="9"/>
                      </a:cubicBezTo>
                      <a:cubicBezTo>
                        <a:pt x="13" y="9"/>
                        <a:pt x="9" y="13"/>
                        <a:pt x="9" y="18"/>
                      </a:cubicBezTo>
                      <a:cubicBezTo>
                        <a:pt x="9" y="20"/>
                        <a:pt x="10" y="22"/>
                        <a:pt x="11" y="24"/>
                      </a:cubicBezTo>
                      <a:cubicBezTo>
                        <a:pt x="5" y="30"/>
                        <a:pt x="5" y="30"/>
                        <a:pt x="5" y="30"/>
                      </a:cubicBezTo>
                      <a:cubicBezTo>
                        <a:pt x="2" y="27"/>
                        <a:pt x="0" y="22"/>
                        <a:pt x="0" y="18"/>
                      </a:cubicBezTo>
                      <a:cubicBezTo>
                        <a:pt x="0" y="8"/>
                        <a:pt x="8" y="0"/>
                        <a:pt x="18" y="0"/>
                      </a:cubicBezTo>
                      <a:cubicBezTo>
                        <a:pt x="27" y="0"/>
                        <a:pt x="35" y="8"/>
                        <a:pt x="35" y="18"/>
                      </a:cubicBezTo>
                      <a:cubicBezTo>
                        <a:pt x="35" y="22"/>
                        <a:pt x="33" y="27"/>
                        <a:pt x="30" y="30"/>
                      </a:cubicBezTo>
                      <a:lnTo>
                        <a:pt x="24" y="24"/>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grpSp>
      </p:grpSp>
      <p:grpSp>
        <p:nvGrpSpPr>
          <p:cNvPr id="88" name="Group 87"/>
          <p:cNvGrpSpPr/>
          <p:nvPr userDrawn="1"/>
        </p:nvGrpSpPr>
        <p:grpSpPr>
          <a:xfrm>
            <a:off x="4423075" y="4916478"/>
            <a:ext cx="1777011" cy="1604991"/>
            <a:chOff x="4362450" y="4945063"/>
            <a:chExt cx="1738312" cy="1570037"/>
          </a:xfrm>
        </p:grpSpPr>
        <p:sp>
          <p:nvSpPr>
            <p:cNvPr id="89" name="Rectangle 179"/>
            <p:cNvSpPr>
              <a:spLocks noChangeArrowheads="1"/>
            </p:cNvSpPr>
            <p:nvPr/>
          </p:nvSpPr>
          <p:spPr bwMode="auto">
            <a:xfrm>
              <a:off x="4362450" y="4945063"/>
              <a:ext cx="1738312" cy="1570037"/>
            </a:xfrm>
            <a:prstGeom prst="rect">
              <a:avLst/>
            </a:prstGeom>
            <a:solidFill>
              <a:schemeClr val="bg2">
                <a:lumMod val="85000"/>
              </a:schemeClr>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pic>
          <p:nvPicPr>
            <p:cNvPr id="90" name="Picture 89"/>
            <p:cNvPicPr>
              <a:picLocks noChangeAspect="1"/>
            </p:cNvPicPr>
            <p:nvPr/>
          </p:nvPicPr>
          <p:blipFill>
            <a:blip r:embed="rId3"/>
            <a:stretch>
              <a:fillRect/>
            </a:stretch>
          </p:blipFill>
          <p:spPr>
            <a:xfrm>
              <a:off x="4411773" y="5203812"/>
              <a:ext cx="1639667" cy="1052538"/>
            </a:xfrm>
            <a:prstGeom prst="rect">
              <a:avLst/>
            </a:prstGeom>
          </p:spPr>
        </p:pic>
      </p:grpSp>
      <p:grpSp>
        <p:nvGrpSpPr>
          <p:cNvPr id="91" name="Group 90"/>
          <p:cNvGrpSpPr/>
          <p:nvPr userDrawn="1"/>
        </p:nvGrpSpPr>
        <p:grpSpPr>
          <a:xfrm>
            <a:off x="6055136" y="1212184"/>
            <a:ext cx="2072415" cy="1863601"/>
            <a:chOff x="6312693" y="1447156"/>
            <a:chExt cx="1766094" cy="1588144"/>
          </a:xfrm>
        </p:grpSpPr>
        <p:sp>
          <p:nvSpPr>
            <p:cNvPr id="92" name="Rectangle 98"/>
            <p:cNvSpPr>
              <a:spLocks noChangeArrowheads="1"/>
            </p:cNvSpPr>
            <p:nvPr/>
          </p:nvSpPr>
          <p:spPr bwMode="auto">
            <a:xfrm>
              <a:off x="6312693" y="1447156"/>
              <a:ext cx="1766094" cy="1588144"/>
            </a:xfrm>
            <a:prstGeom prst="rect">
              <a:avLst/>
            </a:prstGeom>
            <a:solidFill>
              <a:schemeClr val="bg2">
                <a:lumMod val="85000"/>
              </a:schemeClr>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nvGrpSpPr>
            <p:cNvPr id="93" name="Group 92"/>
            <p:cNvGrpSpPr/>
            <p:nvPr/>
          </p:nvGrpSpPr>
          <p:grpSpPr>
            <a:xfrm>
              <a:off x="6318250" y="1458913"/>
              <a:ext cx="1733550" cy="1576387"/>
              <a:chOff x="6318250" y="1458913"/>
              <a:chExt cx="1733550" cy="1576387"/>
            </a:xfrm>
          </p:grpSpPr>
          <p:sp>
            <p:nvSpPr>
              <p:cNvPr id="94" name="AutoShape 96"/>
              <p:cNvSpPr>
                <a:spLocks noChangeAspect="1" noChangeArrowheads="1" noTextEdit="1"/>
              </p:cNvSpPr>
              <p:nvPr/>
            </p:nvSpPr>
            <p:spPr bwMode="auto">
              <a:xfrm>
                <a:off x="6318250" y="1458913"/>
                <a:ext cx="1733550" cy="157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5" name="Freeform 420"/>
              <p:cNvSpPr>
                <a:spLocks/>
              </p:cNvSpPr>
              <p:nvPr/>
            </p:nvSpPr>
            <p:spPr bwMode="auto">
              <a:xfrm>
                <a:off x="6389688" y="2171700"/>
                <a:ext cx="550863" cy="644525"/>
              </a:xfrm>
              <a:custGeom>
                <a:avLst/>
                <a:gdLst>
                  <a:gd name="T0" fmla="*/ 0 w 228"/>
                  <a:gd name="T1" fmla="*/ 266 h 266"/>
                  <a:gd name="T2" fmla="*/ 89 w 228"/>
                  <a:gd name="T3" fmla="*/ 153 h 266"/>
                  <a:gd name="T4" fmla="*/ 83 w 228"/>
                  <a:gd name="T5" fmla="*/ 119 h 266"/>
                  <a:gd name="T6" fmla="*/ 83 w 228"/>
                  <a:gd name="T7" fmla="*/ 78 h 266"/>
                  <a:gd name="T8" fmla="*/ 150 w 228"/>
                  <a:gd name="T9" fmla="*/ 0 h 266"/>
                  <a:gd name="T10" fmla="*/ 228 w 228"/>
                  <a:gd name="T11" fmla="*/ 78 h 266"/>
                  <a:gd name="T12" fmla="*/ 228 w 228"/>
                  <a:gd name="T13" fmla="*/ 119 h 266"/>
                  <a:gd name="T14" fmla="*/ 185 w 228"/>
                  <a:gd name="T15" fmla="*/ 189 h 266"/>
                  <a:gd name="T16" fmla="*/ 129 w 228"/>
                  <a:gd name="T17" fmla="*/ 266 h 266"/>
                  <a:gd name="T18" fmla="*/ 0 w 228"/>
                  <a:gd name="T19" fmla="*/ 266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8" h="266">
                    <a:moveTo>
                      <a:pt x="0" y="266"/>
                    </a:moveTo>
                    <a:cubicBezTo>
                      <a:pt x="89" y="153"/>
                      <a:pt x="89" y="153"/>
                      <a:pt x="89" y="153"/>
                    </a:cubicBezTo>
                    <a:cubicBezTo>
                      <a:pt x="85" y="143"/>
                      <a:pt x="83" y="131"/>
                      <a:pt x="83" y="119"/>
                    </a:cubicBezTo>
                    <a:cubicBezTo>
                      <a:pt x="83" y="78"/>
                      <a:pt x="83" y="78"/>
                      <a:pt x="83" y="78"/>
                    </a:cubicBezTo>
                    <a:cubicBezTo>
                      <a:pt x="83" y="35"/>
                      <a:pt x="108" y="0"/>
                      <a:pt x="150" y="0"/>
                    </a:cubicBezTo>
                    <a:cubicBezTo>
                      <a:pt x="193" y="0"/>
                      <a:pt x="228" y="35"/>
                      <a:pt x="228" y="78"/>
                    </a:cubicBezTo>
                    <a:cubicBezTo>
                      <a:pt x="228" y="119"/>
                      <a:pt x="228" y="119"/>
                      <a:pt x="228" y="119"/>
                    </a:cubicBezTo>
                    <a:cubicBezTo>
                      <a:pt x="228" y="150"/>
                      <a:pt x="210" y="176"/>
                      <a:pt x="185" y="189"/>
                    </a:cubicBezTo>
                    <a:cubicBezTo>
                      <a:pt x="129" y="266"/>
                      <a:pt x="129" y="266"/>
                      <a:pt x="129" y="266"/>
                    </a:cubicBezTo>
                    <a:cubicBezTo>
                      <a:pt x="0" y="266"/>
                      <a:pt x="0" y="266"/>
                      <a:pt x="0" y="266"/>
                    </a:cubicBezTo>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6" name="Freeform 421"/>
              <p:cNvSpPr>
                <a:spLocks/>
              </p:cNvSpPr>
              <p:nvPr/>
            </p:nvSpPr>
            <p:spPr bwMode="auto">
              <a:xfrm>
                <a:off x="6805613" y="2508250"/>
                <a:ext cx="130175" cy="82550"/>
              </a:xfrm>
              <a:custGeom>
                <a:avLst/>
                <a:gdLst>
                  <a:gd name="T0" fmla="*/ 34 w 54"/>
                  <a:gd name="T1" fmla="*/ 34 h 34"/>
                  <a:gd name="T2" fmla="*/ 0 w 54"/>
                  <a:gd name="T3" fmla="*/ 0 h 34"/>
                  <a:gd name="T4" fmla="*/ 54 w 54"/>
                  <a:gd name="T5" fmla="*/ 0 h 34"/>
                  <a:gd name="T6" fmla="*/ 34 w 54"/>
                  <a:gd name="T7" fmla="*/ 34 h 34"/>
                </a:gdLst>
                <a:ahLst/>
                <a:cxnLst>
                  <a:cxn ang="0">
                    <a:pos x="T0" y="T1"/>
                  </a:cxn>
                  <a:cxn ang="0">
                    <a:pos x="T2" y="T3"/>
                  </a:cxn>
                  <a:cxn ang="0">
                    <a:pos x="T4" y="T5"/>
                  </a:cxn>
                  <a:cxn ang="0">
                    <a:pos x="T6" y="T7"/>
                  </a:cxn>
                </a:cxnLst>
                <a:rect l="0" t="0" r="r" b="b"/>
                <a:pathLst>
                  <a:path w="54" h="34">
                    <a:moveTo>
                      <a:pt x="34" y="34"/>
                    </a:moveTo>
                    <a:cubicBezTo>
                      <a:pt x="0" y="0"/>
                      <a:pt x="0" y="0"/>
                      <a:pt x="0" y="0"/>
                    </a:cubicBezTo>
                    <a:cubicBezTo>
                      <a:pt x="54" y="0"/>
                      <a:pt x="54" y="0"/>
                      <a:pt x="54" y="0"/>
                    </a:cubicBezTo>
                    <a:cubicBezTo>
                      <a:pt x="50" y="13"/>
                      <a:pt x="44" y="25"/>
                      <a:pt x="34" y="34"/>
                    </a:cubicBezTo>
                  </a:path>
                </a:pathLst>
              </a:custGeom>
              <a:solidFill>
                <a:srgbClr val="CF8D17"/>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7" name="Freeform 422"/>
              <p:cNvSpPr>
                <a:spLocks/>
              </p:cNvSpPr>
              <p:nvPr/>
            </p:nvSpPr>
            <p:spPr bwMode="auto">
              <a:xfrm>
                <a:off x="6686551" y="1739900"/>
                <a:ext cx="1241425" cy="771525"/>
              </a:xfrm>
              <a:custGeom>
                <a:avLst/>
                <a:gdLst>
                  <a:gd name="T0" fmla="*/ 0 w 513"/>
                  <a:gd name="T1" fmla="*/ 311 h 318"/>
                  <a:gd name="T2" fmla="*/ 8 w 513"/>
                  <a:gd name="T3" fmla="*/ 318 h 318"/>
                  <a:gd name="T4" fmla="*/ 506 w 513"/>
                  <a:gd name="T5" fmla="*/ 318 h 318"/>
                  <a:gd name="T6" fmla="*/ 513 w 513"/>
                  <a:gd name="T7" fmla="*/ 311 h 318"/>
                  <a:gd name="T8" fmla="*/ 513 w 513"/>
                  <a:gd name="T9" fmla="*/ 7 h 318"/>
                  <a:gd name="T10" fmla="*/ 506 w 513"/>
                  <a:gd name="T11" fmla="*/ 0 h 318"/>
                  <a:gd name="T12" fmla="*/ 8 w 513"/>
                  <a:gd name="T13" fmla="*/ 0 h 318"/>
                  <a:gd name="T14" fmla="*/ 0 w 513"/>
                  <a:gd name="T15" fmla="*/ 7 h 318"/>
                  <a:gd name="T16" fmla="*/ 0 w 513"/>
                  <a:gd name="T17" fmla="*/ 311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3" h="318">
                    <a:moveTo>
                      <a:pt x="0" y="311"/>
                    </a:moveTo>
                    <a:cubicBezTo>
                      <a:pt x="0" y="315"/>
                      <a:pt x="4" y="318"/>
                      <a:pt x="8" y="318"/>
                    </a:cubicBezTo>
                    <a:cubicBezTo>
                      <a:pt x="506" y="318"/>
                      <a:pt x="506" y="318"/>
                      <a:pt x="506" y="318"/>
                    </a:cubicBezTo>
                    <a:cubicBezTo>
                      <a:pt x="510" y="318"/>
                      <a:pt x="513" y="315"/>
                      <a:pt x="513" y="311"/>
                    </a:cubicBezTo>
                    <a:cubicBezTo>
                      <a:pt x="513" y="7"/>
                      <a:pt x="513" y="7"/>
                      <a:pt x="513" y="7"/>
                    </a:cubicBezTo>
                    <a:cubicBezTo>
                      <a:pt x="513" y="3"/>
                      <a:pt x="510" y="0"/>
                      <a:pt x="506" y="0"/>
                    </a:cubicBezTo>
                    <a:cubicBezTo>
                      <a:pt x="8" y="0"/>
                      <a:pt x="8" y="0"/>
                      <a:pt x="8" y="0"/>
                    </a:cubicBezTo>
                    <a:cubicBezTo>
                      <a:pt x="4" y="0"/>
                      <a:pt x="0" y="3"/>
                      <a:pt x="0" y="7"/>
                    </a:cubicBezTo>
                    <a:cubicBezTo>
                      <a:pt x="0" y="311"/>
                      <a:pt x="0" y="311"/>
                      <a:pt x="0" y="311"/>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8" name="Freeform 423"/>
              <p:cNvSpPr>
                <a:spLocks/>
              </p:cNvSpPr>
              <p:nvPr/>
            </p:nvSpPr>
            <p:spPr bwMode="auto">
              <a:xfrm>
                <a:off x="6783388" y="1831975"/>
                <a:ext cx="1047750" cy="579438"/>
              </a:xfrm>
              <a:custGeom>
                <a:avLst/>
                <a:gdLst>
                  <a:gd name="T0" fmla="*/ 0 w 433"/>
                  <a:gd name="T1" fmla="*/ 233 h 239"/>
                  <a:gd name="T2" fmla="*/ 6 w 433"/>
                  <a:gd name="T3" fmla="*/ 239 h 239"/>
                  <a:gd name="T4" fmla="*/ 427 w 433"/>
                  <a:gd name="T5" fmla="*/ 239 h 239"/>
                  <a:gd name="T6" fmla="*/ 433 w 433"/>
                  <a:gd name="T7" fmla="*/ 233 h 239"/>
                  <a:gd name="T8" fmla="*/ 433 w 433"/>
                  <a:gd name="T9" fmla="*/ 6 h 239"/>
                  <a:gd name="T10" fmla="*/ 427 w 433"/>
                  <a:gd name="T11" fmla="*/ 0 h 239"/>
                  <a:gd name="T12" fmla="*/ 6 w 433"/>
                  <a:gd name="T13" fmla="*/ 0 h 239"/>
                  <a:gd name="T14" fmla="*/ 0 w 433"/>
                  <a:gd name="T15" fmla="*/ 6 h 239"/>
                  <a:gd name="T16" fmla="*/ 0 w 433"/>
                  <a:gd name="T17" fmla="*/ 233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3" h="239">
                    <a:moveTo>
                      <a:pt x="0" y="233"/>
                    </a:moveTo>
                    <a:cubicBezTo>
                      <a:pt x="0" y="236"/>
                      <a:pt x="3" y="239"/>
                      <a:pt x="6" y="239"/>
                    </a:cubicBezTo>
                    <a:cubicBezTo>
                      <a:pt x="427" y="239"/>
                      <a:pt x="427" y="239"/>
                      <a:pt x="427" y="239"/>
                    </a:cubicBezTo>
                    <a:cubicBezTo>
                      <a:pt x="431" y="239"/>
                      <a:pt x="433" y="236"/>
                      <a:pt x="433" y="233"/>
                    </a:cubicBezTo>
                    <a:cubicBezTo>
                      <a:pt x="433" y="6"/>
                      <a:pt x="433" y="6"/>
                      <a:pt x="433" y="6"/>
                    </a:cubicBezTo>
                    <a:cubicBezTo>
                      <a:pt x="433" y="3"/>
                      <a:pt x="431" y="0"/>
                      <a:pt x="427" y="0"/>
                    </a:cubicBezTo>
                    <a:cubicBezTo>
                      <a:pt x="6" y="0"/>
                      <a:pt x="6" y="0"/>
                      <a:pt x="6" y="0"/>
                    </a:cubicBezTo>
                    <a:cubicBezTo>
                      <a:pt x="3" y="0"/>
                      <a:pt x="0" y="3"/>
                      <a:pt x="0" y="6"/>
                    </a:cubicBezTo>
                    <a:cubicBezTo>
                      <a:pt x="0" y="233"/>
                      <a:pt x="0" y="233"/>
                      <a:pt x="0" y="233"/>
                    </a:cubicBezTo>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9" name="Rectangle 424"/>
              <p:cNvSpPr>
                <a:spLocks noChangeArrowheads="1"/>
              </p:cNvSpPr>
              <p:nvPr/>
            </p:nvSpPr>
            <p:spPr bwMode="auto">
              <a:xfrm>
                <a:off x="6865938" y="1965325"/>
                <a:ext cx="244475" cy="1190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0" name="Rectangle 425"/>
              <p:cNvSpPr>
                <a:spLocks noChangeArrowheads="1"/>
              </p:cNvSpPr>
              <p:nvPr/>
            </p:nvSpPr>
            <p:spPr bwMode="auto">
              <a:xfrm>
                <a:off x="6865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1" name="Rectangle 426"/>
              <p:cNvSpPr>
                <a:spLocks noChangeArrowheads="1"/>
              </p:cNvSpPr>
              <p:nvPr/>
            </p:nvSpPr>
            <p:spPr bwMode="auto">
              <a:xfrm>
                <a:off x="7119938" y="1965325"/>
                <a:ext cx="244475" cy="119063"/>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2" name="Rectangle 427"/>
              <p:cNvSpPr>
                <a:spLocks noChangeArrowheads="1"/>
              </p:cNvSpPr>
              <p:nvPr/>
            </p:nvSpPr>
            <p:spPr bwMode="auto">
              <a:xfrm>
                <a:off x="7119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3" name="Rectangle 428"/>
              <p:cNvSpPr>
                <a:spLocks noChangeArrowheads="1"/>
              </p:cNvSpPr>
              <p:nvPr/>
            </p:nvSpPr>
            <p:spPr bwMode="auto">
              <a:xfrm>
                <a:off x="7372351" y="1965325"/>
                <a:ext cx="117475"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4" name="Rectangle 429"/>
              <p:cNvSpPr>
                <a:spLocks noChangeArrowheads="1"/>
              </p:cNvSpPr>
              <p:nvPr/>
            </p:nvSpPr>
            <p:spPr bwMode="auto">
              <a:xfrm>
                <a:off x="7372351" y="1965325"/>
                <a:ext cx="117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5" name="Rectangle 430"/>
              <p:cNvSpPr>
                <a:spLocks noChangeArrowheads="1"/>
              </p:cNvSpPr>
              <p:nvPr/>
            </p:nvSpPr>
            <p:spPr bwMode="auto">
              <a:xfrm>
                <a:off x="7497763" y="1965325"/>
                <a:ext cx="115888" cy="11906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6" name="Rectangle 431"/>
              <p:cNvSpPr>
                <a:spLocks noChangeArrowheads="1"/>
              </p:cNvSpPr>
              <p:nvPr/>
            </p:nvSpPr>
            <p:spPr bwMode="auto">
              <a:xfrm>
                <a:off x="7497763" y="1965325"/>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7" name="Rectangle 432"/>
              <p:cNvSpPr>
                <a:spLocks noChangeArrowheads="1"/>
              </p:cNvSpPr>
              <p:nvPr/>
            </p:nvSpPr>
            <p:spPr bwMode="auto">
              <a:xfrm>
                <a:off x="7372351" y="2090738"/>
                <a:ext cx="117475" cy="119063"/>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8" name="Rectangle 433"/>
              <p:cNvSpPr>
                <a:spLocks noChangeArrowheads="1"/>
              </p:cNvSpPr>
              <p:nvPr/>
            </p:nvSpPr>
            <p:spPr bwMode="auto">
              <a:xfrm>
                <a:off x="7372351" y="2090738"/>
                <a:ext cx="117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9" name="Rectangle 434"/>
              <p:cNvSpPr>
                <a:spLocks noChangeArrowheads="1"/>
              </p:cNvSpPr>
              <p:nvPr/>
            </p:nvSpPr>
            <p:spPr bwMode="auto">
              <a:xfrm>
                <a:off x="6865938" y="2090738"/>
                <a:ext cx="119063" cy="11906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0" name="Rectangle 435"/>
              <p:cNvSpPr>
                <a:spLocks noChangeArrowheads="1"/>
              </p:cNvSpPr>
              <p:nvPr/>
            </p:nvSpPr>
            <p:spPr bwMode="auto">
              <a:xfrm>
                <a:off x="6865938" y="2090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1" name="Rectangle 436"/>
              <p:cNvSpPr>
                <a:spLocks noChangeArrowheads="1"/>
              </p:cNvSpPr>
              <p:nvPr/>
            </p:nvSpPr>
            <p:spPr bwMode="auto">
              <a:xfrm>
                <a:off x="6865938" y="2217738"/>
                <a:ext cx="119063" cy="119063"/>
              </a:xfrm>
              <a:prstGeom prst="rect">
                <a:avLst/>
              </a:prstGeom>
              <a:solidFill>
                <a:srgbClr val="00AD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2" name="Rectangle 437"/>
              <p:cNvSpPr>
                <a:spLocks noChangeArrowheads="1"/>
              </p:cNvSpPr>
              <p:nvPr/>
            </p:nvSpPr>
            <p:spPr bwMode="auto">
              <a:xfrm>
                <a:off x="6865938"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3" name="Rectangle 438"/>
              <p:cNvSpPr>
                <a:spLocks noChangeArrowheads="1"/>
              </p:cNvSpPr>
              <p:nvPr/>
            </p:nvSpPr>
            <p:spPr bwMode="auto">
              <a:xfrm>
                <a:off x="6994526" y="2217738"/>
                <a:ext cx="119063" cy="119063"/>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4" name="Rectangle 439"/>
              <p:cNvSpPr>
                <a:spLocks noChangeArrowheads="1"/>
              </p:cNvSpPr>
              <p:nvPr/>
            </p:nvSpPr>
            <p:spPr bwMode="auto">
              <a:xfrm>
                <a:off x="6994526"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5" name="Rectangle 440"/>
              <p:cNvSpPr>
                <a:spLocks noChangeArrowheads="1"/>
              </p:cNvSpPr>
              <p:nvPr/>
            </p:nvSpPr>
            <p:spPr bwMode="auto">
              <a:xfrm>
                <a:off x="7119938" y="2090738"/>
                <a:ext cx="244475" cy="119063"/>
              </a:xfrm>
              <a:prstGeom prst="rect">
                <a:avLst/>
              </a:prstGeom>
              <a:solidFill>
                <a:srgbClr val="F9F7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6" name="Rectangle 441"/>
              <p:cNvSpPr>
                <a:spLocks noChangeArrowheads="1"/>
              </p:cNvSpPr>
              <p:nvPr/>
            </p:nvSpPr>
            <p:spPr bwMode="auto">
              <a:xfrm>
                <a:off x="7119938" y="2090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7" name="Rectangle 442"/>
              <p:cNvSpPr>
                <a:spLocks noChangeArrowheads="1"/>
              </p:cNvSpPr>
              <p:nvPr/>
            </p:nvSpPr>
            <p:spPr bwMode="auto">
              <a:xfrm>
                <a:off x="7119938" y="2217738"/>
                <a:ext cx="244475"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8" name="Rectangle 443"/>
              <p:cNvSpPr>
                <a:spLocks noChangeArrowheads="1"/>
              </p:cNvSpPr>
              <p:nvPr/>
            </p:nvSpPr>
            <p:spPr bwMode="auto">
              <a:xfrm>
                <a:off x="7119938" y="2217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9" name="Rectangle 444"/>
              <p:cNvSpPr>
                <a:spLocks noChangeArrowheads="1"/>
              </p:cNvSpPr>
              <p:nvPr/>
            </p:nvSpPr>
            <p:spPr bwMode="auto">
              <a:xfrm>
                <a:off x="7369176" y="2297113"/>
                <a:ext cx="244475" cy="396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0" name="Rectangle 445"/>
              <p:cNvSpPr>
                <a:spLocks noChangeArrowheads="1"/>
              </p:cNvSpPr>
              <p:nvPr/>
            </p:nvSpPr>
            <p:spPr bwMode="auto">
              <a:xfrm>
                <a:off x="7369176" y="2297113"/>
                <a:ext cx="244475" cy="3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1" name="Rectangle 446"/>
              <p:cNvSpPr>
                <a:spLocks noChangeArrowheads="1"/>
              </p:cNvSpPr>
              <p:nvPr/>
            </p:nvSpPr>
            <p:spPr bwMode="auto">
              <a:xfrm>
                <a:off x="7369176" y="2217738"/>
                <a:ext cx="244475" cy="79375"/>
              </a:xfrm>
              <a:prstGeom prst="rect">
                <a:avLst/>
              </a:prstGeom>
              <a:solidFill>
                <a:srgbClr val="00AD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2" name="Rectangle 447"/>
              <p:cNvSpPr>
                <a:spLocks noChangeArrowheads="1"/>
              </p:cNvSpPr>
              <p:nvPr/>
            </p:nvSpPr>
            <p:spPr bwMode="auto">
              <a:xfrm>
                <a:off x="7369176" y="2217738"/>
                <a:ext cx="244475" cy="7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3" name="Rectangle 448"/>
              <p:cNvSpPr>
                <a:spLocks noChangeArrowheads="1"/>
              </p:cNvSpPr>
              <p:nvPr/>
            </p:nvSpPr>
            <p:spPr bwMode="auto">
              <a:xfrm>
                <a:off x="7497763" y="2090738"/>
                <a:ext cx="115888"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4" name="Rectangle 449"/>
              <p:cNvSpPr>
                <a:spLocks noChangeArrowheads="1"/>
              </p:cNvSpPr>
              <p:nvPr/>
            </p:nvSpPr>
            <p:spPr bwMode="auto">
              <a:xfrm>
                <a:off x="7497763" y="2090738"/>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5" name="Rectangle 450"/>
              <p:cNvSpPr>
                <a:spLocks noChangeArrowheads="1"/>
              </p:cNvSpPr>
              <p:nvPr/>
            </p:nvSpPr>
            <p:spPr bwMode="auto">
              <a:xfrm>
                <a:off x="7667626" y="2090738"/>
                <a:ext cx="115888" cy="119063"/>
              </a:xfrm>
              <a:prstGeom prst="rect">
                <a:avLst/>
              </a:prstGeom>
              <a:solidFill>
                <a:srgbClr val="6DC2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6" name="Rectangle 451"/>
              <p:cNvSpPr>
                <a:spLocks noChangeArrowheads="1"/>
              </p:cNvSpPr>
              <p:nvPr/>
            </p:nvSpPr>
            <p:spPr bwMode="auto">
              <a:xfrm>
                <a:off x="7667626" y="2090738"/>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7" name="Rectangle 452"/>
              <p:cNvSpPr>
                <a:spLocks noChangeArrowheads="1"/>
              </p:cNvSpPr>
              <p:nvPr/>
            </p:nvSpPr>
            <p:spPr bwMode="auto">
              <a:xfrm>
                <a:off x="7667626" y="2217738"/>
                <a:ext cx="115888" cy="1190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8" name="Rectangle 453"/>
              <p:cNvSpPr>
                <a:spLocks noChangeArrowheads="1"/>
              </p:cNvSpPr>
              <p:nvPr/>
            </p:nvSpPr>
            <p:spPr bwMode="auto">
              <a:xfrm>
                <a:off x="7667626" y="2217738"/>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9" name="Rectangle 454"/>
              <p:cNvSpPr>
                <a:spLocks noChangeArrowheads="1"/>
              </p:cNvSpPr>
              <p:nvPr/>
            </p:nvSpPr>
            <p:spPr bwMode="auto">
              <a:xfrm>
                <a:off x="7789863" y="2090738"/>
                <a:ext cx="41275"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0" name="Rectangle 455"/>
              <p:cNvSpPr>
                <a:spLocks noChangeArrowheads="1"/>
              </p:cNvSpPr>
              <p:nvPr/>
            </p:nvSpPr>
            <p:spPr bwMode="auto">
              <a:xfrm>
                <a:off x="7789863" y="2217738"/>
                <a:ext cx="41275" cy="119063"/>
              </a:xfrm>
              <a:prstGeom prst="rect">
                <a:avLst/>
              </a:prstGeom>
              <a:solidFill>
                <a:srgbClr val="B01E4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1" name="Rectangle 456"/>
              <p:cNvSpPr>
                <a:spLocks noChangeArrowheads="1"/>
              </p:cNvSpPr>
              <p:nvPr/>
            </p:nvSpPr>
            <p:spPr bwMode="auto">
              <a:xfrm>
                <a:off x="7789863" y="2217738"/>
                <a:ext cx="412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2" name="Rectangle 457"/>
              <p:cNvSpPr>
                <a:spLocks noChangeArrowheads="1"/>
              </p:cNvSpPr>
              <p:nvPr/>
            </p:nvSpPr>
            <p:spPr bwMode="auto">
              <a:xfrm>
                <a:off x="7667626" y="1965325"/>
                <a:ext cx="163513" cy="11906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3" name="Freeform 458"/>
              <p:cNvSpPr>
                <a:spLocks/>
              </p:cNvSpPr>
              <p:nvPr/>
            </p:nvSpPr>
            <p:spPr bwMode="auto">
              <a:xfrm>
                <a:off x="6991351" y="2090738"/>
                <a:ext cx="119063" cy="119063"/>
              </a:xfrm>
              <a:custGeom>
                <a:avLst/>
                <a:gdLst>
                  <a:gd name="T0" fmla="*/ 38 w 75"/>
                  <a:gd name="T1" fmla="*/ 0 h 75"/>
                  <a:gd name="T2" fmla="*/ 0 w 75"/>
                  <a:gd name="T3" fmla="*/ 0 h 75"/>
                  <a:gd name="T4" fmla="*/ 0 w 75"/>
                  <a:gd name="T5" fmla="*/ 39 h 75"/>
                  <a:gd name="T6" fmla="*/ 0 w 75"/>
                  <a:gd name="T7" fmla="*/ 75 h 75"/>
                  <a:gd name="T8" fmla="*/ 38 w 75"/>
                  <a:gd name="T9" fmla="*/ 75 h 75"/>
                  <a:gd name="T10" fmla="*/ 75 w 75"/>
                  <a:gd name="T11" fmla="*/ 75 h 75"/>
                  <a:gd name="T12" fmla="*/ 75 w 75"/>
                  <a:gd name="T13" fmla="*/ 39 h 75"/>
                  <a:gd name="T14" fmla="*/ 75 w 75"/>
                  <a:gd name="T15" fmla="*/ 0 h 75"/>
                  <a:gd name="T16" fmla="*/ 38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38" y="0"/>
                    </a:moveTo>
                    <a:lnTo>
                      <a:pt x="0" y="0"/>
                    </a:lnTo>
                    <a:lnTo>
                      <a:pt x="0" y="39"/>
                    </a:lnTo>
                    <a:lnTo>
                      <a:pt x="0" y="75"/>
                    </a:lnTo>
                    <a:lnTo>
                      <a:pt x="38" y="75"/>
                    </a:lnTo>
                    <a:lnTo>
                      <a:pt x="75" y="75"/>
                    </a:lnTo>
                    <a:lnTo>
                      <a:pt x="75" y="39"/>
                    </a:lnTo>
                    <a:lnTo>
                      <a:pt x="75" y="0"/>
                    </a:lnTo>
                    <a:lnTo>
                      <a:pt x="38" y="0"/>
                    </a:lnTo>
                    <a:close/>
                  </a:path>
                </a:pathLst>
              </a:custGeom>
              <a:solidFill>
                <a:srgbClr val="00AD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4" name="Freeform 459"/>
              <p:cNvSpPr>
                <a:spLocks/>
              </p:cNvSpPr>
              <p:nvPr/>
            </p:nvSpPr>
            <p:spPr bwMode="auto">
              <a:xfrm>
                <a:off x="6991351" y="2090738"/>
                <a:ext cx="119063" cy="119063"/>
              </a:xfrm>
              <a:custGeom>
                <a:avLst/>
                <a:gdLst>
                  <a:gd name="T0" fmla="*/ 38 w 75"/>
                  <a:gd name="T1" fmla="*/ 0 h 75"/>
                  <a:gd name="T2" fmla="*/ 0 w 75"/>
                  <a:gd name="T3" fmla="*/ 0 h 75"/>
                  <a:gd name="T4" fmla="*/ 0 w 75"/>
                  <a:gd name="T5" fmla="*/ 39 h 75"/>
                  <a:gd name="T6" fmla="*/ 0 w 75"/>
                  <a:gd name="T7" fmla="*/ 75 h 75"/>
                  <a:gd name="T8" fmla="*/ 38 w 75"/>
                  <a:gd name="T9" fmla="*/ 75 h 75"/>
                  <a:gd name="T10" fmla="*/ 75 w 75"/>
                  <a:gd name="T11" fmla="*/ 75 h 75"/>
                  <a:gd name="T12" fmla="*/ 75 w 75"/>
                  <a:gd name="T13" fmla="*/ 39 h 75"/>
                  <a:gd name="T14" fmla="*/ 75 w 75"/>
                  <a:gd name="T15" fmla="*/ 0 h 75"/>
                  <a:gd name="T16" fmla="*/ 38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38" y="0"/>
                    </a:moveTo>
                    <a:lnTo>
                      <a:pt x="0" y="0"/>
                    </a:lnTo>
                    <a:lnTo>
                      <a:pt x="0" y="39"/>
                    </a:lnTo>
                    <a:lnTo>
                      <a:pt x="0" y="75"/>
                    </a:lnTo>
                    <a:lnTo>
                      <a:pt x="38" y="75"/>
                    </a:lnTo>
                    <a:lnTo>
                      <a:pt x="75" y="75"/>
                    </a:lnTo>
                    <a:lnTo>
                      <a:pt x="75" y="39"/>
                    </a:lnTo>
                    <a:lnTo>
                      <a:pt x="75" y="0"/>
                    </a:lnTo>
                    <a:lnTo>
                      <a:pt x="3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5" name="Rectangle 460"/>
              <p:cNvSpPr>
                <a:spLocks noChangeArrowheads="1"/>
              </p:cNvSpPr>
              <p:nvPr/>
            </p:nvSpPr>
            <p:spPr bwMode="auto">
              <a:xfrm>
                <a:off x="7780338" y="1870075"/>
                <a:ext cx="31750" cy="31750"/>
              </a:xfrm>
              <a:prstGeom prst="rect">
                <a:avLst/>
              </a:prstGeom>
              <a:solidFill>
                <a:srgbClr val="00AD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6" name="Rectangle 461"/>
              <p:cNvSpPr>
                <a:spLocks noChangeArrowheads="1"/>
              </p:cNvSpPr>
              <p:nvPr/>
            </p:nvSpPr>
            <p:spPr bwMode="auto">
              <a:xfrm>
                <a:off x="6865938" y="1868488"/>
                <a:ext cx="22292"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S</a:t>
                </a:r>
                <a:endParaRPr lang="en-US" altLang="en-US" sz="1764">
                  <a:solidFill>
                    <a:srgbClr val="404040"/>
                  </a:solidFill>
                </a:endParaRPr>
              </a:p>
            </p:txBody>
          </p:sp>
          <p:sp>
            <p:nvSpPr>
              <p:cNvPr id="137" name="Rectangle 462"/>
              <p:cNvSpPr>
                <a:spLocks noChangeArrowheads="1"/>
              </p:cNvSpPr>
              <p:nvPr/>
            </p:nvSpPr>
            <p:spPr bwMode="auto">
              <a:xfrm>
                <a:off x="6888163" y="1868488"/>
                <a:ext cx="9754"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t</a:t>
                </a:r>
                <a:endParaRPr lang="en-US" altLang="en-US" sz="1764">
                  <a:solidFill>
                    <a:srgbClr val="404040"/>
                  </a:solidFill>
                </a:endParaRPr>
              </a:p>
            </p:txBody>
          </p:sp>
          <p:sp>
            <p:nvSpPr>
              <p:cNvPr id="138" name="Rectangle 463"/>
              <p:cNvSpPr>
                <a:spLocks noChangeArrowheads="1"/>
              </p:cNvSpPr>
              <p:nvPr/>
            </p:nvSpPr>
            <p:spPr bwMode="auto">
              <a:xfrm>
                <a:off x="6902451" y="1868488"/>
                <a:ext cx="18113"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a</a:t>
                </a:r>
                <a:endParaRPr lang="en-US" altLang="en-US" sz="1764">
                  <a:solidFill>
                    <a:srgbClr val="404040"/>
                  </a:solidFill>
                </a:endParaRPr>
              </a:p>
            </p:txBody>
          </p:sp>
          <p:sp>
            <p:nvSpPr>
              <p:cNvPr id="139" name="Rectangle 464"/>
              <p:cNvSpPr>
                <a:spLocks noChangeArrowheads="1"/>
              </p:cNvSpPr>
              <p:nvPr/>
            </p:nvSpPr>
            <p:spPr bwMode="auto">
              <a:xfrm>
                <a:off x="6923088" y="1868488"/>
                <a:ext cx="11146"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r</a:t>
                </a:r>
                <a:endParaRPr lang="en-US" altLang="en-US" sz="1764">
                  <a:solidFill>
                    <a:srgbClr val="404040"/>
                  </a:solidFill>
                </a:endParaRPr>
              </a:p>
            </p:txBody>
          </p:sp>
          <p:sp>
            <p:nvSpPr>
              <p:cNvPr id="140" name="Rectangle 465"/>
              <p:cNvSpPr>
                <a:spLocks noChangeArrowheads="1"/>
              </p:cNvSpPr>
              <p:nvPr/>
            </p:nvSpPr>
            <p:spPr bwMode="auto">
              <a:xfrm>
                <a:off x="6940551" y="1868488"/>
                <a:ext cx="9754"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t</a:t>
                </a:r>
                <a:endParaRPr lang="en-US" altLang="en-US" sz="1764">
                  <a:solidFill>
                    <a:srgbClr val="404040"/>
                  </a:solidFill>
                </a:endParaRPr>
              </a:p>
            </p:txBody>
          </p:sp>
          <p:sp>
            <p:nvSpPr>
              <p:cNvPr id="141" name="Freeform 466"/>
              <p:cNvSpPr>
                <a:spLocks/>
              </p:cNvSpPr>
              <p:nvPr/>
            </p:nvSpPr>
            <p:spPr bwMode="auto">
              <a:xfrm>
                <a:off x="6686551" y="1739900"/>
                <a:ext cx="1241425" cy="771525"/>
              </a:xfrm>
              <a:custGeom>
                <a:avLst/>
                <a:gdLst>
                  <a:gd name="T0" fmla="*/ 209 w 513"/>
                  <a:gd name="T1" fmla="*/ 0 h 318"/>
                  <a:gd name="T2" fmla="*/ 8 w 513"/>
                  <a:gd name="T3" fmla="*/ 0 h 318"/>
                  <a:gd name="T4" fmla="*/ 0 w 513"/>
                  <a:gd name="T5" fmla="*/ 7 h 318"/>
                  <a:gd name="T6" fmla="*/ 0 w 513"/>
                  <a:gd name="T7" fmla="*/ 311 h 318"/>
                  <a:gd name="T8" fmla="*/ 8 w 513"/>
                  <a:gd name="T9" fmla="*/ 318 h 318"/>
                  <a:gd name="T10" fmla="*/ 506 w 513"/>
                  <a:gd name="T11" fmla="*/ 318 h 318"/>
                  <a:gd name="T12" fmla="*/ 513 w 513"/>
                  <a:gd name="T13" fmla="*/ 311 h 318"/>
                  <a:gd name="T14" fmla="*/ 513 w 513"/>
                  <a:gd name="T15" fmla="*/ 304 h 318"/>
                  <a:gd name="T16" fmla="*/ 473 w 513"/>
                  <a:gd name="T17" fmla="*/ 264 h 318"/>
                  <a:gd name="T18" fmla="*/ 473 w 513"/>
                  <a:gd name="T19" fmla="*/ 271 h 318"/>
                  <a:gd name="T20" fmla="*/ 467 w 513"/>
                  <a:gd name="T21" fmla="*/ 277 h 318"/>
                  <a:gd name="T22" fmla="*/ 46 w 513"/>
                  <a:gd name="T23" fmla="*/ 277 h 318"/>
                  <a:gd name="T24" fmla="*/ 40 w 513"/>
                  <a:gd name="T25" fmla="*/ 271 h 318"/>
                  <a:gd name="T26" fmla="*/ 40 w 513"/>
                  <a:gd name="T27" fmla="*/ 44 h 318"/>
                  <a:gd name="T28" fmla="*/ 46 w 513"/>
                  <a:gd name="T29" fmla="*/ 38 h 318"/>
                  <a:gd name="T30" fmla="*/ 248 w 513"/>
                  <a:gd name="T31" fmla="*/ 38 h 318"/>
                  <a:gd name="T32" fmla="*/ 209 w 513"/>
                  <a:gd name="T33"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13" h="318">
                    <a:moveTo>
                      <a:pt x="209" y="0"/>
                    </a:moveTo>
                    <a:cubicBezTo>
                      <a:pt x="8" y="0"/>
                      <a:pt x="8" y="0"/>
                      <a:pt x="8" y="0"/>
                    </a:cubicBezTo>
                    <a:cubicBezTo>
                      <a:pt x="4" y="0"/>
                      <a:pt x="0" y="3"/>
                      <a:pt x="0" y="7"/>
                    </a:cubicBezTo>
                    <a:cubicBezTo>
                      <a:pt x="0" y="311"/>
                      <a:pt x="0" y="311"/>
                      <a:pt x="0" y="311"/>
                    </a:cubicBezTo>
                    <a:cubicBezTo>
                      <a:pt x="0" y="315"/>
                      <a:pt x="4" y="318"/>
                      <a:pt x="8" y="318"/>
                    </a:cubicBezTo>
                    <a:cubicBezTo>
                      <a:pt x="506" y="318"/>
                      <a:pt x="506" y="318"/>
                      <a:pt x="506" y="318"/>
                    </a:cubicBezTo>
                    <a:cubicBezTo>
                      <a:pt x="510" y="318"/>
                      <a:pt x="513" y="315"/>
                      <a:pt x="513" y="311"/>
                    </a:cubicBezTo>
                    <a:cubicBezTo>
                      <a:pt x="513" y="304"/>
                      <a:pt x="513" y="304"/>
                      <a:pt x="513" y="304"/>
                    </a:cubicBezTo>
                    <a:cubicBezTo>
                      <a:pt x="473" y="264"/>
                      <a:pt x="473" y="264"/>
                      <a:pt x="473" y="264"/>
                    </a:cubicBezTo>
                    <a:cubicBezTo>
                      <a:pt x="473" y="271"/>
                      <a:pt x="473" y="271"/>
                      <a:pt x="473" y="271"/>
                    </a:cubicBezTo>
                    <a:cubicBezTo>
                      <a:pt x="473" y="274"/>
                      <a:pt x="471" y="277"/>
                      <a:pt x="467" y="277"/>
                    </a:cubicBezTo>
                    <a:cubicBezTo>
                      <a:pt x="46" y="277"/>
                      <a:pt x="46" y="277"/>
                      <a:pt x="46" y="277"/>
                    </a:cubicBezTo>
                    <a:cubicBezTo>
                      <a:pt x="43" y="277"/>
                      <a:pt x="40" y="274"/>
                      <a:pt x="40" y="271"/>
                    </a:cubicBezTo>
                    <a:cubicBezTo>
                      <a:pt x="40" y="44"/>
                      <a:pt x="40" y="44"/>
                      <a:pt x="40" y="44"/>
                    </a:cubicBezTo>
                    <a:cubicBezTo>
                      <a:pt x="40" y="41"/>
                      <a:pt x="43" y="38"/>
                      <a:pt x="46" y="38"/>
                    </a:cubicBezTo>
                    <a:cubicBezTo>
                      <a:pt x="248" y="38"/>
                      <a:pt x="248" y="38"/>
                      <a:pt x="248" y="38"/>
                    </a:cubicBezTo>
                    <a:cubicBezTo>
                      <a:pt x="209" y="0"/>
                      <a:pt x="209" y="0"/>
                      <a:pt x="209" y="0"/>
                    </a:cubicBezTo>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2" name="Freeform 467"/>
              <p:cNvSpPr>
                <a:spLocks noEditPoints="1"/>
              </p:cNvSpPr>
              <p:nvPr/>
            </p:nvSpPr>
            <p:spPr bwMode="auto">
              <a:xfrm>
                <a:off x="6783388" y="1831975"/>
                <a:ext cx="1047750" cy="579438"/>
              </a:xfrm>
              <a:custGeom>
                <a:avLst/>
                <a:gdLst>
                  <a:gd name="T0" fmla="*/ 242 w 433"/>
                  <a:gd name="T1" fmla="*/ 192 h 239"/>
                  <a:gd name="T2" fmla="*/ 343 w 433"/>
                  <a:gd name="T3" fmla="*/ 208 h 239"/>
                  <a:gd name="T4" fmla="*/ 34 w 433"/>
                  <a:gd name="T5" fmla="*/ 208 h 239"/>
                  <a:gd name="T6" fmla="*/ 83 w 433"/>
                  <a:gd name="T7" fmla="*/ 159 h 239"/>
                  <a:gd name="T8" fmla="*/ 34 w 433"/>
                  <a:gd name="T9" fmla="*/ 208 h 239"/>
                  <a:gd name="T10" fmla="*/ 87 w 433"/>
                  <a:gd name="T11" fmla="*/ 159 h 239"/>
                  <a:gd name="T12" fmla="*/ 136 w 433"/>
                  <a:gd name="T13" fmla="*/ 208 h 239"/>
                  <a:gd name="T14" fmla="*/ 139 w 433"/>
                  <a:gd name="T15" fmla="*/ 208 h 239"/>
                  <a:gd name="T16" fmla="*/ 240 w 433"/>
                  <a:gd name="T17" fmla="*/ 159 h 239"/>
                  <a:gd name="T18" fmla="*/ 139 w 433"/>
                  <a:gd name="T19" fmla="*/ 208 h 239"/>
                  <a:gd name="T20" fmla="*/ 242 w 433"/>
                  <a:gd name="T21" fmla="*/ 159 h 239"/>
                  <a:gd name="T22" fmla="*/ 343 w 433"/>
                  <a:gd name="T23" fmla="*/ 192 h 239"/>
                  <a:gd name="T24" fmla="*/ 34 w 433"/>
                  <a:gd name="T25" fmla="*/ 156 h 239"/>
                  <a:gd name="T26" fmla="*/ 83 w 433"/>
                  <a:gd name="T27" fmla="*/ 107 h 239"/>
                  <a:gd name="T28" fmla="*/ 34 w 433"/>
                  <a:gd name="T29" fmla="*/ 156 h 239"/>
                  <a:gd name="T30" fmla="*/ 86 w 433"/>
                  <a:gd name="T31" fmla="*/ 132 h 239"/>
                  <a:gd name="T32" fmla="*/ 111 w 433"/>
                  <a:gd name="T33" fmla="*/ 107 h 239"/>
                  <a:gd name="T34" fmla="*/ 135 w 433"/>
                  <a:gd name="T35" fmla="*/ 132 h 239"/>
                  <a:gd name="T36" fmla="*/ 111 w 433"/>
                  <a:gd name="T37" fmla="*/ 156 h 239"/>
                  <a:gd name="T38" fmla="*/ 139 w 433"/>
                  <a:gd name="T39" fmla="*/ 156 h 239"/>
                  <a:gd name="T40" fmla="*/ 240 w 433"/>
                  <a:gd name="T41" fmla="*/ 107 h 239"/>
                  <a:gd name="T42" fmla="*/ 139 w 433"/>
                  <a:gd name="T43" fmla="*/ 156 h 239"/>
                  <a:gd name="T44" fmla="*/ 243 w 433"/>
                  <a:gd name="T45" fmla="*/ 107 h 239"/>
                  <a:gd name="T46" fmla="*/ 292 w 433"/>
                  <a:gd name="T47" fmla="*/ 156 h 239"/>
                  <a:gd name="T48" fmla="*/ 34 w 433"/>
                  <a:gd name="T49" fmla="*/ 104 h 239"/>
                  <a:gd name="T50" fmla="*/ 135 w 433"/>
                  <a:gd name="T51" fmla="*/ 55 h 239"/>
                  <a:gd name="T52" fmla="*/ 34 w 433"/>
                  <a:gd name="T53" fmla="*/ 104 h 239"/>
                  <a:gd name="T54" fmla="*/ 139 w 433"/>
                  <a:gd name="T55" fmla="*/ 55 h 239"/>
                  <a:gd name="T56" fmla="*/ 240 w 433"/>
                  <a:gd name="T57" fmla="*/ 104 h 239"/>
                  <a:gd name="T58" fmla="*/ 35 w 433"/>
                  <a:gd name="T59" fmla="*/ 30 h 239"/>
                  <a:gd name="T60" fmla="*/ 70 w 433"/>
                  <a:gd name="T61" fmla="*/ 17 h 239"/>
                  <a:gd name="T62" fmla="*/ 35 w 433"/>
                  <a:gd name="T63" fmla="*/ 30 h 239"/>
                  <a:gd name="T64" fmla="*/ 6 w 433"/>
                  <a:gd name="T65" fmla="*/ 0 h 239"/>
                  <a:gd name="T66" fmla="*/ 0 w 433"/>
                  <a:gd name="T67" fmla="*/ 233 h 239"/>
                  <a:gd name="T68" fmla="*/ 427 w 433"/>
                  <a:gd name="T69" fmla="*/ 239 h 239"/>
                  <a:gd name="T70" fmla="*/ 433 w 433"/>
                  <a:gd name="T71" fmla="*/ 226 h 239"/>
                  <a:gd name="T72" fmla="*/ 413 w 433"/>
                  <a:gd name="T73" fmla="*/ 208 h 239"/>
                  <a:gd name="T74" fmla="*/ 365 w 433"/>
                  <a:gd name="T75" fmla="*/ 159 h 239"/>
                  <a:gd name="T76" fmla="*/ 343 w 433"/>
                  <a:gd name="T77" fmla="*/ 136 h 239"/>
                  <a:gd name="T78" fmla="*/ 295 w 433"/>
                  <a:gd name="T79" fmla="*/ 156 h 239"/>
                  <a:gd name="T80" fmla="*/ 315 w 433"/>
                  <a:gd name="T81" fmla="*/ 107 h 239"/>
                  <a:gd name="T82" fmla="*/ 295 w 433"/>
                  <a:gd name="T83" fmla="*/ 104 h 239"/>
                  <a:gd name="T84" fmla="*/ 292 w 433"/>
                  <a:gd name="T85" fmla="*/ 84 h 239"/>
                  <a:gd name="T86" fmla="*/ 243 w 433"/>
                  <a:gd name="T87" fmla="*/ 104 h 239"/>
                  <a:gd name="T88" fmla="*/ 263 w 433"/>
                  <a:gd name="T89" fmla="*/ 55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33" h="239">
                    <a:moveTo>
                      <a:pt x="242" y="208"/>
                    </a:moveTo>
                    <a:cubicBezTo>
                      <a:pt x="242" y="192"/>
                      <a:pt x="242" y="192"/>
                      <a:pt x="242" y="192"/>
                    </a:cubicBezTo>
                    <a:cubicBezTo>
                      <a:pt x="343" y="192"/>
                      <a:pt x="343" y="192"/>
                      <a:pt x="343" y="192"/>
                    </a:cubicBezTo>
                    <a:cubicBezTo>
                      <a:pt x="343" y="208"/>
                      <a:pt x="343" y="208"/>
                      <a:pt x="343" y="208"/>
                    </a:cubicBezTo>
                    <a:cubicBezTo>
                      <a:pt x="242" y="208"/>
                      <a:pt x="242" y="208"/>
                      <a:pt x="242" y="208"/>
                    </a:cubicBezTo>
                    <a:moveTo>
                      <a:pt x="34" y="208"/>
                    </a:moveTo>
                    <a:cubicBezTo>
                      <a:pt x="34" y="159"/>
                      <a:pt x="34" y="159"/>
                      <a:pt x="34" y="159"/>
                    </a:cubicBezTo>
                    <a:cubicBezTo>
                      <a:pt x="83" y="159"/>
                      <a:pt x="83" y="159"/>
                      <a:pt x="83" y="159"/>
                    </a:cubicBezTo>
                    <a:cubicBezTo>
                      <a:pt x="83" y="208"/>
                      <a:pt x="83" y="208"/>
                      <a:pt x="83" y="208"/>
                    </a:cubicBezTo>
                    <a:cubicBezTo>
                      <a:pt x="34" y="208"/>
                      <a:pt x="34" y="208"/>
                      <a:pt x="34" y="208"/>
                    </a:cubicBezTo>
                    <a:moveTo>
                      <a:pt x="87" y="208"/>
                    </a:moveTo>
                    <a:cubicBezTo>
                      <a:pt x="87" y="159"/>
                      <a:pt x="87" y="159"/>
                      <a:pt x="87" y="159"/>
                    </a:cubicBezTo>
                    <a:cubicBezTo>
                      <a:pt x="136" y="159"/>
                      <a:pt x="136" y="159"/>
                      <a:pt x="136" y="159"/>
                    </a:cubicBezTo>
                    <a:cubicBezTo>
                      <a:pt x="136" y="208"/>
                      <a:pt x="136" y="208"/>
                      <a:pt x="136" y="208"/>
                    </a:cubicBezTo>
                    <a:cubicBezTo>
                      <a:pt x="87" y="208"/>
                      <a:pt x="87" y="208"/>
                      <a:pt x="87" y="208"/>
                    </a:cubicBezTo>
                    <a:moveTo>
                      <a:pt x="139" y="208"/>
                    </a:moveTo>
                    <a:cubicBezTo>
                      <a:pt x="139" y="159"/>
                      <a:pt x="139" y="159"/>
                      <a:pt x="139" y="159"/>
                    </a:cubicBezTo>
                    <a:cubicBezTo>
                      <a:pt x="240" y="159"/>
                      <a:pt x="240" y="159"/>
                      <a:pt x="240" y="159"/>
                    </a:cubicBezTo>
                    <a:cubicBezTo>
                      <a:pt x="240" y="208"/>
                      <a:pt x="240" y="208"/>
                      <a:pt x="240" y="208"/>
                    </a:cubicBezTo>
                    <a:cubicBezTo>
                      <a:pt x="139" y="208"/>
                      <a:pt x="139" y="208"/>
                      <a:pt x="139" y="208"/>
                    </a:cubicBezTo>
                    <a:moveTo>
                      <a:pt x="242" y="192"/>
                    </a:moveTo>
                    <a:cubicBezTo>
                      <a:pt x="242" y="159"/>
                      <a:pt x="242" y="159"/>
                      <a:pt x="242" y="159"/>
                    </a:cubicBezTo>
                    <a:cubicBezTo>
                      <a:pt x="343" y="159"/>
                      <a:pt x="343" y="159"/>
                      <a:pt x="343" y="159"/>
                    </a:cubicBezTo>
                    <a:cubicBezTo>
                      <a:pt x="343" y="192"/>
                      <a:pt x="343" y="192"/>
                      <a:pt x="343" y="192"/>
                    </a:cubicBezTo>
                    <a:cubicBezTo>
                      <a:pt x="242" y="192"/>
                      <a:pt x="242" y="192"/>
                      <a:pt x="242" y="192"/>
                    </a:cubicBezTo>
                    <a:moveTo>
                      <a:pt x="34" y="156"/>
                    </a:moveTo>
                    <a:cubicBezTo>
                      <a:pt x="34" y="107"/>
                      <a:pt x="34" y="107"/>
                      <a:pt x="34" y="107"/>
                    </a:cubicBezTo>
                    <a:cubicBezTo>
                      <a:pt x="83" y="107"/>
                      <a:pt x="83" y="107"/>
                      <a:pt x="83" y="107"/>
                    </a:cubicBezTo>
                    <a:cubicBezTo>
                      <a:pt x="83" y="156"/>
                      <a:pt x="83" y="156"/>
                      <a:pt x="83" y="156"/>
                    </a:cubicBezTo>
                    <a:cubicBezTo>
                      <a:pt x="34" y="156"/>
                      <a:pt x="34" y="156"/>
                      <a:pt x="34" y="156"/>
                    </a:cubicBezTo>
                    <a:moveTo>
                      <a:pt x="86" y="156"/>
                    </a:moveTo>
                    <a:cubicBezTo>
                      <a:pt x="86" y="132"/>
                      <a:pt x="86" y="132"/>
                      <a:pt x="86" y="132"/>
                    </a:cubicBezTo>
                    <a:cubicBezTo>
                      <a:pt x="86" y="107"/>
                      <a:pt x="86" y="107"/>
                      <a:pt x="86" y="107"/>
                    </a:cubicBezTo>
                    <a:cubicBezTo>
                      <a:pt x="111" y="107"/>
                      <a:pt x="111" y="107"/>
                      <a:pt x="111" y="107"/>
                    </a:cubicBezTo>
                    <a:cubicBezTo>
                      <a:pt x="135" y="107"/>
                      <a:pt x="135" y="107"/>
                      <a:pt x="135" y="107"/>
                    </a:cubicBezTo>
                    <a:cubicBezTo>
                      <a:pt x="135" y="132"/>
                      <a:pt x="135" y="132"/>
                      <a:pt x="135" y="132"/>
                    </a:cubicBezTo>
                    <a:cubicBezTo>
                      <a:pt x="135" y="156"/>
                      <a:pt x="135" y="156"/>
                      <a:pt x="135" y="156"/>
                    </a:cubicBezTo>
                    <a:cubicBezTo>
                      <a:pt x="111" y="156"/>
                      <a:pt x="111" y="156"/>
                      <a:pt x="111" y="156"/>
                    </a:cubicBezTo>
                    <a:cubicBezTo>
                      <a:pt x="86" y="156"/>
                      <a:pt x="86" y="156"/>
                      <a:pt x="86" y="156"/>
                    </a:cubicBezTo>
                    <a:moveTo>
                      <a:pt x="139" y="156"/>
                    </a:moveTo>
                    <a:cubicBezTo>
                      <a:pt x="139" y="107"/>
                      <a:pt x="139" y="107"/>
                      <a:pt x="139" y="107"/>
                    </a:cubicBezTo>
                    <a:cubicBezTo>
                      <a:pt x="240" y="107"/>
                      <a:pt x="240" y="107"/>
                      <a:pt x="240" y="107"/>
                    </a:cubicBezTo>
                    <a:cubicBezTo>
                      <a:pt x="240" y="156"/>
                      <a:pt x="240" y="156"/>
                      <a:pt x="240" y="156"/>
                    </a:cubicBezTo>
                    <a:cubicBezTo>
                      <a:pt x="139" y="156"/>
                      <a:pt x="139" y="156"/>
                      <a:pt x="139" y="156"/>
                    </a:cubicBezTo>
                    <a:moveTo>
                      <a:pt x="243" y="156"/>
                    </a:moveTo>
                    <a:cubicBezTo>
                      <a:pt x="243" y="107"/>
                      <a:pt x="243" y="107"/>
                      <a:pt x="243" y="107"/>
                    </a:cubicBezTo>
                    <a:cubicBezTo>
                      <a:pt x="292" y="107"/>
                      <a:pt x="292" y="107"/>
                      <a:pt x="292" y="107"/>
                    </a:cubicBezTo>
                    <a:cubicBezTo>
                      <a:pt x="292" y="156"/>
                      <a:pt x="292" y="156"/>
                      <a:pt x="292" y="156"/>
                    </a:cubicBezTo>
                    <a:cubicBezTo>
                      <a:pt x="243" y="156"/>
                      <a:pt x="243" y="156"/>
                      <a:pt x="243" y="156"/>
                    </a:cubicBezTo>
                    <a:moveTo>
                      <a:pt x="34" y="104"/>
                    </a:moveTo>
                    <a:cubicBezTo>
                      <a:pt x="34" y="55"/>
                      <a:pt x="34" y="55"/>
                      <a:pt x="34" y="55"/>
                    </a:cubicBezTo>
                    <a:cubicBezTo>
                      <a:pt x="135" y="55"/>
                      <a:pt x="135" y="55"/>
                      <a:pt x="135" y="55"/>
                    </a:cubicBezTo>
                    <a:cubicBezTo>
                      <a:pt x="135" y="104"/>
                      <a:pt x="135" y="104"/>
                      <a:pt x="135" y="104"/>
                    </a:cubicBezTo>
                    <a:cubicBezTo>
                      <a:pt x="34" y="104"/>
                      <a:pt x="34" y="104"/>
                      <a:pt x="34" y="104"/>
                    </a:cubicBezTo>
                    <a:moveTo>
                      <a:pt x="139" y="104"/>
                    </a:moveTo>
                    <a:cubicBezTo>
                      <a:pt x="139" y="55"/>
                      <a:pt x="139" y="55"/>
                      <a:pt x="139" y="55"/>
                    </a:cubicBezTo>
                    <a:cubicBezTo>
                      <a:pt x="240" y="55"/>
                      <a:pt x="240" y="55"/>
                      <a:pt x="240" y="55"/>
                    </a:cubicBezTo>
                    <a:cubicBezTo>
                      <a:pt x="240" y="104"/>
                      <a:pt x="240" y="104"/>
                      <a:pt x="240" y="104"/>
                    </a:cubicBezTo>
                    <a:cubicBezTo>
                      <a:pt x="139" y="104"/>
                      <a:pt x="139" y="104"/>
                      <a:pt x="139" y="104"/>
                    </a:cubicBezTo>
                    <a:moveTo>
                      <a:pt x="35" y="30"/>
                    </a:moveTo>
                    <a:cubicBezTo>
                      <a:pt x="35" y="17"/>
                      <a:pt x="35" y="17"/>
                      <a:pt x="35" y="17"/>
                    </a:cubicBezTo>
                    <a:cubicBezTo>
                      <a:pt x="70" y="17"/>
                      <a:pt x="70" y="17"/>
                      <a:pt x="70" y="17"/>
                    </a:cubicBezTo>
                    <a:cubicBezTo>
                      <a:pt x="70" y="30"/>
                      <a:pt x="70" y="30"/>
                      <a:pt x="70" y="30"/>
                    </a:cubicBezTo>
                    <a:cubicBezTo>
                      <a:pt x="35" y="30"/>
                      <a:pt x="35" y="30"/>
                      <a:pt x="35" y="30"/>
                    </a:cubicBezTo>
                    <a:moveTo>
                      <a:pt x="208" y="0"/>
                    </a:moveTo>
                    <a:cubicBezTo>
                      <a:pt x="6" y="0"/>
                      <a:pt x="6" y="0"/>
                      <a:pt x="6" y="0"/>
                    </a:cubicBezTo>
                    <a:cubicBezTo>
                      <a:pt x="3" y="0"/>
                      <a:pt x="0" y="3"/>
                      <a:pt x="0" y="6"/>
                    </a:cubicBezTo>
                    <a:cubicBezTo>
                      <a:pt x="0" y="233"/>
                      <a:pt x="0" y="233"/>
                      <a:pt x="0" y="233"/>
                    </a:cubicBezTo>
                    <a:cubicBezTo>
                      <a:pt x="0" y="236"/>
                      <a:pt x="3" y="239"/>
                      <a:pt x="6" y="239"/>
                    </a:cubicBezTo>
                    <a:cubicBezTo>
                      <a:pt x="427" y="239"/>
                      <a:pt x="427" y="239"/>
                      <a:pt x="427" y="239"/>
                    </a:cubicBezTo>
                    <a:cubicBezTo>
                      <a:pt x="431" y="239"/>
                      <a:pt x="433" y="236"/>
                      <a:pt x="433" y="233"/>
                    </a:cubicBezTo>
                    <a:cubicBezTo>
                      <a:pt x="433" y="226"/>
                      <a:pt x="433" y="226"/>
                      <a:pt x="433" y="226"/>
                    </a:cubicBezTo>
                    <a:cubicBezTo>
                      <a:pt x="413" y="206"/>
                      <a:pt x="413" y="206"/>
                      <a:pt x="413" y="206"/>
                    </a:cubicBezTo>
                    <a:cubicBezTo>
                      <a:pt x="413" y="208"/>
                      <a:pt x="413" y="208"/>
                      <a:pt x="413" y="208"/>
                    </a:cubicBezTo>
                    <a:cubicBezTo>
                      <a:pt x="365" y="208"/>
                      <a:pt x="365" y="208"/>
                      <a:pt x="365" y="208"/>
                    </a:cubicBezTo>
                    <a:cubicBezTo>
                      <a:pt x="365" y="159"/>
                      <a:pt x="365" y="159"/>
                      <a:pt x="365" y="159"/>
                    </a:cubicBezTo>
                    <a:cubicBezTo>
                      <a:pt x="366" y="159"/>
                      <a:pt x="366" y="159"/>
                      <a:pt x="366" y="159"/>
                    </a:cubicBezTo>
                    <a:cubicBezTo>
                      <a:pt x="343" y="136"/>
                      <a:pt x="343" y="136"/>
                      <a:pt x="343" y="136"/>
                    </a:cubicBezTo>
                    <a:cubicBezTo>
                      <a:pt x="343" y="156"/>
                      <a:pt x="343" y="156"/>
                      <a:pt x="343" y="156"/>
                    </a:cubicBezTo>
                    <a:cubicBezTo>
                      <a:pt x="295" y="156"/>
                      <a:pt x="295" y="156"/>
                      <a:pt x="295" y="156"/>
                    </a:cubicBezTo>
                    <a:cubicBezTo>
                      <a:pt x="295" y="107"/>
                      <a:pt x="295" y="107"/>
                      <a:pt x="295" y="107"/>
                    </a:cubicBezTo>
                    <a:cubicBezTo>
                      <a:pt x="315" y="107"/>
                      <a:pt x="315" y="107"/>
                      <a:pt x="315" y="107"/>
                    </a:cubicBezTo>
                    <a:cubicBezTo>
                      <a:pt x="311" y="104"/>
                      <a:pt x="311" y="104"/>
                      <a:pt x="311" y="104"/>
                    </a:cubicBezTo>
                    <a:cubicBezTo>
                      <a:pt x="295" y="104"/>
                      <a:pt x="295" y="104"/>
                      <a:pt x="295" y="104"/>
                    </a:cubicBezTo>
                    <a:cubicBezTo>
                      <a:pt x="295" y="87"/>
                      <a:pt x="295" y="87"/>
                      <a:pt x="295" y="87"/>
                    </a:cubicBezTo>
                    <a:cubicBezTo>
                      <a:pt x="292" y="84"/>
                      <a:pt x="292" y="84"/>
                      <a:pt x="292" y="84"/>
                    </a:cubicBezTo>
                    <a:cubicBezTo>
                      <a:pt x="292" y="104"/>
                      <a:pt x="292" y="104"/>
                      <a:pt x="292" y="104"/>
                    </a:cubicBezTo>
                    <a:cubicBezTo>
                      <a:pt x="243" y="104"/>
                      <a:pt x="243" y="104"/>
                      <a:pt x="243" y="104"/>
                    </a:cubicBezTo>
                    <a:cubicBezTo>
                      <a:pt x="243" y="55"/>
                      <a:pt x="243" y="55"/>
                      <a:pt x="243" y="55"/>
                    </a:cubicBezTo>
                    <a:cubicBezTo>
                      <a:pt x="263" y="55"/>
                      <a:pt x="263" y="55"/>
                      <a:pt x="263" y="55"/>
                    </a:cubicBezTo>
                    <a:cubicBezTo>
                      <a:pt x="208" y="0"/>
                      <a:pt x="208" y="0"/>
                      <a:pt x="208" y="0"/>
                    </a:cubicBezTo>
                  </a:path>
                </a:pathLst>
              </a:custGeom>
              <a:solidFill>
                <a:srgbClr val="F033A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3" name="Rectangle 468"/>
              <p:cNvSpPr>
                <a:spLocks noChangeArrowheads="1"/>
              </p:cNvSpPr>
              <p:nvPr/>
            </p:nvSpPr>
            <p:spPr bwMode="auto">
              <a:xfrm>
                <a:off x="6865938" y="1965325"/>
                <a:ext cx="244475" cy="1190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4" name="Rectangle 469"/>
              <p:cNvSpPr>
                <a:spLocks noChangeArrowheads="1"/>
              </p:cNvSpPr>
              <p:nvPr/>
            </p:nvSpPr>
            <p:spPr bwMode="auto">
              <a:xfrm>
                <a:off x="6865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5" name="Rectangle 470"/>
              <p:cNvSpPr>
                <a:spLocks noChangeArrowheads="1"/>
              </p:cNvSpPr>
              <p:nvPr/>
            </p:nvSpPr>
            <p:spPr bwMode="auto">
              <a:xfrm>
                <a:off x="7119938" y="1965325"/>
                <a:ext cx="244475" cy="119063"/>
              </a:xfrm>
              <a:prstGeom prst="rect">
                <a:avLst/>
              </a:prstGeom>
              <a:solidFill>
                <a:srgbClr val="AC5E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6" name="Rectangle 471"/>
              <p:cNvSpPr>
                <a:spLocks noChangeArrowheads="1"/>
              </p:cNvSpPr>
              <p:nvPr/>
            </p:nvSpPr>
            <p:spPr bwMode="auto">
              <a:xfrm>
                <a:off x="7119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7" name="Freeform 472"/>
              <p:cNvSpPr>
                <a:spLocks/>
              </p:cNvSpPr>
              <p:nvPr/>
            </p:nvSpPr>
            <p:spPr bwMode="auto">
              <a:xfrm>
                <a:off x="7372351" y="1965325"/>
                <a:ext cx="117475" cy="119063"/>
              </a:xfrm>
              <a:custGeom>
                <a:avLst/>
                <a:gdLst>
                  <a:gd name="T0" fmla="*/ 30 w 74"/>
                  <a:gd name="T1" fmla="*/ 0 h 75"/>
                  <a:gd name="T2" fmla="*/ 0 w 74"/>
                  <a:gd name="T3" fmla="*/ 0 h 75"/>
                  <a:gd name="T4" fmla="*/ 0 w 74"/>
                  <a:gd name="T5" fmla="*/ 75 h 75"/>
                  <a:gd name="T6" fmla="*/ 74 w 74"/>
                  <a:gd name="T7" fmla="*/ 75 h 75"/>
                  <a:gd name="T8" fmla="*/ 74 w 74"/>
                  <a:gd name="T9" fmla="*/ 44 h 75"/>
                  <a:gd name="T10" fmla="*/ 30 w 74"/>
                  <a:gd name="T11" fmla="*/ 0 h 75"/>
                </a:gdLst>
                <a:ahLst/>
                <a:cxnLst>
                  <a:cxn ang="0">
                    <a:pos x="T0" y="T1"/>
                  </a:cxn>
                  <a:cxn ang="0">
                    <a:pos x="T2" y="T3"/>
                  </a:cxn>
                  <a:cxn ang="0">
                    <a:pos x="T4" y="T5"/>
                  </a:cxn>
                  <a:cxn ang="0">
                    <a:pos x="T6" y="T7"/>
                  </a:cxn>
                  <a:cxn ang="0">
                    <a:pos x="T8" y="T9"/>
                  </a:cxn>
                  <a:cxn ang="0">
                    <a:pos x="T10" y="T11"/>
                  </a:cxn>
                </a:cxnLst>
                <a:rect l="0" t="0" r="r" b="b"/>
                <a:pathLst>
                  <a:path w="74" h="75">
                    <a:moveTo>
                      <a:pt x="30" y="0"/>
                    </a:moveTo>
                    <a:lnTo>
                      <a:pt x="0" y="0"/>
                    </a:lnTo>
                    <a:lnTo>
                      <a:pt x="0" y="75"/>
                    </a:lnTo>
                    <a:lnTo>
                      <a:pt x="74" y="75"/>
                    </a:lnTo>
                    <a:lnTo>
                      <a:pt x="74" y="44"/>
                    </a:lnTo>
                    <a:lnTo>
                      <a:pt x="30" y="0"/>
                    </a:lnTo>
                    <a:close/>
                  </a:path>
                </a:pathLst>
              </a:custGeom>
              <a:solidFill>
                <a:srgbClr val="3346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8" name="Freeform 473"/>
              <p:cNvSpPr>
                <a:spLocks/>
              </p:cNvSpPr>
              <p:nvPr/>
            </p:nvSpPr>
            <p:spPr bwMode="auto">
              <a:xfrm>
                <a:off x="7372351" y="1965325"/>
                <a:ext cx="117475" cy="119063"/>
              </a:xfrm>
              <a:custGeom>
                <a:avLst/>
                <a:gdLst>
                  <a:gd name="T0" fmla="*/ 30 w 74"/>
                  <a:gd name="T1" fmla="*/ 0 h 75"/>
                  <a:gd name="T2" fmla="*/ 0 w 74"/>
                  <a:gd name="T3" fmla="*/ 0 h 75"/>
                  <a:gd name="T4" fmla="*/ 0 w 74"/>
                  <a:gd name="T5" fmla="*/ 75 h 75"/>
                  <a:gd name="T6" fmla="*/ 74 w 74"/>
                  <a:gd name="T7" fmla="*/ 75 h 75"/>
                  <a:gd name="T8" fmla="*/ 74 w 74"/>
                  <a:gd name="T9" fmla="*/ 44 h 75"/>
                  <a:gd name="T10" fmla="*/ 30 w 74"/>
                  <a:gd name="T11" fmla="*/ 0 h 75"/>
                </a:gdLst>
                <a:ahLst/>
                <a:cxnLst>
                  <a:cxn ang="0">
                    <a:pos x="T0" y="T1"/>
                  </a:cxn>
                  <a:cxn ang="0">
                    <a:pos x="T2" y="T3"/>
                  </a:cxn>
                  <a:cxn ang="0">
                    <a:pos x="T4" y="T5"/>
                  </a:cxn>
                  <a:cxn ang="0">
                    <a:pos x="T6" y="T7"/>
                  </a:cxn>
                  <a:cxn ang="0">
                    <a:pos x="T8" y="T9"/>
                  </a:cxn>
                  <a:cxn ang="0">
                    <a:pos x="T10" y="T11"/>
                  </a:cxn>
                </a:cxnLst>
                <a:rect l="0" t="0" r="r" b="b"/>
                <a:pathLst>
                  <a:path w="74" h="75">
                    <a:moveTo>
                      <a:pt x="30" y="0"/>
                    </a:moveTo>
                    <a:lnTo>
                      <a:pt x="0" y="0"/>
                    </a:lnTo>
                    <a:lnTo>
                      <a:pt x="0" y="75"/>
                    </a:lnTo>
                    <a:lnTo>
                      <a:pt x="74" y="75"/>
                    </a:lnTo>
                    <a:lnTo>
                      <a:pt x="74" y="44"/>
                    </a:lnTo>
                    <a:lnTo>
                      <a:pt x="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9" name="Freeform 474"/>
              <p:cNvSpPr>
                <a:spLocks/>
              </p:cNvSpPr>
              <p:nvPr/>
            </p:nvSpPr>
            <p:spPr bwMode="auto">
              <a:xfrm>
                <a:off x="7497763" y="2043113"/>
                <a:ext cx="38100" cy="41275"/>
              </a:xfrm>
              <a:custGeom>
                <a:avLst/>
                <a:gdLst>
                  <a:gd name="T0" fmla="*/ 0 w 24"/>
                  <a:gd name="T1" fmla="*/ 0 h 26"/>
                  <a:gd name="T2" fmla="*/ 0 w 24"/>
                  <a:gd name="T3" fmla="*/ 26 h 26"/>
                  <a:gd name="T4" fmla="*/ 24 w 24"/>
                  <a:gd name="T5" fmla="*/ 26 h 26"/>
                  <a:gd name="T6" fmla="*/ 0 w 24"/>
                  <a:gd name="T7" fmla="*/ 0 h 26"/>
                </a:gdLst>
                <a:ahLst/>
                <a:cxnLst>
                  <a:cxn ang="0">
                    <a:pos x="T0" y="T1"/>
                  </a:cxn>
                  <a:cxn ang="0">
                    <a:pos x="T2" y="T3"/>
                  </a:cxn>
                  <a:cxn ang="0">
                    <a:pos x="T4" y="T5"/>
                  </a:cxn>
                  <a:cxn ang="0">
                    <a:pos x="T6" y="T7"/>
                  </a:cxn>
                </a:cxnLst>
                <a:rect l="0" t="0" r="r" b="b"/>
                <a:pathLst>
                  <a:path w="24" h="26">
                    <a:moveTo>
                      <a:pt x="0" y="0"/>
                    </a:moveTo>
                    <a:lnTo>
                      <a:pt x="0" y="26"/>
                    </a:lnTo>
                    <a:lnTo>
                      <a:pt x="24" y="26"/>
                    </a:lnTo>
                    <a:lnTo>
                      <a:pt x="0" y="0"/>
                    </a:lnTo>
                    <a:close/>
                  </a:path>
                </a:pathLst>
              </a:custGeom>
              <a:solidFill>
                <a:srgbClr val="99C8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0" name="Freeform 475"/>
              <p:cNvSpPr>
                <a:spLocks/>
              </p:cNvSpPr>
              <p:nvPr/>
            </p:nvSpPr>
            <p:spPr bwMode="auto">
              <a:xfrm>
                <a:off x="7497763" y="2043113"/>
                <a:ext cx="38100" cy="41275"/>
              </a:xfrm>
              <a:custGeom>
                <a:avLst/>
                <a:gdLst>
                  <a:gd name="T0" fmla="*/ 0 w 24"/>
                  <a:gd name="T1" fmla="*/ 0 h 26"/>
                  <a:gd name="T2" fmla="*/ 0 w 24"/>
                  <a:gd name="T3" fmla="*/ 26 h 26"/>
                  <a:gd name="T4" fmla="*/ 24 w 24"/>
                  <a:gd name="T5" fmla="*/ 26 h 26"/>
                  <a:gd name="T6" fmla="*/ 0 w 24"/>
                  <a:gd name="T7" fmla="*/ 0 h 26"/>
                </a:gdLst>
                <a:ahLst/>
                <a:cxnLst>
                  <a:cxn ang="0">
                    <a:pos x="T0" y="T1"/>
                  </a:cxn>
                  <a:cxn ang="0">
                    <a:pos x="T2" y="T3"/>
                  </a:cxn>
                  <a:cxn ang="0">
                    <a:pos x="T4" y="T5"/>
                  </a:cxn>
                  <a:cxn ang="0">
                    <a:pos x="T6" y="T7"/>
                  </a:cxn>
                </a:cxnLst>
                <a:rect l="0" t="0" r="r" b="b"/>
                <a:pathLst>
                  <a:path w="24" h="26">
                    <a:moveTo>
                      <a:pt x="0" y="0"/>
                    </a:moveTo>
                    <a:lnTo>
                      <a:pt x="0" y="26"/>
                    </a:lnTo>
                    <a:lnTo>
                      <a:pt x="24" y="2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1" name="Rectangle 476"/>
              <p:cNvSpPr>
                <a:spLocks noChangeArrowheads="1"/>
              </p:cNvSpPr>
              <p:nvPr/>
            </p:nvSpPr>
            <p:spPr bwMode="auto">
              <a:xfrm>
                <a:off x="7372351" y="2090738"/>
                <a:ext cx="117475" cy="119063"/>
              </a:xfrm>
              <a:prstGeom prst="rect">
                <a:avLst/>
              </a:prstGeom>
              <a:solidFill>
                <a:srgbClr val="AC5E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2" name="Rectangle 477"/>
              <p:cNvSpPr>
                <a:spLocks noChangeArrowheads="1"/>
              </p:cNvSpPr>
              <p:nvPr/>
            </p:nvSpPr>
            <p:spPr bwMode="auto">
              <a:xfrm>
                <a:off x="7372351" y="2090738"/>
                <a:ext cx="117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3" name="Rectangle 478"/>
              <p:cNvSpPr>
                <a:spLocks noChangeArrowheads="1"/>
              </p:cNvSpPr>
              <p:nvPr/>
            </p:nvSpPr>
            <p:spPr bwMode="auto">
              <a:xfrm>
                <a:off x="6865938" y="2090738"/>
                <a:ext cx="119063" cy="119063"/>
              </a:xfrm>
              <a:prstGeom prst="rect">
                <a:avLst/>
              </a:prstGeom>
              <a:solidFill>
                <a:srgbClr val="99C8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4" name="Rectangle 479"/>
              <p:cNvSpPr>
                <a:spLocks noChangeArrowheads="1"/>
              </p:cNvSpPr>
              <p:nvPr/>
            </p:nvSpPr>
            <p:spPr bwMode="auto">
              <a:xfrm>
                <a:off x="6865938" y="2090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5" name="Rectangle 480"/>
              <p:cNvSpPr>
                <a:spLocks noChangeArrowheads="1"/>
              </p:cNvSpPr>
              <p:nvPr/>
            </p:nvSpPr>
            <p:spPr bwMode="auto">
              <a:xfrm>
                <a:off x="6865938" y="2217738"/>
                <a:ext cx="119063" cy="119063"/>
              </a:xfrm>
              <a:prstGeom prst="rect">
                <a:avLst/>
              </a:prstGeom>
              <a:solidFill>
                <a:srgbClr val="33BD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6" name="Rectangle 481"/>
              <p:cNvSpPr>
                <a:spLocks noChangeArrowheads="1"/>
              </p:cNvSpPr>
              <p:nvPr/>
            </p:nvSpPr>
            <p:spPr bwMode="auto">
              <a:xfrm>
                <a:off x="6865938"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7" name="Rectangle 482"/>
              <p:cNvSpPr>
                <a:spLocks noChangeArrowheads="1"/>
              </p:cNvSpPr>
              <p:nvPr/>
            </p:nvSpPr>
            <p:spPr bwMode="auto">
              <a:xfrm>
                <a:off x="6994526" y="2217738"/>
                <a:ext cx="119063" cy="119063"/>
              </a:xfrm>
              <a:prstGeom prst="rect">
                <a:avLst/>
              </a:prstGeom>
              <a:solidFill>
                <a:srgbClr val="AC5E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8" name="Rectangle 483"/>
              <p:cNvSpPr>
                <a:spLocks noChangeArrowheads="1"/>
              </p:cNvSpPr>
              <p:nvPr/>
            </p:nvSpPr>
            <p:spPr bwMode="auto">
              <a:xfrm>
                <a:off x="6994526"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9" name="Rectangle 484"/>
              <p:cNvSpPr>
                <a:spLocks noChangeArrowheads="1"/>
              </p:cNvSpPr>
              <p:nvPr/>
            </p:nvSpPr>
            <p:spPr bwMode="auto">
              <a:xfrm>
                <a:off x="7119938" y="2090738"/>
                <a:ext cx="244475" cy="119063"/>
              </a:xfrm>
              <a:prstGeom prst="rect">
                <a:avLst/>
              </a:prstGeom>
              <a:solidFill>
                <a:srgbClr val="FA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0" name="Rectangle 485"/>
              <p:cNvSpPr>
                <a:spLocks noChangeArrowheads="1"/>
              </p:cNvSpPr>
              <p:nvPr/>
            </p:nvSpPr>
            <p:spPr bwMode="auto">
              <a:xfrm>
                <a:off x="7119938" y="2090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1" name="Rectangle 486"/>
              <p:cNvSpPr>
                <a:spLocks noChangeArrowheads="1"/>
              </p:cNvSpPr>
              <p:nvPr/>
            </p:nvSpPr>
            <p:spPr bwMode="auto">
              <a:xfrm>
                <a:off x="7119938" y="2217738"/>
                <a:ext cx="244475" cy="119063"/>
              </a:xfrm>
              <a:prstGeom prst="rect">
                <a:avLst/>
              </a:prstGeom>
              <a:solidFill>
                <a:srgbClr val="3346A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2" name="Rectangle 487"/>
              <p:cNvSpPr>
                <a:spLocks noChangeArrowheads="1"/>
              </p:cNvSpPr>
              <p:nvPr/>
            </p:nvSpPr>
            <p:spPr bwMode="auto">
              <a:xfrm>
                <a:off x="7119938" y="2217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3" name="Rectangle 488"/>
              <p:cNvSpPr>
                <a:spLocks noChangeArrowheads="1"/>
              </p:cNvSpPr>
              <p:nvPr/>
            </p:nvSpPr>
            <p:spPr bwMode="auto">
              <a:xfrm>
                <a:off x="7369176" y="2297113"/>
                <a:ext cx="244475" cy="396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4" name="Rectangle 489"/>
              <p:cNvSpPr>
                <a:spLocks noChangeArrowheads="1"/>
              </p:cNvSpPr>
              <p:nvPr/>
            </p:nvSpPr>
            <p:spPr bwMode="auto">
              <a:xfrm>
                <a:off x="7369176" y="2297113"/>
                <a:ext cx="244475" cy="3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5" name="Rectangle 490"/>
              <p:cNvSpPr>
                <a:spLocks noChangeArrowheads="1"/>
              </p:cNvSpPr>
              <p:nvPr/>
            </p:nvSpPr>
            <p:spPr bwMode="auto">
              <a:xfrm>
                <a:off x="7369176" y="2217738"/>
                <a:ext cx="244475" cy="79375"/>
              </a:xfrm>
              <a:prstGeom prst="rect">
                <a:avLst/>
              </a:prstGeom>
              <a:solidFill>
                <a:srgbClr val="33BD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6" name="Rectangle 491"/>
              <p:cNvSpPr>
                <a:spLocks noChangeArrowheads="1"/>
              </p:cNvSpPr>
              <p:nvPr/>
            </p:nvSpPr>
            <p:spPr bwMode="auto">
              <a:xfrm>
                <a:off x="7369176" y="2217738"/>
                <a:ext cx="244475" cy="7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7" name="Freeform 492"/>
              <p:cNvSpPr>
                <a:spLocks/>
              </p:cNvSpPr>
              <p:nvPr/>
            </p:nvSpPr>
            <p:spPr bwMode="auto">
              <a:xfrm>
                <a:off x="7497763" y="2090738"/>
                <a:ext cx="115888" cy="119063"/>
              </a:xfrm>
              <a:custGeom>
                <a:avLst/>
                <a:gdLst>
                  <a:gd name="T0" fmla="*/ 30 w 73"/>
                  <a:gd name="T1" fmla="*/ 0 h 75"/>
                  <a:gd name="T2" fmla="*/ 0 w 73"/>
                  <a:gd name="T3" fmla="*/ 0 h 75"/>
                  <a:gd name="T4" fmla="*/ 0 w 73"/>
                  <a:gd name="T5" fmla="*/ 75 h 75"/>
                  <a:gd name="T6" fmla="*/ 73 w 73"/>
                  <a:gd name="T7" fmla="*/ 75 h 75"/>
                  <a:gd name="T8" fmla="*/ 73 w 73"/>
                  <a:gd name="T9" fmla="*/ 45 h 75"/>
                  <a:gd name="T10" fmla="*/ 30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30" y="0"/>
                    </a:moveTo>
                    <a:lnTo>
                      <a:pt x="0" y="0"/>
                    </a:lnTo>
                    <a:lnTo>
                      <a:pt x="0" y="75"/>
                    </a:lnTo>
                    <a:lnTo>
                      <a:pt x="73" y="75"/>
                    </a:lnTo>
                    <a:lnTo>
                      <a:pt x="73" y="45"/>
                    </a:lnTo>
                    <a:lnTo>
                      <a:pt x="30" y="0"/>
                    </a:lnTo>
                    <a:close/>
                  </a:path>
                </a:pathLst>
              </a:custGeom>
              <a:solidFill>
                <a:srgbClr val="3346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8" name="Freeform 493"/>
              <p:cNvSpPr>
                <a:spLocks/>
              </p:cNvSpPr>
              <p:nvPr/>
            </p:nvSpPr>
            <p:spPr bwMode="auto">
              <a:xfrm>
                <a:off x="7497763" y="2090738"/>
                <a:ext cx="115888" cy="119063"/>
              </a:xfrm>
              <a:custGeom>
                <a:avLst/>
                <a:gdLst>
                  <a:gd name="T0" fmla="*/ 30 w 73"/>
                  <a:gd name="T1" fmla="*/ 0 h 75"/>
                  <a:gd name="T2" fmla="*/ 0 w 73"/>
                  <a:gd name="T3" fmla="*/ 0 h 75"/>
                  <a:gd name="T4" fmla="*/ 0 w 73"/>
                  <a:gd name="T5" fmla="*/ 75 h 75"/>
                  <a:gd name="T6" fmla="*/ 73 w 73"/>
                  <a:gd name="T7" fmla="*/ 75 h 75"/>
                  <a:gd name="T8" fmla="*/ 73 w 73"/>
                  <a:gd name="T9" fmla="*/ 45 h 75"/>
                  <a:gd name="T10" fmla="*/ 30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30" y="0"/>
                    </a:moveTo>
                    <a:lnTo>
                      <a:pt x="0" y="0"/>
                    </a:lnTo>
                    <a:lnTo>
                      <a:pt x="0" y="75"/>
                    </a:lnTo>
                    <a:lnTo>
                      <a:pt x="73" y="75"/>
                    </a:lnTo>
                    <a:lnTo>
                      <a:pt x="73" y="45"/>
                    </a:lnTo>
                    <a:lnTo>
                      <a:pt x="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9" name="Freeform 494"/>
              <p:cNvSpPr>
                <a:spLocks/>
              </p:cNvSpPr>
              <p:nvPr/>
            </p:nvSpPr>
            <p:spPr bwMode="auto">
              <a:xfrm>
                <a:off x="7667626" y="2217738"/>
                <a:ext cx="115888" cy="119063"/>
              </a:xfrm>
              <a:custGeom>
                <a:avLst/>
                <a:gdLst>
                  <a:gd name="T0" fmla="*/ 1 w 73"/>
                  <a:gd name="T1" fmla="*/ 0 h 75"/>
                  <a:gd name="T2" fmla="*/ 0 w 73"/>
                  <a:gd name="T3" fmla="*/ 0 h 75"/>
                  <a:gd name="T4" fmla="*/ 0 w 73"/>
                  <a:gd name="T5" fmla="*/ 75 h 75"/>
                  <a:gd name="T6" fmla="*/ 73 w 73"/>
                  <a:gd name="T7" fmla="*/ 75 h 75"/>
                  <a:gd name="T8" fmla="*/ 73 w 73"/>
                  <a:gd name="T9" fmla="*/ 72 h 75"/>
                  <a:gd name="T10" fmla="*/ 1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1" y="0"/>
                    </a:moveTo>
                    <a:lnTo>
                      <a:pt x="0" y="0"/>
                    </a:lnTo>
                    <a:lnTo>
                      <a:pt x="0" y="75"/>
                    </a:lnTo>
                    <a:lnTo>
                      <a:pt x="73" y="75"/>
                    </a:lnTo>
                    <a:lnTo>
                      <a:pt x="73" y="72"/>
                    </a:lnTo>
                    <a:lnTo>
                      <a:pt x="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70" name="Freeform 495"/>
              <p:cNvSpPr>
                <a:spLocks/>
              </p:cNvSpPr>
              <p:nvPr/>
            </p:nvSpPr>
            <p:spPr bwMode="auto">
              <a:xfrm>
                <a:off x="7667626" y="2217738"/>
                <a:ext cx="115888" cy="119063"/>
              </a:xfrm>
              <a:custGeom>
                <a:avLst/>
                <a:gdLst>
                  <a:gd name="T0" fmla="*/ 1 w 73"/>
                  <a:gd name="T1" fmla="*/ 0 h 75"/>
                  <a:gd name="T2" fmla="*/ 0 w 73"/>
                  <a:gd name="T3" fmla="*/ 0 h 75"/>
                  <a:gd name="T4" fmla="*/ 0 w 73"/>
                  <a:gd name="T5" fmla="*/ 75 h 75"/>
                  <a:gd name="T6" fmla="*/ 73 w 73"/>
                  <a:gd name="T7" fmla="*/ 75 h 75"/>
                  <a:gd name="T8" fmla="*/ 73 w 73"/>
                  <a:gd name="T9" fmla="*/ 72 h 75"/>
                  <a:gd name="T10" fmla="*/ 1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1" y="0"/>
                    </a:moveTo>
                    <a:lnTo>
                      <a:pt x="0" y="0"/>
                    </a:lnTo>
                    <a:lnTo>
                      <a:pt x="0" y="75"/>
                    </a:lnTo>
                    <a:lnTo>
                      <a:pt x="73" y="75"/>
                    </a:lnTo>
                    <a:lnTo>
                      <a:pt x="73" y="72"/>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71" name="Freeform 496"/>
              <p:cNvSpPr>
                <a:spLocks/>
              </p:cNvSpPr>
              <p:nvPr/>
            </p:nvSpPr>
            <p:spPr bwMode="auto">
              <a:xfrm>
                <a:off x="6991351" y="2090738"/>
                <a:ext cx="119063" cy="119063"/>
              </a:xfrm>
              <a:custGeom>
                <a:avLst/>
                <a:gdLst>
                  <a:gd name="T0" fmla="*/ 75 w 75"/>
                  <a:gd name="T1" fmla="*/ 0 h 75"/>
                  <a:gd name="T2" fmla="*/ 38 w 75"/>
                  <a:gd name="T3" fmla="*/ 0 h 75"/>
                  <a:gd name="T4" fmla="*/ 0 w 75"/>
                  <a:gd name="T5" fmla="*/ 0 h 75"/>
                  <a:gd name="T6" fmla="*/ 0 w 75"/>
                  <a:gd name="T7" fmla="*/ 39 h 75"/>
                  <a:gd name="T8" fmla="*/ 0 w 75"/>
                  <a:gd name="T9" fmla="*/ 75 h 75"/>
                  <a:gd name="T10" fmla="*/ 38 w 75"/>
                  <a:gd name="T11" fmla="*/ 75 h 75"/>
                  <a:gd name="T12" fmla="*/ 75 w 75"/>
                  <a:gd name="T13" fmla="*/ 75 h 75"/>
                  <a:gd name="T14" fmla="*/ 75 w 75"/>
                  <a:gd name="T15" fmla="*/ 39 h 75"/>
                  <a:gd name="T16" fmla="*/ 75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75" y="0"/>
                    </a:moveTo>
                    <a:lnTo>
                      <a:pt x="38" y="0"/>
                    </a:lnTo>
                    <a:lnTo>
                      <a:pt x="0" y="0"/>
                    </a:lnTo>
                    <a:lnTo>
                      <a:pt x="0" y="39"/>
                    </a:lnTo>
                    <a:lnTo>
                      <a:pt x="0" y="75"/>
                    </a:lnTo>
                    <a:lnTo>
                      <a:pt x="38" y="75"/>
                    </a:lnTo>
                    <a:lnTo>
                      <a:pt x="75" y="75"/>
                    </a:lnTo>
                    <a:lnTo>
                      <a:pt x="75" y="39"/>
                    </a:lnTo>
                    <a:lnTo>
                      <a:pt x="75" y="0"/>
                    </a:lnTo>
                    <a:close/>
                  </a:path>
                </a:pathLst>
              </a:custGeom>
              <a:solidFill>
                <a:srgbClr val="33BD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72" name="Freeform 497"/>
              <p:cNvSpPr>
                <a:spLocks/>
              </p:cNvSpPr>
              <p:nvPr/>
            </p:nvSpPr>
            <p:spPr bwMode="auto">
              <a:xfrm>
                <a:off x="6991351" y="2090738"/>
                <a:ext cx="119063" cy="119063"/>
              </a:xfrm>
              <a:custGeom>
                <a:avLst/>
                <a:gdLst>
                  <a:gd name="T0" fmla="*/ 75 w 75"/>
                  <a:gd name="T1" fmla="*/ 0 h 75"/>
                  <a:gd name="T2" fmla="*/ 38 w 75"/>
                  <a:gd name="T3" fmla="*/ 0 h 75"/>
                  <a:gd name="T4" fmla="*/ 0 w 75"/>
                  <a:gd name="T5" fmla="*/ 0 h 75"/>
                  <a:gd name="T6" fmla="*/ 0 w 75"/>
                  <a:gd name="T7" fmla="*/ 39 h 75"/>
                  <a:gd name="T8" fmla="*/ 0 w 75"/>
                  <a:gd name="T9" fmla="*/ 75 h 75"/>
                  <a:gd name="T10" fmla="*/ 38 w 75"/>
                  <a:gd name="T11" fmla="*/ 75 h 75"/>
                  <a:gd name="T12" fmla="*/ 75 w 75"/>
                  <a:gd name="T13" fmla="*/ 75 h 75"/>
                  <a:gd name="T14" fmla="*/ 75 w 75"/>
                  <a:gd name="T15" fmla="*/ 39 h 75"/>
                  <a:gd name="T16" fmla="*/ 75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75" y="0"/>
                    </a:moveTo>
                    <a:lnTo>
                      <a:pt x="38" y="0"/>
                    </a:lnTo>
                    <a:lnTo>
                      <a:pt x="0" y="0"/>
                    </a:lnTo>
                    <a:lnTo>
                      <a:pt x="0" y="39"/>
                    </a:lnTo>
                    <a:lnTo>
                      <a:pt x="0" y="75"/>
                    </a:lnTo>
                    <a:lnTo>
                      <a:pt x="38" y="75"/>
                    </a:lnTo>
                    <a:lnTo>
                      <a:pt x="75" y="75"/>
                    </a:lnTo>
                    <a:lnTo>
                      <a:pt x="75" y="39"/>
                    </a:lnTo>
                    <a:lnTo>
                      <a:pt x="7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73" name="Rectangle 498"/>
              <p:cNvSpPr>
                <a:spLocks noChangeArrowheads="1"/>
              </p:cNvSpPr>
              <p:nvPr/>
            </p:nvSpPr>
            <p:spPr bwMode="auto">
              <a:xfrm>
                <a:off x="6869113" y="1873250"/>
                <a:ext cx="84138" cy="31750"/>
              </a:xfrm>
              <a:prstGeom prst="rect">
                <a:avLst/>
              </a:prstGeom>
              <a:solidFill>
                <a:srgbClr val="F033A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74" name="Rectangle 499"/>
              <p:cNvSpPr>
                <a:spLocks noChangeArrowheads="1"/>
              </p:cNvSpPr>
              <p:nvPr/>
            </p:nvSpPr>
            <p:spPr bwMode="auto">
              <a:xfrm>
                <a:off x="6865938" y="1868488"/>
                <a:ext cx="22292"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S</a:t>
                </a:r>
                <a:endParaRPr lang="en-US" altLang="en-US" sz="1764">
                  <a:solidFill>
                    <a:srgbClr val="404040"/>
                  </a:solidFill>
                </a:endParaRPr>
              </a:p>
            </p:txBody>
          </p:sp>
          <p:sp>
            <p:nvSpPr>
              <p:cNvPr id="175" name="Rectangle 500"/>
              <p:cNvSpPr>
                <a:spLocks noChangeArrowheads="1"/>
              </p:cNvSpPr>
              <p:nvPr/>
            </p:nvSpPr>
            <p:spPr bwMode="auto">
              <a:xfrm>
                <a:off x="6888163" y="1868488"/>
                <a:ext cx="9754"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t</a:t>
                </a:r>
                <a:endParaRPr lang="en-US" altLang="en-US" sz="1764">
                  <a:solidFill>
                    <a:srgbClr val="404040"/>
                  </a:solidFill>
                </a:endParaRPr>
              </a:p>
            </p:txBody>
          </p:sp>
          <p:sp>
            <p:nvSpPr>
              <p:cNvPr id="176" name="Rectangle 501"/>
              <p:cNvSpPr>
                <a:spLocks noChangeArrowheads="1"/>
              </p:cNvSpPr>
              <p:nvPr/>
            </p:nvSpPr>
            <p:spPr bwMode="auto">
              <a:xfrm>
                <a:off x="6902451" y="1868488"/>
                <a:ext cx="18113"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a</a:t>
                </a:r>
                <a:endParaRPr lang="en-US" altLang="en-US" sz="1764">
                  <a:solidFill>
                    <a:srgbClr val="404040"/>
                  </a:solidFill>
                </a:endParaRPr>
              </a:p>
            </p:txBody>
          </p:sp>
          <p:sp>
            <p:nvSpPr>
              <p:cNvPr id="177" name="Rectangle 502"/>
              <p:cNvSpPr>
                <a:spLocks noChangeArrowheads="1"/>
              </p:cNvSpPr>
              <p:nvPr/>
            </p:nvSpPr>
            <p:spPr bwMode="auto">
              <a:xfrm>
                <a:off x="6923088" y="1868488"/>
                <a:ext cx="11146"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r</a:t>
                </a:r>
                <a:endParaRPr lang="en-US" altLang="en-US" sz="1764">
                  <a:solidFill>
                    <a:srgbClr val="404040"/>
                  </a:solidFill>
                </a:endParaRPr>
              </a:p>
            </p:txBody>
          </p:sp>
          <p:sp>
            <p:nvSpPr>
              <p:cNvPr id="178" name="Rectangle 503"/>
              <p:cNvSpPr>
                <a:spLocks noChangeArrowheads="1"/>
              </p:cNvSpPr>
              <p:nvPr/>
            </p:nvSpPr>
            <p:spPr bwMode="auto">
              <a:xfrm>
                <a:off x="6940551" y="1868488"/>
                <a:ext cx="9754"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t</a:t>
                </a:r>
                <a:endParaRPr lang="en-US" altLang="en-US" sz="1764">
                  <a:solidFill>
                    <a:srgbClr val="404040"/>
                  </a:solidFill>
                </a:endParaRPr>
              </a:p>
            </p:txBody>
          </p:sp>
          <p:sp>
            <p:nvSpPr>
              <p:cNvPr id="179" name="Freeform 504"/>
              <p:cNvSpPr>
                <a:spLocks/>
              </p:cNvSpPr>
              <p:nvPr/>
            </p:nvSpPr>
            <p:spPr bwMode="auto">
              <a:xfrm>
                <a:off x="6589713" y="2085975"/>
                <a:ext cx="155575" cy="165100"/>
              </a:xfrm>
              <a:custGeom>
                <a:avLst/>
                <a:gdLst>
                  <a:gd name="T0" fmla="*/ 57 w 64"/>
                  <a:gd name="T1" fmla="*/ 11 h 68"/>
                  <a:gd name="T2" fmla="*/ 57 w 64"/>
                  <a:gd name="T3" fmla="*/ 34 h 68"/>
                  <a:gd name="T4" fmla="*/ 29 w 64"/>
                  <a:gd name="T5" fmla="*/ 62 h 68"/>
                  <a:gd name="T6" fmla="*/ 7 w 64"/>
                  <a:gd name="T7" fmla="*/ 62 h 68"/>
                  <a:gd name="T8" fmla="*/ 7 w 64"/>
                  <a:gd name="T9" fmla="*/ 40 h 68"/>
                  <a:gd name="T10" fmla="*/ 46 w 64"/>
                  <a:gd name="T11" fmla="*/ 0 h 68"/>
                  <a:gd name="T12" fmla="*/ 57 w 64"/>
                  <a:gd name="T13" fmla="*/ 11 h 68"/>
                </a:gdLst>
                <a:ahLst/>
                <a:cxnLst>
                  <a:cxn ang="0">
                    <a:pos x="T0" y="T1"/>
                  </a:cxn>
                  <a:cxn ang="0">
                    <a:pos x="T2" y="T3"/>
                  </a:cxn>
                  <a:cxn ang="0">
                    <a:pos x="T4" y="T5"/>
                  </a:cxn>
                  <a:cxn ang="0">
                    <a:pos x="T6" y="T7"/>
                  </a:cxn>
                  <a:cxn ang="0">
                    <a:pos x="T8" y="T9"/>
                  </a:cxn>
                  <a:cxn ang="0">
                    <a:pos x="T10" y="T11"/>
                  </a:cxn>
                  <a:cxn ang="0">
                    <a:pos x="T12" y="T13"/>
                  </a:cxn>
                </a:cxnLst>
                <a:rect l="0" t="0" r="r" b="b"/>
                <a:pathLst>
                  <a:path w="64" h="68">
                    <a:moveTo>
                      <a:pt x="57" y="11"/>
                    </a:moveTo>
                    <a:cubicBezTo>
                      <a:pt x="64" y="17"/>
                      <a:pt x="64" y="27"/>
                      <a:pt x="57" y="34"/>
                    </a:cubicBezTo>
                    <a:cubicBezTo>
                      <a:pt x="29" y="62"/>
                      <a:pt x="29" y="62"/>
                      <a:pt x="29" y="62"/>
                    </a:cubicBezTo>
                    <a:cubicBezTo>
                      <a:pt x="23" y="68"/>
                      <a:pt x="13" y="68"/>
                      <a:pt x="7" y="62"/>
                    </a:cubicBezTo>
                    <a:cubicBezTo>
                      <a:pt x="0" y="56"/>
                      <a:pt x="0" y="46"/>
                      <a:pt x="7" y="40"/>
                    </a:cubicBezTo>
                    <a:cubicBezTo>
                      <a:pt x="46" y="0"/>
                      <a:pt x="46" y="0"/>
                      <a:pt x="46" y="0"/>
                    </a:cubicBezTo>
                    <a:lnTo>
                      <a:pt x="57" y="11"/>
                    </a:lnTo>
                    <a:close/>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80" name="Freeform 505"/>
              <p:cNvSpPr>
                <a:spLocks/>
              </p:cNvSpPr>
              <p:nvPr/>
            </p:nvSpPr>
            <p:spPr bwMode="auto">
              <a:xfrm>
                <a:off x="6589713" y="2162175"/>
                <a:ext cx="95250" cy="234950"/>
              </a:xfrm>
              <a:custGeom>
                <a:avLst/>
                <a:gdLst>
                  <a:gd name="T0" fmla="*/ 0 w 39"/>
                  <a:gd name="T1" fmla="*/ 73 h 97"/>
                  <a:gd name="T2" fmla="*/ 20 w 39"/>
                  <a:gd name="T3" fmla="*/ 93 h 97"/>
                  <a:gd name="T4" fmla="*/ 39 w 39"/>
                  <a:gd name="T5" fmla="*/ 87 h 97"/>
                  <a:gd name="T6" fmla="*/ 39 w 39"/>
                  <a:gd name="T7" fmla="*/ 10 h 97"/>
                  <a:gd name="T8" fmla="*/ 20 w 39"/>
                  <a:gd name="T9" fmla="*/ 4 h 97"/>
                  <a:gd name="T10" fmla="*/ 0 w 39"/>
                  <a:gd name="T11" fmla="*/ 24 h 97"/>
                  <a:gd name="T12" fmla="*/ 0 w 39"/>
                  <a:gd name="T13" fmla="*/ 73 h 97"/>
                </a:gdLst>
                <a:ahLst/>
                <a:cxnLst>
                  <a:cxn ang="0">
                    <a:pos x="T0" y="T1"/>
                  </a:cxn>
                  <a:cxn ang="0">
                    <a:pos x="T2" y="T3"/>
                  </a:cxn>
                  <a:cxn ang="0">
                    <a:pos x="T4" y="T5"/>
                  </a:cxn>
                  <a:cxn ang="0">
                    <a:pos x="T6" y="T7"/>
                  </a:cxn>
                  <a:cxn ang="0">
                    <a:pos x="T8" y="T9"/>
                  </a:cxn>
                  <a:cxn ang="0">
                    <a:pos x="T10" y="T11"/>
                  </a:cxn>
                  <a:cxn ang="0">
                    <a:pos x="T12" y="T13"/>
                  </a:cxn>
                </a:cxnLst>
                <a:rect l="0" t="0" r="r" b="b"/>
                <a:pathLst>
                  <a:path w="39" h="97">
                    <a:moveTo>
                      <a:pt x="0" y="73"/>
                    </a:moveTo>
                    <a:cubicBezTo>
                      <a:pt x="0" y="84"/>
                      <a:pt x="9" y="93"/>
                      <a:pt x="20" y="93"/>
                    </a:cubicBezTo>
                    <a:cubicBezTo>
                      <a:pt x="31" y="93"/>
                      <a:pt x="39" y="97"/>
                      <a:pt x="39" y="87"/>
                    </a:cubicBezTo>
                    <a:cubicBezTo>
                      <a:pt x="39" y="10"/>
                      <a:pt x="39" y="10"/>
                      <a:pt x="39" y="10"/>
                    </a:cubicBezTo>
                    <a:cubicBezTo>
                      <a:pt x="39" y="0"/>
                      <a:pt x="31" y="4"/>
                      <a:pt x="20" y="4"/>
                    </a:cubicBezTo>
                    <a:cubicBezTo>
                      <a:pt x="9" y="4"/>
                      <a:pt x="0" y="13"/>
                      <a:pt x="0" y="24"/>
                    </a:cubicBezTo>
                    <a:lnTo>
                      <a:pt x="0" y="73"/>
                    </a:lnTo>
                    <a:close/>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81" name="Freeform 506"/>
              <p:cNvSpPr>
                <a:spLocks/>
              </p:cNvSpPr>
              <p:nvPr/>
            </p:nvSpPr>
            <p:spPr bwMode="auto">
              <a:xfrm>
                <a:off x="6667501" y="2085975"/>
                <a:ext cx="42863" cy="36513"/>
              </a:xfrm>
              <a:custGeom>
                <a:avLst/>
                <a:gdLst>
                  <a:gd name="T0" fmla="*/ 14 w 18"/>
                  <a:gd name="T1" fmla="*/ 0 h 15"/>
                  <a:gd name="T2" fmla="*/ 18 w 18"/>
                  <a:gd name="T3" fmla="*/ 4 h 15"/>
                  <a:gd name="T4" fmla="*/ 12 w 18"/>
                  <a:gd name="T5" fmla="*/ 10 h 15"/>
                  <a:gd name="T6" fmla="*/ 0 w 18"/>
                  <a:gd name="T7" fmla="*/ 14 h 15"/>
                  <a:gd name="T8" fmla="*/ 14 w 18"/>
                  <a:gd name="T9" fmla="*/ 0 h 15"/>
                </a:gdLst>
                <a:ahLst/>
                <a:cxnLst>
                  <a:cxn ang="0">
                    <a:pos x="T0" y="T1"/>
                  </a:cxn>
                  <a:cxn ang="0">
                    <a:pos x="T2" y="T3"/>
                  </a:cxn>
                  <a:cxn ang="0">
                    <a:pos x="T4" y="T5"/>
                  </a:cxn>
                  <a:cxn ang="0">
                    <a:pos x="T6" y="T7"/>
                  </a:cxn>
                  <a:cxn ang="0">
                    <a:pos x="T8" y="T9"/>
                  </a:cxn>
                </a:cxnLst>
                <a:rect l="0" t="0" r="r" b="b"/>
                <a:pathLst>
                  <a:path w="18" h="15">
                    <a:moveTo>
                      <a:pt x="14" y="0"/>
                    </a:moveTo>
                    <a:cubicBezTo>
                      <a:pt x="18" y="4"/>
                      <a:pt x="18" y="4"/>
                      <a:pt x="18" y="4"/>
                    </a:cubicBezTo>
                    <a:cubicBezTo>
                      <a:pt x="12" y="10"/>
                      <a:pt x="12" y="10"/>
                      <a:pt x="12" y="10"/>
                    </a:cubicBezTo>
                    <a:cubicBezTo>
                      <a:pt x="9" y="13"/>
                      <a:pt x="4" y="15"/>
                      <a:pt x="0" y="14"/>
                    </a:cubicBezTo>
                    <a:lnTo>
                      <a:pt x="14" y="0"/>
                    </a:lnTo>
                    <a:close/>
                  </a:path>
                </a:pathLst>
              </a:custGeom>
              <a:solidFill>
                <a:schemeClr val="accent3"/>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82" name="Freeform 507"/>
              <p:cNvSpPr>
                <a:spLocks/>
              </p:cNvSpPr>
              <p:nvPr/>
            </p:nvSpPr>
            <p:spPr bwMode="auto">
              <a:xfrm>
                <a:off x="6650038" y="2322513"/>
                <a:ext cx="155575" cy="406400"/>
              </a:xfrm>
              <a:custGeom>
                <a:avLst/>
                <a:gdLst>
                  <a:gd name="T0" fmla="*/ 0 w 64"/>
                  <a:gd name="T1" fmla="*/ 0 h 168"/>
                  <a:gd name="T2" fmla="*/ 64 w 64"/>
                  <a:gd name="T3" fmla="*/ 84 h 168"/>
                  <a:gd name="T4" fmla="*/ 0 w 64"/>
                  <a:gd name="T5" fmla="*/ 168 h 168"/>
                  <a:gd name="T6" fmla="*/ 0 w 64"/>
                  <a:gd name="T7" fmla="*/ 0 h 168"/>
                </a:gdLst>
                <a:ahLst/>
                <a:cxnLst>
                  <a:cxn ang="0">
                    <a:pos x="T0" y="T1"/>
                  </a:cxn>
                  <a:cxn ang="0">
                    <a:pos x="T2" y="T3"/>
                  </a:cxn>
                  <a:cxn ang="0">
                    <a:pos x="T4" y="T5"/>
                  </a:cxn>
                  <a:cxn ang="0">
                    <a:pos x="T6" y="T7"/>
                  </a:cxn>
                </a:cxnLst>
                <a:rect l="0" t="0" r="r" b="b"/>
                <a:pathLst>
                  <a:path w="64" h="168">
                    <a:moveTo>
                      <a:pt x="0" y="0"/>
                    </a:moveTo>
                    <a:cubicBezTo>
                      <a:pt x="37" y="11"/>
                      <a:pt x="64" y="44"/>
                      <a:pt x="64" y="84"/>
                    </a:cubicBezTo>
                    <a:cubicBezTo>
                      <a:pt x="64" y="124"/>
                      <a:pt x="37" y="158"/>
                      <a:pt x="0" y="168"/>
                    </a:cubicBezTo>
                    <a:lnTo>
                      <a:pt x="0" y="0"/>
                    </a:lnTo>
                    <a:close/>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83" name="Freeform 508"/>
              <p:cNvSpPr>
                <a:spLocks/>
              </p:cNvSpPr>
              <p:nvPr/>
            </p:nvSpPr>
            <p:spPr bwMode="auto">
              <a:xfrm>
                <a:off x="7281863" y="2435225"/>
                <a:ext cx="50800" cy="50800"/>
              </a:xfrm>
              <a:custGeom>
                <a:avLst/>
                <a:gdLst>
                  <a:gd name="T0" fmla="*/ 0 w 32"/>
                  <a:gd name="T1" fmla="*/ 32 h 32"/>
                  <a:gd name="T2" fmla="*/ 32 w 32"/>
                  <a:gd name="T3" fmla="*/ 28 h 32"/>
                  <a:gd name="T4" fmla="*/ 32 w 32"/>
                  <a:gd name="T5" fmla="*/ 6 h 32"/>
                  <a:gd name="T6" fmla="*/ 0 w 32"/>
                  <a:gd name="T7" fmla="*/ 0 h 32"/>
                  <a:gd name="T8" fmla="*/ 0 w 32"/>
                  <a:gd name="T9" fmla="*/ 32 h 32"/>
                </a:gdLst>
                <a:ahLst/>
                <a:cxnLst>
                  <a:cxn ang="0">
                    <a:pos x="T0" y="T1"/>
                  </a:cxn>
                  <a:cxn ang="0">
                    <a:pos x="T2" y="T3"/>
                  </a:cxn>
                  <a:cxn ang="0">
                    <a:pos x="T4" y="T5"/>
                  </a:cxn>
                  <a:cxn ang="0">
                    <a:pos x="T6" y="T7"/>
                  </a:cxn>
                  <a:cxn ang="0">
                    <a:pos x="T8" y="T9"/>
                  </a:cxn>
                </a:cxnLst>
                <a:rect l="0" t="0" r="r" b="b"/>
                <a:pathLst>
                  <a:path w="32" h="32">
                    <a:moveTo>
                      <a:pt x="0" y="32"/>
                    </a:moveTo>
                    <a:lnTo>
                      <a:pt x="32" y="28"/>
                    </a:lnTo>
                    <a:lnTo>
                      <a:pt x="32" y="6"/>
                    </a:lnTo>
                    <a:lnTo>
                      <a:pt x="0" y="0"/>
                    </a:lnTo>
                    <a:lnTo>
                      <a:pt x="0" y="32"/>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grpSp>
      <p:grpSp>
        <p:nvGrpSpPr>
          <p:cNvPr id="184" name="Group 183"/>
          <p:cNvGrpSpPr/>
          <p:nvPr userDrawn="1"/>
        </p:nvGrpSpPr>
        <p:grpSpPr>
          <a:xfrm>
            <a:off x="449017" y="3155933"/>
            <a:ext cx="3893183" cy="3355959"/>
            <a:chOff x="446695" y="3155795"/>
            <a:chExt cx="3894750" cy="3357310"/>
          </a:xfrm>
        </p:grpSpPr>
        <p:grpSp>
          <p:nvGrpSpPr>
            <p:cNvPr id="185" name="Group 184"/>
            <p:cNvGrpSpPr/>
            <p:nvPr/>
          </p:nvGrpSpPr>
          <p:grpSpPr>
            <a:xfrm>
              <a:off x="446695" y="3155795"/>
              <a:ext cx="1862135" cy="3357310"/>
              <a:chOff x="446695" y="3155795"/>
              <a:chExt cx="1862135" cy="3357310"/>
            </a:xfrm>
          </p:grpSpPr>
          <p:sp>
            <p:nvSpPr>
              <p:cNvPr id="187" name="Rectangle 203"/>
              <p:cNvSpPr>
                <a:spLocks noChangeArrowheads="1"/>
              </p:cNvSpPr>
              <p:nvPr/>
            </p:nvSpPr>
            <p:spPr bwMode="auto">
              <a:xfrm>
                <a:off x="446695" y="3155795"/>
                <a:ext cx="1862135" cy="3357310"/>
              </a:xfrm>
              <a:prstGeom prst="rect">
                <a:avLst/>
              </a:prstGeom>
              <a:solidFill>
                <a:schemeClr val="accent6"/>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nvGrpSpPr>
              <p:cNvPr id="188" name="Group 120"/>
              <p:cNvGrpSpPr/>
              <p:nvPr/>
            </p:nvGrpSpPr>
            <p:grpSpPr>
              <a:xfrm>
                <a:off x="882393" y="3526501"/>
                <a:ext cx="1006676" cy="1102030"/>
                <a:chOff x="4924425" y="-1920875"/>
                <a:chExt cx="1173163" cy="1284287"/>
              </a:xfrm>
              <a:solidFill>
                <a:schemeClr val="bg1"/>
              </a:solidFill>
            </p:grpSpPr>
            <p:sp>
              <p:nvSpPr>
                <p:cNvPr id="189" name="Freeform 320"/>
                <p:cNvSpPr>
                  <a:spLocks/>
                </p:cNvSpPr>
                <p:nvPr/>
              </p:nvSpPr>
              <p:spPr bwMode="auto">
                <a:xfrm>
                  <a:off x="4924425" y="-1100138"/>
                  <a:ext cx="130175" cy="290512"/>
                </a:xfrm>
                <a:custGeom>
                  <a:avLst/>
                  <a:gdLst>
                    <a:gd name="T0" fmla="*/ 82 w 82"/>
                    <a:gd name="T1" fmla="*/ 176 h 183"/>
                    <a:gd name="T2" fmla="*/ 18 w 82"/>
                    <a:gd name="T3" fmla="*/ 183 h 183"/>
                    <a:gd name="T4" fmla="*/ 0 w 82"/>
                    <a:gd name="T5" fmla="*/ 5 h 183"/>
                    <a:gd name="T6" fmla="*/ 65 w 82"/>
                    <a:gd name="T7" fmla="*/ 0 h 183"/>
                    <a:gd name="T8" fmla="*/ 82 w 82"/>
                    <a:gd name="T9" fmla="*/ 176 h 183"/>
                  </a:gdLst>
                  <a:ahLst/>
                  <a:cxnLst>
                    <a:cxn ang="0">
                      <a:pos x="T0" y="T1"/>
                    </a:cxn>
                    <a:cxn ang="0">
                      <a:pos x="T2" y="T3"/>
                    </a:cxn>
                    <a:cxn ang="0">
                      <a:pos x="T4" y="T5"/>
                    </a:cxn>
                    <a:cxn ang="0">
                      <a:pos x="T6" y="T7"/>
                    </a:cxn>
                    <a:cxn ang="0">
                      <a:pos x="T8" y="T9"/>
                    </a:cxn>
                  </a:cxnLst>
                  <a:rect l="0" t="0" r="r" b="b"/>
                  <a:pathLst>
                    <a:path w="82" h="183">
                      <a:moveTo>
                        <a:pt x="82" y="176"/>
                      </a:moveTo>
                      <a:lnTo>
                        <a:pt x="18" y="183"/>
                      </a:lnTo>
                      <a:lnTo>
                        <a:pt x="0" y="5"/>
                      </a:lnTo>
                      <a:lnTo>
                        <a:pt x="65" y="0"/>
                      </a:lnTo>
                      <a:lnTo>
                        <a:pt x="82" y="176"/>
                      </a:ln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90" name="Freeform 321"/>
                <p:cNvSpPr>
                  <a:spLocks/>
                </p:cNvSpPr>
                <p:nvPr/>
              </p:nvSpPr>
              <p:spPr bwMode="auto">
                <a:xfrm>
                  <a:off x="5962650" y="-1103313"/>
                  <a:ext cx="134938" cy="293687"/>
                </a:xfrm>
                <a:custGeom>
                  <a:avLst/>
                  <a:gdLst>
                    <a:gd name="T0" fmla="*/ 62 w 85"/>
                    <a:gd name="T1" fmla="*/ 185 h 185"/>
                    <a:gd name="T2" fmla="*/ 0 w 85"/>
                    <a:gd name="T3" fmla="*/ 176 h 185"/>
                    <a:gd name="T4" fmla="*/ 21 w 85"/>
                    <a:gd name="T5" fmla="*/ 0 h 185"/>
                    <a:gd name="T6" fmla="*/ 85 w 85"/>
                    <a:gd name="T7" fmla="*/ 9 h 185"/>
                    <a:gd name="T8" fmla="*/ 62 w 85"/>
                    <a:gd name="T9" fmla="*/ 185 h 185"/>
                  </a:gdLst>
                  <a:ahLst/>
                  <a:cxnLst>
                    <a:cxn ang="0">
                      <a:pos x="T0" y="T1"/>
                    </a:cxn>
                    <a:cxn ang="0">
                      <a:pos x="T2" y="T3"/>
                    </a:cxn>
                    <a:cxn ang="0">
                      <a:pos x="T4" y="T5"/>
                    </a:cxn>
                    <a:cxn ang="0">
                      <a:pos x="T6" y="T7"/>
                    </a:cxn>
                    <a:cxn ang="0">
                      <a:pos x="T8" y="T9"/>
                    </a:cxn>
                  </a:cxnLst>
                  <a:rect l="0" t="0" r="r" b="b"/>
                  <a:pathLst>
                    <a:path w="85" h="185">
                      <a:moveTo>
                        <a:pt x="62" y="185"/>
                      </a:moveTo>
                      <a:lnTo>
                        <a:pt x="0" y="176"/>
                      </a:lnTo>
                      <a:lnTo>
                        <a:pt x="21" y="0"/>
                      </a:lnTo>
                      <a:lnTo>
                        <a:pt x="85" y="9"/>
                      </a:lnTo>
                      <a:lnTo>
                        <a:pt x="62" y="185"/>
                      </a:ln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91" name="Freeform 322"/>
                <p:cNvSpPr>
                  <a:spLocks/>
                </p:cNvSpPr>
                <p:nvPr/>
              </p:nvSpPr>
              <p:spPr bwMode="auto">
                <a:xfrm>
                  <a:off x="5010150" y="-1304925"/>
                  <a:ext cx="260350" cy="668337"/>
                </a:xfrm>
                <a:custGeom>
                  <a:avLst/>
                  <a:gdLst>
                    <a:gd name="T0" fmla="*/ 90 w 92"/>
                    <a:gd name="T1" fmla="*/ 206 h 236"/>
                    <a:gd name="T2" fmla="*/ 69 w 92"/>
                    <a:gd name="T3" fmla="*/ 232 h 236"/>
                    <a:gd name="T4" fmla="*/ 46 w 92"/>
                    <a:gd name="T5" fmla="*/ 234 h 236"/>
                    <a:gd name="T6" fmla="*/ 20 w 92"/>
                    <a:gd name="T7" fmla="*/ 213 h 236"/>
                    <a:gd name="T8" fmla="*/ 2 w 92"/>
                    <a:gd name="T9" fmla="*/ 30 h 236"/>
                    <a:gd name="T10" fmla="*/ 23 w 92"/>
                    <a:gd name="T11" fmla="*/ 4 h 236"/>
                    <a:gd name="T12" fmla="*/ 46 w 92"/>
                    <a:gd name="T13" fmla="*/ 1 h 236"/>
                    <a:gd name="T14" fmla="*/ 72 w 92"/>
                    <a:gd name="T15" fmla="*/ 23 h 236"/>
                    <a:gd name="T16" fmla="*/ 90 w 92"/>
                    <a:gd name="T17" fmla="*/ 20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236">
                      <a:moveTo>
                        <a:pt x="90" y="206"/>
                      </a:moveTo>
                      <a:cubicBezTo>
                        <a:pt x="92" y="219"/>
                        <a:pt x="82" y="231"/>
                        <a:pt x="69" y="232"/>
                      </a:cubicBezTo>
                      <a:cubicBezTo>
                        <a:pt x="46" y="234"/>
                        <a:pt x="46" y="234"/>
                        <a:pt x="46" y="234"/>
                      </a:cubicBezTo>
                      <a:cubicBezTo>
                        <a:pt x="33" y="236"/>
                        <a:pt x="21" y="226"/>
                        <a:pt x="20" y="213"/>
                      </a:cubicBezTo>
                      <a:cubicBezTo>
                        <a:pt x="2" y="30"/>
                        <a:pt x="2" y="30"/>
                        <a:pt x="2" y="30"/>
                      </a:cubicBezTo>
                      <a:cubicBezTo>
                        <a:pt x="0" y="17"/>
                        <a:pt x="10" y="5"/>
                        <a:pt x="23" y="4"/>
                      </a:cubicBezTo>
                      <a:cubicBezTo>
                        <a:pt x="46" y="1"/>
                        <a:pt x="46" y="1"/>
                        <a:pt x="46" y="1"/>
                      </a:cubicBezTo>
                      <a:cubicBezTo>
                        <a:pt x="59" y="0"/>
                        <a:pt x="71" y="10"/>
                        <a:pt x="72" y="23"/>
                      </a:cubicBezTo>
                      <a:lnTo>
                        <a:pt x="90" y="206"/>
                      </a:ln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92" name="Freeform 323"/>
                <p:cNvSpPr>
                  <a:spLocks/>
                </p:cNvSpPr>
                <p:nvPr/>
              </p:nvSpPr>
              <p:spPr bwMode="auto">
                <a:xfrm>
                  <a:off x="5740400" y="-1309688"/>
                  <a:ext cx="274638" cy="666750"/>
                </a:xfrm>
                <a:custGeom>
                  <a:avLst/>
                  <a:gdLst>
                    <a:gd name="T0" fmla="*/ 72 w 97"/>
                    <a:gd name="T1" fmla="*/ 214 h 236"/>
                    <a:gd name="T2" fmla="*/ 45 w 97"/>
                    <a:gd name="T3" fmla="*/ 235 h 236"/>
                    <a:gd name="T4" fmla="*/ 22 w 97"/>
                    <a:gd name="T5" fmla="*/ 232 h 236"/>
                    <a:gd name="T6" fmla="*/ 2 w 97"/>
                    <a:gd name="T7" fmla="*/ 205 h 236"/>
                    <a:gd name="T8" fmla="*/ 26 w 97"/>
                    <a:gd name="T9" fmla="*/ 22 h 236"/>
                    <a:gd name="T10" fmla="*/ 52 w 97"/>
                    <a:gd name="T11" fmla="*/ 2 h 236"/>
                    <a:gd name="T12" fmla="*/ 75 w 97"/>
                    <a:gd name="T13" fmla="*/ 5 h 236"/>
                    <a:gd name="T14" fmla="*/ 96 w 97"/>
                    <a:gd name="T15" fmla="*/ 31 h 236"/>
                    <a:gd name="T16" fmla="*/ 72 w 97"/>
                    <a:gd name="T17" fmla="*/ 214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 h="236">
                      <a:moveTo>
                        <a:pt x="72" y="214"/>
                      </a:moveTo>
                      <a:cubicBezTo>
                        <a:pt x="70" y="227"/>
                        <a:pt x="58" y="236"/>
                        <a:pt x="45" y="235"/>
                      </a:cubicBezTo>
                      <a:cubicBezTo>
                        <a:pt x="22" y="232"/>
                        <a:pt x="22" y="232"/>
                        <a:pt x="22" y="232"/>
                      </a:cubicBezTo>
                      <a:cubicBezTo>
                        <a:pt x="9" y="230"/>
                        <a:pt x="0" y="218"/>
                        <a:pt x="2" y="205"/>
                      </a:cubicBezTo>
                      <a:cubicBezTo>
                        <a:pt x="26" y="22"/>
                        <a:pt x="26" y="22"/>
                        <a:pt x="26" y="22"/>
                      </a:cubicBezTo>
                      <a:cubicBezTo>
                        <a:pt x="27" y="9"/>
                        <a:pt x="39" y="0"/>
                        <a:pt x="52" y="2"/>
                      </a:cubicBezTo>
                      <a:cubicBezTo>
                        <a:pt x="75" y="5"/>
                        <a:pt x="75" y="5"/>
                        <a:pt x="75" y="5"/>
                      </a:cubicBezTo>
                      <a:cubicBezTo>
                        <a:pt x="88" y="6"/>
                        <a:pt x="97" y="18"/>
                        <a:pt x="96" y="31"/>
                      </a:cubicBezTo>
                      <a:lnTo>
                        <a:pt x="72" y="214"/>
                      </a:ln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93" name="Freeform 324"/>
                <p:cNvSpPr>
                  <a:spLocks/>
                </p:cNvSpPr>
                <p:nvPr/>
              </p:nvSpPr>
              <p:spPr bwMode="auto">
                <a:xfrm>
                  <a:off x="4959350" y="-1901825"/>
                  <a:ext cx="1109663" cy="823912"/>
                </a:xfrm>
                <a:custGeom>
                  <a:avLst/>
                  <a:gdLst>
                    <a:gd name="T0" fmla="*/ 386 w 392"/>
                    <a:gd name="T1" fmla="*/ 291 h 291"/>
                    <a:gd name="T2" fmla="*/ 380 w 392"/>
                    <a:gd name="T3" fmla="*/ 285 h 291"/>
                    <a:gd name="T4" fmla="*/ 380 w 392"/>
                    <a:gd name="T5" fmla="*/ 174 h 291"/>
                    <a:gd name="T6" fmla="*/ 218 w 392"/>
                    <a:gd name="T7" fmla="*/ 12 h 291"/>
                    <a:gd name="T8" fmla="*/ 174 w 392"/>
                    <a:gd name="T9" fmla="*/ 12 h 291"/>
                    <a:gd name="T10" fmla="*/ 12 w 392"/>
                    <a:gd name="T11" fmla="*/ 174 h 291"/>
                    <a:gd name="T12" fmla="*/ 12 w 392"/>
                    <a:gd name="T13" fmla="*/ 285 h 291"/>
                    <a:gd name="T14" fmla="*/ 6 w 392"/>
                    <a:gd name="T15" fmla="*/ 291 h 291"/>
                    <a:gd name="T16" fmla="*/ 0 w 392"/>
                    <a:gd name="T17" fmla="*/ 285 h 291"/>
                    <a:gd name="T18" fmla="*/ 0 w 392"/>
                    <a:gd name="T19" fmla="*/ 174 h 291"/>
                    <a:gd name="T20" fmla="*/ 174 w 392"/>
                    <a:gd name="T21" fmla="*/ 0 h 291"/>
                    <a:gd name="T22" fmla="*/ 218 w 392"/>
                    <a:gd name="T23" fmla="*/ 0 h 291"/>
                    <a:gd name="T24" fmla="*/ 392 w 392"/>
                    <a:gd name="T25" fmla="*/ 174 h 291"/>
                    <a:gd name="T26" fmla="*/ 392 w 392"/>
                    <a:gd name="T27" fmla="*/ 285 h 291"/>
                    <a:gd name="T28" fmla="*/ 386 w 392"/>
                    <a:gd name="T29" fmla="*/ 291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92" h="291">
                      <a:moveTo>
                        <a:pt x="386" y="291"/>
                      </a:moveTo>
                      <a:cubicBezTo>
                        <a:pt x="383" y="291"/>
                        <a:pt x="380" y="288"/>
                        <a:pt x="380" y="285"/>
                      </a:cubicBezTo>
                      <a:cubicBezTo>
                        <a:pt x="380" y="174"/>
                        <a:pt x="380" y="174"/>
                        <a:pt x="380" y="174"/>
                      </a:cubicBezTo>
                      <a:cubicBezTo>
                        <a:pt x="380" y="85"/>
                        <a:pt x="307" y="12"/>
                        <a:pt x="218" y="12"/>
                      </a:cubicBezTo>
                      <a:cubicBezTo>
                        <a:pt x="174" y="12"/>
                        <a:pt x="174" y="12"/>
                        <a:pt x="174" y="12"/>
                      </a:cubicBezTo>
                      <a:cubicBezTo>
                        <a:pt x="85" y="12"/>
                        <a:pt x="12" y="85"/>
                        <a:pt x="12" y="174"/>
                      </a:cubicBezTo>
                      <a:cubicBezTo>
                        <a:pt x="12" y="285"/>
                        <a:pt x="12" y="285"/>
                        <a:pt x="12" y="285"/>
                      </a:cubicBezTo>
                      <a:cubicBezTo>
                        <a:pt x="12" y="288"/>
                        <a:pt x="9" y="291"/>
                        <a:pt x="6" y="291"/>
                      </a:cubicBezTo>
                      <a:cubicBezTo>
                        <a:pt x="2" y="291"/>
                        <a:pt x="0" y="288"/>
                        <a:pt x="0" y="285"/>
                      </a:cubicBezTo>
                      <a:cubicBezTo>
                        <a:pt x="0" y="174"/>
                        <a:pt x="0" y="174"/>
                        <a:pt x="0" y="174"/>
                      </a:cubicBezTo>
                      <a:cubicBezTo>
                        <a:pt x="0" y="78"/>
                        <a:pt x="78" y="0"/>
                        <a:pt x="174" y="0"/>
                      </a:cubicBezTo>
                      <a:cubicBezTo>
                        <a:pt x="218" y="0"/>
                        <a:pt x="218" y="0"/>
                        <a:pt x="218" y="0"/>
                      </a:cubicBezTo>
                      <a:cubicBezTo>
                        <a:pt x="314" y="0"/>
                        <a:pt x="392" y="78"/>
                        <a:pt x="392" y="174"/>
                      </a:cubicBezTo>
                      <a:cubicBezTo>
                        <a:pt x="392" y="285"/>
                        <a:pt x="392" y="285"/>
                        <a:pt x="392" y="285"/>
                      </a:cubicBezTo>
                      <a:cubicBezTo>
                        <a:pt x="392" y="288"/>
                        <a:pt x="389" y="291"/>
                        <a:pt x="386" y="291"/>
                      </a:cubicBez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94" name="Freeform 325"/>
                <p:cNvSpPr>
                  <a:spLocks/>
                </p:cNvSpPr>
                <p:nvPr/>
              </p:nvSpPr>
              <p:spPr bwMode="auto">
                <a:xfrm>
                  <a:off x="4995863" y="-1920875"/>
                  <a:ext cx="1033463" cy="317500"/>
                </a:xfrm>
                <a:custGeom>
                  <a:avLst/>
                  <a:gdLst>
                    <a:gd name="T0" fmla="*/ 350 w 365"/>
                    <a:gd name="T1" fmla="*/ 110 h 112"/>
                    <a:gd name="T2" fmla="*/ 339 w 365"/>
                    <a:gd name="T3" fmla="*/ 103 h 112"/>
                    <a:gd name="T4" fmla="*/ 205 w 365"/>
                    <a:gd name="T5" fmla="*/ 26 h 112"/>
                    <a:gd name="T6" fmla="*/ 161 w 365"/>
                    <a:gd name="T7" fmla="*/ 26 h 112"/>
                    <a:gd name="T8" fmla="*/ 27 w 365"/>
                    <a:gd name="T9" fmla="*/ 103 h 112"/>
                    <a:gd name="T10" fmla="*/ 9 w 365"/>
                    <a:gd name="T11" fmla="*/ 108 h 112"/>
                    <a:gd name="T12" fmla="*/ 4 w 365"/>
                    <a:gd name="T13" fmla="*/ 90 h 112"/>
                    <a:gd name="T14" fmla="*/ 161 w 365"/>
                    <a:gd name="T15" fmla="*/ 0 h 112"/>
                    <a:gd name="T16" fmla="*/ 205 w 365"/>
                    <a:gd name="T17" fmla="*/ 0 h 112"/>
                    <a:gd name="T18" fmla="*/ 362 w 365"/>
                    <a:gd name="T19" fmla="*/ 90 h 112"/>
                    <a:gd name="T20" fmla="*/ 357 w 365"/>
                    <a:gd name="T21" fmla="*/ 108 h 112"/>
                    <a:gd name="T22" fmla="*/ 350 w 365"/>
                    <a:gd name="T23" fmla="*/ 11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5" h="112">
                      <a:moveTo>
                        <a:pt x="350" y="110"/>
                      </a:moveTo>
                      <a:cubicBezTo>
                        <a:pt x="345" y="110"/>
                        <a:pt x="341" y="108"/>
                        <a:pt x="339" y="103"/>
                      </a:cubicBezTo>
                      <a:cubicBezTo>
                        <a:pt x="311" y="56"/>
                        <a:pt x="259" y="26"/>
                        <a:pt x="205" y="26"/>
                      </a:cubicBezTo>
                      <a:cubicBezTo>
                        <a:pt x="161" y="26"/>
                        <a:pt x="161" y="26"/>
                        <a:pt x="161" y="26"/>
                      </a:cubicBezTo>
                      <a:cubicBezTo>
                        <a:pt x="106" y="26"/>
                        <a:pt x="55" y="56"/>
                        <a:pt x="27" y="103"/>
                      </a:cubicBezTo>
                      <a:cubicBezTo>
                        <a:pt x="23" y="110"/>
                        <a:pt x="15" y="112"/>
                        <a:pt x="9" y="108"/>
                      </a:cubicBezTo>
                      <a:cubicBezTo>
                        <a:pt x="3" y="105"/>
                        <a:pt x="0" y="96"/>
                        <a:pt x="4" y="90"/>
                      </a:cubicBezTo>
                      <a:cubicBezTo>
                        <a:pt x="37" y="34"/>
                        <a:pt x="97" y="0"/>
                        <a:pt x="161" y="0"/>
                      </a:cubicBezTo>
                      <a:cubicBezTo>
                        <a:pt x="205" y="0"/>
                        <a:pt x="205" y="0"/>
                        <a:pt x="205" y="0"/>
                      </a:cubicBezTo>
                      <a:cubicBezTo>
                        <a:pt x="269" y="0"/>
                        <a:pt x="329" y="34"/>
                        <a:pt x="362" y="90"/>
                      </a:cubicBezTo>
                      <a:cubicBezTo>
                        <a:pt x="365" y="96"/>
                        <a:pt x="363" y="105"/>
                        <a:pt x="357" y="108"/>
                      </a:cubicBezTo>
                      <a:cubicBezTo>
                        <a:pt x="355" y="109"/>
                        <a:pt x="352" y="110"/>
                        <a:pt x="350" y="110"/>
                      </a:cubicBez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grpSp>
        <p:sp>
          <p:nvSpPr>
            <p:cNvPr id="186" name="Rectangle 203"/>
            <p:cNvSpPr>
              <a:spLocks noChangeArrowheads="1"/>
            </p:cNvSpPr>
            <p:nvPr/>
          </p:nvSpPr>
          <p:spPr bwMode="auto">
            <a:xfrm>
              <a:off x="461603" y="4916603"/>
              <a:ext cx="3879842" cy="1596502"/>
            </a:xfrm>
            <a:prstGeom prst="rect">
              <a:avLst/>
            </a:prstGeom>
            <a:solidFill>
              <a:schemeClr val="accent6"/>
            </a:solidFill>
            <a:ln>
              <a:noFill/>
            </a:ln>
          </p:spPr>
          <p:txBody>
            <a:bodyPr vert="horz" wrap="square" lIns="89606" tIns="44802" rIns="89606" bIns="44802" numCol="1" anchor="ctr" anchorCtr="0" compatLnSpc="1">
              <a:prstTxWarp prst="textNoShape">
                <a:avLst/>
              </a:prstTxWarp>
            </a:bodyPr>
            <a:lstStyle/>
            <a:p>
              <a:pPr algn="ctr" defTabSz="914005">
                <a:defRPr/>
              </a:pPr>
              <a:r>
                <a:rPr lang="en-US" sz="3998" b="1" dirty="0">
                  <a:gradFill>
                    <a:gsLst>
                      <a:gs pos="0">
                        <a:srgbClr val="FFFFFF"/>
                      </a:gs>
                      <a:gs pos="100000">
                        <a:srgbClr val="FFFFFF"/>
                      </a:gs>
                    </a:gsLst>
                    <a:lin ang="5400000" scaled="0"/>
                  </a:gradFill>
                  <a:latin typeface="Segoe UI Light"/>
                </a:rPr>
                <a:t>Podcasts</a:t>
              </a:r>
              <a:br>
                <a:rPr lang="en-US" sz="1764" dirty="0">
                  <a:solidFill>
                    <a:srgbClr val="404040"/>
                  </a:solidFill>
                  <a:latin typeface="Segoe UI"/>
                </a:rPr>
              </a:br>
              <a:r>
                <a:rPr lang="en-US" sz="1799" u="sng" spc="-50" dirty="0">
                  <a:solidFill>
                    <a:schemeClr val="bg1"/>
                  </a:solidFill>
                  <a:latin typeface="Segoe UI"/>
                </a:rPr>
                <a:t>http://</a:t>
              </a:r>
              <a:r>
                <a:rPr lang="en-US" sz="1799" u="sng" dirty="0">
                  <a:solidFill>
                    <a:schemeClr val="bg1"/>
                  </a:solidFill>
                  <a:latin typeface="Segoe UI"/>
                </a:rPr>
                <a:t>dev.office.com/podcasts</a:t>
              </a:r>
              <a:r>
                <a:rPr lang="en-US" sz="1799" u="sng" spc="-50" dirty="0">
                  <a:solidFill>
                    <a:schemeClr val="bg1"/>
                  </a:solidFill>
                  <a:latin typeface="Segoe UI"/>
                </a:rPr>
                <a:t> </a:t>
              </a:r>
            </a:p>
            <a:p>
              <a:pPr algn="ctr" defTabSz="914005">
                <a:defRPr/>
              </a:pPr>
              <a:endParaRPr lang="en-US" sz="1764" dirty="0">
                <a:solidFill>
                  <a:srgbClr val="404040"/>
                </a:solidFill>
                <a:latin typeface="Segoe UI"/>
              </a:endParaRPr>
            </a:p>
          </p:txBody>
        </p:sp>
      </p:grpSp>
      <p:grpSp>
        <p:nvGrpSpPr>
          <p:cNvPr id="195" name="Group 194"/>
          <p:cNvGrpSpPr/>
          <p:nvPr userDrawn="1"/>
        </p:nvGrpSpPr>
        <p:grpSpPr>
          <a:xfrm>
            <a:off x="10132721" y="4916033"/>
            <a:ext cx="1844238" cy="1597854"/>
            <a:chOff x="10134295" y="4916603"/>
            <a:chExt cx="1844980" cy="1598497"/>
          </a:xfrm>
        </p:grpSpPr>
        <p:sp>
          <p:nvSpPr>
            <p:cNvPr id="196" name="Rectangle 153"/>
            <p:cNvSpPr>
              <a:spLocks noChangeArrowheads="1"/>
            </p:cNvSpPr>
            <p:nvPr/>
          </p:nvSpPr>
          <p:spPr bwMode="auto">
            <a:xfrm>
              <a:off x="10134295" y="4916603"/>
              <a:ext cx="1844980" cy="1598497"/>
            </a:xfrm>
            <a:prstGeom prst="rect">
              <a:avLst/>
            </a:prstGeom>
            <a:solidFill>
              <a:schemeClr val="accent5"/>
            </a:solidFill>
            <a:ln>
              <a:noFill/>
            </a:ln>
          </p:spPr>
          <p:txBody>
            <a:bodyPr vert="horz" wrap="square" lIns="89606" tIns="44802" rIns="89606" bIns="44802" numCol="1" anchor="t" anchorCtr="0" compatLnSpc="1">
              <a:prstTxWarp prst="textNoShape">
                <a:avLst/>
              </a:prstTxWarp>
            </a:bodyPr>
            <a:lstStyle/>
            <a:p>
              <a:pPr defTabSz="914005">
                <a:defRPr/>
              </a:pPr>
              <a:r>
                <a:rPr lang="en-US" sz="1799" b="1" dirty="0" err="1">
                  <a:gradFill>
                    <a:gsLst>
                      <a:gs pos="0">
                        <a:srgbClr val="FFFFFF"/>
                      </a:gs>
                      <a:gs pos="100000">
                        <a:srgbClr val="FFFFFF"/>
                      </a:gs>
                    </a:gsLst>
                    <a:lin ang="5400000" scaled="0"/>
                  </a:gradFill>
                  <a:latin typeface="Segoe UI Light"/>
                </a:rPr>
                <a:t>UserVoice</a:t>
              </a:r>
              <a:endParaRPr lang="en-US" sz="1799" b="1" dirty="0">
                <a:gradFill>
                  <a:gsLst>
                    <a:gs pos="0">
                      <a:srgbClr val="FFFFFF"/>
                    </a:gs>
                    <a:gs pos="100000">
                      <a:srgbClr val="FFFFFF"/>
                    </a:gs>
                  </a:gsLst>
                  <a:lin ang="5400000" scaled="0"/>
                </a:gradFill>
                <a:latin typeface="Segoe UI Light"/>
              </a:endParaRPr>
            </a:p>
            <a:p>
              <a:pPr defTabSz="914005">
                <a:defRPr/>
              </a:pPr>
              <a:endParaRPr lang="en-US" sz="1799" b="1" dirty="0">
                <a:gradFill>
                  <a:gsLst>
                    <a:gs pos="0">
                      <a:srgbClr val="FFFFFF"/>
                    </a:gs>
                    <a:gs pos="100000">
                      <a:srgbClr val="FFFFFF"/>
                    </a:gs>
                  </a:gsLst>
                  <a:lin ang="5400000" scaled="0"/>
                </a:gradFill>
                <a:latin typeface="Segoe UI Light"/>
              </a:endParaRPr>
            </a:p>
            <a:p>
              <a:pPr defTabSz="914005">
                <a:defRPr/>
              </a:pPr>
              <a:endParaRPr lang="en-US" sz="1799" b="1" dirty="0">
                <a:gradFill>
                  <a:gsLst>
                    <a:gs pos="0">
                      <a:srgbClr val="FFFFFF"/>
                    </a:gs>
                    <a:gs pos="100000">
                      <a:srgbClr val="FFFFFF"/>
                    </a:gs>
                  </a:gsLst>
                  <a:lin ang="5400000" scaled="0"/>
                </a:gradFill>
                <a:latin typeface="Segoe UI Light"/>
              </a:endParaRPr>
            </a:p>
            <a:p>
              <a:pPr defTabSz="914005">
                <a:defRPr/>
              </a:pPr>
              <a:endParaRPr lang="en-US" sz="1799" b="1" dirty="0">
                <a:gradFill>
                  <a:gsLst>
                    <a:gs pos="0">
                      <a:srgbClr val="FFFFFF"/>
                    </a:gs>
                    <a:gs pos="100000">
                      <a:srgbClr val="FFFFFF"/>
                    </a:gs>
                  </a:gsLst>
                  <a:lin ang="5400000" scaled="0"/>
                </a:gradFill>
                <a:latin typeface="Segoe UI Light"/>
              </a:endParaRPr>
            </a:p>
            <a:p>
              <a:pPr defTabSz="914005">
                <a:defRPr/>
              </a:pPr>
              <a:r>
                <a:rPr lang="en-US" sz="1199" u="sng" dirty="0">
                  <a:solidFill>
                    <a:schemeClr val="bg1"/>
                  </a:solidFill>
                  <a:latin typeface="Segoe UI"/>
                </a:rPr>
                <a:t>http://officespdev.uservoice.com/ </a:t>
              </a:r>
            </a:p>
            <a:p>
              <a:pPr defTabSz="914005">
                <a:defRPr/>
              </a:pPr>
              <a:endParaRPr lang="en-US" sz="1799" b="1" dirty="0">
                <a:gradFill>
                  <a:gsLst>
                    <a:gs pos="0">
                      <a:srgbClr val="FFFFFF"/>
                    </a:gs>
                    <a:gs pos="100000">
                      <a:srgbClr val="FFFFFF"/>
                    </a:gs>
                  </a:gsLst>
                  <a:lin ang="5400000" scaled="0"/>
                </a:gradFill>
                <a:latin typeface="Segoe UI Light"/>
              </a:endParaRPr>
            </a:p>
          </p:txBody>
        </p:sp>
        <p:sp>
          <p:nvSpPr>
            <p:cNvPr id="197" name="Freeform 64"/>
            <p:cNvSpPr>
              <a:spLocks noChangeAspect="1" noEditPoints="1"/>
            </p:cNvSpPr>
            <p:nvPr/>
          </p:nvSpPr>
          <p:spPr bwMode="black">
            <a:xfrm>
              <a:off x="10672381" y="5344472"/>
              <a:ext cx="794805" cy="610410"/>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72" tIns="41137" rIns="82272" bIns="41137" numCol="1" anchor="t" anchorCtr="0" compatLnSpc="1">
              <a:prstTxWarp prst="textNoShape">
                <a:avLst/>
              </a:prstTxWarp>
            </a:bodyPr>
            <a:lstStyle/>
            <a:p>
              <a:pPr defTabSz="932319">
                <a:defRPr/>
              </a:pPr>
              <a:endParaRPr lang="en-US" sz="1599">
                <a:solidFill>
                  <a:srgbClr val="000000"/>
                </a:solidFill>
                <a:latin typeface="Segoe UI"/>
              </a:endParaRPr>
            </a:p>
          </p:txBody>
        </p:sp>
      </p:grpSp>
      <p:grpSp>
        <p:nvGrpSpPr>
          <p:cNvPr id="198" name="Group 197"/>
          <p:cNvGrpSpPr/>
          <p:nvPr userDrawn="1"/>
        </p:nvGrpSpPr>
        <p:grpSpPr>
          <a:xfrm>
            <a:off x="2399409" y="3155336"/>
            <a:ext cx="1942791" cy="1681580"/>
            <a:chOff x="2397872" y="3155198"/>
            <a:chExt cx="1943573" cy="1682257"/>
          </a:xfrm>
        </p:grpSpPr>
        <p:sp>
          <p:nvSpPr>
            <p:cNvPr id="199" name="Rectangle 266"/>
            <p:cNvSpPr>
              <a:spLocks noChangeArrowheads="1"/>
            </p:cNvSpPr>
            <p:nvPr/>
          </p:nvSpPr>
          <p:spPr bwMode="auto">
            <a:xfrm>
              <a:off x="2397872" y="3155198"/>
              <a:ext cx="1943573" cy="1682257"/>
            </a:xfrm>
            <a:prstGeom prst="rect">
              <a:avLst/>
            </a:prstGeom>
            <a:solidFill>
              <a:srgbClr val="BAD80A"/>
            </a:solidFill>
            <a:ln>
              <a:noFill/>
            </a:ln>
          </p:spPr>
          <p:txBody>
            <a:bodyPr vert="horz" wrap="square" lIns="89606" tIns="44802" rIns="89606" bIns="44802" numCol="1" anchor="t" anchorCtr="0" compatLnSpc="1">
              <a:prstTxWarp prst="textNoShape">
                <a:avLst/>
              </a:prstTxWarp>
            </a:bodyPr>
            <a:lstStyle/>
            <a:p>
              <a:pPr defTabSz="914005">
                <a:lnSpc>
                  <a:spcPct val="95000"/>
                </a:lnSpc>
                <a:defRPr/>
              </a:pPr>
              <a:r>
                <a:rPr lang="en-US" sz="1764" dirty="0">
                  <a:gradFill>
                    <a:gsLst>
                      <a:gs pos="0">
                        <a:srgbClr val="505050"/>
                      </a:gs>
                      <a:gs pos="100000">
                        <a:srgbClr val="505050"/>
                      </a:gs>
                    </a:gsLst>
                    <a:lin ang="5400000" scaled="0"/>
                  </a:gradFill>
                  <a:latin typeface="Segoe UI"/>
                </a:rPr>
                <a:t>Stack overflow</a:t>
              </a:r>
            </a:p>
            <a:p>
              <a:pPr defTabSz="914005">
                <a:lnSpc>
                  <a:spcPct val="95000"/>
                </a:lnSpc>
                <a:defRPr/>
              </a:pPr>
              <a:endParaRPr lang="en-US" sz="1764" dirty="0">
                <a:gradFill>
                  <a:gsLst>
                    <a:gs pos="0">
                      <a:srgbClr val="505050"/>
                    </a:gs>
                    <a:gs pos="100000">
                      <a:srgbClr val="505050"/>
                    </a:gs>
                  </a:gsLst>
                  <a:lin ang="5400000" scaled="0"/>
                </a:gradFill>
                <a:latin typeface="Segoe UI"/>
              </a:endParaRPr>
            </a:p>
            <a:p>
              <a:pPr defTabSz="914005">
                <a:lnSpc>
                  <a:spcPct val="95000"/>
                </a:lnSpc>
                <a:defRPr/>
              </a:pPr>
              <a:endParaRPr lang="en-US" sz="1764" dirty="0">
                <a:gradFill>
                  <a:gsLst>
                    <a:gs pos="0">
                      <a:srgbClr val="505050"/>
                    </a:gs>
                    <a:gs pos="100000">
                      <a:srgbClr val="505050"/>
                    </a:gs>
                  </a:gsLst>
                  <a:lin ang="5400000" scaled="0"/>
                </a:gradFill>
                <a:latin typeface="Segoe UI"/>
              </a:endParaRPr>
            </a:p>
            <a:p>
              <a:pPr defTabSz="914005">
                <a:lnSpc>
                  <a:spcPct val="95000"/>
                </a:lnSpc>
                <a:defRPr/>
              </a:pPr>
              <a:endParaRPr lang="en-US" sz="1764" dirty="0">
                <a:gradFill>
                  <a:gsLst>
                    <a:gs pos="0">
                      <a:srgbClr val="505050"/>
                    </a:gs>
                    <a:gs pos="100000">
                      <a:srgbClr val="505050"/>
                    </a:gs>
                  </a:gsLst>
                  <a:lin ang="5400000" scaled="0"/>
                </a:gradFill>
                <a:latin typeface="Segoe UI"/>
              </a:endParaRPr>
            </a:p>
            <a:p>
              <a:pPr defTabSz="914005">
                <a:lnSpc>
                  <a:spcPct val="95000"/>
                </a:lnSpc>
                <a:defRPr/>
              </a:pPr>
              <a:endParaRPr lang="en-US" sz="1764" dirty="0">
                <a:gradFill>
                  <a:gsLst>
                    <a:gs pos="0">
                      <a:srgbClr val="505050"/>
                    </a:gs>
                    <a:gs pos="100000">
                      <a:srgbClr val="505050"/>
                    </a:gs>
                  </a:gsLst>
                  <a:lin ang="5400000" scaled="0"/>
                </a:gradFill>
                <a:latin typeface="Segoe UI"/>
              </a:endParaRPr>
            </a:p>
            <a:p>
              <a:pPr defTabSz="914005">
                <a:lnSpc>
                  <a:spcPct val="95000"/>
                </a:lnSpc>
                <a:defRPr/>
              </a:pPr>
              <a:r>
                <a:rPr lang="en-US" sz="1764" dirty="0">
                  <a:gradFill>
                    <a:gsLst>
                      <a:gs pos="0">
                        <a:srgbClr val="505050"/>
                      </a:gs>
                      <a:gs pos="100000">
                        <a:srgbClr val="505050"/>
                      </a:gs>
                    </a:gsLst>
                    <a:lin ang="5400000" scaled="0"/>
                  </a:gradFill>
                  <a:latin typeface="Segoe UI"/>
                </a:rPr>
                <a:t>[</a:t>
              </a:r>
              <a:r>
                <a:rPr lang="en-US" sz="1764" dirty="0" err="1">
                  <a:gradFill>
                    <a:gsLst>
                      <a:gs pos="0">
                        <a:srgbClr val="505050"/>
                      </a:gs>
                      <a:gs pos="100000">
                        <a:srgbClr val="505050"/>
                      </a:gs>
                    </a:gsLst>
                    <a:lin ang="5400000" scaled="0"/>
                  </a:gradFill>
                  <a:latin typeface="Segoe UI"/>
                </a:rPr>
                <a:t>ms</a:t>
              </a:r>
              <a:r>
                <a:rPr lang="en-US" sz="1764" dirty="0">
                  <a:gradFill>
                    <a:gsLst>
                      <a:gs pos="0">
                        <a:srgbClr val="505050"/>
                      </a:gs>
                      <a:gs pos="100000">
                        <a:srgbClr val="505050"/>
                      </a:gs>
                    </a:gsLst>
                    <a:lin ang="5400000" scaled="0"/>
                  </a:gradFill>
                  <a:latin typeface="Segoe UI"/>
                </a:rPr>
                <a:t>-office]</a:t>
              </a:r>
            </a:p>
          </p:txBody>
        </p:sp>
        <p:sp>
          <p:nvSpPr>
            <p:cNvPr id="200" name="Freeform 15"/>
            <p:cNvSpPr>
              <a:spLocks noEditPoints="1"/>
            </p:cNvSpPr>
            <p:nvPr/>
          </p:nvSpPr>
          <p:spPr bwMode="black">
            <a:xfrm>
              <a:off x="2964290" y="3587555"/>
              <a:ext cx="760544" cy="761422"/>
            </a:xfrm>
            <a:custGeom>
              <a:avLst/>
              <a:gdLst>
                <a:gd name="T0" fmla="*/ 455 w 708"/>
                <a:gd name="T1" fmla="*/ 121 h 709"/>
                <a:gd name="T2" fmla="*/ 392 w 708"/>
                <a:gd name="T3" fmla="*/ 121 h 709"/>
                <a:gd name="T4" fmla="*/ 392 w 708"/>
                <a:gd name="T5" fmla="*/ 206 h 709"/>
                <a:gd name="T6" fmla="*/ 316 w 708"/>
                <a:gd name="T7" fmla="*/ 206 h 709"/>
                <a:gd name="T8" fmla="*/ 316 w 708"/>
                <a:gd name="T9" fmla="*/ 121 h 709"/>
                <a:gd name="T10" fmla="*/ 250 w 708"/>
                <a:gd name="T11" fmla="*/ 121 h 709"/>
                <a:gd name="T12" fmla="*/ 354 w 708"/>
                <a:gd name="T13" fmla="*/ 0 h 709"/>
                <a:gd name="T14" fmla="*/ 455 w 708"/>
                <a:gd name="T15" fmla="*/ 121 h 709"/>
                <a:gd name="T16" fmla="*/ 205 w 708"/>
                <a:gd name="T17" fmla="*/ 371 h 709"/>
                <a:gd name="T18" fmla="*/ 139 w 708"/>
                <a:gd name="T19" fmla="*/ 371 h 709"/>
                <a:gd name="T20" fmla="*/ 139 w 708"/>
                <a:gd name="T21" fmla="*/ 456 h 709"/>
                <a:gd name="T22" fmla="*/ 63 w 708"/>
                <a:gd name="T23" fmla="*/ 456 h 709"/>
                <a:gd name="T24" fmla="*/ 63 w 708"/>
                <a:gd name="T25" fmla="*/ 371 h 709"/>
                <a:gd name="T26" fmla="*/ 0 w 708"/>
                <a:gd name="T27" fmla="*/ 371 h 709"/>
                <a:gd name="T28" fmla="*/ 101 w 708"/>
                <a:gd name="T29" fmla="*/ 251 h 709"/>
                <a:gd name="T30" fmla="*/ 205 w 708"/>
                <a:gd name="T31" fmla="*/ 371 h 709"/>
                <a:gd name="T32" fmla="*/ 205 w 708"/>
                <a:gd name="T33" fmla="*/ 503 h 709"/>
                <a:gd name="T34" fmla="*/ 0 w 708"/>
                <a:gd name="T35" fmla="*/ 503 h 709"/>
                <a:gd name="T36" fmla="*/ 0 w 708"/>
                <a:gd name="T37" fmla="*/ 709 h 709"/>
                <a:gd name="T38" fmla="*/ 205 w 708"/>
                <a:gd name="T39" fmla="*/ 709 h 709"/>
                <a:gd name="T40" fmla="*/ 205 w 708"/>
                <a:gd name="T41" fmla="*/ 503 h 709"/>
                <a:gd name="T42" fmla="*/ 708 w 708"/>
                <a:gd name="T43" fmla="*/ 503 h 709"/>
                <a:gd name="T44" fmla="*/ 503 w 708"/>
                <a:gd name="T45" fmla="*/ 503 h 709"/>
                <a:gd name="T46" fmla="*/ 503 w 708"/>
                <a:gd name="T47" fmla="*/ 709 h 709"/>
                <a:gd name="T48" fmla="*/ 708 w 708"/>
                <a:gd name="T49" fmla="*/ 709 h 709"/>
                <a:gd name="T50" fmla="*/ 708 w 708"/>
                <a:gd name="T51" fmla="*/ 503 h 709"/>
                <a:gd name="T52" fmla="*/ 708 w 708"/>
                <a:gd name="T53" fmla="*/ 0 h 709"/>
                <a:gd name="T54" fmla="*/ 503 w 708"/>
                <a:gd name="T55" fmla="*/ 0 h 709"/>
                <a:gd name="T56" fmla="*/ 503 w 708"/>
                <a:gd name="T57" fmla="*/ 206 h 709"/>
                <a:gd name="T58" fmla="*/ 708 w 708"/>
                <a:gd name="T59" fmla="*/ 206 h 709"/>
                <a:gd name="T60" fmla="*/ 708 w 708"/>
                <a:gd name="T61" fmla="*/ 0 h 709"/>
                <a:gd name="T62" fmla="*/ 708 w 708"/>
                <a:gd name="T63" fmla="*/ 251 h 709"/>
                <a:gd name="T64" fmla="*/ 503 w 708"/>
                <a:gd name="T65" fmla="*/ 251 h 709"/>
                <a:gd name="T66" fmla="*/ 503 w 708"/>
                <a:gd name="T67" fmla="*/ 456 h 709"/>
                <a:gd name="T68" fmla="*/ 708 w 708"/>
                <a:gd name="T69" fmla="*/ 456 h 709"/>
                <a:gd name="T70" fmla="*/ 708 w 708"/>
                <a:gd name="T71" fmla="*/ 251 h 709"/>
                <a:gd name="T72" fmla="*/ 455 w 708"/>
                <a:gd name="T73" fmla="*/ 251 h 709"/>
                <a:gd name="T74" fmla="*/ 250 w 708"/>
                <a:gd name="T75" fmla="*/ 251 h 709"/>
                <a:gd name="T76" fmla="*/ 250 w 708"/>
                <a:gd name="T77" fmla="*/ 456 h 709"/>
                <a:gd name="T78" fmla="*/ 455 w 708"/>
                <a:gd name="T79" fmla="*/ 456 h 709"/>
                <a:gd name="T80" fmla="*/ 455 w 708"/>
                <a:gd name="T81" fmla="*/ 251 h 709"/>
                <a:gd name="T82" fmla="*/ 455 w 708"/>
                <a:gd name="T83" fmla="*/ 503 h 709"/>
                <a:gd name="T84" fmla="*/ 250 w 708"/>
                <a:gd name="T85" fmla="*/ 503 h 709"/>
                <a:gd name="T86" fmla="*/ 250 w 708"/>
                <a:gd name="T87" fmla="*/ 709 h 709"/>
                <a:gd name="T88" fmla="*/ 455 w 708"/>
                <a:gd name="T89" fmla="*/ 709 h 709"/>
                <a:gd name="T90" fmla="*/ 455 w 708"/>
                <a:gd name="T91" fmla="*/ 503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08" h="709">
                  <a:moveTo>
                    <a:pt x="455" y="121"/>
                  </a:moveTo>
                  <a:lnTo>
                    <a:pt x="392" y="121"/>
                  </a:lnTo>
                  <a:lnTo>
                    <a:pt x="392" y="206"/>
                  </a:lnTo>
                  <a:lnTo>
                    <a:pt x="316" y="206"/>
                  </a:lnTo>
                  <a:lnTo>
                    <a:pt x="316" y="121"/>
                  </a:lnTo>
                  <a:lnTo>
                    <a:pt x="250" y="121"/>
                  </a:lnTo>
                  <a:lnTo>
                    <a:pt x="354" y="0"/>
                  </a:lnTo>
                  <a:lnTo>
                    <a:pt x="455" y="121"/>
                  </a:lnTo>
                  <a:close/>
                  <a:moveTo>
                    <a:pt x="205" y="371"/>
                  </a:moveTo>
                  <a:lnTo>
                    <a:pt x="139" y="371"/>
                  </a:lnTo>
                  <a:lnTo>
                    <a:pt x="139" y="456"/>
                  </a:lnTo>
                  <a:lnTo>
                    <a:pt x="63" y="456"/>
                  </a:lnTo>
                  <a:lnTo>
                    <a:pt x="63" y="371"/>
                  </a:lnTo>
                  <a:lnTo>
                    <a:pt x="0" y="371"/>
                  </a:lnTo>
                  <a:lnTo>
                    <a:pt x="101" y="251"/>
                  </a:lnTo>
                  <a:lnTo>
                    <a:pt x="205" y="371"/>
                  </a:lnTo>
                  <a:close/>
                  <a:moveTo>
                    <a:pt x="205" y="503"/>
                  </a:moveTo>
                  <a:lnTo>
                    <a:pt x="0" y="503"/>
                  </a:lnTo>
                  <a:lnTo>
                    <a:pt x="0" y="709"/>
                  </a:lnTo>
                  <a:lnTo>
                    <a:pt x="205" y="709"/>
                  </a:lnTo>
                  <a:lnTo>
                    <a:pt x="205" y="503"/>
                  </a:lnTo>
                  <a:close/>
                  <a:moveTo>
                    <a:pt x="708" y="503"/>
                  </a:moveTo>
                  <a:lnTo>
                    <a:pt x="503" y="503"/>
                  </a:lnTo>
                  <a:lnTo>
                    <a:pt x="503" y="709"/>
                  </a:lnTo>
                  <a:lnTo>
                    <a:pt x="708" y="709"/>
                  </a:lnTo>
                  <a:lnTo>
                    <a:pt x="708" y="503"/>
                  </a:lnTo>
                  <a:close/>
                  <a:moveTo>
                    <a:pt x="708" y="0"/>
                  </a:moveTo>
                  <a:lnTo>
                    <a:pt x="503" y="0"/>
                  </a:lnTo>
                  <a:lnTo>
                    <a:pt x="503" y="206"/>
                  </a:lnTo>
                  <a:lnTo>
                    <a:pt x="708" y="206"/>
                  </a:lnTo>
                  <a:lnTo>
                    <a:pt x="708" y="0"/>
                  </a:lnTo>
                  <a:close/>
                  <a:moveTo>
                    <a:pt x="708" y="251"/>
                  </a:moveTo>
                  <a:lnTo>
                    <a:pt x="503" y="251"/>
                  </a:lnTo>
                  <a:lnTo>
                    <a:pt x="503" y="456"/>
                  </a:lnTo>
                  <a:lnTo>
                    <a:pt x="708" y="456"/>
                  </a:lnTo>
                  <a:lnTo>
                    <a:pt x="708" y="251"/>
                  </a:lnTo>
                  <a:close/>
                  <a:moveTo>
                    <a:pt x="455" y="251"/>
                  </a:moveTo>
                  <a:lnTo>
                    <a:pt x="250" y="251"/>
                  </a:lnTo>
                  <a:lnTo>
                    <a:pt x="250" y="456"/>
                  </a:lnTo>
                  <a:lnTo>
                    <a:pt x="455" y="456"/>
                  </a:lnTo>
                  <a:lnTo>
                    <a:pt x="455" y="251"/>
                  </a:lnTo>
                  <a:close/>
                  <a:moveTo>
                    <a:pt x="455" y="503"/>
                  </a:moveTo>
                  <a:lnTo>
                    <a:pt x="250" y="503"/>
                  </a:lnTo>
                  <a:lnTo>
                    <a:pt x="250" y="709"/>
                  </a:lnTo>
                  <a:lnTo>
                    <a:pt x="455" y="709"/>
                  </a:lnTo>
                  <a:lnTo>
                    <a:pt x="455" y="503"/>
                  </a:lnTo>
                  <a:close/>
                </a:path>
              </a:pathLst>
            </a:custGeom>
            <a:solidFill>
              <a:schemeClr val="tx2"/>
            </a:solidFill>
            <a:ln>
              <a:noFill/>
            </a:ln>
          </p:spPr>
          <p:txBody>
            <a:bodyPr vert="horz" wrap="square" lIns="0" tIns="41137" rIns="82272" bIns="41137" numCol="1" anchor="t" anchorCtr="0" compatLnSpc="1">
              <a:prstTxWarp prst="textNoShape">
                <a:avLst/>
              </a:prstTxWarp>
            </a:bodyPr>
            <a:lstStyle/>
            <a:p>
              <a:pPr algn="ctr" defTabSz="914001">
                <a:defRPr/>
              </a:pPr>
              <a:endParaRPr lang="en-US" sz="1599">
                <a:gradFill>
                  <a:gsLst>
                    <a:gs pos="0">
                      <a:srgbClr val="FFFFFF"/>
                    </a:gs>
                    <a:gs pos="100000">
                      <a:srgbClr val="FFFFFF"/>
                    </a:gs>
                  </a:gsLst>
                  <a:lin ang="5400000" scaled="0"/>
                </a:gradFill>
                <a:latin typeface="Segoe UI"/>
              </a:endParaRPr>
            </a:p>
          </p:txBody>
        </p:sp>
      </p:grpSp>
      <p:grpSp>
        <p:nvGrpSpPr>
          <p:cNvPr id="201" name="Group 200"/>
          <p:cNvGrpSpPr/>
          <p:nvPr userDrawn="1"/>
        </p:nvGrpSpPr>
        <p:grpSpPr>
          <a:xfrm>
            <a:off x="4426635" y="3160646"/>
            <a:ext cx="3702219" cy="1678717"/>
            <a:chOff x="4425913" y="3160511"/>
            <a:chExt cx="3703709" cy="1679392"/>
          </a:xfrm>
        </p:grpSpPr>
        <p:sp>
          <p:nvSpPr>
            <p:cNvPr id="202" name="Rectangle 153"/>
            <p:cNvSpPr>
              <a:spLocks noChangeArrowheads="1"/>
            </p:cNvSpPr>
            <p:nvPr/>
          </p:nvSpPr>
          <p:spPr bwMode="auto">
            <a:xfrm>
              <a:off x="4425913" y="3160511"/>
              <a:ext cx="3703709" cy="1679392"/>
            </a:xfrm>
            <a:prstGeom prst="rect">
              <a:avLst/>
            </a:prstGeom>
            <a:solidFill>
              <a:srgbClr val="008272"/>
            </a:solidFill>
            <a:ln>
              <a:noFill/>
            </a:ln>
          </p:spPr>
          <p:txBody>
            <a:bodyPr vert="horz" wrap="square" lIns="1188242" tIns="44802" rIns="89606" bIns="44802" numCol="1" anchor="ctr" anchorCtr="0" compatLnSpc="1">
              <a:prstTxWarp prst="textNoShape">
                <a:avLst/>
              </a:prstTxWarp>
            </a:bodyPr>
            <a:lstStyle/>
            <a:p>
              <a:pPr defTabSz="914005">
                <a:lnSpc>
                  <a:spcPct val="90000"/>
                </a:lnSpc>
                <a:spcBef>
                  <a:spcPts val="587"/>
                </a:spcBef>
                <a:spcAft>
                  <a:spcPts val="587"/>
                </a:spcAft>
                <a:defRPr/>
              </a:pPr>
              <a:r>
                <a:rPr lang="en-US" sz="3998" b="1" dirty="0">
                  <a:gradFill>
                    <a:gsLst>
                      <a:gs pos="0">
                        <a:srgbClr val="FFFFFF"/>
                      </a:gs>
                      <a:gs pos="100000">
                        <a:srgbClr val="FFFFFF"/>
                      </a:gs>
                    </a:gsLst>
                    <a:lin ang="5400000" scaled="0"/>
                  </a:gradFill>
                  <a:latin typeface="Segoe UI Light"/>
                </a:rPr>
                <a:t>Channel 9 </a:t>
              </a:r>
              <a:br>
                <a:rPr lang="en-US" sz="3998" b="1" dirty="0">
                  <a:gradFill>
                    <a:gsLst>
                      <a:gs pos="0">
                        <a:srgbClr val="FFFFFF"/>
                      </a:gs>
                      <a:gs pos="100000">
                        <a:srgbClr val="FFFFFF"/>
                      </a:gs>
                    </a:gsLst>
                    <a:lin ang="5400000" scaled="0"/>
                  </a:gradFill>
                  <a:latin typeface="Segoe UI Light"/>
                </a:rPr>
              </a:br>
              <a:r>
                <a:rPr lang="en-US" sz="3998" b="1" dirty="0">
                  <a:gradFill>
                    <a:gsLst>
                      <a:gs pos="0">
                        <a:srgbClr val="FFFFFF"/>
                      </a:gs>
                      <a:gs pos="100000">
                        <a:srgbClr val="FFFFFF"/>
                      </a:gs>
                    </a:gsLst>
                    <a:lin ang="5400000" scaled="0"/>
                  </a:gradFill>
                  <a:latin typeface="Segoe UI Light"/>
                </a:rPr>
                <a:t>Dev Show</a:t>
              </a:r>
            </a:p>
            <a:p>
              <a:pPr defTabSz="914005">
                <a:lnSpc>
                  <a:spcPct val="90000"/>
                </a:lnSpc>
                <a:spcBef>
                  <a:spcPts val="587"/>
                </a:spcBef>
                <a:spcAft>
                  <a:spcPts val="587"/>
                </a:spcAft>
                <a:defRPr/>
              </a:pPr>
              <a:r>
                <a:rPr lang="en-US" sz="1399" u="sng" dirty="0">
                  <a:solidFill>
                    <a:srgbClr val="FFFFFF"/>
                  </a:solidFill>
                  <a:latin typeface="Segoe UI"/>
                </a:rPr>
                <a:t>http://aka.ms/O365DevShow </a:t>
              </a:r>
            </a:p>
          </p:txBody>
        </p:sp>
        <p:pic>
          <p:nvPicPr>
            <p:cNvPr id="203" name="Picture 202"/>
            <p:cNvPicPr>
              <a:picLocks noChangeAspect="1"/>
            </p:cNvPicPr>
            <p:nvPr/>
          </p:nvPicPr>
          <p:blipFill rotWithShape="1">
            <a:blip r:embed="rId4" cstate="print">
              <a:extLst>
                <a:ext uri="{28A0092B-C50C-407E-A947-70E740481C1C}">
                  <a14:useLocalDpi xmlns:a14="http://schemas.microsoft.com/office/drawing/2010/main" val="0"/>
                </a:ext>
              </a:extLst>
            </a:blip>
            <a:srcRect l="21000" r="22284" b="14513"/>
            <a:stretch/>
          </p:blipFill>
          <p:spPr>
            <a:xfrm>
              <a:off x="4616146" y="3328808"/>
              <a:ext cx="774394" cy="1366521"/>
            </a:xfrm>
            <a:prstGeom prst="rect">
              <a:avLst/>
            </a:prstGeom>
          </p:spPr>
        </p:pic>
      </p:grpSp>
      <p:grpSp>
        <p:nvGrpSpPr>
          <p:cNvPr id="204" name="Group 203"/>
          <p:cNvGrpSpPr/>
          <p:nvPr userDrawn="1"/>
        </p:nvGrpSpPr>
        <p:grpSpPr>
          <a:xfrm>
            <a:off x="6275951" y="4916033"/>
            <a:ext cx="3780906" cy="1597853"/>
            <a:chOff x="6275951" y="4916033"/>
            <a:chExt cx="3780906" cy="1597853"/>
          </a:xfrm>
        </p:grpSpPr>
        <p:sp>
          <p:nvSpPr>
            <p:cNvPr id="205" name="Rectangle 153"/>
            <p:cNvSpPr>
              <a:spLocks noChangeArrowheads="1"/>
            </p:cNvSpPr>
            <p:nvPr/>
          </p:nvSpPr>
          <p:spPr bwMode="auto">
            <a:xfrm>
              <a:off x="6275951" y="4916033"/>
              <a:ext cx="3780906" cy="1597853"/>
            </a:xfrm>
            <a:prstGeom prst="rect">
              <a:avLst/>
            </a:prstGeom>
            <a:solidFill>
              <a:srgbClr val="BAD80A"/>
            </a:solidFill>
            <a:ln>
              <a:noFill/>
            </a:ln>
          </p:spPr>
          <p:txBody>
            <a:bodyPr vert="horz" wrap="square" lIns="89606" tIns="44802" rIns="89606" bIns="44802" numCol="1" anchor="t" anchorCtr="0" compatLnSpc="1">
              <a:prstTxWarp prst="textNoShape">
                <a:avLst/>
              </a:prstTxWarp>
            </a:bodyPr>
            <a:lstStyle/>
            <a:p>
              <a:pPr defTabSz="914005">
                <a:defRPr/>
              </a:pPr>
              <a:r>
                <a:rPr lang="en-US" sz="3198" b="1" dirty="0">
                  <a:gradFill>
                    <a:gsLst>
                      <a:gs pos="0">
                        <a:srgbClr val="505050"/>
                      </a:gs>
                      <a:gs pos="100000">
                        <a:srgbClr val="505050"/>
                      </a:gs>
                    </a:gsLst>
                    <a:lin ang="5400000" scaled="0"/>
                  </a:gradFill>
                  <a:latin typeface="Segoe UI Light"/>
                </a:rPr>
                <a:t>Snack Demos</a:t>
              </a:r>
            </a:p>
            <a:p>
              <a:pPr defTabSz="914005">
                <a:defRPr/>
              </a:pPr>
              <a:endParaRPr lang="en-US" sz="3198" b="1" dirty="0">
                <a:gradFill>
                  <a:gsLst>
                    <a:gs pos="0">
                      <a:srgbClr val="505050"/>
                    </a:gs>
                    <a:gs pos="100000">
                      <a:srgbClr val="505050"/>
                    </a:gs>
                  </a:gsLst>
                  <a:lin ang="5400000" scaled="0"/>
                </a:gradFill>
                <a:latin typeface="Segoe UI Light"/>
              </a:endParaRPr>
            </a:p>
            <a:p>
              <a:pPr defTabSz="914005">
                <a:defRPr/>
              </a:pPr>
              <a:endParaRPr lang="en-US" sz="1599" u="sng" dirty="0">
                <a:gradFill>
                  <a:gsLst>
                    <a:gs pos="0">
                      <a:srgbClr val="505050"/>
                    </a:gs>
                    <a:gs pos="100000">
                      <a:srgbClr val="505050"/>
                    </a:gs>
                  </a:gsLst>
                  <a:lin ang="5400000" scaled="0"/>
                </a:gradFill>
                <a:latin typeface="Segoe UI"/>
              </a:endParaRPr>
            </a:p>
            <a:p>
              <a:pPr defTabSz="914005">
                <a:defRPr/>
              </a:pPr>
              <a:r>
                <a:rPr lang="en-US" sz="1599" u="sng" dirty="0">
                  <a:gradFill>
                    <a:gsLst>
                      <a:gs pos="0">
                        <a:srgbClr val="505050"/>
                      </a:gs>
                      <a:gs pos="100000">
                        <a:srgbClr val="505050"/>
                      </a:gs>
                    </a:gsLst>
                    <a:lin ang="5400000" scaled="0"/>
                  </a:gradFill>
                  <a:latin typeface="Segoe UI"/>
                </a:rPr>
                <a:t>http://aka.ms/o365DevSnackDemos </a:t>
              </a:r>
            </a:p>
          </p:txBody>
        </p:sp>
        <p:pic>
          <p:nvPicPr>
            <p:cNvPr id="206" name="Picture 205"/>
            <p:cNvPicPr>
              <a:picLocks noChangeAspect="1"/>
            </p:cNvPicPr>
            <p:nvPr/>
          </p:nvPicPr>
          <p:blipFill rotWithShape="1">
            <a:blip r:embed="rId5">
              <a:extLst>
                <a:ext uri="{28A0092B-C50C-407E-A947-70E740481C1C}">
                  <a14:useLocalDpi xmlns:a14="http://schemas.microsoft.com/office/drawing/2010/main" val="0"/>
                </a:ext>
              </a:extLst>
            </a:blip>
            <a:srcRect l="7293" t="22006" r="6690" b="17389"/>
            <a:stretch/>
          </p:blipFill>
          <p:spPr>
            <a:xfrm>
              <a:off x="7426104" y="5489581"/>
              <a:ext cx="1480601" cy="624925"/>
            </a:xfrm>
            <a:prstGeom prst="rect">
              <a:avLst/>
            </a:prstGeom>
          </p:spPr>
        </p:pic>
      </p:grpSp>
      <p:sp>
        <p:nvSpPr>
          <p:cNvPr id="207" name="Title 2"/>
          <p:cNvSpPr>
            <a:spLocks noGrp="1"/>
          </p:cNvSpPr>
          <p:nvPr>
            <p:ph type="title" idx="4294967295"/>
          </p:nvPr>
        </p:nvSpPr>
        <p:spPr>
          <a:xfrm>
            <a:off x="273844" y="295275"/>
            <a:ext cx="11888787" cy="917575"/>
          </a:xfrm>
        </p:spPr>
        <p:txBody>
          <a:bodyPr/>
          <a:lstStyle/>
          <a:p>
            <a:r>
              <a:rPr lang="en-US"/>
              <a:t>Click to edit Master title style</a:t>
            </a:r>
            <a:endParaRPr lang="en-US" dirty="0"/>
          </a:p>
        </p:txBody>
      </p:sp>
      <p:sp>
        <p:nvSpPr>
          <p:cNvPr id="2" name="Rectangle 1">
            <a:hlinkClick r:id="rId6"/>
          </p:cNvPr>
          <p:cNvSpPr/>
          <p:nvPr userDrawn="1"/>
        </p:nvSpPr>
        <p:spPr bwMode="auto">
          <a:xfrm>
            <a:off x="6314720" y="6148471"/>
            <a:ext cx="3321109"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8" name="Rectangle 207">
            <a:hlinkClick r:id="rId7"/>
          </p:cNvPr>
          <p:cNvSpPr/>
          <p:nvPr userDrawn="1"/>
        </p:nvSpPr>
        <p:spPr bwMode="auto">
          <a:xfrm>
            <a:off x="547687" y="2300766"/>
            <a:ext cx="4114800"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9" name="Rectangle 208">
            <a:hlinkClick r:id="rId8"/>
          </p:cNvPr>
          <p:cNvSpPr/>
          <p:nvPr userDrawn="1"/>
        </p:nvSpPr>
        <p:spPr bwMode="auto">
          <a:xfrm>
            <a:off x="9290179" y="2232511"/>
            <a:ext cx="1515412"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0" name="Rectangle 209">
            <a:hlinkClick r:id="rId9"/>
          </p:cNvPr>
          <p:cNvSpPr/>
          <p:nvPr userDrawn="1"/>
        </p:nvSpPr>
        <p:spPr bwMode="auto">
          <a:xfrm>
            <a:off x="5508330" y="4469572"/>
            <a:ext cx="2442252"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1" name="Rectangle 210">
            <a:hlinkClick r:id="rId10"/>
          </p:cNvPr>
          <p:cNvSpPr/>
          <p:nvPr userDrawn="1"/>
        </p:nvSpPr>
        <p:spPr bwMode="auto">
          <a:xfrm>
            <a:off x="808814" y="5713962"/>
            <a:ext cx="3200400"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2" name="Rectangle 211">
            <a:hlinkClick r:id="rId11"/>
          </p:cNvPr>
          <p:cNvSpPr/>
          <p:nvPr userDrawn="1"/>
        </p:nvSpPr>
        <p:spPr bwMode="auto">
          <a:xfrm>
            <a:off x="10132720" y="6055066"/>
            <a:ext cx="1739741" cy="399522"/>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308526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01"/>
                                        </p:tgtEl>
                                        <p:attrNameLst>
                                          <p:attrName>style.visibility</p:attrName>
                                        </p:attrNameLst>
                                      </p:cBhvr>
                                      <p:to>
                                        <p:strVal val="visible"/>
                                      </p:to>
                                    </p:set>
                                    <p:animEffect transition="in" filter="fade">
                                      <p:cBhvr>
                                        <p:cTn id="7" dur="500"/>
                                        <p:tgtEl>
                                          <p:spTgt spid="201"/>
                                        </p:tgtEl>
                                      </p:cBhvr>
                                    </p:animEffect>
                                  </p:childTnLst>
                                </p:cTn>
                              </p:par>
                            </p:childTnLst>
                          </p:cTn>
                        </p:par>
                        <p:par>
                          <p:cTn id="8" fill="hold">
                            <p:stCondLst>
                              <p:cond delay="500"/>
                            </p:stCondLst>
                            <p:childTnLst>
                              <p:par>
                                <p:cTn id="9" presetID="2" presetClass="entr" presetSubtype="1" decel="100000" fill="hold" nodeType="afterEffect">
                                  <p:stCondLst>
                                    <p:cond delay="0"/>
                                  </p:stCondLst>
                                  <p:childTnLst>
                                    <p:set>
                                      <p:cBhvr>
                                        <p:cTn id="10" dur="1" fill="hold">
                                          <p:stCondLst>
                                            <p:cond delay="0"/>
                                          </p:stCondLst>
                                        </p:cTn>
                                        <p:tgtEl>
                                          <p:spTgt spid="91"/>
                                        </p:tgtEl>
                                        <p:attrNameLst>
                                          <p:attrName>style.visibility</p:attrName>
                                        </p:attrNameLst>
                                      </p:cBhvr>
                                      <p:to>
                                        <p:strVal val="visible"/>
                                      </p:to>
                                    </p:set>
                                    <p:anim calcmode="lin" valueType="num">
                                      <p:cBhvr additive="base">
                                        <p:cTn id="11" dur="750" fill="hold"/>
                                        <p:tgtEl>
                                          <p:spTgt spid="91"/>
                                        </p:tgtEl>
                                        <p:attrNameLst>
                                          <p:attrName>ppt_x</p:attrName>
                                        </p:attrNameLst>
                                      </p:cBhvr>
                                      <p:tavLst>
                                        <p:tav tm="0">
                                          <p:val>
                                            <p:strVal val="#ppt_x"/>
                                          </p:val>
                                        </p:tav>
                                        <p:tav tm="100000">
                                          <p:val>
                                            <p:strVal val="#ppt_x"/>
                                          </p:val>
                                        </p:tav>
                                      </p:tavLst>
                                    </p:anim>
                                    <p:anim calcmode="lin" valueType="num">
                                      <p:cBhvr additive="base">
                                        <p:cTn id="12" dur="750" fill="hold"/>
                                        <p:tgtEl>
                                          <p:spTgt spid="91"/>
                                        </p:tgtEl>
                                        <p:attrNameLst>
                                          <p:attrName>ppt_y</p:attrName>
                                        </p:attrNameLst>
                                      </p:cBhvr>
                                      <p:tavLst>
                                        <p:tav tm="0">
                                          <p:val>
                                            <p:strVal val="0-#ppt_h/2"/>
                                          </p:val>
                                        </p:tav>
                                        <p:tav tm="100000">
                                          <p:val>
                                            <p:strVal val="#ppt_y"/>
                                          </p:val>
                                        </p:tav>
                                      </p:tavLst>
                                    </p:anim>
                                  </p:childTnLst>
                                </p:cTn>
                              </p:par>
                              <p:par>
                                <p:cTn id="13" presetID="2" presetClass="entr" presetSubtype="4" decel="100000" fill="hold" nodeType="withEffect">
                                  <p:stCondLst>
                                    <p:cond delay="250"/>
                                  </p:stCondLst>
                                  <p:childTnLst>
                                    <p:set>
                                      <p:cBhvr>
                                        <p:cTn id="14" dur="1" fill="hold">
                                          <p:stCondLst>
                                            <p:cond delay="0"/>
                                          </p:stCondLst>
                                        </p:cTn>
                                        <p:tgtEl>
                                          <p:spTgt spid="88"/>
                                        </p:tgtEl>
                                        <p:attrNameLst>
                                          <p:attrName>style.visibility</p:attrName>
                                        </p:attrNameLst>
                                      </p:cBhvr>
                                      <p:to>
                                        <p:strVal val="visible"/>
                                      </p:to>
                                    </p:set>
                                    <p:anim calcmode="lin" valueType="num">
                                      <p:cBhvr additive="base">
                                        <p:cTn id="15" dur="750" fill="hold"/>
                                        <p:tgtEl>
                                          <p:spTgt spid="88"/>
                                        </p:tgtEl>
                                        <p:attrNameLst>
                                          <p:attrName>ppt_x</p:attrName>
                                        </p:attrNameLst>
                                      </p:cBhvr>
                                      <p:tavLst>
                                        <p:tav tm="0">
                                          <p:val>
                                            <p:strVal val="#ppt_x"/>
                                          </p:val>
                                        </p:tav>
                                        <p:tav tm="100000">
                                          <p:val>
                                            <p:strVal val="#ppt_x"/>
                                          </p:val>
                                        </p:tav>
                                      </p:tavLst>
                                    </p:anim>
                                    <p:anim calcmode="lin" valueType="num">
                                      <p:cBhvr additive="base">
                                        <p:cTn id="16" dur="750" fill="hold"/>
                                        <p:tgtEl>
                                          <p:spTgt spid="88"/>
                                        </p:tgtEl>
                                        <p:attrNameLst>
                                          <p:attrName>ppt_y</p:attrName>
                                        </p:attrNameLst>
                                      </p:cBhvr>
                                      <p:tavLst>
                                        <p:tav tm="0">
                                          <p:val>
                                            <p:strVal val="1+#ppt_h/2"/>
                                          </p:val>
                                        </p:tav>
                                        <p:tav tm="100000">
                                          <p:val>
                                            <p:strVal val="#ppt_y"/>
                                          </p:val>
                                        </p:tav>
                                      </p:tavLst>
                                    </p:anim>
                                  </p:childTnLst>
                                </p:cTn>
                              </p:par>
                              <p:par>
                                <p:cTn id="17" presetID="2" presetClass="entr" presetSubtype="2" decel="100000" fill="hold" nodeType="withEffect">
                                  <p:stCondLst>
                                    <p:cond delay="500"/>
                                  </p:stCondLst>
                                  <p:childTnLst>
                                    <p:set>
                                      <p:cBhvr>
                                        <p:cTn id="18" dur="1" fill="hold">
                                          <p:stCondLst>
                                            <p:cond delay="0"/>
                                          </p:stCondLst>
                                        </p:cTn>
                                        <p:tgtEl>
                                          <p:spTgt spid="22"/>
                                        </p:tgtEl>
                                        <p:attrNameLst>
                                          <p:attrName>style.visibility</p:attrName>
                                        </p:attrNameLst>
                                      </p:cBhvr>
                                      <p:to>
                                        <p:strVal val="visible"/>
                                      </p:to>
                                    </p:set>
                                    <p:anim calcmode="lin" valueType="num">
                                      <p:cBhvr additive="base">
                                        <p:cTn id="19" dur="750" fill="hold"/>
                                        <p:tgtEl>
                                          <p:spTgt spid="22"/>
                                        </p:tgtEl>
                                        <p:attrNameLst>
                                          <p:attrName>ppt_x</p:attrName>
                                        </p:attrNameLst>
                                      </p:cBhvr>
                                      <p:tavLst>
                                        <p:tav tm="0">
                                          <p:val>
                                            <p:strVal val="1+#ppt_w/2"/>
                                          </p:val>
                                        </p:tav>
                                        <p:tav tm="100000">
                                          <p:val>
                                            <p:strVal val="#ppt_x"/>
                                          </p:val>
                                        </p:tav>
                                      </p:tavLst>
                                    </p:anim>
                                    <p:anim calcmode="lin" valueType="num">
                                      <p:cBhvr additive="base">
                                        <p:cTn id="20" dur="750" fill="hold"/>
                                        <p:tgtEl>
                                          <p:spTgt spid="22"/>
                                        </p:tgtEl>
                                        <p:attrNameLst>
                                          <p:attrName>ppt_y</p:attrName>
                                        </p:attrNameLst>
                                      </p:cBhvr>
                                      <p:tavLst>
                                        <p:tav tm="0">
                                          <p:val>
                                            <p:strVal val="#ppt_y"/>
                                          </p:val>
                                        </p:tav>
                                        <p:tav tm="100000">
                                          <p:val>
                                            <p:strVal val="#ppt_y"/>
                                          </p:val>
                                        </p:tav>
                                      </p:tavLst>
                                    </p:anim>
                                  </p:childTnLst>
                                </p:cTn>
                              </p:par>
                              <p:par>
                                <p:cTn id="21" presetID="2" presetClass="entr" presetSubtype="8" decel="100000" fill="hold" nodeType="withEffect">
                                  <p:stCondLst>
                                    <p:cond delay="750"/>
                                  </p:stCondLst>
                                  <p:childTnLst>
                                    <p:set>
                                      <p:cBhvr>
                                        <p:cTn id="22" dur="1" fill="hold">
                                          <p:stCondLst>
                                            <p:cond delay="0"/>
                                          </p:stCondLst>
                                        </p:cTn>
                                        <p:tgtEl>
                                          <p:spTgt spid="198"/>
                                        </p:tgtEl>
                                        <p:attrNameLst>
                                          <p:attrName>style.visibility</p:attrName>
                                        </p:attrNameLst>
                                      </p:cBhvr>
                                      <p:to>
                                        <p:strVal val="visible"/>
                                      </p:to>
                                    </p:set>
                                    <p:anim calcmode="lin" valueType="num">
                                      <p:cBhvr additive="base">
                                        <p:cTn id="23" dur="750" fill="hold"/>
                                        <p:tgtEl>
                                          <p:spTgt spid="198"/>
                                        </p:tgtEl>
                                        <p:attrNameLst>
                                          <p:attrName>ppt_x</p:attrName>
                                        </p:attrNameLst>
                                      </p:cBhvr>
                                      <p:tavLst>
                                        <p:tav tm="0">
                                          <p:val>
                                            <p:strVal val="0-#ppt_w/2"/>
                                          </p:val>
                                        </p:tav>
                                        <p:tav tm="100000">
                                          <p:val>
                                            <p:strVal val="#ppt_x"/>
                                          </p:val>
                                        </p:tav>
                                      </p:tavLst>
                                    </p:anim>
                                    <p:anim calcmode="lin" valueType="num">
                                      <p:cBhvr additive="base">
                                        <p:cTn id="24" dur="750" fill="hold"/>
                                        <p:tgtEl>
                                          <p:spTgt spid="198"/>
                                        </p:tgtEl>
                                        <p:attrNameLst>
                                          <p:attrName>ppt_y</p:attrName>
                                        </p:attrNameLst>
                                      </p:cBhvr>
                                      <p:tavLst>
                                        <p:tav tm="0">
                                          <p:val>
                                            <p:strVal val="#ppt_y"/>
                                          </p:val>
                                        </p:tav>
                                        <p:tav tm="100000">
                                          <p:val>
                                            <p:strVal val="#ppt_y"/>
                                          </p:val>
                                        </p:tav>
                                      </p:tavLst>
                                    </p:anim>
                                  </p:childTnLst>
                                </p:cTn>
                              </p:par>
                              <p:par>
                                <p:cTn id="25" presetID="2" presetClass="entr" presetSubtype="2" decel="100000" fill="hold" nodeType="withEffect">
                                  <p:stCondLst>
                                    <p:cond delay="1000"/>
                                  </p:stCondLst>
                                  <p:childTnLst>
                                    <p:set>
                                      <p:cBhvr>
                                        <p:cTn id="26" dur="1" fill="hold">
                                          <p:stCondLst>
                                            <p:cond delay="0"/>
                                          </p:stCondLst>
                                        </p:cTn>
                                        <p:tgtEl>
                                          <p:spTgt spid="195"/>
                                        </p:tgtEl>
                                        <p:attrNameLst>
                                          <p:attrName>style.visibility</p:attrName>
                                        </p:attrNameLst>
                                      </p:cBhvr>
                                      <p:to>
                                        <p:strVal val="visible"/>
                                      </p:to>
                                    </p:set>
                                    <p:anim calcmode="lin" valueType="num">
                                      <p:cBhvr additive="base">
                                        <p:cTn id="27" dur="750" fill="hold"/>
                                        <p:tgtEl>
                                          <p:spTgt spid="195"/>
                                        </p:tgtEl>
                                        <p:attrNameLst>
                                          <p:attrName>ppt_x</p:attrName>
                                        </p:attrNameLst>
                                      </p:cBhvr>
                                      <p:tavLst>
                                        <p:tav tm="0">
                                          <p:val>
                                            <p:strVal val="1+#ppt_w/2"/>
                                          </p:val>
                                        </p:tav>
                                        <p:tav tm="100000">
                                          <p:val>
                                            <p:strVal val="#ppt_x"/>
                                          </p:val>
                                        </p:tav>
                                      </p:tavLst>
                                    </p:anim>
                                    <p:anim calcmode="lin" valueType="num">
                                      <p:cBhvr additive="base">
                                        <p:cTn id="28" dur="750" fill="hold"/>
                                        <p:tgtEl>
                                          <p:spTgt spid="195"/>
                                        </p:tgtEl>
                                        <p:attrNameLst>
                                          <p:attrName>ppt_y</p:attrName>
                                        </p:attrNameLst>
                                      </p:cBhvr>
                                      <p:tavLst>
                                        <p:tav tm="0">
                                          <p:val>
                                            <p:strVal val="#ppt_y"/>
                                          </p:val>
                                        </p:tav>
                                        <p:tav tm="100000">
                                          <p:val>
                                            <p:strVal val="#ppt_y"/>
                                          </p:val>
                                        </p:tav>
                                      </p:tavLst>
                                    </p:anim>
                                  </p:childTnLst>
                                </p:cTn>
                              </p:par>
                              <p:par>
                                <p:cTn id="29" presetID="2" presetClass="entr" presetSubtype="4" decel="100000" fill="hold" nodeType="withEffect">
                                  <p:stCondLst>
                                    <p:cond delay="1250"/>
                                  </p:stCondLst>
                                  <p:childTnLst>
                                    <p:set>
                                      <p:cBhvr>
                                        <p:cTn id="30" dur="1" fill="hold">
                                          <p:stCondLst>
                                            <p:cond delay="0"/>
                                          </p:stCondLst>
                                        </p:cTn>
                                        <p:tgtEl>
                                          <p:spTgt spid="204"/>
                                        </p:tgtEl>
                                        <p:attrNameLst>
                                          <p:attrName>style.visibility</p:attrName>
                                        </p:attrNameLst>
                                      </p:cBhvr>
                                      <p:to>
                                        <p:strVal val="visible"/>
                                      </p:to>
                                    </p:set>
                                    <p:anim calcmode="lin" valueType="num">
                                      <p:cBhvr additive="base">
                                        <p:cTn id="31" dur="750" fill="hold"/>
                                        <p:tgtEl>
                                          <p:spTgt spid="204"/>
                                        </p:tgtEl>
                                        <p:attrNameLst>
                                          <p:attrName>ppt_x</p:attrName>
                                        </p:attrNameLst>
                                      </p:cBhvr>
                                      <p:tavLst>
                                        <p:tav tm="0">
                                          <p:val>
                                            <p:strVal val="#ppt_x"/>
                                          </p:val>
                                        </p:tav>
                                        <p:tav tm="100000">
                                          <p:val>
                                            <p:strVal val="#ppt_x"/>
                                          </p:val>
                                        </p:tav>
                                      </p:tavLst>
                                    </p:anim>
                                    <p:anim calcmode="lin" valueType="num">
                                      <p:cBhvr additive="base">
                                        <p:cTn id="32" dur="750" fill="hold"/>
                                        <p:tgtEl>
                                          <p:spTgt spid="204"/>
                                        </p:tgtEl>
                                        <p:attrNameLst>
                                          <p:attrName>ppt_y</p:attrName>
                                        </p:attrNameLst>
                                      </p:cBhvr>
                                      <p:tavLst>
                                        <p:tav tm="0">
                                          <p:val>
                                            <p:strVal val="1+#ppt_h/2"/>
                                          </p:val>
                                        </p:tav>
                                        <p:tav tm="100000">
                                          <p:val>
                                            <p:strVal val="#ppt_y"/>
                                          </p:val>
                                        </p:tav>
                                      </p:tavLst>
                                    </p:anim>
                                  </p:childTnLst>
                                </p:cTn>
                              </p:par>
                              <p:par>
                                <p:cTn id="33" presetID="2" presetClass="entr" presetSubtype="8" decel="100000" fill="hold" nodeType="withEffect">
                                  <p:stCondLst>
                                    <p:cond delay="1500"/>
                                  </p:stCondLst>
                                  <p:childTnLst>
                                    <p:set>
                                      <p:cBhvr>
                                        <p:cTn id="34" dur="1" fill="hold">
                                          <p:stCondLst>
                                            <p:cond delay="0"/>
                                          </p:stCondLst>
                                        </p:cTn>
                                        <p:tgtEl>
                                          <p:spTgt spid="11"/>
                                        </p:tgtEl>
                                        <p:attrNameLst>
                                          <p:attrName>style.visibility</p:attrName>
                                        </p:attrNameLst>
                                      </p:cBhvr>
                                      <p:to>
                                        <p:strVal val="visible"/>
                                      </p:to>
                                    </p:set>
                                    <p:anim calcmode="lin" valueType="num">
                                      <p:cBhvr additive="base">
                                        <p:cTn id="35" dur="750" fill="hold"/>
                                        <p:tgtEl>
                                          <p:spTgt spid="11"/>
                                        </p:tgtEl>
                                        <p:attrNameLst>
                                          <p:attrName>ppt_x</p:attrName>
                                        </p:attrNameLst>
                                      </p:cBhvr>
                                      <p:tavLst>
                                        <p:tav tm="0">
                                          <p:val>
                                            <p:strVal val="0-#ppt_w/2"/>
                                          </p:val>
                                        </p:tav>
                                        <p:tav tm="100000">
                                          <p:val>
                                            <p:strVal val="#ppt_x"/>
                                          </p:val>
                                        </p:tav>
                                      </p:tavLst>
                                    </p:anim>
                                    <p:anim calcmode="lin" valueType="num">
                                      <p:cBhvr additive="base">
                                        <p:cTn id="36" dur="750" fill="hold"/>
                                        <p:tgtEl>
                                          <p:spTgt spid="11"/>
                                        </p:tgtEl>
                                        <p:attrNameLst>
                                          <p:attrName>ppt_y</p:attrName>
                                        </p:attrNameLst>
                                      </p:cBhvr>
                                      <p:tavLst>
                                        <p:tav tm="0">
                                          <p:val>
                                            <p:strVal val="#ppt_y"/>
                                          </p:val>
                                        </p:tav>
                                        <p:tav tm="100000">
                                          <p:val>
                                            <p:strVal val="#ppt_y"/>
                                          </p:val>
                                        </p:tav>
                                      </p:tavLst>
                                    </p:anim>
                                  </p:childTnLst>
                                </p:cTn>
                              </p:par>
                              <p:par>
                                <p:cTn id="37" presetID="2" presetClass="entr" presetSubtype="12" decel="100000" fill="hold" nodeType="withEffect">
                                  <p:stCondLst>
                                    <p:cond delay="1750"/>
                                  </p:stCondLst>
                                  <p:childTnLst>
                                    <p:set>
                                      <p:cBhvr>
                                        <p:cTn id="38" dur="1" fill="hold">
                                          <p:stCondLst>
                                            <p:cond delay="0"/>
                                          </p:stCondLst>
                                        </p:cTn>
                                        <p:tgtEl>
                                          <p:spTgt spid="184"/>
                                        </p:tgtEl>
                                        <p:attrNameLst>
                                          <p:attrName>style.visibility</p:attrName>
                                        </p:attrNameLst>
                                      </p:cBhvr>
                                      <p:to>
                                        <p:strVal val="visible"/>
                                      </p:to>
                                    </p:set>
                                    <p:anim calcmode="lin" valueType="num">
                                      <p:cBhvr additive="base">
                                        <p:cTn id="39" dur="750" fill="hold"/>
                                        <p:tgtEl>
                                          <p:spTgt spid="184"/>
                                        </p:tgtEl>
                                        <p:attrNameLst>
                                          <p:attrName>ppt_x</p:attrName>
                                        </p:attrNameLst>
                                      </p:cBhvr>
                                      <p:tavLst>
                                        <p:tav tm="0">
                                          <p:val>
                                            <p:strVal val="0-#ppt_w/2"/>
                                          </p:val>
                                        </p:tav>
                                        <p:tav tm="100000">
                                          <p:val>
                                            <p:strVal val="#ppt_x"/>
                                          </p:val>
                                        </p:tav>
                                      </p:tavLst>
                                    </p:anim>
                                    <p:anim calcmode="lin" valueType="num">
                                      <p:cBhvr additive="base">
                                        <p:cTn id="40" dur="750" fill="hold"/>
                                        <p:tgtEl>
                                          <p:spTgt spid="184"/>
                                        </p:tgtEl>
                                        <p:attrNameLst>
                                          <p:attrName>ppt_y</p:attrName>
                                        </p:attrNameLst>
                                      </p:cBhvr>
                                      <p:tavLst>
                                        <p:tav tm="0">
                                          <p:val>
                                            <p:strVal val="1+#ppt_h/2"/>
                                          </p:val>
                                        </p:tav>
                                        <p:tav tm="100000">
                                          <p:val>
                                            <p:strVal val="#ppt_y"/>
                                          </p:val>
                                        </p:tav>
                                      </p:tavLst>
                                    </p:anim>
                                  </p:childTnLst>
                                </p:cTn>
                              </p:par>
                              <p:par>
                                <p:cTn id="41" presetID="2" presetClass="entr" presetSubtype="3" decel="100000" fill="hold" nodeType="withEffect">
                                  <p:stCondLst>
                                    <p:cond delay="2000"/>
                                  </p:stCondLst>
                                  <p:childTnLst>
                                    <p:set>
                                      <p:cBhvr>
                                        <p:cTn id="42" dur="1" fill="hold">
                                          <p:stCondLst>
                                            <p:cond delay="0"/>
                                          </p:stCondLst>
                                        </p:cTn>
                                        <p:tgtEl>
                                          <p:spTgt spid="14"/>
                                        </p:tgtEl>
                                        <p:attrNameLst>
                                          <p:attrName>style.visibility</p:attrName>
                                        </p:attrNameLst>
                                      </p:cBhvr>
                                      <p:to>
                                        <p:strVal val="visible"/>
                                      </p:to>
                                    </p:set>
                                    <p:anim calcmode="lin" valueType="num">
                                      <p:cBhvr additive="base">
                                        <p:cTn id="43" dur="750" fill="hold"/>
                                        <p:tgtEl>
                                          <p:spTgt spid="14"/>
                                        </p:tgtEl>
                                        <p:attrNameLst>
                                          <p:attrName>ppt_x</p:attrName>
                                        </p:attrNameLst>
                                      </p:cBhvr>
                                      <p:tavLst>
                                        <p:tav tm="0">
                                          <p:val>
                                            <p:strVal val="1+#ppt_w/2"/>
                                          </p:val>
                                        </p:tav>
                                        <p:tav tm="100000">
                                          <p:val>
                                            <p:strVal val="#ppt_x"/>
                                          </p:val>
                                        </p:tav>
                                      </p:tavLst>
                                    </p:anim>
                                    <p:anim calcmode="lin" valueType="num">
                                      <p:cBhvr additive="base">
                                        <p:cTn id="44" dur="750" fill="hold"/>
                                        <p:tgtEl>
                                          <p:spTgt spid="1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gradFill>
                  <a:gsLst>
                    <a:gs pos="8383">
                      <a:srgbClr val="262626"/>
                    </a:gs>
                    <a:gs pos="20000">
                      <a:srgbClr val="262626"/>
                    </a:gs>
                  </a:gsLst>
                  <a:lin ang="5400000" scaled="0"/>
                </a:gradFill>
              </a:defRPr>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9"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8" name="Picture 7"/>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129962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4" name="Picture 3"/>
          <p:cNvPicPr>
            <a:picLocks noChangeAspect="1"/>
          </p:cNvPicPr>
          <p:nvPr userDrawn="1"/>
        </p:nvPicPr>
        <p:blipFill>
          <a:blip r:embed="rId2"/>
          <a:stretch>
            <a:fillRect/>
          </a:stretch>
        </p:blipFill>
        <p:spPr>
          <a:xfrm>
            <a:off x="459230" y="3145040"/>
            <a:ext cx="3291840" cy="705834"/>
          </a:xfrm>
          <a:prstGeom prst="rect">
            <a:avLst/>
          </a:prstGeom>
        </p:spPr>
      </p:pic>
    </p:spTree>
    <p:extLst>
      <p:ext uri="{BB962C8B-B14F-4D97-AF65-F5344CB8AC3E}">
        <p14:creationId xmlns:p14="http://schemas.microsoft.com/office/powerpoint/2010/main" val="17293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losing logo slide_color">
    <p:bg>
      <p:bgPr>
        <a:solidFill>
          <a:schemeClr val="accent2"/>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4" name="Picture 3"/>
          <p:cNvPicPr>
            <a:picLocks noChangeAspect="1"/>
          </p:cNvPicPr>
          <p:nvPr userDrawn="1"/>
        </p:nvPicPr>
        <p:blipFill>
          <a:blip r:embed="rId2"/>
          <a:stretch>
            <a:fillRect/>
          </a:stretch>
        </p:blipFill>
        <p:spPr bwMode="invGray">
          <a:xfrm>
            <a:off x="459232" y="3145040"/>
            <a:ext cx="3291840" cy="705836"/>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3802774104"/>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29660" y="233151"/>
            <a:ext cx="11375536" cy="762786"/>
          </a:xfrm>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29660" y="1476621"/>
            <a:ext cx="11375536" cy="2084319"/>
          </a:xfrm>
          <a:prstGeom prst="rect">
            <a:avLst/>
          </a:prstGeom>
        </p:spPr>
        <p:txBody>
          <a:bodyPr/>
          <a:lstStyle>
            <a:lvl1pPr marL="289818" indent="-289818">
              <a:buFont typeface="Wingdings" pitchFamily="2" charset="2"/>
              <a:buChar char=""/>
              <a:defRPr sz="4080"/>
            </a:lvl1pPr>
            <a:lvl2pPr marL="527824" indent="-238007">
              <a:buFont typeface="Wingdings" pitchFamily="2" charset="2"/>
              <a:buChar char=""/>
              <a:defRPr>
                <a:latin typeface="+mn-lt"/>
              </a:defRPr>
            </a:lvl2pPr>
            <a:lvl3pPr marL="756116" indent="-228292">
              <a:buFont typeface="Wingdings" pitchFamily="2" charset="2"/>
              <a:buChar char=""/>
              <a:tabLst/>
              <a:defRPr>
                <a:latin typeface="+mn-lt"/>
              </a:defRPr>
            </a:lvl3pPr>
            <a:lvl4pPr marL="932597" indent="-176481">
              <a:buFont typeface="Wingdings" pitchFamily="2" charset="2"/>
              <a:buChar char=""/>
              <a:defRPr>
                <a:latin typeface="+mn-lt"/>
              </a:defRPr>
            </a:lvl4pPr>
            <a:lvl5pPr marL="1109078" indent="-176481">
              <a:buFont typeface="Wingdings" pitchFamily="2" charset="2"/>
              <a:buChar char=""/>
              <a:tabLst/>
              <a:defRPr>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089159" y="6221788"/>
            <a:ext cx="2231674" cy="772737"/>
          </a:xfrm>
          <a:prstGeom prst="rect">
            <a:avLst/>
          </a:prstGeom>
        </p:spPr>
      </p:pic>
    </p:spTree>
    <p:extLst>
      <p:ext uri="{BB962C8B-B14F-4D97-AF65-F5344CB8AC3E}">
        <p14:creationId xmlns:p14="http://schemas.microsoft.com/office/powerpoint/2010/main" val="1055060976"/>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2" name="Footer Placeholder 1"/>
          <p:cNvSpPr>
            <a:spLocks noGrp="1"/>
          </p:cNvSpPr>
          <p:nvPr>
            <p:ph type="ftr" sz="quarter" idx="11"/>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732404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2" name="Footer Placeholder 1"/>
          <p:cNvSpPr>
            <a:spLocks noGrp="1"/>
          </p:cNvSpPr>
          <p:nvPr>
            <p:ph type="ftr" sz="quarter" idx="11"/>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9"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10" name="Picture 9"/>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703268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973977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47959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160568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51"/>
          <a:stretch>
            <a:fillRect/>
          </a:stretch>
        </p:blipFill>
        <p:spPr>
          <a:xfrm rot="5400000">
            <a:off x="9393899" y="3050513"/>
            <a:ext cx="6995160" cy="894134"/>
          </a:xfrm>
          <a:prstGeom prst="rect">
            <a:avLst/>
          </a:prstGeom>
        </p:spPr>
      </p:pic>
      <p:sp>
        <p:nvSpPr>
          <p:cNvPr id="3" name="Footer Placeholder 2"/>
          <p:cNvSpPr>
            <a:spLocks noGrp="1"/>
          </p:cNvSpPr>
          <p:nvPr>
            <p:ph type="ftr" sz="quarter" idx="3"/>
          </p:nvPr>
        </p:nvSpPr>
        <p:spPr>
          <a:xfrm>
            <a:off x="7964488" y="295272"/>
            <a:ext cx="4197350" cy="371475"/>
          </a:xfrm>
          <a:prstGeom prst="rect">
            <a:avLst/>
          </a:prstGeom>
        </p:spPr>
        <p:txBody>
          <a:bodyPr vert="horz" lIns="91440" tIns="45720" rIns="182880" bIns="45720" rtlCol="0" anchor="ctr"/>
          <a:lstStyle>
            <a:lvl1pPr algn="r">
              <a:defRPr sz="1200">
                <a:solidFill>
                  <a:schemeClr val="tx1">
                    <a:tint val="75000"/>
                  </a:schemeClr>
                </a:solidFill>
              </a:defRPr>
            </a:lvl1pPr>
          </a:lstStyle>
          <a:p>
            <a:pPr>
              <a:defRPr/>
            </a:pPr>
            <a:r>
              <a:rPr lang="en-US" sz="1400" dirty="0">
                <a:gradFill>
                  <a:gsLst>
                    <a:gs pos="8367">
                      <a:srgbClr val="000000"/>
                    </a:gs>
                    <a:gs pos="31000">
                      <a:srgbClr val="000000"/>
                    </a:gs>
                  </a:gsLst>
                  <a:lin ang="5400000" scaled="0"/>
                </a:gradFill>
              </a:rPr>
              <a:t>&lt;</a:t>
            </a:r>
            <a:r>
              <a:rPr lang="en-US" sz="1400" dirty="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dirty="0">
                <a:gradFill>
                  <a:gsLst>
                    <a:gs pos="8367">
                      <a:srgbClr val="000000"/>
                    </a:gs>
                    <a:gs pos="31000">
                      <a:srgbClr val="000000"/>
                    </a:gs>
                  </a:gsLst>
                  <a:lin ang="5400000" scaled="0"/>
                </a:gradFill>
              </a:rPr>
              <a:t>&gt;&lt;Section title goes here&gt;</a:t>
            </a:r>
          </a:p>
          <a:p>
            <a:endParaRPr lang="en-US" dirty="0"/>
          </a:p>
        </p:txBody>
      </p:sp>
      <p:sp>
        <p:nvSpPr>
          <p:cNvPr id="6"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268" r:id="rId1"/>
    <p:sldLayoutId id="2147484236" r:id="rId2"/>
    <p:sldLayoutId id="2147484295" r:id="rId3"/>
    <p:sldLayoutId id="2147484240" r:id="rId4"/>
    <p:sldLayoutId id="2147484296" r:id="rId5"/>
    <p:sldLayoutId id="2147484241" r:id="rId6"/>
    <p:sldLayoutId id="2147484297" r:id="rId7"/>
    <p:sldLayoutId id="2147484244" r:id="rId8"/>
    <p:sldLayoutId id="2147484298" r:id="rId9"/>
    <p:sldLayoutId id="2147484245" r:id="rId10"/>
    <p:sldLayoutId id="2147484247" r:id="rId11"/>
    <p:sldLayoutId id="2147484300" r:id="rId12"/>
    <p:sldLayoutId id="2147484249" r:id="rId13"/>
    <p:sldLayoutId id="2147484301" r:id="rId14"/>
    <p:sldLayoutId id="2147484303" r:id="rId15"/>
    <p:sldLayoutId id="2147484304" r:id="rId16"/>
    <p:sldLayoutId id="2147484321" r:id="rId17"/>
    <p:sldLayoutId id="2147484250" r:id="rId18"/>
    <p:sldLayoutId id="2147484312" r:id="rId19"/>
    <p:sldLayoutId id="2147484313" r:id="rId20"/>
    <p:sldLayoutId id="2147484314" r:id="rId21"/>
    <p:sldLayoutId id="2147484315" r:id="rId22"/>
    <p:sldLayoutId id="2147484317" r:id="rId23"/>
    <p:sldLayoutId id="2147484316" r:id="rId24"/>
    <p:sldLayoutId id="2147484309" r:id="rId25"/>
    <p:sldLayoutId id="2147484306" r:id="rId26"/>
    <p:sldLayoutId id="2147484311" r:id="rId27"/>
    <p:sldLayoutId id="2147484307" r:id="rId28"/>
    <p:sldLayoutId id="2147484308" r:id="rId29"/>
    <p:sldLayoutId id="2147484310" r:id="rId30"/>
    <p:sldLayoutId id="2147484251" r:id="rId31"/>
    <p:sldLayoutId id="2147484252" r:id="rId32"/>
    <p:sldLayoutId id="2147484253" r:id="rId33"/>
    <p:sldLayoutId id="2147484305" r:id="rId34"/>
    <p:sldLayoutId id="2147484264" r:id="rId35"/>
    <p:sldLayoutId id="2147484254" r:id="rId36"/>
    <p:sldLayoutId id="2147484256" r:id="rId37"/>
    <p:sldLayoutId id="2147484257" r:id="rId38"/>
    <p:sldLayoutId id="2147484258" r:id="rId39"/>
    <p:sldLayoutId id="2147484259" r:id="rId40"/>
    <p:sldLayoutId id="2147484318" r:id="rId41"/>
    <p:sldLayoutId id="2147484320" r:id="rId42"/>
    <p:sldLayoutId id="2147484319" r:id="rId43"/>
    <p:sldLayoutId id="2147484260" r:id="rId44"/>
    <p:sldLayoutId id="2147484261" r:id="rId45"/>
    <p:sldLayoutId id="2147484299" r:id="rId46"/>
    <p:sldLayoutId id="2147484263" r:id="rId47"/>
    <p:sldLayoutId id="2147484322" r:id="rId48"/>
    <p:sldLayoutId id="2147484323" r:id="rId4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3174">
                <a:srgbClr val="262626"/>
              </a:gs>
              <a:gs pos="25000">
                <a:srgbClr val="262626"/>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92515">
                <a:srgbClr val="262626"/>
              </a:gs>
              <a:gs pos="75000">
                <a:srgbClr val="262626"/>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92515">
                <a:srgbClr val="262626"/>
              </a:gs>
              <a:gs pos="75000">
                <a:srgbClr val="262626"/>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92515">
                <a:srgbClr val="262626"/>
              </a:gs>
              <a:gs pos="75000">
                <a:srgbClr val="262626"/>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72" userDrawn="1">
          <p15:clr>
            <a:srgbClr val="5ACBF0"/>
          </p15:clr>
        </p15:guide>
        <p15:guide id="2" pos="155" userDrawn="1">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75" userDrawn="1">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3" Type="http://schemas.openxmlformats.org/officeDocument/2006/relationships/image" Target="../media/image35.emf"/><Relationship Id="rId7" Type="http://schemas.openxmlformats.org/officeDocument/2006/relationships/image" Target="../media/image32.emf"/><Relationship Id="rId2" Type="http://schemas.openxmlformats.org/officeDocument/2006/relationships/notesSlide" Target="../notesSlides/notesSlide8.xml"/><Relationship Id="rId1" Type="http://schemas.openxmlformats.org/officeDocument/2006/relationships/slideLayout" Target="../slideLayouts/slideLayout11.xml"/><Relationship Id="rId6" Type="http://schemas.openxmlformats.org/officeDocument/2006/relationships/image" Target="../media/image38.emf"/><Relationship Id="rId5" Type="http://schemas.openxmlformats.org/officeDocument/2006/relationships/image" Target="../media/image37.emf"/><Relationship Id="rId4" Type="http://schemas.openxmlformats.org/officeDocument/2006/relationships/image" Target="../media/image36.emf"/></Relationships>
</file>

<file path=ppt/slides/_rels/slide13.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9.xml"/><Relationship Id="rId1" Type="http://schemas.openxmlformats.org/officeDocument/2006/relationships/slideLayout" Target="../slideLayouts/slideLayout13.xml"/><Relationship Id="rId5" Type="http://schemas.openxmlformats.org/officeDocument/2006/relationships/image" Target="../media/image40.png"/><Relationship Id="rId4" Type="http://schemas.openxmlformats.org/officeDocument/2006/relationships/image" Target="../media/image39.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12.xml"/><Relationship Id="rId1" Type="http://schemas.openxmlformats.org/officeDocument/2006/relationships/slideLayout" Target="../slideLayouts/slideLayout13.xml"/><Relationship Id="rId5" Type="http://schemas.openxmlformats.org/officeDocument/2006/relationships/image" Target="../media/image40.png"/><Relationship Id="rId4" Type="http://schemas.openxmlformats.org/officeDocument/2006/relationships/image" Target="../media/image39.emf"/></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48.xml"/><Relationship Id="rId5" Type="http://schemas.openxmlformats.org/officeDocument/2006/relationships/image" Target="../media/image18.jpeg"/><Relationship Id="rId4" Type="http://schemas.openxmlformats.org/officeDocument/2006/relationships/image" Target="../media/image17.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image" Target="../media/image19.emf"/><Relationship Id="rId1" Type="http://schemas.openxmlformats.org/officeDocument/2006/relationships/slideLayout" Target="../slideLayouts/slideLayout13.xml"/><Relationship Id="rId4" Type="http://schemas.openxmlformats.org/officeDocument/2006/relationships/image" Target="../media/image40.png"/></Relationships>
</file>

<file path=ppt/slides/_rels/slide22.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5.xml"/><Relationship Id="rId1" Type="http://schemas.openxmlformats.org/officeDocument/2006/relationships/slideLayout" Target="../slideLayouts/slideLayout49.xml"/></Relationships>
</file>

<file path=ppt/slides/_rels/slide23.xml.rels><?xml version="1.0" encoding="UTF-8" standalone="yes"?>
<Relationships xmlns="http://schemas.openxmlformats.org/package/2006/relationships"><Relationship Id="rId8" Type="http://schemas.openxmlformats.org/officeDocument/2006/relationships/image" Target="../media/image44.emf"/><Relationship Id="rId3" Type="http://schemas.openxmlformats.org/officeDocument/2006/relationships/image" Target="../media/image32.emf"/><Relationship Id="rId7" Type="http://schemas.openxmlformats.org/officeDocument/2006/relationships/image" Target="../media/image31.emf"/><Relationship Id="rId2" Type="http://schemas.openxmlformats.org/officeDocument/2006/relationships/image" Target="../media/image23.emf"/><Relationship Id="rId1" Type="http://schemas.openxmlformats.org/officeDocument/2006/relationships/slideLayout" Target="../slideLayouts/slideLayout11.xml"/><Relationship Id="rId6" Type="http://schemas.openxmlformats.org/officeDocument/2006/relationships/image" Target="../media/image43.png"/><Relationship Id="rId5" Type="http://schemas.openxmlformats.org/officeDocument/2006/relationships/image" Target="../media/image24.emf"/><Relationship Id="rId4" Type="http://schemas.openxmlformats.org/officeDocument/2006/relationships/image" Target="../media/image22.emf"/></Relationships>
</file>

<file path=ppt/slides/_rels/slide24.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image" Target="../media/image19.emf"/><Relationship Id="rId1" Type="http://schemas.openxmlformats.org/officeDocument/2006/relationships/slideLayout" Target="../slideLayouts/slideLayout13.xml"/><Relationship Id="rId4" Type="http://schemas.openxmlformats.org/officeDocument/2006/relationships/image" Target="../media/image40.png"/></Relationships>
</file>

<file path=ppt/slides/_rels/slide25.xml.rels><?xml version="1.0" encoding="UTF-8" standalone="yes"?>
<Relationships xmlns="http://schemas.openxmlformats.org/package/2006/relationships"><Relationship Id="rId3" Type="http://schemas.openxmlformats.org/officeDocument/2006/relationships/hyperlink" Target="https://github.com/OfficeDev/PnP/tree/master/Solutions/Core.TimerJobs.Samples" TargetMode="External"/><Relationship Id="rId2" Type="http://schemas.openxmlformats.org/officeDocument/2006/relationships/hyperlink" Target="https://github.com/OfficeDev/PnP-Sites-Core/blob/master/Core/TimerJob%20Framework.md" TargetMode="External"/><Relationship Id="rId1" Type="http://schemas.openxmlformats.org/officeDocument/2006/relationships/slideLayout" Target="../slideLayouts/slideLayout4.xml"/><Relationship Id="rId4" Type="http://schemas.openxmlformats.org/officeDocument/2006/relationships/hyperlink" Target="https://github.com/OfficeDev/PnP/tree/master/Solutions/Governance.TimerJobs" TargetMode="External"/></Relationships>
</file>

<file path=ppt/slides/_rels/slide26.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image" Target="../media/image10.png"/><Relationship Id="rId7" Type="http://schemas.openxmlformats.org/officeDocument/2006/relationships/image" Target="../media/image48.png"/><Relationship Id="rId12" Type="http://schemas.openxmlformats.org/officeDocument/2006/relationships/image" Target="../media/image53.png"/><Relationship Id="rId2" Type="http://schemas.openxmlformats.org/officeDocument/2006/relationships/image" Target="../media/image17.png"/><Relationship Id="rId1" Type="http://schemas.openxmlformats.org/officeDocument/2006/relationships/slideLayout" Target="../slideLayouts/slideLayout48.xml"/><Relationship Id="rId6" Type="http://schemas.openxmlformats.org/officeDocument/2006/relationships/image" Target="../media/image47.png"/><Relationship Id="rId11" Type="http://schemas.openxmlformats.org/officeDocument/2006/relationships/image" Target="../media/image52.png"/><Relationship Id="rId5" Type="http://schemas.openxmlformats.org/officeDocument/2006/relationships/image" Target="../media/image46.png"/><Relationship Id="rId10" Type="http://schemas.openxmlformats.org/officeDocument/2006/relationships/image" Target="../media/image51.png"/><Relationship Id="rId4" Type="http://schemas.openxmlformats.org/officeDocument/2006/relationships/image" Target="../media/image45.png"/><Relationship Id="rId9" Type="http://schemas.openxmlformats.org/officeDocument/2006/relationships/image" Target="../media/image5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11.xml"/><Relationship Id="rId4" Type="http://schemas.openxmlformats.org/officeDocument/2006/relationships/image" Target="../media/image21.png"/></Relationships>
</file>

<file path=ppt/slides/_rels/slide6.xml.rels><?xml version="1.0" encoding="UTF-8" standalone="yes"?>
<Relationships xmlns="http://schemas.openxmlformats.org/package/2006/relationships"><Relationship Id="rId8" Type="http://schemas.openxmlformats.org/officeDocument/2006/relationships/image" Target="../media/image27.emf"/><Relationship Id="rId13" Type="http://schemas.openxmlformats.org/officeDocument/2006/relationships/image" Target="../media/image32.emf"/><Relationship Id="rId3" Type="http://schemas.openxmlformats.org/officeDocument/2006/relationships/image" Target="../media/image22.emf"/><Relationship Id="rId7" Type="http://schemas.openxmlformats.org/officeDocument/2006/relationships/image" Target="../media/image26.emf"/><Relationship Id="rId12" Type="http://schemas.openxmlformats.org/officeDocument/2006/relationships/image" Target="../media/image31.emf"/><Relationship Id="rId2" Type="http://schemas.openxmlformats.org/officeDocument/2006/relationships/notesSlide" Target="../notesSlides/notesSlide4.xml"/><Relationship Id="rId1" Type="http://schemas.openxmlformats.org/officeDocument/2006/relationships/slideLayout" Target="../slideLayouts/slideLayout11.xml"/><Relationship Id="rId6" Type="http://schemas.openxmlformats.org/officeDocument/2006/relationships/image" Target="../media/image25.emf"/><Relationship Id="rId11" Type="http://schemas.openxmlformats.org/officeDocument/2006/relationships/image" Target="../media/image30.emf"/><Relationship Id="rId5" Type="http://schemas.openxmlformats.org/officeDocument/2006/relationships/image" Target="../media/image24.emf"/><Relationship Id="rId10" Type="http://schemas.openxmlformats.org/officeDocument/2006/relationships/image" Target="../media/image29.emf"/><Relationship Id="rId4" Type="http://schemas.openxmlformats.org/officeDocument/2006/relationships/image" Target="../media/image23.emf"/><Relationship Id="rId9" Type="http://schemas.openxmlformats.org/officeDocument/2006/relationships/image" Target="../media/image28.emf"/></Relationships>
</file>

<file path=ppt/slides/_rels/slide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400" dirty="0"/>
              <a:t>Remote Timer Job Framework</a:t>
            </a:r>
          </a:p>
        </p:txBody>
      </p:sp>
      <p:sp>
        <p:nvSpPr>
          <p:cNvPr id="5" name="Text Placeholder 4"/>
          <p:cNvSpPr>
            <a:spLocks noGrp="1"/>
          </p:cNvSpPr>
          <p:nvPr>
            <p:ph type="body" sz="quarter" idx="12"/>
          </p:nvPr>
        </p:nvSpPr>
        <p:spPr/>
        <p:txBody>
          <a:bodyPr/>
          <a:lstStyle/>
          <a:p>
            <a:r>
              <a:rPr lang="en-US" dirty="0"/>
              <a:t>Anders Dissing</a:t>
            </a:r>
          </a:p>
          <a:p>
            <a:r>
              <a:rPr lang="en-US" dirty="0"/>
              <a:t>CTO</a:t>
            </a:r>
          </a:p>
          <a:p>
            <a:r>
              <a:rPr lang="en-US" dirty="0" err="1"/>
              <a:t>Procurati</a:t>
            </a:r>
            <a:endParaRPr lang="en-US" dirty="0"/>
          </a:p>
        </p:txBody>
      </p:sp>
      <p:pic>
        <p:nvPicPr>
          <p:cNvPr id="6" name="Picture 5"/>
          <p:cNvPicPr>
            <a:picLocks noChangeAspect="1"/>
          </p:cNvPicPr>
          <p:nvPr/>
        </p:nvPicPr>
        <p:blipFill>
          <a:blip r:embed="rId3"/>
          <a:stretch>
            <a:fillRect/>
          </a:stretch>
        </p:blipFill>
        <p:spPr>
          <a:xfrm>
            <a:off x="9155986" y="0"/>
            <a:ext cx="3280489" cy="1451052"/>
          </a:xfrm>
          <a:prstGeom prst="rect">
            <a:avLst/>
          </a:prstGeom>
        </p:spPr>
      </p:pic>
    </p:spTree>
    <p:extLst>
      <p:ext uri="{BB962C8B-B14F-4D97-AF65-F5344CB8AC3E}">
        <p14:creationId xmlns:p14="http://schemas.microsoft.com/office/powerpoint/2010/main" val="342433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US" sz="5505" dirty="0">
                <a:solidFill>
                  <a:schemeClr val="tx1"/>
                </a:solidFill>
              </a:rPr>
              <a:t>“Performance of code running outside of the SharePoint is lower than server side…”</a:t>
            </a:r>
            <a:endParaRPr lang="en-GB" sz="5505" dirty="0">
              <a:solidFill>
                <a:schemeClr val="tx1"/>
              </a:solidFill>
            </a:endParaRPr>
          </a:p>
        </p:txBody>
      </p:sp>
      <p:sp>
        <p:nvSpPr>
          <p:cNvPr id="4" name="TextBox 3"/>
          <p:cNvSpPr txBox="1"/>
          <p:nvPr/>
        </p:nvSpPr>
        <p:spPr>
          <a:xfrm>
            <a:off x="4504837" y="4778372"/>
            <a:ext cx="7284088" cy="1630468"/>
          </a:xfrm>
          <a:prstGeom prst="rect">
            <a:avLst/>
          </a:prstGeom>
          <a:noFill/>
        </p:spPr>
        <p:txBody>
          <a:bodyPr wrap="square" rtlCol="0">
            <a:spAutoFit/>
          </a:bodyPr>
          <a:lstStyle/>
          <a:p>
            <a:pPr marL="0" marR="0" lvl="0" indent="0" defTabSz="932597" eaLnBrk="1" fontAlgn="auto" latinLnBrk="0" hangingPunct="1">
              <a:lnSpc>
                <a:spcPct val="100000"/>
              </a:lnSpc>
              <a:spcBef>
                <a:spcPts val="0"/>
              </a:spcBef>
              <a:spcAft>
                <a:spcPts val="0"/>
              </a:spcAft>
              <a:buClrTx/>
              <a:buSzTx/>
              <a:buFontTx/>
              <a:buNone/>
              <a:tabLst/>
              <a:defRPr/>
            </a:pPr>
            <a:r>
              <a:rPr kumimoji="0" lang="en-US" sz="2447" b="0" i="0" u="none" strike="noStrike" kern="0" cap="none" spc="0" normalizeH="0" baseline="0" noProof="0" dirty="0">
                <a:ln>
                  <a:noFill/>
                </a:ln>
                <a:solidFill>
                  <a:srgbClr val="FFFFFF"/>
                </a:solidFill>
                <a:effectLst/>
                <a:uLnTx/>
                <a:uFillTx/>
                <a:latin typeface="Segoe UI" panose="020B0502040204020203" pitchFamily="34" charset="0"/>
                <a:cs typeface="Segoe UI" panose="020B0502040204020203" pitchFamily="34" charset="0"/>
              </a:rPr>
              <a:t>There’s already hundreds of timer jobs running native in the SharePoint, is placing your code among those really the only option compared to adding the code to clean platform?</a:t>
            </a:r>
            <a:endParaRPr kumimoji="0" lang="en-GB" sz="2447" b="0" i="0" u="none" strike="noStrike" kern="0" cap="none" spc="0" normalizeH="0" baseline="0" noProof="0" dirty="0">
              <a:ln>
                <a:noFill/>
              </a:ln>
              <a:solidFill>
                <a:srgbClr val="FFFFFF"/>
              </a:solidFill>
              <a:effectLst/>
              <a:uLnTx/>
              <a:uFillTx/>
              <a:latin typeface="Segoe UI" panose="020B0502040204020203" pitchFamily="34" charset="0"/>
              <a:cs typeface="Segoe UI" panose="020B0502040204020203" pitchFamily="34" charset="0"/>
            </a:endParaRPr>
          </a:p>
        </p:txBody>
      </p:sp>
      <p:sp>
        <p:nvSpPr>
          <p:cNvPr id="5" name="TextBox 4"/>
          <p:cNvSpPr txBox="1"/>
          <p:nvPr/>
        </p:nvSpPr>
        <p:spPr>
          <a:xfrm>
            <a:off x="4504836" y="3733765"/>
            <a:ext cx="3490870" cy="1246328"/>
          </a:xfrm>
          <a:prstGeom prst="rect">
            <a:avLst/>
          </a:prstGeom>
          <a:noFill/>
        </p:spPr>
        <p:txBody>
          <a:bodyPr wrap="none" rtlCol="0">
            <a:spAutoFit/>
          </a:bodyPr>
          <a:lstStyle/>
          <a:p>
            <a:pPr marL="0" marR="0" lvl="0" indent="0" defTabSz="932597" eaLnBrk="1" fontAlgn="auto" latinLnBrk="0" hangingPunct="1">
              <a:lnSpc>
                <a:spcPct val="100000"/>
              </a:lnSpc>
              <a:spcBef>
                <a:spcPts val="0"/>
              </a:spcBef>
              <a:spcAft>
                <a:spcPts val="0"/>
              </a:spcAft>
              <a:buClrTx/>
              <a:buSzTx/>
              <a:buFontTx/>
              <a:buNone/>
              <a:tabLst/>
              <a:defRPr/>
            </a:pPr>
            <a:r>
              <a:rPr kumimoji="0" lang="en-US" sz="7341" b="0" i="0" u="none" strike="noStrike" kern="0" cap="none" spc="0" normalizeH="0" baseline="0" noProof="0" dirty="0">
                <a:ln>
                  <a:noFill/>
                </a:ln>
                <a:solidFill>
                  <a:srgbClr val="FFFFFF"/>
                </a:solidFill>
                <a:effectLst/>
                <a:uLnTx/>
                <a:uFillTx/>
                <a:latin typeface="Segoe UI" panose="020B0502040204020203" pitchFamily="34" charset="0"/>
                <a:cs typeface="Segoe UI" panose="020B0502040204020203" pitchFamily="34" charset="0"/>
              </a:rPr>
              <a:t>Correct.</a:t>
            </a:r>
            <a:endParaRPr kumimoji="0" lang="en-GB" sz="7341" b="0" i="0" u="none" strike="noStrike" kern="0" cap="none" spc="0" normalizeH="0" baseline="0" noProof="0" dirty="0">
              <a:ln>
                <a:noFill/>
              </a:ln>
              <a:solidFill>
                <a:srgbClr val="FFFFFF"/>
              </a:solidFill>
              <a:effectLst/>
              <a:uLnTx/>
              <a:uFillTx/>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894008911"/>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20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3000"/>
                            </p:stCondLst>
                            <p:childTnLst>
                              <p:par>
                                <p:cTn id="11" presetID="42" presetClass="entr" presetSubtype="0" fill="hold" grpId="0" nodeType="afterEffect">
                                  <p:stCondLst>
                                    <p:cond delay="100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2103437" y="1966085"/>
            <a:ext cx="8008417" cy="1514261"/>
          </a:xfrm>
        </p:spPr>
        <p:txBody>
          <a:bodyPr/>
          <a:lstStyle/>
          <a:p>
            <a:r>
              <a:rPr lang="en-US" sz="4800" dirty="0"/>
              <a:t>PnP to the rescue: the remote timer job framework</a:t>
            </a:r>
          </a:p>
        </p:txBody>
      </p:sp>
      <p:sp>
        <p:nvSpPr>
          <p:cNvPr id="5" name="Text Placeholder 4"/>
          <p:cNvSpPr>
            <a:spLocks noGrp="1"/>
          </p:cNvSpPr>
          <p:nvPr>
            <p:ph type="body" sz="quarter" idx="12"/>
          </p:nvPr>
        </p:nvSpPr>
        <p:spPr/>
        <p:txBody>
          <a:bodyPr/>
          <a:lstStyle/>
          <a:p>
            <a:r>
              <a:rPr lang="en-US" dirty="0"/>
              <a:t>2</a:t>
            </a:r>
          </a:p>
        </p:txBody>
      </p:sp>
      <p:grpSp>
        <p:nvGrpSpPr>
          <p:cNvPr id="6" name="Group 5"/>
          <p:cNvGrpSpPr/>
          <p:nvPr/>
        </p:nvGrpSpPr>
        <p:grpSpPr>
          <a:xfrm>
            <a:off x="5937247" y="3062258"/>
            <a:ext cx="6042028" cy="3686645"/>
            <a:chOff x="8092941" y="4424546"/>
            <a:chExt cx="3319523" cy="2025463"/>
          </a:xfrm>
        </p:grpSpPr>
        <p:grpSp>
          <p:nvGrpSpPr>
            <p:cNvPr id="7" name="Group 6"/>
            <p:cNvGrpSpPr/>
            <p:nvPr/>
          </p:nvGrpSpPr>
          <p:grpSpPr>
            <a:xfrm>
              <a:off x="8515202" y="4424546"/>
              <a:ext cx="2897262" cy="2025463"/>
              <a:chOff x="4243570" y="1476299"/>
              <a:chExt cx="3749792" cy="2621469"/>
            </a:xfrm>
          </p:grpSpPr>
          <p:grpSp>
            <p:nvGrpSpPr>
              <p:cNvPr id="9" name="Group 8"/>
              <p:cNvGrpSpPr/>
              <p:nvPr/>
            </p:nvGrpSpPr>
            <p:grpSpPr>
              <a:xfrm>
                <a:off x="6728351" y="3141663"/>
                <a:ext cx="896938" cy="695325"/>
                <a:chOff x="6638926" y="3141663"/>
                <a:chExt cx="896938" cy="695325"/>
              </a:xfrm>
            </p:grpSpPr>
            <p:sp>
              <p:nvSpPr>
                <p:cNvPr id="46" name="Freeform 17"/>
                <p:cNvSpPr>
                  <a:spLocks/>
                </p:cNvSpPr>
                <p:nvPr/>
              </p:nvSpPr>
              <p:spPr bwMode="auto">
                <a:xfrm>
                  <a:off x="7010401" y="3363913"/>
                  <a:ext cx="142875" cy="269875"/>
                </a:xfrm>
                <a:custGeom>
                  <a:avLst/>
                  <a:gdLst>
                    <a:gd name="T0" fmla="*/ 0 w 90"/>
                    <a:gd name="T1" fmla="*/ 170 h 170"/>
                    <a:gd name="T2" fmla="*/ 90 w 90"/>
                    <a:gd name="T3" fmla="*/ 170 h 170"/>
                    <a:gd name="T4" fmla="*/ 80 w 90"/>
                    <a:gd name="T5" fmla="*/ 0 h 170"/>
                    <a:gd name="T6" fmla="*/ 11 w 90"/>
                    <a:gd name="T7" fmla="*/ 0 h 170"/>
                    <a:gd name="T8" fmla="*/ 0 w 90"/>
                    <a:gd name="T9" fmla="*/ 170 h 170"/>
                  </a:gdLst>
                  <a:ahLst/>
                  <a:cxnLst>
                    <a:cxn ang="0">
                      <a:pos x="T0" y="T1"/>
                    </a:cxn>
                    <a:cxn ang="0">
                      <a:pos x="T2" y="T3"/>
                    </a:cxn>
                    <a:cxn ang="0">
                      <a:pos x="T4" y="T5"/>
                    </a:cxn>
                    <a:cxn ang="0">
                      <a:pos x="T6" y="T7"/>
                    </a:cxn>
                    <a:cxn ang="0">
                      <a:pos x="T8" y="T9"/>
                    </a:cxn>
                  </a:cxnLst>
                  <a:rect l="0" t="0" r="r" b="b"/>
                  <a:pathLst>
                    <a:path w="90" h="170">
                      <a:moveTo>
                        <a:pt x="0" y="170"/>
                      </a:moveTo>
                      <a:lnTo>
                        <a:pt x="90" y="170"/>
                      </a:lnTo>
                      <a:lnTo>
                        <a:pt x="80" y="0"/>
                      </a:lnTo>
                      <a:lnTo>
                        <a:pt x="11" y="0"/>
                      </a:lnTo>
                      <a:lnTo>
                        <a:pt x="0" y="1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47" name="Freeform 18"/>
                <p:cNvSpPr>
                  <a:spLocks/>
                </p:cNvSpPr>
                <p:nvPr/>
              </p:nvSpPr>
              <p:spPr bwMode="auto">
                <a:xfrm>
                  <a:off x="7042151" y="3141663"/>
                  <a:ext cx="77788" cy="269875"/>
                </a:xfrm>
                <a:custGeom>
                  <a:avLst/>
                  <a:gdLst>
                    <a:gd name="T0" fmla="*/ 0 w 49"/>
                    <a:gd name="T1" fmla="*/ 170 h 170"/>
                    <a:gd name="T2" fmla="*/ 49 w 49"/>
                    <a:gd name="T3" fmla="*/ 170 h 170"/>
                    <a:gd name="T4" fmla="*/ 45 w 49"/>
                    <a:gd name="T5" fmla="*/ 0 h 170"/>
                    <a:gd name="T6" fmla="*/ 6 w 49"/>
                    <a:gd name="T7" fmla="*/ 0 h 170"/>
                    <a:gd name="T8" fmla="*/ 0 w 49"/>
                    <a:gd name="T9" fmla="*/ 170 h 170"/>
                  </a:gdLst>
                  <a:ahLst/>
                  <a:cxnLst>
                    <a:cxn ang="0">
                      <a:pos x="T0" y="T1"/>
                    </a:cxn>
                    <a:cxn ang="0">
                      <a:pos x="T2" y="T3"/>
                    </a:cxn>
                    <a:cxn ang="0">
                      <a:pos x="T4" y="T5"/>
                    </a:cxn>
                    <a:cxn ang="0">
                      <a:pos x="T6" y="T7"/>
                    </a:cxn>
                    <a:cxn ang="0">
                      <a:pos x="T8" y="T9"/>
                    </a:cxn>
                  </a:cxnLst>
                  <a:rect l="0" t="0" r="r" b="b"/>
                  <a:pathLst>
                    <a:path w="49" h="170">
                      <a:moveTo>
                        <a:pt x="0" y="170"/>
                      </a:moveTo>
                      <a:lnTo>
                        <a:pt x="49" y="170"/>
                      </a:lnTo>
                      <a:lnTo>
                        <a:pt x="45" y="0"/>
                      </a:lnTo>
                      <a:lnTo>
                        <a:pt x="6" y="0"/>
                      </a:lnTo>
                      <a:lnTo>
                        <a:pt x="0" y="1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48" name="Oval 19"/>
                <p:cNvSpPr>
                  <a:spLocks noChangeArrowheads="1"/>
                </p:cNvSpPr>
                <p:nvPr/>
              </p:nvSpPr>
              <p:spPr bwMode="auto">
                <a:xfrm>
                  <a:off x="7375526" y="3676650"/>
                  <a:ext cx="160338" cy="16033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49" name="Oval 20"/>
                <p:cNvSpPr>
                  <a:spLocks noChangeArrowheads="1"/>
                </p:cNvSpPr>
                <p:nvPr/>
              </p:nvSpPr>
              <p:spPr bwMode="auto">
                <a:xfrm>
                  <a:off x="6638926" y="3671888"/>
                  <a:ext cx="160338" cy="15875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50" name="Freeform 21"/>
                <p:cNvSpPr>
                  <a:spLocks/>
                </p:cNvSpPr>
                <p:nvPr/>
              </p:nvSpPr>
              <p:spPr bwMode="auto">
                <a:xfrm>
                  <a:off x="6719888" y="3546475"/>
                  <a:ext cx="735013" cy="115888"/>
                </a:xfrm>
                <a:custGeom>
                  <a:avLst/>
                  <a:gdLst>
                    <a:gd name="T0" fmla="*/ 0 w 248"/>
                    <a:gd name="T1" fmla="*/ 39 h 39"/>
                    <a:gd name="T2" fmla="*/ 32 w 248"/>
                    <a:gd name="T3" fmla="*/ 18 h 39"/>
                    <a:gd name="T4" fmla="*/ 124 w 248"/>
                    <a:gd name="T5" fmla="*/ 0 h 39"/>
                    <a:gd name="T6" fmla="*/ 216 w 248"/>
                    <a:gd name="T7" fmla="*/ 18 h 39"/>
                    <a:gd name="T8" fmla="*/ 248 w 248"/>
                    <a:gd name="T9" fmla="*/ 39 h 39"/>
                    <a:gd name="T10" fmla="*/ 0 w 248"/>
                    <a:gd name="T11" fmla="*/ 39 h 39"/>
                  </a:gdLst>
                  <a:ahLst/>
                  <a:cxnLst>
                    <a:cxn ang="0">
                      <a:pos x="T0" y="T1"/>
                    </a:cxn>
                    <a:cxn ang="0">
                      <a:pos x="T2" y="T3"/>
                    </a:cxn>
                    <a:cxn ang="0">
                      <a:pos x="T4" y="T5"/>
                    </a:cxn>
                    <a:cxn ang="0">
                      <a:pos x="T6" y="T7"/>
                    </a:cxn>
                    <a:cxn ang="0">
                      <a:pos x="T8" y="T9"/>
                    </a:cxn>
                    <a:cxn ang="0">
                      <a:pos x="T10" y="T11"/>
                    </a:cxn>
                  </a:cxnLst>
                  <a:rect l="0" t="0" r="r" b="b"/>
                  <a:pathLst>
                    <a:path w="248" h="39">
                      <a:moveTo>
                        <a:pt x="0" y="39"/>
                      </a:moveTo>
                      <a:cubicBezTo>
                        <a:pt x="5" y="27"/>
                        <a:pt x="16" y="22"/>
                        <a:pt x="32" y="18"/>
                      </a:cubicBezTo>
                      <a:cubicBezTo>
                        <a:pt x="124" y="0"/>
                        <a:pt x="124" y="0"/>
                        <a:pt x="124" y="0"/>
                      </a:cubicBezTo>
                      <a:cubicBezTo>
                        <a:pt x="216" y="18"/>
                        <a:pt x="216" y="18"/>
                        <a:pt x="216" y="18"/>
                      </a:cubicBezTo>
                      <a:cubicBezTo>
                        <a:pt x="230" y="21"/>
                        <a:pt x="243" y="27"/>
                        <a:pt x="248" y="39"/>
                      </a:cubicBezTo>
                      <a:lnTo>
                        <a:pt x="0" y="3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51" name="Rectangle 22"/>
                <p:cNvSpPr>
                  <a:spLocks noChangeArrowheads="1"/>
                </p:cNvSpPr>
                <p:nvPr/>
              </p:nvSpPr>
              <p:spPr bwMode="auto">
                <a:xfrm>
                  <a:off x="7375526" y="3662363"/>
                  <a:ext cx="79375" cy="952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52" name="Rectangle 23"/>
                <p:cNvSpPr>
                  <a:spLocks noChangeArrowheads="1"/>
                </p:cNvSpPr>
                <p:nvPr/>
              </p:nvSpPr>
              <p:spPr bwMode="auto">
                <a:xfrm>
                  <a:off x="6719888" y="3662363"/>
                  <a:ext cx="79375" cy="889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53" name="Freeform 24"/>
                <p:cNvSpPr>
                  <a:spLocks/>
                </p:cNvSpPr>
                <p:nvPr/>
              </p:nvSpPr>
              <p:spPr bwMode="auto">
                <a:xfrm>
                  <a:off x="7102476" y="3676650"/>
                  <a:ext cx="38100" cy="160338"/>
                </a:xfrm>
                <a:custGeom>
                  <a:avLst/>
                  <a:gdLst>
                    <a:gd name="T0" fmla="*/ 0 w 13"/>
                    <a:gd name="T1" fmla="*/ 51 h 54"/>
                    <a:gd name="T2" fmla="*/ 3 w 13"/>
                    <a:gd name="T3" fmla="*/ 54 h 54"/>
                    <a:gd name="T4" fmla="*/ 10 w 13"/>
                    <a:gd name="T5" fmla="*/ 54 h 54"/>
                    <a:gd name="T6" fmla="*/ 13 w 13"/>
                    <a:gd name="T7" fmla="*/ 51 h 54"/>
                    <a:gd name="T8" fmla="*/ 13 w 13"/>
                    <a:gd name="T9" fmla="*/ 3 h 54"/>
                    <a:gd name="T10" fmla="*/ 10 w 13"/>
                    <a:gd name="T11" fmla="*/ 0 h 54"/>
                    <a:gd name="T12" fmla="*/ 3 w 13"/>
                    <a:gd name="T13" fmla="*/ 0 h 54"/>
                    <a:gd name="T14" fmla="*/ 0 w 13"/>
                    <a:gd name="T15" fmla="*/ 3 h 54"/>
                    <a:gd name="T16" fmla="*/ 0 w 13"/>
                    <a:gd name="T17" fmla="*/ 5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54">
                      <a:moveTo>
                        <a:pt x="0" y="51"/>
                      </a:moveTo>
                      <a:cubicBezTo>
                        <a:pt x="0" y="52"/>
                        <a:pt x="2" y="54"/>
                        <a:pt x="3" y="54"/>
                      </a:cubicBezTo>
                      <a:cubicBezTo>
                        <a:pt x="10" y="54"/>
                        <a:pt x="10" y="54"/>
                        <a:pt x="10" y="54"/>
                      </a:cubicBezTo>
                      <a:cubicBezTo>
                        <a:pt x="12" y="54"/>
                        <a:pt x="13" y="52"/>
                        <a:pt x="13" y="51"/>
                      </a:cubicBezTo>
                      <a:cubicBezTo>
                        <a:pt x="13" y="3"/>
                        <a:pt x="13" y="3"/>
                        <a:pt x="13" y="3"/>
                      </a:cubicBezTo>
                      <a:cubicBezTo>
                        <a:pt x="13" y="1"/>
                        <a:pt x="12" y="0"/>
                        <a:pt x="10" y="0"/>
                      </a:cubicBezTo>
                      <a:cubicBezTo>
                        <a:pt x="3" y="0"/>
                        <a:pt x="3" y="0"/>
                        <a:pt x="3" y="0"/>
                      </a:cubicBezTo>
                      <a:cubicBezTo>
                        <a:pt x="2" y="0"/>
                        <a:pt x="0" y="1"/>
                        <a:pt x="0" y="3"/>
                      </a:cubicBezTo>
                      <a:lnTo>
                        <a:pt x="0" y="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54" name="Freeform 25"/>
                <p:cNvSpPr>
                  <a:spLocks/>
                </p:cNvSpPr>
                <p:nvPr/>
              </p:nvSpPr>
              <p:spPr bwMode="auto">
                <a:xfrm>
                  <a:off x="7021513" y="3676650"/>
                  <a:ext cx="39688" cy="160338"/>
                </a:xfrm>
                <a:custGeom>
                  <a:avLst/>
                  <a:gdLst>
                    <a:gd name="T0" fmla="*/ 0 w 13"/>
                    <a:gd name="T1" fmla="*/ 51 h 54"/>
                    <a:gd name="T2" fmla="*/ 3 w 13"/>
                    <a:gd name="T3" fmla="*/ 54 h 54"/>
                    <a:gd name="T4" fmla="*/ 10 w 13"/>
                    <a:gd name="T5" fmla="*/ 54 h 54"/>
                    <a:gd name="T6" fmla="*/ 13 w 13"/>
                    <a:gd name="T7" fmla="*/ 51 h 54"/>
                    <a:gd name="T8" fmla="*/ 13 w 13"/>
                    <a:gd name="T9" fmla="*/ 3 h 54"/>
                    <a:gd name="T10" fmla="*/ 10 w 13"/>
                    <a:gd name="T11" fmla="*/ 0 h 54"/>
                    <a:gd name="T12" fmla="*/ 3 w 13"/>
                    <a:gd name="T13" fmla="*/ 0 h 54"/>
                    <a:gd name="T14" fmla="*/ 0 w 13"/>
                    <a:gd name="T15" fmla="*/ 3 h 54"/>
                    <a:gd name="T16" fmla="*/ 0 w 13"/>
                    <a:gd name="T17" fmla="*/ 5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54">
                      <a:moveTo>
                        <a:pt x="0" y="51"/>
                      </a:moveTo>
                      <a:cubicBezTo>
                        <a:pt x="0" y="52"/>
                        <a:pt x="1" y="54"/>
                        <a:pt x="3" y="54"/>
                      </a:cubicBezTo>
                      <a:cubicBezTo>
                        <a:pt x="10" y="54"/>
                        <a:pt x="10" y="54"/>
                        <a:pt x="10" y="54"/>
                      </a:cubicBezTo>
                      <a:cubicBezTo>
                        <a:pt x="11" y="54"/>
                        <a:pt x="13" y="52"/>
                        <a:pt x="13" y="51"/>
                      </a:cubicBezTo>
                      <a:cubicBezTo>
                        <a:pt x="13" y="3"/>
                        <a:pt x="13" y="3"/>
                        <a:pt x="13" y="3"/>
                      </a:cubicBezTo>
                      <a:cubicBezTo>
                        <a:pt x="13" y="1"/>
                        <a:pt x="11" y="0"/>
                        <a:pt x="10" y="0"/>
                      </a:cubicBezTo>
                      <a:cubicBezTo>
                        <a:pt x="3" y="0"/>
                        <a:pt x="3" y="0"/>
                        <a:pt x="3" y="0"/>
                      </a:cubicBezTo>
                      <a:cubicBezTo>
                        <a:pt x="1" y="0"/>
                        <a:pt x="0" y="1"/>
                        <a:pt x="0" y="3"/>
                      </a:cubicBezTo>
                      <a:lnTo>
                        <a:pt x="0" y="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55" name="Rectangle 26"/>
                <p:cNvSpPr>
                  <a:spLocks noChangeArrowheads="1"/>
                </p:cNvSpPr>
                <p:nvPr/>
              </p:nvSpPr>
              <p:spPr bwMode="auto">
                <a:xfrm>
                  <a:off x="7040563" y="3562350"/>
                  <a:ext cx="82550" cy="2238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grpSp>
          <p:grpSp>
            <p:nvGrpSpPr>
              <p:cNvPr id="10" name="Group 9"/>
              <p:cNvGrpSpPr/>
              <p:nvPr/>
            </p:nvGrpSpPr>
            <p:grpSpPr>
              <a:xfrm rot="1103645">
                <a:off x="6767684" y="1476299"/>
                <a:ext cx="1225678" cy="1846263"/>
                <a:chOff x="6413501" y="1441450"/>
                <a:chExt cx="1225678" cy="1846263"/>
              </a:xfrm>
            </p:grpSpPr>
            <p:sp>
              <p:nvSpPr>
                <p:cNvPr id="22" name="Rectangle 5"/>
                <p:cNvSpPr>
                  <a:spLocks noChangeArrowheads="1"/>
                </p:cNvSpPr>
                <p:nvPr/>
              </p:nvSpPr>
              <p:spPr bwMode="auto">
                <a:xfrm>
                  <a:off x="7286626" y="1944688"/>
                  <a:ext cx="185738" cy="153988"/>
                </a:xfrm>
                <a:prstGeom prst="rect">
                  <a:avLst/>
                </a:prstGeom>
                <a:solidFill>
                  <a:srgbClr val="E0BB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23" name="Freeform 6"/>
                <p:cNvSpPr>
                  <a:spLocks/>
                </p:cNvSpPr>
                <p:nvPr/>
              </p:nvSpPr>
              <p:spPr bwMode="auto">
                <a:xfrm>
                  <a:off x="7286626" y="1985963"/>
                  <a:ext cx="185738" cy="92075"/>
                </a:xfrm>
                <a:custGeom>
                  <a:avLst/>
                  <a:gdLst>
                    <a:gd name="T0" fmla="*/ 0 w 117"/>
                    <a:gd name="T1" fmla="*/ 22 h 58"/>
                    <a:gd name="T2" fmla="*/ 117 w 117"/>
                    <a:gd name="T3" fmla="*/ 0 h 58"/>
                    <a:gd name="T4" fmla="*/ 0 w 117"/>
                    <a:gd name="T5" fmla="*/ 58 h 58"/>
                    <a:gd name="T6" fmla="*/ 0 w 117"/>
                    <a:gd name="T7" fmla="*/ 22 h 58"/>
                  </a:gdLst>
                  <a:ahLst/>
                  <a:cxnLst>
                    <a:cxn ang="0">
                      <a:pos x="T0" y="T1"/>
                    </a:cxn>
                    <a:cxn ang="0">
                      <a:pos x="T2" y="T3"/>
                    </a:cxn>
                    <a:cxn ang="0">
                      <a:pos x="T4" y="T5"/>
                    </a:cxn>
                    <a:cxn ang="0">
                      <a:pos x="T6" y="T7"/>
                    </a:cxn>
                  </a:cxnLst>
                  <a:rect l="0" t="0" r="r" b="b"/>
                  <a:pathLst>
                    <a:path w="117" h="58">
                      <a:moveTo>
                        <a:pt x="0" y="22"/>
                      </a:moveTo>
                      <a:lnTo>
                        <a:pt x="117" y="0"/>
                      </a:lnTo>
                      <a:lnTo>
                        <a:pt x="0" y="58"/>
                      </a:lnTo>
                      <a:lnTo>
                        <a:pt x="0" y="22"/>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24" name="Freeform 7"/>
                <p:cNvSpPr>
                  <a:spLocks/>
                </p:cNvSpPr>
                <p:nvPr/>
              </p:nvSpPr>
              <p:spPr bwMode="auto">
                <a:xfrm>
                  <a:off x="6962776" y="1506538"/>
                  <a:ext cx="601663" cy="552450"/>
                </a:xfrm>
                <a:custGeom>
                  <a:avLst/>
                  <a:gdLst>
                    <a:gd name="T0" fmla="*/ 196 w 203"/>
                    <a:gd name="T1" fmla="*/ 75 h 187"/>
                    <a:gd name="T2" fmla="*/ 100 w 203"/>
                    <a:gd name="T3" fmla="*/ 8 h 187"/>
                    <a:gd name="T4" fmla="*/ 24 w 203"/>
                    <a:gd name="T5" fmla="*/ 21 h 187"/>
                    <a:gd name="T6" fmla="*/ 14 w 203"/>
                    <a:gd name="T7" fmla="*/ 94 h 187"/>
                    <a:gd name="T8" fmla="*/ 0 w 203"/>
                    <a:gd name="T9" fmla="*/ 115 h 187"/>
                    <a:gd name="T10" fmla="*/ 2 w 203"/>
                    <a:gd name="T11" fmla="*/ 131 h 187"/>
                    <a:gd name="T12" fmla="*/ 22 w 203"/>
                    <a:gd name="T13" fmla="*/ 128 h 187"/>
                    <a:gd name="T14" fmla="*/ 32 w 203"/>
                    <a:gd name="T15" fmla="*/ 187 h 187"/>
                    <a:gd name="T16" fmla="*/ 128 w 203"/>
                    <a:gd name="T17" fmla="*/ 170 h 187"/>
                    <a:gd name="T18" fmla="*/ 128 w 203"/>
                    <a:gd name="T19" fmla="*/ 171 h 187"/>
                    <a:gd name="T20" fmla="*/ 129 w 203"/>
                    <a:gd name="T21" fmla="*/ 170 h 187"/>
                    <a:gd name="T22" fmla="*/ 129 w 203"/>
                    <a:gd name="T23" fmla="*/ 170 h 187"/>
                    <a:gd name="T24" fmla="*/ 129 w 203"/>
                    <a:gd name="T25" fmla="*/ 170 h 187"/>
                    <a:gd name="T26" fmla="*/ 196 w 203"/>
                    <a:gd name="T27" fmla="*/ 75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3" h="187">
                      <a:moveTo>
                        <a:pt x="196" y="75"/>
                      </a:moveTo>
                      <a:cubicBezTo>
                        <a:pt x="188" y="30"/>
                        <a:pt x="145" y="0"/>
                        <a:pt x="100" y="8"/>
                      </a:cubicBezTo>
                      <a:cubicBezTo>
                        <a:pt x="24" y="21"/>
                        <a:pt x="24" y="21"/>
                        <a:pt x="24" y="21"/>
                      </a:cubicBezTo>
                      <a:cubicBezTo>
                        <a:pt x="24" y="21"/>
                        <a:pt x="15" y="91"/>
                        <a:pt x="14" y="94"/>
                      </a:cubicBezTo>
                      <a:cubicBezTo>
                        <a:pt x="13" y="103"/>
                        <a:pt x="8" y="110"/>
                        <a:pt x="0" y="115"/>
                      </a:cubicBezTo>
                      <a:cubicBezTo>
                        <a:pt x="2" y="131"/>
                        <a:pt x="2" y="131"/>
                        <a:pt x="2" y="131"/>
                      </a:cubicBezTo>
                      <a:cubicBezTo>
                        <a:pt x="22" y="128"/>
                        <a:pt x="22" y="128"/>
                        <a:pt x="22" y="128"/>
                      </a:cubicBezTo>
                      <a:cubicBezTo>
                        <a:pt x="32" y="187"/>
                        <a:pt x="32" y="187"/>
                        <a:pt x="32" y="187"/>
                      </a:cubicBezTo>
                      <a:cubicBezTo>
                        <a:pt x="128" y="170"/>
                        <a:pt x="128" y="170"/>
                        <a:pt x="128" y="170"/>
                      </a:cubicBezTo>
                      <a:cubicBezTo>
                        <a:pt x="128" y="171"/>
                        <a:pt x="128" y="171"/>
                        <a:pt x="128" y="171"/>
                      </a:cubicBezTo>
                      <a:cubicBezTo>
                        <a:pt x="129" y="171"/>
                        <a:pt x="129" y="170"/>
                        <a:pt x="129" y="170"/>
                      </a:cubicBezTo>
                      <a:cubicBezTo>
                        <a:pt x="129" y="170"/>
                        <a:pt x="129" y="170"/>
                        <a:pt x="129" y="170"/>
                      </a:cubicBezTo>
                      <a:cubicBezTo>
                        <a:pt x="129" y="170"/>
                        <a:pt x="129" y="170"/>
                        <a:pt x="129" y="170"/>
                      </a:cubicBezTo>
                      <a:cubicBezTo>
                        <a:pt x="174" y="162"/>
                        <a:pt x="203" y="120"/>
                        <a:pt x="196" y="75"/>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25" name="Freeform 8"/>
                <p:cNvSpPr>
                  <a:spLocks/>
                </p:cNvSpPr>
                <p:nvPr/>
              </p:nvSpPr>
              <p:spPr bwMode="auto">
                <a:xfrm>
                  <a:off x="6997701" y="1441450"/>
                  <a:ext cx="603250" cy="592138"/>
                </a:xfrm>
                <a:custGeom>
                  <a:avLst/>
                  <a:gdLst>
                    <a:gd name="T0" fmla="*/ 121 w 203"/>
                    <a:gd name="T1" fmla="*/ 6 h 200"/>
                    <a:gd name="T2" fmla="*/ 52 w 203"/>
                    <a:gd name="T3" fmla="*/ 18 h 200"/>
                    <a:gd name="T4" fmla="*/ 27 w 203"/>
                    <a:gd name="T5" fmla="*/ 0 h 200"/>
                    <a:gd name="T6" fmla="*/ 31 w 203"/>
                    <a:gd name="T7" fmla="*/ 22 h 200"/>
                    <a:gd name="T8" fmla="*/ 0 w 203"/>
                    <a:gd name="T9" fmla="*/ 1 h 200"/>
                    <a:gd name="T10" fmla="*/ 8 w 203"/>
                    <a:gd name="T11" fmla="*/ 46 h 200"/>
                    <a:gd name="T12" fmla="*/ 57 w 203"/>
                    <a:gd name="T13" fmla="*/ 83 h 200"/>
                    <a:gd name="T14" fmla="*/ 68 w 203"/>
                    <a:gd name="T15" fmla="*/ 150 h 200"/>
                    <a:gd name="T16" fmla="*/ 91 w 203"/>
                    <a:gd name="T17" fmla="*/ 146 h 200"/>
                    <a:gd name="T18" fmla="*/ 86 w 203"/>
                    <a:gd name="T19" fmla="*/ 120 h 200"/>
                    <a:gd name="T20" fmla="*/ 152 w 203"/>
                    <a:gd name="T21" fmla="*/ 186 h 200"/>
                    <a:gd name="T22" fmla="*/ 203 w 203"/>
                    <a:gd name="T23" fmla="*/ 200 h 200"/>
                    <a:gd name="T24" fmla="*/ 174 w 203"/>
                    <a:gd name="T25" fmla="*/ 43 h 200"/>
                    <a:gd name="T26" fmla="*/ 121 w 203"/>
                    <a:gd name="T27" fmla="*/ 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3" h="200">
                      <a:moveTo>
                        <a:pt x="121" y="6"/>
                      </a:moveTo>
                      <a:cubicBezTo>
                        <a:pt x="52" y="18"/>
                        <a:pt x="52" y="18"/>
                        <a:pt x="52" y="18"/>
                      </a:cubicBezTo>
                      <a:cubicBezTo>
                        <a:pt x="27" y="0"/>
                        <a:pt x="27" y="0"/>
                        <a:pt x="27" y="0"/>
                      </a:cubicBezTo>
                      <a:cubicBezTo>
                        <a:pt x="31" y="22"/>
                        <a:pt x="31" y="22"/>
                        <a:pt x="31" y="22"/>
                      </a:cubicBezTo>
                      <a:cubicBezTo>
                        <a:pt x="0" y="1"/>
                        <a:pt x="0" y="1"/>
                        <a:pt x="0" y="1"/>
                      </a:cubicBezTo>
                      <a:cubicBezTo>
                        <a:pt x="8" y="46"/>
                        <a:pt x="8" y="46"/>
                        <a:pt x="8" y="46"/>
                      </a:cubicBezTo>
                      <a:cubicBezTo>
                        <a:pt x="12" y="69"/>
                        <a:pt x="34" y="85"/>
                        <a:pt x="57" y="83"/>
                      </a:cubicBezTo>
                      <a:cubicBezTo>
                        <a:pt x="68" y="150"/>
                        <a:pt x="68" y="150"/>
                        <a:pt x="68" y="150"/>
                      </a:cubicBezTo>
                      <a:cubicBezTo>
                        <a:pt x="91" y="146"/>
                        <a:pt x="91" y="146"/>
                        <a:pt x="91" y="146"/>
                      </a:cubicBezTo>
                      <a:cubicBezTo>
                        <a:pt x="86" y="120"/>
                        <a:pt x="86" y="120"/>
                        <a:pt x="86" y="120"/>
                      </a:cubicBezTo>
                      <a:cubicBezTo>
                        <a:pt x="152" y="186"/>
                        <a:pt x="152" y="186"/>
                        <a:pt x="152" y="186"/>
                      </a:cubicBezTo>
                      <a:cubicBezTo>
                        <a:pt x="203" y="200"/>
                        <a:pt x="203" y="200"/>
                        <a:pt x="203" y="200"/>
                      </a:cubicBezTo>
                      <a:cubicBezTo>
                        <a:pt x="174" y="43"/>
                        <a:pt x="174" y="43"/>
                        <a:pt x="174" y="43"/>
                      </a:cubicBezTo>
                      <a:cubicBezTo>
                        <a:pt x="170" y="18"/>
                        <a:pt x="146" y="2"/>
                        <a:pt x="121" y="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26" name="Freeform 9"/>
                <p:cNvSpPr>
                  <a:spLocks/>
                </p:cNvSpPr>
                <p:nvPr/>
              </p:nvSpPr>
              <p:spPr bwMode="auto">
                <a:xfrm>
                  <a:off x="7239001" y="1701800"/>
                  <a:ext cx="88900" cy="147638"/>
                </a:xfrm>
                <a:custGeom>
                  <a:avLst/>
                  <a:gdLst>
                    <a:gd name="T0" fmla="*/ 0 w 30"/>
                    <a:gd name="T1" fmla="*/ 2 h 50"/>
                    <a:gd name="T2" fmla="*/ 8 w 30"/>
                    <a:gd name="T3" fmla="*/ 50 h 50"/>
                    <a:gd name="T4" fmla="*/ 28 w 30"/>
                    <a:gd name="T5" fmla="*/ 22 h 50"/>
                    <a:gd name="T6" fmla="*/ 0 w 30"/>
                    <a:gd name="T7" fmla="*/ 2 h 50"/>
                  </a:gdLst>
                  <a:ahLst/>
                  <a:cxnLst>
                    <a:cxn ang="0">
                      <a:pos x="T0" y="T1"/>
                    </a:cxn>
                    <a:cxn ang="0">
                      <a:pos x="T2" y="T3"/>
                    </a:cxn>
                    <a:cxn ang="0">
                      <a:pos x="T4" y="T5"/>
                    </a:cxn>
                    <a:cxn ang="0">
                      <a:pos x="T6" y="T7"/>
                    </a:cxn>
                  </a:cxnLst>
                  <a:rect l="0" t="0" r="r" b="b"/>
                  <a:pathLst>
                    <a:path w="30" h="50">
                      <a:moveTo>
                        <a:pt x="0" y="2"/>
                      </a:moveTo>
                      <a:cubicBezTo>
                        <a:pt x="8" y="50"/>
                        <a:pt x="8" y="50"/>
                        <a:pt x="8" y="50"/>
                      </a:cubicBezTo>
                      <a:cubicBezTo>
                        <a:pt x="21" y="48"/>
                        <a:pt x="30" y="35"/>
                        <a:pt x="28" y="22"/>
                      </a:cubicBezTo>
                      <a:cubicBezTo>
                        <a:pt x="26" y="9"/>
                        <a:pt x="13" y="0"/>
                        <a:pt x="0" y="2"/>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27" name="Oval 10"/>
                <p:cNvSpPr>
                  <a:spLocks noChangeArrowheads="1"/>
                </p:cNvSpPr>
                <p:nvPr/>
              </p:nvSpPr>
              <p:spPr bwMode="auto">
                <a:xfrm>
                  <a:off x="7064376" y="1801813"/>
                  <a:ext cx="34925" cy="3651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28" name="Freeform 11"/>
                <p:cNvSpPr>
                  <a:spLocks/>
                </p:cNvSpPr>
                <p:nvPr/>
              </p:nvSpPr>
              <p:spPr bwMode="auto">
                <a:xfrm>
                  <a:off x="7037388" y="1920875"/>
                  <a:ext cx="96838" cy="76200"/>
                </a:xfrm>
                <a:custGeom>
                  <a:avLst/>
                  <a:gdLst>
                    <a:gd name="T0" fmla="*/ 0 w 33"/>
                    <a:gd name="T1" fmla="*/ 6 h 26"/>
                    <a:gd name="T2" fmla="*/ 3 w 33"/>
                    <a:gd name="T3" fmla="*/ 26 h 26"/>
                    <a:gd name="T4" fmla="*/ 33 w 33"/>
                    <a:gd name="T5" fmla="*/ 0 h 26"/>
                    <a:gd name="T6" fmla="*/ 0 w 33"/>
                    <a:gd name="T7" fmla="*/ 6 h 26"/>
                  </a:gdLst>
                  <a:ahLst/>
                  <a:cxnLst>
                    <a:cxn ang="0">
                      <a:pos x="T0" y="T1"/>
                    </a:cxn>
                    <a:cxn ang="0">
                      <a:pos x="T2" y="T3"/>
                    </a:cxn>
                    <a:cxn ang="0">
                      <a:pos x="T4" y="T5"/>
                    </a:cxn>
                    <a:cxn ang="0">
                      <a:pos x="T6" y="T7"/>
                    </a:cxn>
                  </a:cxnLst>
                  <a:rect l="0" t="0" r="r" b="b"/>
                  <a:pathLst>
                    <a:path w="33" h="26">
                      <a:moveTo>
                        <a:pt x="0" y="6"/>
                      </a:moveTo>
                      <a:cubicBezTo>
                        <a:pt x="3" y="26"/>
                        <a:pt x="3" y="26"/>
                        <a:pt x="3" y="26"/>
                      </a:cubicBezTo>
                      <a:cubicBezTo>
                        <a:pt x="18" y="23"/>
                        <a:pt x="29" y="13"/>
                        <a:pt x="33" y="0"/>
                      </a:cubicBezTo>
                      <a:lnTo>
                        <a:pt x="0"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29" name="Freeform 12"/>
                <p:cNvSpPr>
                  <a:spLocks/>
                </p:cNvSpPr>
                <p:nvPr/>
              </p:nvSpPr>
              <p:spPr bwMode="auto">
                <a:xfrm>
                  <a:off x="7116763" y="1897063"/>
                  <a:ext cx="41275" cy="44450"/>
                </a:xfrm>
                <a:custGeom>
                  <a:avLst/>
                  <a:gdLst>
                    <a:gd name="T0" fmla="*/ 12 w 14"/>
                    <a:gd name="T1" fmla="*/ 15 h 15"/>
                    <a:gd name="T2" fmla="*/ 11 w 14"/>
                    <a:gd name="T3" fmla="*/ 4 h 15"/>
                    <a:gd name="T4" fmla="*/ 0 w 14"/>
                    <a:gd name="T5" fmla="*/ 2 h 15"/>
                    <a:gd name="T6" fmla="*/ 12 w 14"/>
                    <a:gd name="T7" fmla="*/ 15 h 15"/>
                  </a:gdLst>
                  <a:ahLst/>
                  <a:cxnLst>
                    <a:cxn ang="0">
                      <a:pos x="T0" y="T1"/>
                    </a:cxn>
                    <a:cxn ang="0">
                      <a:pos x="T2" y="T3"/>
                    </a:cxn>
                    <a:cxn ang="0">
                      <a:pos x="T4" y="T5"/>
                    </a:cxn>
                    <a:cxn ang="0">
                      <a:pos x="T6" y="T7"/>
                    </a:cxn>
                  </a:cxnLst>
                  <a:rect l="0" t="0" r="r" b="b"/>
                  <a:pathLst>
                    <a:path w="14" h="15">
                      <a:moveTo>
                        <a:pt x="12" y="15"/>
                      </a:moveTo>
                      <a:cubicBezTo>
                        <a:pt x="14" y="11"/>
                        <a:pt x="14" y="7"/>
                        <a:pt x="11" y="4"/>
                      </a:cubicBezTo>
                      <a:cubicBezTo>
                        <a:pt x="8" y="1"/>
                        <a:pt x="3" y="0"/>
                        <a:pt x="0" y="2"/>
                      </a:cubicBezTo>
                      <a:lnTo>
                        <a:pt x="12" y="15"/>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30" name="Freeform 13"/>
                <p:cNvSpPr>
                  <a:spLocks/>
                </p:cNvSpPr>
                <p:nvPr/>
              </p:nvSpPr>
              <p:spPr bwMode="auto">
                <a:xfrm>
                  <a:off x="6419851" y="2811463"/>
                  <a:ext cx="1052513" cy="250825"/>
                </a:xfrm>
                <a:custGeom>
                  <a:avLst/>
                  <a:gdLst>
                    <a:gd name="T0" fmla="*/ 42 w 355"/>
                    <a:gd name="T1" fmla="*/ 0 h 85"/>
                    <a:gd name="T2" fmla="*/ 0 w 355"/>
                    <a:gd name="T3" fmla="*/ 43 h 85"/>
                    <a:gd name="T4" fmla="*/ 42 w 355"/>
                    <a:gd name="T5" fmla="*/ 85 h 85"/>
                    <a:gd name="T6" fmla="*/ 312 w 355"/>
                    <a:gd name="T7" fmla="*/ 85 h 85"/>
                    <a:gd name="T8" fmla="*/ 355 w 355"/>
                    <a:gd name="T9" fmla="*/ 43 h 85"/>
                    <a:gd name="T10" fmla="*/ 355 w 355"/>
                    <a:gd name="T11" fmla="*/ 0 h 85"/>
                    <a:gd name="T12" fmla="*/ 42 w 355"/>
                    <a:gd name="T13" fmla="*/ 0 h 85"/>
                  </a:gdLst>
                  <a:ahLst/>
                  <a:cxnLst>
                    <a:cxn ang="0">
                      <a:pos x="T0" y="T1"/>
                    </a:cxn>
                    <a:cxn ang="0">
                      <a:pos x="T2" y="T3"/>
                    </a:cxn>
                    <a:cxn ang="0">
                      <a:pos x="T4" y="T5"/>
                    </a:cxn>
                    <a:cxn ang="0">
                      <a:pos x="T6" y="T7"/>
                    </a:cxn>
                    <a:cxn ang="0">
                      <a:pos x="T8" y="T9"/>
                    </a:cxn>
                    <a:cxn ang="0">
                      <a:pos x="T10" y="T11"/>
                    </a:cxn>
                    <a:cxn ang="0">
                      <a:pos x="T12" y="T13"/>
                    </a:cxn>
                  </a:cxnLst>
                  <a:rect l="0" t="0" r="r" b="b"/>
                  <a:pathLst>
                    <a:path w="355" h="85">
                      <a:moveTo>
                        <a:pt x="42" y="0"/>
                      </a:moveTo>
                      <a:cubicBezTo>
                        <a:pt x="19" y="0"/>
                        <a:pt x="0" y="19"/>
                        <a:pt x="0" y="43"/>
                      </a:cubicBezTo>
                      <a:cubicBezTo>
                        <a:pt x="0" y="66"/>
                        <a:pt x="19" y="85"/>
                        <a:pt x="42" y="85"/>
                      </a:cubicBezTo>
                      <a:cubicBezTo>
                        <a:pt x="312" y="85"/>
                        <a:pt x="312" y="85"/>
                        <a:pt x="312" y="85"/>
                      </a:cubicBezTo>
                      <a:cubicBezTo>
                        <a:pt x="336" y="85"/>
                        <a:pt x="355" y="66"/>
                        <a:pt x="355" y="43"/>
                      </a:cubicBezTo>
                      <a:cubicBezTo>
                        <a:pt x="355" y="0"/>
                        <a:pt x="355" y="0"/>
                        <a:pt x="355" y="0"/>
                      </a:cubicBezTo>
                      <a:lnTo>
                        <a:pt x="42" y="0"/>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31" name="Freeform 14"/>
                <p:cNvSpPr>
                  <a:spLocks/>
                </p:cNvSpPr>
                <p:nvPr/>
              </p:nvSpPr>
              <p:spPr bwMode="auto">
                <a:xfrm>
                  <a:off x="7154863" y="2078038"/>
                  <a:ext cx="317500" cy="735013"/>
                </a:xfrm>
                <a:custGeom>
                  <a:avLst/>
                  <a:gdLst>
                    <a:gd name="T0" fmla="*/ 75 w 107"/>
                    <a:gd name="T1" fmla="*/ 0 h 249"/>
                    <a:gd name="T2" fmla="*/ 0 w 107"/>
                    <a:gd name="T3" fmla="*/ 124 h 249"/>
                    <a:gd name="T4" fmla="*/ 0 w 107"/>
                    <a:gd name="T5" fmla="*/ 249 h 249"/>
                    <a:gd name="T6" fmla="*/ 107 w 107"/>
                    <a:gd name="T7" fmla="*/ 249 h 249"/>
                    <a:gd name="T8" fmla="*/ 107 w 107"/>
                    <a:gd name="T9" fmla="*/ 0 h 249"/>
                    <a:gd name="T10" fmla="*/ 75 w 107"/>
                    <a:gd name="T11" fmla="*/ 0 h 249"/>
                  </a:gdLst>
                  <a:ahLst/>
                  <a:cxnLst>
                    <a:cxn ang="0">
                      <a:pos x="T0" y="T1"/>
                    </a:cxn>
                    <a:cxn ang="0">
                      <a:pos x="T2" y="T3"/>
                    </a:cxn>
                    <a:cxn ang="0">
                      <a:pos x="T4" y="T5"/>
                    </a:cxn>
                    <a:cxn ang="0">
                      <a:pos x="T6" y="T7"/>
                    </a:cxn>
                    <a:cxn ang="0">
                      <a:pos x="T8" y="T9"/>
                    </a:cxn>
                    <a:cxn ang="0">
                      <a:pos x="T10" y="T11"/>
                    </a:cxn>
                  </a:cxnLst>
                  <a:rect l="0" t="0" r="r" b="b"/>
                  <a:pathLst>
                    <a:path w="107" h="249">
                      <a:moveTo>
                        <a:pt x="75" y="0"/>
                      </a:moveTo>
                      <a:cubicBezTo>
                        <a:pt x="9" y="0"/>
                        <a:pt x="0" y="76"/>
                        <a:pt x="0" y="124"/>
                      </a:cubicBezTo>
                      <a:cubicBezTo>
                        <a:pt x="0" y="249"/>
                        <a:pt x="0" y="249"/>
                        <a:pt x="0" y="249"/>
                      </a:cubicBezTo>
                      <a:cubicBezTo>
                        <a:pt x="107" y="249"/>
                        <a:pt x="107" y="249"/>
                        <a:pt x="107" y="249"/>
                      </a:cubicBezTo>
                      <a:cubicBezTo>
                        <a:pt x="107" y="0"/>
                        <a:pt x="107" y="0"/>
                        <a:pt x="107" y="0"/>
                      </a:cubicBezTo>
                      <a:cubicBezTo>
                        <a:pt x="107" y="0"/>
                        <a:pt x="78" y="0"/>
                        <a:pt x="75" y="0"/>
                      </a:cubicBezTo>
                      <a:close/>
                    </a:path>
                  </a:pathLst>
                </a:custGeom>
                <a:solidFill>
                  <a:srgbClr val="D83B01">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32" name="Freeform 27"/>
                <p:cNvSpPr>
                  <a:spLocks/>
                </p:cNvSpPr>
                <p:nvPr/>
              </p:nvSpPr>
              <p:spPr bwMode="auto">
                <a:xfrm>
                  <a:off x="6846888" y="3092450"/>
                  <a:ext cx="471488" cy="58738"/>
                </a:xfrm>
                <a:custGeom>
                  <a:avLst/>
                  <a:gdLst>
                    <a:gd name="T0" fmla="*/ 0 w 159"/>
                    <a:gd name="T1" fmla="*/ 10 h 20"/>
                    <a:gd name="T2" fmla="*/ 10 w 159"/>
                    <a:gd name="T3" fmla="*/ 20 h 20"/>
                    <a:gd name="T4" fmla="*/ 148 w 159"/>
                    <a:gd name="T5" fmla="*/ 20 h 20"/>
                    <a:gd name="T6" fmla="*/ 159 w 159"/>
                    <a:gd name="T7" fmla="*/ 10 h 20"/>
                    <a:gd name="T8" fmla="*/ 159 w 159"/>
                    <a:gd name="T9" fmla="*/ 10 h 20"/>
                    <a:gd name="T10" fmla="*/ 148 w 159"/>
                    <a:gd name="T11" fmla="*/ 0 h 20"/>
                    <a:gd name="T12" fmla="*/ 10 w 159"/>
                    <a:gd name="T13" fmla="*/ 0 h 20"/>
                    <a:gd name="T14" fmla="*/ 0 w 159"/>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9" h="20">
                      <a:moveTo>
                        <a:pt x="0" y="10"/>
                      </a:moveTo>
                      <a:cubicBezTo>
                        <a:pt x="0" y="16"/>
                        <a:pt x="4" y="20"/>
                        <a:pt x="10" y="20"/>
                      </a:cubicBezTo>
                      <a:cubicBezTo>
                        <a:pt x="148" y="20"/>
                        <a:pt x="148" y="20"/>
                        <a:pt x="148" y="20"/>
                      </a:cubicBezTo>
                      <a:cubicBezTo>
                        <a:pt x="154" y="20"/>
                        <a:pt x="159" y="16"/>
                        <a:pt x="159" y="10"/>
                      </a:cubicBezTo>
                      <a:cubicBezTo>
                        <a:pt x="159" y="10"/>
                        <a:pt x="159" y="10"/>
                        <a:pt x="159" y="10"/>
                      </a:cubicBezTo>
                      <a:cubicBezTo>
                        <a:pt x="159" y="4"/>
                        <a:pt x="154" y="0"/>
                        <a:pt x="148" y="0"/>
                      </a:cubicBezTo>
                      <a:cubicBezTo>
                        <a:pt x="10" y="0"/>
                        <a:pt x="10" y="0"/>
                        <a:pt x="10" y="0"/>
                      </a:cubicBezTo>
                      <a:cubicBezTo>
                        <a:pt x="4" y="0"/>
                        <a:pt x="0" y="4"/>
                        <a:pt x="0" y="1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33" name="Freeform 28"/>
                <p:cNvSpPr>
                  <a:spLocks/>
                </p:cNvSpPr>
                <p:nvPr/>
              </p:nvSpPr>
              <p:spPr bwMode="auto">
                <a:xfrm>
                  <a:off x="6630988" y="3055938"/>
                  <a:ext cx="901700" cy="65088"/>
                </a:xfrm>
                <a:custGeom>
                  <a:avLst/>
                  <a:gdLst>
                    <a:gd name="T0" fmla="*/ 304 w 304"/>
                    <a:gd name="T1" fmla="*/ 0 h 22"/>
                    <a:gd name="T2" fmla="*/ 304 w 304"/>
                    <a:gd name="T3" fmla="*/ 0 h 22"/>
                    <a:gd name="T4" fmla="*/ 282 w 304"/>
                    <a:gd name="T5" fmla="*/ 22 h 22"/>
                    <a:gd name="T6" fmla="*/ 22 w 304"/>
                    <a:gd name="T7" fmla="*/ 22 h 22"/>
                    <a:gd name="T8" fmla="*/ 0 w 304"/>
                    <a:gd name="T9" fmla="*/ 0 h 22"/>
                    <a:gd name="T10" fmla="*/ 0 w 304"/>
                    <a:gd name="T11" fmla="*/ 0 h 22"/>
                    <a:gd name="T12" fmla="*/ 304 w 304"/>
                    <a:gd name="T13" fmla="*/ 0 h 22"/>
                  </a:gdLst>
                  <a:ahLst/>
                  <a:cxnLst>
                    <a:cxn ang="0">
                      <a:pos x="T0" y="T1"/>
                    </a:cxn>
                    <a:cxn ang="0">
                      <a:pos x="T2" y="T3"/>
                    </a:cxn>
                    <a:cxn ang="0">
                      <a:pos x="T4" y="T5"/>
                    </a:cxn>
                    <a:cxn ang="0">
                      <a:pos x="T6" y="T7"/>
                    </a:cxn>
                    <a:cxn ang="0">
                      <a:pos x="T8" y="T9"/>
                    </a:cxn>
                    <a:cxn ang="0">
                      <a:pos x="T10" y="T11"/>
                    </a:cxn>
                    <a:cxn ang="0">
                      <a:pos x="T12" y="T13"/>
                    </a:cxn>
                  </a:cxnLst>
                  <a:rect l="0" t="0" r="r" b="b"/>
                  <a:pathLst>
                    <a:path w="304" h="22">
                      <a:moveTo>
                        <a:pt x="304" y="0"/>
                      </a:moveTo>
                      <a:cubicBezTo>
                        <a:pt x="304" y="0"/>
                        <a:pt x="304" y="0"/>
                        <a:pt x="304" y="0"/>
                      </a:cubicBezTo>
                      <a:cubicBezTo>
                        <a:pt x="304" y="12"/>
                        <a:pt x="294" y="22"/>
                        <a:pt x="282" y="22"/>
                      </a:cubicBezTo>
                      <a:cubicBezTo>
                        <a:pt x="22" y="22"/>
                        <a:pt x="22" y="22"/>
                        <a:pt x="22" y="22"/>
                      </a:cubicBezTo>
                      <a:cubicBezTo>
                        <a:pt x="10" y="22"/>
                        <a:pt x="0" y="12"/>
                        <a:pt x="0" y="0"/>
                      </a:cubicBezTo>
                      <a:cubicBezTo>
                        <a:pt x="0" y="0"/>
                        <a:pt x="0" y="0"/>
                        <a:pt x="0" y="0"/>
                      </a:cubicBezTo>
                      <a:lnTo>
                        <a:pt x="304"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34" name="Freeform 29"/>
                <p:cNvSpPr>
                  <a:spLocks/>
                </p:cNvSpPr>
                <p:nvPr/>
              </p:nvSpPr>
              <p:spPr bwMode="auto">
                <a:xfrm>
                  <a:off x="7470908" y="2048827"/>
                  <a:ext cx="65088" cy="795337"/>
                </a:xfrm>
                <a:custGeom>
                  <a:avLst/>
                  <a:gdLst>
                    <a:gd name="T0" fmla="*/ 0 w 22"/>
                    <a:gd name="T1" fmla="*/ 0 h 269"/>
                    <a:gd name="T2" fmla="*/ 0 w 22"/>
                    <a:gd name="T3" fmla="*/ 0 h 269"/>
                    <a:gd name="T4" fmla="*/ 22 w 22"/>
                    <a:gd name="T5" fmla="*/ 22 h 269"/>
                    <a:gd name="T6" fmla="*/ 22 w 22"/>
                    <a:gd name="T7" fmla="*/ 247 h 269"/>
                    <a:gd name="T8" fmla="*/ 0 w 22"/>
                    <a:gd name="T9" fmla="*/ 269 h 269"/>
                    <a:gd name="T10" fmla="*/ 0 w 22"/>
                    <a:gd name="T11" fmla="*/ 269 h 269"/>
                    <a:gd name="T12" fmla="*/ 0 w 22"/>
                    <a:gd name="T13" fmla="*/ 0 h 269"/>
                  </a:gdLst>
                  <a:ahLst/>
                  <a:cxnLst>
                    <a:cxn ang="0">
                      <a:pos x="T0" y="T1"/>
                    </a:cxn>
                    <a:cxn ang="0">
                      <a:pos x="T2" y="T3"/>
                    </a:cxn>
                    <a:cxn ang="0">
                      <a:pos x="T4" y="T5"/>
                    </a:cxn>
                    <a:cxn ang="0">
                      <a:pos x="T6" y="T7"/>
                    </a:cxn>
                    <a:cxn ang="0">
                      <a:pos x="T8" y="T9"/>
                    </a:cxn>
                    <a:cxn ang="0">
                      <a:pos x="T10" y="T11"/>
                    </a:cxn>
                    <a:cxn ang="0">
                      <a:pos x="T12" y="T13"/>
                    </a:cxn>
                  </a:cxnLst>
                  <a:rect l="0" t="0" r="r" b="b"/>
                  <a:pathLst>
                    <a:path w="22" h="269">
                      <a:moveTo>
                        <a:pt x="0" y="0"/>
                      </a:moveTo>
                      <a:cubicBezTo>
                        <a:pt x="0" y="0"/>
                        <a:pt x="0" y="0"/>
                        <a:pt x="0" y="0"/>
                      </a:cubicBezTo>
                      <a:cubicBezTo>
                        <a:pt x="12" y="0"/>
                        <a:pt x="22" y="9"/>
                        <a:pt x="22" y="22"/>
                      </a:cubicBezTo>
                      <a:cubicBezTo>
                        <a:pt x="22" y="247"/>
                        <a:pt x="22" y="247"/>
                        <a:pt x="22" y="247"/>
                      </a:cubicBezTo>
                      <a:cubicBezTo>
                        <a:pt x="22" y="259"/>
                        <a:pt x="12" y="269"/>
                        <a:pt x="0" y="269"/>
                      </a:cubicBezTo>
                      <a:cubicBezTo>
                        <a:pt x="0" y="269"/>
                        <a:pt x="0" y="269"/>
                        <a:pt x="0" y="269"/>
                      </a:cubicBez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35" name="Freeform 30"/>
                <p:cNvSpPr>
                  <a:spLocks/>
                </p:cNvSpPr>
                <p:nvPr/>
              </p:nvSpPr>
              <p:spPr bwMode="auto">
                <a:xfrm>
                  <a:off x="7116895" y="2488562"/>
                  <a:ext cx="468313" cy="677864"/>
                </a:xfrm>
                <a:custGeom>
                  <a:avLst/>
                  <a:gdLst>
                    <a:gd name="T0" fmla="*/ 0 w 158"/>
                    <a:gd name="T1" fmla="*/ 229 h 229"/>
                    <a:gd name="T2" fmla="*/ 122 w 158"/>
                    <a:gd name="T3" fmla="*/ 229 h 229"/>
                    <a:gd name="T4" fmla="*/ 158 w 158"/>
                    <a:gd name="T5" fmla="*/ 193 h 229"/>
                    <a:gd name="T6" fmla="*/ 158 w 158"/>
                    <a:gd name="T7" fmla="*/ 0 h 229"/>
                    <a:gd name="T8" fmla="*/ 142 w 158"/>
                    <a:gd name="T9" fmla="*/ 0 h 229"/>
                    <a:gd name="T10" fmla="*/ 142 w 158"/>
                    <a:gd name="T11" fmla="*/ 193 h 229"/>
                    <a:gd name="T12" fmla="*/ 122 w 158"/>
                    <a:gd name="T13" fmla="*/ 213 h 229"/>
                    <a:gd name="T14" fmla="*/ 0 w 158"/>
                    <a:gd name="T15" fmla="*/ 213 h 229"/>
                    <a:gd name="T16" fmla="*/ 0 w 158"/>
                    <a:gd name="T17" fmla="*/ 22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29">
                      <a:moveTo>
                        <a:pt x="0" y="229"/>
                      </a:moveTo>
                      <a:cubicBezTo>
                        <a:pt x="122" y="229"/>
                        <a:pt x="122" y="229"/>
                        <a:pt x="122" y="229"/>
                      </a:cubicBezTo>
                      <a:cubicBezTo>
                        <a:pt x="141" y="229"/>
                        <a:pt x="158" y="213"/>
                        <a:pt x="158" y="193"/>
                      </a:cubicBezTo>
                      <a:cubicBezTo>
                        <a:pt x="158" y="0"/>
                        <a:pt x="158" y="0"/>
                        <a:pt x="158" y="0"/>
                      </a:cubicBezTo>
                      <a:cubicBezTo>
                        <a:pt x="142" y="0"/>
                        <a:pt x="142" y="0"/>
                        <a:pt x="142" y="0"/>
                      </a:cubicBezTo>
                      <a:cubicBezTo>
                        <a:pt x="142" y="193"/>
                        <a:pt x="142" y="193"/>
                        <a:pt x="142" y="193"/>
                      </a:cubicBezTo>
                      <a:cubicBezTo>
                        <a:pt x="142" y="204"/>
                        <a:pt x="133" y="213"/>
                        <a:pt x="122" y="213"/>
                      </a:cubicBezTo>
                      <a:cubicBezTo>
                        <a:pt x="0" y="213"/>
                        <a:pt x="0" y="213"/>
                        <a:pt x="0" y="213"/>
                      </a:cubicBezTo>
                      <a:lnTo>
                        <a:pt x="0" y="2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36" name="Freeform 31"/>
                <p:cNvSpPr>
                  <a:spLocks/>
                </p:cNvSpPr>
                <p:nvPr/>
              </p:nvSpPr>
              <p:spPr bwMode="auto">
                <a:xfrm>
                  <a:off x="7181851" y="3182938"/>
                  <a:ext cx="115888" cy="104775"/>
                </a:xfrm>
                <a:custGeom>
                  <a:avLst/>
                  <a:gdLst>
                    <a:gd name="T0" fmla="*/ 39 w 39"/>
                    <a:gd name="T1" fmla="*/ 0 h 35"/>
                    <a:gd name="T2" fmla="*/ 39 w 39"/>
                    <a:gd name="T3" fmla="*/ 19 h 35"/>
                    <a:gd name="T4" fmla="*/ 24 w 39"/>
                    <a:gd name="T5" fmla="*/ 35 h 35"/>
                    <a:gd name="T6" fmla="*/ 16 w 39"/>
                    <a:gd name="T7" fmla="*/ 35 h 35"/>
                    <a:gd name="T8" fmla="*/ 0 w 39"/>
                    <a:gd name="T9" fmla="*/ 19 h 35"/>
                    <a:gd name="T10" fmla="*/ 0 w 39"/>
                    <a:gd name="T11" fmla="*/ 0 h 35"/>
                    <a:gd name="T12" fmla="*/ 39 w 39"/>
                    <a:gd name="T13" fmla="*/ 0 h 35"/>
                  </a:gdLst>
                  <a:ahLst/>
                  <a:cxnLst>
                    <a:cxn ang="0">
                      <a:pos x="T0" y="T1"/>
                    </a:cxn>
                    <a:cxn ang="0">
                      <a:pos x="T2" y="T3"/>
                    </a:cxn>
                    <a:cxn ang="0">
                      <a:pos x="T4" y="T5"/>
                    </a:cxn>
                    <a:cxn ang="0">
                      <a:pos x="T6" y="T7"/>
                    </a:cxn>
                    <a:cxn ang="0">
                      <a:pos x="T8" y="T9"/>
                    </a:cxn>
                    <a:cxn ang="0">
                      <a:pos x="T10" y="T11"/>
                    </a:cxn>
                    <a:cxn ang="0">
                      <a:pos x="T12" y="T13"/>
                    </a:cxn>
                  </a:cxnLst>
                  <a:rect l="0" t="0" r="r" b="b"/>
                  <a:pathLst>
                    <a:path w="39" h="35">
                      <a:moveTo>
                        <a:pt x="39" y="0"/>
                      </a:moveTo>
                      <a:cubicBezTo>
                        <a:pt x="39" y="19"/>
                        <a:pt x="39" y="19"/>
                        <a:pt x="39" y="19"/>
                      </a:cubicBezTo>
                      <a:cubicBezTo>
                        <a:pt x="39" y="28"/>
                        <a:pt x="32" y="35"/>
                        <a:pt x="24" y="35"/>
                      </a:cubicBezTo>
                      <a:cubicBezTo>
                        <a:pt x="16" y="35"/>
                        <a:pt x="16" y="35"/>
                        <a:pt x="16" y="35"/>
                      </a:cubicBezTo>
                      <a:cubicBezTo>
                        <a:pt x="7" y="35"/>
                        <a:pt x="0" y="28"/>
                        <a:pt x="0" y="19"/>
                      </a:cubicBezTo>
                      <a:cubicBezTo>
                        <a:pt x="0" y="0"/>
                        <a:pt x="0" y="0"/>
                        <a:pt x="0" y="0"/>
                      </a:cubicBezTo>
                      <a:lnTo>
                        <a:pt x="3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37" name="Freeform 32"/>
                <p:cNvSpPr>
                  <a:spLocks/>
                </p:cNvSpPr>
                <p:nvPr/>
              </p:nvSpPr>
              <p:spPr bwMode="auto">
                <a:xfrm>
                  <a:off x="7539166" y="2429827"/>
                  <a:ext cx="100013" cy="119064"/>
                </a:xfrm>
                <a:custGeom>
                  <a:avLst/>
                  <a:gdLst>
                    <a:gd name="T0" fmla="*/ 0 w 34"/>
                    <a:gd name="T1" fmla="*/ 0 h 40"/>
                    <a:gd name="T2" fmla="*/ 18 w 34"/>
                    <a:gd name="T3" fmla="*/ 0 h 40"/>
                    <a:gd name="T4" fmla="*/ 34 w 34"/>
                    <a:gd name="T5" fmla="*/ 16 h 40"/>
                    <a:gd name="T6" fmla="*/ 34 w 34"/>
                    <a:gd name="T7" fmla="*/ 24 h 40"/>
                    <a:gd name="T8" fmla="*/ 18 w 34"/>
                    <a:gd name="T9" fmla="*/ 40 h 40"/>
                    <a:gd name="T10" fmla="*/ 0 w 34"/>
                    <a:gd name="T11" fmla="*/ 40 h 40"/>
                    <a:gd name="T12" fmla="*/ 0 w 34"/>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4" h="40">
                      <a:moveTo>
                        <a:pt x="0" y="0"/>
                      </a:moveTo>
                      <a:cubicBezTo>
                        <a:pt x="18" y="0"/>
                        <a:pt x="18" y="0"/>
                        <a:pt x="18" y="0"/>
                      </a:cubicBezTo>
                      <a:cubicBezTo>
                        <a:pt x="27" y="0"/>
                        <a:pt x="34" y="7"/>
                        <a:pt x="34" y="16"/>
                      </a:cubicBezTo>
                      <a:cubicBezTo>
                        <a:pt x="34" y="24"/>
                        <a:pt x="34" y="24"/>
                        <a:pt x="34" y="24"/>
                      </a:cubicBezTo>
                      <a:cubicBezTo>
                        <a:pt x="34" y="33"/>
                        <a:pt x="27" y="40"/>
                        <a:pt x="18" y="40"/>
                      </a:cubicBezTo>
                      <a:cubicBezTo>
                        <a:pt x="0" y="40"/>
                        <a:pt x="0" y="40"/>
                        <a:pt x="0" y="40"/>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38" name="Freeform 33"/>
                <p:cNvSpPr>
                  <a:spLocks/>
                </p:cNvSpPr>
                <p:nvPr/>
              </p:nvSpPr>
              <p:spPr bwMode="auto">
                <a:xfrm>
                  <a:off x="6562726" y="2771775"/>
                  <a:ext cx="461963" cy="39688"/>
                </a:xfrm>
                <a:custGeom>
                  <a:avLst/>
                  <a:gdLst>
                    <a:gd name="T0" fmla="*/ 0 w 291"/>
                    <a:gd name="T1" fmla="*/ 0 h 25"/>
                    <a:gd name="T2" fmla="*/ 291 w 291"/>
                    <a:gd name="T3" fmla="*/ 13 h 25"/>
                    <a:gd name="T4" fmla="*/ 291 w 291"/>
                    <a:gd name="T5" fmla="*/ 25 h 25"/>
                    <a:gd name="T6" fmla="*/ 0 w 291"/>
                    <a:gd name="T7" fmla="*/ 25 h 25"/>
                    <a:gd name="T8" fmla="*/ 0 w 291"/>
                    <a:gd name="T9" fmla="*/ 0 h 25"/>
                  </a:gdLst>
                  <a:ahLst/>
                  <a:cxnLst>
                    <a:cxn ang="0">
                      <a:pos x="T0" y="T1"/>
                    </a:cxn>
                    <a:cxn ang="0">
                      <a:pos x="T2" y="T3"/>
                    </a:cxn>
                    <a:cxn ang="0">
                      <a:pos x="T4" y="T5"/>
                    </a:cxn>
                    <a:cxn ang="0">
                      <a:pos x="T6" y="T7"/>
                    </a:cxn>
                    <a:cxn ang="0">
                      <a:pos x="T8" y="T9"/>
                    </a:cxn>
                  </a:cxnLst>
                  <a:rect l="0" t="0" r="r" b="b"/>
                  <a:pathLst>
                    <a:path w="291" h="25">
                      <a:moveTo>
                        <a:pt x="0" y="0"/>
                      </a:moveTo>
                      <a:lnTo>
                        <a:pt x="291" y="13"/>
                      </a:lnTo>
                      <a:lnTo>
                        <a:pt x="291" y="25"/>
                      </a:lnTo>
                      <a:lnTo>
                        <a:pt x="0" y="25"/>
                      </a:lnTo>
                      <a:lnTo>
                        <a:pt x="0" y="0"/>
                      </a:ln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39" name="Freeform 34"/>
                <p:cNvSpPr>
                  <a:spLocks/>
                </p:cNvSpPr>
                <p:nvPr/>
              </p:nvSpPr>
              <p:spPr bwMode="auto">
                <a:xfrm>
                  <a:off x="6413501" y="2336800"/>
                  <a:ext cx="157163" cy="450850"/>
                </a:xfrm>
                <a:custGeom>
                  <a:avLst/>
                  <a:gdLst>
                    <a:gd name="T0" fmla="*/ 75 w 99"/>
                    <a:gd name="T1" fmla="*/ 284 h 284"/>
                    <a:gd name="T2" fmla="*/ 0 w 99"/>
                    <a:gd name="T3" fmla="*/ 2 h 284"/>
                    <a:gd name="T4" fmla="*/ 8 w 99"/>
                    <a:gd name="T5" fmla="*/ 0 h 284"/>
                    <a:gd name="T6" fmla="*/ 99 w 99"/>
                    <a:gd name="T7" fmla="*/ 274 h 284"/>
                    <a:gd name="T8" fmla="*/ 75 w 99"/>
                    <a:gd name="T9" fmla="*/ 284 h 284"/>
                  </a:gdLst>
                  <a:ahLst/>
                  <a:cxnLst>
                    <a:cxn ang="0">
                      <a:pos x="T0" y="T1"/>
                    </a:cxn>
                    <a:cxn ang="0">
                      <a:pos x="T2" y="T3"/>
                    </a:cxn>
                    <a:cxn ang="0">
                      <a:pos x="T4" y="T5"/>
                    </a:cxn>
                    <a:cxn ang="0">
                      <a:pos x="T6" y="T7"/>
                    </a:cxn>
                    <a:cxn ang="0">
                      <a:pos x="T8" y="T9"/>
                    </a:cxn>
                  </a:cxnLst>
                  <a:rect l="0" t="0" r="r" b="b"/>
                  <a:pathLst>
                    <a:path w="99" h="284">
                      <a:moveTo>
                        <a:pt x="75" y="284"/>
                      </a:moveTo>
                      <a:lnTo>
                        <a:pt x="0" y="2"/>
                      </a:lnTo>
                      <a:lnTo>
                        <a:pt x="8" y="0"/>
                      </a:lnTo>
                      <a:lnTo>
                        <a:pt x="99" y="274"/>
                      </a:lnTo>
                      <a:lnTo>
                        <a:pt x="75" y="284"/>
                      </a:ln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40" name="Oval 35"/>
                <p:cNvSpPr>
                  <a:spLocks noChangeArrowheads="1"/>
                </p:cNvSpPr>
                <p:nvPr/>
              </p:nvSpPr>
              <p:spPr bwMode="auto">
                <a:xfrm>
                  <a:off x="6532563" y="2754313"/>
                  <a:ext cx="58738" cy="5715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41" name="Freeform 36"/>
                <p:cNvSpPr>
                  <a:spLocks/>
                </p:cNvSpPr>
                <p:nvPr/>
              </p:nvSpPr>
              <p:spPr bwMode="auto">
                <a:xfrm>
                  <a:off x="7283451" y="2181225"/>
                  <a:ext cx="153988" cy="631825"/>
                </a:xfrm>
                <a:custGeom>
                  <a:avLst/>
                  <a:gdLst>
                    <a:gd name="T0" fmla="*/ 52 w 52"/>
                    <a:gd name="T1" fmla="*/ 188 h 214"/>
                    <a:gd name="T2" fmla="*/ 26 w 52"/>
                    <a:gd name="T3" fmla="*/ 214 h 214"/>
                    <a:gd name="T4" fmla="*/ 26 w 52"/>
                    <a:gd name="T5" fmla="*/ 214 h 214"/>
                    <a:gd name="T6" fmla="*/ 0 w 52"/>
                    <a:gd name="T7" fmla="*/ 188 h 214"/>
                    <a:gd name="T8" fmla="*/ 0 w 52"/>
                    <a:gd name="T9" fmla="*/ 25 h 214"/>
                    <a:gd name="T10" fmla="*/ 26 w 52"/>
                    <a:gd name="T11" fmla="*/ 0 h 214"/>
                    <a:gd name="T12" fmla="*/ 26 w 52"/>
                    <a:gd name="T13" fmla="*/ 0 h 214"/>
                    <a:gd name="T14" fmla="*/ 52 w 52"/>
                    <a:gd name="T15" fmla="*/ 25 h 214"/>
                    <a:gd name="T16" fmla="*/ 52 w 52"/>
                    <a:gd name="T17" fmla="*/ 188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214">
                      <a:moveTo>
                        <a:pt x="52" y="188"/>
                      </a:moveTo>
                      <a:cubicBezTo>
                        <a:pt x="52" y="202"/>
                        <a:pt x="40" y="214"/>
                        <a:pt x="26" y="214"/>
                      </a:cubicBezTo>
                      <a:cubicBezTo>
                        <a:pt x="26" y="214"/>
                        <a:pt x="26" y="214"/>
                        <a:pt x="26" y="214"/>
                      </a:cubicBezTo>
                      <a:cubicBezTo>
                        <a:pt x="12" y="214"/>
                        <a:pt x="0" y="202"/>
                        <a:pt x="0" y="188"/>
                      </a:cubicBezTo>
                      <a:cubicBezTo>
                        <a:pt x="0" y="25"/>
                        <a:pt x="0" y="25"/>
                        <a:pt x="0" y="25"/>
                      </a:cubicBezTo>
                      <a:cubicBezTo>
                        <a:pt x="0" y="11"/>
                        <a:pt x="12" y="0"/>
                        <a:pt x="26" y="0"/>
                      </a:cubicBezTo>
                      <a:cubicBezTo>
                        <a:pt x="26" y="0"/>
                        <a:pt x="26" y="0"/>
                        <a:pt x="26" y="0"/>
                      </a:cubicBezTo>
                      <a:cubicBezTo>
                        <a:pt x="40" y="0"/>
                        <a:pt x="52" y="11"/>
                        <a:pt x="52" y="25"/>
                      </a:cubicBezTo>
                      <a:lnTo>
                        <a:pt x="52" y="188"/>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42" name="Freeform 37"/>
                <p:cNvSpPr>
                  <a:spLocks/>
                </p:cNvSpPr>
                <p:nvPr/>
              </p:nvSpPr>
              <p:spPr bwMode="auto">
                <a:xfrm>
                  <a:off x="6846888" y="2660650"/>
                  <a:ext cx="590550" cy="152400"/>
                </a:xfrm>
                <a:custGeom>
                  <a:avLst/>
                  <a:gdLst>
                    <a:gd name="T0" fmla="*/ 173 w 199"/>
                    <a:gd name="T1" fmla="*/ 0 h 52"/>
                    <a:gd name="T2" fmla="*/ 199 w 199"/>
                    <a:gd name="T3" fmla="*/ 26 h 52"/>
                    <a:gd name="T4" fmla="*/ 199 w 199"/>
                    <a:gd name="T5" fmla="*/ 26 h 52"/>
                    <a:gd name="T6" fmla="*/ 173 w 199"/>
                    <a:gd name="T7" fmla="*/ 52 h 52"/>
                    <a:gd name="T8" fmla="*/ 25 w 199"/>
                    <a:gd name="T9" fmla="*/ 52 h 52"/>
                    <a:gd name="T10" fmla="*/ 0 w 199"/>
                    <a:gd name="T11" fmla="*/ 26 h 52"/>
                    <a:gd name="T12" fmla="*/ 0 w 199"/>
                    <a:gd name="T13" fmla="*/ 26 h 52"/>
                    <a:gd name="T14" fmla="*/ 25 w 199"/>
                    <a:gd name="T15" fmla="*/ 0 h 52"/>
                    <a:gd name="T16" fmla="*/ 173 w 199"/>
                    <a:gd name="T1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9" h="52">
                      <a:moveTo>
                        <a:pt x="173" y="0"/>
                      </a:moveTo>
                      <a:cubicBezTo>
                        <a:pt x="187" y="0"/>
                        <a:pt x="199" y="11"/>
                        <a:pt x="199" y="26"/>
                      </a:cubicBezTo>
                      <a:cubicBezTo>
                        <a:pt x="199" y="26"/>
                        <a:pt x="199" y="26"/>
                        <a:pt x="199" y="26"/>
                      </a:cubicBezTo>
                      <a:cubicBezTo>
                        <a:pt x="199" y="40"/>
                        <a:pt x="187" y="52"/>
                        <a:pt x="173" y="52"/>
                      </a:cubicBezTo>
                      <a:cubicBezTo>
                        <a:pt x="25" y="52"/>
                        <a:pt x="25" y="52"/>
                        <a:pt x="25" y="52"/>
                      </a:cubicBezTo>
                      <a:cubicBezTo>
                        <a:pt x="11" y="52"/>
                        <a:pt x="0" y="40"/>
                        <a:pt x="0" y="26"/>
                      </a:cubicBezTo>
                      <a:cubicBezTo>
                        <a:pt x="0" y="26"/>
                        <a:pt x="0" y="26"/>
                        <a:pt x="0" y="26"/>
                      </a:cubicBezTo>
                      <a:cubicBezTo>
                        <a:pt x="0" y="11"/>
                        <a:pt x="11" y="0"/>
                        <a:pt x="25" y="0"/>
                      </a:cubicBezTo>
                      <a:lnTo>
                        <a:pt x="173" y="0"/>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43" name="Freeform 38"/>
                <p:cNvSpPr>
                  <a:spLocks/>
                </p:cNvSpPr>
                <p:nvPr/>
              </p:nvSpPr>
              <p:spPr bwMode="auto">
                <a:xfrm>
                  <a:off x="6775451" y="2660650"/>
                  <a:ext cx="306388" cy="152400"/>
                </a:xfrm>
                <a:custGeom>
                  <a:avLst/>
                  <a:gdLst>
                    <a:gd name="T0" fmla="*/ 103 w 103"/>
                    <a:gd name="T1" fmla="*/ 52 h 52"/>
                    <a:gd name="T2" fmla="*/ 0 w 103"/>
                    <a:gd name="T3" fmla="*/ 52 h 52"/>
                    <a:gd name="T4" fmla="*/ 51 w 103"/>
                    <a:gd name="T5" fmla="*/ 0 h 52"/>
                    <a:gd name="T6" fmla="*/ 103 w 103"/>
                    <a:gd name="T7" fmla="*/ 52 h 52"/>
                  </a:gdLst>
                  <a:ahLst/>
                  <a:cxnLst>
                    <a:cxn ang="0">
                      <a:pos x="T0" y="T1"/>
                    </a:cxn>
                    <a:cxn ang="0">
                      <a:pos x="T2" y="T3"/>
                    </a:cxn>
                    <a:cxn ang="0">
                      <a:pos x="T4" y="T5"/>
                    </a:cxn>
                    <a:cxn ang="0">
                      <a:pos x="T6" y="T7"/>
                    </a:cxn>
                  </a:cxnLst>
                  <a:rect l="0" t="0" r="r" b="b"/>
                  <a:pathLst>
                    <a:path w="103" h="52">
                      <a:moveTo>
                        <a:pt x="103" y="52"/>
                      </a:moveTo>
                      <a:cubicBezTo>
                        <a:pt x="0" y="52"/>
                        <a:pt x="0" y="52"/>
                        <a:pt x="0" y="52"/>
                      </a:cubicBezTo>
                      <a:cubicBezTo>
                        <a:pt x="0" y="23"/>
                        <a:pt x="23" y="0"/>
                        <a:pt x="51" y="0"/>
                      </a:cubicBezTo>
                      <a:cubicBezTo>
                        <a:pt x="80" y="0"/>
                        <a:pt x="103" y="23"/>
                        <a:pt x="103" y="52"/>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44" name="Rectangle 39"/>
                <p:cNvSpPr>
                  <a:spLocks noChangeArrowheads="1"/>
                </p:cNvSpPr>
                <p:nvPr/>
              </p:nvSpPr>
              <p:spPr bwMode="auto">
                <a:xfrm>
                  <a:off x="7010401" y="2660650"/>
                  <a:ext cx="71438" cy="1524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45" name="Rectangle 40"/>
                <p:cNvSpPr>
                  <a:spLocks noChangeArrowheads="1"/>
                </p:cNvSpPr>
                <p:nvPr/>
              </p:nvSpPr>
              <p:spPr bwMode="auto">
                <a:xfrm>
                  <a:off x="7280276" y="2171700"/>
                  <a:ext cx="192088" cy="298450"/>
                </a:xfrm>
                <a:prstGeom prst="rect">
                  <a:avLst/>
                </a:prstGeom>
                <a:solidFill>
                  <a:srgbClr val="D83B01">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grpSp>
          <p:grpSp>
            <p:nvGrpSpPr>
              <p:cNvPr id="11" name="Group 10"/>
              <p:cNvGrpSpPr/>
              <p:nvPr/>
            </p:nvGrpSpPr>
            <p:grpSpPr>
              <a:xfrm>
                <a:off x="4243570" y="3315652"/>
                <a:ext cx="2525262" cy="593085"/>
                <a:chOff x="4243570" y="3315652"/>
                <a:chExt cx="2525262" cy="593085"/>
              </a:xfrm>
            </p:grpSpPr>
            <p:sp>
              <p:nvSpPr>
                <p:cNvPr id="19" name="Freeform 18"/>
                <p:cNvSpPr>
                  <a:spLocks/>
                </p:cNvSpPr>
                <p:nvPr/>
              </p:nvSpPr>
              <p:spPr bwMode="auto">
                <a:xfrm>
                  <a:off x="4243570" y="3504565"/>
                  <a:ext cx="512979" cy="404172"/>
                </a:xfrm>
                <a:custGeom>
                  <a:avLst/>
                  <a:gdLst>
                    <a:gd name="connsiteX0" fmla="*/ 373039 w 512979"/>
                    <a:gd name="connsiteY0" fmla="*/ 0 h 404172"/>
                    <a:gd name="connsiteX1" fmla="*/ 482434 w 512979"/>
                    <a:gd name="connsiteY1" fmla="*/ 0 h 404172"/>
                    <a:gd name="connsiteX2" fmla="*/ 499938 w 512979"/>
                    <a:gd name="connsiteY2" fmla="*/ 61406 h 404172"/>
                    <a:gd name="connsiteX3" fmla="*/ 179251 w 512979"/>
                    <a:gd name="connsiteY3" fmla="*/ 404172 h 404172"/>
                    <a:gd name="connsiteX4" fmla="*/ 0 w 512979"/>
                    <a:gd name="connsiteY4" fmla="*/ 404172 h 404172"/>
                    <a:gd name="connsiteX5" fmla="*/ 69947 w 512979"/>
                    <a:gd name="connsiteY5" fmla="*/ 321209 h 404172"/>
                    <a:gd name="connsiteX6" fmla="*/ 311778 w 512979"/>
                    <a:gd name="connsiteY6" fmla="*/ 35089 h 404172"/>
                    <a:gd name="connsiteX7" fmla="*/ 373039 w 512979"/>
                    <a:gd name="connsiteY7" fmla="*/ 0 h 404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2979" h="404172">
                      <a:moveTo>
                        <a:pt x="373039" y="0"/>
                      </a:moveTo>
                      <a:cubicBezTo>
                        <a:pt x="482434" y="0"/>
                        <a:pt x="482434" y="0"/>
                        <a:pt x="482434" y="0"/>
                      </a:cubicBezTo>
                      <a:cubicBezTo>
                        <a:pt x="499938" y="0"/>
                        <a:pt x="530568" y="26317"/>
                        <a:pt x="499938" y="61406"/>
                      </a:cubicBezTo>
                      <a:lnTo>
                        <a:pt x="179251" y="404172"/>
                      </a:lnTo>
                      <a:lnTo>
                        <a:pt x="0" y="404172"/>
                      </a:lnTo>
                      <a:lnTo>
                        <a:pt x="69947" y="321209"/>
                      </a:lnTo>
                      <a:cubicBezTo>
                        <a:pt x="204708" y="161534"/>
                        <a:pt x="311778" y="35089"/>
                        <a:pt x="311778" y="35089"/>
                      </a:cubicBezTo>
                      <a:cubicBezTo>
                        <a:pt x="324905" y="13159"/>
                        <a:pt x="355536" y="0"/>
                        <a:pt x="373039" y="0"/>
                      </a:cubicBezTo>
                      <a:close/>
                    </a:path>
                  </a:pathLst>
                </a:custGeom>
                <a:solidFill>
                  <a:srgbClr val="3425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20" name="Freeform 19"/>
                <p:cNvSpPr>
                  <a:spLocks/>
                </p:cNvSpPr>
                <p:nvPr/>
              </p:nvSpPr>
              <p:spPr bwMode="auto">
                <a:xfrm>
                  <a:off x="5692633" y="3504565"/>
                  <a:ext cx="512980" cy="404172"/>
                </a:xfrm>
                <a:custGeom>
                  <a:avLst/>
                  <a:gdLst>
                    <a:gd name="connsiteX0" fmla="*/ 30545 w 512980"/>
                    <a:gd name="connsiteY0" fmla="*/ 0 h 404172"/>
                    <a:gd name="connsiteX1" fmla="*/ 139940 w 512980"/>
                    <a:gd name="connsiteY1" fmla="*/ 0 h 404172"/>
                    <a:gd name="connsiteX2" fmla="*/ 201201 w 512980"/>
                    <a:gd name="connsiteY2" fmla="*/ 35089 h 404172"/>
                    <a:gd name="connsiteX3" fmla="*/ 443033 w 512980"/>
                    <a:gd name="connsiteY3" fmla="*/ 321209 h 404172"/>
                    <a:gd name="connsiteX4" fmla="*/ 512980 w 512980"/>
                    <a:gd name="connsiteY4" fmla="*/ 404172 h 404172"/>
                    <a:gd name="connsiteX5" fmla="*/ 333729 w 512980"/>
                    <a:gd name="connsiteY5" fmla="*/ 404172 h 404172"/>
                    <a:gd name="connsiteX6" fmla="*/ 13042 w 512980"/>
                    <a:gd name="connsiteY6" fmla="*/ 61406 h 404172"/>
                    <a:gd name="connsiteX7" fmla="*/ 30545 w 512980"/>
                    <a:gd name="connsiteY7" fmla="*/ 0 h 404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2980" h="404172">
                      <a:moveTo>
                        <a:pt x="30545" y="0"/>
                      </a:moveTo>
                      <a:cubicBezTo>
                        <a:pt x="30545" y="0"/>
                        <a:pt x="30545" y="0"/>
                        <a:pt x="139940" y="0"/>
                      </a:cubicBezTo>
                      <a:cubicBezTo>
                        <a:pt x="157443" y="0"/>
                        <a:pt x="188074" y="13159"/>
                        <a:pt x="201201" y="35089"/>
                      </a:cubicBezTo>
                      <a:cubicBezTo>
                        <a:pt x="201201" y="35089"/>
                        <a:pt x="308272" y="161534"/>
                        <a:pt x="443033" y="321209"/>
                      </a:cubicBezTo>
                      <a:lnTo>
                        <a:pt x="512980" y="404172"/>
                      </a:lnTo>
                      <a:lnTo>
                        <a:pt x="333729" y="404172"/>
                      </a:lnTo>
                      <a:lnTo>
                        <a:pt x="13042" y="61406"/>
                      </a:lnTo>
                      <a:cubicBezTo>
                        <a:pt x="-17589" y="26317"/>
                        <a:pt x="13042" y="0"/>
                        <a:pt x="30545" y="0"/>
                      </a:cubicBezTo>
                      <a:close/>
                    </a:path>
                  </a:pathLst>
                </a:custGeom>
                <a:solidFill>
                  <a:srgbClr val="3425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21" name="Freeform 20"/>
                <p:cNvSpPr>
                  <a:spLocks/>
                </p:cNvSpPr>
                <p:nvPr/>
              </p:nvSpPr>
              <p:spPr bwMode="auto">
                <a:xfrm>
                  <a:off x="4247506" y="3315652"/>
                  <a:ext cx="2521326" cy="276225"/>
                </a:xfrm>
                <a:custGeom>
                  <a:avLst/>
                  <a:gdLst>
                    <a:gd name="connsiteX0" fmla="*/ 0 w 2521326"/>
                    <a:gd name="connsiteY0" fmla="*/ 0 h 276225"/>
                    <a:gd name="connsiteX1" fmla="*/ 177869 w 2521326"/>
                    <a:gd name="connsiteY1" fmla="*/ 0 h 276225"/>
                    <a:gd name="connsiteX2" fmla="*/ 2521326 w 2521326"/>
                    <a:gd name="connsiteY2" fmla="*/ 0 h 276225"/>
                    <a:gd name="connsiteX3" fmla="*/ 2521326 w 2521326"/>
                    <a:gd name="connsiteY3" fmla="*/ 35076 h 276225"/>
                    <a:gd name="connsiteX4" fmla="*/ 968946 w 2521326"/>
                    <a:gd name="connsiteY4" fmla="*/ 276225 h 276225"/>
                    <a:gd name="connsiteX5" fmla="*/ 29318 w 2521326"/>
                    <a:gd name="connsiteY5" fmla="*/ 210457 h 276225"/>
                    <a:gd name="connsiteX6" fmla="*/ 0 w 2521326"/>
                    <a:gd name="connsiteY6" fmla="*/ 204318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21326" h="276225">
                      <a:moveTo>
                        <a:pt x="0" y="0"/>
                      </a:moveTo>
                      <a:lnTo>
                        <a:pt x="177869" y="0"/>
                      </a:lnTo>
                      <a:cubicBezTo>
                        <a:pt x="632027" y="0"/>
                        <a:pt x="1358681" y="0"/>
                        <a:pt x="2521326" y="0"/>
                      </a:cubicBezTo>
                      <a:lnTo>
                        <a:pt x="2521326" y="35076"/>
                      </a:lnTo>
                      <a:cubicBezTo>
                        <a:pt x="2267698" y="179766"/>
                        <a:pt x="1668610" y="276225"/>
                        <a:pt x="968946" y="276225"/>
                      </a:cubicBezTo>
                      <a:cubicBezTo>
                        <a:pt x="621300" y="276225"/>
                        <a:pt x="297705" y="252110"/>
                        <a:pt x="29318" y="210457"/>
                      </a:cubicBezTo>
                      <a:lnTo>
                        <a:pt x="0" y="204318"/>
                      </a:lnTo>
                      <a:close/>
                    </a:path>
                  </a:pathLst>
                </a:custGeom>
                <a:solidFill>
                  <a:srgbClr val="513A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grpSp>
          <p:grpSp>
            <p:nvGrpSpPr>
              <p:cNvPr id="12" name="Group 11"/>
              <p:cNvGrpSpPr/>
              <p:nvPr/>
            </p:nvGrpSpPr>
            <p:grpSpPr>
              <a:xfrm rot="2350315">
                <a:off x="5989331" y="2507581"/>
                <a:ext cx="598331" cy="829441"/>
                <a:chOff x="6006115" y="2691336"/>
                <a:chExt cx="598331" cy="829441"/>
              </a:xfrm>
            </p:grpSpPr>
            <p:sp>
              <p:nvSpPr>
                <p:cNvPr id="17" name="Freeform 16"/>
                <p:cNvSpPr>
                  <a:spLocks/>
                </p:cNvSpPr>
                <p:nvPr/>
              </p:nvSpPr>
              <p:spPr bwMode="auto">
                <a:xfrm rot="1103645">
                  <a:off x="6006115" y="3349327"/>
                  <a:ext cx="388938" cy="171450"/>
                </a:xfrm>
                <a:custGeom>
                  <a:avLst/>
                  <a:gdLst>
                    <a:gd name="T0" fmla="*/ 64 w 131"/>
                    <a:gd name="T1" fmla="*/ 0 h 58"/>
                    <a:gd name="T2" fmla="*/ 0 w 131"/>
                    <a:gd name="T3" fmla="*/ 58 h 58"/>
                    <a:gd name="T4" fmla="*/ 64 w 131"/>
                    <a:gd name="T5" fmla="*/ 58 h 58"/>
                    <a:gd name="T6" fmla="*/ 131 w 131"/>
                    <a:gd name="T7" fmla="*/ 58 h 58"/>
                    <a:gd name="T8" fmla="*/ 131 w 131"/>
                    <a:gd name="T9" fmla="*/ 0 h 58"/>
                    <a:gd name="T10" fmla="*/ 64 w 131"/>
                    <a:gd name="T11" fmla="*/ 0 h 58"/>
                  </a:gdLst>
                  <a:ahLst/>
                  <a:cxnLst>
                    <a:cxn ang="0">
                      <a:pos x="T0" y="T1"/>
                    </a:cxn>
                    <a:cxn ang="0">
                      <a:pos x="T2" y="T3"/>
                    </a:cxn>
                    <a:cxn ang="0">
                      <a:pos x="T4" y="T5"/>
                    </a:cxn>
                    <a:cxn ang="0">
                      <a:pos x="T6" y="T7"/>
                    </a:cxn>
                    <a:cxn ang="0">
                      <a:pos x="T8" y="T9"/>
                    </a:cxn>
                    <a:cxn ang="0">
                      <a:pos x="T10" y="T11"/>
                    </a:cxn>
                  </a:cxnLst>
                  <a:rect l="0" t="0" r="r" b="b"/>
                  <a:pathLst>
                    <a:path w="131" h="58">
                      <a:moveTo>
                        <a:pt x="64" y="0"/>
                      </a:moveTo>
                      <a:cubicBezTo>
                        <a:pt x="31" y="0"/>
                        <a:pt x="3" y="25"/>
                        <a:pt x="0" y="58"/>
                      </a:cubicBezTo>
                      <a:cubicBezTo>
                        <a:pt x="64" y="58"/>
                        <a:pt x="64" y="58"/>
                        <a:pt x="64" y="58"/>
                      </a:cubicBezTo>
                      <a:cubicBezTo>
                        <a:pt x="131" y="58"/>
                        <a:pt x="131" y="58"/>
                        <a:pt x="131" y="58"/>
                      </a:cubicBezTo>
                      <a:cubicBezTo>
                        <a:pt x="131" y="0"/>
                        <a:pt x="131" y="0"/>
                        <a:pt x="131" y="0"/>
                      </a:cubicBezTo>
                      <a:lnTo>
                        <a:pt x="64" y="0"/>
                      </a:lnTo>
                      <a:close/>
                    </a:path>
                  </a:pathLst>
                </a:custGeom>
                <a:solidFill>
                  <a:srgbClr val="BAD80A">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18" name="Rectangle 17"/>
                <p:cNvSpPr>
                  <a:spLocks noChangeArrowheads="1"/>
                </p:cNvSpPr>
                <p:nvPr/>
              </p:nvSpPr>
              <p:spPr bwMode="auto">
                <a:xfrm rot="1103645">
                  <a:off x="6340921" y="2691336"/>
                  <a:ext cx="263525" cy="723900"/>
                </a:xfrm>
                <a:prstGeom prst="rect">
                  <a:avLst/>
                </a:prstGeom>
                <a:solidFill>
                  <a:schemeClr val="accent2">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grpSp>
          <p:grpSp>
            <p:nvGrpSpPr>
              <p:cNvPr id="13" name="Group 12"/>
              <p:cNvGrpSpPr/>
              <p:nvPr/>
            </p:nvGrpSpPr>
            <p:grpSpPr>
              <a:xfrm rot="19811762">
                <a:off x="6350661" y="2802697"/>
                <a:ext cx="602318" cy="827644"/>
                <a:chOff x="6280309" y="2808848"/>
                <a:chExt cx="602318" cy="827644"/>
              </a:xfrm>
            </p:grpSpPr>
            <p:sp>
              <p:nvSpPr>
                <p:cNvPr id="15" name="Freeform 14"/>
                <p:cNvSpPr>
                  <a:spLocks/>
                </p:cNvSpPr>
                <p:nvPr/>
              </p:nvSpPr>
              <p:spPr bwMode="auto">
                <a:xfrm rot="1103645">
                  <a:off x="6280309" y="3465042"/>
                  <a:ext cx="388938" cy="171450"/>
                </a:xfrm>
                <a:custGeom>
                  <a:avLst/>
                  <a:gdLst>
                    <a:gd name="T0" fmla="*/ 64 w 131"/>
                    <a:gd name="T1" fmla="*/ 0 h 58"/>
                    <a:gd name="T2" fmla="*/ 0 w 131"/>
                    <a:gd name="T3" fmla="*/ 58 h 58"/>
                    <a:gd name="T4" fmla="*/ 64 w 131"/>
                    <a:gd name="T5" fmla="*/ 58 h 58"/>
                    <a:gd name="T6" fmla="*/ 131 w 131"/>
                    <a:gd name="T7" fmla="*/ 58 h 58"/>
                    <a:gd name="T8" fmla="*/ 131 w 131"/>
                    <a:gd name="T9" fmla="*/ 0 h 58"/>
                    <a:gd name="T10" fmla="*/ 64 w 131"/>
                    <a:gd name="T11" fmla="*/ 0 h 58"/>
                  </a:gdLst>
                  <a:ahLst/>
                  <a:cxnLst>
                    <a:cxn ang="0">
                      <a:pos x="T0" y="T1"/>
                    </a:cxn>
                    <a:cxn ang="0">
                      <a:pos x="T2" y="T3"/>
                    </a:cxn>
                    <a:cxn ang="0">
                      <a:pos x="T4" y="T5"/>
                    </a:cxn>
                    <a:cxn ang="0">
                      <a:pos x="T6" y="T7"/>
                    </a:cxn>
                    <a:cxn ang="0">
                      <a:pos x="T8" y="T9"/>
                    </a:cxn>
                    <a:cxn ang="0">
                      <a:pos x="T10" y="T11"/>
                    </a:cxn>
                  </a:cxnLst>
                  <a:rect l="0" t="0" r="r" b="b"/>
                  <a:pathLst>
                    <a:path w="131" h="58">
                      <a:moveTo>
                        <a:pt x="64" y="0"/>
                      </a:moveTo>
                      <a:cubicBezTo>
                        <a:pt x="31" y="0"/>
                        <a:pt x="3" y="25"/>
                        <a:pt x="0" y="58"/>
                      </a:cubicBezTo>
                      <a:cubicBezTo>
                        <a:pt x="64" y="58"/>
                        <a:pt x="64" y="58"/>
                        <a:pt x="64" y="58"/>
                      </a:cubicBezTo>
                      <a:cubicBezTo>
                        <a:pt x="131" y="58"/>
                        <a:pt x="131" y="58"/>
                        <a:pt x="131" y="58"/>
                      </a:cubicBezTo>
                      <a:cubicBezTo>
                        <a:pt x="131" y="0"/>
                        <a:pt x="131" y="0"/>
                        <a:pt x="131" y="0"/>
                      </a:cubicBezTo>
                      <a:lnTo>
                        <a:pt x="64" y="0"/>
                      </a:lnTo>
                      <a:close/>
                    </a:path>
                  </a:pathLst>
                </a:custGeom>
                <a:solidFill>
                  <a:srgbClr val="BAD80A">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16" name="Rectangle 15"/>
                <p:cNvSpPr>
                  <a:spLocks noChangeArrowheads="1"/>
                </p:cNvSpPr>
                <p:nvPr/>
              </p:nvSpPr>
              <p:spPr bwMode="auto">
                <a:xfrm rot="1103645">
                  <a:off x="6619102" y="2808848"/>
                  <a:ext cx="263525" cy="723900"/>
                </a:xfrm>
                <a:prstGeom prst="rect">
                  <a:avLst/>
                </a:prstGeom>
                <a:solidFill>
                  <a:schemeClr val="accent2">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grpSp>
          <p:pic>
            <p:nvPicPr>
              <p:cNvPr id="14" name="Picture 13"/>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163048" y="3292708"/>
                <a:ext cx="351684" cy="805060"/>
              </a:xfrm>
              <a:prstGeom prst="rect">
                <a:avLst/>
              </a:prstGeom>
            </p:spPr>
          </p:pic>
        </p:grpSp>
        <p:sp>
          <p:nvSpPr>
            <p:cNvPr id="8" name="Freeform 7"/>
            <p:cNvSpPr>
              <a:spLocks/>
            </p:cNvSpPr>
            <p:nvPr/>
          </p:nvSpPr>
          <p:spPr bwMode="auto">
            <a:xfrm flipH="1">
              <a:off x="8092941" y="5845715"/>
              <a:ext cx="1948093" cy="213424"/>
            </a:xfrm>
            <a:custGeom>
              <a:avLst/>
              <a:gdLst>
                <a:gd name="connsiteX0" fmla="*/ 0 w 2521326"/>
                <a:gd name="connsiteY0" fmla="*/ 0 h 276225"/>
                <a:gd name="connsiteX1" fmla="*/ 177869 w 2521326"/>
                <a:gd name="connsiteY1" fmla="*/ 0 h 276225"/>
                <a:gd name="connsiteX2" fmla="*/ 2521326 w 2521326"/>
                <a:gd name="connsiteY2" fmla="*/ 0 h 276225"/>
                <a:gd name="connsiteX3" fmla="*/ 2521326 w 2521326"/>
                <a:gd name="connsiteY3" fmla="*/ 35076 h 276225"/>
                <a:gd name="connsiteX4" fmla="*/ 968946 w 2521326"/>
                <a:gd name="connsiteY4" fmla="*/ 276225 h 276225"/>
                <a:gd name="connsiteX5" fmla="*/ 29318 w 2521326"/>
                <a:gd name="connsiteY5" fmla="*/ 210457 h 276225"/>
                <a:gd name="connsiteX6" fmla="*/ 0 w 2521326"/>
                <a:gd name="connsiteY6" fmla="*/ 204318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21326" h="276225">
                  <a:moveTo>
                    <a:pt x="0" y="0"/>
                  </a:moveTo>
                  <a:lnTo>
                    <a:pt x="177869" y="0"/>
                  </a:lnTo>
                  <a:cubicBezTo>
                    <a:pt x="632027" y="0"/>
                    <a:pt x="1358681" y="0"/>
                    <a:pt x="2521326" y="0"/>
                  </a:cubicBezTo>
                  <a:lnTo>
                    <a:pt x="2521326" y="35076"/>
                  </a:lnTo>
                  <a:cubicBezTo>
                    <a:pt x="2267698" y="179766"/>
                    <a:pt x="1668610" y="276225"/>
                    <a:pt x="968946" y="276225"/>
                  </a:cubicBezTo>
                  <a:cubicBezTo>
                    <a:pt x="621300" y="276225"/>
                    <a:pt x="297705" y="252110"/>
                    <a:pt x="29318" y="210457"/>
                  </a:cubicBezTo>
                  <a:lnTo>
                    <a:pt x="0" y="204318"/>
                  </a:lnTo>
                  <a:close/>
                </a:path>
              </a:pathLst>
            </a:custGeom>
            <a:solidFill>
              <a:srgbClr val="513A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grpSp>
    </p:spTree>
    <p:extLst>
      <p:ext uri="{BB962C8B-B14F-4D97-AF65-F5344CB8AC3E}">
        <p14:creationId xmlns:p14="http://schemas.microsoft.com/office/powerpoint/2010/main" val="1228359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ight Arrow 54"/>
          <p:cNvSpPr/>
          <p:nvPr/>
        </p:nvSpPr>
        <p:spPr bwMode="auto">
          <a:xfrm>
            <a:off x="2502" y="2679936"/>
            <a:ext cx="12431473" cy="1052104"/>
          </a:xfrm>
          <a:prstGeom prst="rightArrow">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marL="0" marR="0" lvl="0" indent="0" algn="ctr" defTabSz="932290" eaLnBrk="1" fontAlgn="base" latinLnBrk="0" hangingPunct="1">
              <a:lnSpc>
                <a:spcPct val="100000"/>
              </a:lnSpc>
              <a:spcBef>
                <a:spcPct val="0"/>
              </a:spcBef>
              <a:spcAft>
                <a:spcPct val="0"/>
              </a:spcAft>
              <a:buClrTx/>
              <a:buSzTx/>
              <a:buFontTx/>
              <a:buNone/>
              <a:tabLst/>
              <a:defRPr/>
            </a:pPr>
            <a:endParaRPr kumimoji="0" lang="nl-BE" sz="2244"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2" name="Title 1"/>
          <p:cNvSpPr>
            <a:spLocks noGrp="1"/>
          </p:cNvSpPr>
          <p:nvPr>
            <p:ph type="title"/>
          </p:nvPr>
        </p:nvSpPr>
        <p:spPr/>
        <p:txBody>
          <a:bodyPr/>
          <a:lstStyle/>
          <a:p>
            <a:r>
              <a:rPr lang="en-US" dirty="0"/>
              <a:t>Getting started</a:t>
            </a:r>
            <a:endParaRPr lang="nl-BE" dirty="0"/>
          </a:p>
        </p:txBody>
      </p:sp>
      <p:grpSp>
        <p:nvGrpSpPr>
          <p:cNvPr id="50" name="Group 49"/>
          <p:cNvGrpSpPr/>
          <p:nvPr/>
        </p:nvGrpSpPr>
        <p:grpSpPr>
          <a:xfrm>
            <a:off x="579074" y="2510282"/>
            <a:ext cx="2043465" cy="1221758"/>
            <a:chOff x="565318" y="2461284"/>
            <a:chExt cx="2003579" cy="1197911"/>
          </a:xfrm>
        </p:grpSpPr>
        <p:grpSp>
          <p:nvGrpSpPr>
            <p:cNvPr id="3" name="Group 2"/>
            <p:cNvGrpSpPr/>
            <p:nvPr/>
          </p:nvGrpSpPr>
          <p:grpSpPr>
            <a:xfrm>
              <a:off x="968747" y="2505173"/>
              <a:ext cx="1600150" cy="1154022"/>
              <a:chOff x="5029200" y="4609247"/>
              <a:chExt cx="1600150" cy="1154022"/>
            </a:xfrm>
          </p:grpSpPr>
          <p:grpSp>
            <p:nvGrpSpPr>
              <p:cNvPr id="4" name="Group 3"/>
              <p:cNvGrpSpPr/>
              <p:nvPr/>
            </p:nvGrpSpPr>
            <p:grpSpPr>
              <a:xfrm>
                <a:off x="5029200" y="4896805"/>
                <a:ext cx="1227510" cy="866464"/>
                <a:chOff x="5332478" y="4896807"/>
                <a:chExt cx="924232" cy="973700"/>
              </a:xfrm>
            </p:grpSpPr>
            <p:sp>
              <p:nvSpPr>
                <p:cNvPr id="6" name="Rectangle 5"/>
                <p:cNvSpPr/>
                <p:nvPr/>
              </p:nvSpPr>
              <p:spPr bwMode="auto">
                <a:xfrm>
                  <a:off x="5332478" y="5002589"/>
                  <a:ext cx="924232" cy="867918"/>
                </a:xfrm>
                <a:prstGeom prst="rect">
                  <a:avLst/>
                </a:prstGeom>
                <a:solidFill>
                  <a:schemeClr val="bg1"/>
                </a:solid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marL="0" marR="0" lvl="0" indent="0" algn="ctr" defTabSz="932290" eaLnBrk="1" fontAlgn="base" latinLnBrk="0" hangingPunct="1">
                    <a:lnSpc>
                      <a:spcPct val="100000"/>
                    </a:lnSpc>
                    <a:spcBef>
                      <a:spcPct val="0"/>
                    </a:spcBef>
                    <a:spcAft>
                      <a:spcPct val="0"/>
                    </a:spcAft>
                    <a:buClrTx/>
                    <a:buSzTx/>
                    <a:buFontTx/>
                    <a:buNone/>
                    <a:tabLst/>
                    <a:defRPr/>
                  </a:pPr>
                  <a:r>
                    <a:rPr kumimoji="0" lang="en-US" sz="1632" b="0" i="0" u="none" strike="noStrike" kern="0" cap="none" spc="0" normalizeH="0" baseline="0" noProof="0" dirty="0">
                      <a:ln>
                        <a:noFill/>
                      </a:ln>
                      <a:solidFill>
                        <a:schemeClr val="tx1">
                          <a:lumMod val="65000"/>
                          <a:lumOff val="35000"/>
                        </a:schemeClr>
                      </a:solidFill>
                      <a:effectLst/>
                      <a:uLnTx/>
                      <a:uFillTx/>
                      <a:latin typeface="Segoe UI" pitchFamily="34" charset="0"/>
                    </a:rPr>
                    <a:t>PnP Core Component</a:t>
                  </a:r>
                </a:p>
              </p:txBody>
            </p:sp>
            <p:sp>
              <p:nvSpPr>
                <p:cNvPr id="7" name="Rectangle 6"/>
                <p:cNvSpPr/>
                <p:nvPr/>
              </p:nvSpPr>
              <p:spPr bwMode="auto">
                <a:xfrm>
                  <a:off x="5332478" y="4896807"/>
                  <a:ext cx="924232" cy="139346"/>
                </a:xfrm>
                <a:prstGeom prst="rect">
                  <a:avLst/>
                </a:prstGeom>
                <a:solidFill>
                  <a:schemeClr val="tx1"/>
                </a:solid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marL="0" marR="0" lvl="0" indent="0" algn="ctr" defTabSz="932290" eaLnBrk="1" fontAlgn="base" latinLnBrk="0" hangingPunct="1">
                    <a:lnSpc>
                      <a:spcPct val="100000"/>
                    </a:lnSpc>
                    <a:spcBef>
                      <a:spcPct val="0"/>
                    </a:spcBef>
                    <a:spcAft>
                      <a:spcPct val="0"/>
                    </a:spcAft>
                    <a:buClrTx/>
                    <a:buSzTx/>
                    <a:buFontTx/>
                    <a:buNone/>
                    <a:tabLst/>
                    <a:defRPr/>
                  </a:pPr>
                  <a:endParaRPr kumimoji="0" lang="en-US" sz="2244"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grpSp>
          <p:sp>
            <p:nvSpPr>
              <p:cNvPr id="5" name="TextBox 4"/>
              <p:cNvSpPr txBox="1"/>
              <p:nvPr/>
            </p:nvSpPr>
            <p:spPr>
              <a:xfrm>
                <a:off x="5538581" y="4609247"/>
                <a:ext cx="1090769" cy="430901"/>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56" b="1" i="0" u="none" strike="noStrike" kern="0" cap="none" spc="0" normalizeH="0" baseline="0" noProof="0" dirty="0" err="1">
                    <a:ln w="10160">
                      <a:solidFill>
                        <a:schemeClr val="accent5"/>
                      </a:solidFill>
                      <a:prstDash val="solid"/>
                    </a:ln>
                    <a:solidFill>
                      <a:srgbClr val="FFFFFF"/>
                    </a:solidFill>
                    <a:effectLst>
                      <a:outerShdw blurRad="38100" dist="22860" dir="5400000" algn="tl" rotWithShape="0">
                        <a:srgbClr val="000000">
                          <a:alpha val="30000"/>
                        </a:srgbClr>
                      </a:outerShdw>
                    </a:effectLst>
                    <a:uLnTx/>
                    <a:uFillTx/>
                  </a:rPr>
                  <a:t>NuGet</a:t>
                </a:r>
                <a:endParaRPr kumimoji="0" lang="en-US" sz="2856" b="1" i="0" u="none" strike="noStrike" kern="0" cap="none" spc="0" normalizeH="0" baseline="0" noProof="0" dirty="0">
                  <a:ln w="10160">
                    <a:solidFill>
                      <a:schemeClr val="accent5"/>
                    </a:solidFill>
                    <a:prstDash val="solid"/>
                  </a:ln>
                  <a:solidFill>
                    <a:srgbClr val="FFFFFF"/>
                  </a:solidFill>
                  <a:effectLst>
                    <a:outerShdw blurRad="38100" dist="22860" dir="5400000" algn="tl" rotWithShape="0">
                      <a:srgbClr val="000000">
                        <a:alpha val="30000"/>
                      </a:srgbClr>
                    </a:outerShdw>
                  </a:effectLst>
                  <a:uLnTx/>
                  <a:uFillTx/>
                </a:endParaRPr>
              </a:p>
            </p:txBody>
          </p:sp>
        </p:grpSp>
        <p:grpSp>
          <p:nvGrpSpPr>
            <p:cNvPr id="35" name="Group 34"/>
            <p:cNvGrpSpPr/>
            <p:nvPr/>
          </p:nvGrpSpPr>
          <p:grpSpPr>
            <a:xfrm>
              <a:off x="565318" y="2461284"/>
              <a:ext cx="514401" cy="514401"/>
              <a:chOff x="492" y="17985"/>
              <a:chExt cx="524853" cy="524853"/>
            </a:xfrm>
          </p:grpSpPr>
          <p:sp>
            <p:nvSpPr>
              <p:cNvPr id="36" name="Oval 35"/>
              <p:cNvSpPr/>
              <p:nvPr/>
            </p:nvSpPr>
            <p:spPr>
              <a:xfrm>
                <a:off x="492" y="17985"/>
                <a:ext cx="524853" cy="524853"/>
              </a:xfrm>
              <a:prstGeom prst="ellipse">
                <a:avLst/>
              </a:prstGeom>
              <a:solidFill>
                <a:schemeClr val="accent3"/>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7"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marR="0" lvl="0" indent="0" algn="ctr" defTabSz="1066378" eaLnBrk="1" fontAlgn="auto" latinLnBrk="0" hangingPunct="1">
                  <a:lnSpc>
                    <a:spcPct val="90000"/>
                  </a:lnSpc>
                  <a:spcBef>
                    <a:spcPct val="0"/>
                  </a:spcBef>
                  <a:spcAft>
                    <a:spcPct val="35000"/>
                  </a:spcAft>
                  <a:buClrTx/>
                  <a:buSzTx/>
                  <a:buFontTx/>
                  <a:buNone/>
                  <a:tabLst/>
                  <a:defRPr/>
                </a:pPr>
                <a:r>
                  <a:rPr kumimoji="0" lang="en-US" sz="2399" b="0" i="0" u="none" strike="noStrike" kern="0" cap="none" spc="0" normalizeH="0" baseline="0" noProof="0" dirty="0">
                    <a:ln>
                      <a:noFill/>
                    </a:ln>
                    <a:solidFill>
                      <a:schemeClr val="tx1"/>
                    </a:solidFill>
                    <a:effectLst/>
                    <a:uLnTx/>
                    <a:uFillTx/>
                  </a:rPr>
                  <a:t>1</a:t>
                </a:r>
              </a:p>
            </p:txBody>
          </p:sp>
        </p:grpSp>
      </p:grpSp>
      <p:grpSp>
        <p:nvGrpSpPr>
          <p:cNvPr id="51" name="Group 50"/>
          <p:cNvGrpSpPr/>
          <p:nvPr/>
        </p:nvGrpSpPr>
        <p:grpSpPr>
          <a:xfrm>
            <a:off x="3546755" y="2379050"/>
            <a:ext cx="1592524" cy="2133717"/>
            <a:chOff x="3475074" y="2332614"/>
            <a:chExt cx="1561440" cy="2092069"/>
          </a:xfrm>
        </p:grpSpPr>
        <p:grpSp>
          <p:nvGrpSpPr>
            <p:cNvPr id="34" name="Group 33"/>
            <p:cNvGrpSpPr/>
            <p:nvPr/>
          </p:nvGrpSpPr>
          <p:grpSpPr>
            <a:xfrm>
              <a:off x="3863695" y="2332614"/>
              <a:ext cx="1172819" cy="2092069"/>
              <a:chOff x="3863695" y="1791077"/>
              <a:chExt cx="1172819" cy="2092069"/>
            </a:xfrm>
          </p:grpSpPr>
          <p:grpSp>
            <p:nvGrpSpPr>
              <p:cNvPr id="13" name="Group 12"/>
              <p:cNvGrpSpPr/>
              <p:nvPr/>
            </p:nvGrpSpPr>
            <p:grpSpPr>
              <a:xfrm>
                <a:off x="3863696" y="1791077"/>
                <a:ext cx="1172818" cy="680520"/>
                <a:chOff x="3665513" y="2186968"/>
                <a:chExt cx="1172818" cy="680520"/>
              </a:xfrm>
            </p:grpSpPr>
            <p:pic>
              <p:nvPicPr>
                <p:cNvPr id="8" name="Picture 7"/>
                <p:cNvPicPr>
                  <a:picLocks noChangeAspect="1"/>
                </p:cNvPicPr>
                <p:nvPr/>
              </p:nvPicPr>
              <p:blipFill>
                <a:blip r:embed="rId3"/>
                <a:stretch>
                  <a:fillRect/>
                </a:stretch>
              </p:blipFill>
              <p:spPr>
                <a:xfrm>
                  <a:off x="3665513" y="2186968"/>
                  <a:ext cx="1172818" cy="680520"/>
                </a:xfrm>
                <a:prstGeom prst="rect">
                  <a:avLst/>
                </a:prstGeom>
              </p:spPr>
            </p:pic>
            <p:sp>
              <p:nvSpPr>
                <p:cNvPr id="10" name="Rectangle 9"/>
                <p:cNvSpPr/>
                <p:nvPr/>
              </p:nvSpPr>
              <p:spPr bwMode="auto">
                <a:xfrm>
                  <a:off x="3785036" y="2393599"/>
                  <a:ext cx="920128" cy="358480"/>
                </a:xfrm>
                <a:prstGeom prst="rect">
                  <a:avLst/>
                </a:prstGeom>
                <a:solidFill>
                  <a:schemeClr val="bg1"/>
                </a:solidFill>
                <a:ln w="381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marL="0" marR="0" lvl="0" indent="0" algn="ctr" defTabSz="932290" eaLnBrk="1" fontAlgn="base" latinLnBrk="0" hangingPunct="1">
                    <a:lnSpc>
                      <a:spcPct val="100000"/>
                    </a:lnSpc>
                    <a:spcBef>
                      <a:spcPct val="0"/>
                    </a:spcBef>
                    <a:spcAft>
                      <a:spcPct val="0"/>
                    </a:spcAft>
                    <a:buClrTx/>
                    <a:buSzTx/>
                    <a:buFontTx/>
                    <a:buNone/>
                    <a:tabLst/>
                    <a:defRPr/>
                  </a:pPr>
                  <a:r>
                    <a:rPr kumimoji="0" lang="en-US" sz="1632" b="0" i="0" u="none" strike="noStrike" kern="0" cap="none" spc="0" normalizeH="0" baseline="0" noProof="0" dirty="0" err="1">
                      <a:ln>
                        <a:noFill/>
                      </a:ln>
                      <a:solidFill>
                        <a:schemeClr val="tx1">
                          <a:lumMod val="65000"/>
                          <a:lumOff val="35000"/>
                        </a:schemeClr>
                      </a:solidFill>
                      <a:effectLst/>
                      <a:uLnTx/>
                      <a:uFillTx/>
                      <a:latin typeface="Segoe UI" pitchFamily="34" charset="0"/>
                    </a:rPr>
                    <a:t>TimerJob</a:t>
                  </a:r>
                  <a:endParaRPr kumimoji="0" lang="en-US" sz="1632" b="0" i="0" u="none" strike="noStrike" kern="0" cap="none" spc="0" normalizeH="0" baseline="0" noProof="0" dirty="0">
                    <a:ln>
                      <a:noFill/>
                    </a:ln>
                    <a:solidFill>
                      <a:schemeClr val="tx1">
                        <a:lumMod val="65000"/>
                        <a:lumOff val="35000"/>
                      </a:schemeClr>
                    </a:solidFill>
                    <a:effectLst/>
                    <a:uLnTx/>
                    <a:uFillTx/>
                    <a:latin typeface="Segoe UI" pitchFamily="34" charset="0"/>
                  </a:endParaRPr>
                </a:p>
              </p:txBody>
            </p:sp>
          </p:grpSp>
          <p:grpSp>
            <p:nvGrpSpPr>
              <p:cNvPr id="21" name="Group 20"/>
              <p:cNvGrpSpPr/>
              <p:nvPr/>
            </p:nvGrpSpPr>
            <p:grpSpPr>
              <a:xfrm>
                <a:off x="3863695" y="3108284"/>
                <a:ext cx="1172819" cy="774862"/>
                <a:chOff x="3665512" y="3504175"/>
                <a:chExt cx="1172819" cy="774862"/>
              </a:xfrm>
            </p:grpSpPr>
            <p:pic>
              <p:nvPicPr>
                <p:cNvPr id="11" name="Picture 10"/>
                <p:cNvPicPr>
                  <a:picLocks noChangeAspect="1"/>
                </p:cNvPicPr>
                <p:nvPr/>
              </p:nvPicPr>
              <p:blipFill>
                <a:blip r:embed="rId3"/>
                <a:stretch>
                  <a:fillRect/>
                </a:stretch>
              </p:blipFill>
              <p:spPr>
                <a:xfrm>
                  <a:off x="3665512" y="3504175"/>
                  <a:ext cx="1172819" cy="774862"/>
                </a:xfrm>
                <a:prstGeom prst="rect">
                  <a:avLst/>
                </a:prstGeom>
              </p:spPr>
            </p:pic>
            <p:sp>
              <p:nvSpPr>
                <p:cNvPr id="12" name="Rectangle 11"/>
                <p:cNvSpPr/>
                <p:nvPr/>
              </p:nvSpPr>
              <p:spPr bwMode="auto">
                <a:xfrm>
                  <a:off x="3785036" y="3712366"/>
                  <a:ext cx="920128" cy="358480"/>
                </a:xfrm>
                <a:prstGeom prst="rect">
                  <a:avLst/>
                </a:prstGeom>
                <a:solidFill>
                  <a:schemeClr val="bg1"/>
                </a:solidFill>
                <a:ln w="381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marL="0" marR="0" lvl="0" indent="0" algn="ctr" defTabSz="932290" eaLnBrk="1" fontAlgn="base" latinLnBrk="0" hangingPunct="1">
                    <a:lnSpc>
                      <a:spcPct val="100000"/>
                    </a:lnSpc>
                    <a:spcBef>
                      <a:spcPct val="0"/>
                    </a:spcBef>
                    <a:spcAft>
                      <a:spcPct val="0"/>
                    </a:spcAft>
                    <a:buClrTx/>
                    <a:buSzTx/>
                    <a:buFontTx/>
                    <a:buNone/>
                    <a:tabLst/>
                    <a:defRPr/>
                  </a:pPr>
                  <a:r>
                    <a:rPr kumimoji="0" lang="en-US" sz="1632" b="0" i="0" u="none" strike="noStrike" kern="0" cap="none" spc="0" normalizeH="0" baseline="0" noProof="0" dirty="0" err="1">
                      <a:ln>
                        <a:noFill/>
                      </a:ln>
                      <a:solidFill>
                        <a:schemeClr val="tx1">
                          <a:lumMod val="65000"/>
                          <a:lumOff val="35000"/>
                        </a:schemeClr>
                      </a:solidFill>
                      <a:effectLst/>
                      <a:uLnTx/>
                      <a:uFillTx/>
                      <a:latin typeface="Segoe UI" pitchFamily="34" charset="0"/>
                    </a:rPr>
                    <a:t>MyJob</a:t>
                  </a:r>
                  <a:endParaRPr kumimoji="0" lang="en-US" sz="1632" b="0" i="0" u="none" strike="noStrike" kern="0" cap="none" spc="0" normalizeH="0" baseline="0" noProof="0" dirty="0">
                    <a:ln>
                      <a:noFill/>
                    </a:ln>
                    <a:solidFill>
                      <a:schemeClr val="tx1">
                        <a:lumMod val="65000"/>
                        <a:lumOff val="35000"/>
                      </a:schemeClr>
                    </a:solidFill>
                    <a:effectLst/>
                    <a:uLnTx/>
                    <a:uFillTx/>
                    <a:latin typeface="Segoe UI" pitchFamily="34" charset="0"/>
                  </a:endParaRPr>
                </a:p>
              </p:txBody>
            </p:sp>
          </p:grpSp>
          <p:cxnSp>
            <p:nvCxnSpPr>
              <p:cNvPr id="16" name="Straight Arrow Connector 15"/>
              <p:cNvCxnSpPr>
                <a:stCxn id="11" idx="0"/>
                <a:endCxn id="8" idx="2"/>
              </p:cNvCxnSpPr>
              <p:nvPr/>
            </p:nvCxnSpPr>
            <p:spPr>
              <a:xfrm flipV="1">
                <a:off x="4450105" y="2471597"/>
                <a:ext cx="0" cy="636687"/>
              </a:xfrm>
              <a:prstGeom prst="straightConnector1">
                <a:avLst/>
              </a:prstGeom>
              <a:ln w="66675">
                <a:solidFill>
                  <a:schemeClr val="tx1">
                    <a:lumMod val="65000"/>
                    <a:lumOff val="35000"/>
                    <a:alpha val="80000"/>
                  </a:schemeClr>
                </a:solidFill>
                <a:headEnd type="diamond" w="sm" len="med"/>
                <a:tailEnd type="stealth" w="lg" len="lg"/>
              </a:ln>
            </p:spPr>
            <p:style>
              <a:lnRef idx="1">
                <a:schemeClr val="accent4"/>
              </a:lnRef>
              <a:fillRef idx="0">
                <a:schemeClr val="accent4"/>
              </a:fillRef>
              <a:effectRef idx="0">
                <a:schemeClr val="accent4"/>
              </a:effectRef>
              <a:fontRef idx="minor">
                <a:schemeClr val="tx1"/>
              </a:fontRef>
            </p:style>
          </p:cxnSp>
        </p:grpSp>
        <p:grpSp>
          <p:nvGrpSpPr>
            <p:cNvPr id="38" name="Group 37"/>
            <p:cNvGrpSpPr/>
            <p:nvPr/>
          </p:nvGrpSpPr>
          <p:grpSpPr>
            <a:xfrm>
              <a:off x="3475074" y="2461282"/>
              <a:ext cx="514401" cy="514401"/>
              <a:chOff x="492" y="17985"/>
              <a:chExt cx="524853" cy="524853"/>
            </a:xfrm>
          </p:grpSpPr>
          <p:sp>
            <p:nvSpPr>
              <p:cNvPr id="39" name="Oval 38"/>
              <p:cNvSpPr/>
              <p:nvPr/>
            </p:nvSpPr>
            <p:spPr>
              <a:xfrm>
                <a:off x="492" y="17985"/>
                <a:ext cx="524853" cy="524853"/>
              </a:xfrm>
              <a:prstGeom prst="ellipse">
                <a:avLst/>
              </a:prstGeom>
              <a:solidFill>
                <a:schemeClr val="accent3"/>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0"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marR="0" lvl="0" indent="0" algn="ctr" defTabSz="1066378" eaLnBrk="1" fontAlgn="auto" latinLnBrk="0" hangingPunct="1">
                  <a:lnSpc>
                    <a:spcPct val="90000"/>
                  </a:lnSpc>
                  <a:spcBef>
                    <a:spcPct val="0"/>
                  </a:spcBef>
                  <a:spcAft>
                    <a:spcPct val="35000"/>
                  </a:spcAft>
                  <a:buClrTx/>
                  <a:buSzTx/>
                  <a:buFontTx/>
                  <a:buNone/>
                  <a:tabLst/>
                  <a:defRPr/>
                </a:pPr>
                <a:r>
                  <a:rPr kumimoji="0" lang="en-US" sz="2399" b="0" i="0" u="none" strike="noStrike" kern="0" cap="none" spc="0" normalizeH="0" baseline="0" noProof="0" dirty="0">
                    <a:ln>
                      <a:noFill/>
                    </a:ln>
                    <a:solidFill>
                      <a:schemeClr val="tx1"/>
                    </a:solidFill>
                    <a:effectLst/>
                    <a:uLnTx/>
                    <a:uFillTx/>
                  </a:rPr>
                  <a:t>2</a:t>
                </a:r>
              </a:p>
            </p:txBody>
          </p:sp>
        </p:grpSp>
      </p:grpSp>
      <p:grpSp>
        <p:nvGrpSpPr>
          <p:cNvPr id="52" name="Group 51"/>
          <p:cNvGrpSpPr/>
          <p:nvPr/>
        </p:nvGrpSpPr>
        <p:grpSpPr>
          <a:xfrm>
            <a:off x="5918383" y="2510281"/>
            <a:ext cx="1474032" cy="1279208"/>
            <a:chOff x="5800410" y="2461283"/>
            <a:chExt cx="1445261" cy="1254239"/>
          </a:xfrm>
        </p:grpSpPr>
        <p:grpSp>
          <p:nvGrpSpPr>
            <p:cNvPr id="22" name="Group 21"/>
            <p:cNvGrpSpPr/>
            <p:nvPr/>
          </p:nvGrpSpPr>
          <p:grpSpPr>
            <a:xfrm>
              <a:off x="5923607" y="2695606"/>
              <a:ext cx="1322064" cy="1019916"/>
              <a:chOff x="2864486" y="5084762"/>
              <a:chExt cx="983570" cy="777154"/>
            </a:xfrm>
          </p:grpSpPr>
          <p:pic>
            <p:nvPicPr>
              <p:cNvPr id="23" name="Picture 22"/>
              <p:cNvPicPr>
                <a:picLocks noChangeAspect="1"/>
              </p:cNvPicPr>
              <p:nvPr/>
            </p:nvPicPr>
            <p:blipFill>
              <a:blip r:embed="rId4"/>
              <a:stretch>
                <a:fillRect/>
              </a:stretch>
            </p:blipFill>
            <p:spPr>
              <a:xfrm>
                <a:off x="2864486" y="5084762"/>
                <a:ext cx="760558" cy="713792"/>
              </a:xfrm>
              <a:prstGeom prst="rect">
                <a:avLst/>
              </a:prstGeom>
            </p:spPr>
          </p:pic>
          <p:pic>
            <p:nvPicPr>
              <p:cNvPr id="24" name="Picture 23"/>
              <p:cNvPicPr>
                <a:picLocks noChangeAspect="1"/>
              </p:cNvPicPr>
              <p:nvPr/>
            </p:nvPicPr>
            <p:blipFill>
              <a:blip r:embed="rId5"/>
              <a:stretch>
                <a:fillRect/>
              </a:stretch>
            </p:blipFill>
            <p:spPr>
              <a:xfrm>
                <a:off x="3206611" y="5363316"/>
                <a:ext cx="641445" cy="498600"/>
              </a:xfrm>
              <a:prstGeom prst="rect">
                <a:avLst/>
              </a:prstGeom>
            </p:spPr>
          </p:pic>
        </p:grpSp>
        <p:grpSp>
          <p:nvGrpSpPr>
            <p:cNvPr id="41" name="Group 40"/>
            <p:cNvGrpSpPr/>
            <p:nvPr/>
          </p:nvGrpSpPr>
          <p:grpSpPr>
            <a:xfrm>
              <a:off x="5800410" y="2461283"/>
              <a:ext cx="514401" cy="514401"/>
              <a:chOff x="492" y="17985"/>
              <a:chExt cx="524853" cy="524853"/>
            </a:xfrm>
          </p:grpSpPr>
          <p:sp>
            <p:nvSpPr>
              <p:cNvPr id="42" name="Oval 41"/>
              <p:cNvSpPr/>
              <p:nvPr/>
            </p:nvSpPr>
            <p:spPr>
              <a:xfrm>
                <a:off x="492" y="17985"/>
                <a:ext cx="524853" cy="524853"/>
              </a:xfrm>
              <a:prstGeom prst="ellipse">
                <a:avLst/>
              </a:prstGeom>
              <a:solidFill>
                <a:schemeClr val="accent3"/>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3"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marR="0" lvl="0" indent="0" algn="ctr" defTabSz="1066378" eaLnBrk="1" fontAlgn="auto" latinLnBrk="0" hangingPunct="1">
                  <a:lnSpc>
                    <a:spcPct val="90000"/>
                  </a:lnSpc>
                  <a:spcBef>
                    <a:spcPct val="0"/>
                  </a:spcBef>
                  <a:spcAft>
                    <a:spcPct val="35000"/>
                  </a:spcAft>
                  <a:buClrTx/>
                  <a:buSzTx/>
                  <a:buFontTx/>
                  <a:buNone/>
                  <a:tabLst/>
                  <a:defRPr/>
                </a:pPr>
                <a:r>
                  <a:rPr kumimoji="0" lang="fi-FI" sz="2399" b="0" i="0" u="none" strike="noStrike" kern="0" cap="none" spc="0" normalizeH="0" baseline="0" noProof="0" dirty="0">
                    <a:ln>
                      <a:noFill/>
                    </a:ln>
                    <a:solidFill>
                      <a:schemeClr val="tx1"/>
                    </a:solidFill>
                    <a:effectLst/>
                    <a:uLnTx/>
                    <a:uFillTx/>
                  </a:rPr>
                  <a:t>3</a:t>
                </a:r>
                <a:endParaRPr kumimoji="0" lang="en-US" sz="2399" b="0" i="0" u="none" strike="noStrike" kern="0" cap="none" spc="0" normalizeH="0" baseline="0" noProof="0" dirty="0">
                  <a:ln>
                    <a:noFill/>
                  </a:ln>
                  <a:solidFill>
                    <a:schemeClr val="tx1"/>
                  </a:solidFill>
                  <a:effectLst/>
                  <a:uLnTx/>
                  <a:uFillTx/>
                </a:endParaRPr>
              </a:p>
            </p:txBody>
          </p:sp>
        </p:grpSp>
      </p:grpSp>
      <p:grpSp>
        <p:nvGrpSpPr>
          <p:cNvPr id="53" name="Group 52"/>
          <p:cNvGrpSpPr/>
          <p:nvPr/>
        </p:nvGrpSpPr>
        <p:grpSpPr>
          <a:xfrm>
            <a:off x="7872613" y="2505380"/>
            <a:ext cx="1308878" cy="1306562"/>
            <a:chOff x="7716497" y="2456478"/>
            <a:chExt cx="1283330" cy="1281059"/>
          </a:xfrm>
        </p:grpSpPr>
        <p:grpSp>
          <p:nvGrpSpPr>
            <p:cNvPr id="33" name="Group 32"/>
            <p:cNvGrpSpPr/>
            <p:nvPr/>
          </p:nvGrpSpPr>
          <p:grpSpPr>
            <a:xfrm>
              <a:off x="8082097" y="2627627"/>
              <a:ext cx="917730" cy="1109910"/>
              <a:chOff x="8082097" y="2086090"/>
              <a:chExt cx="917730" cy="1109910"/>
            </a:xfrm>
          </p:grpSpPr>
          <p:pic>
            <p:nvPicPr>
              <p:cNvPr id="25" name="Picture 24"/>
              <p:cNvPicPr>
                <a:picLocks noChangeAspect="1"/>
              </p:cNvPicPr>
              <p:nvPr/>
            </p:nvPicPr>
            <p:blipFill>
              <a:blip r:embed="rId6"/>
              <a:stretch>
                <a:fillRect/>
              </a:stretch>
            </p:blipFill>
            <p:spPr>
              <a:xfrm>
                <a:off x="8107509" y="2086090"/>
                <a:ext cx="611820" cy="522000"/>
              </a:xfrm>
              <a:prstGeom prst="rect">
                <a:avLst/>
              </a:prstGeom>
            </p:spPr>
          </p:pic>
          <p:pic>
            <p:nvPicPr>
              <p:cNvPr id="26" name="Picture 25"/>
              <p:cNvPicPr>
                <a:picLocks noChangeAspect="1"/>
              </p:cNvPicPr>
              <p:nvPr/>
            </p:nvPicPr>
            <p:blipFill>
              <a:blip r:embed="rId6"/>
              <a:stretch>
                <a:fillRect/>
              </a:stretch>
            </p:blipFill>
            <p:spPr>
              <a:xfrm>
                <a:off x="8388007" y="2451590"/>
                <a:ext cx="611820" cy="522000"/>
              </a:xfrm>
              <a:prstGeom prst="rect">
                <a:avLst/>
              </a:prstGeom>
            </p:spPr>
          </p:pic>
          <p:pic>
            <p:nvPicPr>
              <p:cNvPr id="27" name="Picture 26"/>
              <p:cNvPicPr>
                <a:picLocks noChangeAspect="1"/>
              </p:cNvPicPr>
              <p:nvPr/>
            </p:nvPicPr>
            <p:blipFill>
              <a:blip r:embed="rId6"/>
              <a:stretch>
                <a:fillRect/>
              </a:stretch>
            </p:blipFill>
            <p:spPr>
              <a:xfrm>
                <a:off x="8082097" y="2674000"/>
                <a:ext cx="611820" cy="522000"/>
              </a:xfrm>
              <a:prstGeom prst="rect">
                <a:avLst/>
              </a:prstGeom>
            </p:spPr>
          </p:pic>
        </p:grpSp>
        <p:grpSp>
          <p:nvGrpSpPr>
            <p:cNvPr id="44" name="Group 43"/>
            <p:cNvGrpSpPr/>
            <p:nvPr/>
          </p:nvGrpSpPr>
          <p:grpSpPr>
            <a:xfrm>
              <a:off x="7716497" y="2456478"/>
              <a:ext cx="514401" cy="514401"/>
              <a:chOff x="492" y="17985"/>
              <a:chExt cx="524853" cy="524853"/>
            </a:xfrm>
          </p:grpSpPr>
          <p:sp>
            <p:nvSpPr>
              <p:cNvPr id="45" name="Oval 44"/>
              <p:cNvSpPr/>
              <p:nvPr/>
            </p:nvSpPr>
            <p:spPr>
              <a:xfrm>
                <a:off x="492" y="17985"/>
                <a:ext cx="524853" cy="524853"/>
              </a:xfrm>
              <a:prstGeom prst="ellipse">
                <a:avLst/>
              </a:prstGeom>
              <a:solidFill>
                <a:schemeClr val="accent3"/>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6"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marR="0" lvl="0" indent="0" algn="ctr" defTabSz="1066378" eaLnBrk="1" fontAlgn="auto" latinLnBrk="0" hangingPunct="1">
                  <a:lnSpc>
                    <a:spcPct val="90000"/>
                  </a:lnSpc>
                  <a:spcBef>
                    <a:spcPct val="0"/>
                  </a:spcBef>
                  <a:spcAft>
                    <a:spcPct val="35000"/>
                  </a:spcAft>
                  <a:buClrTx/>
                  <a:buSzTx/>
                  <a:buFontTx/>
                  <a:buNone/>
                  <a:tabLst/>
                  <a:defRPr/>
                </a:pPr>
                <a:r>
                  <a:rPr kumimoji="0" lang="fi-FI" sz="2399" b="0" i="0" u="none" strike="noStrike" kern="0" cap="none" spc="0" normalizeH="0" baseline="0" noProof="0" dirty="0">
                    <a:ln>
                      <a:noFill/>
                    </a:ln>
                    <a:solidFill>
                      <a:schemeClr val="tx1"/>
                    </a:solidFill>
                    <a:effectLst/>
                    <a:uLnTx/>
                    <a:uFillTx/>
                  </a:rPr>
                  <a:t>4</a:t>
                </a:r>
                <a:endParaRPr kumimoji="0" lang="en-US" sz="2399" b="0" i="0" u="none" strike="noStrike" kern="0" cap="none" spc="0" normalizeH="0" baseline="0" noProof="0" dirty="0">
                  <a:ln>
                    <a:noFill/>
                  </a:ln>
                  <a:solidFill>
                    <a:schemeClr val="tx1"/>
                  </a:solidFill>
                  <a:effectLst/>
                  <a:uLnTx/>
                  <a:uFillTx/>
                </a:endParaRPr>
              </a:p>
            </p:txBody>
          </p:sp>
        </p:grpSp>
      </p:grpSp>
      <p:grpSp>
        <p:nvGrpSpPr>
          <p:cNvPr id="54" name="Group 53"/>
          <p:cNvGrpSpPr/>
          <p:nvPr/>
        </p:nvGrpSpPr>
        <p:grpSpPr>
          <a:xfrm>
            <a:off x="9826845" y="2548476"/>
            <a:ext cx="1821725" cy="1340071"/>
            <a:chOff x="9632584" y="2498733"/>
            <a:chExt cx="1786167" cy="1313914"/>
          </a:xfrm>
        </p:grpSpPr>
        <p:grpSp>
          <p:nvGrpSpPr>
            <p:cNvPr id="28" name="Group 27"/>
            <p:cNvGrpSpPr/>
            <p:nvPr/>
          </p:nvGrpSpPr>
          <p:grpSpPr>
            <a:xfrm>
              <a:off x="9867243" y="2695606"/>
              <a:ext cx="1551508" cy="1117041"/>
              <a:chOff x="7303388" y="5401003"/>
              <a:chExt cx="1551508" cy="1117041"/>
            </a:xfrm>
          </p:grpSpPr>
          <p:sp>
            <p:nvSpPr>
              <p:cNvPr id="29" name="Arc 28"/>
              <p:cNvSpPr/>
              <p:nvPr/>
            </p:nvSpPr>
            <p:spPr>
              <a:xfrm rot="7968779">
                <a:off x="7460381" y="5819698"/>
                <a:ext cx="406105" cy="720091"/>
              </a:xfrm>
              <a:prstGeom prst="arc">
                <a:avLst>
                  <a:gd name="adj1" fmla="val 2097834"/>
                  <a:gd name="adj2" fmla="val 366333"/>
                </a:avLst>
              </a:prstGeom>
              <a:ln w="28575">
                <a:solidFill>
                  <a:schemeClr val="bg2"/>
                </a:solidFill>
                <a:headEnd type="diamond" w="sm" len="med"/>
                <a:tailEnd type="stealth" w="lg" len="lg"/>
              </a:ln>
            </p:spPr>
            <p:style>
              <a:lnRef idx="1">
                <a:schemeClr val="accent4"/>
              </a:lnRef>
              <a:fillRef idx="0">
                <a:schemeClr val="accent4"/>
              </a:fillRef>
              <a:effectRef idx="0">
                <a:schemeClr val="accent4"/>
              </a:effectRef>
              <a:fontRef idx="minor">
                <a:schemeClr val="tx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28" b="0" i="0" u="none" strike="noStrike" kern="0" cap="none" spc="0" normalizeH="0" baseline="0" noProof="0">
                  <a:ln>
                    <a:noFill/>
                  </a:ln>
                  <a:solidFill>
                    <a:sysClr val="windowText" lastClr="000000"/>
                  </a:solidFill>
                  <a:effectLst/>
                  <a:uLnTx/>
                  <a:uFillTx/>
                  <a:latin typeface="Segoe UI Light" panose="020B0502040204020203" pitchFamily="34" charset="0"/>
                  <a:cs typeface="Segoe UI Light" panose="020B0502040204020203" pitchFamily="34" charset="0"/>
                </a:endParaRPr>
              </a:p>
            </p:txBody>
          </p:sp>
          <p:grpSp>
            <p:nvGrpSpPr>
              <p:cNvPr id="30" name="Group 29"/>
              <p:cNvGrpSpPr/>
              <p:nvPr/>
            </p:nvGrpSpPr>
            <p:grpSpPr>
              <a:xfrm>
                <a:off x="7524159" y="5401003"/>
                <a:ext cx="1330737" cy="1117041"/>
                <a:chOff x="5602373" y="5181081"/>
                <a:chExt cx="1330737" cy="1117041"/>
              </a:xfrm>
            </p:grpSpPr>
            <p:sp>
              <p:nvSpPr>
                <p:cNvPr id="31" name="Rectangle 30"/>
                <p:cNvSpPr/>
                <p:nvPr/>
              </p:nvSpPr>
              <p:spPr bwMode="auto">
                <a:xfrm>
                  <a:off x="5602373" y="5181081"/>
                  <a:ext cx="1330737" cy="825548"/>
                </a:xfrm>
                <a:prstGeom prst="rect">
                  <a:avLst/>
                </a:prstGeom>
                <a:solidFill>
                  <a:schemeClr val="bg2">
                    <a:lumMod val="20000"/>
                    <a:lumOff val="80000"/>
                    <a:alpha val="75000"/>
                  </a:schemeClr>
                </a:solidFill>
                <a:ln>
                  <a:solidFill>
                    <a:schemeClr val="bg2">
                      <a:lumMod val="60000"/>
                      <a:lumOff val="40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6630" tIns="46630" rIns="46630" bIns="46630" numCol="1" spcCol="0" rtlCol="0" fromWordArt="0" anchor="t" anchorCtr="0" forceAA="0" compatLnSpc="1">
                  <a:prstTxWarp prst="textNoShape">
                    <a:avLst/>
                  </a:prstTxWarp>
                  <a:noAutofit/>
                </a:bodyPr>
                <a:lstStyle/>
                <a:p>
                  <a:pPr marL="0" marR="0" lvl="0" indent="0" defTabSz="932290" eaLnBrk="1" fontAlgn="base" latinLnBrk="0" hangingPunct="1">
                    <a:lnSpc>
                      <a:spcPct val="100000"/>
                    </a:lnSpc>
                    <a:spcBef>
                      <a:spcPct val="0"/>
                    </a:spcBef>
                    <a:spcAft>
                      <a:spcPct val="0"/>
                    </a:spcAft>
                    <a:buClrTx/>
                    <a:buSzTx/>
                    <a:buFontTx/>
                    <a:buNone/>
                    <a:tabLst/>
                    <a:defRPr/>
                  </a:pPr>
                  <a:r>
                    <a:rPr kumimoji="0" lang="en-US" sz="1632" b="0" i="0" u="none" strike="noStrike" kern="0" cap="none" spc="0" normalizeH="0" baseline="0" noProof="0" dirty="0">
                      <a:ln>
                        <a:noFill/>
                      </a:ln>
                      <a:solidFill>
                        <a:schemeClr val="tx1">
                          <a:lumMod val="65000"/>
                          <a:lumOff val="35000"/>
                        </a:schemeClr>
                      </a:solidFill>
                      <a:effectLst/>
                      <a:uLnTx/>
                      <a:uFillTx/>
                      <a:ea typeface="Segoe UI" pitchFamily="34" charset="0"/>
                      <a:cs typeface="Segoe UI" pitchFamily="34" charset="0"/>
                    </a:rPr>
                    <a:t>Deploy and Run</a:t>
                  </a:r>
                </a:p>
              </p:txBody>
            </p:sp>
            <p:pic>
              <p:nvPicPr>
                <p:cNvPr id="32" name="Picture 31"/>
                <p:cNvPicPr>
                  <a:picLocks noChangeAspect="1"/>
                </p:cNvPicPr>
                <p:nvPr/>
              </p:nvPicPr>
              <p:blipFill>
                <a:blip r:embed="rId7"/>
                <a:stretch>
                  <a:fillRect/>
                </a:stretch>
              </p:blipFill>
              <p:spPr>
                <a:xfrm>
                  <a:off x="6173273" y="5504682"/>
                  <a:ext cx="730013" cy="793440"/>
                </a:xfrm>
                <a:prstGeom prst="rect">
                  <a:avLst/>
                </a:prstGeom>
              </p:spPr>
            </p:pic>
          </p:grpSp>
        </p:grpSp>
        <p:grpSp>
          <p:nvGrpSpPr>
            <p:cNvPr id="47" name="Group 46"/>
            <p:cNvGrpSpPr/>
            <p:nvPr/>
          </p:nvGrpSpPr>
          <p:grpSpPr>
            <a:xfrm>
              <a:off x="9632584" y="2498733"/>
              <a:ext cx="514401" cy="514401"/>
              <a:chOff x="492" y="17985"/>
              <a:chExt cx="524853" cy="524853"/>
            </a:xfrm>
          </p:grpSpPr>
          <p:sp>
            <p:nvSpPr>
              <p:cNvPr id="48" name="Oval 47"/>
              <p:cNvSpPr/>
              <p:nvPr/>
            </p:nvSpPr>
            <p:spPr>
              <a:xfrm>
                <a:off x="492" y="17985"/>
                <a:ext cx="524853" cy="524853"/>
              </a:xfrm>
              <a:prstGeom prst="ellipse">
                <a:avLst/>
              </a:prstGeom>
              <a:solidFill>
                <a:schemeClr val="accent3"/>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9"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marR="0" lvl="0" indent="0" algn="ctr" defTabSz="1066378" eaLnBrk="1" fontAlgn="auto" latinLnBrk="0" hangingPunct="1">
                  <a:lnSpc>
                    <a:spcPct val="90000"/>
                  </a:lnSpc>
                  <a:spcBef>
                    <a:spcPct val="0"/>
                  </a:spcBef>
                  <a:spcAft>
                    <a:spcPct val="35000"/>
                  </a:spcAft>
                  <a:buClrTx/>
                  <a:buSzTx/>
                  <a:buFontTx/>
                  <a:buNone/>
                  <a:tabLst/>
                  <a:defRPr/>
                </a:pPr>
                <a:r>
                  <a:rPr kumimoji="0" lang="fi-FI" sz="2399" b="0" i="0" u="none" strike="noStrike" kern="0" cap="none" spc="0" normalizeH="0" baseline="0" noProof="0" dirty="0">
                    <a:ln>
                      <a:noFill/>
                    </a:ln>
                    <a:solidFill>
                      <a:schemeClr val="tx1"/>
                    </a:solidFill>
                    <a:effectLst/>
                    <a:uLnTx/>
                    <a:uFillTx/>
                  </a:rPr>
                  <a:t>5</a:t>
                </a:r>
                <a:endParaRPr kumimoji="0" lang="en-US" sz="2399" b="0" i="0" u="none" strike="noStrike" kern="0" cap="none" spc="0" normalizeH="0" baseline="0" noProof="0" dirty="0">
                  <a:ln>
                    <a:noFill/>
                  </a:ln>
                  <a:solidFill>
                    <a:schemeClr val="tx1"/>
                  </a:solidFill>
                  <a:effectLst/>
                  <a:uLnTx/>
                  <a:uFillTx/>
                </a:endParaRPr>
              </a:p>
            </p:txBody>
          </p:sp>
        </p:grpSp>
      </p:grpSp>
    </p:spTree>
    <p:extLst>
      <p:ext uri="{BB962C8B-B14F-4D97-AF65-F5344CB8AC3E}">
        <p14:creationId xmlns:p14="http://schemas.microsoft.com/office/powerpoint/2010/main" val="2883231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4639" y="1209973"/>
            <a:ext cx="10056812" cy="2179058"/>
          </a:xfrm>
        </p:spPr>
        <p:txBody>
          <a:bodyPr/>
          <a:lstStyle/>
          <a:p>
            <a:r>
              <a:rPr lang="en-US" dirty="0"/>
              <a:t>DEMO: “Hello world” remote timer job</a:t>
            </a:r>
          </a:p>
        </p:txBody>
      </p:sp>
      <p:pic>
        <p:nvPicPr>
          <p:cNvPr id="83" name="Picture 82"/>
          <p:cNvPicPr>
            <a:picLocks noChangeAspect="1"/>
          </p:cNvPicPr>
          <p:nvPr/>
        </p:nvPicPr>
        <p:blipFill>
          <a:blip r:embed="rId3"/>
          <a:stretch>
            <a:fillRect/>
          </a:stretch>
        </p:blipFill>
        <p:spPr>
          <a:xfrm>
            <a:off x="4526402" y="3305331"/>
            <a:ext cx="6126871" cy="3203260"/>
          </a:xfrm>
          <a:prstGeom prst="rect">
            <a:avLst/>
          </a:prstGeom>
        </p:spPr>
      </p:pic>
      <p:pic>
        <p:nvPicPr>
          <p:cNvPr id="85" name="Picture 84"/>
          <p:cNvPicPr>
            <a:picLocks noChangeAspect="1"/>
          </p:cNvPicPr>
          <p:nvPr/>
        </p:nvPicPr>
        <p:blipFill>
          <a:blip r:embed="rId4"/>
          <a:stretch>
            <a:fillRect/>
          </a:stretch>
        </p:blipFill>
        <p:spPr>
          <a:xfrm>
            <a:off x="10653273" y="5177227"/>
            <a:ext cx="1490672" cy="1331364"/>
          </a:xfrm>
          <a:prstGeom prst="rect">
            <a:avLst/>
          </a:prstGeom>
        </p:spPr>
      </p:pic>
      <p:sp>
        <p:nvSpPr>
          <p:cNvPr id="7" name="Oval 6"/>
          <p:cNvSpPr/>
          <p:nvPr/>
        </p:nvSpPr>
        <p:spPr bwMode="auto">
          <a:xfrm flipH="1">
            <a:off x="7901704" y="2725715"/>
            <a:ext cx="950275" cy="950275"/>
          </a:xfrm>
          <a:prstGeom prst="ellipse">
            <a:avLst/>
          </a:prstGeom>
          <a:ln w="19050" cap="rnd">
            <a:solidFill>
              <a:schemeClr val="tx1"/>
            </a:solidFill>
            <a:prstDash val="sysDot"/>
            <a:headEnd type="none"/>
            <a:tailEnd type="non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cxnSp>
        <p:nvCxnSpPr>
          <p:cNvPr id="8" name="Straight Connector 7"/>
          <p:cNvCxnSpPr/>
          <p:nvPr/>
        </p:nvCxnSpPr>
        <p:spPr>
          <a:xfrm flipH="1">
            <a:off x="7663943" y="3657600"/>
            <a:ext cx="475523" cy="898497"/>
          </a:xfrm>
          <a:prstGeom prst="line">
            <a:avLst/>
          </a:prstGeom>
          <a:ln w="19050" cap="rnd">
            <a:solidFill>
              <a:schemeClr val="tx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rotWithShape="1">
          <a:blip r:embed="rId5">
            <a:extLst>
              <a:ext uri="{28A0092B-C50C-407E-A947-70E740481C1C}">
                <a14:useLocalDpi xmlns:a14="http://schemas.microsoft.com/office/drawing/2010/main" val="0"/>
              </a:ext>
            </a:extLst>
          </a:blip>
          <a:srcRect l="7190" t="22653" r="69293" b="31230"/>
          <a:stretch/>
        </p:blipFill>
        <p:spPr>
          <a:xfrm>
            <a:off x="8046781" y="2971122"/>
            <a:ext cx="660120" cy="408005"/>
          </a:xfrm>
          <a:prstGeom prst="rect">
            <a:avLst/>
          </a:prstGeom>
        </p:spPr>
      </p:pic>
    </p:spTree>
    <p:extLst>
      <p:ext uri="{BB962C8B-B14F-4D97-AF65-F5344CB8AC3E}">
        <p14:creationId xmlns:p14="http://schemas.microsoft.com/office/powerpoint/2010/main" val="2826407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4801314"/>
          </a:xfrm>
        </p:spPr>
        <p:txBody>
          <a:bodyPr/>
          <a:lstStyle/>
          <a:p>
            <a:r>
              <a:rPr lang="en-US" dirty="0"/>
              <a:t>Configuration of authentication</a:t>
            </a:r>
          </a:p>
          <a:p>
            <a:r>
              <a:rPr lang="en-US" dirty="0"/>
              <a:t>Dynamic scope (=sites to operate on)</a:t>
            </a:r>
          </a:p>
          <a:p>
            <a:r>
              <a:rPr lang="en-US" dirty="0"/>
              <a:t>Runs at site level and optionally at sub site level</a:t>
            </a:r>
          </a:p>
          <a:p>
            <a:r>
              <a:rPr lang="en-US" dirty="0"/>
              <a:t>Configurable multi-threaded execution model</a:t>
            </a:r>
          </a:p>
          <a:p>
            <a:r>
              <a:rPr lang="en-US" dirty="0"/>
              <a:t>Optional state management</a:t>
            </a:r>
          </a:p>
          <a:p>
            <a:r>
              <a:rPr lang="en-US" dirty="0"/>
              <a:t>Easy development experience</a:t>
            </a:r>
          </a:p>
          <a:p>
            <a:r>
              <a:rPr lang="en-US" dirty="0"/>
              <a:t>Logging</a:t>
            </a:r>
            <a:endParaRPr lang="nl-BE" dirty="0"/>
          </a:p>
        </p:txBody>
      </p:sp>
      <p:sp>
        <p:nvSpPr>
          <p:cNvPr id="3" name="Title 2"/>
          <p:cNvSpPr>
            <a:spLocks noGrp="1"/>
          </p:cNvSpPr>
          <p:nvPr>
            <p:ph type="title"/>
          </p:nvPr>
        </p:nvSpPr>
        <p:spPr/>
        <p:txBody>
          <a:bodyPr/>
          <a:lstStyle/>
          <a:p>
            <a:r>
              <a:rPr lang="en-US" dirty="0"/>
              <a:t>The PnP </a:t>
            </a:r>
            <a:r>
              <a:rPr lang="en-US" dirty="0" err="1"/>
              <a:t>TimerJob</a:t>
            </a:r>
            <a:r>
              <a:rPr lang="en-US" dirty="0"/>
              <a:t> framework benefits</a:t>
            </a:r>
            <a:endParaRPr lang="nl-BE" dirty="0"/>
          </a:p>
        </p:txBody>
      </p:sp>
    </p:spTree>
    <p:extLst>
      <p:ext uri="{BB962C8B-B14F-4D97-AF65-F5344CB8AC3E}">
        <p14:creationId xmlns:p14="http://schemas.microsoft.com/office/powerpoint/2010/main" val="1747049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duotone>
              <a:schemeClr val="accent1">
                <a:shade val="45000"/>
                <a:satMod val="135000"/>
              </a:schemeClr>
              <a:prstClr val="white"/>
            </a:duotone>
            <a:lum bright="20000"/>
          </a:blip>
          <a:stretch>
            <a:fillRect/>
          </a:stretch>
        </p:blipFill>
        <p:spPr>
          <a:xfrm>
            <a:off x="2572351" y="143145"/>
            <a:ext cx="8450981" cy="6450221"/>
          </a:xfrm>
          <a:prstGeom prst="rect">
            <a:avLst/>
          </a:prstGeom>
        </p:spPr>
      </p:pic>
      <p:sp>
        <p:nvSpPr>
          <p:cNvPr id="2" name="Title 1"/>
          <p:cNvSpPr>
            <a:spLocks noGrp="1"/>
          </p:cNvSpPr>
          <p:nvPr>
            <p:ph type="title"/>
          </p:nvPr>
        </p:nvSpPr>
        <p:spPr/>
        <p:txBody>
          <a:bodyPr/>
          <a:lstStyle/>
          <a:p>
            <a:r>
              <a:rPr lang="en-US" dirty="0"/>
              <a:t>Authentication</a:t>
            </a:r>
            <a:endParaRPr lang="nl-BE" dirty="0"/>
          </a:p>
        </p:txBody>
      </p:sp>
      <p:sp>
        <p:nvSpPr>
          <p:cNvPr id="6" name="Text Placeholder 5"/>
          <p:cNvSpPr>
            <a:spLocks noGrp="1"/>
          </p:cNvSpPr>
          <p:nvPr>
            <p:ph type="body" sz="quarter" idx="10"/>
          </p:nvPr>
        </p:nvSpPr>
        <p:spPr>
          <a:xfrm>
            <a:off x="6588954" y="1447730"/>
            <a:ext cx="5486399" cy="4247317"/>
          </a:xfrm>
        </p:spPr>
        <p:txBody>
          <a:bodyPr/>
          <a:lstStyle/>
          <a:p>
            <a:r>
              <a:rPr lang="en-US" dirty="0"/>
              <a:t>App-Only token</a:t>
            </a:r>
          </a:p>
          <a:p>
            <a:pPr lvl="1"/>
            <a:r>
              <a:rPr lang="en-US" dirty="0"/>
              <a:t>Register app id and secret, which is used by the remote timer job to access Office 365</a:t>
            </a:r>
          </a:p>
          <a:p>
            <a:pPr lvl="1"/>
            <a:r>
              <a:rPr lang="en-US" dirty="0"/>
              <a:t>Set app id and secret for the remote timer job in app </a:t>
            </a:r>
            <a:r>
              <a:rPr lang="en-US" dirty="0" err="1"/>
              <a:t>config</a:t>
            </a:r>
            <a:r>
              <a:rPr lang="en-US" dirty="0"/>
              <a:t> or using other means</a:t>
            </a:r>
          </a:p>
          <a:p>
            <a:pPr lvl="1"/>
            <a:r>
              <a:rPr lang="en-US" dirty="0"/>
              <a:t>Tokens can be revoked in the server side</a:t>
            </a:r>
          </a:p>
          <a:p>
            <a:pPr lvl="1"/>
            <a:r>
              <a:rPr lang="en-US" dirty="0"/>
              <a:t>Not all functionalities work with app only tokens</a:t>
            </a:r>
          </a:p>
        </p:txBody>
      </p:sp>
      <p:sp>
        <p:nvSpPr>
          <p:cNvPr id="7" name="Text Placeholder 6"/>
          <p:cNvSpPr>
            <a:spLocks noGrp="1"/>
          </p:cNvSpPr>
          <p:nvPr>
            <p:ph type="body" sz="quarter" idx="11"/>
          </p:nvPr>
        </p:nvSpPr>
        <p:spPr>
          <a:xfrm>
            <a:off x="719817" y="1447730"/>
            <a:ext cx="5486399" cy="3841052"/>
          </a:xfrm>
        </p:spPr>
        <p:txBody>
          <a:bodyPr/>
          <a:lstStyle/>
          <a:p>
            <a:r>
              <a:rPr lang="en-US" dirty="0"/>
              <a:t>Use specific account</a:t>
            </a:r>
          </a:p>
          <a:p>
            <a:pPr lvl="1"/>
            <a:r>
              <a:rPr lang="en-US" dirty="0"/>
              <a:t>Similar as classic service account model in on-premises</a:t>
            </a:r>
          </a:p>
          <a:p>
            <a:pPr lvl="1"/>
            <a:r>
              <a:rPr lang="en-US" dirty="0"/>
              <a:t>Use specific account for accessing Office 365 which has required license and permissions to needed services</a:t>
            </a:r>
          </a:p>
          <a:p>
            <a:pPr lvl="1"/>
            <a:r>
              <a:rPr lang="en-US" dirty="0"/>
              <a:t>User identity and password has to be stored in the location where code is executed</a:t>
            </a:r>
          </a:p>
        </p:txBody>
      </p:sp>
    </p:spTree>
    <p:extLst>
      <p:ext uri="{BB962C8B-B14F-4D97-AF65-F5344CB8AC3E}">
        <p14:creationId xmlns:p14="http://schemas.microsoft.com/office/powerpoint/2010/main" val="496873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scope</a:t>
            </a:r>
            <a:endParaRPr lang="nl-BE" dirty="0"/>
          </a:p>
        </p:txBody>
      </p:sp>
      <p:grpSp>
        <p:nvGrpSpPr>
          <p:cNvPr id="11" name="Group 10"/>
          <p:cNvGrpSpPr/>
          <p:nvPr/>
        </p:nvGrpSpPr>
        <p:grpSpPr>
          <a:xfrm>
            <a:off x="385010" y="1626670"/>
            <a:ext cx="3667226" cy="4030538"/>
            <a:chOff x="490888" y="1501541"/>
            <a:chExt cx="3667226" cy="3821230"/>
          </a:xfrm>
        </p:grpSpPr>
        <p:sp>
          <p:nvSpPr>
            <p:cNvPr id="8" name="Rectangle 7"/>
            <p:cNvSpPr/>
            <p:nvPr/>
          </p:nvSpPr>
          <p:spPr bwMode="auto">
            <a:xfrm>
              <a:off x="490888" y="1501541"/>
              <a:ext cx="3667226" cy="644893"/>
            </a:xfrm>
            <a:prstGeom prst="rect">
              <a:avLst/>
            </a:prstGeom>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800" b="1" i="0" u="none" strike="noStrike" kern="0" cap="none" spc="0" normalizeH="0" baseline="0" noProof="0" dirty="0" err="1">
                  <a:ln>
                    <a:noFill/>
                  </a:ln>
                  <a:gradFill>
                    <a:gsLst>
                      <a:gs pos="0">
                        <a:srgbClr val="FFFFFF"/>
                      </a:gs>
                      <a:gs pos="100000">
                        <a:srgbClr val="FFFFFF"/>
                      </a:gs>
                    </a:gsLst>
                    <a:lin ang="5400000" scaled="0"/>
                  </a:gradFill>
                  <a:effectLst/>
                  <a:uLnTx/>
                  <a:uFillTx/>
                </a:rPr>
                <a:t>TimerJob</a:t>
              </a:r>
              <a:r>
                <a:rPr kumimoji="0" lang="en-US" sz="2800" b="1" i="0" u="none" strike="noStrike" kern="0" cap="none" spc="0" normalizeH="0" baseline="0" noProof="0" dirty="0">
                  <a:ln>
                    <a:noFill/>
                  </a:ln>
                  <a:gradFill>
                    <a:gsLst>
                      <a:gs pos="0">
                        <a:srgbClr val="FFFFFF"/>
                      </a:gs>
                      <a:gs pos="100000">
                        <a:srgbClr val="FFFFFF"/>
                      </a:gs>
                    </a:gsLst>
                    <a:lin ang="5400000" scaled="0"/>
                  </a:gradFill>
                  <a:effectLst/>
                  <a:uLnTx/>
                  <a:uFillTx/>
                </a:rPr>
                <a:t> class</a:t>
              </a:r>
              <a:endParaRPr kumimoji="0" lang="nl-BE" sz="2800" b="1" i="0" u="none" strike="noStrike" kern="0" cap="none" spc="0" normalizeH="0" baseline="0" noProof="0" dirty="0">
                <a:ln>
                  <a:noFill/>
                </a:ln>
                <a:gradFill>
                  <a:gsLst>
                    <a:gs pos="0">
                      <a:srgbClr val="FFFFFF"/>
                    </a:gs>
                    <a:gs pos="100000">
                      <a:srgbClr val="FFFFFF"/>
                    </a:gs>
                  </a:gsLst>
                  <a:lin ang="5400000" scaled="0"/>
                </a:gradFill>
                <a:effectLst/>
                <a:uLnTx/>
                <a:uFillTx/>
              </a:endParaRPr>
            </a:p>
          </p:txBody>
        </p:sp>
        <p:sp>
          <p:nvSpPr>
            <p:cNvPr id="9" name="Rectangle 8"/>
            <p:cNvSpPr/>
            <p:nvPr/>
          </p:nvSpPr>
          <p:spPr bwMode="auto">
            <a:xfrm>
              <a:off x="490888" y="2136809"/>
              <a:ext cx="3667226" cy="1357161"/>
            </a:xfrm>
            <a:prstGeom prst="rect">
              <a:avLst/>
            </a:prstGeom>
            <a:solidFill>
              <a:schemeClr val="accent3"/>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800" b="0" i="0" u="sng" strike="noStrike" kern="0" cap="none" spc="0" normalizeH="0" baseline="0" noProof="0" dirty="0">
                  <a:ln>
                    <a:noFill/>
                  </a:ln>
                  <a:gradFill>
                    <a:gsLst>
                      <a:gs pos="0">
                        <a:srgbClr val="FFFFFF"/>
                      </a:gs>
                      <a:gs pos="100000">
                        <a:srgbClr val="FFFFFF"/>
                      </a:gs>
                    </a:gsLst>
                    <a:lin ang="5400000" scaled="0"/>
                  </a:gradFill>
                  <a:effectLst/>
                  <a:uLnTx/>
                  <a:uFillTx/>
                </a:rPr>
                <a:t>Properties:</a:t>
              </a:r>
            </a:p>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sng" strike="noStrike" kern="0" cap="none" spc="0" normalizeH="0" baseline="0" noProof="0" dirty="0">
                <a:ln>
                  <a:noFill/>
                </a:ln>
                <a:gradFill>
                  <a:gsLst>
                    <a:gs pos="0">
                      <a:srgbClr val="FFFFFF"/>
                    </a:gs>
                    <a:gs pos="100000">
                      <a:srgbClr val="FFFFFF"/>
                    </a:gs>
                  </a:gsLst>
                  <a:lin ang="5400000" scaled="0"/>
                </a:gradFill>
                <a:effectLst/>
                <a:uLnTx/>
                <a:uFillTx/>
              </a:endParaRPr>
            </a:p>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1" i="0" u="none" strike="noStrike" kern="0" cap="none" spc="0" normalizeH="0" baseline="0" noProof="0" dirty="0" err="1">
                  <a:ln>
                    <a:noFill/>
                  </a:ln>
                  <a:gradFill>
                    <a:gsLst>
                      <a:gs pos="0">
                        <a:srgbClr val="FFFFFF"/>
                      </a:gs>
                      <a:gs pos="100000">
                        <a:srgbClr val="FFFFFF"/>
                      </a:gs>
                    </a:gsLst>
                    <a:lin ang="5400000" scaled="0"/>
                  </a:gradFill>
                  <a:effectLst/>
                  <a:uLnTx/>
                  <a:uFillTx/>
                </a:rPr>
                <a:t>ExpandSubSites</a:t>
              </a:r>
              <a:endParaRPr kumimoji="0" lang="en-US" sz="2000" b="1" i="0" u="none" strike="noStrike" kern="0" cap="none" spc="0" normalizeH="0" baseline="0" noProof="0" dirty="0">
                <a:ln>
                  <a:noFill/>
                </a:ln>
                <a:gradFill>
                  <a:gsLst>
                    <a:gs pos="0">
                      <a:srgbClr val="FFFFFF"/>
                    </a:gs>
                    <a:gs pos="100000">
                      <a:srgbClr val="FFFFFF"/>
                    </a:gs>
                  </a:gsLst>
                  <a:lin ang="5400000" scaled="0"/>
                </a:gradFill>
                <a:effectLst/>
                <a:uLnTx/>
                <a:uFillTx/>
              </a:endParaRPr>
            </a:p>
            <a:p>
              <a:pPr marL="0" marR="0" lvl="0" indent="0" algn="ctr" defTabSz="932472" eaLnBrk="1" fontAlgn="base" latinLnBrk="0" hangingPunct="1">
                <a:lnSpc>
                  <a:spcPct val="100000"/>
                </a:lnSpc>
                <a:spcBef>
                  <a:spcPct val="0"/>
                </a:spcBef>
                <a:spcAft>
                  <a:spcPct val="0"/>
                </a:spcAft>
                <a:buClrTx/>
                <a:buSzTx/>
                <a:buFontTx/>
                <a:buNone/>
                <a:tabLst/>
                <a:defRPr/>
              </a:pPr>
              <a:endParaRPr kumimoji="0" lang="nl-BE" sz="2000" b="1" i="0" u="none" strike="noStrike" kern="0" cap="none" spc="0" normalizeH="0" baseline="0" noProof="0" dirty="0">
                <a:ln>
                  <a:noFill/>
                </a:ln>
                <a:gradFill>
                  <a:gsLst>
                    <a:gs pos="0">
                      <a:srgbClr val="FFFFFF"/>
                    </a:gs>
                    <a:gs pos="100000">
                      <a:srgbClr val="FFFFFF"/>
                    </a:gs>
                  </a:gsLst>
                  <a:lin ang="5400000" scaled="0"/>
                </a:gradFill>
                <a:effectLst/>
                <a:uLnTx/>
                <a:uFillTx/>
              </a:endParaRPr>
            </a:p>
          </p:txBody>
        </p:sp>
        <p:sp>
          <p:nvSpPr>
            <p:cNvPr id="10" name="Rectangle 9"/>
            <p:cNvSpPr/>
            <p:nvPr/>
          </p:nvSpPr>
          <p:spPr bwMode="auto">
            <a:xfrm>
              <a:off x="490888" y="3493970"/>
              <a:ext cx="3667226" cy="1828801"/>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800" b="0" i="0" u="sng" strike="noStrike" kern="0" cap="none" spc="0" normalizeH="0" baseline="0" noProof="0" dirty="0">
                  <a:ln>
                    <a:noFill/>
                  </a:ln>
                  <a:gradFill>
                    <a:gsLst>
                      <a:gs pos="0">
                        <a:srgbClr val="FFFFFF"/>
                      </a:gs>
                      <a:gs pos="100000">
                        <a:srgbClr val="FFFFFF"/>
                      </a:gs>
                    </a:gsLst>
                    <a:lin ang="5400000" scaled="0"/>
                  </a:gradFill>
                  <a:effectLst/>
                  <a:uLnTx/>
                  <a:uFillTx/>
                </a:rPr>
                <a:t>Methods:</a:t>
              </a:r>
            </a:p>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sng" strike="noStrike" kern="0" cap="none" spc="0" normalizeH="0" baseline="0" noProof="0" dirty="0">
                <a:ln>
                  <a:noFill/>
                </a:ln>
                <a:gradFill>
                  <a:gsLst>
                    <a:gs pos="0">
                      <a:srgbClr val="FFFFFF"/>
                    </a:gs>
                    <a:gs pos="100000">
                      <a:srgbClr val="FFFFFF"/>
                    </a:gs>
                  </a:gsLst>
                  <a:lin ang="5400000" scaled="0"/>
                </a:gradFill>
                <a:effectLst/>
                <a:uLnTx/>
                <a:uFillTx/>
              </a:endParaRPr>
            </a:p>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1" i="0" u="none" strike="noStrike" kern="0" cap="none" spc="0" normalizeH="0" baseline="0" noProof="0" dirty="0" err="1">
                  <a:ln>
                    <a:noFill/>
                  </a:ln>
                  <a:gradFill>
                    <a:gsLst>
                      <a:gs pos="0">
                        <a:srgbClr val="FFFFFF"/>
                      </a:gs>
                      <a:gs pos="100000">
                        <a:srgbClr val="FFFFFF"/>
                      </a:gs>
                    </a:gsLst>
                    <a:lin ang="5400000" scaled="0"/>
                  </a:gradFill>
                  <a:effectLst/>
                  <a:uLnTx/>
                  <a:uFillTx/>
                </a:rPr>
                <a:t>AddSite</a:t>
              </a:r>
              <a:r>
                <a:rPr kumimoji="0" lang="en-US" sz="2000" b="1" i="0" u="none" strike="noStrike" kern="0" cap="none" spc="0" normalizeH="0" baseline="0" noProof="0" dirty="0">
                  <a:ln>
                    <a:noFill/>
                  </a:ln>
                  <a:gradFill>
                    <a:gsLst>
                      <a:gs pos="0">
                        <a:srgbClr val="FFFFFF"/>
                      </a:gs>
                      <a:gs pos="100000">
                        <a:srgbClr val="FFFFFF"/>
                      </a:gs>
                    </a:gsLst>
                    <a:lin ang="5400000" scaled="0"/>
                  </a:gradFill>
                  <a:effectLst/>
                  <a:uLnTx/>
                  <a:uFillTx/>
                </a:rPr>
                <a:t>(string site)</a:t>
              </a:r>
            </a:p>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1" i="0" u="none" strike="noStrike" kern="0" cap="none" spc="0" normalizeH="0" baseline="0" noProof="0" dirty="0" err="1">
                  <a:ln>
                    <a:noFill/>
                  </a:ln>
                  <a:gradFill>
                    <a:gsLst>
                      <a:gs pos="0">
                        <a:srgbClr val="FFFFFF"/>
                      </a:gs>
                      <a:gs pos="100000">
                        <a:srgbClr val="FFFFFF"/>
                      </a:gs>
                    </a:gsLst>
                    <a:lin ang="5400000" scaled="0"/>
                  </a:gradFill>
                  <a:effectLst/>
                  <a:uLnTx/>
                  <a:uFillTx/>
                </a:rPr>
                <a:t>ClearAddedSites</a:t>
              </a:r>
              <a:endParaRPr kumimoji="0" lang="en-US" sz="2000" b="1" i="0" u="none" strike="noStrike" kern="0" cap="none" spc="0" normalizeH="0" baseline="0" noProof="0" dirty="0">
                <a:ln>
                  <a:noFill/>
                </a:ln>
                <a:gradFill>
                  <a:gsLst>
                    <a:gs pos="0">
                      <a:srgbClr val="FFFFFF"/>
                    </a:gs>
                    <a:gs pos="100000">
                      <a:srgbClr val="FFFFFF"/>
                    </a:gs>
                  </a:gsLst>
                  <a:lin ang="5400000" scaled="0"/>
                </a:gradFill>
                <a:effectLst/>
                <a:uLnTx/>
                <a:uFillTx/>
              </a:endParaRPr>
            </a:p>
            <a:p>
              <a:pPr marL="0" marR="0" lvl="0" indent="0" algn="ctr" defTabSz="932472" eaLnBrk="1" fontAlgn="base" latinLnBrk="0" hangingPunct="1">
                <a:lnSpc>
                  <a:spcPct val="100000"/>
                </a:lnSpc>
                <a:spcBef>
                  <a:spcPct val="0"/>
                </a:spcBef>
                <a:spcAft>
                  <a:spcPct val="0"/>
                </a:spcAft>
                <a:buClrTx/>
                <a:buSzTx/>
                <a:buFontTx/>
                <a:buNone/>
                <a:tabLst/>
                <a:defRPr/>
              </a:pPr>
              <a:endParaRPr kumimoji="0" lang="nl-BE" sz="2000" b="0" i="0" u="none" strike="noStrike" kern="0" cap="none" spc="0" normalizeH="0" baseline="0" noProof="0" dirty="0">
                <a:ln>
                  <a:noFill/>
                </a:ln>
                <a:gradFill>
                  <a:gsLst>
                    <a:gs pos="0">
                      <a:srgbClr val="FFFFFF"/>
                    </a:gs>
                    <a:gs pos="100000">
                      <a:srgbClr val="FFFFFF"/>
                    </a:gs>
                  </a:gsLst>
                  <a:lin ang="5400000" scaled="0"/>
                </a:gradFill>
                <a:effectLst/>
                <a:uLnTx/>
                <a:uFillTx/>
              </a:endParaRPr>
            </a:p>
          </p:txBody>
        </p:sp>
      </p:grpSp>
      <p:grpSp>
        <p:nvGrpSpPr>
          <p:cNvPr id="25" name="Group 24"/>
          <p:cNvGrpSpPr/>
          <p:nvPr/>
        </p:nvGrpSpPr>
        <p:grpSpPr>
          <a:xfrm>
            <a:off x="4528795" y="3838033"/>
            <a:ext cx="7333600" cy="1819175"/>
            <a:chOff x="4528795" y="4037799"/>
            <a:chExt cx="7333600" cy="1819175"/>
          </a:xfrm>
        </p:grpSpPr>
        <p:grpSp>
          <p:nvGrpSpPr>
            <p:cNvPr id="24" name="Group 23"/>
            <p:cNvGrpSpPr/>
            <p:nvPr/>
          </p:nvGrpSpPr>
          <p:grpSpPr>
            <a:xfrm>
              <a:off x="4528795" y="4037799"/>
              <a:ext cx="7333600" cy="1819175"/>
              <a:chOff x="4528795" y="3619099"/>
              <a:chExt cx="7333600" cy="1819175"/>
            </a:xfrm>
          </p:grpSpPr>
          <p:sp>
            <p:nvSpPr>
              <p:cNvPr id="20" name="Rectangle 19"/>
              <p:cNvSpPr/>
              <p:nvPr/>
            </p:nvSpPr>
            <p:spPr bwMode="auto">
              <a:xfrm>
                <a:off x="4528795" y="3619099"/>
                <a:ext cx="7333600" cy="1819175"/>
              </a:xfrm>
              <a:prstGeom prst="rect">
                <a:avLst/>
              </a:prstGeom>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nl-BE" sz="2000" b="0" i="0" u="none" strike="noStrike" kern="0" cap="none" spc="0" normalizeH="0" baseline="0" noProof="0" dirty="0">
                  <a:ln>
                    <a:noFill/>
                  </a:ln>
                  <a:gradFill>
                    <a:gsLst>
                      <a:gs pos="0">
                        <a:srgbClr val="FFFFFF"/>
                      </a:gs>
                      <a:gs pos="100000">
                        <a:srgbClr val="FFFFFF"/>
                      </a:gs>
                    </a:gsLst>
                    <a:lin ang="5400000" scaled="0"/>
                  </a:gradFill>
                  <a:effectLst/>
                  <a:uLnTx/>
                  <a:uFillTx/>
                </a:endParaRPr>
              </a:p>
            </p:txBody>
          </p:sp>
          <p:sp>
            <p:nvSpPr>
              <p:cNvPr id="19" name="&quot;No&quot; Symbol 18"/>
              <p:cNvSpPr/>
              <p:nvPr/>
            </p:nvSpPr>
            <p:spPr bwMode="auto">
              <a:xfrm>
                <a:off x="4735628" y="3816416"/>
                <a:ext cx="1491917" cy="1390852"/>
              </a:xfrm>
              <a:prstGeom prst="noSmoking">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nl-BE" sz="2000" b="0" i="0" u="none" strike="noStrike" kern="0" cap="none" spc="0" normalizeH="0" baseline="0" noProof="0" dirty="0">
                  <a:ln>
                    <a:noFill/>
                  </a:ln>
                  <a:gradFill>
                    <a:gsLst>
                      <a:gs pos="0">
                        <a:srgbClr val="FFFFFF"/>
                      </a:gs>
                      <a:gs pos="100000">
                        <a:srgbClr val="FFFFFF"/>
                      </a:gs>
                    </a:gsLst>
                    <a:lin ang="5400000" scaled="0"/>
                  </a:gradFill>
                  <a:effectLst/>
                  <a:uLnTx/>
                  <a:uFillTx/>
                </a:endParaRPr>
              </a:p>
            </p:txBody>
          </p:sp>
        </p:grpSp>
        <p:sp>
          <p:nvSpPr>
            <p:cNvPr id="21" name="TextBox 20"/>
            <p:cNvSpPr txBox="1"/>
            <p:nvPr/>
          </p:nvSpPr>
          <p:spPr>
            <a:xfrm>
              <a:off x="6366369" y="4235116"/>
              <a:ext cx="5496026" cy="1292662"/>
            </a:xfrm>
            <a:prstGeom prst="rect">
              <a:avLst/>
            </a:prstGeom>
            <a:noFill/>
          </p:spPr>
          <p:txBody>
            <a:bodyPr wrap="squar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2400" b="0" i="0" u="none" strike="noStrike" kern="0" cap="none" spc="0" normalizeH="0" baseline="0" noProof="0" dirty="0">
                  <a:ln>
                    <a:noFill/>
                  </a:ln>
                  <a:solidFill>
                    <a:schemeClr val="bg1"/>
                  </a:solidFill>
                  <a:effectLst/>
                  <a:uLnTx/>
                  <a:uFillTx/>
                </a:rPr>
                <a:t>When using App-Only authentication this requires “enumeration” credentials to be set</a:t>
              </a:r>
              <a:endParaRPr kumimoji="0" lang="nl-BE" sz="2400" b="0" i="0" u="none" strike="noStrike" kern="0" cap="none" spc="0" normalizeH="0" baseline="0" noProof="0" dirty="0" err="1">
                <a:ln>
                  <a:noFill/>
                </a:ln>
                <a:solidFill>
                  <a:schemeClr val="bg1"/>
                </a:solidFill>
                <a:effectLst/>
                <a:uLnTx/>
                <a:uFillTx/>
              </a:endParaRPr>
            </a:p>
          </p:txBody>
        </p:sp>
      </p:grpSp>
      <p:pic>
        <p:nvPicPr>
          <p:cNvPr id="22" name="Picture 21"/>
          <p:cNvPicPr>
            <a:picLocks noChangeAspect="1"/>
          </p:cNvPicPr>
          <p:nvPr/>
        </p:nvPicPr>
        <p:blipFill>
          <a:blip r:embed="rId3"/>
          <a:stretch>
            <a:fillRect/>
          </a:stretch>
        </p:blipFill>
        <p:spPr>
          <a:xfrm>
            <a:off x="4528795" y="1626670"/>
            <a:ext cx="7333600" cy="2211363"/>
          </a:xfrm>
          <a:prstGeom prst="rect">
            <a:avLst/>
          </a:prstGeom>
          <a:solidFill>
            <a:schemeClr val="bg2">
              <a:lumMod val="50000"/>
            </a:schemeClr>
          </a:solidFill>
          <a:ln>
            <a:solidFill>
              <a:srgbClr val="0078D7"/>
            </a:solidFill>
          </a:ln>
        </p:spPr>
      </p:pic>
      <p:sp>
        <p:nvSpPr>
          <p:cNvPr id="13" name="Down Arrow 12"/>
          <p:cNvSpPr/>
          <p:nvPr/>
        </p:nvSpPr>
        <p:spPr bwMode="auto">
          <a:xfrm>
            <a:off x="11020926" y="1426904"/>
            <a:ext cx="741145" cy="1183907"/>
          </a:xfrm>
          <a:prstGeom prst="downArrow">
            <a:avLst/>
          </a:prstGeom>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nl-BE" sz="2000" b="0" i="0" u="none" strike="noStrike" kern="0" cap="none" spc="0" normalizeH="0" baseline="0" noProof="0" dirty="0">
              <a:ln>
                <a:noFill/>
              </a:ln>
              <a:gradFill>
                <a:gsLst>
                  <a:gs pos="0">
                    <a:srgbClr val="FFFFFF"/>
                  </a:gs>
                  <a:gs pos="100000">
                    <a:srgbClr val="FFFFFF"/>
                  </a:gs>
                </a:gsLst>
                <a:lin ang="5400000" scaled="0"/>
              </a:gradFill>
              <a:effectLst/>
              <a:uLnTx/>
              <a:uFillTx/>
            </a:endParaRPr>
          </a:p>
        </p:txBody>
      </p:sp>
    </p:spTree>
    <p:extLst>
      <p:ext uri="{BB962C8B-B14F-4D97-AF65-F5344CB8AC3E}">
        <p14:creationId xmlns:p14="http://schemas.microsoft.com/office/powerpoint/2010/main" val="2601818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ounded Rectangle 5"/>
          <p:cNvSpPr/>
          <p:nvPr/>
        </p:nvSpPr>
        <p:spPr>
          <a:xfrm>
            <a:off x="4591846" y="904664"/>
            <a:ext cx="3005055" cy="7426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36" b="0" i="0" u="none" strike="noStrike" kern="0" cap="none" spc="0" normalizeH="0" baseline="0" noProof="0" dirty="0">
                <a:ln>
                  <a:noFill/>
                </a:ln>
                <a:solidFill>
                  <a:sysClr val="windowText" lastClr="000000"/>
                </a:solidFill>
                <a:effectLst/>
                <a:uLnTx/>
                <a:uFillTx/>
              </a:rPr>
              <a:t>Credentials or App-Only?</a:t>
            </a:r>
            <a:endParaRPr kumimoji="0" lang="nl-BE" sz="1836" b="0" i="0" u="none" strike="noStrike" kern="0" cap="none" spc="0" normalizeH="0" baseline="0" noProof="0" dirty="0">
              <a:ln>
                <a:noFill/>
              </a:ln>
              <a:solidFill>
                <a:sysClr val="windowText" lastClr="000000"/>
              </a:solidFill>
              <a:effectLst/>
              <a:uLnTx/>
              <a:uFillTx/>
            </a:endParaRPr>
          </a:p>
        </p:txBody>
      </p:sp>
      <p:grpSp>
        <p:nvGrpSpPr>
          <p:cNvPr id="3" name="Group 2"/>
          <p:cNvGrpSpPr/>
          <p:nvPr/>
        </p:nvGrpSpPr>
        <p:grpSpPr>
          <a:xfrm>
            <a:off x="1457263" y="1647294"/>
            <a:ext cx="4637111" cy="1442080"/>
            <a:chOff x="1457263" y="1647294"/>
            <a:chExt cx="4637111" cy="1442080"/>
          </a:xfrm>
        </p:grpSpPr>
        <p:sp>
          <p:nvSpPr>
            <p:cNvPr id="7" name="Rounded Rectangle 6"/>
            <p:cNvSpPr/>
            <p:nvPr/>
          </p:nvSpPr>
          <p:spPr>
            <a:xfrm>
              <a:off x="1457263" y="2441733"/>
              <a:ext cx="2530119" cy="64764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36" b="0" i="0" u="none" strike="noStrike" kern="0" cap="none" spc="0" normalizeH="0" baseline="0" noProof="0" dirty="0">
                  <a:ln>
                    <a:noFill/>
                  </a:ln>
                  <a:solidFill>
                    <a:sysClr val="windowText" lastClr="000000"/>
                  </a:solidFill>
                  <a:effectLst/>
                  <a:uLnTx/>
                  <a:uFillTx/>
                </a:rPr>
                <a:t>Office 365 or On-Premises?</a:t>
              </a:r>
              <a:endParaRPr kumimoji="0" lang="nl-BE" sz="1836" b="0" i="0" u="none" strike="noStrike" kern="0" cap="none" spc="0" normalizeH="0" baseline="0" noProof="0" dirty="0">
                <a:ln>
                  <a:noFill/>
                </a:ln>
                <a:solidFill>
                  <a:sysClr val="windowText" lastClr="000000"/>
                </a:solidFill>
                <a:effectLst/>
                <a:uLnTx/>
                <a:uFillTx/>
              </a:endParaRPr>
            </a:p>
          </p:txBody>
        </p:sp>
        <p:cxnSp>
          <p:nvCxnSpPr>
            <p:cNvPr id="15" name="Straight Arrow Connector 14"/>
            <p:cNvCxnSpPr>
              <a:stCxn id="6" idx="2"/>
              <a:endCxn id="7" idx="3"/>
            </p:cNvCxnSpPr>
            <p:nvPr/>
          </p:nvCxnSpPr>
          <p:spPr>
            <a:xfrm flipH="1">
              <a:off x="3987382" y="1647294"/>
              <a:ext cx="2106992" cy="11182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4759242" y="1851676"/>
              <a:ext cx="1190262" cy="338554"/>
            </a:xfrm>
            <a:prstGeom prst="rect">
              <a:avLst/>
            </a:prstGeom>
            <a:solidFill>
              <a:schemeClr val="bg1"/>
            </a:solid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chemeClr val="bg1">
                      <a:lumMod val="50000"/>
                    </a:schemeClr>
                  </a:solidFill>
                  <a:effectLst/>
                  <a:uLnTx/>
                  <a:uFillTx/>
                </a:rPr>
                <a:t>Credentials</a:t>
              </a:r>
              <a:endParaRPr kumimoji="0" lang="nl-BE" sz="1600" b="0" i="0" u="none" strike="noStrike" kern="0" cap="none" spc="0" normalizeH="0" baseline="0" noProof="0" dirty="0">
                <a:ln>
                  <a:noFill/>
                </a:ln>
                <a:solidFill>
                  <a:schemeClr val="bg1">
                    <a:lumMod val="50000"/>
                  </a:schemeClr>
                </a:solidFill>
                <a:effectLst/>
                <a:uLnTx/>
                <a:uFillTx/>
              </a:endParaRPr>
            </a:p>
          </p:txBody>
        </p:sp>
      </p:grpSp>
      <p:grpSp>
        <p:nvGrpSpPr>
          <p:cNvPr id="4" name="Group 3"/>
          <p:cNvGrpSpPr/>
          <p:nvPr/>
        </p:nvGrpSpPr>
        <p:grpSpPr>
          <a:xfrm>
            <a:off x="265604" y="3089374"/>
            <a:ext cx="2922012" cy="1621484"/>
            <a:chOff x="265604" y="3089374"/>
            <a:chExt cx="2922012" cy="1621484"/>
          </a:xfrm>
        </p:grpSpPr>
        <p:sp>
          <p:nvSpPr>
            <p:cNvPr id="8" name="Rounded Rectangle 7"/>
            <p:cNvSpPr/>
            <p:nvPr/>
          </p:nvSpPr>
          <p:spPr>
            <a:xfrm>
              <a:off x="265604" y="3996071"/>
              <a:ext cx="2922012" cy="71478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BE" sz="2000" b="0" i="0" u="none" strike="noStrike" kern="0" cap="none" spc="0" normalizeH="0" baseline="0" noProof="0" dirty="0">
                  <a:ln>
                    <a:noFill/>
                  </a:ln>
                  <a:solidFill>
                    <a:sysClr val="windowText" lastClr="000000"/>
                  </a:solidFill>
                  <a:effectLst/>
                  <a:uLnTx/>
                  <a:uFillTx/>
                </a:rPr>
                <a:t>UseOffice365 </a:t>
              </a:r>
              <a:r>
                <a:rPr kumimoji="0" lang="nl-BE" sz="2000" b="0" i="0" u="none" strike="noStrike" kern="0" cap="none" spc="0" normalizeH="0" baseline="0" noProof="0" dirty="0" err="1">
                  <a:ln>
                    <a:noFill/>
                  </a:ln>
                  <a:solidFill>
                    <a:sysClr val="windowText" lastClr="000000"/>
                  </a:solidFill>
                  <a:effectLst/>
                  <a:uLnTx/>
                  <a:uFillTx/>
                </a:rPr>
                <a:t>Authentication</a:t>
              </a:r>
              <a:endParaRPr kumimoji="0" lang="nl-BE" sz="2000" b="0" i="0" u="none" strike="noStrike" kern="0" cap="none" spc="0" normalizeH="0" baseline="0" noProof="0" dirty="0">
                <a:ln>
                  <a:noFill/>
                </a:ln>
                <a:solidFill>
                  <a:sysClr val="windowText" lastClr="000000"/>
                </a:solidFill>
                <a:effectLst/>
                <a:uLnTx/>
                <a:uFillTx/>
              </a:endParaRPr>
            </a:p>
          </p:txBody>
        </p:sp>
        <p:cxnSp>
          <p:nvCxnSpPr>
            <p:cNvPr id="27" name="Straight Arrow Connector 26"/>
            <p:cNvCxnSpPr>
              <a:stCxn id="7" idx="2"/>
              <a:endCxn id="8" idx="0"/>
            </p:cNvCxnSpPr>
            <p:nvPr/>
          </p:nvCxnSpPr>
          <p:spPr>
            <a:xfrm flipH="1">
              <a:off x="1726610" y="3089374"/>
              <a:ext cx="995713" cy="9066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1532520" y="3398461"/>
              <a:ext cx="1107996" cy="338554"/>
            </a:xfrm>
            <a:prstGeom prst="rect">
              <a:avLst/>
            </a:prstGeom>
            <a:solidFill>
              <a:schemeClr val="bg1"/>
            </a:solid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chemeClr val="bg1">
                      <a:lumMod val="50000"/>
                    </a:schemeClr>
                  </a:solidFill>
                  <a:effectLst/>
                  <a:uLnTx/>
                  <a:uFillTx/>
                </a:rPr>
                <a:t>Office 365</a:t>
              </a:r>
              <a:endParaRPr kumimoji="0" lang="nl-BE" sz="1600" b="0" i="0" u="none" strike="noStrike" kern="0" cap="none" spc="0" normalizeH="0" baseline="0" noProof="0" dirty="0">
                <a:ln>
                  <a:noFill/>
                </a:ln>
                <a:solidFill>
                  <a:schemeClr val="bg1">
                    <a:lumMod val="50000"/>
                  </a:schemeClr>
                </a:solidFill>
                <a:effectLst/>
                <a:uLnTx/>
                <a:uFillTx/>
              </a:endParaRPr>
            </a:p>
          </p:txBody>
        </p:sp>
      </p:grpSp>
      <p:grpSp>
        <p:nvGrpSpPr>
          <p:cNvPr id="5" name="Group 4"/>
          <p:cNvGrpSpPr/>
          <p:nvPr/>
        </p:nvGrpSpPr>
        <p:grpSpPr>
          <a:xfrm>
            <a:off x="2722323" y="3089374"/>
            <a:ext cx="3536121" cy="1621483"/>
            <a:chOff x="2722323" y="3089374"/>
            <a:chExt cx="3536121" cy="1621483"/>
          </a:xfrm>
        </p:grpSpPr>
        <p:sp>
          <p:nvSpPr>
            <p:cNvPr id="9" name="Rounded Rectangle 8"/>
            <p:cNvSpPr/>
            <p:nvPr/>
          </p:nvSpPr>
          <p:spPr>
            <a:xfrm>
              <a:off x="3357010" y="3996070"/>
              <a:ext cx="2901434" cy="71478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BE" sz="1800" b="0" i="0" u="none" strike="noStrike" kern="0" cap="none" spc="0" normalizeH="0" baseline="0" noProof="0" dirty="0" err="1">
                  <a:ln>
                    <a:noFill/>
                  </a:ln>
                  <a:solidFill>
                    <a:sysClr val="windowText" lastClr="000000"/>
                  </a:solidFill>
                  <a:effectLst/>
                  <a:uLnTx/>
                  <a:uFillTx/>
                </a:rPr>
                <a:t>UseNetworkCredentials</a:t>
              </a:r>
              <a:r>
                <a:rPr kumimoji="0" lang="nl-BE" sz="1800" b="0" i="0" u="none" strike="noStrike" kern="0" cap="none" spc="0" normalizeH="0" baseline="0" noProof="0" dirty="0">
                  <a:ln>
                    <a:noFill/>
                  </a:ln>
                  <a:solidFill>
                    <a:sysClr val="windowText" lastClr="000000"/>
                  </a:solidFill>
                  <a:effectLst/>
                  <a:uLnTx/>
                  <a:uFillTx/>
                </a:rPr>
                <a:t> </a:t>
              </a:r>
              <a:r>
                <a:rPr kumimoji="0" lang="nl-BE" sz="1800" b="0" i="0" u="none" strike="noStrike" kern="0" cap="none" spc="0" normalizeH="0" baseline="0" noProof="0" dirty="0" err="1">
                  <a:ln>
                    <a:noFill/>
                  </a:ln>
                  <a:solidFill>
                    <a:sysClr val="windowText" lastClr="000000"/>
                  </a:solidFill>
                  <a:effectLst/>
                  <a:uLnTx/>
                  <a:uFillTx/>
                </a:rPr>
                <a:t>Authentication</a:t>
              </a:r>
              <a:endParaRPr kumimoji="0" lang="nl-BE" sz="1800" b="0" i="0" u="none" strike="noStrike" kern="0" cap="none" spc="0" normalizeH="0" baseline="0" noProof="0" dirty="0">
                <a:ln>
                  <a:noFill/>
                </a:ln>
                <a:solidFill>
                  <a:sysClr val="windowText" lastClr="000000"/>
                </a:solidFill>
                <a:effectLst/>
                <a:uLnTx/>
                <a:uFillTx/>
              </a:endParaRPr>
            </a:p>
          </p:txBody>
        </p:sp>
        <p:cxnSp>
          <p:nvCxnSpPr>
            <p:cNvPr id="29" name="Straight Arrow Connector 28"/>
            <p:cNvCxnSpPr>
              <a:stCxn id="7" idx="2"/>
              <a:endCxn id="9" idx="0"/>
            </p:cNvCxnSpPr>
            <p:nvPr/>
          </p:nvCxnSpPr>
          <p:spPr>
            <a:xfrm>
              <a:off x="2722323" y="3089374"/>
              <a:ext cx="2085404" cy="9066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3345753" y="3398461"/>
              <a:ext cx="1336135" cy="338554"/>
            </a:xfrm>
            <a:prstGeom prst="rect">
              <a:avLst/>
            </a:prstGeom>
            <a:solidFill>
              <a:schemeClr val="bg1"/>
            </a:solid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chemeClr val="bg1">
                      <a:lumMod val="50000"/>
                    </a:schemeClr>
                  </a:solidFill>
                  <a:effectLst/>
                  <a:uLnTx/>
                  <a:uFillTx/>
                </a:rPr>
                <a:t>On-Premises</a:t>
              </a:r>
              <a:endParaRPr kumimoji="0" lang="nl-BE" sz="1600" b="0" i="0" u="none" strike="noStrike" kern="0" cap="none" spc="0" normalizeH="0" baseline="0" noProof="0" dirty="0">
                <a:ln>
                  <a:noFill/>
                </a:ln>
                <a:solidFill>
                  <a:schemeClr val="bg1">
                    <a:lumMod val="50000"/>
                  </a:schemeClr>
                </a:solidFill>
                <a:effectLst/>
                <a:uLnTx/>
                <a:uFillTx/>
              </a:endParaRPr>
            </a:p>
          </p:txBody>
        </p:sp>
      </p:grpSp>
      <p:grpSp>
        <p:nvGrpSpPr>
          <p:cNvPr id="10" name="Group 9"/>
          <p:cNvGrpSpPr/>
          <p:nvPr/>
        </p:nvGrpSpPr>
        <p:grpSpPr>
          <a:xfrm>
            <a:off x="6094374" y="1647293"/>
            <a:ext cx="4032647" cy="785765"/>
            <a:chOff x="6094374" y="1647293"/>
            <a:chExt cx="4032647" cy="785765"/>
          </a:xfrm>
        </p:grpSpPr>
        <p:cxnSp>
          <p:nvCxnSpPr>
            <p:cNvPr id="17" name="Straight Arrow Connector 16"/>
            <p:cNvCxnSpPr>
              <a:stCxn id="6" idx="2"/>
              <a:endCxn id="28" idx="1"/>
            </p:cNvCxnSpPr>
            <p:nvPr/>
          </p:nvCxnSpPr>
          <p:spPr>
            <a:xfrm>
              <a:off x="6094374" y="1647293"/>
              <a:ext cx="1502528" cy="4619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6352324" y="1852980"/>
              <a:ext cx="1024639" cy="338554"/>
            </a:xfrm>
            <a:prstGeom prst="rect">
              <a:avLst/>
            </a:prstGeom>
            <a:solidFill>
              <a:schemeClr val="bg1"/>
            </a:solid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chemeClr val="bg1">
                      <a:lumMod val="50000"/>
                    </a:schemeClr>
                  </a:solidFill>
                  <a:effectLst/>
                  <a:uLnTx/>
                  <a:uFillTx/>
                </a:rPr>
                <a:t>App-only</a:t>
              </a:r>
              <a:endParaRPr kumimoji="0" lang="nl-BE" sz="1600" b="0" i="0" u="none" strike="noStrike" kern="0" cap="none" spc="0" normalizeH="0" baseline="0" noProof="0" dirty="0">
                <a:ln>
                  <a:noFill/>
                </a:ln>
                <a:solidFill>
                  <a:schemeClr val="bg1">
                    <a:lumMod val="50000"/>
                  </a:schemeClr>
                </a:solidFill>
                <a:effectLst/>
                <a:uLnTx/>
                <a:uFillTx/>
              </a:endParaRPr>
            </a:p>
          </p:txBody>
        </p:sp>
        <p:sp>
          <p:nvSpPr>
            <p:cNvPr id="28" name="Rounded Rectangle 27"/>
            <p:cNvSpPr/>
            <p:nvPr/>
          </p:nvSpPr>
          <p:spPr>
            <a:xfrm>
              <a:off x="7596902" y="1785417"/>
              <a:ext cx="2530119" cy="64764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36" b="0" i="0" u="none" strike="noStrike" kern="0" cap="none" spc="0" normalizeH="0" baseline="0" noProof="0" dirty="0">
                  <a:ln>
                    <a:noFill/>
                  </a:ln>
                  <a:solidFill>
                    <a:sysClr val="windowText" lastClr="000000"/>
                  </a:solidFill>
                  <a:effectLst/>
                  <a:uLnTx/>
                  <a:uFillTx/>
                </a:rPr>
                <a:t>Office 365 or On-Premises?</a:t>
              </a:r>
              <a:endParaRPr kumimoji="0" lang="nl-BE" sz="1836" b="0" i="0" u="none" strike="noStrike" kern="0" cap="none" spc="0" normalizeH="0" baseline="0" noProof="0" dirty="0">
                <a:ln>
                  <a:noFill/>
                </a:ln>
                <a:solidFill>
                  <a:sysClr val="windowText" lastClr="000000"/>
                </a:solidFill>
                <a:effectLst/>
                <a:uLnTx/>
                <a:uFillTx/>
              </a:endParaRPr>
            </a:p>
          </p:txBody>
        </p:sp>
      </p:grpSp>
      <p:grpSp>
        <p:nvGrpSpPr>
          <p:cNvPr id="18" name="Group 17"/>
          <p:cNvGrpSpPr/>
          <p:nvPr/>
        </p:nvGrpSpPr>
        <p:grpSpPr>
          <a:xfrm>
            <a:off x="7286235" y="3663324"/>
            <a:ext cx="4803096" cy="2650848"/>
            <a:chOff x="7286235" y="3663324"/>
            <a:chExt cx="4803096" cy="2650848"/>
          </a:xfrm>
        </p:grpSpPr>
        <p:sp>
          <p:nvSpPr>
            <p:cNvPr id="12" name="Rounded Rectangle 11"/>
            <p:cNvSpPr/>
            <p:nvPr/>
          </p:nvSpPr>
          <p:spPr>
            <a:xfrm>
              <a:off x="9226457" y="5650157"/>
              <a:ext cx="2862874" cy="66401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BE" sz="1800" b="0" i="0" u="none" strike="noStrike" kern="0" cap="none" spc="0" normalizeH="0" baseline="0" noProof="0" dirty="0" err="1">
                  <a:ln>
                    <a:noFill/>
                  </a:ln>
                  <a:solidFill>
                    <a:sysClr val="windowText" lastClr="000000"/>
                  </a:solidFill>
                  <a:effectLst/>
                  <a:uLnTx/>
                  <a:uFillTx/>
                </a:rPr>
                <a:t>SetEnumeration</a:t>
              </a:r>
              <a:r>
                <a:rPr kumimoji="0" lang="nl-BE" sz="1800" b="0" i="0" u="none" strike="noStrike" kern="0" cap="none" spc="0" normalizeH="0" baseline="0" noProof="0" dirty="0">
                  <a:ln>
                    <a:noFill/>
                  </a:ln>
                  <a:solidFill>
                    <a:sysClr val="windowText" lastClr="000000"/>
                  </a:solidFill>
                  <a:effectLst/>
                  <a:uLnTx/>
                  <a:uFillTx/>
                </a:rPr>
                <a:t> </a:t>
              </a:r>
              <a:r>
                <a:rPr kumimoji="0" lang="nl-BE" sz="1800" b="0" i="0" u="none" strike="noStrike" kern="0" cap="none" spc="0" normalizeH="0" baseline="0" noProof="0" dirty="0" err="1">
                  <a:ln>
                    <a:noFill/>
                  </a:ln>
                  <a:solidFill>
                    <a:sysClr val="windowText" lastClr="000000"/>
                  </a:solidFill>
                  <a:effectLst/>
                  <a:uLnTx/>
                  <a:uFillTx/>
                </a:rPr>
                <a:t>Credentials</a:t>
              </a:r>
              <a:endParaRPr kumimoji="0" lang="nl-BE" sz="1800" b="0" i="0" u="none" strike="noStrike" kern="0" cap="none" spc="0" normalizeH="0" baseline="0" noProof="0" dirty="0">
                <a:ln>
                  <a:noFill/>
                </a:ln>
                <a:solidFill>
                  <a:sysClr val="windowText" lastClr="000000"/>
                </a:solidFill>
                <a:effectLst/>
                <a:uLnTx/>
                <a:uFillTx/>
              </a:endParaRPr>
            </a:p>
          </p:txBody>
        </p:sp>
        <p:sp>
          <p:nvSpPr>
            <p:cNvPr id="13" name="Rounded Rectangle 12"/>
            <p:cNvSpPr/>
            <p:nvPr/>
          </p:nvSpPr>
          <p:spPr>
            <a:xfrm>
              <a:off x="7596902" y="4063218"/>
              <a:ext cx="2676916" cy="64764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36" b="0" i="0" u="none" strike="noStrike" kern="0" cap="none" spc="0" normalizeH="0" baseline="0" noProof="0" dirty="0">
                  <a:ln>
                    <a:noFill/>
                  </a:ln>
                  <a:solidFill>
                    <a:sysClr val="windowText" lastClr="000000"/>
                  </a:solidFill>
                  <a:effectLst/>
                  <a:uLnTx/>
                  <a:uFillTx/>
                </a:rPr>
                <a:t>Wild card site </a:t>
              </a:r>
              <a:r>
                <a:rPr kumimoji="0" lang="en-US" sz="1836" b="0" i="0" u="none" strike="noStrike" kern="0" cap="none" spc="0" normalizeH="0" baseline="0" noProof="0" dirty="0" err="1">
                  <a:ln>
                    <a:noFill/>
                  </a:ln>
                  <a:solidFill>
                    <a:sysClr val="windowText" lastClr="000000"/>
                  </a:solidFill>
                  <a:effectLst/>
                  <a:uLnTx/>
                  <a:uFillTx/>
                </a:rPr>
                <a:t>urls</a:t>
              </a:r>
              <a:r>
                <a:rPr kumimoji="0" lang="en-US" sz="1836" b="0" i="0" u="none" strike="noStrike" kern="0" cap="none" spc="0" normalizeH="0" baseline="0" noProof="0" dirty="0">
                  <a:ln>
                    <a:noFill/>
                  </a:ln>
                  <a:solidFill>
                    <a:sysClr val="windowText" lastClr="000000"/>
                  </a:solidFill>
                  <a:effectLst/>
                  <a:uLnTx/>
                  <a:uFillTx/>
                </a:rPr>
                <a:t> used?</a:t>
              </a:r>
              <a:endParaRPr kumimoji="0" lang="nl-BE" sz="1836" b="0" i="0" u="none" strike="noStrike" kern="0" cap="none" spc="0" normalizeH="0" baseline="0" noProof="0" dirty="0">
                <a:ln>
                  <a:noFill/>
                </a:ln>
                <a:solidFill>
                  <a:sysClr val="windowText" lastClr="000000"/>
                </a:solidFill>
                <a:effectLst/>
                <a:uLnTx/>
                <a:uFillTx/>
              </a:endParaRPr>
            </a:p>
          </p:txBody>
        </p:sp>
        <p:cxnSp>
          <p:nvCxnSpPr>
            <p:cNvPr id="19" name="Straight Arrow Connector 18"/>
            <p:cNvCxnSpPr>
              <a:stCxn id="11" idx="2"/>
              <a:endCxn id="13" idx="0"/>
            </p:cNvCxnSpPr>
            <p:nvPr/>
          </p:nvCxnSpPr>
          <p:spPr>
            <a:xfrm flipH="1">
              <a:off x="8935360" y="3663324"/>
              <a:ext cx="1423155" cy="3998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3" idx="2"/>
              <a:endCxn id="12" idx="0"/>
            </p:cNvCxnSpPr>
            <p:nvPr/>
          </p:nvCxnSpPr>
          <p:spPr>
            <a:xfrm>
              <a:off x="8935360" y="4710859"/>
              <a:ext cx="1722534" cy="9392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9239744" y="4941476"/>
              <a:ext cx="474425" cy="338554"/>
            </a:xfrm>
            <a:prstGeom prst="rect">
              <a:avLst/>
            </a:prstGeom>
            <a:solidFill>
              <a:schemeClr val="bg1"/>
            </a:solid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chemeClr val="bg1">
                      <a:lumMod val="50000"/>
                    </a:schemeClr>
                  </a:solidFill>
                  <a:effectLst/>
                  <a:uLnTx/>
                  <a:uFillTx/>
                </a:rPr>
                <a:t>Yes</a:t>
              </a:r>
              <a:endParaRPr kumimoji="0" lang="nl-BE" sz="1600" b="0" i="0" u="none" strike="noStrike" kern="0" cap="none" spc="0" normalizeH="0" baseline="0" noProof="0" dirty="0">
                <a:ln>
                  <a:noFill/>
                </a:ln>
                <a:solidFill>
                  <a:schemeClr val="bg1">
                    <a:lumMod val="50000"/>
                  </a:schemeClr>
                </a:solidFill>
                <a:effectLst/>
                <a:uLnTx/>
                <a:uFillTx/>
              </a:endParaRPr>
            </a:p>
          </p:txBody>
        </p:sp>
        <p:cxnSp>
          <p:nvCxnSpPr>
            <p:cNvPr id="42" name="Straight Arrow Connector 41"/>
            <p:cNvCxnSpPr>
              <a:stCxn id="2" idx="2"/>
              <a:endCxn id="13" idx="0"/>
            </p:cNvCxnSpPr>
            <p:nvPr/>
          </p:nvCxnSpPr>
          <p:spPr>
            <a:xfrm>
              <a:off x="7286235" y="3663324"/>
              <a:ext cx="1649125" cy="3998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6" name="Group 15"/>
          <p:cNvGrpSpPr/>
          <p:nvPr/>
        </p:nvGrpSpPr>
        <p:grpSpPr>
          <a:xfrm>
            <a:off x="5831200" y="2433058"/>
            <a:ext cx="3030762" cy="1230266"/>
            <a:chOff x="5831200" y="2433058"/>
            <a:chExt cx="3030762" cy="1230266"/>
          </a:xfrm>
        </p:grpSpPr>
        <p:sp>
          <p:nvSpPr>
            <p:cNvPr id="2" name="Rounded Rectangle 1"/>
            <p:cNvSpPr/>
            <p:nvPr/>
          </p:nvSpPr>
          <p:spPr>
            <a:xfrm>
              <a:off x="5831200" y="3085056"/>
              <a:ext cx="2910069" cy="57826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BE" sz="2000" b="0" i="0" u="none" strike="noStrike" kern="0" cap="none" spc="0" normalizeH="0" baseline="0" noProof="0" dirty="0" err="1">
                  <a:ln>
                    <a:noFill/>
                  </a:ln>
                  <a:solidFill>
                    <a:sysClr val="windowText" lastClr="000000"/>
                  </a:solidFill>
                  <a:effectLst/>
                  <a:uLnTx/>
                  <a:uFillTx/>
                </a:rPr>
                <a:t>UseAzureADAppOnly</a:t>
              </a:r>
              <a:r>
                <a:rPr kumimoji="0" lang="nl-BE" sz="2000" b="0" i="0" u="none" strike="noStrike" kern="0" cap="none" spc="0" normalizeH="0" baseline="0" noProof="0" dirty="0">
                  <a:ln>
                    <a:noFill/>
                  </a:ln>
                  <a:solidFill>
                    <a:sysClr val="windowText" lastClr="000000"/>
                  </a:solidFill>
                  <a:effectLst/>
                  <a:uLnTx/>
                  <a:uFillTx/>
                </a:rPr>
                <a:t> </a:t>
              </a:r>
              <a:r>
                <a:rPr kumimoji="0" lang="nl-BE" sz="2000" b="0" i="0" u="none" strike="noStrike" kern="0" cap="none" spc="0" normalizeH="0" baseline="0" noProof="0" dirty="0" err="1">
                  <a:ln>
                    <a:noFill/>
                  </a:ln>
                  <a:solidFill>
                    <a:sysClr val="windowText" lastClr="000000"/>
                  </a:solidFill>
                  <a:effectLst/>
                  <a:uLnTx/>
                  <a:uFillTx/>
                </a:rPr>
                <a:t>Authentication</a:t>
              </a:r>
              <a:endParaRPr kumimoji="0" lang="nl-BE" sz="2000" b="0" i="0" u="none" strike="noStrike" kern="0" cap="none" spc="0" normalizeH="0" baseline="0" noProof="0" dirty="0">
                <a:ln>
                  <a:noFill/>
                </a:ln>
                <a:solidFill>
                  <a:sysClr val="windowText" lastClr="000000"/>
                </a:solidFill>
                <a:effectLst/>
                <a:uLnTx/>
                <a:uFillTx/>
              </a:endParaRPr>
            </a:p>
          </p:txBody>
        </p:sp>
        <p:cxnSp>
          <p:nvCxnSpPr>
            <p:cNvPr id="32" name="Straight Arrow Connector 31"/>
            <p:cNvCxnSpPr>
              <a:stCxn id="28" idx="2"/>
              <a:endCxn id="2" idx="0"/>
            </p:cNvCxnSpPr>
            <p:nvPr/>
          </p:nvCxnSpPr>
          <p:spPr>
            <a:xfrm flipH="1">
              <a:off x="7286235" y="2433058"/>
              <a:ext cx="1575727" cy="6519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7438806" y="2571182"/>
              <a:ext cx="1107996" cy="338554"/>
            </a:xfrm>
            <a:prstGeom prst="rect">
              <a:avLst/>
            </a:prstGeom>
            <a:solidFill>
              <a:schemeClr val="bg1"/>
            </a:solid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chemeClr val="bg1">
                      <a:lumMod val="50000"/>
                    </a:schemeClr>
                  </a:solidFill>
                  <a:effectLst/>
                  <a:uLnTx/>
                  <a:uFillTx/>
                </a:rPr>
                <a:t>Office 365</a:t>
              </a:r>
              <a:endParaRPr kumimoji="0" lang="nl-BE" sz="1600" b="0" i="0" u="none" strike="noStrike" kern="0" cap="none" spc="0" normalizeH="0" baseline="0" noProof="0" dirty="0">
                <a:ln>
                  <a:noFill/>
                </a:ln>
                <a:solidFill>
                  <a:schemeClr val="bg1">
                    <a:lumMod val="50000"/>
                  </a:schemeClr>
                </a:solidFill>
                <a:effectLst/>
                <a:uLnTx/>
                <a:uFillTx/>
              </a:endParaRPr>
            </a:p>
          </p:txBody>
        </p:sp>
      </p:grpSp>
      <p:grpSp>
        <p:nvGrpSpPr>
          <p:cNvPr id="14" name="Group 13"/>
          <p:cNvGrpSpPr/>
          <p:nvPr/>
        </p:nvGrpSpPr>
        <p:grpSpPr>
          <a:xfrm>
            <a:off x="8861962" y="2433058"/>
            <a:ext cx="2919709" cy="1230266"/>
            <a:chOff x="8861962" y="2433058"/>
            <a:chExt cx="2919709" cy="1230266"/>
          </a:xfrm>
        </p:grpSpPr>
        <p:sp>
          <p:nvSpPr>
            <p:cNvPr id="11" name="Rounded Rectangle 10"/>
            <p:cNvSpPr/>
            <p:nvPr/>
          </p:nvSpPr>
          <p:spPr>
            <a:xfrm>
              <a:off x="8935359" y="3085056"/>
              <a:ext cx="2846312" cy="57826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BE" sz="1800" b="0" i="0" u="none" strike="noStrike" kern="0" cap="none" spc="0" normalizeH="0" baseline="0" noProof="0" dirty="0" err="1">
                  <a:ln>
                    <a:noFill/>
                  </a:ln>
                  <a:solidFill>
                    <a:sysClr val="windowText" lastClr="000000"/>
                  </a:solidFill>
                  <a:effectLst/>
                  <a:uLnTx/>
                  <a:uFillTx/>
                </a:rPr>
                <a:t>UseAppOnly</a:t>
              </a:r>
              <a:r>
                <a:rPr kumimoji="0" lang="nl-BE" sz="1800" b="0" i="0" u="none" strike="noStrike" kern="0" cap="none" spc="0" normalizeH="0" baseline="0" noProof="0" dirty="0">
                  <a:ln>
                    <a:noFill/>
                  </a:ln>
                  <a:solidFill>
                    <a:sysClr val="windowText" lastClr="000000"/>
                  </a:solidFill>
                  <a:effectLst/>
                  <a:uLnTx/>
                  <a:uFillTx/>
                </a:rPr>
                <a:t> </a:t>
              </a:r>
              <a:r>
                <a:rPr kumimoji="0" lang="nl-BE" sz="1800" b="0" i="0" u="none" strike="noStrike" kern="0" cap="none" spc="0" normalizeH="0" baseline="0" noProof="0" dirty="0" err="1">
                  <a:ln>
                    <a:noFill/>
                  </a:ln>
                  <a:solidFill>
                    <a:sysClr val="windowText" lastClr="000000"/>
                  </a:solidFill>
                  <a:effectLst/>
                  <a:uLnTx/>
                  <a:uFillTx/>
                </a:rPr>
                <a:t>Authentication</a:t>
              </a:r>
              <a:endParaRPr kumimoji="0" lang="nl-BE" sz="1800" b="0" i="0" u="none" strike="noStrike" kern="0" cap="none" spc="0" normalizeH="0" baseline="0" noProof="0" dirty="0">
                <a:ln>
                  <a:noFill/>
                </a:ln>
                <a:solidFill>
                  <a:sysClr val="windowText" lastClr="000000"/>
                </a:solidFill>
                <a:effectLst/>
                <a:uLnTx/>
                <a:uFillTx/>
              </a:endParaRPr>
            </a:p>
          </p:txBody>
        </p:sp>
        <p:cxnSp>
          <p:nvCxnSpPr>
            <p:cNvPr id="34" name="Straight Arrow Connector 33"/>
            <p:cNvCxnSpPr>
              <a:stCxn id="28" idx="2"/>
              <a:endCxn id="11" idx="0"/>
            </p:cNvCxnSpPr>
            <p:nvPr/>
          </p:nvCxnSpPr>
          <p:spPr>
            <a:xfrm>
              <a:off x="8861962" y="2433058"/>
              <a:ext cx="1496553" cy="6519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8982146" y="2569819"/>
              <a:ext cx="2512739" cy="338554"/>
            </a:xfrm>
            <a:prstGeom prst="rect">
              <a:avLst/>
            </a:prstGeom>
            <a:solidFill>
              <a:schemeClr val="bg1"/>
            </a:solid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chemeClr val="bg1">
                      <a:lumMod val="50000"/>
                    </a:schemeClr>
                  </a:solidFill>
                  <a:effectLst/>
                  <a:uLnTx/>
                  <a:uFillTx/>
                </a:rPr>
                <a:t>Office 365 + On-Premises</a:t>
              </a:r>
              <a:endParaRPr kumimoji="0" lang="nl-BE" sz="1600" b="0" i="0" u="none" strike="noStrike" kern="0" cap="none" spc="0" normalizeH="0" baseline="0" noProof="0" dirty="0">
                <a:ln>
                  <a:noFill/>
                </a:ln>
                <a:solidFill>
                  <a:schemeClr val="bg1">
                    <a:lumMod val="50000"/>
                  </a:schemeClr>
                </a:solidFill>
                <a:effectLst/>
                <a:uLnTx/>
                <a:uFillTx/>
              </a:endParaRPr>
            </a:p>
          </p:txBody>
        </p:sp>
      </p:grpSp>
      <p:sp>
        <p:nvSpPr>
          <p:cNvPr id="26" name="Title 25"/>
          <p:cNvSpPr>
            <a:spLocks noGrp="1"/>
          </p:cNvSpPr>
          <p:nvPr>
            <p:ph type="title"/>
          </p:nvPr>
        </p:nvSpPr>
        <p:spPr/>
        <p:txBody>
          <a:bodyPr/>
          <a:lstStyle/>
          <a:p>
            <a:r>
              <a:rPr lang="en-US" dirty="0"/>
              <a:t>Authentication</a:t>
            </a:r>
            <a:endParaRPr lang="nl-BE" dirty="0"/>
          </a:p>
        </p:txBody>
      </p:sp>
    </p:spTree>
    <p:extLst>
      <p:ext uri="{BB962C8B-B14F-4D97-AF65-F5344CB8AC3E}">
        <p14:creationId xmlns:p14="http://schemas.microsoft.com/office/powerpoint/2010/main" val="2553448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a:xfrm>
            <a:off x="274639" y="1209973"/>
            <a:ext cx="10056812" cy="2179058"/>
          </a:xfrm>
        </p:spPr>
        <p:txBody>
          <a:bodyPr/>
          <a:lstStyle/>
          <a:p>
            <a:r>
              <a:rPr lang="en-US" dirty="0"/>
              <a:t>DEMO: Real world remote timer job</a:t>
            </a:r>
          </a:p>
        </p:txBody>
      </p:sp>
      <p:sp>
        <p:nvSpPr>
          <p:cNvPr id="4" name="Text Placeholder 3"/>
          <p:cNvSpPr>
            <a:spLocks noGrp="1"/>
          </p:cNvSpPr>
          <p:nvPr>
            <p:ph type="body" sz="quarter" idx="12"/>
          </p:nvPr>
        </p:nvSpPr>
        <p:spPr/>
        <p:txBody>
          <a:bodyPr/>
          <a:lstStyle/>
          <a:p>
            <a:endParaRPr lang="en-US" dirty="0"/>
          </a:p>
        </p:txBody>
      </p:sp>
      <p:pic>
        <p:nvPicPr>
          <p:cNvPr id="83" name="Picture 82"/>
          <p:cNvPicPr>
            <a:picLocks noChangeAspect="1"/>
          </p:cNvPicPr>
          <p:nvPr/>
        </p:nvPicPr>
        <p:blipFill>
          <a:blip r:embed="rId3"/>
          <a:stretch>
            <a:fillRect/>
          </a:stretch>
        </p:blipFill>
        <p:spPr>
          <a:xfrm>
            <a:off x="4526402" y="3305331"/>
            <a:ext cx="6126871" cy="3203260"/>
          </a:xfrm>
          <a:prstGeom prst="rect">
            <a:avLst/>
          </a:prstGeom>
        </p:spPr>
      </p:pic>
      <p:pic>
        <p:nvPicPr>
          <p:cNvPr id="85" name="Picture 84"/>
          <p:cNvPicPr>
            <a:picLocks noChangeAspect="1"/>
          </p:cNvPicPr>
          <p:nvPr/>
        </p:nvPicPr>
        <p:blipFill>
          <a:blip r:embed="rId4"/>
          <a:stretch>
            <a:fillRect/>
          </a:stretch>
        </p:blipFill>
        <p:spPr>
          <a:xfrm>
            <a:off x="10653273" y="5177227"/>
            <a:ext cx="1490672" cy="1331364"/>
          </a:xfrm>
          <a:prstGeom prst="rect">
            <a:avLst/>
          </a:prstGeom>
        </p:spPr>
      </p:pic>
      <p:sp>
        <p:nvSpPr>
          <p:cNvPr id="7" name="Oval 6"/>
          <p:cNvSpPr/>
          <p:nvPr/>
        </p:nvSpPr>
        <p:spPr bwMode="auto">
          <a:xfrm flipH="1">
            <a:off x="7901704" y="2725715"/>
            <a:ext cx="950275" cy="950275"/>
          </a:xfrm>
          <a:prstGeom prst="ellipse">
            <a:avLst/>
          </a:prstGeom>
          <a:ln w="19050" cap="rnd">
            <a:solidFill>
              <a:schemeClr val="tx1"/>
            </a:solidFill>
            <a:prstDash val="sysDot"/>
            <a:headEnd type="none"/>
            <a:tailEnd type="non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cxnSp>
        <p:nvCxnSpPr>
          <p:cNvPr id="8" name="Straight Connector 7"/>
          <p:cNvCxnSpPr/>
          <p:nvPr/>
        </p:nvCxnSpPr>
        <p:spPr>
          <a:xfrm flipH="1">
            <a:off x="7663943" y="3657600"/>
            <a:ext cx="475523" cy="898497"/>
          </a:xfrm>
          <a:prstGeom prst="line">
            <a:avLst/>
          </a:prstGeom>
          <a:ln w="19050" cap="rnd">
            <a:solidFill>
              <a:schemeClr val="tx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rotWithShape="1">
          <a:blip r:embed="rId5">
            <a:extLst>
              <a:ext uri="{28A0092B-C50C-407E-A947-70E740481C1C}">
                <a14:useLocalDpi xmlns:a14="http://schemas.microsoft.com/office/drawing/2010/main" val="0"/>
              </a:ext>
            </a:extLst>
          </a:blip>
          <a:srcRect l="7190" t="22653" r="69293" b="31230"/>
          <a:stretch/>
        </p:blipFill>
        <p:spPr>
          <a:xfrm>
            <a:off x="8046781" y="2971122"/>
            <a:ext cx="660120" cy="408005"/>
          </a:xfrm>
          <a:prstGeom prst="rect">
            <a:avLst/>
          </a:prstGeom>
        </p:spPr>
      </p:pic>
    </p:spTree>
    <p:extLst>
      <p:ext uri="{BB962C8B-B14F-4D97-AF65-F5344CB8AC3E}">
        <p14:creationId xmlns:p14="http://schemas.microsoft.com/office/powerpoint/2010/main" val="2707810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2103437" y="1633687"/>
            <a:ext cx="7639021" cy="2179058"/>
          </a:xfrm>
        </p:spPr>
        <p:txBody>
          <a:bodyPr/>
          <a:lstStyle/>
          <a:p>
            <a:r>
              <a:rPr lang="en-US" sz="4800" dirty="0"/>
              <a:t>Using Azure as the platform to host your remote operations</a:t>
            </a:r>
          </a:p>
        </p:txBody>
      </p:sp>
      <p:sp>
        <p:nvSpPr>
          <p:cNvPr id="5" name="Text Placeholder 4"/>
          <p:cNvSpPr>
            <a:spLocks noGrp="1"/>
          </p:cNvSpPr>
          <p:nvPr>
            <p:ph type="body" sz="quarter" idx="12"/>
          </p:nvPr>
        </p:nvSpPr>
        <p:spPr/>
        <p:txBody>
          <a:bodyPr/>
          <a:lstStyle/>
          <a:p>
            <a:r>
              <a:rPr lang="en-US" dirty="0"/>
              <a:t>3</a:t>
            </a:r>
          </a:p>
        </p:txBody>
      </p:sp>
      <p:grpSp>
        <p:nvGrpSpPr>
          <p:cNvPr id="6" name="Group 5"/>
          <p:cNvGrpSpPr/>
          <p:nvPr/>
        </p:nvGrpSpPr>
        <p:grpSpPr>
          <a:xfrm>
            <a:off x="7657993" y="3089395"/>
            <a:ext cx="4511783" cy="3608268"/>
            <a:chOff x="6527800" y="2483620"/>
            <a:chExt cx="5473700" cy="4377555"/>
          </a:xfrm>
        </p:grpSpPr>
        <p:grpSp>
          <p:nvGrpSpPr>
            <p:cNvPr id="7" name="Group 6"/>
            <p:cNvGrpSpPr/>
            <p:nvPr/>
          </p:nvGrpSpPr>
          <p:grpSpPr>
            <a:xfrm flipH="1">
              <a:off x="8613773" y="2483620"/>
              <a:ext cx="1958976" cy="4377555"/>
              <a:chOff x="8956675" y="449263"/>
              <a:chExt cx="2063751" cy="4611687"/>
            </a:xfrm>
          </p:grpSpPr>
          <p:sp>
            <p:nvSpPr>
              <p:cNvPr id="45" name="Freeform 36"/>
              <p:cNvSpPr>
                <a:spLocks/>
              </p:cNvSpPr>
              <p:nvPr/>
            </p:nvSpPr>
            <p:spPr bwMode="auto">
              <a:xfrm>
                <a:off x="9283700" y="3189288"/>
                <a:ext cx="895350" cy="1662112"/>
              </a:xfrm>
              <a:custGeom>
                <a:avLst/>
                <a:gdLst>
                  <a:gd name="T0" fmla="*/ 0 w 564"/>
                  <a:gd name="T1" fmla="*/ 0 h 1047"/>
                  <a:gd name="T2" fmla="*/ 0 w 564"/>
                  <a:gd name="T3" fmla="*/ 0 h 1047"/>
                  <a:gd name="T4" fmla="*/ 146 w 564"/>
                  <a:gd name="T5" fmla="*/ 0 h 1047"/>
                  <a:gd name="T6" fmla="*/ 418 w 564"/>
                  <a:gd name="T7" fmla="*/ 0 h 1047"/>
                  <a:gd name="T8" fmla="*/ 564 w 564"/>
                  <a:gd name="T9" fmla="*/ 0 h 1047"/>
                  <a:gd name="T10" fmla="*/ 564 w 564"/>
                  <a:gd name="T11" fmla="*/ 158 h 1047"/>
                  <a:gd name="T12" fmla="*/ 564 w 564"/>
                  <a:gd name="T13" fmla="*/ 1047 h 1047"/>
                  <a:gd name="T14" fmla="*/ 418 w 564"/>
                  <a:gd name="T15" fmla="*/ 1047 h 1047"/>
                  <a:gd name="T16" fmla="*/ 418 w 564"/>
                  <a:gd name="T17" fmla="*/ 158 h 1047"/>
                  <a:gd name="T18" fmla="*/ 146 w 564"/>
                  <a:gd name="T19" fmla="*/ 158 h 1047"/>
                  <a:gd name="T20" fmla="*/ 146 w 564"/>
                  <a:gd name="T21" fmla="*/ 1047 h 1047"/>
                  <a:gd name="T22" fmla="*/ 0 w 564"/>
                  <a:gd name="T23" fmla="*/ 1047 h 1047"/>
                  <a:gd name="T24" fmla="*/ 0 w 564"/>
                  <a:gd name="T25" fmla="*/ 158 h 1047"/>
                  <a:gd name="T26" fmla="*/ 0 w 564"/>
                  <a:gd name="T27" fmla="*/ 158 h 1047"/>
                  <a:gd name="T28" fmla="*/ 0 w 564"/>
                  <a:gd name="T29" fmla="*/ 0 h 10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64" h="1047">
                    <a:moveTo>
                      <a:pt x="0" y="0"/>
                    </a:moveTo>
                    <a:lnTo>
                      <a:pt x="0" y="0"/>
                    </a:lnTo>
                    <a:lnTo>
                      <a:pt x="146" y="0"/>
                    </a:lnTo>
                    <a:lnTo>
                      <a:pt x="418" y="0"/>
                    </a:lnTo>
                    <a:lnTo>
                      <a:pt x="564" y="0"/>
                    </a:lnTo>
                    <a:lnTo>
                      <a:pt x="564" y="158"/>
                    </a:lnTo>
                    <a:lnTo>
                      <a:pt x="564" y="1047"/>
                    </a:lnTo>
                    <a:lnTo>
                      <a:pt x="418" y="1047"/>
                    </a:lnTo>
                    <a:lnTo>
                      <a:pt x="418" y="158"/>
                    </a:lnTo>
                    <a:lnTo>
                      <a:pt x="146" y="158"/>
                    </a:lnTo>
                    <a:lnTo>
                      <a:pt x="146" y="1047"/>
                    </a:lnTo>
                    <a:lnTo>
                      <a:pt x="0" y="1047"/>
                    </a:lnTo>
                    <a:lnTo>
                      <a:pt x="0" y="158"/>
                    </a:lnTo>
                    <a:lnTo>
                      <a:pt x="0" y="158"/>
                    </a:lnTo>
                    <a:lnTo>
                      <a:pt x="0" y="0"/>
                    </a:lnTo>
                    <a:close/>
                  </a:path>
                </a:pathLst>
              </a:custGeom>
              <a:solidFill>
                <a:srgbClr val="BB25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46" name="Freeform 37"/>
              <p:cNvSpPr>
                <a:spLocks/>
              </p:cNvSpPr>
              <p:nvPr/>
            </p:nvSpPr>
            <p:spPr bwMode="auto">
              <a:xfrm>
                <a:off x="9283700"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47" name="Freeform 38"/>
              <p:cNvSpPr>
                <a:spLocks/>
              </p:cNvSpPr>
              <p:nvPr/>
            </p:nvSpPr>
            <p:spPr bwMode="auto">
              <a:xfrm>
                <a:off x="8956675" y="1819275"/>
                <a:ext cx="1558925" cy="1370012"/>
              </a:xfrm>
              <a:custGeom>
                <a:avLst/>
                <a:gdLst>
                  <a:gd name="T0" fmla="*/ 31 w 148"/>
                  <a:gd name="T1" fmla="*/ 0 h 131"/>
                  <a:gd name="T2" fmla="*/ 116 w 148"/>
                  <a:gd name="T3" fmla="*/ 0 h 131"/>
                  <a:gd name="T4" fmla="*/ 148 w 148"/>
                  <a:gd name="T5" fmla="*/ 27 h 131"/>
                  <a:gd name="T6" fmla="*/ 148 w 148"/>
                  <a:gd name="T7" fmla="*/ 49 h 131"/>
                  <a:gd name="T8" fmla="*/ 116 w 148"/>
                  <a:gd name="T9" fmla="*/ 49 h 131"/>
                  <a:gd name="T10" fmla="*/ 116 w 148"/>
                  <a:gd name="T11" fmla="*/ 131 h 131"/>
                  <a:gd name="T12" fmla="*/ 31 w 148"/>
                  <a:gd name="T13" fmla="*/ 131 h 131"/>
                  <a:gd name="T14" fmla="*/ 31 w 148"/>
                  <a:gd name="T15" fmla="*/ 49 h 131"/>
                  <a:gd name="T16" fmla="*/ 0 w 148"/>
                  <a:gd name="T17" fmla="*/ 49 h 131"/>
                  <a:gd name="T18" fmla="*/ 0 w 148"/>
                  <a:gd name="T19" fmla="*/ 27 h 131"/>
                  <a:gd name="T20" fmla="*/ 31 w 148"/>
                  <a:gd name="T21"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8" h="131">
                    <a:moveTo>
                      <a:pt x="31" y="0"/>
                    </a:moveTo>
                    <a:cubicBezTo>
                      <a:pt x="116" y="0"/>
                      <a:pt x="116" y="0"/>
                      <a:pt x="116" y="0"/>
                    </a:cubicBezTo>
                    <a:cubicBezTo>
                      <a:pt x="134" y="0"/>
                      <a:pt x="148" y="12"/>
                      <a:pt x="148" y="27"/>
                    </a:cubicBezTo>
                    <a:cubicBezTo>
                      <a:pt x="148" y="49"/>
                      <a:pt x="148" y="49"/>
                      <a:pt x="148" y="49"/>
                    </a:cubicBezTo>
                    <a:cubicBezTo>
                      <a:pt x="116" y="49"/>
                      <a:pt x="116" y="49"/>
                      <a:pt x="116" y="49"/>
                    </a:cubicBezTo>
                    <a:cubicBezTo>
                      <a:pt x="116" y="131"/>
                      <a:pt x="116" y="131"/>
                      <a:pt x="116" y="131"/>
                    </a:cubicBezTo>
                    <a:cubicBezTo>
                      <a:pt x="31" y="131"/>
                      <a:pt x="31" y="131"/>
                      <a:pt x="31" y="131"/>
                    </a:cubicBezTo>
                    <a:cubicBezTo>
                      <a:pt x="31" y="49"/>
                      <a:pt x="31" y="49"/>
                      <a:pt x="31" y="49"/>
                    </a:cubicBezTo>
                    <a:cubicBezTo>
                      <a:pt x="0" y="49"/>
                      <a:pt x="0" y="49"/>
                      <a:pt x="0" y="49"/>
                    </a:cubicBezTo>
                    <a:cubicBezTo>
                      <a:pt x="0" y="27"/>
                      <a:pt x="0" y="27"/>
                      <a:pt x="0" y="27"/>
                    </a:cubicBezTo>
                    <a:cubicBezTo>
                      <a:pt x="0" y="12"/>
                      <a:pt x="14" y="0"/>
                      <a:pt x="31"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48" name="Freeform 39"/>
              <p:cNvSpPr>
                <a:spLocks/>
              </p:cNvSpPr>
              <p:nvPr/>
            </p:nvSpPr>
            <p:spPr bwMode="auto">
              <a:xfrm>
                <a:off x="10231438" y="2332038"/>
                <a:ext cx="547688" cy="709612"/>
              </a:xfrm>
              <a:custGeom>
                <a:avLst/>
                <a:gdLst>
                  <a:gd name="T0" fmla="*/ 19 w 52"/>
                  <a:gd name="T1" fmla="*/ 68 h 68"/>
                  <a:gd name="T2" fmla="*/ 52 w 52"/>
                  <a:gd name="T3" fmla="*/ 68 h 68"/>
                  <a:gd name="T4" fmla="*/ 52 w 52"/>
                  <a:gd name="T5" fmla="*/ 48 h 68"/>
                  <a:gd name="T6" fmla="*/ 22 w 52"/>
                  <a:gd name="T7" fmla="*/ 48 h 68"/>
                  <a:gd name="T8" fmla="*/ 22 w 52"/>
                  <a:gd name="T9" fmla="*/ 0 h 68"/>
                  <a:gd name="T10" fmla="*/ 0 w 52"/>
                  <a:gd name="T11" fmla="*/ 0 h 68"/>
                  <a:gd name="T12" fmla="*/ 0 w 52"/>
                  <a:gd name="T13" fmla="*/ 51 h 68"/>
                  <a:gd name="T14" fmla="*/ 19 w 52"/>
                  <a:gd name="T15" fmla="*/ 68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68">
                    <a:moveTo>
                      <a:pt x="19" y="68"/>
                    </a:moveTo>
                    <a:cubicBezTo>
                      <a:pt x="52" y="68"/>
                      <a:pt x="52" y="68"/>
                      <a:pt x="52" y="68"/>
                    </a:cubicBezTo>
                    <a:cubicBezTo>
                      <a:pt x="52" y="48"/>
                      <a:pt x="52" y="48"/>
                      <a:pt x="52" y="48"/>
                    </a:cubicBezTo>
                    <a:cubicBezTo>
                      <a:pt x="22" y="48"/>
                      <a:pt x="22" y="48"/>
                      <a:pt x="22" y="48"/>
                    </a:cubicBezTo>
                    <a:cubicBezTo>
                      <a:pt x="22" y="0"/>
                      <a:pt x="22" y="0"/>
                      <a:pt x="22" y="0"/>
                    </a:cubicBezTo>
                    <a:cubicBezTo>
                      <a:pt x="0" y="0"/>
                      <a:pt x="0" y="0"/>
                      <a:pt x="0" y="0"/>
                    </a:cubicBezTo>
                    <a:cubicBezTo>
                      <a:pt x="0" y="51"/>
                      <a:pt x="0" y="51"/>
                      <a:pt x="0" y="51"/>
                    </a:cubicBezTo>
                    <a:cubicBezTo>
                      <a:pt x="0" y="60"/>
                      <a:pt x="8" y="68"/>
                      <a:pt x="19" y="68"/>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49" name="Rectangle 40"/>
              <p:cNvSpPr>
                <a:spLocks noChangeArrowheads="1"/>
              </p:cNvSpPr>
              <p:nvPr/>
            </p:nvSpPr>
            <p:spPr bwMode="auto">
              <a:xfrm>
                <a:off x="8999538" y="2332038"/>
                <a:ext cx="241300" cy="1222375"/>
              </a:xfrm>
              <a:prstGeom prst="rect">
                <a:avLst/>
              </a:prstGeom>
              <a:solidFill>
                <a:srgbClr val="6E58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50" name="Freeform 41"/>
              <p:cNvSpPr>
                <a:spLocks/>
              </p:cNvSpPr>
              <p:nvPr/>
            </p:nvSpPr>
            <p:spPr bwMode="auto">
              <a:xfrm>
                <a:off x="8999538" y="3355975"/>
                <a:ext cx="241300" cy="407987"/>
              </a:xfrm>
              <a:custGeom>
                <a:avLst/>
                <a:gdLst>
                  <a:gd name="T0" fmla="*/ 23 w 23"/>
                  <a:gd name="T1" fmla="*/ 0 h 39"/>
                  <a:gd name="T2" fmla="*/ 23 w 23"/>
                  <a:gd name="T3" fmla="*/ 39 h 39"/>
                  <a:gd name="T4" fmla="*/ 0 w 23"/>
                  <a:gd name="T5" fmla="*/ 19 h 39"/>
                  <a:gd name="T6" fmla="*/ 23 w 23"/>
                  <a:gd name="T7" fmla="*/ 0 h 39"/>
                </a:gdLst>
                <a:ahLst/>
                <a:cxnLst>
                  <a:cxn ang="0">
                    <a:pos x="T0" y="T1"/>
                  </a:cxn>
                  <a:cxn ang="0">
                    <a:pos x="T2" y="T3"/>
                  </a:cxn>
                  <a:cxn ang="0">
                    <a:pos x="T4" y="T5"/>
                  </a:cxn>
                  <a:cxn ang="0">
                    <a:pos x="T6" y="T7"/>
                  </a:cxn>
                </a:cxnLst>
                <a:rect l="0" t="0" r="r" b="b"/>
                <a:pathLst>
                  <a:path w="23" h="39">
                    <a:moveTo>
                      <a:pt x="23" y="0"/>
                    </a:moveTo>
                    <a:cubicBezTo>
                      <a:pt x="23" y="39"/>
                      <a:pt x="23" y="39"/>
                      <a:pt x="23" y="39"/>
                    </a:cubicBezTo>
                    <a:cubicBezTo>
                      <a:pt x="10" y="39"/>
                      <a:pt x="0" y="30"/>
                      <a:pt x="0" y="19"/>
                    </a:cubicBezTo>
                    <a:cubicBezTo>
                      <a:pt x="0" y="8"/>
                      <a:pt x="10" y="0"/>
                      <a:pt x="23"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51" name="Freeform 42"/>
              <p:cNvSpPr>
                <a:spLocks/>
              </p:cNvSpPr>
              <p:nvPr/>
            </p:nvSpPr>
            <p:spPr bwMode="auto">
              <a:xfrm>
                <a:off x="10536238" y="2833688"/>
                <a:ext cx="484188" cy="207962"/>
              </a:xfrm>
              <a:custGeom>
                <a:avLst/>
                <a:gdLst>
                  <a:gd name="T0" fmla="*/ 0 w 46"/>
                  <a:gd name="T1" fmla="*/ 0 h 20"/>
                  <a:gd name="T2" fmla="*/ 46 w 46"/>
                  <a:gd name="T3" fmla="*/ 0 h 20"/>
                  <a:gd name="T4" fmla="*/ 23 w 46"/>
                  <a:gd name="T5" fmla="*/ 20 h 20"/>
                  <a:gd name="T6" fmla="*/ 0 w 46"/>
                  <a:gd name="T7" fmla="*/ 0 h 20"/>
                </a:gdLst>
                <a:ahLst/>
                <a:cxnLst>
                  <a:cxn ang="0">
                    <a:pos x="T0" y="T1"/>
                  </a:cxn>
                  <a:cxn ang="0">
                    <a:pos x="T2" y="T3"/>
                  </a:cxn>
                  <a:cxn ang="0">
                    <a:pos x="T4" y="T5"/>
                  </a:cxn>
                  <a:cxn ang="0">
                    <a:pos x="T6" y="T7"/>
                  </a:cxn>
                </a:cxnLst>
                <a:rect l="0" t="0" r="r" b="b"/>
                <a:pathLst>
                  <a:path w="46" h="20">
                    <a:moveTo>
                      <a:pt x="0" y="0"/>
                    </a:moveTo>
                    <a:cubicBezTo>
                      <a:pt x="46" y="0"/>
                      <a:pt x="46" y="0"/>
                      <a:pt x="46" y="0"/>
                    </a:cubicBezTo>
                    <a:cubicBezTo>
                      <a:pt x="46" y="11"/>
                      <a:pt x="36" y="20"/>
                      <a:pt x="23" y="20"/>
                    </a:cubicBezTo>
                    <a:cubicBezTo>
                      <a:pt x="10" y="20"/>
                      <a:pt x="0" y="11"/>
                      <a:pt x="0"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52" name="Rectangle 44"/>
              <p:cNvSpPr>
                <a:spLocks noChangeArrowheads="1"/>
              </p:cNvSpPr>
              <p:nvPr/>
            </p:nvSpPr>
            <p:spPr bwMode="auto">
              <a:xfrm>
                <a:off x="8999538" y="2332038"/>
                <a:ext cx="241300"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53" name="Rectangle 45"/>
              <p:cNvSpPr>
                <a:spLocks noChangeArrowheads="1"/>
              </p:cNvSpPr>
              <p:nvPr/>
            </p:nvSpPr>
            <p:spPr bwMode="auto">
              <a:xfrm>
                <a:off x="10231438" y="2332038"/>
                <a:ext cx="231775"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54" name="Freeform 46"/>
              <p:cNvSpPr>
                <a:spLocks/>
              </p:cNvSpPr>
              <p:nvPr/>
            </p:nvSpPr>
            <p:spPr bwMode="auto">
              <a:xfrm>
                <a:off x="9947275"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55" name="Freeform 47"/>
              <p:cNvSpPr>
                <a:spLocks/>
              </p:cNvSpPr>
              <p:nvPr/>
            </p:nvSpPr>
            <p:spPr bwMode="auto">
              <a:xfrm>
                <a:off x="9483725" y="1609725"/>
                <a:ext cx="515938" cy="366712"/>
              </a:xfrm>
              <a:custGeom>
                <a:avLst/>
                <a:gdLst>
                  <a:gd name="T0" fmla="*/ 0 w 49"/>
                  <a:gd name="T1" fmla="*/ 27 h 35"/>
                  <a:gd name="T2" fmla="*/ 26 w 49"/>
                  <a:gd name="T3" fmla="*/ 35 h 35"/>
                  <a:gd name="T4" fmla="*/ 49 w 49"/>
                  <a:gd name="T5" fmla="*/ 27 h 35"/>
                  <a:gd name="T6" fmla="*/ 49 w 49"/>
                  <a:gd name="T7" fmla="*/ 0 h 35"/>
                  <a:gd name="T8" fmla="*/ 0 w 49"/>
                  <a:gd name="T9" fmla="*/ 0 h 35"/>
                  <a:gd name="T10" fmla="*/ 0 w 49"/>
                  <a:gd name="T11" fmla="*/ 27 h 35"/>
                </a:gdLst>
                <a:ahLst/>
                <a:cxnLst>
                  <a:cxn ang="0">
                    <a:pos x="T0" y="T1"/>
                  </a:cxn>
                  <a:cxn ang="0">
                    <a:pos x="T2" y="T3"/>
                  </a:cxn>
                  <a:cxn ang="0">
                    <a:pos x="T4" y="T5"/>
                  </a:cxn>
                  <a:cxn ang="0">
                    <a:pos x="T6" y="T7"/>
                  </a:cxn>
                  <a:cxn ang="0">
                    <a:pos x="T8" y="T9"/>
                  </a:cxn>
                  <a:cxn ang="0">
                    <a:pos x="T10" y="T11"/>
                  </a:cxn>
                </a:cxnLst>
                <a:rect l="0" t="0" r="r" b="b"/>
                <a:pathLst>
                  <a:path w="49" h="35">
                    <a:moveTo>
                      <a:pt x="0" y="27"/>
                    </a:moveTo>
                    <a:cubicBezTo>
                      <a:pt x="0" y="33"/>
                      <a:pt x="26" y="35"/>
                      <a:pt x="26" y="35"/>
                    </a:cubicBezTo>
                    <a:cubicBezTo>
                      <a:pt x="26" y="35"/>
                      <a:pt x="49" y="32"/>
                      <a:pt x="49" y="27"/>
                    </a:cubicBezTo>
                    <a:cubicBezTo>
                      <a:pt x="49" y="22"/>
                      <a:pt x="49" y="0"/>
                      <a:pt x="49" y="0"/>
                    </a:cubicBezTo>
                    <a:cubicBezTo>
                      <a:pt x="0" y="0"/>
                      <a:pt x="0" y="0"/>
                      <a:pt x="0" y="0"/>
                    </a:cubicBezTo>
                    <a:cubicBezTo>
                      <a:pt x="0" y="0"/>
                      <a:pt x="0" y="22"/>
                      <a:pt x="0" y="27"/>
                    </a:cubicBezTo>
                    <a:close/>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56" name="Freeform 48"/>
              <p:cNvSpPr>
                <a:spLocks/>
              </p:cNvSpPr>
              <p:nvPr/>
            </p:nvSpPr>
            <p:spPr bwMode="auto">
              <a:xfrm>
                <a:off x="9483725" y="1609725"/>
                <a:ext cx="515938" cy="188912"/>
              </a:xfrm>
              <a:custGeom>
                <a:avLst/>
                <a:gdLst>
                  <a:gd name="T0" fmla="*/ 0 w 49"/>
                  <a:gd name="T1" fmla="*/ 14 h 18"/>
                  <a:gd name="T2" fmla="*/ 26 w 49"/>
                  <a:gd name="T3" fmla="*/ 18 h 18"/>
                  <a:gd name="T4" fmla="*/ 49 w 49"/>
                  <a:gd name="T5" fmla="*/ 14 h 18"/>
                  <a:gd name="T6" fmla="*/ 49 w 49"/>
                  <a:gd name="T7" fmla="*/ 0 h 18"/>
                  <a:gd name="T8" fmla="*/ 0 w 49"/>
                  <a:gd name="T9" fmla="*/ 0 h 18"/>
                  <a:gd name="T10" fmla="*/ 0 w 49"/>
                  <a:gd name="T11" fmla="*/ 14 h 18"/>
                </a:gdLst>
                <a:ahLst/>
                <a:cxnLst>
                  <a:cxn ang="0">
                    <a:pos x="T0" y="T1"/>
                  </a:cxn>
                  <a:cxn ang="0">
                    <a:pos x="T2" y="T3"/>
                  </a:cxn>
                  <a:cxn ang="0">
                    <a:pos x="T4" y="T5"/>
                  </a:cxn>
                  <a:cxn ang="0">
                    <a:pos x="T6" y="T7"/>
                  </a:cxn>
                  <a:cxn ang="0">
                    <a:pos x="T8" y="T9"/>
                  </a:cxn>
                  <a:cxn ang="0">
                    <a:pos x="T10" y="T11"/>
                  </a:cxn>
                </a:cxnLst>
                <a:rect l="0" t="0" r="r" b="b"/>
                <a:pathLst>
                  <a:path w="49" h="18">
                    <a:moveTo>
                      <a:pt x="0" y="14"/>
                    </a:moveTo>
                    <a:cubicBezTo>
                      <a:pt x="0" y="16"/>
                      <a:pt x="26" y="18"/>
                      <a:pt x="26" y="18"/>
                    </a:cubicBezTo>
                    <a:cubicBezTo>
                      <a:pt x="26" y="18"/>
                      <a:pt x="49" y="16"/>
                      <a:pt x="49" y="14"/>
                    </a:cubicBezTo>
                    <a:cubicBezTo>
                      <a:pt x="49" y="11"/>
                      <a:pt x="49" y="0"/>
                      <a:pt x="49" y="0"/>
                    </a:cubicBezTo>
                    <a:cubicBezTo>
                      <a:pt x="0" y="0"/>
                      <a:pt x="0" y="0"/>
                      <a:pt x="0" y="0"/>
                    </a:cubicBezTo>
                    <a:cubicBezTo>
                      <a:pt x="0" y="0"/>
                      <a:pt x="0" y="11"/>
                      <a:pt x="0" y="14"/>
                    </a:cubicBezTo>
                    <a:close/>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57" name="Freeform 49"/>
              <p:cNvSpPr>
                <a:spLocks/>
              </p:cNvSpPr>
              <p:nvPr/>
            </p:nvSpPr>
            <p:spPr bwMode="auto">
              <a:xfrm>
                <a:off x="9315450" y="554038"/>
                <a:ext cx="831850" cy="1139825"/>
              </a:xfrm>
              <a:custGeom>
                <a:avLst/>
                <a:gdLst>
                  <a:gd name="T0" fmla="*/ 77 w 79"/>
                  <a:gd name="T1" fmla="*/ 27 h 109"/>
                  <a:gd name="T2" fmla="*/ 62 w 79"/>
                  <a:gd name="T3" fmla="*/ 0 h 109"/>
                  <a:gd name="T4" fmla="*/ 20 w 79"/>
                  <a:gd name="T5" fmla="*/ 0 h 109"/>
                  <a:gd name="T6" fmla="*/ 7 w 79"/>
                  <a:gd name="T7" fmla="*/ 25 h 109"/>
                  <a:gd name="T8" fmla="*/ 7 w 79"/>
                  <a:gd name="T9" fmla="*/ 39 h 109"/>
                  <a:gd name="T10" fmla="*/ 0 w 79"/>
                  <a:gd name="T11" fmla="*/ 41 h 109"/>
                  <a:gd name="T12" fmla="*/ 0 w 79"/>
                  <a:gd name="T13" fmla="*/ 43 h 109"/>
                  <a:gd name="T14" fmla="*/ 0 w 79"/>
                  <a:gd name="T15" fmla="*/ 55 h 109"/>
                  <a:gd name="T16" fmla="*/ 1 w 79"/>
                  <a:gd name="T17" fmla="*/ 62 h 109"/>
                  <a:gd name="T18" fmla="*/ 1 w 79"/>
                  <a:gd name="T19" fmla="*/ 90 h 109"/>
                  <a:gd name="T20" fmla="*/ 45 w 79"/>
                  <a:gd name="T21" fmla="*/ 109 h 109"/>
                  <a:gd name="T22" fmla="*/ 79 w 79"/>
                  <a:gd name="T23" fmla="*/ 90 h 109"/>
                  <a:gd name="T24" fmla="*/ 79 w 79"/>
                  <a:gd name="T25" fmla="*/ 74 h 109"/>
                  <a:gd name="T26" fmla="*/ 77 w 79"/>
                  <a:gd name="T27" fmla="*/ 2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9" h="109">
                    <a:moveTo>
                      <a:pt x="77" y="27"/>
                    </a:moveTo>
                    <a:cubicBezTo>
                      <a:pt x="77" y="24"/>
                      <a:pt x="71" y="0"/>
                      <a:pt x="62" y="0"/>
                    </a:cubicBezTo>
                    <a:cubicBezTo>
                      <a:pt x="20" y="0"/>
                      <a:pt x="20" y="0"/>
                      <a:pt x="20" y="0"/>
                    </a:cubicBezTo>
                    <a:cubicBezTo>
                      <a:pt x="12" y="0"/>
                      <a:pt x="7" y="17"/>
                      <a:pt x="7" y="25"/>
                    </a:cubicBezTo>
                    <a:cubicBezTo>
                      <a:pt x="7" y="39"/>
                      <a:pt x="7" y="39"/>
                      <a:pt x="7" y="39"/>
                    </a:cubicBezTo>
                    <a:cubicBezTo>
                      <a:pt x="0" y="41"/>
                      <a:pt x="0" y="41"/>
                      <a:pt x="0" y="41"/>
                    </a:cubicBezTo>
                    <a:cubicBezTo>
                      <a:pt x="0" y="42"/>
                      <a:pt x="0" y="43"/>
                      <a:pt x="0" y="43"/>
                    </a:cubicBezTo>
                    <a:cubicBezTo>
                      <a:pt x="0" y="47"/>
                      <a:pt x="0" y="51"/>
                      <a:pt x="0" y="55"/>
                    </a:cubicBezTo>
                    <a:cubicBezTo>
                      <a:pt x="0" y="57"/>
                      <a:pt x="0" y="60"/>
                      <a:pt x="1" y="62"/>
                    </a:cubicBezTo>
                    <a:cubicBezTo>
                      <a:pt x="1" y="61"/>
                      <a:pt x="1" y="90"/>
                      <a:pt x="1" y="90"/>
                    </a:cubicBezTo>
                    <a:cubicBezTo>
                      <a:pt x="6" y="109"/>
                      <a:pt x="32" y="109"/>
                      <a:pt x="45" y="109"/>
                    </a:cubicBezTo>
                    <a:cubicBezTo>
                      <a:pt x="58" y="109"/>
                      <a:pt x="76" y="103"/>
                      <a:pt x="79" y="90"/>
                    </a:cubicBezTo>
                    <a:cubicBezTo>
                      <a:pt x="79" y="74"/>
                      <a:pt x="79" y="74"/>
                      <a:pt x="79" y="74"/>
                    </a:cubicBezTo>
                    <a:cubicBezTo>
                      <a:pt x="79" y="74"/>
                      <a:pt x="79" y="34"/>
                      <a:pt x="77" y="27"/>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58" name="Freeform 50"/>
              <p:cNvSpPr>
                <a:spLocks/>
              </p:cNvSpPr>
              <p:nvPr/>
            </p:nvSpPr>
            <p:spPr bwMode="auto">
              <a:xfrm>
                <a:off x="9663113" y="1411288"/>
                <a:ext cx="157163" cy="41275"/>
              </a:xfrm>
              <a:custGeom>
                <a:avLst/>
                <a:gdLst>
                  <a:gd name="T0" fmla="*/ 15 w 15"/>
                  <a:gd name="T1" fmla="*/ 0 h 4"/>
                  <a:gd name="T2" fmla="*/ 8 w 15"/>
                  <a:gd name="T3" fmla="*/ 4 h 4"/>
                  <a:gd name="T4" fmla="*/ 0 w 15"/>
                  <a:gd name="T5" fmla="*/ 0 h 4"/>
                  <a:gd name="T6" fmla="*/ 15 w 15"/>
                  <a:gd name="T7" fmla="*/ 0 h 4"/>
                </a:gdLst>
                <a:ahLst/>
                <a:cxnLst>
                  <a:cxn ang="0">
                    <a:pos x="T0" y="T1"/>
                  </a:cxn>
                  <a:cxn ang="0">
                    <a:pos x="T2" y="T3"/>
                  </a:cxn>
                  <a:cxn ang="0">
                    <a:pos x="T4" y="T5"/>
                  </a:cxn>
                  <a:cxn ang="0">
                    <a:pos x="T6" y="T7"/>
                  </a:cxn>
                </a:cxnLst>
                <a:rect l="0" t="0" r="r" b="b"/>
                <a:pathLst>
                  <a:path w="15" h="4">
                    <a:moveTo>
                      <a:pt x="15" y="0"/>
                    </a:moveTo>
                    <a:cubicBezTo>
                      <a:pt x="15" y="2"/>
                      <a:pt x="12" y="4"/>
                      <a:pt x="8" y="4"/>
                    </a:cubicBezTo>
                    <a:cubicBezTo>
                      <a:pt x="3" y="4"/>
                      <a:pt x="0" y="2"/>
                      <a:pt x="0" y="0"/>
                    </a:cubicBezTo>
                    <a:lnTo>
                      <a:pt x="1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59" name="Freeform 51"/>
              <p:cNvSpPr>
                <a:spLocks/>
              </p:cNvSpPr>
              <p:nvPr/>
            </p:nvSpPr>
            <p:spPr bwMode="auto">
              <a:xfrm>
                <a:off x="9324975" y="1192213"/>
                <a:ext cx="74613" cy="125412"/>
              </a:xfrm>
              <a:custGeom>
                <a:avLst/>
                <a:gdLst>
                  <a:gd name="T0" fmla="*/ 7 w 7"/>
                  <a:gd name="T1" fmla="*/ 0 h 12"/>
                  <a:gd name="T2" fmla="*/ 4 w 7"/>
                  <a:gd name="T3" fmla="*/ 4 h 12"/>
                  <a:gd name="T4" fmla="*/ 0 w 7"/>
                  <a:gd name="T5" fmla="*/ 8 h 12"/>
                  <a:gd name="T6" fmla="*/ 0 w 7"/>
                  <a:gd name="T7" fmla="*/ 12 h 12"/>
                  <a:gd name="T8" fmla="*/ 0 w 7"/>
                  <a:gd name="T9" fmla="*/ 12 h 12"/>
                  <a:gd name="T10" fmla="*/ 3 w 7"/>
                  <a:gd name="T11" fmla="*/ 11 h 12"/>
                  <a:gd name="T12" fmla="*/ 3 w 7"/>
                  <a:gd name="T13" fmla="*/ 11 h 12"/>
                  <a:gd name="T14" fmla="*/ 4 w 7"/>
                  <a:gd name="T15" fmla="*/ 10 h 12"/>
                  <a:gd name="T16" fmla="*/ 7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7" y="0"/>
                    </a:moveTo>
                    <a:cubicBezTo>
                      <a:pt x="4" y="4"/>
                      <a:pt x="4" y="4"/>
                      <a:pt x="4" y="4"/>
                    </a:cubicBezTo>
                    <a:cubicBezTo>
                      <a:pt x="3" y="6"/>
                      <a:pt x="2" y="7"/>
                      <a:pt x="0" y="8"/>
                    </a:cubicBezTo>
                    <a:cubicBezTo>
                      <a:pt x="0" y="12"/>
                      <a:pt x="0" y="12"/>
                      <a:pt x="0" y="12"/>
                    </a:cubicBezTo>
                    <a:cubicBezTo>
                      <a:pt x="0" y="12"/>
                      <a:pt x="0" y="12"/>
                      <a:pt x="0" y="12"/>
                    </a:cubicBezTo>
                    <a:cubicBezTo>
                      <a:pt x="1" y="12"/>
                      <a:pt x="2" y="12"/>
                      <a:pt x="3" y="11"/>
                    </a:cubicBezTo>
                    <a:cubicBezTo>
                      <a:pt x="3" y="11"/>
                      <a:pt x="3" y="11"/>
                      <a:pt x="3" y="11"/>
                    </a:cubicBezTo>
                    <a:cubicBezTo>
                      <a:pt x="4" y="11"/>
                      <a:pt x="4" y="10"/>
                      <a:pt x="4" y="10"/>
                    </a:cubicBezTo>
                    <a:cubicBezTo>
                      <a:pt x="7" y="5"/>
                      <a:pt x="7" y="0"/>
                      <a:pt x="7"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60" name="Freeform 52"/>
              <p:cNvSpPr>
                <a:spLocks/>
              </p:cNvSpPr>
              <p:nvPr/>
            </p:nvSpPr>
            <p:spPr bwMode="auto">
              <a:xfrm>
                <a:off x="9263063" y="449263"/>
                <a:ext cx="936625" cy="679450"/>
              </a:xfrm>
              <a:custGeom>
                <a:avLst/>
                <a:gdLst>
                  <a:gd name="T0" fmla="*/ 88 w 89"/>
                  <a:gd name="T1" fmla="*/ 29 h 65"/>
                  <a:gd name="T2" fmla="*/ 46 w 89"/>
                  <a:gd name="T3" fmla="*/ 0 h 65"/>
                  <a:gd name="T4" fmla="*/ 46 w 89"/>
                  <a:gd name="T5" fmla="*/ 0 h 65"/>
                  <a:gd name="T6" fmla="*/ 46 w 89"/>
                  <a:gd name="T7" fmla="*/ 0 h 65"/>
                  <a:gd name="T8" fmla="*/ 45 w 89"/>
                  <a:gd name="T9" fmla="*/ 0 h 65"/>
                  <a:gd name="T10" fmla="*/ 44 w 89"/>
                  <a:gd name="T11" fmla="*/ 0 h 65"/>
                  <a:gd name="T12" fmla="*/ 43 w 89"/>
                  <a:gd name="T13" fmla="*/ 0 h 65"/>
                  <a:gd name="T14" fmla="*/ 43 w 89"/>
                  <a:gd name="T15" fmla="*/ 0 h 65"/>
                  <a:gd name="T16" fmla="*/ 2 w 89"/>
                  <a:gd name="T17" fmla="*/ 29 h 65"/>
                  <a:gd name="T18" fmla="*/ 2 w 89"/>
                  <a:gd name="T19" fmla="*/ 52 h 65"/>
                  <a:gd name="T20" fmla="*/ 5 w 89"/>
                  <a:gd name="T21" fmla="*/ 54 h 65"/>
                  <a:gd name="T22" fmla="*/ 5 w 89"/>
                  <a:gd name="T23" fmla="*/ 54 h 65"/>
                  <a:gd name="T24" fmla="*/ 11 w 89"/>
                  <a:gd name="T25" fmla="*/ 65 h 65"/>
                  <a:gd name="T26" fmla="*/ 12 w 89"/>
                  <a:gd name="T27" fmla="*/ 34 h 65"/>
                  <a:gd name="T28" fmla="*/ 45 w 89"/>
                  <a:gd name="T29" fmla="*/ 16 h 65"/>
                  <a:gd name="T30" fmla="*/ 78 w 89"/>
                  <a:gd name="T31" fmla="*/ 34 h 65"/>
                  <a:gd name="T32" fmla="*/ 79 w 89"/>
                  <a:gd name="T33" fmla="*/ 65 h 65"/>
                  <a:gd name="T34" fmla="*/ 84 w 89"/>
                  <a:gd name="T35" fmla="*/ 54 h 65"/>
                  <a:gd name="T36" fmla="*/ 84 w 89"/>
                  <a:gd name="T37" fmla="*/ 54 h 65"/>
                  <a:gd name="T38" fmla="*/ 88 w 89"/>
                  <a:gd name="T39" fmla="*/ 52 h 65"/>
                  <a:gd name="T40" fmla="*/ 88 w 89"/>
                  <a:gd name="T41" fmla="*/ 2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65">
                    <a:moveTo>
                      <a:pt x="88" y="29"/>
                    </a:moveTo>
                    <a:cubicBezTo>
                      <a:pt x="86" y="11"/>
                      <a:pt x="71" y="1"/>
                      <a:pt x="46" y="0"/>
                    </a:cubicBezTo>
                    <a:cubicBezTo>
                      <a:pt x="46" y="0"/>
                      <a:pt x="46" y="0"/>
                      <a:pt x="46" y="0"/>
                    </a:cubicBezTo>
                    <a:cubicBezTo>
                      <a:pt x="46" y="0"/>
                      <a:pt x="46" y="0"/>
                      <a:pt x="46" y="0"/>
                    </a:cubicBezTo>
                    <a:cubicBezTo>
                      <a:pt x="45" y="0"/>
                      <a:pt x="45" y="0"/>
                      <a:pt x="45" y="0"/>
                    </a:cubicBezTo>
                    <a:cubicBezTo>
                      <a:pt x="44" y="0"/>
                      <a:pt x="44" y="0"/>
                      <a:pt x="44" y="0"/>
                    </a:cubicBezTo>
                    <a:cubicBezTo>
                      <a:pt x="43" y="0"/>
                      <a:pt x="43" y="0"/>
                      <a:pt x="43" y="0"/>
                    </a:cubicBezTo>
                    <a:cubicBezTo>
                      <a:pt x="43" y="0"/>
                      <a:pt x="43" y="0"/>
                      <a:pt x="43" y="0"/>
                    </a:cubicBezTo>
                    <a:cubicBezTo>
                      <a:pt x="19" y="1"/>
                      <a:pt x="4" y="11"/>
                      <a:pt x="2" y="29"/>
                    </a:cubicBezTo>
                    <a:cubicBezTo>
                      <a:pt x="1" y="33"/>
                      <a:pt x="0" y="52"/>
                      <a:pt x="2" y="52"/>
                    </a:cubicBezTo>
                    <a:cubicBezTo>
                      <a:pt x="3" y="53"/>
                      <a:pt x="5" y="54"/>
                      <a:pt x="5" y="54"/>
                    </a:cubicBezTo>
                    <a:cubicBezTo>
                      <a:pt x="5" y="54"/>
                      <a:pt x="5" y="54"/>
                      <a:pt x="5" y="54"/>
                    </a:cubicBezTo>
                    <a:cubicBezTo>
                      <a:pt x="9" y="56"/>
                      <a:pt x="11" y="60"/>
                      <a:pt x="11" y="65"/>
                    </a:cubicBezTo>
                    <a:cubicBezTo>
                      <a:pt x="11" y="65"/>
                      <a:pt x="12" y="51"/>
                      <a:pt x="12" y="34"/>
                    </a:cubicBezTo>
                    <a:cubicBezTo>
                      <a:pt x="12" y="24"/>
                      <a:pt x="25" y="16"/>
                      <a:pt x="45" y="16"/>
                    </a:cubicBezTo>
                    <a:cubicBezTo>
                      <a:pt x="65" y="16"/>
                      <a:pt x="78" y="24"/>
                      <a:pt x="78" y="34"/>
                    </a:cubicBezTo>
                    <a:cubicBezTo>
                      <a:pt x="78" y="51"/>
                      <a:pt x="79" y="65"/>
                      <a:pt x="79" y="65"/>
                    </a:cubicBezTo>
                    <a:cubicBezTo>
                      <a:pt x="79" y="60"/>
                      <a:pt x="81" y="56"/>
                      <a:pt x="84" y="54"/>
                    </a:cubicBezTo>
                    <a:cubicBezTo>
                      <a:pt x="84" y="54"/>
                      <a:pt x="84" y="54"/>
                      <a:pt x="84" y="54"/>
                    </a:cubicBezTo>
                    <a:cubicBezTo>
                      <a:pt x="84" y="54"/>
                      <a:pt x="87" y="53"/>
                      <a:pt x="88" y="52"/>
                    </a:cubicBezTo>
                    <a:cubicBezTo>
                      <a:pt x="89" y="52"/>
                      <a:pt x="89" y="33"/>
                      <a:pt x="88" y="29"/>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61" name="Freeform 53"/>
              <p:cNvSpPr>
                <a:spLocks/>
              </p:cNvSpPr>
              <p:nvPr/>
            </p:nvSpPr>
            <p:spPr bwMode="auto">
              <a:xfrm>
                <a:off x="10072688" y="1192213"/>
                <a:ext cx="74613" cy="125412"/>
              </a:xfrm>
              <a:custGeom>
                <a:avLst/>
                <a:gdLst>
                  <a:gd name="T0" fmla="*/ 0 w 7"/>
                  <a:gd name="T1" fmla="*/ 0 h 12"/>
                  <a:gd name="T2" fmla="*/ 2 w 7"/>
                  <a:gd name="T3" fmla="*/ 4 h 12"/>
                  <a:gd name="T4" fmla="*/ 7 w 7"/>
                  <a:gd name="T5" fmla="*/ 8 h 12"/>
                  <a:gd name="T6" fmla="*/ 7 w 7"/>
                  <a:gd name="T7" fmla="*/ 12 h 12"/>
                  <a:gd name="T8" fmla="*/ 6 w 7"/>
                  <a:gd name="T9" fmla="*/ 12 h 12"/>
                  <a:gd name="T10" fmla="*/ 4 w 7"/>
                  <a:gd name="T11" fmla="*/ 11 h 12"/>
                  <a:gd name="T12" fmla="*/ 4 w 7"/>
                  <a:gd name="T13" fmla="*/ 11 h 12"/>
                  <a:gd name="T14" fmla="*/ 2 w 7"/>
                  <a:gd name="T15" fmla="*/ 10 h 12"/>
                  <a:gd name="T16" fmla="*/ 0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0" y="0"/>
                    </a:moveTo>
                    <a:cubicBezTo>
                      <a:pt x="2" y="4"/>
                      <a:pt x="2" y="4"/>
                      <a:pt x="2" y="4"/>
                    </a:cubicBezTo>
                    <a:cubicBezTo>
                      <a:pt x="4" y="6"/>
                      <a:pt x="5" y="7"/>
                      <a:pt x="7" y="8"/>
                    </a:cubicBezTo>
                    <a:cubicBezTo>
                      <a:pt x="7" y="12"/>
                      <a:pt x="7" y="12"/>
                      <a:pt x="7" y="12"/>
                    </a:cubicBezTo>
                    <a:cubicBezTo>
                      <a:pt x="6" y="12"/>
                      <a:pt x="6" y="12"/>
                      <a:pt x="6" y="12"/>
                    </a:cubicBezTo>
                    <a:cubicBezTo>
                      <a:pt x="6" y="12"/>
                      <a:pt x="5" y="12"/>
                      <a:pt x="4" y="11"/>
                    </a:cubicBezTo>
                    <a:cubicBezTo>
                      <a:pt x="4" y="11"/>
                      <a:pt x="4" y="11"/>
                      <a:pt x="4" y="11"/>
                    </a:cubicBezTo>
                    <a:cubicBezTo>
                      <a:pt x="3" y="11"/>
                      <a:pt x="3" y="10"/>
                      <a:pt x="2" y="10"/>
                    </a:cubicBezTo>
                    <a:cubicBezTo>
                      <a:pt x="0" y="5"/>
                      <a:pt x="0" y="0"/>
                      <a:pt x="0"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62" name="Freeform 54"/>
              <p:cNvSpPr>
                <a:spLocks/>
              </p:cNvSpPr>
              <p:nvPr/>
            </p:nvSpPr>
            <p:spPr bwMode="auto">
              <a:xfrm>
                <a:off x="9220200" y="962025"/>
                <a:ext cx="188913" cy="323850"/>
              </a:xfrm>
              <a:custGeom>
                <a:avLst/>
                <a:gdLst>
                  <a:gd name="T0" fmla="*/ 16 w 18"/>
                  <a:gd name="T1" fmla="*/ 14 h 31"/>
                  <a:gd name="T2" fmla="*/ 12 w 18"/>
                  <a:gd name="T3" fmla="*/ 30 h 31"/>
                  <a:gd name="T4" fmla="*/ 2 w 18"/>
                  <a:gd name="T5" fmla="*/ 17 h 31"/>
                  <a:gd name="T6" fmla="*/ 5 w 18"/>
                  <a:gd name="T7" fmla="*/ 1 h 31"/>
                  <a:gd name="T8" fmla="*/ 16 w 18"/>
                  <a:gd name="T9" fmla="*/ 14 h 31"/>
                </a:gdLst>
                <a:ahLst/>
                <a:cxnLst>
                  <a:cxn ang="0">
                    <a:pos x="T0" y="T1"/>
                  </a:cxn>
                  <a:cxn ang="0">
                    <a:pos x="T2" y="T3"/>
                  </a:cxn>
                  <a:cxn ang="0">
                    <a:pos x="T4" y="T5"/>
                  </a:cxn>
                  <a:cxn ang="0">
                    <a:pos x="T6" y="T7"/>
                  </a:cxn>
                  <a:cxn ang="0">
                    <a:pos x="T8" y="T9"/>
                  </a:cxn>
                </a:cxnLst>
                <a:rect l="0" t="0" r="r" b="b"/>
                <a:pathLst>
                  <a:path w="18" h="31">
                    <a:moveTo>
                      <a:pt x="16" y="14"/>
                    </a:moveTo>
                    <a:cubicBezTo>
                      <a:pt x="18" y="22"/>
                      <a:pt x="16" y="29"/>
                      <a:pt x="12" y="30"/>
                    </a:cubicBezTo>
                    <a:cubicBezTo>
                      <a:pt x="8" y="31"/>
                      <a:pt x="4" y="25"/>
                      <a:pt x="2" y="17"/>
                    </a:cubicBezTo>
                    <a:cubicBezTo>
                      <a:pt x="0" y="10"/>
                      <a:pt x="1" y="2"/>
                      <a:pt x="5" y="1"/>
                    </a:cubicBezTo>
                    <a:cubicBezTo>
                      <a:pt x="9" y="0"/>
                      <a:pt x="14" y="6"/>
                      <a:pt x="16"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63" name="Freeform 55"/>
              <p:cNvSpPr>
                <a:spLocks/>
              </p:cNvSpPr>
              <p:nvPr/>
            </p:nvSpPr>
            <p:spPr bwMode="auto">
              <a:xfrm>
                <a:off x="10063163" y="962025"/>
                <a:ext cx="188913" cy="323850"/>
              </a:xfrm>
              <a:custGeom>
                <a:avLst/>
                <a:gdLst>
                  <a:gd name="T0" fmla="*/ 2 w 18"/>
                  <a:gd name="T1" fmla="*/ 14 h 31"/>
                  <a:gd name="T2" fmla="*/ 5 w 18"/>
                  <a:gd name="T3" fmla="*/ 30 h 31"/>
                  <a:gd name="T4" fmla="*/ 16 w 18"/>
                  <a:gd name="T5" fmla="*/ 17 h 31"/>
                  <a:gd name="T6" fmla="*/ 12 w 18"/>
                  <a:gd name="T7" fmla="*/ 1 h 31"/>
                  <a:gd name="T8" fmla="*/ 2 w 18"/>
                  <a:gd name="T9" fmla="*/ 14 h 31"/>
                </a:gdLst>
                <a:ahLst/>
                <a:cxnLst>
                  <a:cxn ang="0">
                    <a:pos x="T0" y="T1"/>
                  </a:cxn>
                  <a:cxn ang="0">
                    <a:pos x="T2" y="T3"/>
                  </a:cxn>
                  <a:cxn ang="0">
                    <a:pos x="T4" y="T5"/>
                  </a:cxn>
                  <a:cxn ang="0">
                    <a:pos x="T6" y="T7"/>
                  </a:cxn>
                  <a:cxn ang="0">
                    <a:pos x="T8" y="T9"/>
                  </a:cxn>
                </a:cxnLst>
                <a:rect l="0" t="0" r="r" b="b"/>
                <a:pathLst>
                  <a:path w="18" h="31">
                    <a:moveTo>
                      <a:pt x="2" y="14"/>
                    </a:moveTo>
                    <a:cubicBezTo>
                      <a:pt x="0" y="22"/>
                      <a:pt x="1" y="29"/>
                      <a:pt x="5" y="30"/>
                    </a:cubicBezTo>
                    <a:cubicBezTo>
                      <a:pt x="9" y="31"/>
                      <a:pt x="14" y="25"/>
                      <a:pt x="16" y="17"/>
                    </a:cubicBezTo>
                    <a:cubicBezTo>
                      <a:pt x="18" y="10"/>
                      <a:pt x="16" y="2"/>
                      <a:pt x="12" y="1"/>
                    </a:cubicBezTo>
                    <a:cubicBezTo>
                      <a:pt x="9" y="0"/>
                      <a:pt x="4" y="6"/>
                      <a:pt x="2"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64" name="Rectangle 56"/>
              <p:cNvSpPr>
                <a:spLocks noChangeArrowheads="1"/>
              </p:cNvSpPr>
              <p:nvPr/>
            </p:nvSpPr>
            <p:spPr bwMode="auto">
              <a:xfrm>
                <a:off x="9388475" y="919163"/>
                <a:ext cx="1588" cy="42862"/>
              </a:xfrm>
              <a:prstGeom prst="rect">
                <a:avLst/>
              </a:prstGeom>
              <a:solidFill>
                <a:srgbClr val="40404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65" name="Freeform 57"/>
              <p:cNvSpPr>
                <a:spLocks/>
              </p:cNvSpPr>
              <p:nvPr/>
            </p:nvSpPr>
            <p:spPr bwMode="auto">
              <a:xfrm>
                <a:off x="9378950" y="857250"/>
                <a:ext cx="704850" cy="428625"/>
              </a:xfrm>
              <a:custGeom>
                <a:avLst/>
                <a:gdLst>
                  <a:gd name="T0" fmla="*/ 34 w 67"/>
                  <a:gd name="T1" fmla="*/ 0 h 41"/>
                  <a:gd name="T2" fmla="*/ 34 w 67"/>
                  <a:gd name="T3" fmla="*/ 0 h 41"/>
                  <a:gd name="T4" fmla="*/ 1 w 67"/>
                  <a:gd name="T5" fmla="*/ 5 h 41"/>
                  <a:gd name="T6" fmla="*/ 1 w 67"/>
                  <a:gd name="T7" fmla="*/ 6 h 41"/>
                  <a:gd name="T8" fmla="*/ 1 w 67"/>
                  <a:gd name="T9" fmla="*/ 10 h 41"/>
                  <a:gd name="T10" fmla="*/ 1 w 67"/>
                  <a:gd name="T11" fmla="*/ 10 h 41"/>
                  <a:gd name="T12" fmla="*/ 0 w 67"/>
                  <a:gd name="T13" fmla="*/ 22 h 41"/>
                  <a:gd name="T14" fmla="*/ 1 w 67"/>
                  <a:gd name="T15" fmla="*/ 24 h 41"/>
                  <a:gd name="T16" fmla="*/ 2 w 67"/>
                  <a:gd name="T17" fmla="*/ 33 h 41"/>
                  <a:gd name="T18" fmla="*/ 2 w 67"/>
                  <a:gd name="T19" fmla="*/ 32 h 41"/>
                  <a:gd name="T20" fmla="*/ 1 w 67"/>
                  <a:gd name="T21" fmla="*/ 36 h 41"/>
                  <a:gd name="T22" fmla="*/ 5 w 67"/>
                  <a:gd name="T23" fmla="*/ 38 h 41"/>
                  <a:gd name="T24" fmla="*/ 24 w 67"/>
                  <a:gd name="T25" fmla="*/ 41 h 41"/>
                  <a:gd name="T26" fmla="*/ 26 w 67"/>
                  <a:gd name="T27" fmla="*/ 41 h 41"/>
                  <a:gd name="T28" fmla="*/ 30 w 67"/>
                  <a:gd name="T29" fmla="*/ 36 h 41"/>
                  <a:gd name="T30" fmla="*/ 32 w 67"/>
                  <a:gd name="T31" fmla="*/ 30 h 41"/>
                  <a:gd name="T32" fmla="*/ 32 w 67"/>
                  <a:gd name="T33" fmla="*/ 30 h 41"/>
                  <a:gd name="T34" fmla="*/ 32 w 67"/>
                  <a:gd name="T35" fmla="*/ 30 h 41"/>
                  <a:gd name="T36" fmla="*/ 34 w 67"/>
                  <a:gd name="T37" fmla="*/ 30 h 41"/>
                  <a:gd name="T38" fmla="*/ 35 w 67"/>
                  <a:gd name="T39" fmla="*/ 30 h 41"/>
                  <a:gd name="T40" fmla="*/ 35 w 67"/>
                  <a:gd name="T41" fmla="*/ 30 h 41"/>
                  <a:gd name="T42" fmla="*/ 35 w 67"/>
                  <a:gd name="T43" fmla="*/ 30 h 41"/>
                  <a:gd name="T44" fmla="*/ 37 w 67"/>
                  <a:gd name="T45" fmla="*/ 36 h 41"/>
                  <a:gd name="T46" fmla="*/ 41 w 67"/>
                  <a:gd name="T47" fmla="*/ 41 h 41"/>
                  <a:gd name="T48" fmla="*/ 43 w 67"/>
                  <a:gd name="T49" fmla="*/ 41 h 41"/>
                  <a:gd name="T50" fmla="*/ 62 w 67"/>
                  <a:gd name="T51" fmla="*/ 38 h 41"/>
                  <a:gd name="T52" fmla="*/ 66 w 67"/>
                  <a:gd name="T53" fmla="*/ 36 h 41"/>
                  <a:gd name="T54" fmla="*/ 66 w 67"/>
                  <a:gd name="T55" fmla="*/ 32 h 41"/>
                  <a:gd name="T56" fmla="*/ 66 w 67"/>
                  <a:gd name="T57" fmla="*/ 33 h 41"/>
                  <a:gd name="T58" fmla="*/ 67 w 67"/>
                  <a:gd name="T59" fmla="*/ 24 h 41"/>
                  <a:gd name="T60" fmla="*/ 67 w 67"/>
                  <a:gd name="T61" fmla="*/ 22 h 41"/>
                  <a:gd name="T62" fmla="*/ 67 w 67"/>
                  <a:gd name="T63" fmla="*/ 5 h 41"/>
                  <a:gd name="T64" fmla="*/ 34 w 67"/>
                  <a:gd name="T65"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41">
                    <a:moveTo>
                      <a:pt x="34" y="0"/>
                    </a:moveTo>
                    <a:cubicBezTo>
                      <a:pt x="34" y="0"/>
                      <a:pt x="34" y="0"/>
                      <a:pt x="34" y="0"/>
                    </a:cubicBezTo>
                    <a:cubicBezTo>
                      <a:pt x="29" y="0"/>
                      <a:pt x="11" y="0"/>
                      <a:pt x="1" y="5"/>
                    </a:cubicBezTo>
                    <a:cubicBezTo>
                      <a:pt x="1" y="5"/>
                      <a:pt x="1" y="5"/>
                      <a:pt x="1" y="6"/>
                    </a:cubicBezTo>
                    <a:cubicBezTo>
                      <a:pt x="1" y="10"/>
                      <a:pt x="1" y="10"/>
                      <a:pt x="1" y="10"/>
                    </a:cubicBezTo>
                    <a:cubicBezTo>
                      <a:pt x="1" y="10"/>
                      <a:pt x="1" y="10"/>
                      <a:pt x="1" y="10"/>
                    </a:cubicBezTo>
                    <a:cubicBezTo>
                      <a:pt x="0" y="15"/>
                      <a:pt x="0" y="19"/>
                      <a:pt x="0" y="22"/>
                    </a:cubicBezTo>
                    <a:cubicBezTo>
                      <a:pt x="0" y="23"/>
                      <a:pt x="1" y="23"/>
                      <a:pt x="1" y="24"/>
                    </a:cubicBezTo>
                    <a:cubicBezTo>
                      <a:pt x="2" y="27"/>
                      <a:pt x="2" y="30"/>
                      <a:pt x="2" y="33"/>
                    </a:cubicBezTo>
                    <a:cubicBezTo>
                      <a:pt x="2" y="32"/>
                      <a:pt x="2" y="32"/>
                      <a:pt x="2" y="32"/>
                    </a:cubicBezTo>
                    <a:cubicBezTo>
                      <a:pt x="2" y="32"/>
                      <a:pt x="2" y="34"/>
                      <a:pt x="1" y="36"/>
                    </a:cubicBezTo>
                    <a:cubicBezTo>
                      <a:pt x="2" y="37"/>
                      <a:pt x="3" y="38"/>
                      <a:pt x="5" y="38"/>
                    </a:cubicBezTo>
                    <a:cubicBezTo>
                      <a:pt x="13" y="40"/>
                      <a:pt x="21" y="41"/>
                      <a:pt x="24" y="41"/>
                    </a:cubicBezTo>
                    <a:cubicBezTo>
                      <a:pt x="25" y="41"/>
                      <a:pt x="26" y="41"/>
                      <a:pt x="26" y="41"/>
                    </a:cubicBezTo>
                    <a:cubicBezTo>
                      <a:pt x="29" y="40"/>
                      <a:pt x="30" y="38"/>
                      <a:pt x="30" y="36"/>
                    </a:cubicBezTo>
                    <a:cubicBezTo>
                      <a:pt x="30" y="34"/>
                      <a:pt x="32" y="30"/>
                      <a:pt x="32" y="30"/>
                    </a:cubicBezTo>
                    <a:cubicBezTo>
                      <a:pt x="32" y="30"/>
                      <a:pt x="32" y="30"/>
                      <a:pt x="32" y="30"/>
                    </a:cubicBezTo>
                    <a:cubicBezTo>
                      <a:pt x="32" y="30"/>
                      <a:pt x="32" y="30"/>
                      <a:pt x="32" y="30"/>
                    </a:cubicBezTo>
                    <a:cubicBezTo>
                      <a:pt x="32" y="30"/>
                      <a:pt x="33" y="30"/>
                      <a:pt x="34" y="30"/>
                    </a:cubicBezTo>
                    <a:cubicBezTo>
                      <a:pt x="34" y="30"/>
                      <a:pt x="35" y="30"/>
                      <a:pt x="35" y="30"/>
                    </a:cubicBezTo>
                    <a:cubicBezTo>
                      <a:pt x="35" y="30"/>
                      <a:pt x="35" y="30"/>
                      <a:pt x="35" y="30"/>
                    </a:cubicBezTo>
                    <a:cubicBezTo>
                      <a:pt x="35" y="30"/>
                      <a:pt x="35" y="30"/>
                      <a:pt x="35" y="30"/>
                    </a:cubicBezTo>
                    <a:cubicBezTo>
                      <a:pt x="35" y="30"/>
                      <a:pt x="37" y="34"/>
                      <a:pt x="37" y="36"/>
                    </a:cubicBezTo>
                    <a:cubicBezTo>
                      <a:pt x="37" y="38"/>
                      <a:pt x="38" y="40"/>
                      <a:pt x="41" y="41"/>
                    </a:cubicBezTo>
                    <a:cubicBezTo>
                      <a:pt x="41" y="41"/>
                      <a:pt x="42" y="41"/>
                      <a:pt x="43" y="41"/>
                    </a:cubicBezTo>
                    <a:cubicBezTo>
                      <a:pt x="46" y="41"/>
                      <a:pt x="54" y="40"/>
                      <a:pt x="62" y="38"/>
                    </a:cubicBezTo>
                    <a:cubicBezTo>
                      <a:pt x="64" y="38"/>
                      <a:pt x="65" y="37"/>
                      <a:pt x="66" y="36"/>
                    </a:cubicBezTo>
                    <a:cubicBezTo>
                      <a:pt x="66" y="34"/>
                      <a:pt x="66" y="32"/>
                      <a:pt x="66" y="32"/>
                    </a:cubicBezTo>
                    <a:cubicBezTo>
                      <a:pt x="66" y="33"/>
                      <a:pt x="66" y="33"/>
                      <a:pt x="66" y="33"/>
                    </a:cubicBezTo>
                    <a:cubicBezTo>
                      <a:pt x="66" y="30"/>
                      <a:pt x="66" y="27"/>
                      <a:pt x="67" y="24"/>
                    </a:cubicBezTo>
                    <a:cubicBezTo>
                      <a:pt x="67" y="23"/>
                      <a:pt x="67" y="23"/>
                      <a:pt x="67" y="22"/>
                    </a:cubicBezTo>
                    <a:cubicBezTo>
                      <a:pt x="67" y="18"/>
                      <a:pt x="67" y="12"/>
                      <a:pt x="67" y="5"/>
                    </a:cubicBezTo>
                    <a:cubicBezTo>
                      <a:pt x="57" y="0"/>
                      <a:pt x="38" y="0"/>
                      <a:pt x="34"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66" name="Freeform 58"/>
              <p:cNvSpPr>
                <a:spLocks/>
              </p:cNvSpPr>
              <p:nvPr/>
            </p:nvSpPr>
            <p:spPr bwMode="auto">
              <a:xfrm>
                <a:off x="9388475" y="1192213"/>
                <a:ext cx="11113" cy="41275"/>
              </a:xfrm>
              <a:custGeom>
                <a:avLst/>
                <a:gdLst>
                  <a:gd name="T0" fmla="*/ 1 w 1"/>
                  <a:gd name="T1" fmla="*/ 0 h 4"/>
                  <a:gd name="T2" fmla="*/ 1 w 1"/>
                  <a:gd name="T3" fmla="*/ 1 h 4"/>
                  <a:gd name="T4" fmla="*/ 0 w 1"/>
                  <a:gd name="T5" fmla="*/ 4 h 4"/>
                  <a:gd name="T6" fmla="*/ 0 w 1"/>
                  <a:gd name="T7" fmla="*/ 4 h 4"/>
                  <a:gd name="T8" fmla="*/ 1 w 1"/>
                  <a:gd name="T9" fmla="*/ 0 h 4"/>
                </a:gdLst>
                <a:ahLst/>
                <a:cxnLst>
                  <a:cxn ang="0">
                    <a:pos x="T0" y="T1"/>
                  </a:cxn>
                  <a:cxn ang="0">
                    <a:pos x="T2" y="T3"/>
                  </a:cxn>
                  <a:cxn ang="0">
                    <a:pos x="T4" y="T5"/>
                  </a:cxn>
                  <a:cxn ang="0">
                    <a:pos x="T6" y="T7"/>
                  </a:cxn>
                  <a:cxn ang="0">
                    <a:pos x="T8" y="T9"/>
                  </a:cxn>
                </a:cxnLst>
                <a:rect l="0" t="0" r="r" b="b"/>
                <a:pathLst>
                  <a:path w="1" h="4">
                    <a:moveTo>
                      <a:pt x="1" y="0"/>
                    </a:moveTo>
                    <a:cubicBezTo>
                      <a:pt x="1" y="1"/>
                      <a:pt x="1" y="1"/>
                      <a:pt x="1" y="1"/>
                    </a:cubicBezTo>
                    <a:cubicBezTo>
                      <a:pt x="0" y="2"/>
                      <a:pt x="0" y="3"/>
                      <a:pt x="0" y="4"/>
                    </a:cubicBezTo>
                    <a:cubicBezTo>
                      <a:pt x="0" y="4"/>
                      <a:pt x="0" y="4"/>
                      <a:pt x="0" y="4"/>
                    </a:cubicBezTo>
                    <a:cubicBezTo>
                      <a:pt x="1" y="2"/>
                      <a:pt x="1" y="0"/>
                      <a:pt x="1"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67" name="Freeform 59"/>
              <p:cNvSpPr>
                <a:spLocks noEditPoints="1"/>
              </p:cNvSpPr>
              <p:nvPr/>
            </p:nvSpPr>
            <p:spPr bwMode="auto">
              <a:xfrm>
                <a:off x="9324975" y="909638"/>
                <a:ext cx="811213" cy="177800"/>
              </a:xfrm>
              <a:custGeom>
                <a:avLst/>
                <a:gdLst>
                  <a:gd name="T0" fmla="*/ 72 w 77"/>
                  <a:gd name="T1" fmla="*/ 0 h 17"/>
                  <a:gd name="T2" fmla="*/ 72 w 77"/>
                  <a:gd name="T3" fmla="*/ 17 h 17"/>
                  <a:gd name="T4" fmla="*/ 77 w 77"/>
                  <a:gd name="T5" fmla="*/ 9 h 17"/>
                  <a:gd name="T6" fmla="*/ 77 w 77"/>
                  <a:gd name="T7" fmla="*/ 3 h 17"/>
                  <a:gd name="T8" fmla="*/ 72 w 77"/>
                  <a:gd name="T9" fmla="*/ 0 h 17"/>
                  <a:gd name="T10" fmla="*/ 6 w 77"/>
                  <a:gd name="T11" fmla="*/ 0 h 17"/>
                  <a:gd name="T12" fmla="*/ 0 w 77"/>
                  <a:gd name="T13" fmla="*/ 3 h 17"/>
                  <a:gd name="T14" fmla="*/ 0 w 77"/>
                  <a:gd name="T15" fmla="*/ 8 h 17"/>
                  <a:gd name="T16" fmla="*/ 5 w 77"/>
                  <a:gd name="T17" fmla="*/ 17 h 17"/>
                  <a:gd name="T18" fmla="*/ 6 w 77"/>
                  <a:gd name="T19" fmla="*/ 5 h 17"/>
                  <a:gd name="T20" fmla="*/ 6 w 77"/>
                  <a:gd name="T21" fmla="*/ 1 h 17"/>
                  <a:gd name="T22" fmla="*/ 6 w 77"/>
                  <a:gd name="T2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 h="17">
                    <a:moveTo>
                      <a:pt x="72" y="0"/>
                    </a:moveTo>
                    <a:cubicBezTo>
                      <a:pt x="72" y="7"/>
                      <a:pt x="72" y="13"/>
                      <a:pt x="72" y="17"/>
                    </a:cubicBezTo>
                    <a:cubicBezTo>
                      <a:pt x="73" y="14"/>
                      <a:pt x="75" y="11"/>
                      <a:pt x="77" y="9"/>
                    </a:cubicBezTo>
                    <a:cubicBezTo>
                      <a:pt x="77" y="5"/>
                      <a:pt x="77" y="3"/>
                      <a:pt x="77" y="3"/>
                    </a:cubicBezTo>
                    <a:cubicBezTo>
                      <a:pt x="76" y="2"/>
                      <a:pt x="74" y="1"/>
                      <a:pt x="72" y="0"/>
                    </a:cubicBezTo>
                    <a:moveTo>
                      <a:pt x="6" y="0"/>
                    </a:moveTo>
                    <a:cubicBezTo>
                      <a:pt x="3" y="0"/>
                      <a:pt x="2" y="1"/>
                      <a:pt x="0" y="3"/>
                    </a:cubicBezTo>
                    <a:cubicBezTo>
                      <a:pt x="0" y="3"/>
                      <a:pt x="0" y="5"/>
                      <a:pt x="0" y="8"/>
                    </a:cubicBezTo>
                    <a:cubicBezTo>
                      <a:pt x="2" y="10"/>
                      <a:pt x="4" y="13"/>
                      <a:pt x="5" y="17"/>
                    </a:cubicBezTo>
                    <a:cubicBezTo>
                      <a:pt x="5" y="14"/>
                      <a:pt x="5" y="10"/>
                      <a:pt x="6" y="5"/>
                    </a:cubicBezTo>
                    <a:cubicBezTo>
                      <a:pt x="6" y="4"/>
                      <a:pt x="6" y="2"/>
                      <a:pt x="6" y="1"/>
                    </a:cubicBezTo>
                    <a:cubicBezTo>
                      <a:pt x="6" y="0"/>
                      <a:pt x="6" y="0"/>
                      <a:pt x="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68" name="Freeform 60"/>
              <p:cNvSpPr>
                <a:spLocks/>
              </p:cNvSpPr>
              <p:nvPr/>
            </p:nvSpPr>
            <p:spPr bwMode="auto">
              <a:xfrm>
                <a:off x="10072688" y="1192213"/>
                <a:ext cx="11113" cy="41275"/>
              </a:xfrm>
              <a:custGeom>
                <a:avLst/>
                <a:gdLst>
                  <a:gd name="T0" fmla="*/ 0 w 1"/>
                  <a:gd name="T1" fmla="*/ 0 h 4"/>
                  <a:gd name="T2" fmla="*/ 0 w 1"/>
                  <a:gd name="T3" fmla="*/ 4 h 4"/>
                  <a:gd name="T4" fmla="*/ 1 w 1"/>
                  <a:gd name="T5" fmla="*/ 4 h 4"/>
                  <a:gd name="T6" fmla="*/ 0 w 1"/>
                  <a:gd name="T7" fmla="*/ 1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cubicBezTo>
                      <a:pt x="0" y="0"/>
                      <a:pt x="0" y="2"/>
                      <a:pt x="0" y="4"/>
                    </a:cubicBezTo>
                    <a:cubicBezTo>
                      <a:pt x="0" y="4"/>
                      <a:pt x="1" y="4"/>
                      <a:pt x="1" y="4"/>
                    </a:cubicBezTo>
                    <a:cubicBezTo>
                      <a:pt x="0" y="3"/>
                      <a:pt x="0" y="2"/>
                      <a:pt x="0" y="1"/>
                    </a:cubicBezTo>
                    <a:cubicBezTo>
                      <a:pt x="0" y="0"/>
                      <a:pt x="0" y="0"/>
                      <a:pt x="0"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69" name="Freeform 61"/>
              <p:cNvSpPr>
                <a:spLocks/>
              </p:cNvSpPr>
              <p:nvPr/>
            </p:nvSpPr>
            <p:spPr bwMode="auto">
              <a:xfrm>
                <a:off x="9324975" y="992188"/>
                <a:ext cx="74613" cy="241300"/>
              </a:xfrm>
              <a:custGeom>
                <a:avLst/>
                <a:gdLst>
                  <a:gd name="T0" fmla="*/ 0 w 7"/>
                  <a:gd name="T1" fmla="*/ 0 h 23"/>
                  <a:gd name="T2" fmla="*/ 6 w 7"/>
                  <a:gd name="T3" fmla="*/ 23 h 23"/>
                  <a:gd name="T4" fmla="*/ 7 w 7"/>
                  <a:gd name="T5" fmla="*/ 20 h 23"/>
                  <a:gd name="T6" fmla="*/ 6 w 7"/>
                  <a:gd name="T7" fmla="*/ 11 h 23"/>
                  <a:gd name="T8" fmla="*/ 5 w 7"/>
                  <a:gd name="T9" fmla="*/ 9 h 23"/>
                  <a:gd name="T10" fmla="*/ 0 w 7"/>
                  <a:gd name="T11" fmla="*/ 0 h 23"/>
                </a:gdLst>
                <a:ahLst/>
                <a:cxnLst>
                  <a:cxn ang="0">
                    <a:pos x="T0" y="T1"/>
                  </a:cxn>
                  <a:cxn ang="0">
                    <a:pos x="T2" y="T3"/>
                  </a:cxn>
                  <a:cxn ang="0">
                    <a:pos x="T4" y="T5"/>
                  </a:cxn>
                  <a:cxn ang="0">
                    <a:pos x="T6" y="T7"/>
                  </a:cxn>
                  <a:cxn ang="0">
                    <a:pos x="T8" y="T9"/>
                  </a:cxn>
                  <a:cxn ang="0">
                    <a:pos x="T10" y="T11"/>
                  </a:cxn>
                </a:cxnLst>
                <a:rect l="0" t="0" r="r" b="b"/>
                <a:pathLst>
                  <a:path w="7" h="23">
                    <a:moveTo>
                      <a:pt x="0" y="0"/>
                    </a:moveTo>
                    <a:cubicBezTo>
                      <a:pt x="0" y="7"/>
                      <a:pt x="1" y="18"/>
                      <a:pt x="6" y="23"/>
                    </a:cubicBezTo>
                    <a:cubicBezTo>
                      <a:pt x="6" y="22"/>
                      <a:pt x="6" y="21"/>
                      <a:pt x="7" y="20"/>
                    </a:cubicBezTo>
                    <a:cubicBezTo>
                      <a:pt x="7" y="17"/>
                      <a:pt x="7" y="14"/>
                      <a:pt x="6" y="11"/>
                    </a:cubicBezTo>
                    <a:cubicBezTo>
                      <a:pt x="6" y="10"/>
                      <a:pt x="5" y="10"/>
                      <a:pt x="5" y="9"/>
                    </a:cubicBezTo>
                    <a:cubicBezTo>
                      <a:pt x="4" y="5"/>
                      <a:pt x="2" y="2"/>
                      <a:pt x="0"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70" name="Freeform 62"/>
              <p:cNvSpPr>
                <a:spLocks/>
              </p:cNvSpPr>
              <p:nvPr/>
            </p:nvSpPr>
            <p:spPr bwMode="auto">
              <a:xfrm>
                <a:off x="10072688" y="1003300"/>
                <a:ext cx="63500" cy="230187"/>
              </a:xfrm>
              <a:custGeom>
                <a:avLst/>
                <a:gdLst>
                  <a:gd name="T0" fmla="*/ 6 w 6"/>
                  <a:gd name="T1" fmla="*/ 0 h 22"/>
                  <a:gd name="T2" fmla="*/ 1 w 6"/>
                  <a:gd name="T3" fmla="*/ 8 h 22"/>
                  <a:gd name="T4" fmla="*/ 1 w 6"/>
                  <a:gd name="T5" fmla="*/ 10 h 22"/>
                  <a:gd name="T6" fmla="*/ 0 w 6"/>
                  <a:gd name="T7" fmla="*/ 19 h 22"/>
                  <a:gd name="T8" fmla="*/ 1 w 6"/>
                  <a:gd name="T9" fmla="*/ 22 h 22"/>
                  <a:gd name="T10" fmla="*/ 6 w 6"/>
                  <a:gd name="T11" fmla="*/ 0 h 22"/>
                </a:gdLst>
                <a:ahLst/>
                <a:cxnLst>
                  <a:cxn ang="0">
                    <a:pos x="T0" y="T1"/>
                  </a:cxn>
                  <a:cxn ang="0">
                    <a:pos x="T2" y="T3"/>
                  </a:cxn>
                  <a:cxn ang="0">
                    <a:pos x="T4" y="T5"/>
                  </a:cxn>
                  <a:cxn ang="0">
                    <a:pos x="T6" y="T7"/>
                  </a:cxn>
                  <a:cxn ang="0">
                    <a:pos x="T8" y="T9"/>
                  </a:cxn>
                  <a:cxn ang="0">
                    <a:pos x="T10" y="T11"/>
                  </a:cxn>
                </a:cxnLst>
                <a:rect l="0" t="0" r="r" b="b"/>
                <a:pathLst>
                  <a:path w="6" h="22">
                    <a:moveTo>
                      <a:pt x="6" y="0"/>
                    </a:moveTo>
                    <a:cubicBezTo>
                      <a:pt x="4" y="2"/>
                      <a:pt x="2" y="5"/>
                      <a:pt x="1" y="8"/>
                    </a:cubicBezTo>
                    <a:cubicBezTo>
                      <a:pt x="1" y="9"/>
                      <a:pt x="1" y="9"/>
                      <a:pt x="1" y="10"/>
                    </a:cubicBezTo>
                    <a:cubicBezTo>
                      <a:pt x="0" y="13"/>
                      <a:pt x="0" y="16"/>
                      <a:pt x="0" y="19"/>
                    </a:cubicBezTo>
                    <a:cubicBezTo>
                      <a:pt x="0" y="20"/>
                      <a:pt x="0" y="21"/>
                      <a:pt x="1" y="22"/>
                    </a:cubicBezTo>
                    <a:cubicBezTo>
                      <a:pt x="5" y="17"/>
                      <a:pt x="6" y="6"/>
                      <a:pt x="6"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71" name="Freeform 63"/>
              <p:cNvSpPr>
                <a:spLocks/>
              </p:cNvSpPr>
              <p:nvPr/>
            </p:nvSpPr>
            <p:spPr bwMode="auto">
              <a:xfrm>
                <a:off x="9304338" y="857250"/>
                <a:ext cx="852488" cy="134937"/>
              </a:xfrm>
              <a:custGeom>
                <a:avLst/>
                <a:gdLst>
                  <a:gd name="T0" fmla="*/ 0 w 81"/>
                  <a:gd name="T1" fmla="*/ 13 h 13"/>
                  <a:gd name="T2" fmla="*/ 41 w 81"/>
                  <a:gd name="T3" fmla="*/ 5 h 13"/>
                  <a:gd name="T4" fmla="*/ 81 w 81"/>
                  <a:gd name="T5" fmla="*/ 13 h 13"/>
                  <a:gd name="T6" fmla="*/ 81 w 81"/>
                  <a:gd name="T7" fmla="*/ 8 h 13"/>
                  <a:gd name="T8" fmla="*/ 40 w 81"/>
                  <a:gd name="T9" fmla="*/ 0 h 13"/>
                  <a:gd name="T10" fmla="*/ 0 w 81"/>
                  <a:gd name="T11" fmla="*/ 8 h 13"/>
                  <a:gd name="T12" fmla="*/ 0 w 81"/>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81" h="13">
                    <a:moveTo>
                      <a:pt x="0" y="13"/>
                    </a:moveTo>
                    <a:cubicBezTo>
                      <a:pt x="8" y="5"/>
                      <a:pt x="35" y="5"/>
                      <a:pt x="41" y="5"/>
                    </a:cubicBezTo>
                    <a:cubicBezTo>
                      <a:pt x="47" y="5"/>
                      <a:pt x="73" y="5"/>
                      <a:pt x="81" y="13"/>
                    </a:cubicBezTo>
                    <a:cubicBezTo>
                      <a:pt x="81" y="8"/>
                      <a:pt x="81" y="8"/>
                      <a:pt x="81" y="8"/>
                    </a:cubicBezTo>
                    <a:cubicBezTo>
                      <a:pt x="72" y="1"/>
                      <a:pt x="46" y="0"/>
                      <a:pt x="40" y="0"/>
                    </a:cubicBezTo>
                    <a:cubicBezTo>
                      <a:pt x="34" y="0"/>
                      <a:pt x="8" y="1"/>
                      <a:pt x="0" y="8"/>
                    </a:cubicBezTo>
                    <a:lnTo>
                      <a:pt x="0" y="13"/>
                    </a:lnTo>
                    <a:close/>
                  </a:path>
                </a:pathLst>
              </a:custGeom>
              <a:solidFill>
                <a:srgbClr val="909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grpSp>
        <p:grpSp>
          <p:nvGrpSpPr>
            <p:cNvPr id="8" name="Group 7"/>
            <p:cNvGrpSpPr/>
            <p:nvPr/>
          </p:nvGrpSpPr>
          <p:grpSpPr>
            <a:xfrm>
              <a:off x="6527800" y="3994753"/>
              <a:ext cx="3240121" cy="2863247"/>
              <a:chOff x="7045326" y="4452083"/>
              <a:chExt cx="2722595" cy="2405917"/>
            </a:xfrm>
          </p:grpSpPr>
          <p:sp>
            <p:nvSpPr>
              <p:cNvPr id="34" name="Rectangle 21"/>
              <p:cNvSpPr>
                <a:spLocks noChangeArrowheads="1"/>
              </p:cNvSpPr>
              <p:nvPr/>
            </p:nvSpPr>
            <p:spPr bwMode="auto">
              <a:xfrm>
                <a:off x="7045326" y="5357845"/>
                <a:ext cx="2124953" cy="148747"/>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35" name="Rectangle 22"/>
              <p:cNvSpPr>
                <a:spLocks noChangeArrowheads="1"/>
              </p:cNvSpPr>
              <p:nvPr/>
            </p:nvSpPr>
            <p:spPr bwMode="auto">
              <a:xfrm>
                <a:off x="8431858" y="5498622"/>
                <a:ext cx="140777" cy="1359378"/>
              </a:xfrm>
              <a:prstGeom prst="rect">
                <a:avLst/>
              </a:prstGeom>
              <a:solidFill>
                <a:srgbClr val="52302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36" name="Freeform 23"/>
              <p:cNvSpPr>
                <a:spLocks/>
              </p:cNvSpPr>
              <p:nvPr/>
            </p:nvSpPr>
            <p:spPr bwMode="auto">
              <a:xfrm>
                <a:off x="7045326" y="5498622"/>
                <a:ext cx="2124953" cy="1359378"/>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37" name="Rectangle 24"/>
              <p:cNvSpPr>
                <a:spLocks noChangeArrowheads="1"/>
              </p:cNvSpPr>
              <p:nvPr/>
            </p:nvSpPr>
            <p:spPr bwMode="auto">
              <a:xfrm>
                <a:off x="8822317" y="5357845"/>
                <a:ext cx="945604" cy="148747"/>
              </a:xfrm>
              <a:prstGeom prst="rect">
                <a:avLst/>
              </a:prstGeom>
              <a:solidFill>
                <a:srgbClr val="6E451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38" name="Freeform 25"/>
              <p:cNvSpPr>
                <a:spLocks/>
              </p:cNvSpPr>
              <p:nvPr/>
            </p:nvSpPr>
            <p:spPr bwMode="auto">
              <a:xfrm>
                <a:off x="8822317" y="5498622"/>
                <a:ext cx="945604" cy="1359378"/>
              </a:xfrm>
              <a:custGeom>
                <a:avLst/>
                <a:gdLst>
                  <a:gd name="T0" fmla="*/ 0 w 356"/>
                  <a:gd name="T1" fmla="*/ 477 h 477"/>
                  <a:gd name="T2" fmla="*/ 50 w 356"/>
                  <a:gd name="T3" fmla="*/ 477 h 477"/>
                  <a:gd name="T4" fmla="*/ 50 w 356"/>
                  <a:gd name="T5" fmla="*/ 50 h 477"/>
                  <a:gd name="T6" fmla="*/ 303 w 356"/>
                  <a:gd name="T7" fmla="*/ 50 h 477"/>
                  <a:gd name="T8" fmla="*/ 303 w 356"/>
                  <a:gd name="T9" fmla="*/ 477 h 477"/>
                  <a:gd name="T10" fmla="*/ 356 w 356"/>
                  <a:gd name="T11" fmla="*/ 477 h 477"/>
                  <a:gd name="T12" fmla="*/ 356 w 356"/>
                  <a:gd name="T13" fmla="*/ 0 h 477"/>
                  <a:gd name="T14" fmla="*/ 0 w 356"/>
                  <a:gd name="T15" fmla="*/ 0 h 477"/>
                  <a:gd name="T16" fmla="*/ 0 w 356"/>
                  <a:gd name="T17" fmla="*/ 477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6" h="477">
                    <a:moveTo>
                      <a:pt x="0" y="477"/>
                    </a:moveTo>
                    <a:lnTo>
                      <a:pt x="50" y="477"/>
                    </a:lnTo>
                    <a:lnTo>
                      <a:pt x="50" y="50"/>
                    </a:lnTo>
                    <a:lnTo>
                      <a:pt x="303" y="50"/>
                    </a:lnTo>
                    <a:lnTo>
                      <a:pt x="303" y="477"/>
                    </a:lnTo>
                    <a:lnTo>
                      <a:pt x="356" y="477"/>
                    </a:lnTo>
                    <a:lnTo>
                      <a:pt x="356" y="0"/>
                    </a:lnTo>
                    <a:lnTo>
                      <a:pt x="0" y="0"/>
                    </a:lnTo>
                    <a:lnTo>
                      <a:pt x="0" y="477"/>
                    </a:lnTo>
                    <a:close/>
                  </a:path>
                </a:pathLst>
              </a:custGeom>
              <a:solidFill>
                <a:srgbClr val="5230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39" name="Freeform 26"/>
              <p:cNvSpPr>
                <a:spLocks/>
              </p:cNvSpPr>
              <p:nvPr/>
            </p:nvSpPr>
            <p:spPr bwMode="auto">
              <a:xfrm>
                <a:off x="8697477" y="5233003"/>
                <a:ext cx="783576" cy="132810"/>
              </a:xfrm>
              <a:custGeom>
                <a:avLst/>
                <a:gdLst>
                  <a:gd name="T0" fmla="*/ 9 w 106"/>
                  <a:gd name="T1" fmla="*/ 0 h 18"/>
                  <a:gd name="T2" fmla="*/ 61 w 106"/>
                  <a:gd name="T3" fmla="*/ 0 h 18"/>
                  <a:gd name="T4" fmla="*/ 98 w 106"/>
                  <a:gd name="T5" fmla="*/ 7 h 18"/>
                  <a:gd name="T6" fmla="*/ 105 w 106"/>
                  <a:gd name="T7" fmla="*/ 17 h 18"/>
                  <a:gd name="T8" fmla="*/ 69 w 106"/>
                  <a:gd name="T9" fmla="*/ 11 h 18"/>
                  <a:gd name="T10" fmla="*/ 59 w 106"/>
                  <a:gd name="T11" fmla="*/ 17 h 18"/>
                  <a:gd name="T12" fmla="*/ 7 w 106"/>
                  <a:gd name="T13" fmla="*/ 17 h 18"/>
                  <a:gd name="T14" fmla="*/ 0 w 106"/>
                  <a:gd name="T15" fmla="*/ 8 h 18"/>
                  <a:gd name="T16" fmla="*/ 0 w 106"/>
                  <a:gd name="T17" fmla="*/ 8 h 18"/>
                  <a:gd name="T18" fmla="*/ 9 w 106"/>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
                    <a:moveTo>
                      <a:pt x="9" y="0"/>
                    </a:moveTo>
                    <a:cubicBezTo>
                      <a:pt x="18" y="0"/>
                      <a:pt x="61" y="0"/>
                      <a:pt x="61" y="0"/>
                    </a:cubicBezTo>
                    <a:cubicBezTo>
                      <a:pt x="98" y="7"/>
                      <a:pt x="98" y="7"/>
                      <a:pt x="98" y="7"/>
                    </a:cubicBezTo>
                    <a:cubicBezTo>
                      <a:pt x="103" y="8"/>
                      <a:pt x="106" y="12"/>
                      <a:pt x="105" y="17"/>
                    </a:cubicBezTo>
                    <a:cubicBezTo>
                      <a:pt x="69" y="11"/>
                      <a:pt x="69" y="11"/>
                      <a:pt x="69" y="11"/>
                    </a:cubicBezTo>
                    <a:cubicBezTo>
                      <a:pt x="68" y="15"/>
                      <a:pt x="63" y="18"/>
                      <a:pt x="59" y="17"/>
                    </a:cubicBezTo>
                    <a:cubicBezTo>
                      <a:pt x="59" y="17"/>
                      <a:pt x="13" y="17"/>
                      <a:pt x="7" y="17"/>
                    </a:cubicBezTo>
                    <a:cubicBezTo>
                      <a:pt x="3" y="17"/>
                      <a:pt x="0" y="13"/>
                      <a:pt x="0" y="8"/>
                    </a:cubicBezTo>
                    <a:cubicBezTo>
                      <a:pt x="0" y="8"/>
                      <a:pt x="0" y="8"/>
                      <a:pt x="0" y="8"/>
                    </a:cubicBezTo>
                    <a:cubicBezTo>
                      <a:pt x="0" y="8"/>
                      <a:pt x="0"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40" name="Freeform 27"/>
              <p:cNvSpPr>
                <a:spLocks/>
              </p:cNvSpPr>
              <p:nvPr/>
            </p:nvSpPr>
            <p:spPr bwMode="auto">
              <a:xfrm>
                <a:off x="9082624" y="5217066"/>
                <a:ext cx="390459" cy="148747"/>
              </a:xfrm>
              <a:custGeom>
                <a:avLst/>
                <a:gdLst>
                  <a:gd name="T0" fmla="*/ 0 w 53"/>
                  <a:gd name="T1" fmla="*/ 10 h 20"/>
                  <a:gd name="T2" fmla="*/ 10 w 53"/>
                  <a:gd name="T3" fmla="*/ 2 h 20"/>
                  <a:gd name="T4" fmla="*/ 46 w 53"/>
                  <a:gd name="T5" fmla="*/ 9 h 20"/>
                  <a:gd name="T6" fmla="*/ 51 w 53"/>
                  <a:gd name="T7" fmla="*/ 13 h 20"/>
                  <a:gd name="T8" fmla="*/ 53 w 53"/>
                  <a:gd name="T9" fmla="*/ 19 h 20"/>
                  <a:gd name="T10" fmla="*/ 17 w 53"/>
                  <a:gd name="T11" fmla="*/ 13 h 20"/>
                  <a:gd name="T12" fmla="*/ 7 w 53"/>
                  <a:gd name="T13" fmla="*/ 19 h 20"/>
                  <a:gd name="T14" fmla="*/ 0 w 53"/>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20">
                    <a:moveTo>
                      <a:pt x="0" y="10"/>
                    </a:moveTo>
                    <a:cubicBezTo>
                      <a:pt x="0" y="10"/>
                      <a:pt x="0" y="0"/>
                      <a:pt x="10" y="2"/>
                    </a:cubicBezTo>
                    <a:cubicBezTo>
                      <a:pt x="16" y="3"/>
                      <a:pt x="35" y="7"/>
                      <a:pt x="46" y="9"/>
                    </a:cubicBezTo>
                    <a:cubicBezTo>
                      <a:pt x="48" y="9"/>
                      <a:pt x="50" y="11"/>
                      <a:pt x="51" y="13"/>
                    </a:cubicBezTo>
                    <a:cubicBezTo>
                      <a:pt x="53" y="15"/>
                      <a:pt x="53" y="17"/>
                      <a:pt x="53" y="19"/>
                    </a:cubicBezTo>
                    <a:cubicBezTo>
                      <a:pt x="17" y="13"/>
                      <a:pt x="17" y="13"/>
                      <a:pt x="17" y="13"/>
                    </a:cubicBezTo>
                    <a:cubicBezTo>
                      <a:pt x="16" y="17"/>
                      <a:pt x="11" y="20"/>
                      <a:pt x="7" y="19"/>
                    </a:cubicBezTo>
                    <a:cubicBezTo>
                      <a:pt x="3" y="19"/>
                      <a:pt x="0" y="15"/>
                      <a:pt x="0" y="10"/>
                    </a:cubicBezTo>
                    <a:close/>
                  </a:path>
                </a:pathLst>
              </a:custGeom>
              <a:solidFill>
                <a:srgbClr val="F3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41" name="Oval 28"/>
              <p:cNvSpPr>
                <a:spLocks noChangeArrowheads="1"/>
              </p:cNvSpPr>
              <p:nvPr/>
            </p:nvSpPr>
            <p:spPr bwMode="auto">
              <a:xfrm>
                <a:off x="9103873" y="5254252"/>
                <a:ext cx="82341" cy="87655"/>
              </a:xfrm>
              <a:prstGeom prst="ellipse">
                <a:avLst/>
              </a:pr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42" name="Freeform 29"/>
              <p:cNvSpPr>
                <a:spLocks/>
              </p:cNvSpPr>
              <p:nvPr/>
            </p:nvSpPr>
            <p:spPr bwMode="auto">
              <a:xfrm>
                <a:off x="8801067" y="4452083"/>
                <a:ext cx="244370" cy="913730"/>
              </a:xfrm>
              <a:custGeom>
                <a:avLst/>
                <a:gdLst>
                  <a:gd name="T0" fmla="*/ 12 w 33"/>
                  <a:gd name="T1" fmla="*/ 1 h 124"/>
                  <a:gd name="T2" fmla="*/ 20 w 33"/>
                  <a:gd name="T3" fmla="*/ 11 h 124"/>
                  <a:gd name="T4" fmla="*/ 31 w 33"/>
                  <a:gd name="T5" fmla="*/ 111 h 124"/>
                  <a:gd name="T6" fmla="*/ 24 w 33"/>
                  <a:gd name="T7" fmla="*/ 123 h 124"/>
                  <a:gd name="T8" fmla="*/ 14 w 33"/>
                  <a:gd name="T9" fmla="*/ 123 h 124"/>
                  <a:gd name="T10" fmla="*/ 0 w 33"/>
                  <a:gd name="T11" fmla="*/ 0 h 124"/>
                  <a:gd name="T12" fmla="*/ 12 w 33"/>
                  <a:gd name="T13" fmla="*/ 1 h 124"/>
                </a:gdLst>
                <a:ahLst/>
                <a:cxnLst>
                  <a:cxn ang="0">
                    <a:pos x="T0" y="T1"/>
                  </a:cxn>
                  <a:cxn ang="0">
                    <a:pos x="T2" y="T3"/>
                  </a:cxn>
                  <a:cxn ang="0">
                    <a:pos x="T4" y="T5"/>
                  </a:cxn>
                  <a:cxn ang="0">
                    <a:pos x="T6" y="T7"/>
                  </a:cxn>
                  <a:cxn ang="0">
                    <a:pos x="T8" y="T9"/>
                  </a:cxn>
                  <a:cxn ang="0">
                    <a:pos x="T10" y="T11"/>
                  </a:cxn>
                  <a:cxn ang="0">
                    <a:pos x="T12" y="T13"/>
                  </a:cxn>
                </a:cxnLst>
                <a:rect l="0" t="0" r="r" b="b"/>
                <a:pathLst>
                  <a:path w="33" h="124">
                    <a:moveTo>
                      <a:pt x="12" y="1"/>
                    </a:moveTo>
                    <a:cubicBezTo>
                      <a:pt x="16" y="1"/>
                      <a:pt x="20" y="4"/>
                      <a:pt x="20" y="11"/>
                    </a:cubicBezTo>
                    <a:cubicBezTo>
                      <a:pt x="31" y="111"/>
                      <a:pt x="31" y="111"/>
                      <a:pt x="31" y="111"/>
                    </a:cubicBezTo>
                    <a:cubicBezTo>
                      <a:pt x="33" y="119"/>
                      <a:pt x="29" y="124"/>
                      <a:pt x="24" y="123"/>
                    </a:cubicBezTo>
                    <a:cubicBezTo>
                      <a:pt x="14" y="123"/>
                      <a:pt x="14" y="123"/>
                      <a:pt x="14" y="123"/>
                    </a:cubicBezTo>
                    <a:cubicBezTo>
                      <a:pt x="0" y="0"/>
                      <a:pt x="0" y="0"/>
                      <a:pt x="0" y="0"/>
                    </a:cubicBezTo>
                    <a:lnTo>
                      <a:pt x="12" y="1"/>
                    </a:lnTo>
                    <a:close/>
                  </a:path>
                </a:pathLst>
              </a:custGeom>
              <a:solidFill>
                <a:srgbClr val="F3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43" name="Freeform 30"/>
              <p:cNvSpPr>
                <a:spLocks/>
              </p:cNvSpPr>
              <p:nvPr/>
            </p:nvSpPr>
            <p:spPr bwMode="auto">
              <a:xfrm>
                <a:off x="7820934" y="4452083"/>
                <a:ext cx="1142162" cy="905762"/>
              </a:xfrm>
              <a:custGeom>
                <a:avLst/>
                <a:gdLst>
                  <a:gd name="T0" fmla="*/ 9 w 155"/>
                  <a:gd name="T1" fmla="*/ 0 h 123"/>
                  <a:gd name="T2" fmla="*/ 132 w 155"/>
                  <a:gd name="T3" fmla="*/ 0 h 123"/>
                  <a:gd name="T4" fmla="*/ 142 w 155"/>
                  <a:gd name="T5" fmla="*/ 9 h 123"/>
                  <a:gd name="T6" fmla="*/ 154 w 155"/>
                  <a:gd name="T7" fmla="*/ 112 h 123"/>
                  <a:gd name="T8" fmla="*/ 144 w 155"/>
                  <a:gd name="T9" fmla="*/ 123 h 123"/>
                  <a:gd name="T10" fmla="*/ 21 w 155"/>
                  <a:gd name="T11" fmla="*/ 123 h 123"/>
                  <a:gd name="T12" fmla="*/ 13 w 155"/>
                  <a:gd name="T13" fmla="*/ 116 h 123"/>
                  <a:gd name="T14" fmla="*/ 1 w 155"/>
                  <a:gd name="T15" fmla="*/ 10 h 123"/>
                  <a:gd name="T16" fmla="*/ 9 w 155"/>
                  <a:gd name="T1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123">
                    <a:moveTo>
                      <a:pt x="9" y="0"/>
                    </a:moveTo>
                    <a:cubicBezTo>
                      <a:pt x="132" y="0"/>
                      <a:pt x="132" y="0"/>
                      <a:pt x="132" y="0"/>
                    </a:cubicBezTo>
                    <a:cubicBezTo>
                      <a:pt x="137" y="0"/>
                      <a:pt x="142" y="4"/>
                      <a:pt x="142" y="9"/>
                    </a:cubicBezTo>
                    <a:cubicBezTo>
                      <a:pt x="154" y="112"/>
                      <a:pt x="154" y="112"/>
                      <a:pt x="154" y="112"/>
                    </a:cubicBezTo>
                    <a:cubicBezTo>
                      <a:pt x="155" y="118"/>
                      <a:pt x="150" y="123"/>
                      <a:pt x="144" y="123"/>
                    </a:cubicBezTo>
                    <a:cubicBezTo>
                      <a:pt x="21" y="123"/>
                      <a:pt x="21" y="123"/>
                      <a:pt x="21" y="123"/>
                    </a:cubicBezTo>
                    <a:cubicBezTo>
                      <a:pt x="17" y="123"/>
                      <a:pt x="13" y="120"/>
                      <a:pt x="13" y="116"/>
                    </a:cubicBezTo>
                    <a:cubicBezTo>
                      <a:pt x="1" y="10"/>
                      <a:pt x="1" y="10"/>
                      <a:pt x="1" y="10"/>
                    </a:cubicBezTo>
                    <a:cubicBezTo>
                      <a:pt x="0" y="5"/>
                      <a:pt x="4"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44" name="Freeform 31"/>
              <p:cNvSpPr>
                <a:spLocks/>
              </p:cNvSpPr>
              <p:nvPr/>
            </p:nvSpPr>
            <p:spPr bwMode="auto">
              <a:xfrm>
                <a:off x="8174206" y="4871761"/>
                <a:ext cx="435615" cy="74373"/>
              </a:xfrm>
              <a:custGeom>
                <a:avLst/>
                <a:gdLst>
                  <a:gd name="T0" fmla="*/ 59 w 59"/>
                  <a:gd name="T1" fmla="*/ 5 h 10"/>
                  <a:gd name="T2" fmla="*/ 54 w 59"/>
                  <a:gd name="T3" fmla="*/ 10 h 10"/>
                  <a:gd name="T4" fmla="*/ 5 w 59"/>
                  <a:gd name="T5" fmla="*/ 10 h 10"/>
                  <a:gd name="T6" fmla="*/ 0 w 59"/>
                  <a:gd name="T7" fmla="*/ 5 h 10"/>
                  <a:gd name="T8" fmla="*/ 0 w 59"/>
                  <a:gd name="T9" fmla="*/ 5 h 10"/>
                  <a:gd name="T10" fmla="*/ 5 w 59"/>
                  <a:gd name="T11" fmla="*/ 0 h 10"/>
                  <a:gd name="T12" fmla="*/ 54 w 59"/>
                  <a:gd name="T13" fmla="*/ 0 h 10"/>
                  <a:gd name="T14" fmla="*/ 59 w 59"/>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10">
                    <a:moveTo>
                      <a:pt x="59" y="5"/>
                    </a:moveTo>
                    <a:cubicBezTo>
                      <a:pt x="59" y="8"/>
                      <a:pt x="56" y="10"/>
                      <a:pt x="54" y="10"/>
                    </a:cubicBezTo>
                    <a:cubicBezTo>
                      <a:pt x="5" y="10"/>
                      <a:pt x="5" y="10"/>
                      <a:pt x="5" y="10"/>
                    </a:cubicBezTo>
                    <a:cubicBezTo>
                      <a:pt x="3" y="10"/>
                      <a:pt x="0" y="8"/>
                      <a:pt x="0" y="5"/>
                    </a:cubicBezTo>
                    <a:cubicBezTo>
                      <a:pt x="0" y="5"/>
                      <a:pt x="0" y="5"/>
                      <a:pt x="0" y="5"/>
                    </a:cubicBezTo>
                    <a:cubicBezTo>
                      <a:pt x="0" y="2"/>
                      <a:pt x="3" y="0"/>
                      <a:pt x="5" y="0"/>
                    </a:cubicBezTo>
                    <a:cubicBezTo>
                      <a:pt x="54" y="0"/>
                      <a:pt x="54" y="0"/>
                      <a:pt x="54" y="0"/>
                    </a:cubicBezTo>
                    <a:cubicBezTo>
                      <a:pt x="56" y="0"/>
                      <a:pt x="59" y="2"/>
                      <a:pt x="59" y="5"/>
                    </a:cubicBez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grpSp>
        <p:grpSp>
          <p:nvGrpSpPr>
            <p:cNvPr id="9" name="Group 8"/>
            <p:cNvGrpSpPr/>
            <p:nvPr/>
          </p:nvGrpSpPr>
          <p:grpSpPr>
            <a:xfrm>
              <a:off x="10091976" y="4361890"/>
              <a:ext cx="1909524" cy="2419674"/>
              <a:chOff x="10091976" y="4967384"/>
              <a:chExt cx="1431688" cy="1814179"/>
            </a:xfrm>
          </p:grpSpPr>
          <p:sp>
            <p:nvSpPr>
              <p:cNvPr id="10" name="Rectangle 32"/>
              <p:cNvSpPr>
                <a:spLocks noChangeArrowheads="1"/>
              </p:cNvSpPr>
              <p:nvPr/>
            </p:nvSpPr>
            <p:spPr bwMode="auto">
              <a:xfrm>
                <a:off x="1106679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11" name="Rectangle 33"/>
              <p:cNvSpPr>
                <a:spLocks noChangeArrowheads="1"/>
              </p:cNvSpPr>
              <p:nvPr/>
            </p:nvSpPr>
            <p:spPr bwMode="auto">
              <a:xfrm>
                <a:off x="1043196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12" name="Freeform 34"/>
              <p:cNvSpPr>
                <a:spLocks/>
              </p:cNvSpPr>
              <p:nvPr/>
            </p:nvSpPr>
            <p:spPr bwMode="auto">
              <a:xfrm>
                <a:off x="10771961" y="6500007"/>
                <a:ext cx="377179" cy="140779"/>
              </a:xfrm>
              <a:custGeom>
                <a:avLst/>
                <a:gdLst>
                  <a:gd name="T0" fmla="*/ 0 w 142"/>
                  <a:gd name="T1" fmla="*/ 11 h 53"/>
                  <a:gd name="T2" fmla="*/ 3 w 142"/>
                  <a:gd name="T3" fmla="*/ 0 h 53"/>
                  <a:gd name="T4" fmla="*/ 142 w 142"/>
                  <a:gd name="T5" fmla="*/ 28 h 53"/>
                  <a:gd name="T6" fmla="*/ 142 w 142"/>
                  <a:gd name="T7" fmla="*/ 53 h 53"/>
                  <a:gd name="T8" fmla="*/ 0 w 142"/>
                  <a:gd name="T9" fmla="*/ 22 h 53"/>
                  <a:gd name="T10" fmla="*/ 3 w 142"/>
                  <a:gd name="T11" fmla="*/ 22 h 53"/>
                  <a:gd name="T12" fmla="*/ 0 w 142"/>
                  <a:gd name="T13" fmla="*/ 11 h 53"/>
                </a:gdLst>
                <a:ahLst/>
                <a:cxnLst>
                  <a:cxn ang="0">
                    <a:pos x="T0" y="T1"/>
                  </a:cxn>
                  <a:cxn ang="0">
                    <a:pos x="T2" y="T3"/>
                  </a:cxn>
                  <a:cxn ang="0">
                    <a:pos x="T4" y="T5"/>
                  </a:cxn>
                  <a:cxn ang="0">
                    <a:pos x="T6" y="T7"/>
                  </a:cxn>
                  <a:cxn ang="0">
                    <a:pos x="T8" y="T9"/>
                  </a:cxn>
                  <a:cxn ang="0">
                    <a:pos x="T10" y="T11"/>
                  </a:cxn>
                  <a:cxn ang="0">
                    <a:pos x="T12" y="T13"/>
                  </a:cxn>
                </a:cxnLst>
                <a:rect l="0" t="0" r="r" b="b"/>
                <a:pathLst>
                  <a:path w="142" h="53">
                    <a:moveTo>
                      <a:pt x="0" y="11"/>
                    </a:moveTo>
                    <a:lnTo>
                      <a:pt x="3" y="0"/>
                    </a:lnTo>
                    <a:lnTo>
                      <a:pt x="142" y="28"/>
                    </a:lnTo>
                    <a:lnTo>
                      <a:pt x="142" y="53"/>
                    </a:lnTo>
                    <a:lnTo>
                      <a:pt x="0" y="22"/>
                    </a:lnTo>
                    <a:lnTo>
                      <a:pt x="3" y="22"/>
                    </a:lnTo>
                    <a:lnTo>
                      <a:pt x="0" y="11"/>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13" name="Freeform 35"/>
              <p:cNvSpPr>
                <a:spLocks/>
              </p:cNvSpPr>
              <p:nvPr/>
            </p:nvSpPr>
            <p:spPr bwMode="auto">
              <a:xfrm>
                <a:off x="10386814" y="6500007"/>
                <a:ext cx="385147" cy="140779"/>
              </a:xfrm>
              <a:custGeom>
                <a:avLst/>
                <a:gdLst>
                  <a:gd name="T0" fmla="*/ 142 w 145"/>
                  <a:gd name="T1" fmla="*/ 0 h 53"/>
                  <a:gd name="T2" fmla="*/ 145 w 145"/>
                  <a:gd name="T3" fmla="*/ 11 h 53"/>
                  <a:gd name="T4" fmla="*/ 142 w 145"/>
                  <a:gd name="T5" fmla="*/ 22 h 53"/>
                  <a:gd name="T6" fmla="*/ 145 w 145"/>
                  <a:gd name="T7" fmla="*/ 22 h 53"/>
                  <a:gd name="T8" fmla="*/ 0 w 145"/>
                  <a:gd name="T9" fmla="*/ 53 h 53"/>
                  <a:gd name="T10" fmla="*/ 0 w 145"/>
                  <a:gd name="T11" fmla="*/ 28 h 53"/>
                  <a:gd name="T12" fmla="*/ 142 w 145"/>
                  <a:gd name="T13" fmla="*/ 0 h 53"/>
                </a:gdLst>
                <a:ahLst/>
                <a:cxnLst>
                  <a:cxn ang="0">
                    <a:pos x="T0" y="T1"/>
                  </a:cxn>
                  <a:cxn ang="0">
                    <a:pos x="T2" y="T3"/>
                  </a:cxn>
                  <a:cxn ang="0">
                    <a:pos x="T4" y="T5"/>
                  </a:cxn>
                  <a:cxn ang="0">
                    <a:pos x="T6" y="T7"/>
                  </a:cxn>
                  <a:cxn ang="0">
                    <a:pos x="T8" y="T9"/>
                  </a:cxn>
                  <a:cxn ang="0">
                    <a:pos x="T10" y="T11"/>
                  </a:cxn>
                  <a:cxn ang="0">
                    <a:pos x="T12" y="T13"/>
                  </a:cxn>
                </a:cxnLst>
                <a:rect l="0" t="0" r="r" b="b"/>
                <a:pathLst>
                  <a:path w="145" h="53">
                    <a:moveTo>
                      <a:pt x="142" y="0"/>
                    </a:moveTo>
                    <a:lnTo>
                      <a:pt x="145" y="11"/>
                    </a:lnTo>
                    <a:lnTo>
                      <a:pt x="142" y="22"/>
                    </a:lnTo>
                    <a:lnTo>
                      <a:pt x="145" y="22"/>
                    </a:lnTo>
                    <a:lnTo>
                      <a:pt x="0" y="53"/>
                    </a:lnTo>
                    <a:lnTo>
                      <a:pt x="0" y="28"/>
                    </a:lnTo>
                    <a:lnTo>
                      <a:pt x="142"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14" name="Freeform 36"/>
              <p:cNvSpPr>
                <a:spLocks/>
              </p:cNvSpPr>
              <p:nvPr/>
            </p:nvSpPr>
            <p:spPr bwMode="auto">
              <a:xfrm>
                <a:off x="10763993" y="6529224"/>
                <a:ext cx="15937" cy="29219"/>
              </a:xfrm>
              <a:custGeom>
                <a:avLst/>
                <a:gdLst>
                  <a:gd name="T0" fmla="*/ 3 w 6"/>
                  <a:gd name="T1" fmla="*/ 0 h 11"/>
                  <a:gd name="T2" fmla="*/ 6 w 6"/>
                  <a:gd name="T3" fmla="*/ 11 h 11"/>
                  <a:gd name="T4" fmla="*/ 3 w 6"/>
                  <a:gd name="T5" fmla="*/ 11 h 11"/>
                  <a:gd name="T6" fmla="*/ 0 w 6"/>
                  <a:gd name="T7" fmla="*/ 11 h 11"/>
                  <a:gd name="T8" fmla="*/ 3 w 6"/>
                  <a:gd name="T9" fmla="*/ 0 h 11"/>
                </a:gdLst>
                <a:ahLst/>
                <a:cxnLst>
                  <a:cxn ang="0">
                    <a:pos x="T0" y="T1"/>
                  </a:cxn>
                  <a:cxn ang="0">
                    <a:pos x="T2" y="T3"/>
                  </a:cxn>
                  <a:cxn ang="0">
                    <a:pos x="T4" y="T5"/>
                  </a:cxn>
                  <a:cxn ang="0">
                    <a:pos x="T6" y="T7"/>
                  </a:cxn>
                  <a:cxn ang="0">
                    <a:pos x="T8" y="T9"/>
                  </a:cxn>
                </a:cxnLst>
                <a:rect l="0" t="0" r="r" b="b"/>
                <a:pathLst>
                  <a:path w="6" h="11">
                    <a:moveTo>
                      <a:pt x="3" y="0"/>
                    </a:moveTo>
                    <a:lnTo>
                      <a:pt x="6" y="11"/>
                    </a:lnTo>
                    <a:lnTo>
                      <a:pt x="3" y="11"/>
                    </a:lnTo>
                    <a:lnTo>
                      <a:pt x="0" y="11"/>
                    </a:lnTo>
                    <a:lnTo>
                      <a:pt x="3"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15" name="Rectangle 37"/>
              <p:cNvSpPr>
                <a:spLocks noChangeArrowheads="1"/>
              </p:cNvSpPr>
              <p:nvPr/>
            </p:nvSpPr>
            <p:spPr bwMode="auto">
              <a:xfrm>
                <a:off x="10734774" y="6242355"/>
                <a:ext cx="66404" cy="398429"/>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16" name="Rectangle 38"/>
              <p:cNvSpPr>
                <a:spLocks noChangeArrowheads="1"/>
              </p:cNvSpPr>
              <p:nvPr/>
            </p:nvSpPr>
            <p:spPr bwMode="auto">
              <a:xfrm>
                <a:off x="10750712" y="6529224"/>
                <a:ext cx="34530" cy="191246"/>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17" name="Freeform 39"/>
              <p:cNvSpPr>
                <a:spLocks/>
              </p:cNvSpPr>
              <p:nvPr/>
            </p:nvSpPr>
            <p:spPr bwMode="auto">
              <a:xfrm>
                <a:off x="10277910" y="6160014"/>
                <a:ext cx="672015" cy="98280"/>
              </a:xfrm>
              <a:custGeom>
                <a:avLst/>
                <a:gdLst>
                  <a:gd name="T0" fmla="*/ 0 w 253"/>
                  <a:gd name="T1" fmla="*/ 0 h 37"/>
                  <a:gd name="T2" fmla="*/ 253 w 253"/>
                  <a:gd name="T3" fmla="*/ 0 h 37"/>
                  <a:gd name="T4" fmla="*/ 253 w 253"/>
                  <a:gd name="T5" fmla="*/ 37 h 37"/>
                  <a:gd name="T6" fmla="*/ 39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9" y="37"/>
                    </a:lnTo>
                    <a:lnTo>
                      <a:pt x="0"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18" name="Freeform 40"/>
              <p:cNvSpPr>
                <a:spLocks/>
              </p:cNvSpPr>
              <p:nvPr/>
            </p:nvSpPr>
            <p:spPr bwMode="auto">
              <a:xfrm>
                <a:off x="10564778" y="6160014"/>
                <a:ext cx="672015" cy="98280"/>
              </a:xfrm>
              <a:custGeom>
                <a:avLst/>
                <a:gdLst>
                  <a:gd name="T0" fmla="*/ 0 w 253"/>
                  <a:gd name="T1" fmla="*/ 0 h 37"/>
                  <a:gd name="T2" fmla="*/ 253 w 253"/>
                  <a:gd name="T3" fmla="*/ 0 h 37"/>
                  <a:gd name="T4" fmla="*/ 253 w 253"/>
                  <a:gd name="T5" fmla="*/ 37 h 37"/>
                  <a:gd name="T6" fmla="*/ 36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6" y="37"/>
                    </a:lnTo>
                    <a:lnTo>
                      <a:pt x="0"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19" name="Oval 41"/>
              <p:cNvSpPr>
                <a:spLocks noChangeArrowheads="1"/>
              </p:cNvSpPr>
              <p:nvPr/>
            </p:nvSpPr>
            <p:spPr bwMode="auto">
              <a:xfrm>
                <a:off x="10713525" y="6662034"/>
                <a:ext cx="116872"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20" name="Oval 42"/>
              <p:cNvSpPr>
                <a:spLocks noChangeArrowheads="1"/>
              </p:cNvSpPr>
              <p:nvPr/>
            </p:nvSpPr>
            <p:spPr bwMode="auto">
              <a:xfrm>
                <a:off x="1039478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21" name="Oval 43"/>
              <p:cNvSpPr>
                <a:spLocks noChangeArrowheads="1"/>
              </p:cNvSpPr>
              <p:nvPr/>
            </p:nvSpPr>
            <p:spPr bwMode="auto">
              <a:xfrm>
                <a:off x="1102961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22" name="Freeform 44"/>
              <p:cNvSpPr>
                <a:spLocks/>
              </p:cNvSpPr>
              <p:nvPr/>
            </p:nvSpPr>
            <p:spPr bwMode="auto">
              <a:xfrm>
                <a:off x="10285879" y="5660650"/>
                <a:ext cx="685297" cy="403741"/>
              </a:xfrm>
              <a:custGeom>
                <a:avLst/>
                <a:gdLst>
                  <a:gd name="T0" fmla="*/ 29 w 93"/>
                  <a:gd name="T1" fmla="*/ 0 h 55"/>
                  <a:gd name="T2" fmla="*/ 93 w 93"/>
                  <a:gd name="T3" fmla="*/ 0 h 55"/>
                  <a:gd name="T4" fmla="*/ 93 w 93"/>
                  <a:gd name="T5" fmla="*/ 6 h 55"/>
                  <a:gd name="T6" fmla="*/ 29 w 93"/>
                  <a:gd name="T7" fmla="*/ 6 h 55"/>
                  <a:gd name="T8" fmla="*/ 7 w 93"/>
                  <a:gd name="T9" fmla="*/ 29 h 55"/>
                  <a:gd name="T10" fmla="*/ 7 w 93"/>
                  <a:gd name="T11" fmla="*/ 55 h 55"/>
                  <a:gd name="T12" fmla="*/ 0 w 93"/>
                  <a:gd name="T13" fmla="*/ 55 h 55"/>
                  <a:gd name="T14" fmla="*/ 0 w 93"/>
                  <a:gd name="T15" fmla="*/ 29 h 55"/>
                  <a:gd name="T16" fmla="*/ 29 w 93"/>
                  <a:gd name="T17"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55">
                    <a:moveTo>
                      <a:pt x="29" y="0"/>
                    </a:moveTo>
                    <a:cubicBezTo>
                      <a:pt x="93" y="0"/>
                      <a:pt x="93" y="0"/>
                      <a:pt x="93" y="0"/>
                    </a:cubicBezTo>
                    <a:cubicBezTo>
                      <a:pt x="93" y="6"/>
                      <a:pt x="93" y="6"/>
                      <a:pt x="93" y="6"/>
                    </a:cubicBezTo>
                    <a:cubicBezTo>
                      <a:pt x="29" y="6"/>
                      <a:pt x="29" y="6"/>
                      <a:pt x="29" y="6"/>
                    </a:cubicBezTo>
                    <a:cubicBezTo>
                      <a:pt x="17" y="6"/>
                      <a:pt x="7" y="17"/>
                      <a:pt x="7" y="29"/>
                    </a:cubicBezTo>
                    <a:cubicBezTo>
                      <a:pt x="7" y="55"/>
                      <a:pt x="7" y="55"/>
                      <a:pt x="7" y="55"/>
                    </a:cubicBezTo>
                    <a:cubicBezTo>
                      <a:pt x="0" y="55"/>
                      <a:pt x="0" y="55"/>
                      <a:pt x="0" y="55"/>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23" name="Oval 46"/>
              <p:cNvSpPr>
                <a:spLocks noChangeArrowheads="1"/>
              </p:cNvSpPr>
              <p:nvPr/>
            </p:nvSpPr>
            <p:spPr bwMode="auto">
              <a:xfrm>
                <a:off x="10091976" y="6013923"/>
                <a:ext cx="193901" cy="191246"/>
              </a:xfrm>
              <a:prstGeom prst="ellipse">
                <a:avLst/>
              </a:prstGeom>
              <a:solidFill>
                <a:srgbClr val="4444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24" name="Rectangle 47"/>
              <p:cNvSpPr>
                <a:spLocks noChangeArrowheads="1"/>
              </p:cNvSpPr>
              <p:nvPr/>
            </p:nvSpPr>
            <p:spPr bwMode="auto">
              <a:xfrm>
                <a:off x="10187599" y="6013923"/>
                <a:ext cx="377179" cy="191246"/>
              </a:xfrm>
              <a:prstGeom prst="rect">
                <a:avLst/>
              </a:prstGeom>
              <a:solidFill>
                <a:srgbClr val="4444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25" name="Rectangle 48"/>
              <p:cNvSpPr>
                <a:spLocks noChangeArrowheads="1"/>
              </p:cNvSpPr>
              <p:nvPr/>
            </p:nvSpPr>
            <p:spPr bwMode="auto">
              <a:xfrm>
                <a:off x="10564778" y="6013923"/>
                <a:ext cx="767638" cy="191246"/>
              </a:xfrm>
              <a:prstGeom prst="rect">
                <a:avLst/>
              </a:prstGeom>
              <a:solidFill>
                <a:srgbClr val="20202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26" name="Oval 49"/>
              <p:cNvSpPr>
                <a:spLocks noChangeArrowheads="1"/>
              </p:cNvSpPr>
              <p:nvPr/>
            </p:nvSpPr>
            <p:spPr bwMode="auto">
              <a:xfrm>
                <a:off x="10477125" y="6013923"/>
                <a:ext cx="18327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27" name="Oval 50"/>
              <p:cNvSpPr>
                <a:spLocks noChangeArrowheads="1"/>
              </p:cNvSpPr>
              <p:nvPr/>
            </p:nvSpPr>
            <p:spPr bwMode="auto">
              <a:xfrm>
                <a:off x="11332418" y="4967384"/>
                <a:ext cx="19124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28" name="Freeform 51"/>
              <p:cNvSpPr>
                <a:spLocks/>
              </p:cNvSpPr>
              <p:nvPr/>
            </p:nvSpPr>
            <p:spPr bwMode="auto">
              <a:xfrm>
                <a:off x="11236795" y="4967384"/>
                <a:ext cx="191246" cy="1237785"/>
              </a:xfrm>
              <a:custGeom>
                <a:avLst/>
                <a:gdLst>
                  <a:gd name="T0" fmla="*/ 72 w 72"/>
                  <a:gd name="T1" fmla="*/ 0 h 466"/>
                  <a:gd name="T2" fmla="*/ 36 w 72"/>
                  <a:gd name="T3" fmla="*/ 466 h 466"/>
                  <a:gd name="T4" fmla="*/ 0 w 72"/>
                  <a:gd name="T5" fmla="*/ 466 h 466"/>
                  <a:gd name="T6" fmla="*/ 36 w 72"/>
                  <a:gd name="T7" fmla="*/ 0 h 466"/>
                  <a:gd name="T8" fmla="*/ 72 w 72"/>
                  <a:gd name="T9" fmla="*/ 0 h 466"/>
                </a:gdLst>
                <a:ahLst/>
                <a:cxnLst>
                  <a:cxn ang="0">
                    <a:pos x="T0" y="T1"/>
                  </a:cxn>
                  <a:cxn ang="0">
                    <a:pos x="T2" y="T3"/>
                  </a:cxn>
                  <a:cxn ang="0">
                    <a:pos x="T4" y="T5"/>
                  </a:cxn>
                  <a:cxn ang="0">
                    <a:pos x="T6" y="T7"/>
                  </a:cxn>
                  <a:cxn ang="0">
                    <a:pos x="T8" y="T9"/>
                  </a:cxn>
                </a:cxnLst>
                <a:rect l="0" t="0" r="r" b="b"/>
                <a:pathLst>
                  <a:path w="72" h="466">
                    <a:moveTo>
                      <a:pt x="72" y="0"/>
                    </a:moveTo>
                    <a:lnTo>
                      <a:pt x="36" y="466"/>
                    </a:lnTo>
                    <a:lnTo>
                      <a:pt x="0" y="466"/>
                    </a:lnTo>
                    <a:lnTo>
                      <a:pt x="36" y="0"/>
                    </a:lnTo>
                    <a:lnTo>
                      <a:pt x="72"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29" name="Oval 52"/>
              <p:cNvSpPr>
                <a:spLocks noChangeArrowheads="1"/>
              </p:cNvSpPr>
              <p:nvPr/>
            </p:nvSpPr>
            <p:spPr bwMode="auto">
              <a:xfrm>
                <a:off x="10742744"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30" name="Oval 53"/>
              <p:cNvSpPr>
                <a:spLocks noChangeArrowheads="1"/>
              </p:cNvSpPr>
              <p:nvPr/>
            </p:nvSpPr>
            <p:spPr bwMode="auto">
              <a:xfrm>
                <a:off x="10424001" y="6691253"/>
                <a:ext cx="61092"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31" name="Oval 54"/>
              <p:cNvSpPr>
                <a:spLocks noChangeArrowheads="1"/>
              </p:cNvSpPr>
              <p:nvPr/>
            </p:nvSpPr>
            <p:spPr bwMode="auto">
              <a:xfrm>
                <a:off x="11058830"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32" name="Freeform 83"/>
              <p:cNvSpPr>
                <a:spLocks/>
              </p:cNvSpPr>
              <p:nvPr/>
            </p:nvSpPr>
            <p:spPr bwMode="auto">
              <a:xfrm>
                <a:off x="10431969" y="5262222"/>
                <a:ext cx="509989" cy="0"/>
              </a:xfrm>
              <a:custGeom>
                <a:avLst/>
                <a:gdLst>
                  <a:gd name="T0" fmla="*/ 0 w 192"/>
                  <a:gd name="T1" fmla="*/ 192 w 192"/>
                  <a:gd name="T2" fmla="*/ 0 w 192"/>
                </a:gdLst>
                <a:ahLst/>
                <a:cxnLst>
                  <a:cxn ang="0">
                    <a:pos x="T0" y="0"/>
                  </a:cxn>
                  <a:cxn ang="0">
                    <a:pos x="T1" y="0"/>
                  </a:cxn>
                  <a:cxn ang="0">
                    <a:pos x="T2" y="0"/>
                  </a:cxn>
                </a:cxnLst>
                <a:rect l="0" t="0" r="r" b="b"/>
                <a:pathLst>
                  <a:path w="192">
                    <a:moveTo>
                      <a:pt x="0" y="0"/>
                    </a:moveTo>
                    <a:lnTo>
                      <a:pt x="192" y="0"/>
                    </a:lnTo>
                    <a:lnTo>
                      <a:pt x="0" y="0"/>
                    </a:lnTo>
                    <a:close/>
                  </a:path>
                </a:pathLst>
              </a:custGeom>
              <a:solidFill>
                <a:srgbClr val="D8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33" name="Freeform 112"/>
              <p:cNvSpPr>
                <a:spLocks/>
              </p:cNvSpPr>
              <p:nvPr/>
            </p:nvSpPr>
            <p:spPr bwMode="auto">
              <a:xfrm>
                <a:off x="10543529" y="5594245"/>
                <a:ext cx="672015" cy="448897"/>
              </a:xfrm>
              <a:custGeom>
                <a:avLst/>
                <a:gdLst>
                  <a:gd name="T0" fmla="*/ 29 w 91"/>
                  <a:gd name="T1" fmla="*/ 0 h 61"/>
                  <a:gd name="T2" fmla="*/ 91 w 91"/>
                  <a:gd name="T3" fmla="*/ 0 h 61"/>
                  <a:gd name="T4" fmla="*/ 91 w 91"/>
                  <a:gd name="T5" fmla="*/ 7 h 61"/>
                  <a:gd name="T6" fmla="*/ 29 w 91"/>
                  <a:gd name="T7" fmla="*/ 7 h 61"/>
                  <a:gd name="T8" fmla="*/ 7 w 91"/>
                  <a:gd name="T9" fmla="*/ 29 h 61"/>
                  <a:gd name="T10" fmla="*/ 7 w 91"/>
                  <a:gd name="T11" fmla="*/ 61 h 61"/>
                  <a:gd name="T12" fmla="*/ 0 w 91"/>
                  <a:gd name="T13" fmla="*/ 61 h 61"/>
                  <a:gd name="T14" fmla="*/ 0 w 91"/>
                  <a:gd name="T15" fmla="*/ 29 h 61"/>
                  <a:gd name="T16" fmla="*/ 29 w 91"/>
                  <a:gd name="T1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61">
                    <a:moveTo>
                      <a:pt x="29" y="0"/>
                    </a:moveTo>
                    <a:cubicBezTo>
                      <a:pt x="91" y="0"/>
                      <a:pt x="91" y="0"/>
                      <a:pt x="91" y="0"/>
                    </a:cubicBezTo>
                    <a:cubicBezTo>
                      <a:pt x="91" y="7"/>
                      <a:pt x="91" y="7"/>
                      <a:pt x="91" y="7"/>
                    </a:cubicBezTo>
                    <a:cubicBezTo>
                      <a:pt x="29" y="7"/>
                      <a:pt x="29" y="7"/>
                      <a:pt x="29" y="7"/>
                    </a:cubicBezTo>
                    <a:cubicBezTo>
                      <a:pt x="17" y="7"/>
                      <a:pt x="7" y="17"/>
                      <a:pt x="7" y="29"/>
                    </a:cubicBezTo>
                    <a:cubicBezTo>
                      <a:pt x="7" y="61"/>
                      <a:pt x="7" y="61"/>
                      <a:pt x="7" y="61"/>
                    </a:cubicBezTo>
                    <a:cubicBezTo>
                      <a:pt x="0" y="61"/>
                      <a:pt x="0" y="61"/>
                      <a:pt x="0" y="61"/>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grpSp>
      </p:grpSp>
    </p:spTree>
    <p:extLst>
      <p:ext uri="{BB962C8B-B14F-4D97-AF65-F5344CB8AC3E}">
        <p14:creationId xmlns:p14="http://schemas.microsoft.com/office/powerpoint/2010/main" val="3377261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561" name="Group 560"/>
          <p:cNvGrpSpPr/>
          <p:nvPr/>
        </p:nvGrpSpPr>
        <p:grpSpPr>
          <a:xfrm>
            <a:off x="6139845" y="1948176"/>
            <a:ext cx="5484193" cy="2756316"/>
            <a:chOff x="6017576" y="1174439"/>
            <a:chExt cx="5486400" cy="2757425"/>
          </a:xfrm>
        </p:grpSpPr>
        <p:sp>
          <p:nvSpPr>
            <p:cNvPr id="526" name="Rectangle 5"/>
            <p:cNvSpPr/>
            <p:nvPr/>
          </p:nvSpPr>
          <p:spPr bwMode="auto">
            <a:xfrm>
              <a:off x="6017576" y="1174439"/>
              <a:ext cx="5486400" cy="2757425"/>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527" name="Rectangle 6"/>
            <p:cNvSpPr/>
            <p:nvPr/>
          </p:nvSpPr>
          <p:spPr bwMode="auto">
            <a:xfrm>
              <a:off x="6017576" y="1174439"/>
              <a:ext cx="137160" cy="2757425"/>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13" name="Group 12"/>
          <p:cNvGrpSpPr/>
          <p:nvPr/>
        </p:nvGrpSpPr>
        <p:grpSpPr>
          <a:xfrm>
            <a:off x="411911" y="1948175"/>
            <a:ext cx="5484193" cy="2740835"/>
            <a:chOff x="401419" y="1910149"/>
            <a:chExt cx="5377148" cy="2687337"/>
          </a:xfrm>
        </p:grpSpPr>
        <p:sp>
          <p:nvSpPr>
            <p:cNvPr id="1381" name="Rectangle 11"/>
            <p:cNvSpPr/>
            <p:nvPr/>
          </p:nvSpPr>
          <p:spPr bwMode="auto">
            <a:xfrm>
              <a:off x="401419" y="1910149"/>
              <a:ext cx="5377148" cy="2687337"/>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523" name="Rectangle 12"/>
            <p:cNvSpPr/>
            <p:nvPr/>
          </p:nvSpPr>
          <p:spPr bwMode="auto">
            <a:xfrm>
              <a:off x="401419" y="1910149"/>
              <a:ext cx="134076" cy="2687337"/>
            </a:xfrm>
            <a:prstGeom prst="rect">
              <a:avLst/>
            </a:prstGeom>
            <a:solidFill>
              <a:srgbClr val="9528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3" name="Content Placeholder 2"/>
          <p:cNvSpPr>
            <a:spLocks noGrp="1"/>
          </p:cNvSpPr>
          <p:nvPr>
            <p:ph type="body" sz="quarter" idx="4294967295"/>
          </p:nvPr>
        </p:nvSpPr>
        <p:spPr>
          <a:xfrm>
            <a:off x="550095" y="1945352"/>
            <a:ext cx="4891311" cy="2808669"/>
          </a:xfrm>
        </p:spPr>
        <p:txBody>
          <a:bodyPr vert="horz" wrap="square" lIns="228508" tIns="146246" rIns="182806" bIns="146246" rtlCol="0">
            <a:spAutoFit/>
          </a:bodyPr>
          <a:lstStyle/>
          <a:p>
            <a:pPr marL="0" indent="0">
              <a:spcBef>
                <a:spcPts val="1799"/>
              </a:spcBef>
              <a:buNone/>
            </a:pPr>
            <a:r>
              <a:rPr lang="en-US" sz="3198" dirty="0">
                <a:solidFill>
                  <a:schemeClr val="bg1"/>
                </a:solidFill>
              </a:rPr>
              <a:t>Code samples</a:t>
            </a:r>
          </a:p>
          <a:p>
            <a:pPr marL="0" indent="0">
              <a:spcBef>
                <a:spcPts val="1799"/>
              </a:spcBef>
              <a:buNone/>
            </a:pPr>
            <a:r>
              <a:rPr lang="en-US" sz="3198" dirty="0">
                <a:solidFill>
                  <a:schemeClr val="bg1"/>
                </a:solidFill>
              </a:rPr>
              <a:t>Guidance documentation</a:t>
            </a:r>
          </a:p>
          <a:p>
            <a:pPr marL="0" indent="0">
              <a:spcBef>
                <a:spcPts val="1799"/>
              </a:spcBef>
              <a:buNone/>
            </a:pPr>
            <a:r>
              <a:rPr lang="en-US" sz="3198" dirty="0">
                <a:solidFill>
                  <a:schemeClr val="bg1"/>
                </a:solidFill>
              </a:rPr>
              <a:t>Monthly community calls</a:t>
            </a:r>
          </a:p>
          <a:p>
            <a:pPr marL="0" indent="0">
              <a:spcBef>
                <a:spcPts val="1799"/>
              </a:spcBef>
              <a:buNone/>
            </a:pPr>
            <a:r>
              <a:rPr lang="en-US" sz="3198" dirty="0">
                <a:solidFill>
                  <a:schemeClr val="bg1"/>
                </a:solidFill>
              </a:rPr>
              <a:t>Case Studies</a:t>
            </a:r>
          </a:p>
        </p:txBody>
      </p:sp>
      <p:sp>
        <p:nvSpPr>
          <p:cNvPr id="4" name="Content Placeholder 3"/>
          <p:cNvSpPr>
            <a:spLocks noGrp="1"/>
          </p:cNvSpPr>
          <p:nvPr>
            <p:ph type="body" sz="quarter" idx="4294967295"/>
          </p:nvPr>
        </p:nvSpPr>
        <p:spPr>
          <a:xfrm>
            <a:off x="6259796" y="1978795"/>
            <a:ext cx="5134175" cy="2951234"/>
          </a:xfrm>
        </p:spPr>
        <p:txBody>
          <a:bodyPr vert="horz" wrap="square" lIns="228508" tIns="146246" rIns="182806" bIns="146246" rtlCol="0">
            <a:spAutoFit/>
          </a:bodyPr>
          <a:lstStyle/>
          <a:p>
            <a:pPr marL="0" indent="0">
              <a:spcBef>
                <a:spcPts val="1799"/>
              </a:spcBef>
              <a:buNone/>
            </a:pPr>
            <a:r>
              <a:rPr lang="en-US" sz="3598" b="1" dirty="0">
                <a:solidFill>
                  <a:schemeClr val="bg1"/>
                </a:solidFill>
              </a:rPr>
              <a:t>Themes</a:t>
            </a:r>
          </a:p>
          <a:p>
            <a:pPr marL="0" indent="0">
              <a:spcBef>
                <a:spcPts val="800"/>
              </a:spcBef>
              <a:buNone/>
            </a:pPr>
            <a:r>
              <a:rPr lang="en-US" sz="2448" dirty="0">
                <a:solidFill>
                  <a:schemeClr val="bg1"/>
                </a:solidFill>
              </a:rPr>
              <a:t>SharePoint add-ins</a:t>
            </a:r>
          </a:p>
          <a:p>
            <a:pPr marL="0" indent="0">
              <a:spcBef>
                <a:spcPts val="800"/>
              </a:spcBef>
              <a:buNone/>
            </a:pPr>
            <a:r>
              <a:rPr lang="en-US" sz="2448" dirty="0">
                <a:solidFill>
                  <a:schemeClr val="bg1"/>
                </a:solidFill>
              </a:rPr>
              <a:t>Microsoft Graph, Office 365 APIs etc.</a:t>
            </a:r>
          </a:p>
          <a:p>
            <a:pPr marL="0" indent="0">
              <a:spcBef>
                <a:spcPts val="800"/>
              </a:spcBef>
              <a:buNone/>
            </a:pPr>
            <a:r>
              <a:rPr lang="en-US" sz="2448" dirty="0">
                <a:solidFill>
                  <a:schemeClr val="bg1"/>
                </a:solidFill>
              </a:rPr>
              <a:t>Remote provisioning</a:t>
            </a:r>
          </a:p>
          <a:p>
            <a:pPr marL="0" indent="0">
              <a:spcBef>
                <a:spcPts val="800"/>
              </a:spcBef>
              <a:buNone/>
            </a:pPr>
            <a:r>
              <a:rPr lang="en-US" sz="2448" dirty="0">
                <a:solidFill>
                  <a:schemeClr val="bg1"/>
                </a:solidFill>
              </a:rPr>
              <a:t>Client side development</a:t>
            </a:r>
          </a:p>
        </p:txBody>
      </p:sp>
      <p:sp>
        <p:nvSpPr>
          <p:cNvPr id="1292" name="Freeform 293"/>
          <p:cNvSpPr>
            <a:spLocks/>
          </p:cNvSpPr>
          <p:nvPr/>
        </p:nvSpPr>
        <p:spPr bwMode="auto">
          <a:xfrm>
            <a:off x="8881943" y="4947631"/>
            <a:ext cx="900757" cy="2034312"/>
          </a:xfrm>
          <a:custGeom>
            <a:avLst/>
            <a:gdLst>
              <a:gd name="T0" fmla="*/ 183 w 233"/>
              <a:gd name="T1" fmla="*/ 95 h 526"/>
              <a:gd name="T2" fmla="*/ 182 w 233"/>
              <a:gd name="T3" fmla="*/ 95 h 526"/>
              <a:gd name="T4" fmla="*/ 182 w 233"/>
              <a:gd name="T5" fmla="*/ 95 h 526"/>
              <a:gd name="T6" fmla="*/ 132 w 233"/>
              <a:gd name="T7" fmla="*/ 91 h 526"/>
              <a:gd name="T8" fmla="*/ 132 w 233"/>
              <a:gd name="T9" fmla="*/ 83 h 526"/>
              <a:gd name="T10" fmla="*/ 143 w 233"/>
              <a:gd name="T11" fmla="*/ 70 h 526"/>
              <a:gd name="T12" fmla="*/ 143 w 233"/>
              <a:gd name="T13" fmla="*/ 59 h 526"/>
              <a:gd name="T14" fmla="*/ 148 w 233"/>
              <a:gd name="T15" fmla="*/ 54 h 526"/>
              <a:gd name="T16" fmla="*/ 148 w 233"/>
              <a:gd name="T17" fmla="*/ 44 h 526"/>
              <a:gd name="T18" fmla="*/ 145 w 233"/>
              <a:gd name="T19" fmla="*/ 40 h 526"/>
              <a:gd name="T20" fmla="*/ 151 w 233"/>
              <a:gd name="T21" fmla="*/ 26 h 526"/>
              <a:gd name="T22" fmla="*/ 132 w 233"/>
              <a:gd name="T23" fmla="*/ 7 h 526"/>
              <a:gd name="T24" fmla="*/ 131 w 233"/>
              <a:gd name="T25" fmla="*/ 7 h 526"/>
              <a:gd name="T26" fmla="*/ 110 w 233"/>
              <a:gd name="T27" fmla="*/ 0 h 526"/>
              <a:gd name="T28" fmla="*/ 81 w 233"/>
              <a:gd name="T29" fmla="*/ 25 h 526"/>
              <a:gd name="T30" fmla="*/ 87 w 233"/>
              <a:gd name="T31" fmla="*/ 39 h 526"/>
              <a:gd name="T32" fmla="*/ 83 w 233"/>
              <a:gd name="T33" fmla="*/ 44 h 526"/>
              <a:gd name="T34" fmla="*/ 83 w 233"/>
              <a:gd name="T35" fmla="*/ 54 h 526"/>
              <a:gd name="T36" fmla="*/ 88 w 233"/>
              <a:gd name="T37" fmla="*/ 59 h 526"/>
              <a:gd name="T38" fmla="*/ 88 w 233"/>
              <a:gd name="T39" fmla="*/ 70 h 526"/>
              <a:gd name="T40" fmla="*/ 99 w 233"/>
              <a:gd name="T41" fmla="*/ 83 h 526"/>
              <a:gd name="T42" fmla="*/ 99 w 233"/>
              <a:gd name="T43" fmla="*/ 91 h 526"/>
              <a:gd name="T44" fmla="*/ 49 w 233"/>
              <a:gd name="T45" fmla="*/ 95 h 526"/>
              <a:gd name="T46" fmla="*/ 49 w 233"/>
              <a:gd name="T47" fmla="*/ 97 h 526"/>
              <a:gd name="T48" fmla="*/ 0 w 233"/>
              <a:gd name="T49" fmla="*/ 276 h 526"/>
              <a:gd name="T50" fmla="*/ 3 w 233"/>
              <a:gd name="T51" fmla="*/ 276 h 526"/>
              <a:gd name="T52" fmla="*/ 3 w 233"/>
              <a:gd name="T53" fmla="*/ 289 h 526"/>
              <a:gd name="T54" fmla="*/ 14 w 233"/>
              <a:gd name="T55" fmla="*/ 299 h 526"/>
              <a:gd name="T56" fmla="*/ 25 w 233"/>
              <a:gd name="T57" fmla="*/ 289 h 526"/>
              <a:gd name="T58" fmla="*/ 25 w 233"/>
              <a:gd name="T59" fmla="*/ 276 h 526"/>
              <a:gd name="T60" fmla="*/ 28 w 233"/>
              <a:gd name="T61" fmla="*/ 276 h 526"/>
              <a:gd name="T62" fmla="*/ 49 w 233"/>
              <a:gd name="T63" fmla="*/ 176 h 526"/>
              <a:gd name="T64" fmla="*/ 49 w 233"/>
              <a:gd name="T65" fmla="*/ 319 h 526"/>
              <a:gd name="T66" fmla="*/ 67 w 233"/>
              <a:gd name="T67" fmla="*/ 319 h 526"/>
              <a:gd name="T68" fmla="*/ 73 w 233"/>
              <a:gd name="T69" fmla="*/ 509 h 526"/>
              <a:gd name="T70" fmla="*/ 79 w 233"/>
              <a:gd name="T71" fmla="*/ 509 h 526"/>
              <a:gd name="T72" fmla="*/ 70 w 233"/>
              <a:gd name="T73" fmla="*/ 526 h 526"/>
              <a:gd name="T74" fmla="*/ 111 w 233"/>
              <a:gd name="T75" fmla="*/ 526 h 526"/>
              <a:gd name="T76" fmla="*/ 102 w 233"/>
              <a:gd name="T77" fmla="*/ 509 h 526"/>
              <a:gd name="T78" fmla="*/ 108 w 233"/>
              <a:gd name="T79" fmla="*/ 509 h 526"/>
              <a:gd name="T80" fmla="*/ 115 w 233"/>
              <a:gd name="T81" fmla="*/ 319 h 526"/>
              <a:gd name="T82" fmla="*/ 117 w 233"/>
              <a:gd name="T83" fmla="*/ 319 h 526"/>
              <a:gd name="T84" fmla="*/ 123 w 233"/>
              <a:gd name="T85" fmla="*/ 509 h 526"/>
              <a:gd name="T86" fmla="*/ 129 w 233"/>
              <a:gd name="T87" fmla="*/ 509 h 526"/>
              <a:gd name="T88" fmla="*/ 120 w 233"/>
              <a:gd name="T89" fmla="*/ 526 h 526"/>
              <a:gd name="T90" fmla="*/ 161 w 233"/>
              <a:gd name="T91" fmla="*/ 526 h 526"/>
              <a:gd name="T92" fmla="*/ 153 w 233"/>
              <a:gd name="T93" fmla="*/ 509 h 526"/>
              <a:gd name="T94" fmla="*/ 158 w 233"/>
              <a:gd name="T95" fmla="*/ 509 h 526"/>
              <a:gd name="T96" fmla="*/ 165 w 233"/>
              <a:gd name="T97" fmla="*/ 319 h 526"/>
              <a:gd name="T98" fmla="*/ 182 w 233"/>
              <a:gd name="T99" fmla="*/ 319 h 526"/>
              <a:gd name="T100" fmla="*/ 182 w 233"/>
              <a:gd name="T101" fmla="*/ 173 h 526"/>
              <a:gd name="T102" fmla="*/ 204 w 233"/>
              <a:gd name="T103" fmla="*/ 276 h 526"/>
              <a:gd name="T104" fmla="*/ 208 w 233"/>
              <a:gd name="T105" fmla="*/ 276 h 526"/>
              <a:gd name="T106" fmla="*/ 208 w 233"/>
              <a:gd name="T107" fmla="*/ 289 h 526"/>
              <a:gd name="T108" fmla="*/ 218 w 233"/>
              <a:gd name="T109" fmla="*/ 299 h 526"/>
              <a:gd name="T110" fmla="*/ 229 w 233"/>
              <a:gd name="T111" fmla="*/ 289 h 526"/>
              <a:gd name="T112" fmla="*/ 229 w 233"/>
              <a:gd name="T113" fmla="*/ 276 h 526"/>
              <a:gd name="T114" fmla="*/ 233 w 233"/>
              <a:gd name="T115" fmla="*/ 276 h 526"/>
              <a:gd name="T116" fmla="*/ 183 w 233"/>
              <a:gd name="T117" fmla="*/ 95 h 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3" h="526">
                <a:moveTo>
                  <a:pt x="183" y="95"/>
                </a:moveTo>
                <a:cubicBezTo>
                  <a:pt x="182" y="95"/>
                  <a:pt x="182" y="95"/>
                  <a:pt x="182" y="95"/>
                </a:cubicBezTo>
                <a:cubicBezTo>
                  <a:pt x="182" y="95"/>
                  <a:pt x="182" y="95"/>
                  <a:pt x="182" y="95"/>
                </a:cubicBezTo>
                <a:cubicBezTo>
                  <a:pt x="132" y="91"/>
                  <a:pt x="132" y="91"/>
                  <a:pt x="132" y="91"/>
                </a:cubicBezTo>
                <a:cubicBezTo>
                  <a:pt x="132" y="83"/>
                  <a:pt x="132" y="83"/>
                  <a:pt x="132" y="83"/>
                </a:cubicBezTo>
                <a:cubicBezTo>
                  <a:pt x="138" y="82"/>
                  <a:pt x="143" y="77"/>
                  <a:pt x="143" y="70"/>
                </a:cubicBezTo>
                <a:cubicBezTo>
                  <a:pt x="143" y="59"/>
                  <a:pt x="143" y="59"/>
                  <a:pt x="143" y="59"/>
                </a:cubicBezTo>
                <a:cubicBezTo>
                  <a:pt x="146" y="59"/>
                  <a:pt x="148" y="57"/>
                  <a:pt x="148" y="54"/>
                </a:cubicBezTo>
                <a:cubicBezTo>
                  <a:pt x="148" y="44"/>
                  <a:pt x="148" y="44"/>
                  <a:pt x="148" y="44"/>
                </a:cubicBezTo>
                <a:cubicBezTo>
                  <a:pt x="148" y="42"/>
                  <a:pt x="146" y="40"/>
                  <a:pt x="145" y="40"/>
                </a:cubicBezTo>
                <a:cubicBezTo>
                  <a:pt x="148" y="36"/>
                  <a:pt x="151" y="31"/>
                  <a:pt x="151" y="26"/>
                </a:cubicBezTo>
                <a:cubicBezTo>
                  <a:pt x="151" y="16"/>
                  <a:pt x="142" y="7"/>
                  <a:pt x="132" y="7"/>
                </a:cubicBezTo>
                <a:cubicBezTo>
                  <a:pt x="131" y="7"/>
                  <a:pt x="131" y="7"/>
                  <a:pt x="131" y="7"/>
                </a:cubicBezTo>
                <a:cubicBezTo>
                  <a:pt x="126" y="3"/>
                  <a:pt x="118" y="0"/>
                  <a:pt x="110" y="0"/>
                </a:cubicBezTo>
                <a:cubicBezTo>
                  <a:pt x="94" y="0"/>
                  <a:pt x="81" y="11"/>
                  <a:pt x="81" y="25"/>
                </a:cubicBezTo>
                <a:cubicBezTo>
                  <a:pt x="81" y="30"/>
                  <a:pt x="83" y="35"/>
                  <a:pt x="87" y="39"/>
                </a:cubicBezTo>
                <a:cubicBezTo>
                  <a:pt x="85" y="40"/>
                  <a:pt x="83" y="42"/>
                  <a:pt x="83" y="44"/>
                </a:cubicBezTo>
                <a:cubicBezTo>
                  <a:pt x="83" y="54"/>
                  <a:pt x="83" y="54"/>
                  <a:pt x="83" y="54"/>
                </a:cubicBezTo>
                <a:cubicBezTo>
                  <a:pt x="83" y="57"/>
                  <a:pt x="85" y="59"/>
                  <a:pt x="88" y="59"/>
                </a:cubicBezTo>
                <a:cubicBezTo>
                  <a:pt x="88" y="70"/>
                  <a:pt x="88" y="70"/>
                  <a:pt x="88" y="70"/>
                </a:cubicBezTo>
                <a:cubicBezTo>
                  <a:pt x="88" y="77"/>
                  <a:pt x="93" y="83"/>
                  <a:pt x="99" y="83"/>
                </a:cubicBezTo>
                <a:cubicBezTo>
                  <a:pt x="99" y="91"/>
                  <a:pt x="99" y="91"/>
                  <a:pt x="99" y="91"/>
                </a:cubicBezTo>
                <a:cubicBezTo>
                  <a:pt x="49" y="95"/>
                  <a:pt x="49" y="95"/>
                  <a:pt x="49" y="95"/>
                </a:cubicBezTo>
                <a:cubicBezTo>
                  <a:pt x="49" y="97"/>
                  <a:pt x="49" y="97"/>
                  <a:pt x="49" y="97"/>
                </a:cubicBezTo>
                <a:cubicBezTo>
                  <a:pt x="23" y="155"/>
                  <a:pt x="6" y="213"/>
                  <a:pt x="0" y="276"/>
                </a:cubicBezTo>
                <a:cubicBezTo>
                  <a:pt x="3" y="276"/>
                  <a:pt x="3" y="276"/>
                  <a:pt x="3" y="276"/>
                </a:cubicBezTo>
                <a:cubicBezTo>
                  <a:pt x="3" y="289"/>
                  <a:pt x="3" y="289"/>
                  <a:pt x="3" y="289"/>
                </a:cubicBezTo>
                <a:cubicBezTo>
                  <a:pt x="3" y="295"/>
                  <a:pt x="8" y="299"/>
                  <a:pt x="14" y="299"/>
                </a:cubicBezTo>
                <a:cubicBezTo>
                  <a:pt x="20" y="299"/>
                  <a:pt x="25" y="295"/>
                  <a:pt x="25" y="289"/>
                </a:cubicBezTo>
                <a:cubicBezTo>
                  <a:pt x="25" y="276"/>
                  <a:pt x="25" y="276"/>
                  <a:pt x="25" y="276"/>
                </a:cubicBezTo>
                <a:cubicBezTo>
                  <a:pt x="28" y="276"/>
                  <a:pt x="28" y="276"/>
                  <a:pt x="28" y="276"/>
                </a:cubicBezTo>
                <a:cubicBezTo>
                  <a:pt x="32" y="241"/>
                  <a:pt x="39" y="208"/>
                  <a:pt x="49" y="176"/>
                </a:cubicBezTo>
                <a:cubicBezTo>
                  <a:pt x="49" y="319"/>
                  <a:pt x="49" y="319"/>
                  <a:pt x="49" y="319"/>
                </a:cubicBezTo>
                <a:cubicBezTo>
                  <a:pt x="67" y="319"/>
                  <a:pt x="67" y="319"/>
                  <a:pt x="67" y="319"/>
                </a:cubicBezTo>
                <a:cubicBezTo>
                  <a:pt x="73" y="509"/>
                  <a:pt x="73" y="509"/>
                  <a:pt x="73" y="509"/>
                </a:cubicBezTo>
                <a:cubicBezTo>
                  <a:pt x="79" y="509"/>
                  <a:pt x="79" y="509"/>
                  <a:pt x="79" y="509"/>
                </a:cubicBezTo>
                <a:cubicBezTo>
                  <a:pt x="74" y="513"/>
                  <a:pt x="70" y="519"/>
                  <a:pt x="70" y="526"/>
                </a:cubicBezTo>
                <a:cubicBezTo>
                  <a:pt x="111" y="526"/>
                  <a:pt x="111" y="526"/>
                  <a:pt x="111" y="526"/>
                </a:cubicBezTo>
                <a:cubicBezTo>
                  <a:pt x="111" y="519"/>
                  <a:pt x="108" y="513"/>
                  <a:pt x="102" y="509"/>
                </a:cubicBezTo>
                <a:cubicBezTo>
                  <a:pt x="108" y="509"/>
                  <a:pt x="108" y="509"/>
                  <a:pt x="108" y="509"/>
                </a:cubicBezTo>
                <a:cubicBezTo>
                  <a:pt x="115" y="319"/>
                  <a:pt x="115" y="319"/>
                  <a:pt x="115" y="319"/>
                </a:cubicBezTo>
                <a:cubicBezTo>
                  <a:pt x="117" y="319"/>
                  <a:pt x="117" y="319"/>
                  <a:pt x="117" y="319"/>
                </a:cubicBezTo>
                <a:cubicBezTo>
                  <a:pt x="123" y="509"/>
                  <a:pt x="123" y="509"/>
                  <a:pt x="123" y="509"/>
                </a:cubicBezTo>
                <a:cubicBezTo>
                  <a:pt x="129" y="509"/>
                  <a:pt x="129" y="509"/>
                  <a:pt x="129" y="509"/>
                </a:cubicBezTo>
                <a:cubicBezTo>
                  <a:pt x="124" y="513"/>
                  <a:pt x="120" y="519"/>
                  <a:pt x="120" y="526"/>
                </a:cubicBezTo>
                <a:cubicBezTo>
                  <a:pt x="161" y="526"/>
                  <a:pt x="161" y="526"/>
                  <a:pt x="161" y="526"/>
                </a:cubicBezTo>
                <a:cubicBezTo>
                  <a:pt x="161" y="519"/>
                  <a:pt x="158" y="513"/>
                  <a:pt x="153" y="509"/>
                </a:cubicBezTo>
                <a:cubicBezTo>
                  <a:pt x="158" y="509"/>
                  <a:pt x="158" y="509"/>
                  <a:pt x="158" y="509"/>
                </a:cubicBezTo>
                <a:cubicBezTo>
                  <a:pt x="165" y="319"/>
                  <a:pt x="165" y="319"/>
                  <a:pt x="165" y="319"/>
                </a:cubicBezTo>
                <a:cubicBezTo>
                  <a:pt x="182" y="319"/>
                  <a:pt x="182" y="319"/>
                  <a:pt x="182" y="319"/>
                </a:cubicBezTo>
                <a:cubicBezTo>
                  <a:pt x="182" y="173"/>
                  <a:pt x="182" y="173"/>
                  <a:pt x="182" y="173"/>
                </a:cubicBezTo>
                <a:cubicBezTo>
                  <a:pt x="193" y="206"/>
                  <a:pt x="200" y="240"/>
                  <a:pt x="204" y="276"/>
                </a:cubicBezTo>
                <a:cubicBezTo>
                  <a:pt x="208" y="276"/>
                  <a:pt x="208" y="276"/>
                  <a:pt x="208" y="276"/>
                </a:cubicBezTo>
                <a:cubicBezTo>
                  <a:pt x="208" y="289"/>
                  <a:pt x="208" y="289"/>
                  <a:pt x="208" y="289"/>
                </a:cubicBezTo>
                <a:cubicBezTo>
                  <a:pt x="208" y="295"/>
                  <a:pt x="212" y="299"/>
                  <a:pt x="218" y="299"/>
                </a:cubicBezTo>
                <a:cubicBezTo>
                  <a:pt x="224" y="299"/>
                  <a:pt x="229" y="295"/>
                  <a:pt x="229" y="289"/>
                </a:cubicBezTo>
                <a:cubicBezTo>
                  <a:pt x="229" y="276"/>
                  <a:pt x="229" y="276"/>
                  <a:pt x="229" y="276"/>
                </a:cubicBezTo>
                <a:cubicBezTo>
                  <a:pt x="233" y="276"/>
                  <a:pt x="233" y="276"/>
                  <a:pt x="233" y="276"/>
                </a:cubicBezTo>
                <a:cubicBezTo>
                  <a:pt x="227" y="212"/>
                  <a:pt x="210" y="154"/>
                  <a:pt x="183" y="95"/>
                </a:cubicBezTo>
                <a:close/>
              </a:path>
            </a:pathLst>
          </a:custGeom>
          <a:solidFill>
            <a:srgbClr val="005A9E"/>
          </a:solidFill>
          <a:ln>
            <a:noFill/>
          </a:ln>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1293" name="Freeform 294"/>
          <p:cNvSpPr>
            <a:spLocks/>
          </p:cNvSpPr>
          <p:nvPr/>
        </p:nvSpPr>
        <p:spPr bwMode="auto">
          <a:xfrm>
            <a:off x="9714631" y="5011109"/>
            <a:ext cx="660736" cy="1973035"/>
          </a:xfrm>
          <a:custGeom>
            <a:avLst/>
            <a:gdLst>
              <a:gd name="T0" fmla="*/ 137 w 167"/>
              <a:gd name="T1" fmla="*/ 101 h 498"/>
              <a:gd name="T2" fmla="*/ 99 w 167"/>
              <a:gd name="T3" fmla="*/ 97 h 498"/>
              <a:gd name="T4" fmla="*/ 95 w 167"/>
              <a:gd name="T5" fmla="*/ 93 h 498"/>
              <a:gd name="T6" fmla="*/ 125 w 167"/>
              <a:gd name="T7" fmla="*/ 79 h 498"/>
              <a:gd name="T8" fmla="*/ 113 w 167"/>
              <a:gd name="T9" fmla="*/ 73 h 498"/>
              <a:gd name="T10" fmla="*/ 118 w 167"/>
              <a:gd name="T11" fmla="*/ 58 h 498"/>
              <a:gd name="T12" fmla="*/ 118 w 167"/>
              <a:gd name="T13" fmla="*/ 57 h 498"/>
              <a:gd name="T14" fmla="*/ 102 w 167"/>
              <a:gd name="T15" fmla="*/ 14 h 498"/>
              <a:gd name="T16" fmla="*/ 48 w 167"/>
              <a:gd name="T17" fmla="*/ 38 h 498"/>
              <a:gd name="T18" fmla="*/ 52 w 167"/>
              <a:gd name="T19" fmla="*/ 57 h 498"/>
              <a:gd name="T20" fmla="*/ 50 w 167"/>
              <a:gd name="T21" fmla="*/ 73 h 498"/>
              <a:gd name="T22" fmla="*/ 58 w 167"/>
              <a:gd name="T23" fmla="*/ 92 h 498"/>
              <a:gd name="T24" fmla="*/ 73 w 167"/>
              <a:gd name="T25" fmla="*/ 97 h 498"/>
              <a:gd name="T26" fmla="*/ 30 w 167"/>
              <a:gd name="T27" fmla="*/ 101 h 498"/>
              <a:gd name="T28" fmla="*/ 30 w 167"/>
              <a:gd name="T29" fmla="*/ 101 h 498"/>
              <a:gd name="T30" fmla="*/ 3 w 167"/>
              <a:gd name="T31" fmla="*/ 229 h 498"/>
              <a:gd name="T32" fmla="*/ 11 w 167"/>
              <a:gd name="T33" fmla="*/ 246 h 498"/>
              <a:gd name="T34" fmla="*/ 18 w 167"/>
              <a:gd name="T35" fmla="*/ 229 h 498"/>
              <a:gd name="T36" fmla="*/ 33 w 167"/>
              <a:gd name="T37" fmla="*/ 154 h 498"/>
              <a:gd name="T38" fmla="*/ 39 w 167"/>
              <a:gd name="T39" fmla="*/ 376 h 498"/>
              <a:gd name="T40" fmla="*/ 57 w 167"/>
              <a:gd name="T41" fmla="*/ 490 h 498"/>
              <a:gd name="T42" fmla="*/ 57 w 167"/>
              <a:gd name="T43" fmla="*/ 498 h 498"/>
              <a:gd name="T44" fmla="*/ 82 w 167"/>
              <a:gd name="T45" fmla="*/ 498 h 498"/>
              <a:gd name="T46" fmla="*/ 82 w 167"/>
              <a:gd name="T47" fmla="*/ 376 h 498"/>
              <a:gd name="T48" fmla="*/ 91 w 167"/>
              <a:gd name="T49" fmla="*/ 490 h 498"/>
              <a:gd name="T50" fmla="*/ 92 w 167"/>
              <a:gd name="T51" fmla="*/ 498 h 498"/>
              <a:gd name="T52" fmla="*/ 116 w 167"/>
              <a:gd name="T53" fmla="*/ 498 h 498"/>
              <a:gd name="T54" fmla="*/ 116 w 167"/>
              <a:gd name="T55" fmla="*/ 376 h 498"/>
              <a:gd name="T56" fmla="*/ 129 w 167"/>
              <a:gd name="T57" fmla="*/ 262 h 498"/>
              <a:gd name="T58" fmla="*/ 146 w 167"/>
              <a:gd name="T59" fmla="*/ 229 h 498"/>
              <a:gd name="T60" fmla="*/ 149 w 167"/>
              <a:gd name="T61" fmla="*/ 238 h 498"/>
              <a:gd name="T62" fmla="*/ 164 w 167"/>
              <a:gd name="T63" fmla="*/ 238 h 498"/>
              <a:gd name="T64" fmla="*/ 167 w 167"/>
              <a:gd name="T65" fmla="*/ 229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7" h="498">
                <a:moveTo>
                  <a:pt x="137" y="101"/>
                </a:moveTo>
                <a:cubicBezTo>
                  <a:pt x="137" y="101"/>
                  <a:pt x="137" y="101"/>
                  <a:pt x="137" y="101"/>
                </a:cubicBezTo>
                <a:cubicBezTo>
                  <a:pt x="99" y="97"/>
                  <a:pt x="99" y="97"/>
                  <a:pt x="99" y="97"/>
                </a:cubicBezTo>
                <a:cubicBezTo>
                  <a:pt x="99" y="97"/>
                  <a:pt x="99" y="97"/>
                  <a:pt x="99" y="97"/>
                </a:cubicBezTo>
                <a:cubicBezTo>
                  <a:pt x="95" y="97"/>
                  <a:pt x="95" y="97"/>
                  <a:pt x="95" y="97"/>
                </a:cubicBezTo>
                <a:cubicBezTo>
                  <a:pt x="95" y="93"/>
                  <a:pt x="95" y="93"/>
                  <a:pt x="95" y="93"/>
                </a:cubicBezTo>
                <a:cubicBezTo>
                  <a:pt x="100" y="93"/>
                  <a:pt x="105" y="93"/>
                  <a:pt x="112" y="92"/>
                </a:cubicBezTo>
                <a:cubicBezTo>
                  <a:pt x="123" y="90"/>
                  <a:pt x="124" y="83"/>
                  <a:pt x="125" y="79"/>
                </a:cubicBezTo>
                <a:cubicBezTo>
                  <a:pt x="125" y="75"/>
                  <a:pt x="122" y="68"/>
                  <a:pt x="120" y="73"/>
                </a:cubicBezTo>
                <a:cubicBezTo>
                  <a:pt x="119" y="79"/>
                  <a:pt x="114" y="77"/>
                  <a:pt x="113" y="73"/>
                </a:cubicBezTo>
                <a:cubicBezTo>
                  <a:pt x="112" y="71"/>
                  <a:pt x="114" y="66"/>
                  <a:pt x="116" y="62"/>
                </a:cubicBezTo>
                <a:cubicBezTo>
                  <a:pt x="116" y="60"/>
                  <a:pt x="117" y="59"/>
                  <a:pt x="118" y="58"/>
                </a:cubicBezTo>
                <a:cubicBezTo>
                  <a:pt x="118" y="57"/>
                  <a:pt x="118" y="57"/>
                  <a:pt x="118" y="57"/>
                </a:cubicBezTo>
                <a:cubicBezTo>
                  <a:pt x="118" y="57"/>
                  <a:pt x="118" y="57"/>
                  <a:pt x="118" y="57"/>
                </a:cubicBezTo>
                <a:cubicBezTo>
                  <a:pt x="119" y="53"/>
                  <a:pt x="120" y="49"/>
                  <a:pt x="120" y="44"/>
                </a:cubicBezTo>
                <a:cubicBezTo>
                  <a:pt x="120" y="30"/>
                  <a:pt x="113" y="18"/>
                  <a:pt x="102" y="14"/>
                </a:cubicBezTo>
                <a:cubicBezTo>
                  <a:pt x="97" y="5"/>
                  <a:pt x="88" y="0"/>
                  <a:pt x="79" y="0"/>
                </a:cubicBezTo>
                <a:cubicBezTo>
                  <a:pt x="62" y="0"/>
                  <a:pt x="48" y="17"/>
                  <a:pt x="48" y="38"/>
                </a:cubicBezTo>
                <a:cubicBezTo>
                  <a:pt x="48" y="45"/>
                  <a:pt x="50" y="52"/>
                  <a:pt x="52" y="57"/>
                </a:cubicBezTo>
                <a:cubicBezTo>
                  <a:pt x="52" y="57"/>
                  <a:pt x="52" y="57"/>
                  <a:pt x="52" y="57"/>
                </a:cubicBezTo>
                <a:cubicBezTo>
                  <a:pt x="52" y="57"/>
                  <a:pt x="59" y="70"/>
                  <a:pt x="57" y="73"/>
                </a:cubicBezTo>
                <a:cubicBezTo>
                  <a:pt x="56" y="77"/>
                  <a:pt x="51" y="79"/>
                  <a:pt x="50" y="73"/>
                </a:cubicBezTo>
                <a:cubicBezTo>
                  <a:pt x="48" y="68"/>
                  <a:pt x="45" y="75"/>
                  <a:pt x="45" y="79"/>
                </a:cubicBezTo>
                <a:cubicBezTo>
                  <a:pt x="46" y="83"/>
                  <a:pt x="47" y="90"/>
                  <a:pt x="58" y="92"/>
                </a:cubicBezTo>
                <a:cubicBezTo>
                  <a:pt x="64" y="92"/>
                  <a:pt x="68" y="93"/>
                  <a:pt x="72" y="93"/>
                </a:cubicBezTo>
                <a:cubicBezTo>
                  <a:pt x="73" y="97"/>
                  <a:pt x="73" y="97"/>
                  <a:pt x="73" y="97"/>
                </a:cubicBezTo>
                <a:cubicBezTo>
                  <a:pt x="69" y="97"/>
                  <a:pt x="69" y="97"/>
                  <a:pt x="69" y="97"/>
                </a:cubicBezTo>
                <a:cubicBezTo>
                  <a:pt x="30" y="101"/>
                  <a:pt x="30" y="101"/>
                  <a:pt x="30" y="101"/>
                </a:cubicBezTo>
                <a:cubicBezTo>
                  <a:pt x="30" y="101"/>
                  <a:pt x="30" y="101"/>
                  <a:pt x="30" y="101"/>
                </a:cubicBezTo>
                <a:cubicBezTo>
                  <a:pt x="30" y="101"/>
                  <a:pt x="30" y="101"/>
                  <a:pt x="30" y="101"/>
                </a:cubicBezTo>
                <a:cubicBezTo>
                  <a:pt x="10" y="142"/>
                  <a:pt x="4" y="183"/>
                  <a:pt x="0" y="229"/>
                </a:cubicBezTo>
                <a:cubicBezTo>
                  <a:pt x="3" y="229"/>
                  <a:pt x="3" y="229"/>
                  <a:pt x="3" y="229"/>
                </a:cubicBezTo>
                <a:cubicBezTo>
                  <a:pt x="3" y="238"/>
                  <a:pt x="3" y="238"/>
                  <a:pt x="3" y="238"/>
                </a:cubicBezTo>
                <a:cubicBezTo>
                  <a:pt x="3" y="242"/>
                  <a:pt x="6" y="246"/>
                  <a:pt x="11" y="246"/>
                </a:cubicBezTo>
                <a:cubicBezTo>
                  <a:pt x="15" y="246"/>
                  <a:pt x="18" y="242"/>
                  <a:pt x="18" y="238"/>
                </a:cubicBezTo>
                <a:cubicBezTo>
                  <a:pt x="18" y="229"/>
                  <a:pt x="18" y="229"/>
                  <a:pt x="18" y="229"/>
                </a:cubicBezTo>
                <a:cubicBezTo>
                  <a:pt x="21" y="229"/>
                  <a:pt x="21" y="229"/>
                  <a:pt x="21" y="229"/>
                </a:cubicBezTo>
                <a:cubicBezTo>
                  <a:pt x="24" y="203"/>
                  <a:pt x="27" y="178"/>
                  <a:pt x="33" y="154"/>
                </a:cubicBezTo>
                <a:cubicBezTo>
                  <a:pt x="39" y="262"/>
                  <a:pt x="39" y="262"/>
                  <a:pt x="39" y="262"/>
                </a:cubicBezTo>
                <a:cubicBezTo>
                  <a:pt x="39" y="376"/>
                  <a:pt x="39" y="376"/>
                  <a:pt x="39" y="376"/>
                </a:cubicBezTo>
                <a:cubicBezTo>
                  <a:pt x="54" y="376"/>
                  <a:pt x="54" y="376"/>
                  <a:pt x="54" y="376"/>
                </a:cubicBezTo>
                <a:cubicBezTo>
                  <a:pt x="57" y="490"/>
                  <a:pt x="57" y="490"/>
                  <a:pt x="57" y="490"/>
                </a:cubicBezTo>
                <a:cubicBezTo>
                  <a:pt x="56" y="492"/>
                  <a:pt x="55" y="495"/>
                  <a:pt x="55" y="498"/>
                </a:cubicBezTo>
                <a:cubicBezTo>
                  <a:pt x="57" y="498"/>
                  <a:pt x="57" y="498"/>
                  <a:pt x="57" y="498"/>
                </a:cubicBezTo>
                <a:cubicBezTo>
                  <a:pt x="79" y="498"/>
                  <a:pt x="79" y="498"/>
                  <a:pt x="79" y="498"/>
                </a:cubicBezTo>
                <a:cubicBezTo>
                  <a:pt x="82" y="498"/>
                  <a:pt x="82" y="498"/>
                  <a:pt x="82" y="498"/>
                </a:cubicBezTo>
                <a:cubicBezTo>
                  <a:pt x="82" y="495"/>
                  <a:pt x="81" y="492"/>
                  <a:pt x="79" y="490"/>
                </a:cubicBezTo>
                <a:cubicBezTo>
                  <a:pt x="82" y="376"/>
                  <a:pt x="82" y="376"/>
                  <a:pt x="82" y="376"/>
                </a:cubicBezTo>
                <a:cubicBezTo>
                  <a:pt x="89" y="376"/>
                  <a:pt x="89" y="376"/>
                  <a:pt x="89" y="376"/>
                </a:cubicBezTo>
                <a:cubicBezTo>
                  <a:pt x="91" y="490"/>
                  <a:pt x="91" y="490"/>
                  <a:pt x="91" y="490"/>
                </a:cubicBezTo>
                <a:cubicBezTo>
                  <a:pt x="90" y="492"/>
                  <a:pt x="89" y="495"/>
                  <a:pt x="89" y="498"/>
                </a:cubicBezTo>
                <a:cubicBezTo>
                  <a:pt x="92" y="498"/>
                  <a:pt x="92" y="498"/>
                  <a:pt x="92" y="498"/>
                </a:cubicBezTo>
                <a:cubicBezTo>
                  <a:pt x="113" y="498"/>
                  <a:pt x="113" y="498"/>
                  <a:pt x="113" y="498"/>
                </a:cubicBezTo>
                <a:cubicBezTo>
                  <a:pt x="116" y="498"/>
                  <a:pt x="116" y="498"/>
                  <a:pt x="116" y="498"/>
                </a:cubicBezTo>
                <a:cubicBezTo>
                  <a:pt x="116" y="495"/>
                  <a:pt x="115" y="492"/>
                  <a:pt x="113" y="490"/>
                </a:cubicBezTo>
                <a:cubicBezTo>
                  <a:pt x="116" y="376"/>
                  <a:pt x="116" y="376"/>
                  <a:pt x="116" y="376"/>
                </a:cubicBezTo>
                <a:cubicBezTo>
                  <a:pt x="129" y="376"/>
                  <a:pt x="129" y="376"/>
                  <a:pt x="129" y="376"/>
                </a:cubicBezTo>
                <a:cubicBezTo>
                  <a:pt x="129" y="262"/>
                  <a:pt x="129" y="262"/>
                  <a:pt x="129" y="262"/>
                </a:cubicBezTo>
                <a:cubicBezTo>
                  <a:pt x="134" y="155"/>
                  <a:pt x="134" y="155"/>
                  <a:pt x="134" y="155"/>
                </a:cubicBezTo>
                <a:cubicBezTo>
                  <a:pt x="140" y="179"/>
                  <a:pt x="143" y="203"/>
                  <a:pt x="146" y="229"/>
                </a:cubicBezTo>
                <a:cubicBezTo>
                  <a:pt x="149" y="229"/>
                  <a:pt x="149" y="229"/>
                  <a:pt x="149" y="229"/>
                </a:cubicBezTo>
                <a:cubicBezTo>
                  <a:pt x="149" y="238"/>
                  <a:pt x="149" y="238"/>
                  <a:pt x="149" y="238"/>
                </a:cubicBezTo>
                <a:cubicBezTo>
                  <a:pt x="149" y="242"/>
                  <a:pt x="152" y="246"/>
                  <a:pt x="156" y="246"/>
                </a:cubicBezTo>
                <a:cubicBezTo>
                  <a:pt x="160" y="246"/>
                  <a:pt x="164" y="242"/>
                  <a:pt x="164" y="238"/>
                </a:cubicBezTo>
                <a:cubicBezTo>
                  <a:pt x="164" y="229"/>
                  <a:pt x="164" y="229"/>
                  <a:pt x="164" y="229"/>
                </a:cubicBezTo>
                <a:cubicBezTo>
                  <a:pt x="167" y="229"/>
                  <a:pt x="167" y="229"/>
                  <a:pt x="167" y="229"/>
                </a:cubicBezTo>
                <a:cubicBezTo>
                  <a:pt x="162" y="183"/>
                  <a:pt x="156" y="142"/>
                  <a:pt x="137" y="101"/>
                </a:cubicBezTo>
                <a:close/>
              </a:path>
            </a:pathLst>
          </a:custGeom>
          <a:solidFill>
            <a:srgbClr val="005A9E"/>
          </a:solidFill>
          <a:ln>
            <a:noFill/>
          </a:ln>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1294" name="Freeform 295"/>
          <p:cNvSpPr>
            <a:spLocks/>
          </p:cNvSpPr>
          <p:nvPr/>
        </p:nvSpPr>
        <p:spPr bwMode="auto">
          <a:xfrm>
            <a:off x="11444502" y="5197285"/>
            <a:ext cx="599313" cy="1784657"/>
          </a:xfrm>
          <a:custGeom>
            <a:avLst/>
            <a:gdLst>
              <a:gd name="T0" fmla="*/ 137 w 167"/>
              <a:gd name="T1" fmla="*/ 101 h 498"/>
              <a:gd name="T2" fmla="*/ 99 w 167"/>
              <a:gd name="T3" fmla="*/ 97 h 498"/>
              <a:gd name="T4" fmla="*/ 95 w 167"/>
              <a:gd name="T5" fmla="*/ 93 h 498"/>
              <a:gd name="T6" fmla="*/ 125 w 167"/>
              <a:gd name="T7" fmla="*/ 79 h 498"/>
              <a:gd name="T8" fmla="*/ 113 w 167"/>
              <a:gd name="T9" fmla="*/ 73 h 498"/>
              <a:gd name="T10" fmla="*/ 118 w 167"/>
              <a:gd name="T11" fmla="*/ 58 h 498"/>
              <a:gd name="T12" fmla="*/ 118 w 167"/>
              <a:gd name="T13" fmla="*/ 57 h 498"/>
              <a:gd name="T14" fmla="*/ 102 w 167"/>
              <a:gd name="T15" fmla="*/ 14 h 498"/>
              <a:gd name="T16" fmla="*/ 48 w 167"/>
              <a:gd name="T17" fmla="*/ 38 h 498"/>
              <a:gd name="T18" fmla="*/ 52 w 167"/>
              <a:gd name="T19" fmla="*/ 57 h 498"/>
              <a:gd name="T20" fmla="*/ 50 w 167"/>
              <a:gd name="T21" fmla="*/ 73 h 498"/>
              <a:gd name="T22" fmla="*/ 58 w 167"/>
              <a:gd name="T23" fmla="*/ 92 h 498"/>
              <a:gd name="T24" fmla="*/ 73 w 167"/>
              <a:gd name="T25" fmla="*/ 97 h 498"/>
              <a:gd name="T26" fmla="*/ 31 w 167"/>
              <a:gd name="T27" fmla="*/ 101 h 498"/>
              <a:gd name="T28" fmla="*/ 30 w 167"/>
              <a:gd name="T29" fmla="*/ 101 h 498"/>
              <a:gd name="T30" fmla="*/ 3 w 167"/>
              <a:gd name="T31" fmla="*/ 229 h 498"/>
              <a:gd name="T32" fmla="*/ 11 w 167"/>
              <a:gd name="T33" fmla="*/ 246 h 498"/>
              <a:gd name="T34" fmla="*/ 18 w 167"/>
              <a:gd name="T35" fmla="*/ 229 h 498"/>
              <a:gd name="T36" fmla="*/ 33 w 167"/>
              <a:gd name="T37" fmla="*/ 154 h 498"/>
              <a:gd name="T38" fmla="*/ 39 w 167"/>
              <a:gd name="T39" fmla="*/ 376 h 498"/>
              <a:gd name="T40" fmla="*/ 57 w 167"/>
              <a:gd name="T41" fmla="*/ 490 h 498"/>
              <a:gd name="T42" fmla="*/ 58 w 167"/>
              <a:gd name="T43" fmla="*/ 498 h 498"/>
              <a:gd name="T44" fmla="*/ 82 w 167"/>
              <a:gd name="T45" fmla="*/ 498 h 498"/>
              <a:gd name="T46" fmla="*/ 82 w 167"/>
              <a:gd name="T47" fmla="*/ 376 h 498"/>
              <a:gd name="T48" fmla="*/ 92 w 167"/>
              <a:gd name="T49" fmla="*/ 490 h 498"/>
              <a:gd name="T50" fmla="*/ 92 w 167"/>
              <a:gd name="T51" fmla="*/ 498 h 498"/>
              <a:gd name="T52" fmla="*/ 116 w 167"/>
              <a:gd name="T53" fmla="*/ 498 h 498"/>
              <a:gd name="T54" fmla="*/ 117 w 167"/>
              <a:gd name="T55" fmla="*/ 376 h 498"/>
              <a:gd name="T56" fmla="*/ 129 w 167"/>
              <a:gd name="T57" fmla="*/ 262 h 498"/>
              <a:gd name="T58" fmla="*/ 146 w 167"/>
              <a:gd name="T59" fmla="*/ 229 h 498"/>
              <a:gd name="T60" fmla="*/ 149 w 167"/>
              <a:gd name="T61" fmla="*/ 238 h 498"/>
              <a:gd name="T62" fmla="*/ 164 w 167"/>
              <a:gd name="T63" fmla="*/ 238 h 498"/>
              <a:gd name="T64" fmla="*/ 167 w 167"/>
              <a:gd name="T65" fmla="*/ 229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7" h="498">
                <a:moveTo>
                  <a:pt x="137" y="101"/>
                </a:moveTo>
                <a:cubicBezTo>
                  <a:pt x="137" y="101"/>
                  <a:pt x="137" y="101"/>
                  <a:pt x="137" y="101"/>
                </a:cubicBezTo>
                <a:cubicBezTo>
                  <a:pt x="99" y="97"/>
                  <a:pt x="99" y="97"/>
                  <a:pt x="99" y="97"/>
                </a:cubicBezTo>
                <a:cubicBezTo>
                  <a:pt x="99" y="97"/>
                  <a:pt x="99" y="97"/>
                  <a:pt x="99" y="97"/>
                </a:cubicBezTo>
                <a:cubicBezTo>
                  <a:pt x="95" y="97"/>
                  <a:pt x="95" y="97"/>
                  <a:pt x="95" y="97"/>
                </a:cubicBezTo>
                <a:cubicBezTo>
                  <a:pt x="95" y="93"/>
                  <a:pt x="95" y="93"/>
                  <a:pt x="95" y="93"/>
                </a:cubicBezTo>
                <a:cubicBezTo>
                  <a:pt x="100" y="93"/>
                  <a:pt x="105" y="93"/>
                  <a:pt x="112" y="92"/>
                </a:cubicBezTo>
                <a:cubicBezTo>
                  <a:pt x="123" y="90"/>
                  <a:pt x="124" y="83"/>
                  <a:pt x="125" y="79"/>
                </a:cubicBezTo>
                <a:cubicBezTo>
                  <a:pt x="125" y="75"/>
                  <a:pt x="122" y="68"/>
                  <a:pt x="121" y="73"/>
                </a:cubicBezTo>
                <a:cubicBezTo>
                  <a:pt x="119" y="79"/>
                  <a:pt x="114" y="77"/>
                  <a:pt x="113" y="73"/>
                </a:cubicBezTo>
                <a:cubicBezTo>
                  <a:pt x="112" y="71"/>
                  <a:pt x="114" y="66"/>
                  <a:pt x="116" y="62"/>
                </a:cubicBezTo>
                <a:cubicBezTo>
                  <a:pt x="117" y="60"/>
                  <a:pt x="117" y="59"/>
                  <a:pt x="118" y="58"/>
                </a:cubicBezTo>
                <a:cubicBezTo>
                  <a:pt x="118" y="57"/>
                  <a:pt x="118" y="57"/>
                  <a:pt x="118" y="57"/>
                </a:cubicBezTo>
                <a:cubicBezTo>
                  <a:pt x="118" y="57"/>
                  <a:pt x="118" y="57"/>
                  <a:pt x="118" y="57"/>
                </a:cubicBezTo>
                <a:cubicBezTo>
                  <a:pt x="119" y="53"/>
                  <a:pt x="120" y="49"/>
                  <a:pt x="120" y="44"/>
                </a:cubicBezTo>
                <a:cubicBezTo>
                  <a:pt x="120" y="30"/>
                  <a:pt x="113" y="18"/>
                  <a:pt x="102" y="14"/>
                </a:cubicBezTo>
                <a:cubicBezTo>
                  <a:pt x="97" y="5"/>
                  <a:pt x="88" y="0"/>
                  <a:pt x="79" y="0"/>
                </a:cubicBezTo>
                <a:cubicBezTo>
                  <a:pt x="62" y="0"/>
                  <a:pt x="48" y="17"/>
                  <a:pt x="48" y="38"/>
                </a:cubicBezTo>
                <a:cubicBezTo>
                  <a:pt x="48" y="45"/>
                  <a:pt x="50" y="52"/>
                  <a:pt x="52" y="57"/>
                </a:cubicBezTo>
                <a:cubicBezTo>
                  <a:pt x="52" y="57"/>
                  <a:pt x="52" y="57"/>
                  <a:pt x="52" y="57"/>
                </a:cubicBezTo>
                <a:cubicBezTo>
                  <a:pt x="52" y="57"/>
                  <a:pt x="59" y="70"/>
                  <a:pt x="57" y="73"/>
                </a:cubicBezTo>
                <a:cubicBezTo>
                  <a:pt x="56" y="77"/>
                  <a:pt x="52" y="79"/>
                  <a:pt x="50" y="73"/>
                </a:cubicBezTo>
                <a:cubicBezTo>
                  <a:pt x="48" y="68"/>
                  <a:pt x="45" y="75"/>
                  <a:pt x="45" y="79"/>
                </a:cubicBezTo>
                <a:cubicBezTo>
                  <a:pt x="46" y="83"/>
                  <a:pt x="47" y="90"/>
                  <a:pt x="58" y="92"/>
                </a:cubicBezTo>
                <a:cubicBezTo>
                  <a:pt x="64" y="92"/>
                  <a:pt x="68" y="93"/>
                  <a:pt x="72" y="93"/>
                </a:cubicBezTo>
                <a:cubicBezTo>
                  <a:pt x="73" y="97"/>
                  <a:pt x="73" y="97"/>
                  <a:pt x="73" y="97"/>
                </a:cubicBezTo>
                <a:cubicBezTo>
                  <a:pt x="69" y="97"/>
                  <a:pt x="69" y="97"/>
                  <a:pt x="69" y="97"/>
                </a:cubicBezTo>
                <a:cubicBezTo>
                  <a:pt x="31" y="101"/>
                  <a:pt x="31" y="101"/>
                  <a:pt x="31" y="101"/>
                </a:cubicBezTo>
                <a:cubicBezTo>
                  <a:pt x="31" y="101"/>
                  <a:pt x="31" y="101"/>
                  <a:pt x="31" y="101"/>
                </a:cubicBezTo>
                <a:cubicBezTo>
                  <a:pt x="31" y="101"/>
                  <a:pt x="30" y="101"/>
                  <a:pt x="30" y="101"/>
                </a:cubicBezTo>
                <a:cubicBezTo>
                  <a:pt x="11" y="142"/>
                  <a:pt x="5" y="183"/>
                  <a:pt x="0" y="229"/>
                </a:cubicBezTo>
                <a:cubicBezTo>
                  <a:pt x="3" y="229"/>
                  <a:pt x="3" y="229"/>
                  <a:pt x="3" y="229"/>
                </a:cubicBezTo>
                <a:cubicBezTo>
                  <a:pt x="3" y="238"/>
                  <a:pt x="3" y="238"/>
                  <a:pt x="3" y="238"/>
                </a:cubicBezTo>
                <a:cubicBezTo>
                  <a:pt x="3" y="242"/>
                  <a:pt x="6" y="246"/>
                  <a:pt x="11" y="246"/>
                </a:cubicBezTo>
                <a:cubicBezTo>
                  <a:pt x="15" y="246"/>
                  <a:pt x="18" y="242"/>
                  <a:pt x="18" y="238"/>
                </a:cubicBezTo>
                <a:cubicBezTo>
                  <a:pt x="18" y="229"/>
                  <a:pt x="18" y="229"/>
                  <a:pt x="18" y="229"/>
                </a:cubicBezTo>
                <a:cubicBezTo>
                  <a:pt x="21" y="229"/>
                  <a:pt x="21" y="229"/>
                  <a:pt x="21" y="229"/>
                </a:cubicBezTo>
                <a:cubicBezTo>
                  <a:pt x="24" y="203"/>
                  <a:pt x="27" y="178"/>
                  <a:pt x="33" y="154"/>
                </a:cubicBezTo>
                <a:cubicBezTo>
                  <a:pt x="39" y="262"/>
                  <a:pt x="39" y="262"/>
                  <a:pt x="39" y="262"/>
                </a:cubicBezTo>
                <a:cubicBezTo>
                  <a:pt x="39" y="376"/>
                  <a:pt x="39" y="376"/>
                  <a:pt x="39" y="376"/>
                </a:cubicBezTo>
                <a:cubicBezTo>
                  <a:pt x="55" y="376"/>
                  <a:pt x="55" y="376"/>
                  <a:pt x="55" y="376"/>
                </a:cubicBezTo>
                <a:cubicBezTo>
                  <a:pt x="57" y="490"/>
                  <a:pt x="57" y="490"/>
                  <a:pt x="57" y="490"/>
                </a:cubicBezTo>
                <a:cubicBezTo>
                  <a:pt x="56" y="492"/>
                  <a:pt x="55" y="495"/>
                  <a:pt x="55" y="498"/>
                </a:cubicBezTo>
                <a:cubicBezTo>
                  <a:pt x="58" y="498"/>
                  <a:pt x="58" y="498"/>
                  <a:pt x="58" y="498"/>
                </a:cubicBezTo>
                <a:cubicBezTo>
                  <a:pt x="79" y="498"/>
                  <a:pt x="79" y="498"/>
                  <a:pt x="79" y="498"/>
                </a:cubicBezTo>
                <a:cubicBezTo>
                  <a:pt x="82" y="498"/>
                  <a:pt x="82" y="498"/>
                  <a:pt x="82" y="498"/>
                </a:cubicBezTo>
                <a:cubicBezTo>
                  <a:pt x="82" y="495"/>
                  <a:pt x="81" y="492"/>
                  <a:pt x="79" y="490"/>
                </a:cubicBezTo>
                <a:cubicBezTo>
                  <a:pt x="82" y="376"/>
                  <a:pt x="82" y="376"/>
                  <a:pt x="82" y="376"/>
                </a:cubicBezTo>
                <a:cubicBezTo>
                  <a:pt x="89" y="376"/>
                  <a:pt x="89" y="376"/>
                  <a:pt x="89" y="376"/>
                </a:cubicBezTo>
                <a:cubicBezTo>
                  <a:pt x="92" y="490"/>
                  <a:pt x="92" y="490"/>
                  <a:pt x="92" y="490"/>
                </a:cubicBezTo>
                <a:cubicBezTo>
                  <a:pt x="90" y="492"/>
                  <a:pt x="89" y="495"/>
                  <a:pt x="89" y="498"/>
                </a:cubicBezTo>
                <a:cubicBezTo>
                  <a:pt x="92" y="498"/>
                  <a:pt x="92" y="498"/>
                  <a:pt x="92" y="498"/>
                </a:cubicBezTo>
                <a:cubicBezTo>
                  <a:pt x="113" y="498"/>
                  <a:pt x="113" y="498"/>
                  <a:pt x="113" y="498"/>
                </a:cubicBezTo>
                <a:cubicBezTo>
                  <a:pt x="116" y="498"/>
                  <a:pt x="116" y="498"/>
                  <a:pt x="116" y="498"/>
                </a:cubicBezTo>
                <a:cubicBezTo>
                  <a:pt x="116" y="495"/>
                  <a:pt x="115" y="492"/>
                  <a:pt x="114" y="490"/>
                </a:cubicBezTo>
                <a:cubicBezTo>
                  <a:pt x="117" y="376"/>
                  <a:pt x="117" y="376"/>
                  <a:pt x="117" y="376"/>
                </a:cubicBezTo>
                <a:cubicBezTo>
                  <a:pt x="129" y="376"/>
                  <a:pt x="129" y="376"/>
                  <a:pt x="129" y="376"/>
                </a:cubicBezTo>
                <a:cubicBezTo>
                  <a:pt x="129" y="262"/>
                  <a:pt x="129" y="262"/>
                  <a:pt x="129" y="262"/>
                </a:cubicBezTo>
                <a:cubicBezTo>
                  <a:pt x="134" y="155"/>
                  <a:pt x="134" y="155"/>
                  <a:pt x="134" y="155"/>
                </a:cubicBezTo>
                <a:cubicBezTo>
                  <a:pt x="140" y="179"/>
                  <a:pt x="144" y="203"/>
                  <a:pt x="146" y="229"/>
                </a:cubicBezTo>
                <a:cubicBezTo>
                  <a:pt x="149" y="229"/>
                  <a:pt x="149" y="229"/>
                  <a:pt x="149" y="229"/>
                </a:cubicBezTo>
                <a:cubicBezTo>
                  <a:pt x="149" y="238"/>
                  <a:pt x="149" y="238"/>
                  <a:pt x="149" y="238"/>
                </a:cubicBezTo>
                <a:cubicBezTo>
                  <a:pt x="149" y="242"/>
                  <a:pt x="152" y="246"/>
                  <a:pt x="156" y="246"/>
                </a:cubicBezTo>
                <a:cubicBezTo>
                  <a:pt x="161" y="246"/>
                  <a:pt x="164" y="242"/>
                  <a:pt x="164" y="238"/>
                </a:cubicBezTo>
                <a:cubicBezTo>
                  <a:pt x="164" y="229"/>
                  <a:pt x="164" y="229"/>
                  <a:pt x="164" y="229"/>
                </a:cubicBezTo>
                <a:cubicBezTo>
                  <a:pt x="167" y="229"/>
                  <a:pt x="167" y="229"/>
                  <a:pt x="167" y="229"/>
                </a:cubicBezTo>
                <a:cubicBezTo>
                  <a:pt x="162" y="183"/>
                  <a:pt x="157" y="142"/>
                  <a:pt x="137" y="101"/>
                </a:cubicBezTo>
                <a:close/>
              </a:path>
            </a:pathLst>
          </a:custGeom>
          <a:solidFill>
            <a:srgbClr val="005A9E"/>
          </a:solidFill>
          <a:ln>
            <a:noFill/>
          </a:ln>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1295" name="Freeform 296"/>
          <p:cNvSpPr>
            <a:spLocks/>
          </p:cNvSpPr>
          <p:nvPr/>
        </p:nvSpPr>
        <p:spPr bwMode="auto">
          <a:xfrm>
            <a:off x="10476640" y="5008678"/>
            <a:ext cx="908100" cy="1973267"/>
          </a:xfrm>
          <a:custGeom>
            <a:avLst/>
            <a:gdLst>
              <a:gd name="T0" fmla="*/ 183 w 233"/>
              <a:gd name="T1" fmla="*/ 95 h 506"/>
              <a:gd name="T2" fmla="*/ 182 w 233"/>
              <a:gd name="T3" fmla="*/ 95 h 506"/>
              <a:gd name="T4" fmla="*/ 182 w 233"/>
              <a:gd name="T5" fmla="*/ 95 h 506"/>
              <a:gd name="T6" fmla="*/ 132 w 233"/>
              <a:gd name="T7" fmla="*/ 91 h 506"/>
              <a:gd name="T8" fmla="*/ 132 w 233"/>
              <a:gd name="T9" fmla="*/ 91 h 506"/>
              <a:gd name="T10" fmla="*/ 132 w 233"/>
              <a:gd name="T11" fmla="*/ 91 h 506"/>
              <a:gd name="T12" fmla="*/ 132 w 233"/>
              <a:gd name="T13" fmla="*/ 91 h 506"/>
              <a:gd name="T14" fmla="*/ 132 w 233"/>
              <a:gd name="T15" fmla="*/ 83 h 506"/>
              <a:gd name="T16" fmla="*/ 143 w 233"/>
              <a:gd name="T17" fmla="*/ 70 h 506"/>
              <a:gd name="T18" fmla="*/ 143 w 233"/>
              <a:gd name="T19" fmla="*/ 59 h 506"/>
              <a:gd name="T20" fmla="*/ 148 w 233"/>
              <a:gd name="T21" fmla="*/ 54 h 506"/>
              <a:gd name="T22" fmla="*/ 148 w 233"/>
              <a:gd name="T23" fmla="*/ 44 h 506"/>
              <a:gd name="T24" fmla="*/ 145 w 233"/>
              <a:gd name="T25" fmla="*/ 40 h 506"/>
              <a:gd name="T26" fmla="*/ 151 w 233"/>
              <a:gd name="T27" fmla="*/ 26 h 506"/>
              <a:gd name="T28" fmla="*/ 132 w 233"/>
              <a:gd name="T29" fmla="*/ 7 h 506"/>
              <a:gd name="T30" fmla="*/ 131 w 233"/>
              <a:gd name="T31" fmla="*/ 7 h 506"/>
              <a:gd name="T32" fmla="*/ 110 w 233"/>
              <a:gd name="T33" fmla="*/ 0 h 506"/>
              <a:gd name="T34" fmla="*/ 81 w 233"/>
              <a:gd name="T35" fmla="*/ 25 h 506"/>
              <a:gd name="T36" fmla="*/ 87 w 233"/>
              <a:gd name="T37" fmla="*/ 39 h 506"/>
              <a:gd name="T38" fmla="*/ 83 w 233"/>
              <a:gd name="T39" fmla="*/ 44 h 506"/>
              <a:gd name="T40" fmla="*/ 83 w 233"/>
              <a:gd name="T41" fmla="*/ 54 h 506"/>
              <a:gd name="T42" fmla="*/ 88 w 233"/>
              <a:gd name="T43" fmla="*/ 59 h 506"/>
              <a:gd name="T44" fmla="*/ 88 w 233"/>
              <a:gd name="T45" fmla="*/ 70 h 506"/>
              <a:gd name="T46" fmla="*/ 99 w 233"/>
              <a:gd name="T47" fmla="*/ 83 h 506"/>
              <a:gd name="T48" fmla="*/ 99 w 233"/>
              <a:gd name="T49" fmla="*/ 91 h 506"/>
              <a:gd name="T50" fmla="*/ 49 w 233"/>
              <a:gd name="T51" fmla="*/ 95 h 506"/>
              <a:gd name="T52" fmla="*/ 49 w 233"/>
              <a:gd name="T53" fmla="*/ 97 h 506"/>
              <a:gd name="T54" fmla="*/ 0 w 233"/>
              <a:gd name="T55" fmla="*/ 276 h 506"/>
              <a:gd name="T56" fmla="*/ 3 w 233"/>
              <a:gd name="T57" fmla="*/ 276 h 506"/>
              <a:gd name="T58" fmla="*/ 3 w 233"/>
              <a:gd name="T59" fmla="*/ 289 h 506"/>
              <a:gd name="T60" fmla="*/ 14 w 233"/>
              <a:gd name="T61" fmla="*/ 299 h 506"/>
              <a:gd name="T62" fmla="*/ 25 w 233"/>
              <a:gd name="T63" fmla="*/ 289 h 506"/>
              <a:gd name="T64" fmla="*/ 25 w 233"/>
              <a:gd name="T65" fmla="*/ 276 h 506"/>
              <a:gd name="T66" fmla="*/ 28 w 233"/>
              <a:gd name="T67" fmla="*/ 276 h 506"/>
              <a:gd name="T68" fmla="*/ 49 w 233"/>
              <a:gd name="T69" fmla="*/ 176 h 506"/>
              <a:gd name="T70" fmla="*/ 49 w 233"/>
              <a:gd name="T71" fmla="*/ 318 h 506"/>
              <a:gd name="T72" fmla="*/ 67 w 233"/>
              <a:gd name="T73" fmla="*/ 318 h 506"/>
              <a:gd name="T74" fmla="*/ 73 w 233"/>
              <a:gd name="T75" fmla="*/ 489 h 506"/>
              <a:gd name="T76" fmla="*/ 79 w 233"/>
              <a:gd name="T77" fmla="*/ 489 h 506"/>
              <a:gd name="T78" fmla="*/ 70 w 233"/>
              <a:gd name="T79" fmla="*/ 506 h 506"/>
              <a:gd name="T80" fmla="*/ 111 w 233"/>
              <a:gd name="T81" fmla="*/ 506 h 506"/>
              <a:gd name="T82" fmla="*/ 102 w 233"/>
              <a:gd name="T83" fmla="*/ 489 h 506"/>
              <a:gd name="T84" fmla="*/ 108 w 233"/>
              <a:gd name="T85" fmla="*/ 489 h 506"/>
              <a:gd name="T86" fmla="*/ 115 w 233"/>
              <a:gd name="T87" fmla="*/ 318 h 506"/>
              <a:gd name="T88" fmla="*/ 117 w 233"/>
              <a:gd name="T89" fmla="*/ 318 h 506"/>
              <a:gd name="T90" fmla="*/ 123 w 233"/>
              <a:gd name="T91" fmla="*/ 489 h 506"/>
              <a:gd name="T92" fmla="*/ 129 w 233"/>
              <a:gd name="T93" fmla="*/ 489 h 506"/>
              <a:gd name="T94" fmla="*/ 120 w 233"/>
              <a:gd name="T95" fmla="*/ 506 h 506"/>
              <a:gd name="T96" fmla="*/ 161 w 233"/>
              <a:gd name="T97" fmla="*/ 506 h 506"/>
              <a:gd name="T98" fmla="*/ 153 w 233"/>
              <a:gd name="T99" fmla="*/ 489 h 506"/>
              <a:gd name="T100" fmla="*/ 158 w 233"/>
              <a:gd name="T101" fmla="*/ 489 h 506"/>
              <a:gd name="T102" fmla="*/ 165 w 233"/>
              <a:gd name="T103" fmla="*/ 318 h 506"/>
              <a:gd name="T104" fmla="*/ 182 w 233"/>
              <a:gd name="T105" fmla="*/ 318 h 506"/>
              <a:gd name="T106" fmla="*/ 182 w 233"/>
              <a:gd name="T107" fmla="*/ 173 h 506"/>
              <a:gd name="T108" fmla="*/ 204 w 233"/>
              <a:gd name="T109" fmla="*/ 276 h 506"/>
              <a:gd name="T110" fmla="*/ 208 w 233"/>
              <a:gd name="T111" fmla="*/ 276 h 506"/>
              <a:gd name="T112" fmla="*/ 208 w 233"/>
              <a:gd name="T113" fmla="*/ 289 h 506"/>
              <a:gd name="T114" fmla="*/ 218 w 233"/>
              <a:gd name="T115" fmla="*/ 299 h 506"/>
              <a:gd name="T116" fmla="*/ 229 w 233"/>
              <a:gd name="T117" fmla="*/ 289 h 506"/>
              <a:gd name="T118" fmla="*/ 229 w 233"/>
              <a:gd name="T119" fmla="*/ 276 h 506"/>
              <a:gd name="T120" fmla="*/ 233 w 233"/>
              <a:gd name="T121" fmla="*/ 276 h 506"/>
              <a:gd name="T122" fmla="*/ 183 w 233"/>
              <a:gd name="T123" fmla="*/ 95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33" h="506">
                <a:moveTo>
                  <a:pt x="183" y="95"/>
                </a:moveTo>
                <a:cubicBezTo>
                  <a:pt x="182" y="95"/>
                  <a:pt x="182" y="95"/>
                  <a:pt x="182" y="95"/>
                </a:cubicBezTo>
                <a:cubicBezTo>
                  <a:pt x="182" y="95"/>
                  <a:pt x="182" y="95"/>
                  <a:pt x="182" y="95"/>
                </a:cubicBezTo>
                <a:cubicBezTo>
                  <a:pt x="132" y="91"/>
                  <a:pt x="132" y="91"/>
                  <a:pt x="132" y="91"/>
                </a:cubicBezTo>
                <a:cubicBezTo>
                  <a:pt x="132" y="91"/>
                  <a:pt x="132" y="91"/>
                  <a:pt x="132" y="91"/>
                </a:cubicBezTo>
                <a:cubicBezTo>
                  <a:pt x="132" y="91"/>
                  <a:pt x="132" y="91"/>
                  <a:pt x="132" y="91"/>
                </a:cubicBezTo>
                <a:cubicBezTo>
                  <a:pt x="132" y="91"/>
                  <a:pt x="132" y="91"/>
                  <a:pt x="132" y="91"/>
                </a:cubicBezTo>
                <a:cubicBezTo>
                  <a:pt x="132" y="83"/>
                  <a:pt x="132" y="83"/>
                  <a:pt x="132" y="83"/>
                </a:cubicBezTo>
                <a:cubicBezTo>
                  <a:pt x="138" y="82"/>
                  <a:pt x="143" y="76"/>
                  <a:pt x="143" y="70"/>
                </a:cubicBezTo>
                <a:cubicBezTo>
                  <a:pt x="143" y="59"/>
                  <a:pt x="143" y="59"/>
                  <a:pt x="143" y="59"/>
                </a:cubicBezTo>
                <a:cubicBezTo>
                  <a:pt x="146" y="59"/>
                  <a:pt x="148" y="57"/>
                  <a:pt x="148" y="54"/>
                </a:cubicBezTo>
                <a:cubicBezTo>
                  <a:pt x="148" y="44"/>
                  <a:pt x="148" y="44"/>
                  <a:pt x="148" y="44"/>
                </a:cubicBezTo>
                <a:cubicBezTo>
                  <a:pt x="148" y="42"/>
                  <a:pt x="146" y="40"/>
                  <a:pt x="145" y="40"/>
                </a:cubicBezTo>
                <a:cubicBezTo>
                  <a:pt x="148" y="36"/>
                  <a:pt x="151" y="31"/>
                  <a:pt x="151" y="26"/>
                </a:cubicBezTo>
                <a:cubicBezTo>
                  <a:pt x="151" y="16"/>
                  <a:pt x="142" y="7"/>
                  <a:pt x="132" y="7"/>
                </a:cubicBezTo>
                <a:cubicBezTo>
                  <a:pt x="131" y="7"/>
                  <a:pt x="131" y="7"/>
                  <a:pt x="131" y="7"/>
                </a:cubicBezTo>
                <a:cubicBezTo>
                  <a:pt x="126" y="3"/>
                  <a:pt x="118" y="0"/>
                  <a:pt x="110" y="0"/>
                </a:cubicBezTo>
                <a:cubicBezTo>
                  <a:pt x="94" y="0"/>
                  <a:pt x="81" y="11"/>
                  <a:pt x="81" y="25"/>
                </a:cubicBezTo>
                <a:cubicBezTo>
                  <a:pt x="81" y="30"/>
                  <a:pt x="83" y="35"/>
                  <a:pt x="87" y="39"/>
                </a:cubicBezTo>
                <a:cubicBezTo>
                  <a:pt x="85" y="40"/>
                  <a:pt x="83" y="42"/>
                  <a:pt x="83" y="44"/>
                </a:cubicBezTo>
                <a:cubicBezTo>
                  <a:pt x="83" y="54"/>
                  <a:pt x="83" y="54"/>
                  <a:pt x="83" y="54"/>
                </a:cubicBezTo>
                <a:cubicBezTo>
                  <a:pt x="83" y="57"/>
                  <a:pt x="85" y="59"/>
                  <a:pt x="88" y="59"/>
                </a:cubicBezTo>
                <a:cubicBezTo>
                  <a:pt x="88" y="70"/>
                  <a:pt x="88" y="70"/>
                  <a:pt x="88" y="70"/>
                </a:cubicBezTo>
                <a:cubicBezTo>
                  <a:pt x="88" y="77"/>
                  <a:pt x="93" y="82"/>
                  <a:pt x="99" y="83"/>
                </a:cubicBezTo>
                <a:cubicBezTo>
                  <a:pt x="99" y="91"/>
                  <a:pt x="99" y="91"/>
                  <a:pt x="99" y="91"/>
                </a:cubicBezTo>
                <a:cubicBezTo>
                  <a:pt x="49" y="95"/>
                  <a:pt x="49" y="95"/>
                  <a:pt x="49" y="95"/>
                </a:cubicBezTo>
                <a:cubicBezTo>
                  <a:pt x="49" y="97"/>
                  <a:pt x="49" y="97"/>
                  <a:pt x="49" y="97"/>
                </a:cubicBezTo>
                <a:cubicBezTo>
                  <a:pt x="23" y="155"/>
                  <a:pt x="6" y="213"/>
                  <a:pt x="0" y="276"/>
                </a:cubicBezTo>
                <a:cubicBezTo>
                  <a:pt x="3" y="276"/>
                  <a:pt x="3" y="276"/>
                  <a:pt x="3" y="276"/>
                </a:cubicBezTo>
                <a:cubicBezTo>
                  <a:pt x="3" y="289"/>
                  <a:pt x="3" y="289"/>
                  <a:pt x="3" y="289"/>
                </a:cubicBezTo>
                <a:cubicBezTo>
                  <a:pt x="3" y="295"/>
                  <a:pt x="8" y="299"/>
                  <a:pt x="14" y="299"/>
                </a:cubicBezTo>
                <a:cubicBezTo>
                  <a:pt x="20" y="299"/>
                  <a:pt x="25" y="295"/>
                  <a:pt x="25" y="289"/>
                </a:cubicBezTo>
                <a:cubicBezTo>
                  <a:pt x="25" y="276"/>
                  <a:pt x="25" y="276"/>
                  <a:pt x="25" y="276"/>
                </a:cubicBezTo>
                <a:cubicBezTo>
                  <a:pt x="28" y="276"/>
                  <a:pt x="28" y="276"/>
                  <a:pt x="28" y="276"/>
                </a:cubicBezTo>
                <a:cubicBezTo>
                  <a:pt x="32" y="241"/>
                  <a:pt x="39" y="208"/>
                  <a:pt x="49" y="176"/>
                </a:cubicBezTo>
                <a:cubicBezTo>
                  <a:pt x="49" y="318"/>
                  <a:pt x="49" y="318"/>
                  <a:pt x="49" y="318"/>
                </a:cubicBezTo>
                <a:cubicBezTo>
                  <a:pt x="67" y="318"/>
                  <a:pt x="67" y="318"/>
                  <a:pt x="67" y="318"/>
                </a:cubicBezTo>
                <a:cubicBezTo>
                  <a:pt x="73" y="489"/>
                  <a:pt x="73" y="489"/>
                  <a:pt x="73" y="489"/>
                </a:cubicBezTo>
                <a:cubicBezTo>
                  <a:pt x="79" y="489"/>
                  <a:pt x="79" y="489"/>
                  <a:pt x="79" y="489"/>
                </a:cubicBezTo>
                <a:cubicBezTo>
                  <a:pt x="74" y="493"/>
                  <a:pt x="70" y="499"/>
                  <a:pt x="70" y="506"/>
                </a:cubicBezTo>
                <a:cubicBezTo>
                  <a:pt x="111" y="506"/>
                  <a:pt x="111" y="506"/>
                  <a:pt x="111" y="506"/>
                </a:cubicBezTo>
                <a:cubicBezTo>
                  <a:pt x="111" y="499"/>
                  <a:pt x="108" y="493"/>
                  <a:pt x="102" y="489"/>
                </a:cubicBezTo>
                <a:cubicBezTo>
                  <a:pt x="108" y="489"/>
                  <a:pt x="108" y="489"/>
                  <a:pt x="108" y="489"/>
                </a:cubicBezTo>
                <a:cubicBezTo>
                  <a:pt x="115" y="318"/>
                  <a:pt x="115" y="318"/>
                  <a:pt x="115" y="318"/>
                </a:cubicBezTo>
                <a:cubicBezTo>
                  <a:pt x="117" y="318"/>
                  <a:pt x="117" y="318"/>
                  <a:pt x="117" y="318"/>
                </a:cubicBezTo>
                <a:cubicBezTo>
                  <a:pt x="123" y="489"/>
                  <a:pt x="123" y="489"/>
                  <a:pt x="123" y="489"/>
                </a:cubicBezTo>
                <a:cubicBezTo>
                  <a:pt x="129" y="489"/>
                  <a:pt x="129" y="489"/>
                  <a:pt x="129" y="489"/>
                </a:cubicBezTo>
                <a:cubicBezTo>
                  <a:pt x="124" y="493"/>
                  <a:pt x="120" y="499"/>
                  <a:pt x="120" y="506"/>
                </a:cubicBezTo>
                <a:cubicBezTo>
                  <a:pt x="161" y="506"/>
                  <a:pt x="161" y="506"/>
                  <a:pt x="161" y="506"/>
                </a:cubicBezTo>
                <a:cubicBezTo>
                  <a:pt x="161" y="499"/>
                  <a:pt x="158" y="493"/>
                  <a:pt x="153" y="489"/>
                </a:cubicBezTo>
                <a:cubicBezTo>
                  <a:pt x="158" y="489"/>
                  <a:pt x="158" y="489"/>
                  <a:pt x="158" y="489"/>
                </a:cubicBezTo>
                <a:cubicBezTo>
                  <a:pt x="165" y="318"/>
                  <a:pt x="165" y="318"/>
                  <a:pt x="165" y="318"/>
                </a:cubicBezTo>
                <a:cubicBezTo>
                  <a:pt x="182" y="318"/>
                  <a:pt x="182" y="318"/>
                  <a:pt x="182" y="318"/>
                </a:cubicBezTo>
                <a:cubicBezTo>
                  <a:pt x="182" y="173"/>
                  <a:pt x="182" y="173"/>
                  <a:pt x="182" y="173"/>
                </a:cubicBezTo>
                <a:cubicBezTo>
                  <a:pt x="193" y="206"/>
                  <a:pt x="200" y="240"/>
                  <a:pt x="204" y="276"/>
                </a:cubicBezTo>
                <a:cubicBezTo>
                  <a:pt x="208" y="276"/>
                  <a:pt x="208" y="276"/>
                  <a:pt x="208" y="276"/>
                </a:cubicBezTo>
                <a:cubicBezTo>
                  <a:pt x="208" y="289"/>
                  <a:pt x="208" y="289"/>
                  <a:pt x="208" y="289"/>
                </a:cubicBezTo>
                <a:cubicBezTo>
                  <a:pt x="208" y="295"/>
                  <a:pt x="212" y="299"/>
                  <a:pt x="218" y="299"/>
                </a:cubicBezTo>
                <a:cubicBezTo>
                  <a:pt x="224" y="299"/>
                  <a:pt x="229" y="295"/>
                  <a:pt x="229" y="289"/>
                </a:cubicBezTo>
                <a:cubicBezTo>
                  <a:pt x="229" y="276"/>
                  <a:pt x="229" y="276"/>
                  <a:pt x="229" y="276"/>
                </a:cubicBezTo>
                <a:cubicBezTo>
                  <a:pt x="233" y="276"/>
                  <a:pt x="233" y="276"/>
                  <a:pt x="233" y="276"/>
                </a:cubicBezTo>
                <a:cubicBezTo>
                  <a:pt x="227" y="212"/>
                  <a:pt x="210" y="153"/>
                  <a:pt x="183" y="95"/>
                </a:cubicBezTo>
                <a:close/>
              </a:path>
            </a:pathLst>
          </a:custGeom>
          <a:solidFill>
            <a:srgbClr val="005A9E"/>
          </a:solidFill>
          <a:ln>
            <a:noFill/>
          </a:ln>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1358" name="Freeform 389"/>
          <p:cNvSpPr>
            <a:spLocks/>
          </p:cNvSpPr>
          <p:nvPr/>
        </p:nvSpPr>
        <p:spPr bwMode="auto">
          <a:xfrm flipH="1">
            <a:off x="7808211" y="4933518"/>
            <a:ext cx="908704" cy="2051305"/>
          </a:xfrm>
          <a:custGeom>
            <a:avLst/>
            <a:gdLst>
              <a:gd name="T0" fmla="*/ 189 w 241"/>
              <a:gd name="T1" fmla="*/ 99 h 545"/>
              <a:gd name="T2" fmla="*/ 189 w 241"/>
              <a:gd name="T3" fmla="*/ 99 h 545"/>
              <a:gd name="T4" fmla="*/ 189 w 241"/>
              <a:gd name="T5" fmla="*/ 99 h 545"/>
              <a:gd name="T6" fmla="*/ 137 w 241"/>
              <a:gd name="T7" fmla="*/ 94 h 545"/>
              <a:gd name="T8" fmla="*/ 137 w 241"/>
              <a:gd name="T9" fmla="*/ 86 h 545"/>
              <a:gd name="T10" fmla="*/ 148 w 241"/>
              <a:gd name="T11" fmla="*/ 73 h 545"/>
              <a:gd name="T12" fmla="*/ 148 w 241"/>
              <a:gd name="T13" fmla="*/ 61 h 545"/>
              <a:gd name="T14" fmla="*/ 153 w 241"/>
              <a:gd name="T15" fmla="*/ 56 h 545"/>
              <a:gd name="T16" fmla="*/ 153 w 241"/>
              <a:gd name="T17" fmla="*/ 46 h 545"/>
              <a:gd name="T18" fmla="*/ 150 w 241"/>
              <a:gd name="T19" fmla="*/ 41 h 545"/>
              <a:gd name="T20" fmla="*/ 156 w 241"/>
              <a:gd name="T21" fmla="*/ 27 h 545"/>
              <a:gd name="T22" fmla="*/ 136 w 241"/>
              <a:gd name="T23" fmla="*/ 7 h 545"/>
              <a:gd name="T24" fmla="*/ 136 w 241"/>
              <a:gd name="T25" fmla="*/ 7 h 545"/>
              <a:gd name="T26" fmla="*/ 114 w 241"/>
              <a:gd name="T27" fmla="*/ 0 h 545"/>
              <a:gd name="T28" fmla="*/ 84 w 241"/>
              <a:gd name="T29" fmla="*/ 25 h 545"/>
              <a:gd name="T30" fmla="*/ 90 w 241"/>
              <a:gd name="T31" fmla="*/ 41 h 545"/>
              <a:gd name="T32" fmla="*/ 86 w 241"/>
              <a:gd name="T33" fmla="*/ 46 h 545"/>
              <a:gd name="T34" fmla="*/ 86 w 241"/>
              <a:gd name="T35" fmla="*/ 56 h 545"/>
              <a:gd name="T36" fmla="*/ 91 w 241"/>
              <a:gd name="T37" fmla="*/ 61 h 545"/>
              <a:gd name="T38" fmla="*/ 91 w 241"/>
              <a:gd name="T39" fmla="*/ 73 h 545"/>
              <a:gd name="T40" fmla="*/ 103 w 241"/>
              <a:gd name="T41" fmla="*/ 86 h 545"/>
              <a:gd name="T42" fmla="*/ 103 w 241"/>
              <a:gd name="T43" fmla="*/ 94 h 545"/>
              <a:gd name="T44" fmla="*/ 51 w 241"/>
              <a:gd name="T45" fmla="*/ 99 h 545"/>
              <a:gd name="T46" fmla="*/ 51 w 241"/>
              <a:gd name="T47" fmla="*/ 100 h 545"/>
              <a:gd name="T48" fmla="*/ 0 w 241"/>
              <a:gd name="T49" fmla="*/ 286 h 545"/>
              <a:gd name="T50" fmla="*/ 4 w 241"/>
              <a:gd name="T51" fmla="*/ 286 h 545"/>
              <a:gd name="T52" fmla="*/ 4 w 241"/>
              <a:gd name="T53" fmla="*/ 299 h 545"/>
              <a:gd name="T54" fmla="*/ 15 w 241"/>
              <a:gd name="T55" fmla="*/ 310 h 545"/>
              <a:gd name="T56" fmla="*/ 26 w 241"/>
              <a:gd name="T57" fmla="*/ 299 h 545"/>
              <a:gd name="T58" fmla="*/ 26 w 241"/>
              <a:gd name="T59" fmla="*/ 286 h 545"/>
              <a:gd name="T60" fmla="*/ 29 w 241"/>
              <a:gd name="T61" fmla="*/ 286 h 545"/>
              <a:gd name="T62" fmla="*/ 51 w 241"/>
              <a:gd name="T63" fmla="*/ 182 h 545"/>
              <a:gd name="T64" fmla="*/ 51 w 241"/>
              <a:gd name="T65" fmla="*/ 330 h 545"/>
              <a:gd name="T66" fmla="*/ 69 w 241"/>
              <a:gd name="T67" fmla="*/ 330 h 545"/>
              <a:gd name="T68" fmla="*/ 76 w 241"/>
              <a:gd name="T69" fmla="*/ 528 h 545"/>
              <a:gd name="T70" fmla="*/ 82 w 241"/>
              <a:gd name="T71" fmla="*/ 528 h 545"/>
              <a:gd name="T72" fmla="*/ 73 w 241"/>
              <a:gd name="T73" fmla="*/ 545 h 545"/>
              <a:gd name="T74" fmla="*/ 115 w 241"/>
              <a:gd name="T75" fmla="*/ 545 h 545"/>
              <a:gd name="T76" fmla="*/ 106 w 241"/>
              <a:gd name="T77" fmla="*/ 528 h 545"/>
              <a:gd name="T78" fmla="*/ 112 w 241"/>
              <a:gd name="T79" fmla="*/ 528 h 545"/>
              <a:gd name="T80" fmla="*/ 119 w 241"/>
              <a:gd name="T81" fmla="*/ 330 h 545"/>
              <a:gd name="T82" fmla="*/ 121 w 241"/>
              <a:gd name="T83" fmla="*/ 330 h 545"/>
              <a:gd name="T84" fmla="*/ 128 w 241"/>
              <a:gd name="T85" fmla="*/ 528 h 545"/>
              <a:gd name="T86" fmla="*/ 134 w 241"/>
              <a:gd name="T87" fmla="*/ 528 h 545"/>
              <a:gd name="T88" fmla="*/ 125 w 241"/>
              <a:gd name="T89" fmla="*/ 545 h 545"/>
              <a:gd name="T90" fmla="*/ 167 w 241"/>
              <a:gd name="T91" fmla="*/ 545 h 545"/>
              <a:gd name="T92" fmla="*/ 158 w 241"/>
              <a:gd name="T93" fmla="*/ 528 h 545"/>
              <a:gd name="T94" fmla="*/ 164 w 241"/>
              <a:gd name="T95" fmla="*/ 528 h 545"/>
              <a:gd name="T96" fmla="*/ 171 w 241"/>
              <a:gd name="T97" fmla="*/ 330 h 545"/>
              <a:gd name="T98" fmla="*/ 189 w 241"/>
              <a:gd name="T99" fmla="*/ 330 h 545"/>
              <a:gd name="T100" fmla="*/ 189 w 241"/>
              <a:gd name="T101" fmla="*/ 179 h 545"/>
              <a:gd name="T102" fmla="*/ 212 w 241"/>
              <a:gd name="T103" fmla="*/ 286 h 545"/>
              <a:gd name="T104" fmla="*/ 215 w 241"/>
              <a:gd name="T105" fmla="*/ 286 h 545"/>
              <a:gd name="T106" fmla="*/ 215 w 241"/>
              <a:gd name="T107" fmla="*/ 299 h 545"/>
              <a:gd name="T108" fmla="*/ 226 w 241"/>
              <a:gd name="T109" fmla="*/ 310 h 545"/>
              <a:gd name="T110" fmla="*/ 237 w 241"/>
              <a:gd name="T111" fmla="*/ 299 h 545"/>
              <a:gd name="T112" fmla="*/ 237 w 241"/>
              <a:gd name="T113" fmla="*/ 286 h 545"/>
              <a:gd name="T114" fmla="*/ 241 w 241"/>
              <a:gd name="T115" fmla="*/ 286 h 545"/>
              <a:gd name="T116" fmla="*/ 189 w 241"/>
              <a:gd name="T117" fmla="*/ 99 h 5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41" h="545">
                <a:moveTo>
                  <a:pt x="189" y="99"/>
                </a:moveTo>
                <a:cubicBezTo>
                  <a:pt x="189" y="99"/>
                  <a:pt x="189" y="99"/>
                  <a:pt x="189" y="99"/>
                </a:cubicBezTo>
                <a:cubicBezTo>
                  <a:pt x="189" y="99"/>
                  <a:pt x="189" y="99"/>
                  <a:pt x="189" y="99"/>
                </a:cubicBezTo>
                <a:cubicBezTo>
                  <a:pt x="137" y="94"/>
                  <a:pt x="137" y="94"/>
                  <a:pt x="137" y="94"/>
                </a:cubicBezTo>
                <a:cubicBezTo>
                  <a:pt x="137" y="86"/>
                  <a:pt x="137" y="86"/>
                  <a:pt x="137" y="86"/>
                </a:cubicBezTo>
                <a:cubicBezTo>
                  <a:pt x="143" y="85"/>
                  <a:pt x="148" y="79"/>
                  <a:pt x="148" y="73"/>
                </a:cubicBezTo>
                <a:cubicBezTo>
                  <a:pt x="148" y="61"/>
                  <a:pt x="148" y="61"/>
                  <a:pt x="148" y="61"/>
                </a:cubicBezTo>
                <a:cubicBezTo>
                  <a:pt x="151" y="61"/>
                  <a:pt x="153" y="59"/>
                  <a:pt x="153" y="56"/>
                </a:cubicBezTo>
                <a:cubicBezTo>
                  <a:pt x="153" y="46"/>
                  <a:pt x="153" y="46"/>
                  <a:pt x="153" y="46"/>
                </a:cubicBezTo>
                <a:cubicBezTo>
                  <a:pt x="153" y="44"/>
                  <a:pt x="152" y="42"/>
                  <a:pt x="150" y="41"/>
                </a:cubicBezTo>
                <a:cubicBezTo>
                  <a:pt x="154" y="38"/>
                  <a:pt x="156" y="33"/>
                  <a:pt x="156" y="27"/>
                </a:cubicBezTo>
                <a:cubicBezTo>
                  <a:pt x="156" y="16"/>
                  <a:pt x="147" y="7"/>
                  <a:pt x="136" y="7"/>
                </a:cubicBezTo>
                <a:cubicBezTo>
                  <a:pt x="136" y="7"/>
                  <a:pt x="136" y="7"/>
                  <a:pt x="136" y="7"/>
                </a:cubicBezTo>
                <a:cubicBezTo>
                  <a:pt x="130" y="3"/>
                  <a:pt x="123" y="0"/>
                  <a:pt x="114" y="0"/>
                </a:cubicBezTo>
                <a:cubicBezTo>
                  <a:pt x="97" y="0"/>
                  <a:pt x="84" y="11"/>
                  <a:pt x="84" y="25"/>
                </a:cubicBezTo>
                <a:cubicBezTo>
                  <a:pt x="84" y="31"/>
                  <a:pt x="86" y="37"/>
                  <a:pt x="90" y="41"/>
                </a:cubicBezTo>
                <a:cubicBezTo>
                  <a:pt x="88" y="41"/>
                  <a:pt x="86" y="43"/>
                  <a:pt x="86" y="46"/>
                </a:cubicBezTo>
                <a:cubicBezTo>
                  <a:pt x="86" y="56"/>
                  <a:pt x="86" y="56"/>
                  <a:pt x="86" y="56"/>
                </a:cubicBezTo>
                <a:cubicBezTo>
                  <a:pt x="86" y="59"/>
                  <a:pt x="88" y="61"/>
                  <a:pt x="91" y="61"/>
                </a:cubicBezTo>
                <a:cubicBezTo>
                  <a:pt x="91" y="73"/>
                  <a:pt x="91" y="73"/>
                  <a:pt x="91" y="73"/>
                </a:cubicBezTo>
                <a:cubicBezTo>
                  <a:pt x="91" y="80"/>
                  <a:pt x="96" y="86"/>
                  <a:pt x="103" y="86"/>
                </a:cubicBezTo>
                <a:cubicBezTo>
                  <a:pt x="103" y="94"/>
                  <a:pt x="103" y="94"/>
                  <a:pt x="103" y="94"/>
                </a:cubicBezTo>
                <a:cubicBezTo>
                  <a:pt x="51" y="99"/>
                  <a:pt x="51" y="99"/>
                  <a:pt x="51" y="99"/>
                </a:cubicBezTo>
                <a:cubicBezTo>
                  <a:pt x="51" y="100"/>
                  <a:pt x="51" y="100"/>
                  <a:pt x="51" y="100"/>
                </a:cubicBezTo>
                <a:cubicBezTo>
                  <a:pt x="23" y="160"/>
                  <a:pt x="6" y="220"/>
                  <a:pt x="0" y="286"/>
                </a:cubicBezTo>
                <a:cubicBezTo>
                  <a:pt x="4" y="286"/>
                  <a:pt x="4" y="286"/>
                  <a:pt x="4" y="286"/>
                </a:cubicBezTo>
                <a:cubicBezTo>
                  <a:pt x="4" y="299"/>
                  <a:pt x="4" y="299"/>
                  <a:pt x="4" y="299"/>
                </a:cubicBezTo>
                <a:cubicBezTo>
                  <a:pt x="4" y="305"/>
                  <a:pt x="9" y="310"/>
                  <a:pt x="15" y="310"/>
                </a:cubicBezTo>
                <a:cubicBezTo>
                  <a:pt x="21" y="310"/>
                  <a:pt x="26" y="305"/>
                  <a:pt x="26" y="299"/>
                </a:cubicBezTo>
                <a:cubicBezTo>
                  <a:pt x="26" y="286"/>
                  <a:pt x="26" y="286"/>
                  <a:pt x="26" y="286"/>
                </a:cubicBezTo>
                <a:cubicBezTo>
                  <a:pt x="29" y="286"/>
                  <a:pt x="29" y="286"/>
                  <a:pt x="29" y="286"/>
                </a:cubicBezTo>
                <a:cubicBezTo>
                  <a:pt x="33" y="250"/>
                  <a:pt x="41" y="216"/>
                  <a:pt x="51" y="182"/>
                </a:cubicBezTo>
                <a:cubicBezTo>
                  <a:pt x="51" y="330"/>
                  <a:pt x="51" y="330"/>
                  <a:pt x="51" y="330"/>
                </a:cubicBezTo>
                <a:cubicBezTo>
                  <a:pt x="69" y="330"/>
                  <a:pt x="69" y="330"/>
                  <a:pt x="69" y="330"/>
                </a:cubicBezTo>
                <a:cubicBezTo>
                  <a:pt x="76" y="528"/>
                  <a:pt x="76" y="528"/>
                  <a:pt x="76" y="528"/>
                </a:cubicBezTo>
                <a:cubicBezTo>
                  <a:pt x="82" y="528"/>
                  <a:pt x="82" y="528"/>
                  <a:pt x="82" y="528"/>
                </a:cubicBezTo>
                <a:cubicBezTo>
                  <a:pt x="76" y="531"/>
                  <a:pt x="73" y="538"/>
                  <a:pt x="73" y="545"/>
                </a:cubicBezTo>
                <a:cubicBezTo>
                  <a:pt x="115" y="545"/>
                  <a:pt x="115" y="545"/>
                  <a:pt x="115" y="545"/>
                </a:cubicBezTo>
                <a:cubicBezTo>
                  <a:pt x="115" y="538"/>
                  <a:pt x="112" y="531"/>
                  <a:pt x="106" y="528"/>
                </a:cubicBezTo>
                <a:cubicBezTo>
                  <a:pt x="112" y="528"/>
                  <a:pt x="112" y="528"/>
                  <a:pt x="112" y="528"/>
                </a:cubicBezTo>
                <a:cubicBezTo>
                  <a:pt x="119" y="330"/>
                  <a:pt x="119" y="330"/>
                  <a:pt x="119" y="330"/>
                </a:cubicBezTo>
                <a:cubicBezTo>
                  <a:pt x="121" y="330"/>
                  <a:pt x="121" y="330"/>
                  <a:pt x="121" y="330"/>
                </a:cubicBezTo>
                <a:cubicBezTo>
                  <a:pt x="128" y="528"/>
                  <a:pt x="128" y="528"/>
                  <a:pt x="128" y="528"/>
                </a:cubicBezTo>
                <a:cubicBezTo>
                  <a:pt x="134" y="528"/>
                  <a:pt x="134" y="528"/>
                  <a:pt x="134" y="528"/>
                </a:cubicBezTo>
                <a:cubicBezTo>
                  <a:pt x="128" y="531"/>
                  <a:pt x="125" y="538"/>
                  <a:pt x="125" y="545"/>
                </a:cubicBezTo>
                <a:cubicBezTo>
                  <a:pt x="167" y="545"/>
                  <a:pt x="167" y="545"/>
                  <a:pt x="167" y="545"/>
                </a:cubicBezTo>
                <a:cubicBezTo>
                  <a:pt x="167" y="538"/>
                  <a:pt x="164" y="531"/>
                  <a:pt x="158" y="528"/>
                </a:cubicBezTo>
                <a:cubicBezTo>
                  <a:pt x="164" y="528"/>
                  <a:pt x="164" y="528"/>
                  <a:pt x="164" y="528"/>
                </a:cubicBezTo>
                <a:cubicBezTo>
                  <a:pt x="171" y="330"/>
                  <a:pt x="171" y="330"/>
                  <a:pt x="171" y="330"/>
                </a:cubicBezTo>
                <a:cubicBezTo>
                  <a:pt x="189" y="330"/>
                  <a:pt x="189" y="330"/>
                  <a:pt x="189" y="330"/>
                </a:cubicBezTo>
                <a:cubicBezTo>
                  <a:pt x="189" y="179"/>
                  <a:pt x="189" y="179"/>
                  <a:pt x="189" y="179"/>
                </a:cubicBezTo>
                <a:cubicBezTo>
                  <a:pt x="200" y="214"/>
                  <a:pt x="208" y="249"/>
                  <a:pt x="212" y="286"/>
                </a:cubicBezTo>
                <a:cubicBezTo>
                  <a:pt x="215" y="286"/>
                  <a:pt x="215" y="286"/>
                  <a:pt x="215" y="286"/>
                </a:cubicBezTo>
                <a:cubicBezTo>
                  <a:pt x="215" y="299"/>
                  <a:pt x="215" y="299"/>
                  <a:pt x="215" y="299"/>
                </a:cubicBezTo>
                <a:cubicBezTo>
                  <a:pt x="215" y="305"/>
                  <a:pt x="220" y="310"/>
                  <a:pt x="226" y="310"/>
                </a:cubicBezTo>
                <a:cubicBezTo>
                  <a:pt x="232" y="310"/>
                  <a:pt x="237" y="305"/>
                  <a:pt x="237" y="299"/>
                </a:cubicBezTo>
                <a:cubicBezTo>
                  <a:pt x="237" y="286"/>
                  <a:pt x="237" y="286"/>
                  <a:pt x="237" y="286"/>
                </a:cubicBezTo>
                <a:cubicBezTo>
                  <a:pt x="241" y="286"/>
                  <a:pt x="241" y="286"/>
                  <a:pt x="241" y="286"/>
                </a:cubicBezTo>
                <a:cubicBezTo>
                  <a:pt x="235" y="220"/>
                  <a:pt x="217" y="159"/>
                  <a:pt x="189" y="99"/>
                </a:cubicBezTo>
                <a:close/>
              </a:path>
            </a:pathLst>
          </a:custGeom>
          <a:solidFill>
            <a:srgbClr val="005A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1359" name="Freeform 390"/>
          <p:cNvSpPr>
            <a:spLocks/>
          </p:cNvSpPr>
          <p:nvPr/>
        </p:nvSpPr>
        <p:spPr bwMode="auto">
          <a:xfrm flipH="1">
            <a:off x="7059727" y="5083265"/>
            <a:ext cx="633853" cy="1901559"/>
          </a:xfrm>
          <a:custGeom>
            <a:avLst/>
            <a:gdLst>
              <a:gd name="T0" fmla="*/ 142 w 172"/>
              <a:gd name="T1" fmla="*/ 104 h 516"/>
              <a:gd name="T2" fmla="*/ 102 w 172"/>
              <a:gd name="T3" fmla="*/ 100 h 516"/>
              <a:gd name="T4" fmla="*/ 99 w 172"/>
              <a:gd name="T5" fmla="*/ 96 h 516"/>
              <a:gd name="T6" fmla="*/ 129 w 172"/>
              <a:gd name="T7" fmla="*/ 82 h 516"/>
              <a:gd name="T8" fmla="*/ 117 w 172"/>
              <a:gd name="T9" fmla="*/ 76 h 516"/>
              <a:gd name="T10" fmla="*/ 122 w 172"/>
              <a:gd name="T11" fmla="*/ 60 h 516"/>
              <a:gd name="T12" fmla="*/ 122 w 172"/>
              <a:gd name="T13" fmla="*/ 59 h 516"/>
              <a:gd name="T14" fmla="*/ 106 w 172"/>
              <a:gd name="T15" fmla="*/ 15 h 516"/>
              <a:gd name="T16" fmla="*/ 50 w 172"/>
              <a:gd name="T17" fmla="*/ 39 h 516"/>
              <a:gd name="T18" fmla="*/ 54 w 172"/>
              <a:gd name="T19" fmla="*/ 59 h 516"/>
              <a:gd name="T20" fmla="*/ 51 w 172"/>
              <a:gd name="T21" fmla="*/ 76 h 516"/>
              <a:gd name="T22" fmla="*/ 60 w 172"/>
              <a:gd name="T23" fmla="*/ 95 h 516"/>
              <a:gd name="T24" fmla="*/ 75 w 172"/>
              <a:gd name="T25" fmla="*/ 100 h 516"/>
              <a:gd name="T26" fmla="*/ 31 w 172"/>
              <a:gd name="T27" fmla="*/ 104 h 516"/>
              <a:gd name="T28" fmla="*/ 31 w 172"/>
              <a:gd name="T29" fmla="*/ 104 h 516"/>
              <a:gd name="T30" fmla="*/ 3 w 172"/>
              <a:gd name="T31" fmla="*/ 237 h 516"/>
              <a:gd name="T32" fmla="*/ 11 w 172"/>
              <a:gd name="T33" fmla="*/ 254 h 516"/>
              <a:gd name="T34" fmla="*/ 19 w 172"/>
              <a:gd name="T35" fmla="*/ 237 h 516"/>
              <a:gd name="T36" fmla="*/ 34 w 172"/>
              <a:gd name="T37" fmla="*/ 160 h 516"/>
              <a:gd name="T38" fmla="*/ 40 w 172"/>
              <a:gd name="T39" fmla="*/ 390 h 516"/>
              <a:gd name="T40" fmla="*/ 59 w 172"/>
              <a:gd name="T41" fmla="*/ 508 h 516"/>
              <a:gd name="T42" fmla="*/ 59 w 172"/>
              <a:gd name="T43" fmla="*/ 516 h 516"/>
              <a:gd name="T44" fmla="*/ 85 w 172"/>
              <a:gd name="T45" fmla="*/ 516 h 516"/>
              <a:gd name="T46" fmla="*/ 85 w 172"/>
              <a:gd name="T47" fmla="*/ 390 h 516"/>
              <a:gd name="T48" fmla="*/ 95 w 172"/>
              <a:gd name="T49" fmla="*/ 508 h 516"/>
              <a:gd name="T50" fmla="*/ 95 w 172"/>
              <a:gd name="T51" fmla="*/ 516 h 516"/>
              <a:gd name="T52" fmla="*/ 120 w 172"/>
              <a:gd name="T53" fmla="*/ 516 h 516"/>
              <a:gd name="T54" fmla="*/ 120 w 172"/>
              <a:gd name="T55" fmla="*/ 390 h 516"/>
              <a:gd name="T56" fmla="*/ 133 w 172"/>
              <a:gd name="T57" fmla="*/ 271 h 516"/>
              <a:gd name="T58" fmla="*/ 151 w 172"/>
              <a:gd name="T59" fmla="*/ 237 h 516"/>
              <a:gd name="T60" fmla="*/ 154 w 172"/>
              <a:gd name="T61" fmla="*/ 247 h 516"/>
              <a:gd name="T62" fmla="*/ 170 w 172"/>
              <a:gd name="T63" fmla="*/ 247 h 516"/>
              <a:gd name="T64" fmla="*/ 172 w 172"/>
              <a:gd name="T65" fmla="*/ 237 h 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2" h="516">
                <a:moveTo>
                  <a:pt x="142" y="104"/>
                </a:moveTo>
                <a:cubicBezTo>
                  <a:pt x="142" y="104"/>
                  <a:pt x="142" y="104"/>
                  <a:pt x="142" y="104"/>
                </a:cubicBezTo>
                <a:cubicBezTo>
                  <a:pt x="102" y="100"/>
                  <a:pt x="102" y="100"/>
                  <a:pt x="102" y="100"/>
                </a:cubicBezTo>
                <a:cubicBezTo>
                  <a:pt x="102" y="100"/>
                  <a:pt x="102" y="100"/>
                  <a:pt x="102" y="100"/>
                </a:cubicBezTo>
                <a:cubicBezTo>
                  <a:pt x="98" y="100"/>
                  <a:pt x="98" y="100"/>
                  <a:pt x="98" y="100"/>
                </a:cubicBezTo>
                <a:cubicBezTo>
                  <a:pt x="99" y="96"/>
                  <a:pt x="99" y="96"/>
                  <a:pt x="99" y="96"/>
                </a:cubicBezTo>
                <a:cubicBezTo>
                  <a:pt x="104" y="96"/>
                  <a:pt x="108" y="96"/>
                  <a:pt x="116" y="95"/>
                </a:cubicBezTo>
                <a:cubicBezTo>
                  <a:pt x="127" y="93"/>
                  <a:pt x="129" y="86"/>
                  <a:pt x="129" y="82"/>
                </a:cubicBezTo>
                <a:cubicBezTo>
                  <a:pt x="129" y="77"/>
                  <a:pt x="126" y="70"/>
                  <a:pt x="125" y="76"/>
                </a:cubicBezTo>
                <a:cubicBezTo>
                  <a:pt x="123" y="81"/>
                  <a:pt x="118" y="80"/>
                  <a:pt x="117" y="76"/>
                </a:cubicBezTo>
                <a:cubicBezTo>
                  <a:pt x="116" y="74"/>
                  <a:pt x="118" y="68"/>
                  <a:pt x="120" y="64"/>
                </a:cubicBezTo>
                <a:cubicBezTo>
                  <a:pt x="120" y="62"/>
                  <a:pt x="121" y="61"/>
                  <a:pt x="122" y="60"/>
                </a:cubicBezTo>
                <a:cubicBezTo>
                  <a:pt x="122" y="59"/>
                  <a:pt x="122" y="59"/>
                  <a:pt x="122" y="59"/>
                </a:cubicBezTo>
                <a:cubicBezTo>
                  <a:pt x="122" y="59"/>
                  <a:pt x="122" y="59"/>
                  <a:pt x="122" y="59"/>
                </a:cubicBezTo>
                <a:cubicBezTo>
                  <a:pt x="123" y="55"/>
                  <a:pt x="124" y="50"/>
                  <a:pt x="124" y="45"/>
                </a:cubicBezTo>
                <a:cubicBezTo>
                  <a:pt x="124" y="31"/>
                  <a:pt x="117" y="19"/>
                  <a:pt x="106" y="15"/>
                </a:cubicBezTo>
                <a:cubicBezTo>
                  <a:pt x="100" y="6"/>
                  <a:pt x="91" y="0"/>
                  <a:pt x="81" y="0"/>
                </a:cubicBezTo>
                <a:cubicBezTo>
                  <a:pt x="64" y="0"/>
                  <a:pt x="50" y="17"/>
                  <a:pt x="50" y="39"/>
                </a:cubicBezTo>
                <a:cubicBezTo>
                  <a:pt x="50" y="47"/>
                  <a:pt x="51" y="53"/>
                  <a:pt x="54" y="59"/>
                </a:cubicBezTo>
                <a:cubicBezTo>
                  <a:pt x="54" y="59"/>
                  <a:pt x="54" y="59"/>
                  <a:pt x="54" y="59"/>
                </a:cubicBezTo>
                <a:cubicBezTo>
                  <a:pt x="54" y="59"/>
                  <a:pt x="61" y="72"/>
                  <a:pt x="59" y="76"/>
                </a:cubicBezTo>
                <a:cubicBezTo>
                  <a:pt x="58" y="80"/>
                  <a:pt x="53" y="81"/>
                  <a:pt x="51" y="76"/>
                </a:cubicBezTo>
                <a:cubicBezTo>
                  <a:pt x="49" y="70"/>
                  <a:pt x="46" y="77"/>
                  <a:pt x="47" y="82"/>
                </a:cubicBezTo>
                <a:cubicBezTo>
                  <a:pt x="47" y="86"/>
                  <a:pt x="49" y="93"/>
                  <a:pt x="60" y="95"/>
                </a:cubicBezTo>
                <a:cubicBezTo>
                  <a:pt x="66" y="96"/>
                  <a:pt x="70" y="96"/>
                  <a:pt x="75" y="96"/>
                </a:cubicBezTo>
                <a:cubicBezTo>
                  <a:pt x="75" y="100"/>
                  <a:pt x="75" y="100"/>
                  <a:pt x="75" y="100"/>
                </a:cubicBezTo>
                <a:cubicBezTo>
                  <a:pt x="71" y="100"/>
                  <a:pt x="71" y="100"/>
                  <a:pt x="71" y="100"/>
                </a:cubicBezTo>
                <a:cubicBezTo>
                  <a:pt x="31" y="104"/>
                  <a:pt x="31" y="104"/>
                  <a:pt x="31" y="104"/>
                </a:cubicBezTo>
                <a:cubicBezTo>
                  <a:pt x="31" y="104"/>
                  <a:pt x="31" y="104"/>
                  <a:pt x="31" y="104"/>
                </a:cubicBezTo>
                <a:cubicBezTo>
                  <a:pt x="31" y="104"/>
                  <a:pt x="31" y="104"/>
                  <a:pt x="31" y="104"/>
                </a:cubicBezTo>
                <a:cubicBezTo>
                  <a:pt x="11" y="148"/>
                  <a:pt x="4" y="190"/>
                  <a:pt x="0" y="237"/>
                </a:cubicBezTo>
                <a:cubicBezTo>
                  <a:pt x="3" y="237"/>
                  <a:pt x="3" y="237"/>
                  <a:pt x="3" y="237"/>
                </a:cubicBezTo>
                <a:cubicBezTo>
                  <a:pt x="3" y="247"/>
                  <a:pt x="3" y="247"/>
                  <a:pt x="3" y="247"/>
                </a:cubicBezTo>
                <a:cubicBezTo>
                  <a:pt x="3" y="251"/>
                  <a:pt x="6" y="254"/>
                  <a:pt x="11" y="254"/>
                </a:cubicBezTo>
                <a:cubicBezTo>
                  <a:pt x="15" y="254"/>
                  <a:pt x="19" y="251"/>
                  <a:pt x="19" y="247"/>
                </a:cubicBezTo>
                <a:cubicBezTo>
                  <a:pt x="19" y="237"/>
                  <a:pt x="19" y="237"/>
                  <a:pt x="19" y="237"/>
                </a:cubicBezTo>
                <a:cubicBezTo>
                  <a:pt x="21" y="237"/>
                  <a:pt x="21" y="237"/>
                  <a:pt x="21" y="237"/>
                </a:cubicBezTo>
                <a:cubicBezTo>
                  <a:pt x="24" y="210"/>
                  <a:pt x="28" y="185"/>
                  <a:pt x="34" y="160"/>
                </a:cubicBezTo>
                <a:cubicBezTo>
                  <a:pt x="40" y="271"/>
                  <a:pt x="40" y="271"/>
                  <a:pt x="40" y="271"/>
                </a:cubicBezTo>
                <a:cubicBezTo>
                  <a:pt x="40" y="390"/>
                  <a:pt x="40" y="390"/>
                  <a:pt x="40" y="390"/>
                </a:cubicBezTo>
                <a:cubicBezTo>
                  <a:pt x="56" y="390"/>
                  <a:pt x="56" y="390"/>
                  <a:pt x="56" y="390"/>
                </a:cubicBezTo>
                <a:cubicBezTo>
                  <a:pt x="59" y="508"/>
                  <a:pt x="59" y="508"/>
                  <a:pt x="59" y="508"/>
                </a:cubicBezTo>
                <a:cubicBezTo>
                  <a:pt x="57" y="510"/>
                  <a:pt x="56" y="513"/>
                  <a:pt x="56" y="516"/>
                </a:cubicBezTo>
                <a:cubicBezTo>
                  <a:pt x="59" y="516"/>
                  <a:pt x="59" y="516"/>
                  <a:pt x="59" y="516"/>
                </a:cubicBezTo>
                <a:cubicBezTo>
                  <a:pt x="82" y="516"/>
                  <a:pt x="82" y="516"/>
                  <a:pt x="82" y="516"/>
                </a:cubicBezTo>
                <a:cubicBezTo>
                  <a:pt x="85" y="516"/>
                  <a:pt x="85" y="516"/>
                  <a:pt x="85" y="516"/>
                </a:cubicBezTo>
                <a:cubicBezTo>
                  <a:pt x="85" y="513"/>
                  <a:pt x="84" y="510"/>
                  <a:pt x="82" y="508"/>
                </a:cubicBezTo>
                <a:cubicBezTo>
                  <a:pt x="85" y="390"/>
                  <a:pt x="85" y="390"/>
                  <a:pt x="85" y="390"/>
                </a:cubicBezTo>
                <a:cubicBezTo>
                  <a:pt x="92" y="390"/>
                  <a:pt x="92" y="390"/>
                  <a:pt x="92" y="390"/>
                </a:cubicBezTo>
                <a:cubicBezTo>
                  <a:pt x="95" y="508"/>
                  <a:pt x="95" y="508"/>
                  <a:pt x="95" y="508"/>
                </a:cubicBezTo>
                <a:cubicBezTo>
                  <a:pt x="93" y="510"/>
                  <a:pt x="92" y="513"/>
                  <a:pt x="92" y="516"/>
                </a:cubicBezTo>
                <a:cubicBezTo>
                  <a:pt x="95" y="516"/>
                  <a:pt x="95" y="516"/>
                  <a:pt x="95" y="516"/>
                </a:cubicBezTo>
                <a:cubicBezTo>
                  <a:pt x="117" y="516"/>
                  <a:pt x="117" y="516"/>
                  <a:pt x="117" y="516"/>
                </a:cubicBezTo>
                <a:cubicBezTo>
                  <a:pt x="120" y="516"/>
                  <a:pt x="120" y="516"/>
                  <a:pt x="120" y="516"/>
                </a:cubicBezTo>
                <a:cubicBezTo>
                  <a:pt x="120" y="513"/>
                  <a:pt x="119" y="510"/>
                  <a:pt x="117" y="508"/>
                </a:cubicBezTo>
                <a:cubicBezTo>
                  <a:pt x="120" y="390"/>
                  <a:pt x="120" y="390"/>
                  <a:pt x="120" y="390"/>
                </a:cubicBezTo>
                <a:cubicBezTo>
                  <a:pt x="133" y="390"/>
                  <a:pt x="133" y="390"/>
                  <a:pt x="133" y="390"/>
                </a:cubicBezTo>
                <a:cubicBezTo>
                  <a:pt x="133" y="271"/>
                  <a:pt x="133" y="271"/>
                  <a:pt x="133" y="271"/>
                </a:cubicBezTo>
                <a:cubicBezTo>
                  <a:pt x="139" y="160"/>
                  <a:pt x="139" y="160"/>
                  <a:pt x="139" y="160"/>
                </a:cubicBezTo>
                <a:cubicBezTo>
                  <a:pt x="145" y="185"/>
                  <a:pt x="148" y="210"/>
                  <a:pt x="151" y="237"/>
                </a:cubicBezTo>
                <a:cubicBezTo>
                  <a:pt x="154" y="237"/>
                  <a:pt x="154" y="237"/>
                  <a:pt x="154" y="237"/>
                </a:cubicBezTo>
                <a:cubicBezTo>
                  <a:pt x="154" y="247"/>
                  <a:pt x="154" y="247"/>
                  <a:pt x="154" y="247"/>
                </a:cubicBezTo>
                <a:cubicBezTo>
                  <a:pt x="154" y="251"/>
                  <a:pt x="157" y="254"/>
                  <a:pt x="162" y="254"/>
                </a:cubicBezTo>
                <a:cubicBezTo>
                  <a:pt x="166" y="254"/>
                  <a:pt x="170" y="251"/>
                  <a:pt x="170" y="247"/>
                </a:cubicBezTo>
                <a:cubicBezTo>
                  <a:pt x="170" y="237"/>
                  <a:pt x="170" y="237"/>
                  <a:pt x="170" y="237"/>
                </a:cubicBezTo>
                <a:cubicBezTo>
                  <a:pt x="172" y="237"/>
                  <a:pt x="172" y="237"/>
                  <a:pt x="172" y="237"/>
                </a:cubicBezTo>
                <a:cubicBezTo>
                  <a:pt x="168" y="190"/>
                  <a:pt x="162" y="148"/>
                  <a:pt x="142" y="104"/>
                </a:cubicBezTo>
                <a:close/>
              </a:path>
            </a:pathLst>
          </a:custGeom>
          <a:solidFill>
            <a:srgbClr val="005A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grpSp>
        <p:nvGrpSpPr>
          <p:cNvPr id="7" name="Group 6"/>
          <p:cNvGrpSpPr/>
          <p:nvPr/>
        </p:nvGrpSpPr>
        <p:grpSpPr>
          <a:xfrm>
            <a:off x="7305119" y="4829914"/>
            <a:ext cx="763537" cy="2155984"/>
            <a:chOff x="7160079" y="4735640"/>
            <a:chExt cx="748634" cy="2113902"/>
          </a:xfrm>
        </p:grpSpPr>
        <p:sp>
          <p:nvSpPr>
            <p:cNvPr id="399" name="Freeform 421"/>
            <p:cNvSpPr>
              <a:spLocks/>
            </p:cNvSpPr>
            <p:nvPr/>
          </p:nvSpPr>
          <p:spPr bwMode="auto">
            <a:xfrm flipH="1">
              <a:off x="7511204" y="6013176"/>
              <a:ext cx="205800" cy="824156"/>
            </a:xfrm>
            <a:custGeom>
              <a:avLst/>
              <a:gdLst>
                <a:gd name="T0" fmla="*/ 63 w 82"/>
                <a:gd name="T1" fmla="*/ 309 h 309"/>
                <a:gd name="T2" fmla="*/ 9 w 82"/>
                <a:gd name="T3" fmla="*/ 309 h 309"/>
                <a:gd name="T4" fmla="*/ 0 w 82"/>
                <a:gd name="T5" fmla="*/ 0 h 309"/>
                <a:gd name="T6" fmla="*/ 82 w 82"/>
                <a:gd name="T7" fmla="*/ 0 h 309"/>
                <a:gd name="T8" fmla="*/ 63 w 82"/>
                <a:gd name="T9" fmla="*/ 309 h 309"/>
              </a:gdLst>
              <a:ahLst/>
              <a:cxnLst>
                <a:cxn ang="0">
                  <a:pos x="T0" y="T1"/>
                </a:cxn>
                <a:cxn ang="0">
                  <a:pos x="T2" y="T3"/>
                </a:cxn>
                <a:cxn ang="0">
                  <a:pos x="T4" y="T5"/>
                </a:cxn>
                <a:cxn ang="0">
                  <a:pos x="T6" y="T7"/>
                </a:cxn>
                <a:cxn ang="0">
                  <a:pos x="T8" y="T9"/>
                </a:cxn>
              </a:cxnLst>
              <a:rect l="0" t="0" r="r" b="b"/>
              <a:pathLst>
                <a:path w="82" h="309">
                  <a:moveTo>
                    <a:pt x="63" y="309"/>
                  </a:moveTo>
                  <a:lnTo>
                    <a:pt x="9" y="309"/>
                  </a:lnTo>
                  <a:lnTo>
                    <a:pt x="0" y="0"/>
                  </a:lnTo>
                  <a:lnTo>
                    <a:pt x="82" y="0"/>
                  </a:lnTo>
                  <a:lnTo>
                    <a:pt x="63" y="309"/>
                  </a:ln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400" name="Freeform 422"/>
            <p:cNvSpPr>
              <a:spLocks/>
            </p:cNvSpPr>
            <p:nvPr/>
          </p:nvSpPr>
          <p:spPr bwMode="auto">
            <a:xfrm flipH="1">
              <a:off x="7570639" y="6789308"/>
              <a:ext cx="120468" cy="60234"/>
            </a:xfrm>
            <a:custGeom>
              <a:avLst/>
              <a:gdLst>
                <a:gd name="T0" fmla="*/ 17 w 34"/>
                <a:gd name="T1" fmla="*/ 0 h 17"/>
                <a:gd name="T2" fmla="*/ 0 w 34"/>
                <a:gd name="T3" fmla="*/ 17 h 17"/>
                <a:gd name="T4" fmla="*/ 34 w 34"/>
                <a:gd name="T5" fmla="*/ 17 h 17"/>
                <a:gd name="T6" fmla="*/ 17 w 34"/>
                <a:gd name="T7" fmla="*/ 0 h 17"/>
              </a:gdLst>
              <a:ahLst/>
              <a:cxnLst>
                <a:cxn ang="0">
                  <a:pos x="T0" y="T1"/>
                </a:cxn>
                <a:cxn ang="0">
                  <a:pos x="T2" y="T3"/>
                </a:cxn>
                <a:cxn ang="0">
                  <a:pos x="T4" y="T5"/>
                </a:cxn>
                <a:cxn ang="0">
                  <a:pos x="T6" y="T7"/>
                </a:cxn>
              </a:cxnLst>
              <a:rect l="0" t="0" r="r" b="b"/>
              <a:pathLst>
                <a:path w="34" h="17">
                  <a:moveTo>
                    <a:pt x="17" y="0"/>
                  </a:moveTo>
                  <a:cubicBezTo>
                    <a:pt x="7" y="0"/>
                    <a:pt x="0" y="8"/>
                    <a:pt x="0" y="17"/>
                  </a:cubicBezTo>
                  <a:cubicBezTo>
                    <a:pt x="34" y="17"/>
                    <a:pt x="34" y="17"/>
                    <a:pt x="34" y="17"/>
                  </a:cubicBezTo>
                  <a:cubicBezTo>
                    <a:pt x="34" y="8"/>
                    <a:pt x="26" y="0"/>
                    <a:pt x="17" y="0"/>
                  </a:cubicBezTo>
                  <a:close/>
                </a:path>
              </a:pathLst>
            </a:custGeom>
            <a:solidFill>
              <a:schemeClr val="accent5">
                <a:lumMod val="75000"/>
              </a:schemeClr>
            </a:solidFill>
            <a:ln>
              <a:noFill/>
            </a:ln>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401" name="Freeform 423"/>
            <p:cNvSpPr>
              <a:spLocks/>
            </p:cNvSpPr>
            <p:nvPr/>
          </p:nvSpPr>
          <p:spPr bwMode="auto">
            <a:xfrm flipH="1">
              <a:off x="7344823" y="6010056"/>
              <a:ext cx="205800" cy="814381"/>
            </a:xfrm>
            <a:custGeom>
              <a:avLst/>
              <a:gdLst>
                <a:gd name="T0" fmla="*/ 19 w 82"/>
                <a:gd name="T1" fmla="*/ 309 h 309"/>
                <a:gd name="T2" fmla="*/ 73 w 82"/>
                <a:gd name="T3" fmla="*/ 309 h 309"/>
                <a:gd name="T4" fmla="*/ 82 w 82"/>
                <a:gd name="T5" fmla="*/ 0 h 309"/>
                <a:gd name="T6" fmla="*/ 0 w 82"/>
                <a:gd name="T7" fmla="*/ 0 h 309"/>
                <a:gd name="T8" fmla="*/ 19 w 82"/>
                <a:gd name="T9" fmla="*/ 309 h 309"/>
              </a:gdLst>
              <a:ahLst/>
              <a:cxnLst>
                <a:cxn ang="0">
                  <a:pos x="T0" y="T1"/>
                </a:cxn>
                <a:cxn ang="0">
                  <a:pos x="T2" y="T3"/>
                </a:cxn>
                <a:cxn ang="0">
                  <a:pos x="T4" y="T5"/>
                </a:cxn>
                <a:cxn ang="0">
                  <a:pos x="T6" y="T7"/>
                </a:cxn>
                <a:cxn ang="0">
                  <a:pos x="T8" y="T9"/>
                </a:cxn>
              </a:cxnLst>
              <a:rect l="0" t="0" r="r" b="b"/>
              <a:pathLst>
                <a:path w="82" h="309">
                  <a:moveTo>
                    <a:pt x="19" y="309"/>
                  </a:moveTo>
                  <a:lnTo>
                    <a:pt x="73" y="309"/>
                  </a:lnTo>
                  <a:lnTo>
                    <a:pt x="82" y="0"/>
                  </a:lnTo>
                  <a:lnTo>
                    <a:pt x="0" y="0"/>
                  </a:lnTo>
                  <a:lnTo>
                    <a:pt x="19" y="309"/>
                  </a:ln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402" name="Freeform 424"/>
            <p:cNvSpPr>
              <a:spLocks/>
            </p:cNvSpPr>
            <p:nvPr/>
          </p:nvSpPr>
          <p:spPr bwMode="auto">
            <a:xfrm flipH="1">
              <a:off x="7374675" y="6789191"/>
              <a:ext cx="120468" cy="60234"/>
            </a:xfrm>
            <a:custGeom>
              <a:avLst/>
              <a:gdLst>
                <a:gd name="T0" fmla="*/ 17 w 34"/>
                <a:gd name="T1" fmla="*/ 0 h 17"/>
                <a:gd name="T2" fmla="*/ 34 w 34"/>
                <a:gd name="T3" fmla="*/ 17 h 17"/>
                <a:gd name="T4" fmla="*/ 0 w 34"/>
                <a:gd name="T5" fmla="*/ 17 h 17"/>
                <a:gd name="T6" fmla="*/ 17 w 34"/>
                <a:gd name="T7" fmla="*/ 0 h 17"/>
              </a:gdLst>
              <a:ahLst/>
              <a:cxnLst>
                <a:cxn ang="0">
                  <a:pos x="T0" y="T1"/>
                </a:cxn>
                <a:cxn ang="0">
                  <a:pos x="T2" y="T3"/>
                </a:cxn>
                <a:cxn ang="0">
                  <a:pos x="T4" y="T5"/>
                </a:cxn>
                <a:cxn ang="0">
                  <a:pos x="T6" y="T7"/>
                </a:cxn>
              </a:cxnLst>
              <a:rect l="0" t="0" r="r" b="b"/>
              <a:pathLst>
                <a:path w="34" h="17">
                  <a:moveTo>
                    <a:pt x="17" y="0"/>
                  </a:moveTo>
                  <a:cubicBezTo>
                    <a:pt x="27" y="0"/>
                    <a:pt x="34" y="8"/>
                    <a:pt x="34" y="17"/>
                  </a:cubicBezTo>
                  <a:cubicBezTo>
                    <a:pt x="0" y="17"/>
                    <a:pt x="0" y="17"/>
                    <a:pt x="0" y="17"/>
                  </a:cubicBezTo>
                  <a:cubicBezTo>
                    <a:pt x="0" y="8"/>
                    <a:pt x="8" y="0"/>
                    <a:pt x="17" y="0"/>
                  </a:cubicBezTo>
                  <a:close/>
                </a:path>
              </a:pathLst>
            </a:custGeom>
            <a:solidFill>
              <a:schemeClr val="accent5">
                <a:lumMod val="75000"/>
              </a:schemeClr>
            </a:solidFill>
            <a:ln>
              <a:noFill/>
            </a:ln>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grpSp>
          <p:nvGrpSpPr>
            <p:cNvPr id="320" name="Group 319"/>
            <p:cNvGrpSpPr/>
            <p:nvPr/>
          </p:nvGrpSpPr>
          <p:grpSpPr>
            <a:xfrm>
              <a:off x="7348678" y="4735640"/>
              <a:ext cx="376572" cy="534507"/>
              <a:chOff x="7405547" y="4764560"/>
              <a:chExt cx="302717" cy="429678"/>
            </a:xfrm>
          </p:grpSpPr>
          <p:sp>
            <p:nvSpPr>
              <p:cNvPr id="395" name="Freeform 418"/>
              <p:cNvSpPr>
                <a:spLocks/>
              </p:cNvSpPr>
              <p:nvPr/>
            </p:nvSpPr>
            <p:spPr bwMode="auto">
              <a:xfrm flipH="1">
                <a:off x="7405547" y="4764560"/>
                <a:ext cx="302717" cy="389208"/>
              </a:xfrm>
              <a:custGeom>
                <a:avLst/>
                <a:gdLst>
                  <a:gd name="T0" fmla="*/ 90 w 90"/>
                  <a:gd name="T1" fmla="*/ 55 h 116"/>
                  <a:gd name="T2" fmla="*/ 67 w 90"/>
                  <a:gd name="T3" fmla="*/ 17 h 116"/>
                  <a:gd name="T4" fmla="*/ 38 w 90"/>
                  <a:gd name="T5" fmla="*/ 0 h 116"/>
                  <a:gd name="T6" fmla="*/ 0 w 90"/>
                  <a:gd name="T7" fmla="*/ 47 h 116"/>
                  <a:gd name="T8" fmla="*/ 3 w 90"/>
                  <a:gd name="T9" fmla="*/ 111 h 116"/>
                  <a:gd name="T10" fmla="*/ 38 w 90"/>
                  <a:gd name="T11" fmla="*/ 116 h 116"/>
                  <a:gd name="T12" fmla="*/ 39 w 90"/>
                  <a:gd name="T13" fmla="*/ 116 h 116"/>
                  <a:gd name="T14" fmla="*/ 41 w 90"/>
                  <a:gd name="T15" fmla="*/ 116 h 116"/>
                  <a:gd name="T16" fmla="*/ 41 w 90"/>
                  <a:gd name="T17" fmla="*/ 116 h 116"/>
                  <a:gd name="T18" fmla="*/ 45 w 90"/>
                  <a:gd name="T19" fmla="*/ 116 h 116"/>
                  <a:gd name="T20" fmla="*/ 46 w 90"/>
                  <a:gd name="T21" fmla="*/ 116 h 116"/>
                  <a:gd name="T22" fmla="*/ 47 w 90"/>
                  <a:gd name="T23" fmla="*/ 116 h 116"/>
                  <a:gd name="T24" fmla="*/ 50 w 90"/>
                  <a:gd name="T25" fmla="*/ 116 h 116"/>
                  <a:gd name="T26" fmla="*/ 50 w 90"/>
                  <a:gd name="T27" fmla="*/ 116 h 116"/>
                  <a:gd name="T28" fmla="*/ 52 w 90"/>
                  <a:gd name="T29" fmla="*/ 116 h 116"/>
                  <a:gd name="T30" fmla="*/ 53 w 90"/>
                  <a:gd name="T31" fmla="*/ 116 h 116"/>
                  <a:gd name="T32" fmla="*/ 86 w 90"/>
                  <a:gd name="T33" fmla="*/ 111 h 116"/>
                  <a:gd name="T34" fmla="*/ 90 w 90"/>
                  <a:gd name="T35" fmla="*/ 55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 h="116">
                    <a:moveTo>
                      <a:pt x="90" y="55"/>
                    </a:moveTo>
                    <a:cubicBezTo>
                      <a:pt x="90" y="37"/>
                      <a:pt x="80" y="22"/>
                      <a:pt x="67" y="17"/>
                    </a:cubicBezTo>
                    <a:cubicBezTo>
                      <a:pt x="60" y="6"/>
                      <a:pt x="50" y="0"/>
                      <a:pt x="38" y="0"/>
                    </a:cubicBezTo>
                    <a:cubicBezTo>
                      <a:pt x="17" y="0"/>
                      <a:pt x="0" y="21"/>
                      <a:pt x="0" y="47"/>
                    </a:cubicBezTo>
                    <a:cubicBezTo>
                      <a:pt x="0" y="52"/>
                      <a:pt x="2" y="85"/>
                      <a:pt x="3" y="111"/>
                    </a:cubicBezTo>
                    <a:cubicBezTo>
                      <a:pt x="14" y="114"/>
                      <a:pt x="26" y="116"/>
                      <a:pt x="38" y="116"/>
                    </a:cubicBezTo>
                    <a:cubicBezTo>
                      <a:pt x="38" y="116"/>
                      <a:pt x="39" y="116"/>
                      <a:pt x="39" y="116"/>
                    </a:cubicBezTo>
                    <a:cubicBezTo>
                      <a:pt x="40" y="116"/>
                      <a:pt x="41" y="116"/>
                      <a:pt x="41" y="116"/>
                    </a:cubicBezTo>
                    <a:cubicBezTo>
                      <a:pt x="41" y="116"/>
                      <a:pt x="41" y="116"/>
                      <a:pt x="41" y="116"/>
                    </a:cubicBezTo>
                    <a:cubicBezTo>
                      <a:pt x="42" y="116"/>
                      <a:pt x="44" y="116"/>
                      <a:pt x="45" y="116"/>
                    </a:cubicBezTo>
                    <a:cubicBezTo>
                      <a:pt x="45" y="116"/>
                      <a:pt x="45" y="116"/>
                      <a:pt x="46" y="116"/>
                    </a:cubicBezTo>
                    <a:cubicBezTo>
                      <a:pt x="46" y="116"/>
                      <a:pt x="46" y="116"/>
                      <a:pt x="47" y="116"/>
                    </a:cubicBezTo>
                    <a:cubicBezTo>
                      <a:pt x="48" y="116"/>
                      <a:pt x="49" y="116"/>
                      <a:pt x="50" y="116"/>
                    </a:cubicBezTo>
                    <a:cubicBezTo>
                      <a:pt x="50" y="116"/>
                      <a:pt x="50" y="116"/>
                      <a:pt x="50" y="116"/>
                    </a:cubicBezTo>
                    <a:cubicBezTo>
                      <a:pt x="50" y="116"/>
                      <a:pt x="51" y="116"/>
                      <a:pt x="52" y="116"/>
                    </a:cubicBezTo>
                    <a:cubicBezTo>
                      <a:pt x="53" y="116"/>
                      <a:pt x="53" y="116"/>
                      <a:pt x="53" y="116"/>
                    </a:cubicBezTo>
                    <a:cubicBezTo>
                      <a:pt x="65" y="116"/>
                      <a:pt x="76" y="114"/>
                      <a:pt x="86" y="111"/>
                    </a:cubicBezTo>
                    <a:cubicBezTo>
                      <a:pt x="87" y="87"/>
                      <a:pt x="90" y="58"/>
                      <a:pt x="90" y="55"/>
                    </a:cubicBezTo>
                    <a:close/>
                  </a:path>
                </a:pathLst>
              </a:custGeom>
              <a:solidFill>
                <a:srgbClr val="CC9900"/>
              </a:solidFill>
              <a:ln>
                <a:noFill/>
              </a:ln>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406" name="Freeform 428"/>
              <p:cNvSpPr>
                <a:spLocks/>
              </p:cNvSpPr>
              <p:nvPr/>
            </p:nvSpPr>
            <p:spPr bwMode="auto">
              <a:xfrm flipH="1">
                <a:off x="7450366" y="4897191"/>
                <a:ext cx="0" cy="256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0"/>
                      <a:pt x="0" y="0"/>
                      <a:pt x="0" y="0"/>
                    </a:cubicBezTo>
                    <a:cubicBezTo>
                      <a:pt x="0" y="0"/>
                      <a:pt x="0" y="0"/>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407" name="Freeform 429"/>
              <p:cNvSpPr>
                <a:spLocks/>
              </p:cNvSpPr>
              <p:nvPr/>
            </p:nvSpPr>
            <p:spPr bwMode="auto">
              <a:xfrm flipH="1">
                <a:off x="7450366" y="489206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408" name="Freeform 430"/>
              <p:cNvSpPr>
                <a:spLocks/>
              </p:cNvSpPr>
              <p:nvPr/>
            </p:nvSpPr>
            <p:spPr bwMode="auto">
              <a:xfrm flipH="1">
                <a:off x="7455487" y="488182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409" name="Freeform 431"/>
              <p:cNvSpPr>
                <a:spLocks/>
              </p:cNvSpPr>
              <p:nvPr/>
            </p:nvSpPr>
            <p:spPr bwMode="auto">
              <a:xfrm flipH="1">
                <a:off x="7452927" y="488694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410" name="Freeform 432"/>
              <p:cNvSpPr>
                <a:spLocks/>
              </p:cNvSpPr>
              <p:nvPr/>
            </p:nvSpPr>
            <p:spPr bwMode="auto">
              <a:xfrm flipH="1">
                <a:off x="7668031" y="488182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411" name="Freeform 433"/>
              <p:cNvSpPr>
                <a:spLocks/>
              </p:cNvSpPr>
              <p:nvPr/>
            </p:nvSpPr>
            <p:spPr bwMode="auto">
              <a:xfrm flipH="1">
                <a:off x="7450366" y="4899751"/>
                <a:ext cx="0" cy="5121"/>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1"/>
                      <a:pt x="0" y="0"/>
                    </a:cubicBezTo>
                    <a:cubicBezTo>
                      <a:pt x="0" y="1"/>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412" name="Freeform 434"/>
              <p:cNvSpPr>
                <a:spLocks/>
              </p:cNvSpPr>
              <p:nvPr/>
            </p:nvSpPr>
            <p:spPr bwMode="auto">
              <a:xfrm flipH="1">
                <a:off x="7450366" y="4907434"/>
                <a:ext cx="0" cy="256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413" name="Freeform 435"/>
              <p:cNvSpPr>
                <a:spLocks/>
              </p:cNvSpPr>
              <p:nvPr/>
            </p:nvSpPr>
            <p:spPr bwMode="auto">
              <a:xfrm flipH="1">
                <a:off x="7455487" y="4879265"/>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414" name="Freeform 436"/>
              <p:cNvSpPr>
                <a:spLocks/>
              </p:cNvSpPr>
              <p:nvPr/>
            </p:nvSpPr>
            <p:spPr bwMode="auto">
              <a:xfrm flipH="1">
                <a:off x="7675712" y="4904872"/>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415" name="Freeform 437"/>
              <p:cNvSpPr>
                <a:spLocks/>
              </p:cNvSpPr>
              <p:nvPr/>
            </p:nvSpPr>
            <p:spPr bwMode="auto">
              <a:xfrm flipH="1">
                <a:off x="7670591" y="489206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1376" name="Freeform 438"/>
              <p:cNvSpPr>
                <a:spLocks/>
              </p:cNvSpPr>
              <p:nvPr/>
            </p:nvSpPr>
            <p:spPr bwMode="auto">
              <a:xfrm flipH="1">
                <a:off x="7670591" y="488950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1377" name="Freeform 439"/>
              <p:cNvSpPr>
                <a:spLocks/>
              </p:cNvSpPr>
              <p:nvPr/>
            </p:nvSpPr>
            <p:spPr bwMode="auto">
              <a:xfrm flipH="1">
                <a:off x="7675712" y="4899751"/>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1378" name="Freeform 440"/>
              <p:cNvSpPr>
                <a:spLocks/>
              </p:cNvSpPr>
              <p:nvPr/>
            </p:nvSpPr>
            <p:spPr bwMode="auto">
              <a:xfrm flipH="1">
                <a:off x="7427318" y="4871583"/>
                <a:ext cx="268879" cy="322655"/>
              </a:xfrm>
              <a:custGeom>
                <a:avLst/>
                <a:gdLst>
                  <a:gd name="T0" fmla="*/ 71 w 75"/>
                  <a:gd name="T1" fmla="*/ 16 h 90"/>
                  <a:gd name="T2" fmla="*/ 69 w 75"/>
                  <a:gd name="T3" fmla="*/ 16 h 90"/>
                  <a:gd name="T4" fmla="*/ 69 w 75"/>
                  <a:gd name="T5" fmla="*/ 11 h 90"/>
                  <a:gd name="T6" fmla="*/ 69 w 75"/>
                  <a:gd name="T7" fmla="*/ 10 h 90"/>
                  <a:gd name="T8" fmla="*/ 69 w 75"/>
                  <a:gd name="T9" fmla="*/ 9 h 90"/>
                  <a:gd name="T10" fmla="*/ 69 w 75"/>
                  <a:gd name="T11" fmla="*/ 8 h 90"/>
                  <a:gd name="T12" fmla="*/ 69 w 75"/>
                  <a:gd name="T13" fmla="*/ 8 h 90"/>
                  <a:gd name="T14" fmla="*/ 69 w 75"/>
                  <a:gd name="T15" fmla="*/ 7 h 90"/>
                  <a:gd name="T16" fmla="*/ 69 w 75"/>
                  <a:gd name="T17" fmla="*/ 6 h 90"/>
                  <a:gd name="T18" fmla="*/ 69 w 75"/>
                  <a:gd name="T19" fmla="*/ 6 h 90"/>
                  <a:gd name="T20" fmla="*/ 68 w 75"/>
                  <a:gd name="T21" fmla="*/ 4 h 90"/>
                  <a:gd name="T22" fmla="*/ 68 w 75"/>
                  <a:gd name="T23" fmla="*/ 4 h 90"/>
                  <a:gd name="T24" fmla="*/ 67 w 75"/>
                  <a:gd name="T25" fmla="*/ 3 h 90"/>
                  <a:gd name="T26" fmla="*/ 67 w 75"/>
                  <a:gd name="T27" fmla="*/ 3 h 90"/>
                  <a:gd name="T28" fmla="*/ 67 w 75"/>
                  <a:gd name="T29" fmla="*/ 2 h 90"/>
                  <a:gd name="T30" fmla="*/ 67 w 75"/>
                  <a:gd name="T31" fmla="*/ 2 h 90"/>
                  <a:gd name="T32" fmla="*/ 61 w 75"/>
                  <a:gd name="T33" fmla="*/ 3 h 90"/>
                  <a:gd name="T34" fmla="*/ 50 w 75"/>
                  <a:gd name="T35" fmla="*/ 0 h 90"/>
                  <a:gd name="T36" fmla="*/ 31 w 75"/>
                  <a:gd name="T37" fmla="*/ 3 h 90"/>
                  <a:gd name="T38" fmla="*/ 11 w 75"/>
                  <a:gd name="T39" fmla="*/ 0 h 90"/>
                  <a:gd name="T40" fmla="*/ 8 w 75"/>
                  <a:gd name="T41" fmla="*/ 3 h 90"/>
                  <a:gd name="T42" fmla="*/ 8 w 75"/>
                  <a:gd name="T43" fmla="*/ 3 h 90"/>
                  <a:gd name="T44" fmla="*/ 7 w 75"/>
                  <a:gd name="T45" fmla="*/ 5 h 90"/>
                  <a:gd name="T46" fmla="*/ 7 w 75"/>
                  <a:gd name="T47" fmla="*/ 5 h 90"/>
                  <a:gd name="T48" fmla="*/ 7 w 75"/>
                  <a:gd name="T49" fmla="*/ 6 h 90"/>
                  <a:gd name="T50" fmla="*/ 7 w 75"/>
                  <a:gd name="T51" fmla="*/ 6 h 90"/>
                  <a:gd name="T52" fmla="*/ 6 w 75"/>
                  <a:gd name="T53" fmla="*/ 8 h 90"/>
                  <a:gd name="T54" fmla="*/ 6 w 75"/>
                  <a:gd name="T55" fmla="*/ 8 h 90"/>
                  <a:gd name="T56" fmla="*/ 6 w 75"/>
                  <a:gd name="T57" fmla="*/ 9 h 90"/>
                  <a:gd name="T58" fmla="*/ 6 w 75"/>
                  <a:gd name="T59" fmla="*/ 9 h 90"/>
                  <a:gd name="T60" fmla="*/ 6 w 75"/>
                  <a:gd name="T61" fmla="*/ 11 h 90"/>
                  <a:gd name="T62" fmla="*/ 6 w 75"/>
                  <a:gd name="T63" fmla="*/ 16 h 90"/>
                  <a:gd name="T64" fmla="*/ 5 w 75"/>
                  <a:gd name="T65" fmla="*/ 16 h 90"/>
                  <a:gd name="T66" fmla="*/ 0 w 75"/>
                  <a:gd name="T67" fmla="*/ 21 h 90"/>
                  <a:gd name="T68" fmla="*/ 0 w 75"/>
                  <a:gd name="T69" fmla="*/ 33 h 90"/>
                  <a:gd name="T70" fmla="*/ 6 w 75"/>
                  <a:gd name="T71" fmla="*/ 38 h 90"/>
                  <a:gd name="T72" fmla="*/ 11 w 75"/>
                  <a:gd name="T73" fmla="*/ 51 h 90"/>
                  <a:gd name="T74" fmla="*/ 22 w 75"/>
                  <a:gd name="T75" fmla="*/ 66 h 90"/>
                  <a:gd name="T76" fmla="*/ 24 w 75"/>
                  <a:gd name="T77" fmla="*/ 80 h 90"/>
                  <a:gd name="T78" fmla="*/ 38 w 75"/>
                  <a:gd name="T79" fmla="*/ 90 h 90"/>
                  <a:gd name="T80" fmla="*/ 52 w 75"/>
                  <a:gd name="T81" fmla="*/ 80 h 90"/>
                  <a:gd name="T82" fmla="*/ 54 w 75"/>
                  <a:gd name="T83" fmla="*/ 66 h 90"/>
                  <a:gd name="T84" fmla="*/ 64 w 75"/>
                  <a:gd name="T85" fmla="*/ 51 h 90"/>
                  <a:gd name="T86" fmla="*/ 69 w 75"/>
                  <a:gd name="T87" fmla="*/ 38 h 90"/>
                  <a:gd name="T88" fmla="*/ 75 w 75"/>
                  <a:gd name="T89" fmla="*/ 33 h 90"/>
                  <a:gd name="T90" fmla="*/ 75 w 75"/>
                  <a:gd name="T91" fmla="*/ 21 h 90"/>
                  <a:gd name="T92" fmla="*/ 71 w 75"/>
                  <a:gd name="T93" fmla="*/ 16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5" h="90">
                    <a:moveTo>
                      <a:pt x="71" y="16"/>
                    </a:moveTo>
                    <a:cubicBezTo>
                      <a:pt x="71" y="16"/>
                      <a:pt x="70" y="16"/>
                      <a:pt x="69" y="16"/>
                    </a:cubicBezTo>
                    <a:cubicBezTo>
                      <a:pt x="69" y="11"/>
                      <a:pt x="69" y="11"/>
                      <a:pt x="69" y="11"/>
                    </a:cubicBezTo>
                    <a:cubicBezTo>
                      <a:pt x="69" y="11"/>
                      <a:pt x="69" y="10"/>
                      <a:pt x="69" y="10"/>
                    </a:cubicBezTo>
                    <a:cubicBezTo>
                      <a:pt x="69" y="9"/>
                      <a:pt x="69" y="9"/>
                      <a:pt x="69" y="9"/>
                    </a:cubicBezTo>
                    <a:cubicBezTo>
                      <a:pt x="69" y="9"/>
                      <a:pt x="69" y="9"/>
                      <a:pt x="69" y="8"/>
                    </a:cubicBezTo>
                    <a:cubicBezTo>
                      <a:pt x="69" y="8"/>
                      <a:pt x="69" y="8"/>
                      <a:pt x="69" y="8"/>
                    </a:cubicBezTo>
                    <a:cubicBezTo>
                      <a:pt x="69" y="7"/>
                      <a:pt x="69" y="7"/>
                      <a:pt x="69" y="7"/>
                    </a:cubicBezTo>
                    <a:cubicBezTo>
                      <a:pt x="69" y="7"/>
                      <a:pt x="69" y="7"/>
                      <a:pt x="69" y="6"/>
                    </a:cubicBezTo>
                    <a:cubicBezTo>
                      <a:pt x="69" y="6"/>
                      <a:pt x="69" y="6"/>
                      <a:pt x="69" y="6"/>
                    </a:cubicBezTo>
                    <a:cubicBezTo>
                      <a:pt x="68" y="5"/>
                      <a:pt x="68" y="5"/>
                      <a:pt x="68" y="4"/>
                    </a:cubicBezTo>
                    <a:cubicBezTo>
                      <a:pt x="68" y="4"/>
                      <a:pt x="68" y="4"/>
                      <a:pt x="68" y="4"/>
                    </a:cubicBezTo>
                    <a:cubicBezTo>
                      <a:pt x="68" y="4"/>
                      <a:pt x="67" y="3"/>
                      <a:pt x="67" y="3"/>
                    </a:cubicBezTo>
                    <a:cubicBezTo>
                      <a:pt x="67" y="3"/>
                      <a:pt x="67" y="3"/>
                      <a:pt x="67" y="3"/>
                    </a:cubicBezTo>
                    <a:cubicBezTo>
                      <a:pt x="67" y="3"/>
                      <a:pt x="67" y="2"/>
                      <a:pt x="67" y="2"/>
                    </a:cubicBezTo>
                    <a:cubicBezTo>
                      <a:pt x="67" y="2"/>
                      <a:pt x="67" y="2"/>
                      <a:pt x="67" y="2"/>
                    </a:cubicBezTo>
                    <a:cubicBezTo>
                      <a:pt x="65" y="3"/>
                      <a:pt x="63" y="3"/>
                      <a:pt x="61" y="3"/>
                    </a:cubicBezTo>
                    <a:cubicBezTo>
                      <a:pt x="56" y="3"/>
                      <a:pt x="52" y="2"/>
                      <a:pt x="50" y="0"/>
                    </a:cubicBezTo>
                    <a:cubicBezTo>
                      <a:pt x="46" y="2"/>
                      <a:pt x="39" y="3"/>
                      <a:pt x="31" y="3"/>
                    </a:cubicBezTo>
                    <a:cubicBezTo>
                      <a:pt x="23" y="3"/>
                      <a:pt x="15" y="2"/>
                      <a:pt x="11" y="0"/>
                    </a:cubicBezTo>
                    <a:cubicBezTo>
                      <a:pt x="10" y="1"/>
                      <a:pt x="9" y="2"/>
                      <a:pt x="8" y="3"/>
                    </a:cubicBezTo>
                    <a:cubicBezTo>
                      <a:pt x="8" y="3"/>
                      <a:pt x="8" y="3"/>
                      <a:pt x="8" y="3"/>
                    </a:cubicBezTo>
                    <a:cubicBezTo>
                      <a:pt x="8" y="4"/>
                      <a:pt x="7" y="4"/>
                      <a:pt x="7" y="5"/>
                    </a:cubicBezTo>
                    <a:cubicBezTo>
                      <a:pt x="7" y="5"/>
                      <a:pt x="7" y="5"/>
                      <a:pt x="7" y="5"/>
                    </a:cubicBezTo>
                    <a:cubicBezTo>
                      <a:pt x="7" y="5"/>
                      <a:pt x="7" y="6"/>
                      <a:pt x="7" y="6"/>
                    </a:cubicBezTo>
                    <a:cubicBezTo>
                      <a:pt x="7" y="6"/>
                      <a:pt x="7" y="6"/>
                      <a:pt x="7" y="6"/>
                    </a:cubicBezTo>
                    <a:cubicBezTo>
                      <a:pt x="6" y="7"/>
                      <a:pt x="6" y="7"/>
                      <a:pt x="6" y="8"/>
                    </a:cubicBezTo>
                    <a:cubicBezTo>
                      <a:pt x="6" y="8"/>
                      <a:pt x="6" y="8"/>
                      <a:pt x="6" y="8"/>
                    </a:cubicBezTo>
                    <a:cubicBezTo>
                      <a:pt x="6" y="8"/>
                      <a:pt x="6" y="9"/>
                      <a:pt x="6" y="9"/>
                    </a:cubicBezTo>
                    <a:cubicBezTo>
                      <a:pt x="6" y="9"/>
                      <a:pt x="6" y="9"/>
                      <a:pt x="6" y="9"/>
                    </a:cubicBezTo>
                    <a:cubicBezTo>
                      <a:pt x="6" y="10"/>
                      <a:pt x="6" y="11"/>
                      <a:pt x="6" y="11"/>
                    </a:cubicBezTo>
                    <a:cubicBezTo>
                      <a:pt x="6" y="16"/>
                      <a:pt x="6" y="16"/>
                      <a:pt x="6" y="16"/>
                    </a:cubicBezTo>
                    <a:cubicBezTo>
                      <a:pt x="6" y="16"/>
                      <a:pt x="5" y="16"/>
                      <a:pt x="5" y="16"/>
                    </a:cubicBezTo>
                    <a:cubicBezTo>
                      <a:pt x="2" y="16"/>
                      <a:pt x="0" y="18"/>
                      <a:pt x="0" y="21"/>
                    </a:cubicBezTo>
                    <a:cubicBezTo>
                      <a:pt x="0" y="33"/>
                      <a:pt x="0" y="33"/>
                      <a:pt x="0" y="33"/>
                    </a:cubicBezTo>
                    <a:cubicBezTo>
                      <a:pt x="0" y="36"/>
                      <a:pt x="3" y="38"/>
                      <a:pt x="6" y="38"/>
                    </a:cubicBezTo>
                    <a:cubicBezTo>
                      <a:pt x="11" y="51"/>
                      <a:pt x="11" y="51"/>
                      <a:pt x="11" y="51"/>
                    </a:cubicBezTo>
                    <a:cubicBezTo>
                      <a:pt x="13" y="59"/>
                      <a:pt x="17" y="64"/>
                      <a:pt x="22" y="66"/>
                    </a:cubicBezTo>
                    <a:cubicBezTo>
                      <a:pt x="24" y="80"/>
                      <a:pt x="24" y="80"/>
                      <a:pt x="24" y="80"/>
                    </a:cubicBezTo>
                    <a:cubicBezTo>
                      <a:pt x="38" y="90"/>
                      <a:pt x="38" y="90"/>
                      <a:pt x="38" y="90"/>
                    </a:cubicBezTo>
                    <a:cubicBezTo>
                      <a:pt x="52" y="80"/>
                      <a:pt x="52" y="80"/>
                      <a:pt x="52" y="80"/>
                    </a:cubicBezTo>
                    <a:cubicBezTo>
                      <a:pt x="54" y="66"/>
                      <a:pt x="54" y="66"/>
                      <a:pt x="54" y="66"/>
                    </a:cubicBezTo>
                    <a:cubicBezTo>
                      <a:pt x="59" y="64"/>
                      <a:pt x="61" y="59"/>
                      <a:pt x="64" y="51"/>
                    </a:cubicBezTo>
                    <a:cubicBezTo>
                      <a:pt x="69" y="38"/>
                      <a:pt x="69" y="38"/>
                      <a:pt x="69" y="38"/>
                    </a:cubicBezTo>
                    <a:cubicBezTo>
                      <a:pt x="73" y="38"/>
                      <a:pt x="75" y="36"/>
                      <a:pt x="75" y="33"/>
                    </a:cubicBezTo>
                    <a:cubicBezTo>
                      <a:pt x="75" y="21"/>
                      <a:pt x="75" y="21"/>
                      <a:pt x="75" y="21"/>
                    </a:cubicBezTo>
                    <a:cubicBezTo>
                      <a:pt x="75" y="19"/>
                      <a:pt x="73" y="17"/>
                      <a:pt x="71" y="16"/>
                    </a:cubicBezTo>
                    <a:close/>
                  </a:path>
                </a:pathLst>
              </a:custGeom>
              <a:solidFill>
                <a:srgbClr val="E0BB8D"/>
              </a:solidFill>
              <a:ln>
                <a:noFill/>
              </a:ln>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grpSp>
        <p:sp>
          <p:nvSpPr>
            <p:cNvPr id="380" name="Rectangle 155"/>
            <p:cNvSpPr>
              <a:spLocks noChangeArrowheads="1"/>
            </p:cNvSpPr>
            <p:nvPr/>
          </p:nvSpPr>
          <p:spPr bwMode="auto">
            <a:xfrm>
              <a:off x="7368120" y="5217767"/>
              <a:ext cx="348635" cy="300075"/>
            </a:xfrm>
            <a:prstGeom prst="rect">
              <a:avLst/>
            </a:prstGeom>
            <a:solidFill>
              <a:srgbClr val="E2BE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381" name="Freeform 163"/>
            <p:cNvSpPr>
              <a:spLocks/>
            </p:cNvSpPr>
            <p:nvPr/>
          </p:nvSpPr>
          <p:spPr bwMode="auto">
            <a:xfrm>
              <a:off x="7472940" y="5148924"/>
              <a:ext cx="143142" cy="236495"/>
            </a:xfrm>
            <a:custGeom>
              <a:avLst/>
              <a:gdLst>
                <a:gd name="T0" fmla="*/ 46 w 92"/>
                <a:gd name="T1" fmla="*/ 152 h 152"/>
                <a:gd name="T2" fmla="*/ 0 w 92"/>
                <a:gd name="T3" fmla="*/ 148 h 152"/>
                <a:gd name="T4" fmla="*/ 0 w 92"/>
                <a:gd name="T5" fmla="*/ 0 h 152"/>
                <a:gd name="T6" fmla="*/ 92 w 92"/>
                <a:gd name="T7" fmla="*/ 0 h 152"/>
                <a:gd name="T8" fmla="*/ 92 w 92"/>
                <a:gd name="T9" fmla="*/ 152 h 152"/>
                <a:gd name="T10" fmla="*/ 46 w 92"/>
                <a:gd name="T11" fmla="*/ 152 h 152"/>
              </a:gdLst>
              <a:ahLst/>
              <a:cxnLst>
                <a:cxn ang="0">
                  <a:pos x="T0" y="T1"/>
                </a:cxn>
                <a:cxn ang="0">
                  <a:pos x="T2" y="T3"/>
                </a:cxn>
                <a:cxn ang="0">
                  <a:pos x="T4" y="T5"/>
                </a:cxn>
                <a:cxn ang="0">
                  <a:pos x="T6" y="T7"/>
                </a:cxn>
                <a:cxn ang="0">
                  <a:pos x="T8" y="T9"/>
                </a:cxn>
                <a:cxn ang="0">
                  <a:pos x="T10" y="T11"/>
                </a:cxn>
              </a:cxnLst>
              <a:rect l="0" t="0" r="r" b="b"/>
              <a:pathLst>
                <a:path w="92" h="152">
                  <a:moveTo>
                    <a:pt x="46" y="152"/>
                  </a:moveTo>
                  <a:lnTo>
                    <a:pt x="0" y="148"/>
                  </a:lnTo>
                  <a:lnTo>
                    <a:pt x="0" y="0"/>
                  </a:lnTo>
                  <a:lnTo>
                    <a:pt x="92" y="0"/>
                  </a:lnTo>
                  <a:lnTo>
                    <a:pt x="92" y="152"/>
                  </a:lnTo>
                  <a:lnTo>
                    <a:pt x="46" y="152"/>
                  </a:ln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grpSp>
          <p:nvGrpSpPr>
            <p:cNvPr id="299" name="Group 298"/>
            <p:cNvGrpSpPr/>
            <p:nvPr/>
          </p:nvGrpSpPr>
          <p:grpSpPr>
            <a:xfrm>
              <a:off x="7160079" y="5174541"/>
              <a:ext cx="748634" cy="990878"/>
              <a:chOff x="7051597" y="5172550"/>
              <a:chExt cx="922338" cy="1220787"/>
            </a:xfrm>
          </p:grpSpPr>
          <p:sp>
            <p:nvSpPr>
              <p:cNvPr id="368" name="Rectangle 159"/>
              <p:cNvSpPr>
                <a:spLocks noChangeArrowheads="1"/>
              </p:cNvSpPr>
              <p:nvPr/>
            </p:nvSpPr>
            <p:spPr bwMode="auto">
              <a:xfrm>
                <a:off x="7765972" y="5531325"/>
                <a:ext cx="123825" cy="735013"/>
              </a:xfrm>
              <a:prstGeom prst="rect">
                <a:avLst/>
              </a:prstGeom>
              <a:solidFill>
                <a:srgbClr val="E2BE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369" name="Freeform 160"/>
              <p:cNvSpPr>
                <a:spLocks/>
              </p:cNvSpPr>
              <p:nvPr/>
            </p:nvSpPr>
            <p:spPr bwMode="auto">
              <a:xfrm>
                <a:off x="7765972" y="6142512"/>
                <a:ext cx="127000" cy="250825"/>
              </a:xfrm>
              <a:custGeom>
                <a:avLst/>
                <a:gdLst>
                  <a:gd name="T0" fmla="*/ 0 w 59"/>
                  <a:gd name="T1" fmla="*/ 0 h 117"/>
                  <a:gd name="T2" fmla="*/ 0 w 59"/>
                  <a:gd name="T3" fmla="*/ 117 h 117"/>
                  <a:gd name="T4" fmla="*/ 59 w 59"/>
                  <a:gd name="T5" fmla="*/ 58 h 117"/>
                  <a:gd name="T6" fmla="*/ 0 w 59"/>
                  <a:gd name="T7" fmla="*/ 0 h 117"/>
                </a:gdLst>
                <a:ahLst/>
                <a:cxnLst>
                  <a:cxn ang="0">
                    <a:pos x="T0" y="T1"/>
                  </a:cxn>
                  <a:cxn ang="0">
                    <a:pos x="T2" y="T3"/>
                  </a:cxn>
                  <a:cxn ang="0">
                    <a:pos x="T4" y="T5"/>
                  </a:cxn>
                  <a:cxn ang="0">
                    <a:pos x="T6" y="T7"/>
                  </a:cxn>
                </a:cxnLst>
                <a:rect l="0" t="0" r="r" b="b"/>
                <a:pathLst>
                  <a:path w="59" h="117">
                    <a:moveTo>
                      <a:pt x="0" y="0"/>
                    </a:moveTo>
                    <a:cubicBezTo>
                      <a:pt x="0" y="117"/>
                      <a:pt x="0" y="117"/>
                      <a:pt x="0" y="117"/>
                    </a:cubicBezTo>
                    <a:cubicBezTo>
                      <a:pt x="32" y="117"/>
                      <a:pt x="59" y="91"/>
                      <a:pt x="59" y="58"/>
                    </a:cubicBezTo>
                    <a:cubicBezTo>
                      <a:pt x="59" y="26"/>
                      <a:pt x="32" y="0"/>
                      <a:pt x="0" y="0"/>
                    </a:cubicBez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370" name="Rectangle 161"/>
              <p:cNvSpPr>
                <a:spLocks noChangeArrowheads="1"/>
              </p:cNvSpPr>
              <p:nvPr/>
            </p:nvSpPr>
            <p:spPr bwMode="auto">
              <a:xfrm>
                <a:off x="7137322" y="5531325"/>
                <a:ext cx="122238" cy="735013"/>
              </a:xfrm>
              <a:prstGeom prst="rect">
                <a:avLst/>
              </a:prstGeom>
              <a:solidFill>
                <a:srgbClr val="E2BE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371" name="Freeform 162"/>
              <p:cNvSpPr>
                <a:spLocks/>
              </p:cNvSpPr>
              <p:nvPr/>
            </p:nvSpPr>
            <p:spPr bwMode="auto">
              <a:xfrm>
                <a:off x="7134147" y="6142512"/>
                <a:ext cx="125413" cy="250825"/>
              </a:xfrm>
              <a:custGeom>
                <a:avLst/>
                <a:gdLst>
                  <a:gd name="T0" fmla="*/ 58 w 58"/>
                  <a:gd name="T1" fmla="*/ 0 h 117"/>
                  <a:gd name="T2" fmla="*/ 58 w 58"/>
                  <a:gd name="T3" fmla="*/ 117 h 117"/>
                  <a:gd name="T4" fmla="*/ 0 w 58"/>
                  <a:gd name="T5" fmla="*/ 58 h 117"/>
                  <a:gd name="T6" fmla="*/ 58 w 58"/>
                  <a:gd name="T7" fmla="*/ 0 h 117"/>
                </a:gdLst>
                <a:ahLst/>
                <a:cxnLst>
                  <a:cxn ang="0">
                    <a:pos x="T0" y="T1"/>
                  </a:cxn>
                  <a:cxn ang="0">
                    <a:pos x="T2" y="T3"/>
                  </a:cxn>
                  <a:cxn ang="0">
                    <a:pos x="T4" y="T5"/>
                  </a:cxn>
                  <a:cxn ang="0">
                    <a:pos x="T6" y="T7"/>
                  </a:cxn>
                </a:cxnLst>
                <a:rect l="0" t="0" r="r" b="b"/>
                <a:pathLst>
                  <a:path w="58" h="117">
                    <a:moveTo>
                      <a:pt x="58" y="0"/>
                    </a:moveTo>
                    <a:cubicBezTo>
                      <a:pt x="58" y="117"/>
                      <a:pt x="58" y="117"/>
                      <a:pt x="58" y="117"/>
                    </a:cubicBezTo>
                    <a:cubicBezTo>
                      <a:pt x="26" y="117"/>
                      <a:pt x="0" y="91"/>
                      <a:pt x="0" y="58"/>
                    </a:cubicBezTo>
                    <a:cubicBezTo>
                      <a:pt x="0" y="26"/>
                      <a:pt x="26" y="0"/>
                      <a:pt x="58" y="0"/>
                    </a:cubicBez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372" name="Freeform 168"/>
              <p:cNvSpPr>
                <a:spLocks/>
              </p:cNvSpPr>
              <p:nvPr/>
            </p:nvSpPr>
            <p:spPr bwMode="auto">
              <a:xfrm>
                <a:off x="7110334" y="5221762"/>
                <a:ext cx="803275" cy="987425"/>
              </a:xfrm>
              <a:custGeom>
                <a:avLst/>
                <a:gdLst>
                  <a:gd name="T0" fmla="*/ 295 w 374"/>
                  <a:gd name="T1" fmla="*/ 0 h 462"/>
                  <a:gd name="T2" fmla="*/ 250 w 374"/>
                  <a:gd name="T3" fmla="*/ 0 h 462"/>
                  <a:gd name="T4" fmla="*/ 188 w 374"/>
                  <a:gd name="T5" fmla="*/ 140 h 462"/>
                  <a:gd name="T6" fmla="*/ 126 w 374"/>
                  <a:gd name="T7" fmla="*/ 0 h 462"/>
                  <a:gd name="T8" fmla="*/ 79 w 374"/>
                  <a:gd name="T9" fmla="*/ 0 h 462"/>
                  <a:gd name="T10" fmla="*/ 0 w 374"/>
                  <a:gd name="T11" fmla="*/ 79 h 462"/>
                  <a:gd name="T12" fmla="*/ 0 w 374"/>
                  <a:gd name="T13" fmla="*/ 295 h 462"/>
                  <a:gd name="T14" fmla="*/ 69 w 374"/>
                  <a:gd name="T15" fmla="*/ 295 h 462"/>
                  <a:gd name="T16" fmla="*/ 69 w 374"/>
                  <a:gd name="T17" fmla="*/ 146 h 462"/>
                  <a:gd name="T18" fmla="*/ 79 w 374"/>
                  <a:gd name="T19" fmla="*/ 146 h 462"/>
                  <a:gd name="T20" fmla="*/ 80 w 374"/>
                  <a:gd name="T21" fmla="*/ 462 h 462"/>
                  <a:gd name="T22" fmla="*/ 294 w 374"/>
                  <a:gd name="T23" fmla="*/ 462 h 462"/>
                  <a:gd name="T24" fmla="*/ 295 w 374"/>
                  <a:gd name="T25" fmla="*/ 146 h 462"/>
                  <a:gd name="T26" fmla="*/ 305 w 374"/>
                  <a:gd name="T27" fmla="*/ 146 h 462"/>
                  <a:gd name="T28" fmla="*/ 305 w 374"/>
                  <a:gd name="T29" fmla="*/ 288 h 462"/>
                  <a:gd name="T30" fmla="*/ 374 w 374"/>
                  <a:gd name="T31" fmla="*/ 288 h 462"/>
                  <a:gd name="T32" fmla="*/ 374 w 374"/>
                  <a:gd name="T33" fmla="*/ 79 h 462"/>
                  <a:gd name="T34" fmla="*/ 295 w 374"/>
                  <a:gd name="T35" fmla="*/ 0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74" h="462">
                    <a:moveTo>
                      <a:pt x="295" y="0"/>
                    </a:moveTo>
                    <a:cubicBezTo>
                      <a:pt x="250" y="0"/>
                      <a:pt x="250" y="0"/>
                      <a:pt x="250" y="0"/>
                    </a:cubicBezTo>
                    <a:cubicBezTo>
                      <a:pt x="188" y="140"/>
                      <a:pt x="188" y="140"/>
                      <a:pt x="188" y="140"/>
                    </a:cubicBezTo>
                    <a:cubicBezTo>
                      <a:pt x="188" y="140"/>
                      <a:pt x="142" y="40"/>
                      <a:pt x="126" y="0"/>
                    </a:cubicBezTo>
                    <a:cubicBezTo>
                      <a:pt x="79" y="0"/>
                      <a:pt x="79" y="0"/>
                      <a:pt x="79" y="0"/>
                    </a:cubicBezTo>
                    <a:cubicBezTo>
                      <a:pt x="36" y="0"/>
                      <a:pt x="0" y="36"/>
                      <a:pt x="0" y="79"/>
                    </a:cubicBezTo>
                    <a:cubicBezTo>
                      <a:pt x="0" y="295"/>
                      <a:pt x="0" y="295"/>
                      <a:pt x="0" y="295"/>
                    </a:cubicBezTo>
                    <a:cubicBezTo>
                      <a:pt x="69" y="295"/>
                      <a:pt x="69" y="295"/>
                      <a:pt x="69" y="295"/>
                    </a:cubicBezTo>
                    <a:cubicBezTo>
                      <a:pt x="69" y="146"/>
                      <a:pt x="69" y="146"/>
                      <a:pt x="69" y="146"/>
                    </a:cubicBezTo>
                    <a:cubicBezTo>
                      <a:pt x="79" y="146"/>
                      <a:pt x="79" y="146"/>
                      <a:pt x="79" y="146"/>
                    </a:cubicBezTo>
                    <a:cubicBezTo>
                      <a:pt x="80" y="462"/>
                      <a:pt x="80" y="462"/>
                      <a:pt x="80" y="462"/>
                    </a:cubicBezTo>
                    <a:cubicBezTo>
                      <a:pt x="294" y="462"/>
                      <a:pt x="294" y="462"/>
                      <a:pt x="294" y="462"/>
                    </a:cubicBezTo>
                    <a:cubicBezTo>
                      <a:pt x="295" y="146"/>
                      <a:pt x="295" y="146"/>
                      <a:pt x="295" y="146"/>
                    </a:cubicBezTo>
                    <a:cubicBezTo>
                      <a:pt x="305" y="146"/>
                      <a:pt x="305" y="146"/>
                      <a:pt x="305" y="146"/>
                    </a:cubicBezTo>
                    <a:cubicBezTo>
                      <a:pt x="305" y="288"/>
                      <a:pt x="305" y="288"/>
                      <a:pt x="305" y="288"/>
                    </a:cubicBezTo>
                    <a:cubicBezTo>
                      <a:pt x="374" y="288"/>
                      <a:pt x="374" y="288"/>
                      <a:pt x="374" y="288"/>
                    </a:cubicBezTo>
                    <a:cubicBezTo>
                      <a:pt x="374" y="79"/>
                      <a:pt x="374" y="79"/>
                      <a:pt x="374" y="79"/>
                    </a:cubicBezTo>
                    <a:cubicBezTo>
                      <a:pt x="374" y="36"/>
                      <a:pt x="338" y="0"/>
                      <a:pt x="295" y="0"/>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solidFill>
                    <a:srgbClr val="404040"/>
                  </a:solidFill>
                </a:endParaRPr>
              </a:p>
            </p:txBody>
          </p:sp>
          <p:sp>
            <p:nvSpPr>
              <p:cNvPr id="373" name="Freeform 175"/>
              <p:cNvSpPr>
                <a:spLocks/>
              </p:cNvSpPr>
              <p:nvPr/>
            </p:nvSpPr>
            <p:spPr bwMode="auto">
              <a:xfrm>
                <a:off x="7248447" y="5172550"/>
                <a:ext cx="266700" cy="349250"/>
              </a:xfrm>
              <a:custGeom>
                <a:avLst/>
                <a:gdLst>
                  <a:gd name="T0" fmla="*/ 95 w 168"/>
                  <a:gd name="T1" fmla="*/ 81 h 220"/>
                  <a:gd name="T2" fmla="*/ 64 w 168"/>
                  <a:gd name="T3" fmla="*/ 103 h 220"/>
                  <a:gd name="T4" fmla="*/ 168 w 168"/>
                  <a:gd name="T5" fmla="*/ 220 h 220"/>
                  <a:gd name="T6" fmla="*/ 81 w 168"/>
                  <a:gd name="T7" fmla="*/ 0 h 220"/>
                  <a:gd name="T8" fmla="*/ 0 w 168"/>
                  <a:gd name="T9" fmla="*/ 31 h 220"/>
                  <a:gd name="T10" fmla="*/ 43 w 168"/>
                  <a:gd name="T11" fmla="*/ 81 h 220"/>
                  <a:gd name="T12" fmla="*/ 95 w 168"/>
                  <a:gd name="T13" fmla="*/ 81 h 220"/>
                </a:gdLst>
                <a:ahLst/>
                <a:cxnLst>
                  <a:cxn ang="0">
                    <a:pos x="T0" y="T1"/>
                  </a:cxn>
                  <a:cxn ang="0">
                    <a:pos x="T2" y="T3"/>
                  </a:cxn>
                  <a:cxn ang="0">
                    <a:pos x="T4" y="T5"/>
                  </a:cxn>
                  <a:cxn ang="0">
                    <a:pos x="T6" y="T7"/>
                  </a:cxn>
                  <a:cxn ang="0">
                    <a:pos x="T8" y="T9"/>
                  </a:cxn>
                  <a:cxn ang="0">
                    <a:pos x="T10" y="T11"/>
                  </a:cxn>
                  <a:cxn ang="0">
                    <a:pos x="T12" y="T13"/>
                  </a:cxn>
                </a:cxnLst>
                <a:rect l="0" t="0" r="r" b="b"/>
                <a:pathLst>
                  <a:path w="168" h="220">
                    <a:moveTo>
                      <a:pt x="95" y="81"/>
                    </a:moveTo>
                    <a:lnTo>
                      <a:pt x="64" y="103"/>
                    </a:lnTo>
                    <a:lnTo>
                      <a:pt x="168" y="220"/>
                    </a:lnTo>
                    <a:lnTo>
                      <a:pt x="81" y="0"/>
                    </a:lnTo>
                    <a:lnTo>
                      <a:pt x="0" y="31"/>
                    </a:lnTo>
                    <a:lnTo>
                      <a:pt x="43" y="81"/>
                    </a:lnTo>
                    <a:lnTo>
                      <a:pt x="95" y="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374" name="Freeform 176"/>
              <p:cNvSpPr>
                <a:spLocks/>
              </p:cNvSpPr>
              <p:nvPr/>
            </p:nvSpPr>
            <p:spPr bwMode="auto">
              <a:xfrm>
                <a:off x="7515147" y="5172550"/>
                <a:ext cx="268288" cy="349250"/>
              </a:xfrm>
              <a:custGeom>
                <a:avLst/>
                <a:gdLst>
                  <a:gd name="T0" fmla="*/ 74 w 169"/>
                  <a:gd name="T1" fmla="*/ 81 h 220"/>
                  <a:gd name="T2" fmla="*/ 105 w 169"/>
                  <a:gd name="T3" fmla="*/ 103 h 220"/>
                  <a:gd name="T4" fmla="*/ 0 w 169"/>
                  <a:gd name="T5" fmla="*/ 220 h 220"/>
                  <a:gd name="T6" fmla="*/ 89 w 169"/>
                  <a:gd name="T7" fmla="*/ 0 h 220"/>
                  <a:gd name="T8" fmla="*/ 169 w 169"/>
                  <a:gd name="T9" fmla="*/ 31 h 220"/>
                  <a:gd name="T10" fmla="*/ 124 w 169"/>
                  <a:gd name="T11" fmla="*/ 81 h 220"/>
                  <a:gd name="T12" fmla="*/ 74 w 169"/>
                  <a:gd name="T13" fmla="*/ 81 h 220"/>
                </a:gdLst>
                <a:ahLst/>
                <a:cxnLst>
                  <a:cxn ang="0">
                    <a:pos x="T0" y="T1"/>
                  </a:cxn>
                  <a:cxn ang="0">
                    <a:pos x="T2" y="T3"/>
                  </a:cxn>
                  <a:cxn ang="0">
                    <a:pos x="T4" y="T5"/>
                  </a:cxn>
                  <a:cxn ang="0">
                    <a:pos x="T6" y="T7"/>
                  </a:cxn>
                  <a:cxn ang="0">
                    <a:pos x="T8" y="T9"/>
                  </a:cxn>
                  <a:cxn ang="0">
                    <a:pos x="T10" y="T11"/>
                  </a:cxn>
                  <a:cxn ang="0">
                    <a:pos x="T12" y="T13"/>
                  </a:cxn>
                </a:cxnLst>
                <a:rect l="0" t="0" r="r" b="b"/>
                <a:pathLst>
                  <a:path w="169" h="220">
                    <a:moveTo>
                      <a:pt x="74" y="81"/>
                    </a:moveTo>
                    <a:lnTo>
                      <a:pt x="105" y="103"/>
                    </a:lnTo>
                    <a:lnTo>
                      <a:pt x="0" y="220"/>
                    </a:lnTo>
                    <a:lnTo>
                      <a:pt x="89" y="0"/>
                    </a:lnTo>
                    <a:lnTo>
                      <a:pt x="169" y="31"/>
                    </a:lnTo>
                    <a:lnTo>
                      <a:pt x="124" y="81"/>
                    </a:lnTo>
                    <a:lnTo>
                      <a:pt x="74" y="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375" name="Freeform 179"/>
              <p:cNvSpPr>
                <a:spLocks/>
              </p:cNvSpPr>
              <p:nvPr/>
            </p:nvSpPr>
            <p:spPr bwMode="auto">
              <a:xfrm>
                <a:off x="7051597" y="5777387"/>
                <a:ext cx="207963" cy="106363"/>
              </a:xfrm>
              <a:custGeom>
                <a:avLst/>
                <a:gdLst>
                  <a:gd name="T0" fmla="*/ 0 w 131"/>
                  <a:gd name="T1" fmla="*/ 67 h 67"/>
                  <a:gd name="T2" fmla="*/ 131 w 131"/>
                  <a:gd name="T3" fmla="*/ 67 h 67"/>
                  <a:gd name="T4" fmla="*/ 131 w 131"/>
                  <a:gd name="T5" fmla="*/ 0 h 67"/>
                  <a:gd name="T6" fmla="*/ 62 w 131"/>
                  <a:gd name="T7" fmla="*/ 0 h 67"/>
                  <a:gd name="T8" fmla="*/ 37 w 131"/>
                  <a:gd name="T9" fmla="*/ 28 h 67"/>
                  <a:gd name="T10" fmla="*/ 37 w 131"/>
                  <a:gd name="T11" fmla="*/ 0 h 67"/>
                  <a:gd name="T12" fmla="*/ 0 w 131"/>
                  <a:gd name="T13" fmla="*/ 0 h 67"/>
                  <a:gd name="T14" fmla="*/ 0 w 131"/>
                  <a:gd name="T15" fmla="*/ 67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1" h="67">
                    <a:moveTo>
                      <a:pt x="0" y="67"/>
                    </a:moveTo>
                    <a:lnTo>
                      <a:pt x="131" y="67"/>
                    </a:lnTo>
                    <a:lnTo>
                      <a:pt x="131" y="0"/>
                    </a:lnTo>
                    <a:lnTo>
                      <a:pt x="62" y="0"/>
                    </a:lnTo>
                    <a:lnTo>
                      <a:pt x="37" y="28"/>
                    </a:lnTo>
                    <a:lnTo>
                      <a:pt x="37" y="0"/>
                    </a:lnTo>
                    <a:lnTo>
                      <a:pt x="0" y="0"/>
                    </a:lnTo>
                    <a:lnTo>
                      <a:pt x="0" y="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solidFill>
                    <a:srgbClr val="404040"/>
                  </a:solidFill>
                </a:endParaRPr>
              </a:p>
              <a:p>
                <a:pPr defTabSz="932319"/>
                <a:endParaRPr lang="en-US" sz="1835" dirty="0">
                  <a:solidFill>
                    <a:srgbClr val="404040"/>
                  </a:solidFill>
                </a:endParaRPr>
              </a:p>
              <a:p>
                <a:pPr defTabSz="932319"/>
                <a:endParaRPr lang="en-US" sz="1835" dirty="0">
                  <a:solidFill>
                    <a:srgbClr val="404040"/>
                  </a:solidFill>
                </a:endParaRPr>
              </a:p>
              <a:p>
                <a:pPr defTabSz="932319"/>
                <a:endParaRPr lang="en-US" sz="1835" dirty="0">
                  <a:solidFill>
                    <a:srgbClr val="404040"/>
                  </a:solidFill>
                </a:endParaRPr>
              </a:p>
              <a:p>
                <a:pPr defTabSz="932319"/>
                <a:endParaRPr lang="en-US" sz="1835" dirty="0">
                  <a:solidFill>
                    <a:srgbClr val="404040"/>
                  </a:solidFill>
                </a:endParaRPr>
              </a:p>
              <a:p>
                <a:pPr defTabSz="932319"/>
                <a:endParaRPr lang="en-US" sz="1835" dirty="0">
                  <a:solidFill>
                    <a:srgbClr val="404040"/>
                  </a:solidFill>
                </a:endParaRPr>
              </a:p>
              <a:p>
                <a:pPr defTabSz="932319"/>
                <a:endParaRPr lang="en-US" sz="1835" dirty="0">
                  <a:solidFill>
                    <a:srgbClr val="404040"/>
                  </a:solidFill>
                </a:endParaRPr>
              </a:p>
              <a:p>
                <a:pPr defTabSz="932319"/>
                <a:endParaRPr lang="en-US" sz="1835" dirty="0">
                  <a:solidFill>
                    <a:srgbClr val="404040"/>
                  </a:solidFill>
                </a:endParaRPr>
              </a:p>
              <a:p>
                <a:pPr defTabSz="932319"/>
                <a:endParaRPr lang="en-US" sz="1835" dirty="0">
                  <a:solidFill>
                    <a:srgbClr val="404040"/>
                  </a:solidFill>
                </a:endParaRPr>
              </a:p>
              <a:p>
                <a:pPr defTabSz="932319"/>
                <a:endParaRPr lang="en-US" sz="1835" dirty="0">
                  <a:solidFill>
                    <a:srgbClr val="404040"/>
                  </a:solidFill>
                </a:endParaRPr>
              </a:p>
              <a:p>
                <a:pPr defTabSz="932319"/>
                <a:endParaRPr lang="en-US" sz="1835" dirty="0">
                  <a:solidFill>
                    <a:srgbClr val="404040"/>
                  </a:solidFill>
                </a:endParaRPr>
              </a:p>
              <a:p>
                <a:pPr defTabSz="932319"/>
                <a:endParaRPr lang="en-US" sz="1835" dirty="0">
                  <a:solidFill>
                    <a:srgbClr val="404040"/>
                  </a:solidFill>
                </a:endParaRPr>
              </a:p>
              <a:p>
                <a:pPr defTabSz="932319"/>
                <a:endParaRPr lang="en-US" sz="1835" dirty="0">
                  <a:solidFill>
                    <a:srgbClr val="404040"/>
                  </a:solidFill>
                </a:endParaRPr>
              </a:p>
              <a:p>
                <a:pPr defTabSz="932319"/>
                <a:endParaRPr lang="en-US" sz="1835" dirty="0">
                  <a:solidFill>
                    <a:srgbClr val="404040"/>
                  </a:solidFill>
                </a:endParaRPr>
              </a:p>
              <a:p>
                <a:pPr defTabSz="932319"/>
                <a:endParaRPr lang="en-US" sz="1835" dirty="0">
                  <a:solidFill>
                    <a:srgbClr val="404040"/>
                  </a:solidFill>
                </a:endParaRPr>
              </a:p>
              <a:p>
                <a:pPr defTabSz="932319"/>
                <a:endParaRPr lang="en-US" sz="1835" dirty="0">
                  <a:solidFill>
                    <a:srgbClr val="404040"/>
                  </a:solidFill>
                </a:endParaRPr>
              </a:p>
              <a:p>
                <a:pPr defTabSz="932319"/>
                <a:endParaRPr lang="en-US" sz="1835" dirty="0">
                  <a:solidFill>
                    <a:srgbClr val="404040"/>
                  </a:solidFill>
                </a:endParaRPr>
              </a:p>
              <a:p>
                <a:pPr defTabSz="932319"/>
                <a:endParaRPr lang="en-US" sz="1835" dirty="0">
                  <a:solidFill>
                    <a:srgbClr val="404040"/>
                  </a:solidFill>
                </a:endParaRPr>
              </a:p>
              <a:p>
                <a:pPr defTabSz="932319"/>
                <a:endParaRPr lang="en-US" sz="1835" dirty="0">
                  <a:solidFill>
                    <a:srgbClr val="404040"/>
                  </a:solidFill>
                </a:endParaRPr>
              </a:p>
            </p:txBody>
          </p:sp>
          <p:sp>
            <p:nvSpPr>
              <p:cNvPr id="376" name="Freeform 180"/>
              <p:cNvSpPr>
                <a:spLocks/>
              </p:cNvSpPr>
              <p:nvPr/>
            </p:nvSpPr>
            <p:spPr bwMode="auto">
              <a:xfrm>
                <a:off x="7765972" y="5777387"/>
                <a:ext cx="207963" cy="106363"/>
              </a:xfrm>
              <a:custGeom>
                <a:avLst/>
                <a:gdLst>
                  <a:gd name="T0" fmla="*/ 131 w 131"/>
                  <a:gd name="T1" fmla="*/ 67 h 67"/>
                  <a:gd name="T2" fmla="*/ 0 w 131"/>
                  <a:gd name="T3" fmla="*/ 67 h 67"/>
                  <a:gd name="T4" fmla="*/ 0 w 131"/>
                  <a:gd name="T5" fmla="*/ 0 h 67"/>
                  <a:gd name="T6" fmla="*/ 69 w 131"/>
                  <a:gd name="T7" fmla="*/ 0 h 67"/>
                  <a:gd name="T8" fmla="*/ 93 w 131"/>
                  <a:gd name="T9" fmla="*/ 28 h 67"/>
                  <a:gd name="T10" fmla="*/ 93 w 131"/>
                  <a:gd name="T11" fmla="*/ 0 h 67"/>
                  <a:gd name="T12" fmla="*/ 131 w 131"/>
                  <a:gd name="T13" fmla="*/ 0 h 67"/>
                  <a:gd name="T14" fmla="*/ 131 w 131"/>
                  <a:gd name="T15" fmla="*/ 67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1" h="67">
                    <a:moveTo>
                      <a:pt x="131" y="67"/>
                    </a:moveTo>
                    <a:lnTo>
                      <a:pt x="0" y="67"/>
                    </a:lnTo>
                    <a:lnTo>
                      <a:pt x="0" y="0"/>
                    </a:lnTo>
                    <a:lnTo>
                      <a:pt x="69" y="0"/>
                    </a:lnTo>
                    <a:lnTo>
                      <a:pt x="93" y="28"/>
                    </a:lnTo>
                    <a:lnTo>
                      <a:pt x="93" y="0"/>
                    </a:lnTo>
                    <a:lnTo>
                      <a:pt x="131" y="0"/>
                    </a:lnTo>
                    <a:lnTo>
                      <a:pt x="131" y="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grpSp>
      </p:grpSp>
      <p:grpSp>
        <p:nvGrpSpPr>
          <p:cNvPr id="11" name="Group 10"/>
          <p:cNvGrpSpPr/>
          <p:nvPr/>
        </p:nvGrpSpPr>
        <p:grpSpPr>
          <a:xfrm>
            <a:off x="11036782" y="4857535"/>
            <a:ext cx="808802" cy="2126560"/>
            <a:chOff x="10818904" y="4762722"/>
            <a:chExt cx="793015" cy="2085052"/>
          </a:xfrm>
        </p:grpSpPr>
        <p:grpSp>
          <p:nvGrpSpPr>
            <p:cNvPr id="366" name="Group 365"/>
            <p:cNvGrpSpPr/>
            <p:nvPr/>
          </p:nvGrpSpPr>
          <p:grpSpPr>
            <a:xfrm>
              <a:off x="10818904" y="4762722"/>
              <a:ext cx="793015" cy="2061715"/>
              <a:chOff x="4725988" y="7138463"/>
              <a:chExt cx="893762" cy="2323642"/>
            </a:xfrm>
          </p:grpSpPr>
          <p:sp>
            <p:nvSpPr>
              <p:cNvPr id="325" name="Rectangle 196"/>
              <p:cNvSpPr>
                <a:spLocks noChangeArrowheads="1"/>
              </p:cNvSpPr>
              <p:nvPr/>
            </p:nvSpPr>
            <p:spPr bwMode="auto">
              <a:xfrm>
                <a:off x="4905375" y="7639050"/>
                <a:ext cx="412750" cy="179388"/>
              </a:xfrm>
              <a:prstGeom prst="rect">
                <a:avLst/>
              </a:prstGeom>
              <a:solidFill>
                <a:srgbClr val="E1BC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327" name="Rectangle 197"/>
              <p:cNvSpPr>
                <a:spLocks noChangeArrowheads="1"/>
              </p:cNvSpPr>
              <p:nvPr/>
            </p:nvSpPr>
            <p:spPr bwMode="auto">
              <a:xfrm>
                <a:off x="4889500" y="8440738"/>
                <a:ext cx="447675" cy="14605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328" name="Rectangle 198"/>
              <p:cNvSpPr>
                <a:spLocks noChangeArrowheads="1"/>
              </p:cNvSpPr>
              <p:nvPr/>
            </p:nvSpPr>
            <p:spPr bwMode="auto">
              <a:xfrm>
                <a:off x="4889501" y="8440738"/>
                <a:ext cx="193676" cy="1021364"/>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330" name="Rectangle 200"/>
              <p:cNvSpPr>
                <a:spLocks noChangeArrowheads="1"/>
              </p:cNvSpPr>
              <p:nvPr/>
            </p:nvSpPr>
            <p:spPr bwMode="auto">
              <a:xfrm>
                <a:off x="5145087" y="8440740"/>
                <a:ext cx="190500" cy="102136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333" name="Freeform 203"/>
              <p:cNvSpPr>
                <a:spLocks/>
              </p:cNvSpPr>
              <p:nvPr/>
            </p:nvSpPr>
            <p:spPr bwMode="auto">
              <a:xfrm>
                <a:off x="4738688" y="8411369"/>
                <a:ext cx="122237" cy="242888"/>
              </a:xfrm>
              <a:custGeom>
                <a:avLst/>
                <a:gdLst>
                  <a:gd name="T0" fmla="*/ 50 w 50"/>
                  <a:gd name="T1" fmla="*/ 0 h 100"/>
                  <a:gd name="T2" fmla="*/ 50 w 50"/>
                  <a:gd name="T3" fmla="*/ 100 h 100"/>
                  <a:gd name="T4" fmla="*/ 0 w 50"/>
                  <a:gd name="T5" fmla="*/ 50 h 100"/>
                  <a:gd name="T6" fmla="*/ 50 w 50"/>
                  <a:gd name="T7" fmla="*/ 0 h 100"/>
                </a:gdLst>
                <a:ahLst/>
                <a:cxnLst>
                  <a:cxn ang="0">
                    <a:pos x="T0" y="T1"/>
                  </a:cxn>
                  <a:cxn ang="0">
                    <a:pos x="T2" y="T3"/>
                  </a:cxn>
                  <a:cxn ang="0">
                    <a:pos x="T4" y="T5"/>
                  </a:cxn>
                  <a:cxn ang="0">
                    <a:pos x="T6" y="T7"/>
                  </a:cxn>
                </a:cxnLst>
                <a:rect l="0" t="0" r="r" b="b"/>
                <a:pathLst>
                  <a:path w="50" h="100">
                    <a:moveTo>
                      <a:pt x="50" y="0"/>
                    </a:moveTo>
                    <a:cubicBezTo>
                      <a:pt x="50" y="100"/>
                      <a:pt x="50" y="100"/>
                      <a:pt x="50" y="100"/>
                    </a:cubicBezTo>
                    <a:cubicBezTo>
                      <a:pt x="22" y="100"/>
                      <a:pt x="0" y="78"/>
                      <a:pt x="0" y="50"/>
                    </a:cubicBezTo>
                    <a:cubicBezTo>
                      <a:pt x="0" y="23"/>
                      <a:pt x="22" y="0"/>
                      <a:pt x="50" y="0"/>
                    </a:cubicBezTo>
                    <a:close/>
                  </a:path>
                </a:pathLst>
              </a:custGeom>
              <a:solidFill>
                <a:srgbClr val="E1BC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334" name="Freeform 204"/>
              <p:cNvSpPr>
                <a:spLocks/>
              </p:cNvSpPr>
              <p:nvPr/>
            </p:nvSpPr>
            <p:spPr bwMode="auto">
              <a:xfrm>
                <a:off x="5041900" y="7473950"/>
                <a:ext cx="142875" cy="234950"/>
              </a:xfrm>
              <a:custGeom>
                <a:avLst/>
                <a:gdLst>
                  <a:gd name="T0" fmla="*/ 46 w 90"/>
                  <a:gd name="T1" fmla="*/ 148 h 148"/>
                  <a:gd name="T2" fmla="*/ 0 w 90"/>
                  <a:gd name="T3" fmla="*/ 104 h 148"/>
                  <a:gd name="T4" fmla="*/ 0 w 90"/>
                  <a:gd name="T5" fmla="*/ 0 h 148"/>
                  <a:gd name="T6" fmla="*/ 90 w 90"/>
                  <a:gd name="T7" fmla="*/ 0 h 148"/>
                  <a:gd name="T8" fmla="*/ 90 w 90"/>
                  <a:gd name="T9" fmla="*/ 104 h 148"/>
                  <a:gd name="T10" fmla="*/ 46 w 90"/>
                  <a:gd name="T11" fmla="*/ 148 h 148"/>
                </a:gdLst>
                <a:ahLst/>
                <a:cxnLst>
                  <a:cxn ang="0">
                    <a:pos x="T0" y="T1"/>
                  </a:cxn>
                  <a:cxn ang="0">
                    <a:pos x="T2" y="T3"/>
                  </a:cxn>
                  <a:cxn ang="0">
                    <a:pos x="T4" y="T5"/>
                  </a:cxn>
                  <a:cxn ang="0">
                    <a:pos x="T6" y="T7"/>
                  </a:cxn>
                  <a:cxn ang="0">
                    <a:pos x="T8" y="T9"/>
                  </a:cxn>
                  <a:cxn ang="0">
                    <a:pos x="T10" y="T11"/>
                  </a:cxn>
                </a:cxnLst>
                <a:rect l="0" t="0" r="r" b="b"/>
                <a:pathLst>
                  <a:path w="90" h="148">
                    <a:moveTo>
                      <a:pt x="46" y="148"/>
                    </a:moveTo>
                    <a:lnTo>
                      <a:pt x="0" y="104"/>
                    </a:lnTo>
                    <a:lnTo>
                      <a:pt x="0" y="0"/>
                    </a:lnTo>
                    <a:lnTo>
                      <a:pt x="90" y="0"/>
                    </a:lnTo>
                    <a:lnTo>
                      <a:pt x="90" y="104"/>
                    </a:lnTo>
                    <a:lnTo>
                      <a:pt x="46" y="148"/>
                    </a:lnTo>
                    <a:close/>
                  </a:path>
                </a:pathLst>
              </a:custGeom>
              <a:solidFill>
                <a:srgbClr val="E1BC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340" name="Freeform 210"/>
              <p:cNvSpPr>
                <a:spLocks/>
              </p:cNvSpPr>
              <p:nvPr/>
            </p:nvSpPr>
            <p:spPr bwMode="auto">
              <a:xfrm>
                <a:off x="4725988" y="7639050"/>
                <a:ext cx="776287" cy="893763"/>
              </a:xfrm>
              <a:custGeom>
                <a:avLst/>
                <a:gdLst>
                  <a:gd name="T0" fmla="*/ 252 w 320"/>
                  <a:gd name="T1" fmla="*/ 331 h 369"/>
                  <a:gd name="T2" fmla="*/ 252 w 320"/>
                  <a:gd name="T3" fmla="*/ 124 h 369"/>
                  <a:gd name="T4" fmla="*/ 261 w 320"/>
                  <a:gd name="T5" fmla="*/ 124 h 369"/>
                  <a:gd name="T6" fmla="*/ 320 w 320"/>
                  <a:gd name="T7" fmla="*/ 124 h 369"/>
                  <a:gd name="T8" fmla="*/ 320 w 320"/>
                  <a:gd name="T9" fmla="*/ 67 h 369"/>
                  <a:gd name="T10" fmla="*/ 252 w 320"/>
                  <a:gd name="T11" fmla="*/ 0 h 369"/>
                  <a:gd name="T12" fmla="*/ 245 w 320"/>
                  <a:gd name="T13" fmla="*/ 0 h 369"/>
                  <a:gd name="T14" fmla="*/ 160 w 320"/>
                  <a:gd name="T15" fmla="*/ 58 h 369"/>
                  <a:gd name="T16" fmla="*/ 74 w 320"/>
                  <a:gd name="T17" fmla="*/ 0 h 369"/>
                  <a:gd name="T18" fmla="*/ 67 w 320"/>
                  <a:gd name="T19" fmla="*/ 0 h 369"/>
                  <a:gd name="T20" fmla="*/ 0 w 320"/>
                  <a:gd name="T21" fmla="*/ 67 h 369"/>
                  <a:gd name="T22" fmla="*/ 0 w 320"/>
                  <a:gd name="T23" fmla="*/ 124 h 369"/>
                  <a:gd name="T24" fmla="*/ 0 w 320"/>
                  <a:gd name="T25" fmla="*/ 369 h 369"/>
                  <a:gd name="T26" fmla="*/ 59 w 320"/>
                  <a:gd name="T27" fmla="*/ 369 h 369"/>
                  <a:gd name="T28" fmla="*/ 59 w 320"/>
                  <a:gd name="T29" fmla="*/ 124 h 369"/>
                  <a:gd name="T30" fmla="*/ 67 w 320"/>
                  <a:gd name="T31" fmla="*/ 124 h 369"/>
                  <a:gd name="T32" fmla="*/ 67 w 320"/>
                  <a:gd name="T33" fmla="*/ 331 h 369"/>
                  <a:gd name="T34" fmla="*/ 252 w 320"/>
                  <a:gd name="T35" fmla="*/ 331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0" h="369">
                    <a:moveTo>
                      <a:pt x="252" y="331"/>
                    </a:moveTo>
                    <a:cubicBezTo>
                      <a:pt x="252" y="124"/>
                      <a:pt x="252" y="124"/>
                      <a:pt x="252" y="124"/>
                    </a:cubicBezTo>
                    <a:cubicBezTo>
                      <a:pt x="261" y="124"/>
                      <a:pt x="261" y="124"/>
                      <a:pt x="261" y="124"/>
                    </a:cubicBezTo>
                    <a:cubicBezTo>
                      <a:pt x="320" y="124"/>
                      <a:pt x="320" y="124"/>
                      <a:pt x="320" y="124"/>
                    </a:cubicBezTo>
                    <a:cubicBezTo>
                      <a:pt x="320" y="67"/>
                      <a:pt x="320" y="67"/>
                      <a:pt x="320" y="67"/>
                    </a:cubicBezTo>
                    <a:cubicBezTo>
                      <a:pt x="320" y="30"/>
                      <a:pt x="289" y="0"/>
                      <a:pt x="252" y="0"/>
                    </a:cubicBezTo>
                    <a:cubicBezTo>
                      <a:pt x="245" y="0"/>
                      <a:pt x="245" y="0"/>
                      <a:pt x="245" y="0"/>
                    </a:cubicBezTo>
                    <a:cubicBezTo>
                      <a:pt x="232" y="34"/>
                      <a:pt x="198" y="58"/>
                      <a:pt x="160" y="58"/>
                    </a:cubicBezTo>
                    <a:cubicBezTo>
                      <a:pt x="121" y="58"/>
                      <a:pt x="88" y="34"/>
                      <a:pt x="74" y="0"/>
                    </a:cubicBezTo>
                    <a:cubicBezTo>
                      <a:pt x="67" y="0"/>
                      <a:pt x="67" y="0"/>
                      <a:pt x="67" y="0"/>
                    </a:cubicBezTo>
                    <a:cubicBezTo>
                      <a:pt x="30" y="0"/>
                      <a:pt x="0" y="30"/>
                      <a:pt x="0" y="67"/>
                    </a:cubicBezTo>
                    <a:cubicBezTo>
                      <a:pt x="0" y="124"/>
                      <a:pt x="0" y="124"/>
                      <a:pt x="0" y="124"/>
                    </a:cubicBezTo>
                    <a:cubicBezTo>
                      <a:pt x="0" y="369"/>
                      <a:pt x="0" y="369"/>
                      <a:pt x="0" y="369"/>
                    </a:cubicBezTo>
                    <a:cubicBezTo>
                      <a:pt x="59" y="369"/>
                      <a:pt x="59" y="369"/>
                      <a:pt x="59" y="369"/>
                    </a:cubicBezTo>
                    <a:cubicBezTo>
                      <a:pt x="59" y="124"/>
                      <a:pt x="59" y="124"/>
                      <a:pt x="59" y="124"/>
                    </a:cubicBezTo>
                    <a:cubicBezTo>
                      <a:pt x="67" y="124"/>
                      <a:pt x="67" y="124"/>
                      <a:pt x="67" y="124"/>
                    </a:cubicBezTo>
                    <a:cubicBezTo>
                      <a:pt x="67" y="331"/>
                      <a:pt x="67" y="331"/>
                      <a:pt x="67" y="331"/>
                    </a:cubicBezTo>
                    <a:lnTo>
                      <a:pt x="252" y="331"/>
                    </a:lnTo>
                    <a:close/>
                  </a:path>
                </a:pathLst>
              </a:custGeom>
              <a:solidFill>
                <a:schemeClr val="accent5">
                  <a:lumMod val="75000"/>
                </a:schemeClr>
              </a:solidFill>
              <a:ln>
                <a:noFill/>
              </a:ln>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1282" name="Freeform 224"/>
              <p:cNvSpPr>
                <a:spLocks/>
              </p:cNvSpPr>
              <p:nvPr/>
            </p:nvSpPr>
            <p:spPr bwMode="auto">
              <a:xfrm>
                <a:off x="5292727" y="8265319"/>
                <a:ext cx="188912" cy="249238"/>
              </a:xfrm>
              <a:custGeom>
                <a:avLst/>
                <a:gdLst>
                  <a:gd name="T0" fmla="*/ 42 w 78"/>
                  <a:gd name="T1" fmla="*/ 0 h 103"/>
                  <a:gd name="T2" fmla="*/ 0 w 78"/>
                  <a:gd name="T3" fmla="*/ 91 h 103"/>
                  <a:gd name="T4" fmla="*/ 67 w 78"/>
                  <a:gd name="T5" fmla="*/ 66 h 103"/>
                  <a:gd name="T6" fmla="*/ 42 w 78"/>
                  <a:gd name="T7" fmla="*/ 0 h 103"/>
                </a:gdLst>
                <a:ahLst/>
                <a:cxnLst>
                  <a:cxn ang="0">
                    <a:pos x="T0" y="T1"/>
                  </a:cxn>
                  <a:cxn ang="0">
                    <a:pos x="T2" y="T3"/>
                  </a:cxn>
                  <a:cxn ang="0">
                    <a:pos x="T4" y="T5"/>
                  </a:cxn>
                  <a:cxn ang="0">
                    <a:pos x="T6" y="T7"/>
                  </a:cxn>
                </a:cxnLst>
                <a:rect l="0" t="0" r="r" b="b"/>
                <a:pathLst>
                  <a:path w="78" h="103">
                    <a:moveTo>
                      <a:pt x="42" y="0"/>
                    </a:moveTo>
                    <a:cubicBezTo>
                      <a:pt x="0" y="91"/>
                      <a:pt x="0" y="91"/>
                      <a:pt x="0" y="91"/>
                    </a:cubicBezTo>
                    <a:cubicBezTo>
                      <a:pt x="26" y="103"/>
                      <a:pt x="55" y="92"/>
                      <a:pt x="67" y="66"/>
                    </a:cubicBezTo>
                    <a:cubicBezTo>
                      <a:pt x="78" y="41"/>
                      <a:pt x="67" y="11"/>
                      <a:pt x="42" y="0"/>
                    </a:cubicBezTo>
                    <a:close/>
                  </a:path>
                </a:pathLst>
              </a:custGeom>
              <a:solidFill>
                <a:srgbClr val="E1BC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1284" name="Freeform 226"/>
              <p:cNvSpPr>
                <a:spLocks/>
              </p:cNvSpPr>
              <p:nvPr/>
            </p:nvSpPr>
            <p:spPr bwMode="auto">
              <a:xfrm>
                <a:off x="5341938" y="7683500"/>
                <a:ext cx="277812" cy="738188"/>
              </a:xfrm>
              <a:custGeom>
                <a:avLst/>
                <a:gdLst>
                  <a:gd name="T0" fmla="*/ 114 w 114"/>
                  <a:gd name="T1" fmla="*/ 168 h 305"/>
                  <a:gd name="T2" fmla="*/ 114 w 114"/>
                  <a:gd name="T3" fmla="*/ 166 h 305"/>
                  <a:gd name="T4" fmla="*/ 114 w 114"/>
                  <a:gd name="T5" fmla="*/ 163 h 305"/>
                  <a:gd name="T6" fmla="*/ 114 w 114"/>
                  <a:gd name="T7" fmla="*/ 160 h 305"/>
                  <a:gd name="T8" fmla="*/ 113 w 114"/>
                  <a:gd name="T9" fmla="*/ 157 h 305"/>
                  <a:gd name="T10" fmla="*/ 112 w 114"/>
                  <a:gd name="T11" fmla="*/ 154 h 305"/>
                  <a:gd name="T12" fmla="*/ 62 w 114"/>
                  <a:gd name="T13" fmla="*/ 23 h 305"/>
                  <a:gd name="T14" fmla="*/ 24 w 114"/>
                  <a:gd name="T15" fmla="*/ 5 h 305"/>
                  <a:gd name="T16" fmla="*/ 7 w 114"/>
                  <a:gd name="T17" fmla="*/ 44 h 305"/>
                  <a:gd name="T18" fmla="*/ 53 w 114"/>
                  <a:gd name="T19" fmla="*/ 164 h 305"/>
                  <a:gd name="T20" fmla="*/ 0 w 114"/>
                  <a:gd name="T21" fmla="*/ 281 h 305"/>
                  <a:gd name="T22" fmla="*/ 54 w 114"/>
                  <a:gd name="T23" fmla="*/ 305 h 305"/>
                  <a:gd name="T24" fmla="*/ 112 w 114"/>
                  <a:gd name="T25" fmla="*/ 177 h 305"/>
                  <a:gd name="T26" fmla="*/ 112 w 114"/>
                  <a:gd name="T27" fmla="*/ 174 h 305"/>
                  <a:gd name="T28" fmla="*/ 113 w 114"/>
                  <a:gd name="T29" fmla="*/ 171 h 305"/>
                  <a:gd name="T30" fmla="*/ 114 w 114"/>
                  <a:gd name="T31" fmla="*/ 168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4" h="305">
                    <a:moveTo>
                      <a:pt x="114" y="168"/>
                    </a:moveTo>
                    <a:cubicBezTo>
                      <a:pt x="114" y="168"/>
                      <a:pt x="114" y="167"/>
                      <a:pt x="114" y="166"/>
                    </a:cubicBezTo>
                    <a:cubicBezTo>
                      <a:pt x="114" y="165"/>
                      <a:pt x="114" y="164"/>
                      <a:pt x="114" y="163"/>
                    </a:cubicBezTo>
                    <a:cubicBezTo>
                      <a:pt x="114" y="162"/>
                      <a:pt x="114" y="161"/>
                      <a:pt x="114" y="160"/>
                    </a:cubicBezTo>
                    <a:cubicBezTo>
                      <a:pt x="114" y="159"/>
                      <a:pt x="113" y="158"/>
                      <a:pt x="113" y="157"/>
                    </a:cubicBezTo>
                    <a:cubicBezTo>
                      <a:pt x="113" y="156"/>
                      <a:pt x="113" y="155"/>
                      <a:pt x="112" y="154"/>
                    </a:cubicBezTo>
                    <a:cubicBezTo>
                      <a:pt x="62" y="23"/>
                      <a:pt x="62" y="23"/>
                      <a:pt x="62" y="23"/>
                    </a:cubicBezTo>
                    <a:cubicBezTo>
                      <a:pt x="56" y="7"/>
                      <a:pt x="39" y="0"/>
                      <a:pt x="24" y="5"/>
                    </a:cubicBezTo>
                    <a:cubicBezTo>
                      <a:pt x="9" y="11"/>
                      <a:pt x="1" y="28"/>
                      <a:pt x="7" y="44"/>
                    </a:cubicBezTo>
                    <a:cubicBezTo>
                      <a:pt x="53" y="164"/>
                      <a:pt x="53" y="164"/>
                      <a:pt x="53" y="164"/>
                    </a:cubicBezTo>
                    <a:cubicBezTo>
                      <a:pt x="0" y="281"/>
                      <a:pt x="0" y="281"/>
                      <a:pt x="0" y="281"/>
                    </a:cubicBezTo>
                    <a:cubicBezTo>
                      <a:pt x="54" y="305"/>
                      <a:pt x="54" y="305"/>
                      <a:pt x="54" y="305"/>
                    </a:cubicBezTo>
                    <a:cubicBezTo>
                      <a:pt x="112" y="177"/>
                      <a:pt x="112" y="177"/>
                      <a:pt x="112" y="177"/>
                    </a:cubicBezTo>
                    <a:cubicBezTo>
                      <a:pt x="112" y="176"/>
                      <a:pt x="112" y="175"/>
                      <a:pt x="112" y="174"/>
                    </a:cubicBezTo>
                    <a:cubicBezTo>
                      <a:pt x="113" y="173"/>
                      <a:pt x="113" y="172"/>
                      <a:pt x="113" y="171"/>
                    </a:cubicBezTo>
                    <a:cubicBezTo>
                      <a:pt x="114" y="170"/>
                      <a:pt x="114" y="169"/>
                      <a:pt x="114" y="168"/>
                    </a:cubicBezTo>
                    <a:close/>
                  </a:path>
                </a:pathLst>
              </a:custGeom>
              <a:solidFill>
                <a:schemeClr val="accent5">
                  <a:lumMod val="75000"/>
                </a:schemeClr>
              </a:solidFill>
              <a:ln>
                <a:noFill/>
              </a:ln>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grpSp>
            <p:nvGrpSpPr>
              <p:cNvPr id="364" name="Group 363"/>
              <p:cNvGrpSpPr/>
              <p:nvPr/>
            </p:nvGrpSpPr>
            <p:grpSpPr>
              <a:xfrm>
                <a:off x="4895429" y="7138463"/>
                <a:ext cx="432081" cy="562325"/>
                <a:chOff x="4949548" y="7156100"/>
                <a:chExt cx="347110" cy="451741"/>
              </a:xfrm>
            </p:grpSpPr>
            <p:sp>
              <p:nvSpPr>
                <p:cNvPr id="1296" name="Freeform 297"/>
                <p:cNvSpPr>
                  <a:spLocks/>
                </p:cNvSpPr>
                <p:nvPr/>
              </p:nvSpPr>
              <p:spPr bwMode="auto">
                <a:xfrm>
                  <a:off x="4949548" y="7156100"/>
                  <a:ext cx="347110" cy="401917"/>
                </a:xfrm>
                <a:custGeom>
                  <a:avLst/>
                  <a:gdLst>
                    <a:gd name="T0" fmla="*/ 91 w 97"/>
                    <a:gd name="T1" fmla="*/ 88 h 112"/>
                    <a:gd name="T2" fmla="*/ 82 w 97"/>
                    <a:gd name="T3" fmla="*/ 88 h 112"/>
                    <a:gd name="T4" fmla="*/ 85 w 97"/>
                    <a:gd name="T5" fmla="*/ 74 h 112"/>
                    <a:gd name="T6" fmla="*/ 88 w 97"/>
                    <a:gd name="T7" fmla="*/ 69 h 112"/>
                    <a:gd name="T8" fmla="*/ 88 w 97"/>
                    <a:gd name="T9" fmla="*/ 69 h 112"/>
                    <a:gd name="T10" fmla="*/ 88 w 97"/>
                    <a:gd name="T11" fmla="*/ 69 h 112"/>
                    <a:gd name="T12" fmla="*/ 91 w 97"/>
                    <a:gd name="T13" fmla="*/ 53 h 112"/>
                    <a:gd name="T14" fmla="*/ 69 w 97"/>
                    <a:gd name="T15" fmla="*/ 17 h 112"/>
                    <a:gd name="T16" fmla="*/ 40 w 97"/>
                    <a:gd name="T17" fmla="*/ 0 h 112"/>
                    <a:gd name="T18" fmla="*/ 4 w 97"/>
                    <a:gd name="T19" fmla="*/ 46 h 112"/>
                    <a:gd name="T20" fmla="*/ 9 w 97"/>
                    <a:gd name="T21" fmla="*/ 69 h 112"/>
                    <a:gd name="T22" fmla="*/ 9 w 97"/>
                    <a:gd name="T23" fmla="*/ 69 h 112"/>
                    <a:gd name="T24" fmla="*/ 15 w 97"/>
                    <a:gd name="T25" fmla="*/ 88 h 112"/>
                    <a:gd name="T26" fmla="*/ 6 w 97"/>
                    <a:gd name="T27" fmla="*/ 88 h 112"/>
                    <a:gd name="T28" fmla="*/ 0 w 97"/>
                    <a:gd name="T29" fmla="*/ 95 h 112"/>
                    <a:gd name="T30" fmla="*/ 16 w 97"/>
                    <a:gd name="T31" fmla="*/ 110 h 112"/>
                    <a:gd name="T32" fmla="*/ 42 w 97"/>
                    <a:gd name="T33" fmla="*/ 112 h 112"/>
                    <a:gd name="T34" fmla="*/ 44 w 97"/>
                    <a:gd name="T35" fmla="*/ 112 h 112"/>
                    <a:gd name="T36" fmla="*/ 44 w 97"/>
                    <a:gd name="T37" fmla="*/ 112 h 112"/>
                    <a:gd name="T38" fmla="*/ 47 w 97"/>
                    <a:gd name="T39" fmla="*/ 112 h 112"/>
                    <a:gd name="T40" fmla="*/ 48 w 97"/>
                    <a:gd name="T41" fmla="*/ 112 h 112"/>
                    <a:gd name="T42" fmla="*/ 49 w 97"/>
                    <a:gd name="T43" fmla="*/ 112 h 112"/>
                    <a:gd name="T44" fmla="*/ 53 w 97"/>
                    <a:gd name="T45" fmla="*/ 112 h 112"/>
                    <a:gd name="T46" fmla="*/ 53 w 97"/>
                    <a:gd name="T47" fmla="*/ 112 h 112"/>
                    <a:gd name="T48" fmla="*/ 54 w 97"/>
                    <a:gd name="T49" fmla="*/ 112 h 112"/>
                    <a:gd name="T50" fmla="*/ 81 w 97"/>
                    <a:gd name="T51" fmla="*/ 110 h 112"/>
                    <a:gd name="T52" fmla="*/ 96 w 97"/>
                    <a:gd name="T53" fmla="*/ 95 h 112"/>
                    <a:gd name="T54" fmla="*/ 91 w 97"/>
                    <a:gd name="T55" fmla="*/ 88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7" h="112">
                      <a:moveTo>
                        <a:pt x="91" y="88"/>
                      </a:moveTo>
                      <a:cubicBezTo>
                        <a:pt x="89" y="95"/>
                        <a:pt x="83" y="93"/>
                        <a:pt x="82" y="88"/>
                      </a:cubicBezTo>
                      <a:cubicBezTo>
                        <a:pt x="81" y="86"/>
                        <a:pt x="83" y="79"/>
                        <a:pt x="85" y="74"/>
                      </a:cubicBezTo>
                      <a:cubicBezTo>
                        <a:pt x="86" y="73"/>
                        <a:pt x="87" y="71"/>
                        <a:pt x="88" y="69"/>
                      </a:cubicBezTo>
                      <a:cubicBezTo>
                        <a:pt x="88" y="69"/>
                        <a:pt x="88" y="69"/>
                        <a:pt x="88" y="69"/>
                      </a:cubicBezTo>
                      <a:cubicBezTo>
                        <a:pt x="88" y="69"/>
                        <a:pt x="88" y="69"/>
                        <a:pt x="88" y="69"/>
                      </a:cubicBezTo>
                      <a:cubicBezTo>
                        <a:pt x="90" y="64"/>
                        <a:pt x="91" y="59"/>
                        <a:pt x="91" y="53"/>
                      </a:cubicBezTo>
                      <a:cubicBezTo>
                        <a:pt x="91" y="36"/>
                        <a:pt x="82" y="22"/>
                        <a:pt x="69" y="17"/>
                      </a:cubicBezTo>
                      <a:cubicBezTo>
                        <a:pt x="62" y="7"/>
                        <a:pt x="52" y="0"/>
                        <a:pt x="40" y="0"/>
                      </a:cubicBezTo>
                      <a:cubicBezTo>
                        <a:pt x="20" y="0"/>
                        <a:pt x="4" y="20"/>
                        <a:pt x="4" y="46"/>
                      </a:cubicBezTo>
                      <a:cubicBezTo>
                        <a:pt x="4" y="54"/>
                        <a:pt x="6" y="62"/>
                        <a:pt x="9" y="69"/>
                      </a:cubicBezTo>
                      <a:cubicBezTo>
                        <a:pt x="9" y="69"/>
                        <a:pt x="9" y="69"/>
                        <a:pt x="9" y="69"/>
                      </a:cubicBezTo>
                      <a:cubicBezTo>
                        <a:pt x="9" y="69"/>
                        <a:pt x="17" y="84"/>
                        <a:pt x="15" y="88"/>
                      </a:cubicBezTo>
                      <a:cubicBezTo>
                        <a:pt x="13" y="93"/>
                        <a:pt x="8" y="95"/>
                        <a:pt x="6" y="88"/>
                      </a:cubicBezTo>
                      <a:cubicBezTo>
                        <a:pt x="3" y="82"/>
                        <a:pt x="0" y="90"/>
                        <a:pt x="0" y="95"/>
                      </a:cubicBezTo>
                      <a:cubicBezTo>
                        <a:pt x="1" y="101"/>
                        <a:pt x="2" y="108"/>
                        <a:pt x="16" y="110"/>
                      </a:cubicBezTo>
                      <a:cubicBezTo>
                        <a:pt x="27" y="112"/>
                        <a:pt x="33" y="112"/>
                        <a:pt x="42" y="112"/>
                      </a:cubicBezTo>
                      <a:cubicBezTo>
                        <a:pt x="43" y="112"/>
                        <a:pt x="44" y="112"/>
                        <a:pt x="44" y="112"/>
                      </a:cubicBezTo>
                      <a:cubicBezTo>
                        <a:pt x="44" y="112"/>
                        <a:pt x="44" y="112"/>
                        <a:pt x="44" y="112"/>
                      </a:cubicBezTo>
                      <a:cubicBezTo>
                        <a:pt x="45" y="112"/>
                        <a:pt x="46" y="112"/>
                        <a:pt x="47" y="112"/>
                      </a:cubicBezTo>
                      <a:cubicBezTo>
                        <a:pt x="48" y="112"/>
                        <a:pt x="48" y="112"/>
                        <a:pt x="48" y="112"/>
                      </a:cubicBezTo>
                      <a:cubicBezTo>
                        <a:pt x="49" y="112"/>
                        <a:pt x="49" y="112"/>
                        <a:pt x="49" y="112"/>
                      </a:cubicBezTo>
                      <a:cubicBezTo>
                        <a:pt x="50" y="112"/>
                        <a:pt x="51" y="112"/>
                        <a:pt x="53" y="112"/>
                      </a:cubicBezTo>
                      <a:cubicBezTo>
                        <a:pt x="53" y="112"/>
                        <a:pt x="53" y="112"/>
                        <a:pt x="53" y="112"/>
                      </a:cubicBezTo>
                      <a:cubicBezTo>
                        <a:pt x="53" y="112"/>
                        <a:pt x="54" y="112"/>
                        <a:pt x="54" y="112"/>
                      </a:cubicBezTo>
                      <a:cubicBezTo>
                        <a:pt x="63" y="112"/>
                        <a:pt x="69" y="112"/>
                        <a:pt x="81" y="110"/>
                      </a:cubicBezTo>
                      <a:cubicBezTo>
                        <a:pt x="94" y="108"/>
                        <a:pt x="96" y="101"/>
                        <a:pt x="96" y="95"/>
                      </a:cubicBezTo>
                      <a:cubicBezTo>
                        <a:pt x="97" y="90"/>
                        <a:pt x="93" y="82"/>
                        <a:pt x="91" y="88"/>
                      </a:cubicBezTo>
                      <a:close/>
                    </a:path>
                  </a:pathLst>
                </a:custGeom>
                <a:solidFill>
                  <a:srgbClr val="603500"/>
                </a:solidFill>
                <a:ln>
                  <a:noFill/>
                </a:ln>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1307" name="Freeform 308"/>
                <p:cNvSpPr>
                  <a:spLocks/>
                </p:cNvSpPr>
                <p:nvPr/>
              </p:nvSpPr>
              <p:spPr bwMode="auto">
                <a:xfrm>
                  <a:off x="5221921" y="7322181"/>
                  <a:ext cx="3322"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1" y="0"/>
                        <a:pt x="0" y="0"/>
                        <a:pt x="0" y="0"/>
                      </a:cubicBezTo>
                      <a:cubicBezTo>
                        <a:pt x="0" y="0"/>
                        <a:pt x="1" y="0"/>
                        <a:pt x="1"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1308" name="Freeform 309"/>
                <p:cNvSpPr>
                  <a:spLocks/>
                </p:cNvSpPr>
                <p:nvPr/>
              </p:nvSpPr>
              <p:spPr bwMode="auto">
                <a:xfrm>
                  <a:off x="5221921" y="731719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1309" name="Freeform 310"/>
                <p:cNvSpPr>
                  <a:spLocks/>
                </p:cNvSpPr>
                <p:nvPr/>
              </p:nvSpPr>
              <p:spPr bwMode="auto">
                <a:xfrm>
                  <a:off x="5218600" y="7307234"/>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1310" name="Freeform 311"/>
                <p:cNvSpPr>
                  <a:spLocks/>
                </p:cNvSpPr>
                <p:nvPr/>
              </p:nvSpPr>
              <p:spPr bwMode="auto">
                <a:xfrm>
                  <a:off x="5218600" y="731055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1311" name="Freeform 312"/>
                <p:cNvSpPr>
                  <a:spLocks/>
                </p:cNvSpPr>
                <p:nvPr/>
              </p:nvSpPr>
              <p:spPr bwMode="auto">
                <a:xfrm>
                  <a:off x="5010998" y="7307234"/>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288" name="Freeform 313"/>
                <p:cNvSpPr>
                  <a:spLocks/>
                </p:cNvSpPr>
                <p:nvPr/>
              </p:nvSpPr>
              <p:spPr bwMode="auto">
                <a:xfrm>
                  <a:off x="5225243" y="7325503"/>
                  <a:ext cx="0" cy="332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289" name="Freeform 314"/>
                <p:cNvSpPr>
                  <a:spLocks/>
                </p:cNvSpPr>
                <p:nvPr/>
              </p:nvSpPr>
              <p:spPr bwMode="auto">
                <a:xfrm>
                  <a:off x="5225243" y="7328825"/>
                  <a:ext cx="0" cy="6643"/>
                </a:xfrm>
                <a:custGeom>
                  <a:avLst/>
                  <a:gdLst>
                    <a:gd name="T0" fmla="*/ 2 h 2"/>
                    <a:gd name="T1" fmla="*/ 0 h 2"/>
                    <a:gd name="T2" fmla="*/ 2 h 2"/>
                  </a:gdLst>
                  <a:ahLst/>
                  <a:cxnLst>
                    <a:cxn ang="0">
                      <a:pos x="0" y="T0"/>
                    </a:cxn>
                    <a:cxn ang="0">
                      <a:pos x="0" y="T1"/>
                    </a:cxn>
                    <a:cxn ang="0">
                      <a:pos x="0" y="T2"/>
                    </a:cxn>
                  </a:cxnLst>
                  <a:rect l="0" t="0" r="r" b="b"/>
                  <a:pathLst>
                    <a:path h="2">
                      <a:moveTo>
                        <a:pt x="0" y="2"/>
                      </a:moveTo>
                      <a:cubicBezTo>
                        <a:pt x="0" y="1"/>
                        <a:pt x="0" y="1"/>
                        <a:pt x="0" y="0"/>
                      </a:cubicBezTo>
                      <a:cubicBezTo>
                        <a:pt x="0" y="1"/>
                        <a:pt x="0" y="1"/>
                        <a:pt x="0" y="2"/>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290" name="Freeform 315"/>
                <p:cNvSpPr>
                  <a:spLocks/>
                </p:cNvSpPr>
                <p:nvPr/>
              </p:nvSpPr>
              <p:spPr bwMode="auto">
                <a:xfrm>
                  <a:off x="5215278" y="7303912"/>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291" name="Freeform 316"/>
                <p:cNvSpPr>
                  <a:spLocks/>
                </p:cNvSpPr>
                <p:nvPr/>
              </p:nvSpPr>
              <p:spPr bwMode="auto">
                <a:xfrm>
                  <a:off x="5007677" y="7328825"/>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292" name="Freeform 317"/>
                <p:cNvSpPr>
                  <a:spLocks/>
                </p:cNvSpPr>
                <p:nvPr/>
              </p:nvSpPr>
              <p:spPr bwMode="auto">
                <a:xfrm>
                  <a:off x="5007677" y="731719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293" name="Freeform 318"/>
                <p:cNvSpPr>
                  <a:spLocks/>
                </p:cNvSpPr>
                <p:nvPr/>
              </p:nvSpPr>
              <p:spPr bwMode="auto">
                <a:xfrm>
                  <a:off x="5010998" y="7313877"/>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294" name="Freeform 319"/>
                <p:cNvSpPr>
                  <a:spLocks/>
                </p:cNvSpPr>
                <p:nvPr/>
              </p:nvSpPr>
              <p:spPr bwMode="auto">
                <a:xfrm>
                  <a:off x="5007677" y="7322181"/>
                  <a:ext cx="0" cy="3322"/>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0"/>
                        <a:pt x="0" y="1"/>
                        <a:pt x="0" y="1"/>
                      </a:cubicBezTo>
                      <a:cubicBezTo>
                        <a:pt x="0" y="1"/>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295" name="Freeform 320"/>
                <p:cNvSpPr>
                  <a:spLocks/>
                </p:cNvSpPr>
                <p:nvPr/>
              </p:nvSpPr>
              <p:spPr bwMode="auto">
                <a:xfrm>
                  <a:off x="4986086" y="7295608"/>
                  <a:ext cx="257427" cy="312233"/>
                </a:xfrm>
                <a:custGeom>
                  <a:avLst/>
                  <a:gdLst>
                    <a:gd name="T0" fmla="*/ 69 w 72"/>
                    <a:gd name="T1" fmla="*/ 15 h 87"/>
                    <a:gd name="T2" fmla="*/ 67 w 72"/>
                    <a:gd name="T3" fmla="*/ 15 h 87"/>
                    <a:gd name="T4" fmla="*/ 67 w 72"/>
                    <a:gd name="T5" fmla="*/ 11 h 87"/>
                    <a:gd name="T6" fmla="*/ 67 w 72"/>
                    <a:gd name="T7" fmla="*/ 9 h 87"/>
                    <a:gd name="T8" fmla="*/ 67 w 72"/>
                    <a:gd name="T9" fmla="*/ 9 h 87"/>
                    <a:gd name="T10" fmla="*/ 67 w 72"/>
                    <a:gd name="T11" fmla="*/ 8 h 87"/>
                    <a:gd name="T12" fmla="*/ 67 w 72"/>
                    <a:gd name="T13" fmla="*/ 7 h 87"/>
                    <a:gd name="T14" fmla="*/ 66 w 72"/>
                    <a:gd name="T15" fmla="*/ 7 h 87"/>
                    <a:gd name="T16" fmla="*/ 66 w 72"/>
                    <a:gd name="T17" fmla="*/ 6 h 87"/>
                    <a:gd name="T18" fmla="*/ 66 w 72"/>
                    <a:gd name="T19" fmla="*/ 6 h 87"/>
                    <a:gd name="T20" fmla="*/ 65 w 72"/>
                    <a:gd name="T21" fmla="*/ 4 h 87"/>
                    <a:gd name="T22" fmla="*/ 65 w 72"/>
                    <a:gd name="T23" fmla="*/ 4 h 87"/>
                    <a:gd name="T24" fmla="*/ 65 w 72"/>
                    <a:gd name="T25" fmla="*/ 3 h 87"/>
                    <a:gd name="T26" fmla="*/ 65 w 72"/>
                    <a:gd name="T27" fmla="*/ 3 h 87"/>
                    <a:gd name="T28" fmla="*/ 64 w 72"/>
                    <a:gd name="T29" fmla="*/ 2 h 87"/>
                    <a:gd name="T30" fmla="*/ 64 w 72"/>
                    <a:gd name="T31" fmla="*/ 2 h 87"/>
                    <a:gd name="T32" fmla="*/ 59 w 72"/>
                    <a:gd name="T33" fmla="*/ 3 h 87"/>
                    <a:gd name="T34" fmla="*/ 48 w 72"/>
                    <a:gd name="T35" fmla="*/ 0 h 87"/>
                    <a:gd name="T36" fmla="*/ 30 w 72"/>
                    <a:gd name="T37" fmla="*/ 3 h 87"/>
                    <a:gd name="T38" fmla="*/ 10 w 72"/>
                    <a:gd name="T39" fmla="*/ 0 h 87"/>
                    <a:gd name="T40" fmla="*/ 7 w 72"/>
                    <a:gd name="T41" fmla="*/ 3 h 87"/>
                    <a:gd name="T42" fmla="*/ 7 w 72"/>
                    <a:gd name="T43" fmla="*/ 3 h 87"/>
                    <a:gd name="T44" fmla="*/ 7 w 72"/>
                    <a:gd name="T45" fmla="*/ 5 h 87"/>
                    <a:gd name="T46" fmla="*/ 7 w 72"/>
                    <a:gd name="T47" fmla="*/ 5 h 87"/>
                    <a:gd name="T48" fmla="*/ 6 w 72"/>
                    <a:gd name="T49" fmla="*/ 6 h 87"/>
                    <a:gd name="T50" fmla="*/ 6 w 72"/>
                    <a:gd name="T51" fmla="*/ 6 h 87"/>
                    <a:gd name="T52" fmla="*/ 6 w 72"/>
                    <a:gd name="T53" fmla="*/ 7 h 87"/>
                    <a:gd name="T54" fmla="*/ 6 w 72"/>
                    <a:gd name="T55" fmla="*/ 8 h 87"/>
                    <a:gd name="T56" fmla="*/ 6 w 72"/>
                    <a:gd name="T57" fmla="*/ 9 h 87"/>
                    <a:gd name="T58" fmla="*/ 6 w 72"/>
                    <a:gd name="T59" fmla="*/ 9 h 87"/>
                    <a:gd name="T60" fmla="*/ 6 w 72"/>
                    <a:gd name="T61" fmla="*/ 11 h 87"/>
                    <a:gd name="T62" fmla="*/ 6 w 72"/>
                    <a:gd name="T63" fmla="*/ 15 h 87"/>
                    <a:gd name="T64" fmla="*/ 5 w 72"/>
                    <a:gd name="T65" fmla="*/ 15 h 87"/>
                    <a:gd name="T66" fmla="*/ 0 w 72"/>
                    <a:gd name="T67" fmla="*/ 20 h 87"/>
                    <a:gd name="T68" fmla="*/ 0 w 72"/>
                    <a:gd name="T69" fmla="*/ 32 h 87"/>
                    <a:gd name="T70" fmla="*/ 6 w 72"/>
                    <a:gd name="T71" fmla="*/ 37 h 87"/>
                    <a:gd name="T72" fmla="*/ 10 w 72"/>
                    <a:gd name="T73" fmla="*/ 49 h 87"/>
                    <a:gd name="T74" fmla="*/ 22 w 72"/>
                    <a:gd name="T75" fmla="*/ 64 h 87"/>
                    <a:gd name="T76" fmla="*/ 24 w 72"/>
                    <a:gd name="T77" fmla="*/ 78 h 87"/>
                    <a:gd name="T78" fmla="*/ 37 w 72"/>
                    <a:gd name="T79" fmla="*/ 87 h 87"/>
                    <a:gd name="T80" fmla="*/ 50 w 72"/>
                    <a:gd name="T81" fmla="*/ 78 h 87"/>
                    <a:gd name="T82" fmla="*/ 52 w 72"/>
                    <a:gd name="T83" fmla="*/ 63 h 87"/>
                    <a:gd name="T84" fmla="*/ 62 w 72"/>
                    <a:gd name="T85" fmla="*/ 49 h 87"/>
                    <a:gd name="T86" fmla="*/ 67 w 72"/>
                    <a:gd name="T87" fmla="*/ 37 h 87"/>
                    <a:gd name="T88" fmla="*/ 72 w 72"/>
                    <a:gd name="T89" fmla="*/ 32 h 87"/>
                    <a:gd name="T90" fmla="*/ 72 w 72"/>
                    <a:gd name="T91" fmla="*/ 20 h 87"/>
                    <a:gd name="T92" fmla="*/ 69 w 72"/>
                    <a:gd name="T93" fmla="*/ 15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2" h="87">
                      <a:moveTo>
                        <a:pt x="69" y="15"/>
                      </a:moveTo>
                      <a:cubicBezTo>
                        <a:pt x="68" y="15"/>
                        <a:pt x="68" y="15"/>
                        <a:pt x="67" y="15"/>
                      </a:cubicBezTo>
                      <a:cubicBezTo>
                        <a:pt x="67" y="11"/>
                        <a:pt x="67" y="11"/>
                        <a:pt x="67" y="11"/>
                      </a:cubicBezTo>
                      <a:cubicBezTo>
                        <a:pt x="67" y="10"/>
                        <a:pt x="67" y="10"/>
                        <a:pt x="67" y="9"/>
                      </a:cubicBezTo>
                      <a:cubicBezTo>
                        <a:pt x="67" y="9"/>
                        <a:pt x="67" y="9"/>
                        <a:pt x="67" y="9"/>
                      </a:cubicBezTo>
                      <a:cubicBezTo>
                        <a:pt x="67" y="9"/>
                        <a:pt x="67" y="8"/>
                        <a:pt x="67" y="8"/>
                      </a:cubicBezTo>
                      <a:cubicBezTo>
                        <a:pt x="67" y="8"/>
                        <a:pt x="67" y="8"/>
                        <a:pt x="67" y="7"/>
                      </a:cubicBezTo>
                      <a:cubicBezTo>
                        <a:pt x="67" y="7"/>
                        <a:pt x="66" y="7"/>
                        <a:pt x="66" y="7"/>
                      </a:cubicBezTo>
                      <a:cubicBezTo>
                        <a:pt x="66" y="7"/>
                        <a:pt x="66" y="6"/>
                        <a:pt x="66" y="6"/>
                      </a:cubicBezTo>
                      <a:cubicBezTo>
                        <a:pt x="66" y="6"/>
                        <a:pt x="66" y="6"/>
                        <a:pt x="66" y="6"/>
                      </a:cubicBezTo>
                      <a:cubicBezTo>
                        <a:pt x="66" y="5"/>
                        <a:pt x="66" y="5"/>
                        <a:pt x="65" y="4"/>
                      </a:cubicBezTo>
                      <a:cubicBezTo>
                        <a:pt x="65" y="4"/>
                        <a:pt x="65" y="4"/>
                        <a:pt x="65" y="4"/>
                      </a:cubicBezTo>
                      <a:cubicBezTo>
                        <a:pt x="65" y="4"/>
                        <a:pt x="65" y="3"/>
                        <a:pt x="65" y="3"/>
                      </a:cubicBezTo>
                      <a:cubicBezTo>
                        <a:pt x="65" y="3"/>
                        <a:pt x="65" y="3"/>
                        <a:pt x="65" y="3"/>
                      </a:cubicBezTo>
                      <a:cubicBezTo>
                        <a:pt x="65" y="3"/>
                        <a:pt x="64" y="2"/>
                        <a:pt x="64" y="2"/>
                      </a:cubicBezTo>
                      <a:cubicBezTo>
                        <a:pt x="64" y="2"/>
                        <a:pt x="64" y="2"/>
                        <a:pt x="64" y="2"/>
                      </a:cubicBezTo>
                      <a:cubicBezTo>
                        <a:pt x="62" y="2"/>
                        <a:pt x="61" y="3"/>
                        <a:pt x="59" y="3"/>
                      </a:cubicBezTo>
                      <a:cubicBezTo>
                        <a:pt x="54" y="3"/>
                        <a:pt x="51" y="2"/>
                        <a:pt x="48" y="0"/>
                      </a:cubicBezTo>
                      <a:cubicBezTo>
                        <a:pt x="44" y="2"/>
                        <a:pt x="37" y="3"/>
                        <a:pt x="30" y="3"/>
                      </a:cubicBezTo>
                      <a:cubicBezTo>
                        <a:pt x="22" y="3"/>
                        <a:pt x="15" y="2"/>
                        <a:pt x="10" y="0"/>
                      </a:cubicBezTo>
                      <a:cubicBezTo>
                        <a:pt x="9" y="1"/>
                        <a:pt x="8" y="2"/>
                        <a:pt x="7" y="3"/>
                      </a:cubicBezTo>
                      <a:cubicBezTo>
                        <a:pt x="7" y="3"/>
                        <a:pt x="7" y="3"/>
                        <a:pt x="7" y="3"/>
                      </a:cubicBezTo>
                      <a:cubicBezTo>
                        <a:pt x="7" y="4"/>
                        <a:pt x="7" y="4"/>
                        <a:pt x="7" y="5"/>
                      </a:cubicBezTo>
                      <a:cubicBezTo>
                        <a:pt x="7" y="5"/>
                        <a:pt x="7" y="5"/>
                        <a:pt x="7" y="5"/>
                      </a:cubicBezTo>
                      <a:cubicBezTo>
                        <a:pt x="7" y="5"/>
                        <a:pt x="6" y="6"/>
                        <a:pt x="6" y="6"/>
                      </a:cubicBezTo>
                      <a:cubicBezTo>
                        <a:pt x="6" y="6"/>
                        <a:pt x="6" y="6"/>
                        <a:pt x="6" y="6"/>
                      </a:cubicBezTo>
                      <a:cubicBezTo>
                        <a:pt x="6" y="7"/>
                        <a:pt x="6" y="7"/>
                        <a:pt x="6" y="7"/>
                      </a:cubicBezTo>
                      <a:cubicBezTo>
                        <a:pt x="6" y="7"/>
                        <a:pt x="6" y="8"/>
                        <a:pt x="6" y="8"/>
                      </a:cubicBezTo>
                      <a:cubicBezTo>
                        <a:pt x="6" y="8"/>
                        <a:pt x="6" y="8"/>
                        <a:pt x="6" y="9"/>
                      </a:cubicBezTo>
                      <a:cubicBezTo>
                        <a:pt x="6" y="9"/>
                        <a:pt x="6" y="9"/>
                        <a:pt x="6" y="9"/>
                      </a:cubicBezTo>
                      <a:cubicBezTo>
                        <a:pt x="6" y="10"/>
                        <a:pt x="6" y="10"/>
                        <a:pt x="6" y="11"/>
                      </a:cubicBezTo>
                      <a:cubicBezTo>
                        <a:pt x="6" y="15"/>
                        <a:pt x="6" y="15"/>
                        <a:pt x="6" y="15"/>
                      </a:cubicBezTo>
                      <a:cubicBezTo>
                        <a:pt x="5" y="15"/>
                        <a:pt x="5" y="15"/>
                        <a:pt x="5" y="15"/>
                      </a:cubicBezTo>
                      <a:cubicBezTo>
                        <a:pt x="2" y="16"/>
                        <a:pt x="0" y="18"/>
                        <a:pt x="0" y="20"/>
                      </a:cubicBezTo>
                      <a:cubicBezTo>
                        <a:pt x="0" y="32"/>
                        <a:pt x="0" y="32"/>
                        <a:pt x="0" y="32"/>
                      </a:cubicBezTo>
                      <a:cubicBezTo>
                        <a:pt x="0" y="34"/>
                        <a:pt x="3" y="37"/>
                        <a:pt x="6" y="37"/>
                      </a:cubicBezTo>
                      <a:cubicBezTo>
                        <a:pt x="10" y="49"/>
                        <a:pt x="10" y="49"/>
                        <a:pt x="10" y="49"/>
                      </a:cubicBezTo>
                      <a:cubicBezTo>
                        <a:pt x="13" y="57"/>
                        <a:pt x="16" y="62"/>
                        <a:pt x="22" y="64"/>
                      </a:cubicBezTo>
                      <a:cubicBezTo>
                        <a:pt x="24" y="78"/>
                        <a:pt x="24" y="78"/>
                        <a:pt x="24" y="78"/>
                      </a:cubicBezTo>
                      <a:cubicBezTo>
                        <a:pt x="37" y="87"/>
                        <a:pt x="37" y="87"/>
                        <a:pt x="37" y="87"/>
                      </a:cubicBezTo>
                      <a:cubicBezTo>
                        <a:pt x="50" y="78"/>
                        <a:pt x="50" y="78"/>
                        <a:pt x="50" y="78"/>
                      </a:cubicBezTo>
                      <a:cubicBezTo>
                        <a:pt x="52" y="63"/>
                        <a:pt x="52" y="63"/>
                        <a:pt x="52" y="63"/>
                      </a:cubicBezTo>
                      <a:cubicBezTo>
                        <a:pt x="57" y="62"/>
                        <a:pt x="59" y="57"/>
                        <a:pt x="62" y="49"/>
                      </a:cubicBezTo>
                      <a:cubicBezTo>
                        <a:pt x="67" y="37"/>
                        <a:pt x="67" y="37"/>
                        <a:pt x="67" y="37"/>
                      </a:cubicBezTo>
                      <a:cubicBezTo>
                        <a:pt x="70" y="37"/>
                        <a:pt x="72" y="34"/>
                        <a:pt x="72" y="32"/>
                      </a:cubicBezTo>
                      <a:cubicBezTo>
                        <a:pt x="72" y="20"/>
                        <a:pt x="72" y="20"/>
                        <a:pt x="72" y="20"/>
                      </a:cubicBezTo>
                      <a:cubicBezTo>
                        <a:pt x="72" y="18"/>
                        <a:pt x="71" y="16"/>
                        <a:pt x="69" y="15"/>
                      </a:cubicBezTo>
                      <a:close/>
                    </a:path>
                  </a:pathLst>
                </a:custGeom>
                <a:solidFill>
                  <a:srgbClr val="E1BC8F"/>
                </a:solidFill>
                <a:ln>
                  <a:noFill/>
                </a:ln>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1321" name="Freeform 352"/>
                <p:cNvSpPr>
                  <a:spLocks noEditPoints="1"/>
                </p:cNvSpPr>
                <p:nvPr/>
              </p:nvSpPr>
              <p:spPr bwMode="auto">
                <a:xfrm>
                  <a:off x="4996051" y="7343773"/>
                  <a:ext cx="240819" cy="74737"/>
                </a:xfrm>
                <a:custGeom>
                  <a:avLst/>
                  <a:gdLst>
                    <a:gd name="T0" fmla="*/ 66 w 67"/>
                    <a:gd name="T1" fmla="*/ 1 h 21"/>
                    <a:gd name="T2" fmla="*/ 50 w 67"/>
                    <a:gd name="T3" fmla="*/ 0 h 21"/>
                    <a:gd name="T4" fmla="*/ 34 w 67"/>
                    <a:gd name="T5" fmla="*/ 4 h 21"/>
                    <a:gd name="T6" fmla="*/ 18 w 67"/>
                    <a:gd name="T7" fmla="*/ 0 h 21"/>
                    <a:gd name="T8" fmla="*/ 1 w 67"/>
                    <a:gd name="T9" fmla="*/ 1 h 21"/>
                    <a:gd name="T10" fmla="*/ 1 w 67"/>
                    <a:gd name="T11" fmla="*/ 3 h 21"/>
                    <a:gd name="T12" fmla="*/ 3 w 67"/>
                    <a:gd name="T13" fmla="*/ 6 h 21"/>
                    <a:gd name="T14" fmla="*/ 5 w 67"/>
                    <a:gd name="T15" fmla="*/ 11 h 21"/>
                    <a:gd name="T16" fmla="*/ 20 w 67"/>
                    <a:gd name="T17" fmla="*/ 20 h 21"/>
                    <a:gd name="T18" fmla="*/ 31 w 67"/>
                    <a:gd name="T19" fmla="*/ 8 h 21"/>
                    <a:gd name="T20" fmla="*/ 34 w 67"/>
                    <a:gd name="T21" fmla="*/ 7 h 21"/>
                    <a:gd name="T22" fmla="*/ 36 w 67"/>
                    <a:gd name="T23" fmla="*/ 8 h 21"/>
                    <a:gd name="T24" fmla="*/ 47 w 67"/>
                    <a:gd name="T25" fmla="*/ 20 h 21"/>
                    <a:gd name="T26" fmla="*/ 62 w 67"/>
                    <a:gd name="T27" fmla="*/ 11 h 21"/>
                    <a:gd name="T28" fmla="*/ 64 w 67"/>
                    <a:gd name="T29" fmla="*/ 6 h 21"/>
                    <a:gd name="T30" fmla="*/ 66 w 67"/>
                    <a:gd name="T31" fmla="*/ 3 h 21"/>
                    <a:gd name="T32" fmla="*/ 66 w 67"/>
                    <a:gd name="T33" fmla="*/ 1 h 21"/>
                    <a:gd name="T34" fmla="*/ 26 w 67"/>
                    <a:gd name="T35" fmla="*/ 15 h 21"/>
                    <a:gd name="T36" fmla="*/ 14 w 67"/>
                    <a:gd name="T37" fmla="*/ 18 h 21"/>
                    <a:gd name="T38" fmla="*/ 6 w 67"/>
                    <a:gd name="T39" fmla="*/ 7 h 21"/>
                    <a:gd name="T40" fmla="*/ 18 w 67"/>
                    <a:gd name="T41" fmla="*/ 2 h 21"/>
                    <a:gd name="T42" fmla="*/ 26 w 67"/>
                    <a:gd name="T43" fmla="*/ 4 h 21"/>
                    <a:gd name="T44" fmla="*/ 26 w 67"/>
                    <a:gd name="T45" fmla="*/ 15 h 21"/>
                    <a:gd name="T46" fmla="*/ 54 w 67"/>
                    <a:gd name="T47" fmla="*/ 18 h 21"/>
                    <a:gd name="T48" fmla="*/ 42 w 67"/>
                    <a:gd name="T49" fmla="*/ 15 h 21"/>
                    <a:gd name="T50" fmla="*/ 41 w 67"/>
                    <a:gd name="T51" fmla="*/ 4 h 21"/>
                    <a:gd name="T52" fmla="*/ 49 w 67"/>
                    <a:gd name="T53" fmla="*/ 2 h 21"/>
                    <a:gd name="T54" fmla="*/ 61 w 67"/>
                    <a:gd name="T55" fmla="*/ 7 h 21"/>
                    <a:gd name="T56" fmla="*/ 54 w 67"/>
                    <a:gd name="T57" fmla="*/ 18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7" h="21">
                      <a:moveTo>
                        <a:pt x="66" y="1"/>
                      </a:moveTo>
                      <a:cubicBezTo>
                        <a:pt x="66" y="1"/>
                        <a:pt x="57" y="0"/>
                        <a:pt x="50" y="0"/>
                      </a:cubicBezTo>
                      <a:cubicBezTo>
                        <a:pt x="43" y="1"/>
                        <a:pt x="37" y="4"/>
                        <a:pt x="34" y="4"/>
                      </a:cubicBezTo>
                      <a:cubicBezTo>
                        <a:pt x="30" y="4"/>
                        <a:pt x="25" y="1"/>
                        <a:pt x="18" y="0"/>
                      </a:cubicBezTo>
                      <a:cubicBezTo>
                        <a:pt x="11" y="0"/>
                        <a:pt x="1" y="1"/>
                        <a:pt x="1" y="1"/>
                      </a:cubicBezTo>
                      <a:cubicBezTo>
                        <a:pt x="0" y="1"/>
                        <a:pt x="0" y="2"/>
                        <a:pt x="1" y="3"/>
                      </a:cubicBezTo>
                      <a:cubicBezTo>
                        <a:pt x="1" y="5"/>
                        <a:pt x="1" y="5"/>
                        <a:pt x="3" y="6"/>
                      </a:cubicBezTo>
                      <a:cubicBezTo>
                        <a:pt x="4" y="7"/>
                        <a:pt x="5" y="11"/>
                        <a:pt x="5" y="11"/>
                      </a:cubicBezTo>
                      <a:cubicBezTo>
                        <a:pt x="6" y="19"/>
                        <a:pt x="12" y="21"/>
                        <a:pt x="20" y="20"/>
                      </a:cubicBezTo>
                      <a:cubicBezTo>
                        <a:pt x="28" y="19"/>
                        <a:pt x="30" y="10"/>
                        <a:pt x="31" y="8"/>
                      </a:cubicBezTo>
                      <a:cubicBezTo>
                        <a:pt x="32" y="7"/>
                        <a:pt x="34" y="7"/>
                        <a:pt x="34" y="7"/>
                      </a:cubicBezTo>
                      <a:cubicBezTo>
                        <a:pt x="34" y="7"/>
                        <a:pt x="35" y="7"/>
                        <a:pt x="36" y="8"/>
                      </a:cubicBezTo>
                      <a:cubicBezTo>
                        <a:pt x="37" y="10"/>
                        <a:pt x="39" y="19"/>
                        <a:pt x="47" y="20"/>
                      </a:cubicBezTo>
                      <a:cubicBezTo>
                        <a:pt x="55" y="21"/>
                        <a:pt x="61" y="19"/>
                        <a:pt x="62" y="11"/>
                      </a:cubicBezTo>
                      <a:cubicBezTo>
                        <a:pt x="62" y="11"/>
                        <a:pt x="63" y="7"/>
                        <a:pt x="64" y="6"/>
                      </a:cubicBezTo>
                      <a:cubicBezTo>
                        <a:pt x="66" y="5"/>
                        <a:pt x="66" y="5"/>
                        <a:pt x="66" y="3"/>
                      </a:cubicBezTo>
                      <a:cubicBezTo>
                        <a:pt x="67" y="2"/>
                        <a:pt x="67" y="1"/>
                        <a:pt x="66" y="1"/>
                      </a:cubicBezTo>
                      <a:close/>
                      <a:moveTo>
                        <a:pt x="26" y="15"/>
                      </a:moveTo>
                      <a:cubicBezTo>
                        <a:pt x="23" y="18"/>
                        <a:pt x="19" y="19"/>
                        <a:pt x="14" y="18"/>
                      </a:cubicBezTo>
                      <a:cubicBezTo>
                        <a:pt x="8" y="18"/>
                        <a:pt x="6" y="14"/>
                        <a:pt x="6" y="7"/>
                      </a:cubicBezTo>
                      <a:cubicBezTo>
                        <a:pt x="6" y="0"/>
                        <a:pt x="18" y="2"/>
                        <a:pt x="18" y="2"/>
                      </a:cubicBezTo>
                      <a:cubicBezTo>
                        <a:pt x="23" y="3"/>
                        <a:pt x="23" y="3"/>
                        <a:pt x="26" y="4"/>
                      </a:cubicBezTo>
                      <a:cubicBezTo>
                        <a:pt x="30" y="5"/>
                        <a:pt x="28" y="12"/>
                        <a:pt x="26" y="15"/>
                      </a:cubicBezTo>
                      <a:close/>
                      <a:moveTo>
                        <a:pt x="54" y="18"/>
                      </a:moveTo>
                      <a:cubicBezTo>
                        <a:pt x="48" y="19"/>
                        <a:pt x="44" y="18"/>
                        <a:pt x="42" y="15"/>
                      </a:cubicBezTo>
                      <a:cubicBezTo>
                        <a:pt x="40" y="12"/>
                        <a:pt x="37" y="5"/>
                        <a:pt x="41" y="4"/>
                      </a:cubicBezTo>
                      <a:cubicBezTo>
                        <a:pt x="45" y="3"/>
                        <a:pt x="45" y="3"/>
                        <a:pt x="49" y="2"/>
                      </a:cubicBezTo>
                      <a:cubicBezTo>
                        <a:pt x="49" y="2"/>
                        <a:pt x="61" y="0"/>
                        <a:pt x="61" y="7"/>
                      </a:cubicBezTo>
                      <a:cubicBezTo>
                        <a:pt x="61" y="14"/>
                        <a:pt x="59" y="18"/>
                        <a:pt x="54" y="18"/>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1322" name="Oval 353"/>
                <p:cNvSpPr>
                  <a:spLocks noChangeArrowheads="1"/>
                </p:cNvSpPr>
                <p:nvPr/>
              </p:nvSpPr>
              <p:spPr bwMode="auto">
                <a:xfrm>
                  <a:off x="5002694" y="7350416"/>
                  <a:ext cx="8305" cy="6643"/>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1323" name="Oval 354"/>
                <p:cNvSpPr>
                  <a:spLocks noChangeArrowheads="1"/>
                </p:cNvSpPr>
                <p:nvPr/>
              </p:nvSpPr>
              <p:spPr bwMode="auto">
                <a:xfrm>
                  <a:off x="5221921" y="7350416"/>
                  <a:ext cx="6643" cy="6643"/>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grpSp>
        </p:grpSp>
        <p:sp>
          <p:nvSpPr>
            <p:cNvPr id="1300" name="Freeform 301"/>
            <p:cNvSpPr>
              <a:spLocks/>
            </p:cNvSpPr>
            <p:nvPr/>
          </p:nvSpPr>
          <p:spPr bwMode="auto">
            <a:xfrm>
              <a:off x="10956342" y="6755626"/>
              <a:ext cx="186926" cy="92148"/>
            </a:xfrm>
            <a:custGeom>
              <a:avLst/>
              <a:gdLst>
                <a:gd name="T0" fmla="*/ 16 w 33"/>
                <a:gd name="T1" fmla="*/ 0 h 16"/>
                <a:gd name="T2" fmla="*/ 0 w 33"/>
                <a:gd name="T3" fmla="*/ 16 h 16"/>
                <a:gd name="T4" fmla="*/ 33 w 33"/>
                <a:gd name="T5" fmla="*/ 16 h 16"/>
                <a:gd name="T6" fmla="*/ 16 w 33"/>
                <a:gd name="T7" fmla="*/ 0 h 16"/>
              </a:gdLst>
              <a:ahLst/>
              <a:cxnLst>
                <a:cxn ang="0">
                  <a:pos x="T0" y="T1"/>
                </a:cxn>
                <a:cxn ang="0">
                  <a:pos x="T2" y="T3"/>
                </a:cxn>
                <a:cxn ang="0">
                  <a:pos x="T4" y="T5"/>
                </a:cxn>
                <a:cxn ang="0">
                  <a:pos x="T6" y="T7"/>
                </a:cxn>
              </a:cxnLst>
              <a:rect l="0" t="0" r="r" b="b"/>
              <a:pathLst>
                <a:path w="33" h="16">
                  <a:moveTo>
                    <a:pt x="16" y="0"/>
                  </a:moveTo>
                  <a:cubicBezTo>
                    <a:pt x="7" y="0"/>
                    <a:pt x="0" y="7"/>
                    <a:pt x="0" y="16"/>
                  </a:cubicBezTo>
                  <a:cubicBezTo>
                    <a:pt x="33" y="16"/>
                    <a:pt x="33" y="16"/>
                    <a:pt x="33" y="16"/>
                  </a:cubicBezTo>
                  <a:cubicBezTo>
                    <a:pt x="33" y="7"/>
                    <a:pt x="25" y="0"/>
                    <a:pt x="16" y="0"/>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1302" name="Freeform 303"/>
            <p:cNvSpPr>
              <a:spLocks/>
            </p:cNvSpPr>
            <p:nvPr/>
          </p:nvSpPr>
          <p:spPr bwMode="auto">
            <a:xfrm>
              <a:off x="11185694" y="6760024"/>
              <a:ext cx="180414" cy="87702"/>
            </a:xfrm>
            <a:custGeom>
              <a:avLst/>
              <a:gdLst>
                <a:gd name="T0" fmla="*/ 16 w 33"/>
                <a:gd name="T1" fmla="*/ 0 h 16"/>
                <a:gd name="T2" fmla="*/ 33 w 33"/>
                <a:gd name="T3" fmla="*/ 16 h 16"/>
                <a:gd name="T4" fmla="*/ 0 w 33"/>
                <a:gd name="T5" fmla="*/ 16 h 16"/>
                <a:gd name="T6" fmla="*/ 16 w 33"/>
                <a:gd name="T7" fmla="*/ 0 h 16"/>
              </a:gdLst>
              <a:ahLst/>
              <a:cxnLst>
                <a:cxn ang="0">
                  <a:pos x="T0" y="T1"/>
                </a:cxn>
                <a:cxn ang="0">
                  <a:pos x="T2" y="T3"/>
                </a:cxn>
                <a:cxn ang="0">
                  <a:pos x="T4" y="T5"/>
                </a:cxn>
                <a:cxn ang="0">
                  <a:pos x="T6" y="T7"/>
                </a:cxn>
              </a:cxnLst>
              <a:rect l="0" t="0" r="r" b="b"/>
              <a:pathLst>
                <a:path w="33" h="16">
                  <a:moveTo>
                    <a:pt x="16" y="0"/>
                  </a:moveTo>
                  <a:cubicBezTo>
                    <a:pt x="25" y="0"/>
                    <a:pt x="33" y="7"/>
                    <a:pt x="33" y="16"/>
                  </a:cubicBezTo>
                  <a:cubicBezTo>
                    <a:pt x="0" y="16"/>
                    <a:pt x="0" y="16"/>
                    <a:pt x="0" y="16"/>
                  </a:cubicBezTo>
                  <a:cubicBezTo>
                    <a:pt x="0" y="7"/>
                    <a:pt x="7" y="0"/>
                    <a:pt x="16" y="0"/>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grpSp>
      <p:grpSp>
        <p:nvGrpSpPr>
          <p:cNvPr id="10" name="Group 9"/>
          <p:cNvGrpSpPr/>
          <p:nvPr/>
        </p:nvGrpSpPr>
        <p:grpSpPr>
          <a:xfrm>
            <a:off x="10215400" y="4705201"/>
            <a:ext cx="785787" cy="2280063"/>
            <a:chOff x="10013555" y="4613361"/>
            <a:chExt cx="770449" cy="2235559"/>
          </a:xfrm>
        </p:grpSpPr>
        <p:grpSp>
          <p:nvGrpSpPr>
            <p:cNvPr id="9" name="Group 8"/>
            <p:cNvGrpSpPr/>
            <p:nvPr/>
          </p:nvGrpSpPr>
          <p:grpSpPr>
            <a:xfrm>
              <a:off x="10013555" y="4613361"/>
              <a:ext cx="759599" cy="2235559"/>
              <a:chOff x="10013555" y="4613361"/>
              <a:chExt cx="759599" cy="2235559"/>
            </a:xfrm>
          </p:grpSpPr>
          <p:grpSp>
            <p:nvGrpSpPr>
              <p:cNvPr id="562" name="Group 561"/>
              <p:cNvGrpSpPr/>
              <p:nvPr/>
            </p:nvGrpSpPr>
            <p:grpSpPr>
              <a:xfrm>
                <a:off x="10013555" y="4613361"/>
                <a:ext cx="759599" cy="2235559"/>
                <a:chOff x="10094772" y="4617073"/>
                <a:chExt cx="761819" cy="2242095"/>
              </a:xfrm>
            </p:grpSpPr>
            <p:sp>
              <p:nvSpPr>
                <p:cNvPr id="1324" name="Freeform 355"/>
                <p:cNvSpPr>
                  <a:spLocks/>
                </p:cNvSpPr>
                <p:nvPr/>
              </p:nvSpPr>
              <p:spPr bwMode="auto">
                <a:xfrm>
                  <a:off x="10317915" y="4979708"/>
                  <a:ext cx="174385" cy="189333"/>
                </a:xfrm>
                <a:custGeom>
                  <a:avLst/>
                  <a:gdLst>
                    <a:gd name="T0" fmla="*/ 0 w 105"/>
                    <a:gd name="T1" fmla="*/ 10 h 114"/>
                    <a:gd name="T2" fmla="*/ 11 w 105"/>
                    <a:gd name="T3" fmla="*/ 0 h 114"/>
                    <a:gd name="T4" fmla="*/ 95 w 105"/>
                    <a:gd name="T5" fmla="*/ 0 h 114"/>
                    <a:gd name="T6" fmla="*/ 105 w 105"/>
                    <a:gd name="T7" fmla="*/ 10 h 114"/>
                    <a:gd name="T8" fmla="*/ 77 w 105"/>
                    <a:gd name="T9" fmla="*/ 105 h 114"/>
                    <a:gd name="T10" fmla="*/ 39 w 105"/>
                    <a:gd name="T11" fmla="*/ 114 h 114"/>
                    <a:gd name="T12" fmla="*/ 6 w 105"/>
                    <a:gd name="T13" fmla="*/ 69 h 114"/>
                    <a:gd name="T14" fmla="*/ 0 w 105"/>
                    <a:gd name="T15" fmla="*/ 10 h 1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114">
                      <a:moveTo>
                        <a:pt x="0" y="10"/>
                      </a:moveTo>
                      <a:lnTo>
                        <a:pt x="11" y="0"/>
                      </a:lnTo>
                      <a:lnTo>
                        <a:pt x="95" y="0"/>
                      </a:lnTo>
                      <a:lnTo>
                        <a:pt x="105" y="10"/>
                      </a:lnTo>
                      <a:lnTo>
                        <a:pt x="77" y="105"/>
                      </a:lnTo>
                      <a:lnTo>
                        <a:pt x="39" y="114"/>
                      </a:lnTo>
                      <a:lnTo>
                        <a:pt x="6" y="69"/>
                      </a:lnTo>
                      <a:lnTo>
                        <a:pt x="0" y="10"/>
                      </a:lnTo>
                      <a:close/>
                    </a:path>
                  </a:pathLst>
                </a:custGeom>
                <a:solidFill>
                  <a:schemeClr val="bg1"/>
                </a:solidFill>
                <a:ln>
                  <a:noFill/>
                </a:ln>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1325" name="Freeform 356"/>
                <p:cNvSpPr>
                  <a:spLocks/>
                </p:cNvSpPr>
                <p:nvPr/>
              </p:nvSpPr>
              <p:spPr bwMode="auto">
                <a:xfrm>
                  <a:off x="10216605" y="6769484"/>
                  <a:ext cx="176046" cy="89684"/>
                </a:xfrm>
                <a:custGeom>
                  <a:avLst/>
                  <a:gdLst>
                    <a:gd name="T0" fmla="*/ 24 w 49"/>
                    <a:gd name="T1" fmla="*/ 0 h 25"/>
                    <a:gd name="T2" fmla="*/ 0 w 49"/>
                    <a:gd name="T3" fmla="*/ 25 h 25"/>
                    <a:gd name="T4" fmla="*/ 49 w 49"/>
                    <a:gd name="T5" fmla="*/ 25 h 25"/>
                    <a:gd name="T6" fmla="*/ 24 w 49"/>
                    <a:gd name="T7" fmla="*/ 0 h 25"/>
                  </a:gdLst>
                  <a:ahLst/>
                  <a:cxnLst>
                    <a:cxn ang="0">
                      <a:pos x="T0" y="T1"/>
                    </a:cxn>
                    <a:cxn ang="0">
                      <a:pos x="T2" y="T3"/>
                    </a:cxn>
                    <a:cxn ang="0">
                      <a:pos x="T4" y="T5"/>
                    </a:cxn>
                    <a:cxn ang="0">
                      <a:pos x="T6" y="T7"/>
                    </a:cxn>
                  </a:cxnLst>
                  <a:rect l="0" t="0" r="r" b="b"/>
                  <a:pathLst>
                    <a:path w="49" h="25">
                      <a:moveTo>
                        <a:pt x="24" y="0"/>
                      </a:moveTo>
                      <a:cubicBezTo>
                        <a:pt x="11" y="0"/>
                        <a:pt x="0" y="11"/>
                        <a:pt x="0" y="25"/>
                      </a:cubicBezTo>
                      <a:cubicBezTo>
                        <a:pt x="49" y="25"/>
                        <a:pt x="49" y="25"/>
                        <a:pt x="49" y="25"/>
                      </a:cubicBezTo>
                      <a:cubicBezTo>
                        <a:pt x="49" y="11"/>
                        <a:pt x="38" y="0"/>
                        <a:pt x="24" y="0"/>
                      </a:cubicBezTo>
                      <a:close/>
                    </a:path>
                  </a:pathLst>
                </a:custGeom>
                <a:solidFill>
                  <a:schemeClr val="tx1">
                    <a:lumMod val="50000"/>
                  </a:schemeClr>
                </a:solidFill>
                <a:ln>
                  <a:noFill/>
                </a:ln>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1326" name="Freeform 357"/>
                <p:cNvSpPr>
                  <a:spLocks/>
                </p:cNvSpPr>
                <p:nvPr/>
              </p:nvSpPr>
              <p:spPr bwMode="auto">
                <a:xfrm>
                  <a:off x="10191693" y="5815097"/>
                  <a:ext cx="225870" cy="968255"/>
                </a:xfrm>
                <a:custGeom>
                  <a:avLst/>
                  <a:gdLst>
                    <a:gd name="T0" fmla="*/ 106 w 136"/>
                    <a:gd name="T1" fmla="*/ 583 h 583"/>
                    <a:gd name="T2" fmla="*/ 26 w 136"/>
                    <a:gd name="T3" fmla="*/ 583 h 583"/>
                    <a:gd name="T4" fmla="*/ 0 w 136"/>
                    <a:gd name="T5" fmla="*/ 0 h 583"/>
                    <a:gd name="T6" fmla="*/ 136 w 136"/>
                    <a:gd name="T7" fmla="*/ 0 h 583"/>
                    <a:gd name="T8" fmla="*/ 106 w 136"/>
                    <a:gd name="T9" fmla="*/ 583 h 583"/>
                  </a:gdLst>
                  <a:ahLst/>
                  <a:cxnLst>
                    <a:cxn ang="0">
                      <a:pos x="T0" y="T1"/>
                    </a:cxn>
                    <a:cxn ang="0">
                      <a:pos x="T2" y="T3"/>
                    </a:cxn>
                    <a:cxn ang="0">
                      <a:pos x="T4" y="T5"/>
                    </a:cxn>
                    <a:cxn ang="0">
                      <a:pos x="T6" y="T7"/>
                    </a:cxn>
                    <a:cxn ang="0">
                      <a:pos x="T8" y="T9"/>
                    </a:cxn>
                  </a:cxnLst>
                  <a:rect l="0" t="0" r="r" b="b"/>
                  <a:pathLst>
                    <a:path w="136" h="583">
                      <a:moveTo>
                        <a:pt x="106" y="583"/>
                      </a:moveTo>
                      <a:lnTo>
                        <a:pt x="26" y="583"/>
                      </a:lnTo>
                      <a:lnTo>
                        <a:pt x="0" y="0"/>
                      </a:lnTo>
                      <a:lnTo>
                        <a:pt x="136" y="0"/>
                      </a:lnTo>
                      <a:lnTo>
                        <a:pt x="106" y="583"/>
                      </a:lnTo>
                      <a:close/>
                    </a:path>
                  </a:pathLst>
                </a:custGeom>
                <a:solidFill>
                  <a:schemeClr val="tx1">
                    <a:lumMod val="50000"/>
                  </a:schemeClr>
                </a:solidFill>
                <a:ln>
                  <a:noFill/>
                </a:ln>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1327" name="Freeform 358"/>
                <p:cNvSpPr>
                  <a:spLocks/>
                </p:cNvSpPr>
                <p:nvPr/>
              </p:nvSpPr>
              <p:spPr bwMode="auto">
                <a:xfrm>
                  <a:off x="10389330" y="5815097"/>
                  <a:ext cx="225870" cy="968255"/>
                </a:xfrm>
                <a:custGeom>
                  <a:avLst/>
                  <a:gdLst>
                    <a:gd name="T0" fmla="*/ 110 w 136"/>
                    <a:gd name="T1" fmla="*/ 583 h 583"/>
                    <a:gd name="T2" fmla="*/ 30 w 136"/>
                    <a:gd name="T3" fmla="*/ 583 h 583"/>
                    <a:gd name="T4" fmla="*/ 0 w 136"/>
                    <a:gd name="T5" fmla="*/ 0 h 583"/>
                    <a:gd name="T6" fmla="*/ 136 w 136"/>
                    <a:gd name="T7" fmla="*/ 0 h 583"/>
                    <a:gd name="T8" fmla="*/ 110 w 136"/>
                    <a:gd name="T9" fmla="*/ 583 h 583"/>
                  </a:gdLst>
                  <a:ahLst/>
                  <a:cxnLst>
                    <a:cxn ang="0">
                      <a:pos x="T0" y="T1"/>
                    </a:cxn>
                    <a:cxn ang="0">
                      <a:pos x="T2" y="T3"/>
                    </a:cxn>
                    <a:cxn ang="0">
                      <a:pos x="T4" y="T5"/>
                    </a:cxn>
                    <a:cxn ang="0">
                      <a:pos x="T6" y="T7"/>
                    </a:cxn>
                    <a:cxn ang="0">
                      <a:pos x="T8" y="T9"/>
                    </a:cxn>
                  </a:cxnLst>
                  <a:rect l="0" t="0" r="r" b="b"/>
                  <a:pathLst>
                    <a:path w="136" h="583">
                      <a:moveTo>
                        <a:pt x="110" y="583"/>
                      </a:moveTo>
                      <a:lnTo>
                        <a:pt x="30" y="583"/>
                      </a:lnTo>
                      <a:lnTo>
                        <a:pt x="0" y="0"/>
                      </a:lnTo>
                      <a:lnTo>
                        <a:pt x="136" y="0"/>
                      </a:lnTo>
                      <a:lnTo>
                        <a:pt x="110" y="583"/>
                      </a:lnTo>
                      <a:close/>
                    </a:path>
                  </a:pathLst>
                </a:custGeom>
                <a:solidFill>
                  <a:schemeClr val="tx1">
                    <a:lumMod val="50000"/>
                  </a:schemeClr>
                </a:solidFill>
                <a:ln>
                  <a:noFill/>
                </a:ln>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1328" name="Freeform 359"/>
                <p:cNvSpPr>
                  <a:spLocks/>
                </p:cNvSpPr>
                <p:nvPr/>
              </p:nvSpPr>
              <p:spPr bwMode="auto">
                <a:xfrm>
                  <a:off x="10420885" y="6769484"/>
                  <a:ext cx="176046" cy="89684"/>
                </a:xfrm>
                <a:custGeom>
                  <a:avLst/>
                  <a:gdLst>
                    <a:gd name="T0" fmla="*/ 25 w 49"/>
                    <a:gd name="T1" fmla="*/ 0 h 25"/>
                    <a:gd name="T2" fmla="*/ 0 w 49"/>
                    <a:gd name="T3" fmla="*/ 25 h 25"/>
                    <a:gd name="T4" fmla="*/ 49 w 49"/>
                    <a:gd name="T5" fmla="*/ 25 h 25"/>
                    <a:gd name="T6" fmla="*/ 25 w 49"/>
                    <a:gd name="T7" fmla="*/ 0 h 25"/>
                  </a:gdLst>
                  <a:ahLst/>
                  <a:cxnLst>
                    <a:cxn ang="0">
                      <a:pos x="T0" y="T1"/>
                    </a:cxn>
                    <a:cxn ang="0">
                      <a:pos x="T2" y="T3"/>
                    </a:cxn>
                    <a:cxn ang="0">
                      <a:pos x="T4" y="T5"/>
                    </a:cxn>
                    <a:cxn ang="0">
                      <a:pos x="T6" y="T7"/>
                    </a:cxn>
                  </a:cxnLst>
                  <a:rect l="0" t="0" r="r" b="b"/>
                  <a:pathLst>
                    <a:path w="49" h="25">
                      <a:moveTo>
                        <a:pt x="25" y="0"/>
                      </a:moveTo>
                      <a:cubicBezTo>
                        <a:pt x="11" y="0"/>
                        <a:pt x="0" y="11"/>
                        <a:pt x="0" y="25"/>
                      </a:cubicBezTo>
                      <a:cubicBezTo>
                        <a:pt x="49" y="25"/>
                        <a:pt x="49" y="25"/>
                        <a:pt x="49" y="25"/>
                      </a:cubicBezTo>
                      <a:cubicBezTo>
                        <a:pt x="49" y="11"/>
                        <a:pt x="38" y="0"/>
                        <a:pt x="25" y="0"/>
                      </a:cubicBezTo>
                      <a:close/>
                    </a:path>
                  </a:pathLst>
                </a:custGeom>
                <a:solidFill>
                  <a:schemeClr val="tx1">
                    <a:lumMod val="50000"/>
                  </a:schemeClr>
                </a:solidFill>
                <a:ln>
                  <a:noFill/>
                </a:ln>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1329" name="Freeform 360"/>
                <p:cNvSpPr>
                  <a:spLocks/>
                </p:cNvSpPr>
                <p:nvPr/>
              </p:nvSpPr>
              <p:spPr bwMode="auto">
                <a:xfrm>
                  <a:off x="10299645" y="5001298"/>
                  <a:ext cx="219227" cy="591250"/>
                </a:xfrm>
                <a:custGeom>
                  <a:avLst/>
                  <a:gdLst>
                    <a:gd name="T0" fmla="*/ 132 w 132"/>
                    <a:gd name="T1" fmla="*/ 75 h 356"/>
                    <a:gd name="T2" fmla="*/ 67 w 132"/>
                    <a:gd name="T3" fmla="*/ 0 h 356"/>
                    <a:gd name="T4" fmla="*/ 0 w 132"/>
                    <a:gd name="T5" fmla="*/ 69 h 356"/>
                    <a:gd name="T6" fmla="*/ 50 w 132"/>
                    <a:gd name="T7" fmla="*/ 328 h 356"/>
                    <a:gd name="T8" fmla="*/ 63 w 132"/>
                    <a:gd name="T9" fmla="*/ 356 h 356"/>
                    <a:gd name="T10" fmla="*/ 78 w 132"/>
                    <a:gd name="T11" fmla="*/ 328 h 356"/>
                    <a:gd name="T12" fmla="*/ 132 w 132"/>
                    <a:gd name="T13" fmla="*/ 75 h 356"/>
                  </a:gdLst>
                  <a:ahLst/>
                  <a:cxnLst>
                    <a:cxn ang="0">
                      <a:pos x="T0" y="T1"/>
                    </a:cxn>
                    <a:cxn ang="0">
                      <a:pos x="T2" y="T3"/>
                    </a:cxn>
                    <a:cxn ang="0">
                      <a:pos x="T4" y="T5"/>
                    </a:cxn>
                    <a:cxn ang="0">
                      <a:pos x="T6" y="T7"/>
                    </a:cxn>
                    <a:cxn ang="0">
                      <a:pos x="T8" y="T9"/>
                    </a:cxn>
                    <a:cxn ang="0">
                      <a:pos x="T10" y="T11"/>
                    </a:cxn>
                    <a:cxn ang="0">
                      <a:pos x="T12" y="T13"/>
                    </a:cxn>
                  </a:cxnLst>
                  <a:rect l="0" t="0" r="r" b="b"/>
                  <a:pathLst>
                    <a:path w="132" h="356">
                      <a:moveTo>
                        <a:pt x="132" y="75"/>
                      </a:moveTo>
                      <a:lnTo>
                        <a:pt x="67" y="0"/>
                      </a:lnTo>
                      <a:lnTo>
                        <a:pt x="0" y="69"/>
                      </a:lnTo>
                      <a:lnTo>
                        <a:pt x="50" y="328"/>
                      </a:lnTo>
                      <a:lnTo>
                        <a:pt x="63" y="356"/>
                      </a:lnTo>
                      <a:lnTo>
                        <a:pt x="78" y="328"/>
                      </a:lnTo>
                      <a:lnTo>
                        <a:pt x="132" y="75"/>
                      </a:lnTo>
                      <a:close/>
                    </a:path>
                  </a:pathLst>
                </a:custGeom>
                <a:solidFill>
                  <a:srgbClr val="FFFFFF"/>
                </a:solidFill>
                <a:ln>
                  <a:noFill/>
                </a:ln>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1331" name="Freeform 362"/>
                <p:cNvSpPr>
                  <a:spLocks/>
                </p:cNvSpPr>
                <p:nvPr/>
              </p:nvSpPr>
              <p:spPr bwMode="auto">
                <a:xfrm>
                  <a:off x="10271551" y="4617073"/>
                  <a:ext cx="266458" cy="350166"/>
                </a:xfrm>
                <a:custGeom>
                  <a:avLst/>
                  <a:gdLst>
                    <a:gd name="T0" fmla="*/ 74 w 86"/>
                    <a:gd name="T1" fmla="*/ 22 h 106"/>
                    <a:gd name="T2" fmla="*/ 62 w 86"/>
                    <a:gd name="T3" fmla="*/ 90 h 106"/>
                    <a:gd name="T4" fmla="*/ 25 w 86"/>
                    <a:gd name="T5" fmla="*/ 87 h 106"/>
                    <a:gd name="T6" fmla="*/ 25 w 86"/>
                    <a:gd name="T7" fmla="*/ 8 h 106"/>
                    <a:gd name="T8" fmla="*/ 74 w 86"/>
                    <a:gd name="T9" fmla="*/ 22 h 106"/>
                    <a:gd name="connsiteX0" fmla="*/ 8029 w 8534"/>
                    <a:gd name="connsiteY0" fmla="*/ 1590 h 8998"/>
                    <a:gd name="connsiteX1" fmla="*/ 5928 w 8534"/>
                    <a:gd name="connsiteY1" fmla="*/ 8177 h 8998"/>
                    <a:gd name="connsiteX2" fmla="*/ 1626 w 8534"/>
                    <a:gd name="connsiteY2" fmla="*/ 7894 h 8998"/>
                    <a:gd name="connsiteX3" fmla="*/ 1626 w 8534"/>
                    <a:gd name="connsiteY3" fmla="*/ 441 h 8998"/>
                    <a:gd name="connsiteX4" fmla="*/ 8029 w 8534"/>
                    <a:gd name="connsiteY4" fmla="*/ 1590 h 8998"/>
                    <a:gd name="connsiteX0" fmla="*/ 9408 w 10000"/>
                    <a:gd name="connsiteY0" fmla="*/ 1836 h 10069"/>
                    <a:gd name="connsiteX1" fmla="*/ 6946 w 10000"/>
                    <a:gd name="connsiteY1" fmla="*/ 9157 h 10069"/>
                    <a:gd name="connsiteX2" fmla="*/ 1905 w 10000"/>
                    <a:gd name="connsiteY2" fmla="*/ 8842 h 10069"/>
                    <a:gd name="connsiteX3" fmla="*/ 1905 w 10000"/>
                    <a:gd name="connsiteY3" fmla="*/ 559 h 10069"/>
                    <a:gd name="connsiteX4" fmla="*/ 9408 w 10000"/>
                    <a:gd name="connsiteY4" fmla="*/ 1836 h 100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69">
                      <a:moveTo>
                        <a:pt x="9408" y="1836"/>
                      </a:moveTo>
                      <a:cubicBezTo>
                        <a:pt x="11043" y="3829"/>
                        <a:pt x="8990" y="8213"/>
                        <a:pt x="6946" y="9157"/>
                      </a:cubicBezTo>
                      <a:cubicBezTo>
                        <a:pt x="5039" y="9995"/>
                        <a:pt x="3404" y="10834"/>
                        <a:pt x="1905" y="8842"/>
                      </a:cubicBezTo>
                      <a:cubicBezTo>
                        <a:pt x="407" y="6849"/>
                        <a:pt x="-1501" y="1712"/>
                        <a:pt x="1905" y="559"/>
                      </a:cubicBezTo>
                      <a:cubicBezTo>
                        <a:pt x="3949" y="-280"/>
                        <a:pt x="8571" y="-408"/>
                        <a:pt x="9408" y="1836"/>
                      </a:cubicBezTo>
                      <a:close/>
                    </a:path>
                  </a:pathLst>
                </a:custGeom>
                <a:solidFill>
                  <a:srgbClr val="453727"/>
                </a:solidFill>
                <a:ln>
                  <a:noFill/>
                </a:ln>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1332" name="Freeform 363"/>
                <p:cNvSpPr>
                  <a:spLocks/>
                </p:cNvSpPr>
                <p:nvPr/>
              </p:nvSpPr>
              <p:spPr bwMode="auto">
                <a:xfrm>
                  <a:off x="10336183" y="4868433"/>
                  <a:ext cx="139509" cy="167742"/>
                </a:xfrm>
                <a:custGeom>
                  <a:avLst/>
                  <a:gdLst>
                    <a:gd name="T0" fmla="*/ 84 w 84"/>
                    <a:gd name="T1" fmla="*/ 67 h 101"/>
                    <a:gd name="T2" fmla="*/ 41 w 84"/>
                    <a:gd name="T3" fmla="*/ 101 h 101"/>
                    <a:gd name="T4" fmla="*/ 0 w 84"/>
                    <a:gd name="T5" fmla="*/ 67 h 101"/>
                    <a:gd name="T6" fmla="*/ 0 w 84"/>
                    <a:gd name="T7" fmla="*/ 0 h 101"/>
                    <a:gd name="T8" fmla="*/ 84 w 84"/>
                    <a:gd name="T9" fmla="*/ 0 h 101"/>
                    <a:gd name="T10" fmla="*/ 84 w 84"/>
                    <a:gd name="T11" fmla="*/ 67 h 101"/>
                  </a:gdLst>
                  <a:ahLst/>
                  <a:cxnLst>
                    <a:cxn ang="0">
                      <a:pos x="T0" y="T1"/>
                    </a:cxn>
                    <a:cxn ang="0">
                      <a:pos x="T2" y="T3"/>
                    </a:cxn>
                    <a:cxn ang="0">
                      <a:pos x="T4" y="T5"/>
                    </a:cxn>
                    <a:cxn ang="0">
                      <a:pos x="T6" y="T7"/>
                    </a:cxn>
                    <a:cxn ang="0">
                      <a:pos x="T8" y="T9"/>
                    </a:cxn>
                    <a:cxn ang="0">
                      <a:pos x="T10" y="T11"/>
                    </a:cxn>
                  </a:cxnLst>
                  <a:rect l="0" t="0" r="r" b="b"/>
                  <a:pathLst>
                    <a:path w="84" h="101">
                      <a:moveTo>
                        <a:pt x="84" y="67"/>
                      </a:moveTo>
                      <a:lnTo>
                        <a:pt x="41" y="101"/>
                      </a:lnTo>
                      <a:lnTo>
                        <a:pt x="0" y="67"/>
                      </a:lnTo>
                      <a:lnTo>
                        <a:pt x="0" y="0"/>
                      </a:lnTo>
                      <a:lnTo>
                        <a:pt x="84" y="0"/>
                      </a:lnTo>
                      <a:lnTo>
                        <a:pt x="84" y="67"/>
                      </a:lnTo>
                      <a:close/>
                    </a:path>
                  </a:pathLst>
                </a:custGeom>
                <a:solidFill>
                  <a:srgbClr val="453727"/>
                </a:solidFill>
                <a:ln>
                  <a:noFill/>
                </a:ln>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1337" name="Freeform 368"/>
                <p:cNvSpPr>
                  <a:spLocks/>
                </p:cNvSpPr>
                <p:nvPr/>
              </p:nvSpPr>
              <p:spPr bwMode="auto">
                <a:xfrm>
                  <a:off x="10178407" y="4996316"/>
                  <a:ext cx="455062" cy="793869"/>
                </a:xfrm>
                <a:custGeom>
                  <a:avLst/>
                  <a:gdLst>
                    <a:gd name="T0" fmla="*/ 189 w 274"/>
                    <a:gd name="T1" fmla="*/ 0 h 478"/>
                    <a:gd name="T2" fmla="*/ 136 w 274"/>
                    <a:gd name="T3" fmla="*/ 91 h 478"/>
                    <a:gd name="T4" fmla="*/ 84 w 274"/>
                    <a:gd name="T5" fmla="*/ 0 h 478"/>
                    <a:gd name="T6" fmla="*/ 0 w 274"/>
                    <a:gd name="T7" fmla="*/ 16 h 478"/>
                    <a:gd name="T8" fmla="*/ 4 w 274"/>
                    <a:gd name="T9" fmla="*/ 478 h 478"/>
                    <a:gd name="T10" fmla="*/ 267 w 274"/>
                    <a:gd name="T11" fmla="*/ 478 h 478"/>
                    <a:gd name="T12" fmla="*/ 274 w 274"/>
                    <a:gd name="T13" fmla="*/ 16 h 478"/>
                    <a:gd name="T14" fmla="*/ 189 w 274"/>
                    <a:gd name="T15" fmla="*/ 0 h 4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4" h="478">
                      <a:moveTo>
                        <a:pt x="189" y="0"/>
                      </a:moveTo>
                      <a:lnTo>
                        <a:pt x="136" y="91"/>
                      </a:lnTo>
                      <a:lnTo>
                        <a:pt x="84" y="0"/>
                      </a:lnTo>
                      <a:lnTo>
                        <a:pt x="0" y="16"/>
                      </a:lnTo>
                      <a:lnTo>
                        <a:pt x="4" y="478"/>
                      </a:lnTo>
                      <a:lnTo>
                        <a:pt x="267" y="478"/>
                      </a:lnTo>
                      <a:lnTo>
                        <a:pt x="274" y="16"/>
                      </a:lnTo>
                      <a:lnTo>
                        <a:pt x="189" y="0"/>
                      </a:lnTo>
                      <a:close/>
                    </a:path>
                  </a:pathLst>
                </a:custGeom>
                <a:solidFill>
                  <a:schemeClr val="accent4">
                    <a:lumMod val="75000"/>
                  </a:schemeClr>
                </a:solidFill>
                <a:ln>
                  <a:noFill/>
                </a:ln>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1338" name="Freeform 369"/>
                <p:cNvSpPr>
                  <a:spLocks/>
                </p:cNvSpPr>
                <p:nvPr/>
              </p:nvSpPr>
              <p:spPr bwMode="auto">
                <a:xfrm>
                  <a:off x="10518872" y="4723943"/>
                  <a:ext cx="3322" cy="4983"/>
                </a:xfrm>
                <a:custGeom>
                  <a:avLst/>
                  <a:gdLst>
                    <a:gd name="T0" fmla="*/ 1 w 1"/>
                    <a:gd name="T1" fmla="*/ 1 h 1"/>
                    <a:gd name="T2" fmla="*/ 0 w 1"/>
                    <a:gd name="T3" fmla="*/ 0 h 1"/>
                    <a:gd name="T4" fmla="*/ 1 w 1"/>
                    <a:gd name="T5" fmla="*/ 1 h 1"/>
                  </a:gdLst>
                  <a:ahLst/>
                  <a:cxnLst>
                    <a:cxn ang="0">
                      <a:pos x="T0" y="T1"/>
                    </a:cxn>
                    <a:cxn ang="0">
                      <a:pos x="T2" y="T3"/>
                    </a:cxn>
                    <a:cxn ang="0">
                      <a:pos x="T4" y="T5"/>
                    </a:cxn>
                  </a:cxnLst>
                  <a:rect l="0" t="0" r="r" b="b"/>
                  <a:pathLst>
                    <a:path w="1" h="1">
                      <a:moveTo>
                        <a:pt x="1" y="1"/>
                      </a:moveTo>
                      <a:cubicBezTo>
                        <a:pt x="0" y="0"/>
                        <a:pt x="0" y="0"/>
                        <a:pt x="0" y="0"/>
                      </a:cubicBezTo>
                      <a:cubicBezTo>
                        <a:pt x="0" y="0"/>
                        <a:pt x="0" y="0"/>
                        <a:pt x="1"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1339" name="Freeform 370"/>
                <p:cNvSpPr>
                  <a:spLocks/>
                </p:cNvSpPr>
                <p:nvPr/>
              </p:nvSpPr>
              <p:spPr bwMode="auto">
                <a:xfrm>
                  <a:off x="10518872" y="4720621"/>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1340" name="Freeform 371"/>
                <p:cNvSpPr>
                  <a:spLocks/>
                </p:cNvSpPr>
                <p:nvPr/>
              </p:nvSpPr>
              <p:spPr bwMode="auto">
                <a:xfrm>
                  <a:off x="10510569" y="4710656"/>
                  <a:ext cx="3322"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1" y="0"/>
                        <a:pt x="1" y="0"/>
                        <a:pt x="0" y="0"/>
                      </a:cubicBezTo>
                      <a:cubicBezTo>
                        <a:pt x="1" y="0"/>
                        <a:pt x="1" y="0"/>
                        <a:pt x="1"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1341" name="Freeform 372"/>
                <p:cNvSpPr>
                  <a:spLocks/>
                </p:cNvSpPr>
                <p:nvPr/>
              </p:nvSpPr>
              <p:spPr bwMode="auto">
                <a:xfrm>
                  <a:off x="10513891" y="471397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1342" name="Freeform 373"/>
                <p:cNvSpPr>
                  <a:spLocks/>
                </p:cNvSpPr>
                <p:nvPr/>
              </p:nvSpPr>
              <p:spPr bwMode="auto">
                <a:xfrm>
                  <a:off x="10288021" y="471065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1343" name="Freeform 374"/>
                <p:cNvSpPr>
                  <a:spLocks/>
                </p:cNvSpPr>
                <p:nvPr/>
              </p:nvSpPr>
              <p:spPr bwMode="auto">
                <a:xfrm>
                  <a:off x="10522194" y="4728924"/>
                  <a:ext cx="0" cy="332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1344" name="Freeform 375"/>
                <p:cNvSpPr>
                  <a:spLocks/>
                </p:cNvSpPr>
                <p:nvPr/>
              </p:nvSpPr>
              <p:spPr bwMode="auto">
                <a:xfrm>
                  <a:off x="10522194" y="4735568"/>
                  <a:ext cx="0" cy="332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1345" name="Rectangle 376"/>
                <p:cNvSpPr>
                  <a:spLocks noChangeArrowheads="1"/>
                </p:cNvSpPr>
                <p:nvPr/>
              </p:nvSpPr>
              <p:spPr bwMode="auto">
                <a:xfrm>
                  <a:off x="10510569" y="4707335"/>
                  <a:ext cx="1662" cy="1662"/>
                </a:xfrm>
                <a:prstGeom prst="rect">
                  <a:avLst/>
                </a:prstGeom>
                <a:solidFill>
                  <a:srgbClr val="FFD60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1346" name="Freeform 377"/>
                <p:cNvSpPr>
                  <a:spLocks/>
                </p:cNvSpPr>
                <p:nvPr/>
              </p:nvSpPr>
              <p:spPr bwMode="auto">
                <a:xfrm>
                  <a:off x="10281377" y="4732246"/>
                  <a:ext cx="3322"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0" y="0"/>
                        <a:pt x="0" y="0"/>
                        <a:pt x="0" y="0"/>
                      </a:cubicBezTo>
                      <a:cubicBezTo>
                        <a:pt x="0" y="0"/>
                        <a:pt x="0" y="0"/>
                        <a:pt x="1"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1347" name="Freeform 378"/>
                <p:cNvSpPr>
                  <a:spLocks/>
                </p:cNvSpPr>
                <p:nvPr/>
              </p:nvSpPr>
              <p:spPr bwMode="auto">
                <a:xfrm>
                  <a:off x="10284699" y="4720621"/>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1348" name="Freeform 379"/>
                <p:cNvSpPr>
                  <a:spLocks/>
                </p:cNvSpPr>
                <p:nvPr/>
              </p:nvSpPr>
              <p:spPr bwMode="auto">
                <a:xfrm>
                  <a:off x="10288021" y="471730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1349" name="Freeform 380"/>
                <p:cNvSpPr>
                  <a:spLocks/>
                </p:cNvSpPr>
                <p:nvPr/>
              </p:nvSpPr>
              <p:spPr bwMode="auto">
                <a:xfrm>
                  <a:off x="10284699" y="4723943"/>
                  <a:ext cx="0" cy="4983"/>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1"/>
                        <a:pt x="0" y="1"/>
                        <a:pt x="0" y="1"/>
                      </a:cubicBezTo>
                      <a:cubicBezTo>
                        <a:pt x="0" y="1"/>
                        <a:pt x="0" y="1"/>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1350" name="Freeform 381"/>
                <p:cNvSpPr>
                  <a:spLocks/>
                </p:cNvSpPr>
                <p:nvPr/>
              </p:nvSpPr>
              <p:spPr bwMode="auto">
                <a:xfrm>
                  <a:off x="10263108" y="4695708"/>
                  <a:ext cx="280678" cy="250784"/>
                </a:xfrm>
                <a:custGeom>
                  <a:avLst/>
                  <a:gdLst>
                    <a:gd name="T0" fmla="*/ 74 w 78"/>
                    <a:gd name="T1" fmla="*/ 17 h 70"/>
                    <a:gd name="T2" fmla="*/ 72 w 78"/>
                    <a:gd name="T3" fmla="*/ 17 h 70"/>
                    <a:gd name="T4" fmla="*/ 72 w 78"/>
                    <a:gd name="T5" fmla="*/ 12 h 70"/>
                    <a:gd name="T6" fmla="*/ 72 w 78"/>
                    <a:gd name="T7" fmla="*/ 11 h 70"/>
                    <a:gd name="T8" fmla="*/ 72 w 78"/>
                    <a:gd name="T9" fmla="*/ 10 h 70"/>
                    <a:gd name="T10" fmla="*/ 72 w 78"/>
                    <a:gd name="T11" fmla="*/ 9 h 70"/>
                    <a:gd name="T12" fmla="*/ 72 w 78"/>
                    <a:gd name="T13" fmla="*/ 9 h 70"/>
                    <a:gd name="T14" fmla="*/ 71 w 78"/>
                    <a:gd name="T15" fmla="*/ 8 h 70"/>
                    <a:gd name="T16" fmla="*/ 71 w 78"/>
                    <a:gd name="T17" fmla="*/ 7 h 70"/>
                    <a:gd name="T18" fmla="*/ 71 w 78"/>
                    <a:gd name="T19" fmla="*/ 7 h 70"/>
                    <a:gd name="T20" fmla="*/ 70 w 78"/>
                    <a:gd name="T21" fmla="*/ 5 h 70"/>
                    <a:gd name="T22" fmla="*/ 70 w 78"/>
                    <a:gd name="T23" fmla="*/ 5 h 70"/>
                    <a:gd name="T24" fmla="*/ 70 w 78"/>
                    <a:gd name="T25" fmla="*/ 4 h 70"/>
                    <a:gd name="T26" fmla="*/ 69 w 78"/>
                    <a:gd name="T27" fmla="*/ 4 h 70"/>
                    <a:gd name="T28" fmla="*/ 69 w 78"/>
                    <a:gd name="T29" fmla="*/ 3 h 70"/>
                    <a:gd name="T30" fmla="*/ 69 w 78"/>
                    <a:gd name="T31" fmla="*/ 3 h 70"/>
                    <a:gd name="T32" fmla="*/ 63 w 78"/>
                    <a:gd name="T33" fmla="*/ 3 h 70"/>
                    <a:gd name="T34" fmla="*/ 52 w 78"/>
                    <a:gd name="T35" fmla="*/ 1 h 70"/>
                    <a:gd name="T36" fmla="*/ 32 w 78"/>
                    <a:gd name="T37" fmla="*/ 3 h 70"/>
                    <a:gd name="T38" fmla="*/ 10 w 78"/>
                    <a:gd name="T39" fmla="*/ 0 h 70"/>
                    <a:gd name="T40" fmla="*/ 7 w 78"/>
                    <a:gd name="T41" fmla="*/ 4 h 70"/>
                    <a:gd name="T42" fmla="*/ 7 w 78"/>
                    <a:gd name="T43" fmla="*/ 4 h 70"/>
                    <a:gd name="T44" fmla="*/ 7 w 78"/>
                    <a:gd name="T45" fmla="*/ 6 h 70"/>
                    <a:gd name="T46" fmla="*/ 7 w 78"/>
                    <a:gd name="T47" fmla="*/ 6 h 70"/>
                    <a:gd name="T48" fmla="*/ 6 w 78"/>
                    <a:gd name="T49" fmla="*/ 7 h 70"/>
                    <a:gd name="T50" fmla="*/ 6 w 78"/>
                    <a:gd name="T51" fmla="*/ 7 h 70"/>
                    <a:gd name="T52" fmla="*/ 6 w 78"/>
                    <a:gd name="T53" fmla="*/ 8 h 70"/>
                    <a:gd name="T54" fmla="*/ 6 w 78"/>
                    <a:gd name="T55" fmla="*/ 9 h 70"/>
                    <a:gd name="T56" fmla="*/ 6 w 78"/>
                    <a:gd name="T57" fmla="*/ 10 h 70"/>
                    <a:gd name="T58" fmla="*/ 5 w 78"/>
                    <a:gd name="T59" fmla="*/ 10 h 70"/>
                    <a:gd name="T60" fmla="*/ 5 w 78"/>
                    <a:gd name="T61" fmla="*/ 12 h 70"/>
                    <a:gd name="T62" fmla="*/ 5 w 78"/>
                    <a:gd name="T63" fmla="*/ 17 h 70"/>
                    <a:gd name="T64" fmla="*/ 4 w 78"/>
                    <a:gd name="T65" fmla="*/ 17 h 70"/>
                    <a:gd name="T66" fmla="*/ 0 w 78"/>
                    <a:gd name="T67" fmla="*/ 23 h 70"/>
                    <a:gd name="T68" fmla="*/ 0 w 78"/>
                    <a:gd name="T69" fmla="*/ 35 h 70"/>
                    <a:gd name="T70" fmla="*/ 5 w 78"/>
                    <a:gd name="T71" fmla="*/ 40 h 70"/>
                    <a:gd name="T72" fmla="*/ 24 w 78"/>
                    <a:gd name="T73" fmla="*/ 70 h 70"/>
                    <a:gd name="T74" fmla="*/ 53 w 78"/>
                    <a:gd name="T75" fmla="*/ 70 h 70"/>
                    <a:gd name="T76" fmla="*/ 72 w 78"/>
                    <a:gd name="T77" fmla="*/ 40 h 70"/>
                    <a:gd name="T78" fmla="*/ 78 w 78"/>
                    <a:gd name="T79" fmla="*/ 35 h 70"/>
                    <a:gd name="T80" fmla="*/ 78 w 78"/>
                    <a:gd name="T81" fmla="*/ 23 h 70"/>
                    <a:gd name="T82" fmla="*/ 74 w 78"/>
                    <a:gd name="T83" fmla="*/ 1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8" h="70">
                      <a:moveTo>
                        <a:pt x="74" y="17"/>
                      </a:moveTo>
                      <a:cubicBezTo>
                        <a:pt x="73" y="17"/>
                        <a:pt x="73" y="17"/>
                        <a:pt x="72" y="17"/>
                      </a:cubicBezTo>
                      <a:cubicBezTo>
                        <a:pt x="72" y="12"/>
                        <a:pt x="72" y="12"/>
                        <a:pt x="72" y="12"/>
                      </a:cubicBezTo>
                      <a:cubicBezTo>
                        <a:pt x="72" y="12"/>
                        <a:pt x="72" y="11"/>
                        <a:pt x="72" y="11"/>
                      </a:cubicBezTo>
                      <a:cubicBezTo>
                        <a:pt x="72" y="10"/>
                        <a:pt x="72" y="10"/>
                        <a:pt x="72" y="10"/>
                      </a:cubicBezTo>
                      <a:cubicBezTo>
                        <a:pt x="72" y="10"/>
                        <a:pt x="72" y="9"/>
                        <a:pt x="72" y="9"/>
                      </a:cubicBezTo>
                      <a:cubicBezTo>
                        <a:pt x="72" y="9"/>
                        <a:pt x="72" y="9"/>
                        <a:pt x="72" y="9"/>
                      </a:cubicBezTo>
                      <a:cubicBezTo>
                        <a:pt x="71" y="8"/>
                        <a:pt x="71" y="8"/>
                        <a:pt x="71" y="8"/>
                      </a:cubicBezTo>
                      <a:cubicBezTo>
                        <a:pt x="71" y="8"/>
                        <a:pt x="71" y="7"/>
                        <a:pt x="71" y="7"/>
                      </a:cubicBezTo>
                      <a:cubicBezTo>
                        <a:pt x="71" y="7"/>
                        <a:pt x="71" y="7"/>
                        <a:pt x="71" y="7"/>
                      </a:cubicBezTo>
                      <a:cubicBezTo>
                        <a:pt x="71" y="6"/>
                        <a:pt x="71" y="6"/>
                        <a:pt x="70" y="5"/>
                      </a:cubicBezTo>
                      <a:cubicBezTo>
                        <a:pt x="70" y="5"/>
                        <a:pt x="70" y="5"/>
                        <a:pt x="70" y="5"/>
                      </a:cubicBezTo>
                      <a:cubicBezTo>
                        <a:pt x="70" y="4"/>
                        <a:pt x="70" y="4"/>
                        <a:pt x="70" y="4"/>
                      </a:cubicBezTo>
                      <a:cubicBezTo>
                        <a:pt x="70" y="4"/>
                        <a:pt x="70" y="4"/>
                        <a:pt x="69" y="4"/>
                      </a:cubicBezTo>
                      <a:cubicBezTo>
                        <a:pt x="69" y="3"/>
                        <a:pt x="69" y="3"/>
                        <a:pt x="69" y="3"/>
                      </a:cubicBezTo>
                      <a:cubicBezTo>
                        <a:pt x="69" y="3"/>
                        <a:pt x="69" y="3"/>
                        <a:pt x="69" y="3"/>
                      </a:cubicBezTo>
                      <a:cubicBezTo>
                        <a:pt x="67" y="3"/>
                        <a:pt x="65" y="3"/>
                        <a:pt x="63" y="3"/>
                      </a:cubicBezTo>
                      <a:cubicBezTo>
                        <a:pt x="58" y="3"/>
                        <a:pt x="54" y="2"/>
                        <a:pt x="52" y="1"/>
                      </a:cubicBezTo>
                      <a:cubicBezTo>
                        <a:pt x="47" y="2"/>
                        <a:pt x="40" y="3"/>
                        <a:pt x="32" y="3"/>
                      </a:cubicBezTo>
                      <a:cubicBezTo>
                        <a:pt x="23" y="3"/>
                        <a:pt x="15" y="2"/>
                        <a:pt x="10" y="0"/>
                      </a:cubicBezTo>
                      <a:cubicBezTo>
                        <a:pt x="9" y="2"/>
                        <a:pt x="8" y="3"/>
                        <a:pt x="7" y="4"/>
                      </a:cubicBezTo>
                      <a:cubicBezTo>
                        <a:pt x="7" y="4"/>
                        <a:pt x="7" y="4"/>
                        <a:pt x="7" y="4"/>
                      </a:cubicBezTo>
                      <a:cubicBezTo>
                        <a:pt x="7" y="5"/>
                        <a:pt x="7" y="5"/>
                        <a:pt x="7" y="6"/>
                      </a:cubicBezTo>
                      <a:cubicBezTo>
                        <a:pt x="7" y="6"/>
                        <a:pt x="7" y="6"/>
                        <a:pt x="7" y="6"/>
                      </a:cubicBezTo>
                      <a:cubicBezTo>
                        <a:pt x="7" y="6"/>
                        <a:pt x="6" y="7"/>
                        <a:pt x="6" y="7"/>
                      </a:cubicBezTo>
                      <a:cubicBezTo>
                        <a:pt x="6" y="7"/>
                        <a:pt x="6" y="7"/>
                        <a:pt x="6" y="7"/>
                      </a:cubicBezTo>
                      <a:cubicBezTo>
                        <a:pt x="6" y="8"/>
                        <a:pt x="6" y="8"/>
                        <a:pt x="6" y="8"/>
                      </a:cubicBezTo>
                      <a:cubicBezTo>
                        <a:pt x="6" y="9"/>
                        <a:pt x="6" y="9"/>
                        <a:pt x="6" y="9"/>
                      </a:cubicBezTo>
                      <a:cubicBezTo>
                        <a:pt x="6" y="9"/>
                        <a:pt x="6" y="10"/>
                        <a:pt x="6" y="10"/>
                      </a:cubicBezTo>
                      <a:cubicBezTo>
                        <a:pt x="5" y="10"/>
                        <a:pt x="5" y="10"/>
                        <a:pt x="5" y="10"/>
                      </a:cubicBezTo>
                      <a:cubicBezTo>
                        <a:pt x="5" y="11"/>
                        <a:pt x="5" y="12"/>
                        <a:pt x="5" y="12"/>
                      </a:cubicBezTo>
                      <a:cubicBezTo>
                        <a:pt x="5" y="17"/>
                        <a:pt x="5" y="17"/>
                        <a:pt x="5" y="17"/>
                      </a:cubicBezTo>
                      <a:cubicBezTo>
                        <a:pt x="5" y="17"/>
                        <a:pt x="5" y="17"/>
                        <a:pt x="4" y="17"/>
                      </a:cubicBezTo>
                      <a:cubicBezTo>
                        <a:pt x="2" y="17"/>
                        <a:pt x="0" y="20"/>
                        <a:pt x="0" y="23"/>
                      </a:cubicBezTo>
                      <a:cubicBezTo>
                        <a:pt x="0" y="35"/>
                        <a:pt x="0" y="35"/>
                        <a:pt x="0" y="35"/>
                      </a:cubicBezTo>
                      <a:cubicBezTo>
                        <a:pt x="0" y="38"/>
                        <a:pt x="2" y="40"/>
                        <a:pt x="5" y="40"/>
                      </a:cubicBezTo>
                      <a:cubicBezTo>
                        <a:pt x="5" y="40"/>
                        <a:pt x="15" y="70"/>
                        <a:pt x="24" y="70"/>
                      </a:cubicBezTo>
                      <a:cubicBezTo>
                        <a:pt x="53" y="70"/>
                        <a:pt x="53" y="70"/>
                        <a:pt x="53" y="70"/>
                      </a:cubicBezTo>
                      <a:cubicBezTo>
                        <a:pt x="62" y="70"/>
                        <a:pt x="72" y="40"/>
                        <a:pt x="72" y="40"/>
                      </a:cubicBezTo>
                      <a:cubicBezTo>
                        <a:pt x="75" y="40"/>
                        <a:pt x="78" y="38"/>
                        <a:pt x="78" y="35"/>
                      </a:cubicBezTo>
                      <a:cubicBezTo>
                        <a:pt x="78" y="23"/>
                        <a:pt x="78" y="23"/>
                        <a:pt x="78" y="23"/>
                      </a:cubicBezTo>
                      <a:cubicBezTo>
                        <a:pt x="78" y="20"/>
                        <a:pt x="76" y="18"/>
                        <a:pt x="74" y="17"/>
                      </a:cubicBezTo>
                      <a:close/>
                    </a:path>
                  </a:pathLst>
                </a:custGeom>
                <a:solidFill>
                  <a:srgbClr val="634E37"/>
                </a:solidFill>
                <a:ln>
                  <a:noFill/>
                </a:ln>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1351" name="Rectangle 382"/>
                <p:cNvSpPr>
                  <a:spLocks noChangeArrowheads="1"/>
                </p:cNvSpPr>
                <p:nvPr/>
              </p:nvSpPr>
              <p:spPr bwMode="auto">
                <a:xfrm>
                  <a:off x="10185050" y="5790185"/>
                  <a:ext cx="436795" cy="28235"/>
                </a:xfrm>
                <a:prstGeom prst="rect">
                  <a:avLst/>
                </a:prstGeom>
                <a:solidFill>
                  <a:srgbClr val="583618"/>
                </a:solidFill>
                <a:ln>
                  <a:noFill/>
                </a:ln>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1352" name="Rectangle 383"/>
                <p:cNvSpPr>
                  <a:spLocks noChangeArrowheads="1"/>
                </p:cNvSpPr>
                <p:nvPr/>
              </p:nvSpPr>
              <p:spPr bwMode="auto">
                <a:xfrm>
                  <a:off x="10364418" y="5790185"/>
                  <a:ext cx="78059" cy="2823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473" name="Freeform 93"/>
                <p:cNvSpPr>
                  <a:spLocks/>
                </p:cNvSpPr>
                <p:nvPr/>
              </p:nvSpPr>
              <p:spPr bwMode="auto">
                <a:xfrm>
                  <a:off x="10099373" y="5638752"/>
                  <a:ext cx="96509" cy="243049"/>
                </a:xfrm>
                <a:custGeom>
                  <a:avLst/>
                  <a:gdLst>
                    <a:gd name="T0" fmla="*/ 51 w 51"/>
                    <a:gd name="T1" fmla="*/ 0 h 102"/>
                    <a:gd name="T2" fmla="*/ 51 w 51"/>
                    <a:gd name="T3" fmla="*/ 102 h 102"/>
                    <a:gd name="T4" fmla="*/ 0 w 51"/>
                    <a:gd name="T5" fmla="*/ 51 h 102"/>
                    <a:gd name="T6" fmla="*/ 51 w 51"/>
                    <a:gd name="T7" fmla="*/ 0 h 102"/>
                  </a:gdLst>
                  <a:ahLst/>
                  <a:cxnLst>
                    <a:cxn ang="0">
                      <a:pos x="T0" y="T1"/>
                    </a:cxn>
                    <a:cxn ang="0">
                      <a:pos x="T2" y="T3"/>
                    </a:cxn>
                    <a:cxn ang="0">
                      <a:pos x="T4" y="T5"/>
                    </a:cxn>
                    <a:cxn ang="0">
                      <a:pos x="T6" y="T7"/>
                    </a:cxn>
                  </a:cxnLst>
                  <a:rect l="0" t="0" r="r" b="b"/>
                  <a:pathLst>
                    <a:path w="51" h="102">
                      <a:moveTo>
                        <a:pt x="51" y="0"/>
                      </a:moveTo>
                      <a:cubicBezTo>
                        <a:pt x="51" y="102"/>
                        <a:pt x="51" y="102"/>
                        <a:pt x="51" y="102"/>
                      </a:cubicBezTo>
                      <a:cubicBezTo>
                        <a:pt x="22" y="102"/>
                        <a:pt x="0" y="79"/>
                        <a:pt x="0" y="51"/>
                      </a:cubicBezTo>
                      <a:cubicBezTo>
                        <a:pt x="0" y="23"/>
                        <a:pt x="22" y="0"/>
                        <a:pt x="51" y="0"/>
                      </a:cubicBezTo>
                      <a:close/>
                    </a:path>
                  </a:pathLst>
                </a:custGeom>
                <a:solidFill>
                  <a:srgbClr val="634E37"/>
                </a:solidFill>
                <a:ln>
                  <a:noFill/>
                </a:ln>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428" name="Freeform 265"/>
                <p:cNvSpPr>
                  <a:spLocks/>
                </p:cNvSpPr>
                <p:nvPr/>
              </p:nvSpPr>
              <p:spPr bwMode="auto">
                <a:xfrm>
                  <a:off x="10094772" y="5003603"/>
                  <a:ext cx="761819" cy="771971"/>
                </a:xfrm>
                <a:custGeom>
                  <a:avLst/>
                  <a:gdLst>
                    <a:gd name="T0" fmla="*/ 68 w 382"/>
                    <a:gd name="T1" fmla="*/ 0 h 397"/>
                    <a:gd name="T2" fmla="*/ 106 w 382"/>
                    <a:gd name="T3" fmla="*/ 0 h 397"/>
                    <a:gd name="T4" fmla="*/ 159 w 382"/>
                    <a:gd name="T5" fmla="*/ 120 h 397"/>
                    <a:gd name="T6" fmla="*/ 213 w 382"/>
                    <a:gd name="T7" fmla="*/ 0 h 397"/>
                    <a:gd name="T8" fmla="*/ 253 w 382"/>
                    <a:gd name="T9" fmla="*/ 0 h 397"/>
                    <a:gd name="T10" fmla="*/ 301 w 382"/>
                    <a:gd name="T11" fmla="*/ 20 h 397"/>
                    <a:gd name="T12" fmla="*/ 382 w 382"/>
                    <a:gd name="T13" fmla="*/ 159 h 397"/>
                    <a:gd name="T14" fmla="*/ 355 w 382"/>
                    <a:gd name="T15" fmla="*/ 163 h 397"/>
                    <a:gd name="T16" fmla="*/ 323 w 382"/>
                    <a:gd name="T17" fmla="*/ 177 h 397"/>
                    <a:gd name="T18" fmla="*/ 253 w 382"/>
                    <a:gd name="T19" fmla="*/ 101 h 397"/>
                    <a:gd name="T20" fmla="*/ 252 w 382"/>
                    <a:gd name="T21" fmla="*/ 397 h 397"/>
                    <a:gd name="T22" fmla="*/ 69 w 382"/>
                    <a:gd name="T23" fmla="*/ 397 h 397"/>
                    <a:gd name="T24" fmla="*/ 68 w 382"/>
                    <a:gd name="T25" fmla="*/ 125 h 397"/>
                    <a:gd name="T26" fmla="*/ 59 w 382"/>
                    <a:gd name="T27" fmla="*/ 125 h 397"/>
                    <a:gd name="T28" fmla="*/ 59 w 382"/>
                    <a:gd name="T29" fmla="*/ 247 h 397"/>
                    <a:gd name="T30" fmla="*/ 0 w 382"/>
                    <a:gd name="T31" fmla="*/ 247 h 397"/>
                    <a:gd name="T32" fmla="*/ 0 w 382"/>
                    <a:gd name="T33" fmla="*/ 68 h 397"/>
                    <a:gd name="T34" fmla="*/ 68 w 382"/>
                    <a:gd name="T35" fmla="*/ 0 h 397"/>
                    <a:gd name="connsiteX0" fmla="*/ 1780 w 10000"/>
                    <a:gd name="connsiteY0" fmla="*/ 0 h 10078"/>
                    <a:gd name="connsiteX1" fmla="*/ 2775 w 10000"/>
                    <a:gd name="connsiteY1" fmla="*/ 0 h 10078"/>
                    <a:gd name="connsiteX2" fmla="*/ 4162 w 10000"/>
                    <a:gd name="connsiteY2" fmla="*/ 3023 h 10078"/>
                    <a:gd name="connsiteX3" fmla="*/ 5576 w 10000"/>
                    <a:gd name="connsiteY3" fmla="*/ 0 h 10078"/>
                    <a:gd name="connsiteX4" fmla="*/ 6623 w 10000"/>
                    <a:gd name="connsiteY4" fmla="*/ 0 h 10078"/>
                    <a:gd name="connsiteX5" fmla="*/ 7880 w 10000"/>
                    <a:gd name="connsiteY5" fmla="*/ 504 h 10078"/>
                    <a:gd name="connsiteX6" fmla="*/ 10000 w 10000"/>
                    <a:gd name="connsiteY6" fmla="*/ 4005 h 10078"/>
                    <a:gd name="connsiteX7" fmla="*/ 9293 w 10000"/>
                    <a:gd name="connsiteY7" fmla="*/ 4106 h 10078"/>
                    <a:gd name="connsiteX8" fmla="*/ 8455 w 10000"/>
                    <a:gd name="connsiteY8" fmla="*/ 4458 h 10078"/>
                    <a:gd name="connsiteX9" fmla="*/ 6623 w 10000"/>
                    <a:gd name="connsiteY9" fmla="*/ 2544 h 10078"/>
                    <a:gd name="connsiteX10" fmla="*/ 6597 w 10000"/>
                    <a:gd name="connsiteY10" fmla="*/ 10000 h 10078"/>
                    <a:gd name="connsiteX11" fmla="*/ 1806 w 10000"/>
                    <a:gd name="connsiteY11" fmla="*/ 10000 h 10078"/>
                    <a:gd name="connsiteX12" fmla="*/ 1780 w 10000"/>
                    <a:gd name="connsiteY12" fmla="*/ 3149 h 10078"/>
                    <a:gd name="connsiteX13" fmla="*/ 1545 w 10000"/>
                    <a:gd name="connsiteY13" fmla="*/ 3149 h 10078"/>
                    <a:gd name="connsiteX14" fmla="*/ 1545 w 10000"/>
                    <a:gd name="connsiteY14" fmla="*/ 10078 h 10078"/>
                    <a:gd name="connsiteX15" fmla="*/ 0 w 10000"/>
                    <a:gd name="connsiteY15" fmla="*/ 6222 h 10078"/>
                    <a:gd name="connsiteX16" fmla="*/ 0 w 10000"/>
                    <a:gd name="connsiteY16" fmla="*/ 1713 h 10078"/>
                    <a:gd name="connsiteX17" fmla="*/ 1780 w 10000"/>
                    <a:gd name="connsiteY17" fmla="*/ 0 h 10078"/>
                    <a:gd name="connsiteX0" fmla="*/ 1780 w 10000"/>
                    <a:gd name="connsiteY0" fmla="*/ 0 h 10460"/>
                    <a:gd name="connsiteX1" fmla="*/ 2775 w 10000"/>
                    <a:gd name="connsiteY1" fmla="*/ 0 h 10460"/>
                    <a:gd name="connsiteX2" fmla="*/ 4162 w 10000"/>
                    <a:gd name="connsiteY2" fmla="*/ 3023 h 10460"/>
                    <a:gd name="connsiteX3" fmla="*/ 5576 w 10000"/>
                    <a:gd name="connsiteY3" fmla="*/ 0 h 10460"/>
                    <a:gd name="connsiteX4" fmla="*/ 6623 w 10000"/>
                    <a:gd name="connsiteY4" fmla="*/ 0 h 10460"/>
                    <a:gd name="connsiteX5" fmla="*/ 7880 w 10000"/>
                    <a:gd name="connsiteY5" fmla="*/ 504 h 10460"/>
                    <a:gd name="connsiteX6" fmla="*/ 10000 w 10000"/>
                    <a:gd name="connsiteY6" fmla="*/ 4005 h 10460"/>
                    <a:gd name="connsiteX7" fmla="*/ 9293 w 10000"/>
                    <a:gd name="connsiteY7" fmla="*/ 4106 h 10460"/>
                    <a:gd name="connsiteX8" fmla="*/ 8455 w 10000"/>
                    <a:gd name="connsiteY8" fmla="*/ 4458 h 10460"/>
                    <a:gd name="connsiteX9" fmla="*/ 6623 w 10000"/>
                    <a:gd name="connsiteY9" fmla="*/ 2544 h 10460"/>
                    <a:gd name="connsiteX10" fmla="*/ 6597 w 10000"/>
                    <a:gd name="connsiteY10" fmla="*/ 10000 h 10460"/>
                    <a:gd name="connsiteX11" fmla="*/ 1806 w 10000"/>
                    <a:gd name="connsiteY11" fmla="*/ 10000 h 10460"/>
                    <a:gd name="connsiteX12" fmla="*/ 1780 w 10000"/>
                    <a:gd name="connsiteY12" fmla="*/ 3149 h 10460"/>
                    <a:gd name="connsiteX13" fmla="*/ 1545 w 10000"/>
                    <a:gd name="connsiteY13" fmla="*/ 3149 h 10460"/>
                    <a:gd name="connsiteX14" fmla="*/ 1545 w 10000"/>
                    <a:gd name="connsiteY14" fmla="*/ 10078 h 10460"/>
                    <a:gd name="connsiteX15" fmla="*/ 94 w 10000"/>
                    <a:gd name="connsiteY15" fmla="*/ 9615 h 10460"/>
                    <a:gd name="connsiteX16" fmla="*/ 0 w 10000"/>
                    <a:gd name="connsiteY16" fmla="*/ 1713 h 10460"/>
                    <a:gd name="connsiteX17" fmla="*/ 1780 w 10000"/>
                    <a:gd name="connsiteY17" fmla="*/ 0 h 10460"/>
                    <a:gd name="connsiteX0" fmla="*/ 1780 w 10000"/>
                    <a:gd name="connsiteY0" fmla="*/ 0 h 10005"/>
                    <a:gd name="connsiteX1" fmla="*/ 2775 w 10000"/>
                    <a:gd name="connsiteY1" fmla="*/ 0 h 10005"/>
                    <a:gd name="connsiteX2" fmla="*/ 4162 w 10000"/>
                    <a:gd name="connsiteY2" fmla="*/ 3023 h 10005"/>
                    <a:gd name="connsiteX3" fmla="*/ 5576 w 10000"/>
                    <a:gd name="connsiteY3" fmla="*/ 0 h 10005"/>
                    <a:gd name="connsiteX4" fmla="*/ 6623 w 10000"/>
                    <a:gd name="connsiteY4" fmla="*/ 0 h 10005"/>
                    <a:gd name="connsiteX5" fmla="*/ 7880 w 10000"/>
                    <a:gd name="connsiteY5" fmla="*/ 504 h 10005"/>
                    <a:gd name="connsiteX6" fmla="*/ 10000 w 10000"/>
                    <a:gd name="connsiteY6" fmla="*/ 4005 h 10005"/>
                    <a:gd name="connsiteX7" fmla="*/ 9293 w 10000"/>
                    <a:gd name="connsiteY7" fmla="*/ 4106 h 10005"/>
                    <a:gd name="connsiteX8" fmla="*/ 8455 w 10000"/>
                    <a:gd name="connsiteY8" fmla="*/ 4458 h 10005"/>
                    <a:gd name="connsiteX9" fmla="*/ 6623 w 10000"/>
                    <a:gd name="connsiteY9" fmla="*/ 2544 h 10005"/>
                    <a:gd name="connsiteX10" fmla="*/ 6597 w 10000"/>
                    <a:gd name="connsiteY10" fmla="*/ 10000 h 10005"/>
                    <a:gd name="connsiteX11" fmla="*/ 1806 w 10000"/>
                    <a:gd name="connsiteY11" fmla="*/ 10000 h 10005"/>
                    <a:gd name="connsiteX12" fmla="*/ 1780 w 10000"/>
                    <a:gd name="connsiteY12" fmla="*/ 3149 h 10005"/>
                    <a:gd name="connsiteX13" fmla="*/ 1545 w 10000"/>
                    <a:gd name="connsiteY13" fmla="*/ 3149 h 10005"/>
                    <a:gd name="connsiteX14" fmla="*/ 1545 w 10000"/>
                    <a:gd name="connsiteY14" fmla="*/ 9492 h 10005"/>
                    <a:gd name="connsiteX15" fmla="*/ 94 w 10000"/>
                    <a:gd name="connsiteY15" fmla="*/ 9615 h 10005"/>
                    <a:gd name="connsiteX16" fmla="*/ 0 w 10000"/>
                    <a:gd name="connsiteY16" fmla="*/ 1713 h 10005"/>
                    <a:gd name="connsiteX17" fmla="*/ 1780 w 10000"/>
                    <a:gd name="connsiteY17" fmla="*/ 0 h 10005"/>
                    <a:gd name="connsiteX0" fmla="*/ 1780 w 10000"/>
                    <a:gd name="connsiteY0" fmla="*/ 0 h 10000"/>
                    <a:gd name="connsiteX1" fmla="*/ 2775 w 10000"/>
                    <a:gd name="connsiteY1" fmla="*/ 0 h 10000"/>
                    <a:gd name="connsiteX2" fmla="*/ 4162 w 10000"/>
                    <a:gd name="connsiteY2" fmla="*/ 3023 h 10000"/>
                    <a:gd name="connsiteX3" fmla="*/ 5576 w 10000"/>
                    <a:gd name="connsiteY3" fmla="*/ 0 h 10000"/>
                    <a:gd name="connsiteX4" fmla="*/ 6623 w 10000"/>
                    <a:gd name="connsiteY4" fmla="*/ 0 h 10000"/>
                    <a:gd name="connsiteX5" fmla="*/ 7880 w 10000"/>
                    <a:gd name="connsiteY5" fmla="*/ 504 h 10000"/>
                    <a:gd name="connsiteX6" fmla="*/ 10000 w 10000"/>
                    <a:gd name="connsiteY6" fmla="*/ 4005 h 10000"/>
                    <a:gd name="connsiteX7" fmla="*/ 9293 w 10000"/>
                    <a:gd name="connsiteY7" fmla="*/ 4106 h 10000"/>
                    <a:gd name="connsiteX8" fmla="*/ 8455 w 10000"/>
                    <a:gd name="connsiteY8" fmla="*/ 4458 h 10000"/>
                    <a:gd name="connsiteX9" fmla="*/ 6623 w 10000"/>
                    <a:gd name="connsiteY9" fmla="*/ 2544 h 10000"/>
                    <a:gd name="connsiteX10" fmla="*/ 6597 w 10000"/>
                    <a:gd name="connsiteY10" fmla="*/ 10000 h 10000"/>
                    <a:gd name="connsiteX11" fmla="*/ 1806 w 10000"/>
                    <a:gd name="connsiteY11" fmla="*/ 10000 h 10000"/>
                    <a:gd name="connsiteX12" fmla="*/ 1780 w 10000"/>
                    <a:gd name="connsiteY12" fmla="*/ 3149 h 10000"/>
                    <a:gd name="connsiteX13" fmla="*/ 1545 w 10000"/>
                    <a:gd name="connsiteY13" fmla="*/ 3149 h 10000"/>
                    <a:gd name="connsiteX14" fmla="*/ 1545 w 10000"/>
                    <a:gd name="connsiteY14" fmla="*/ 9492 h 10000"/>
                    <a:gd name="connsiteX15" fmla="*/ 94 w 10000"/>
                    <a:gd name="connsiteY15" fmla="*/ 9615 h 10000"/>
                    <a:gd name="connsiteX16" fmla="*/ 0 w 10000"/>
                    <a:gd name="connsiteY16" fmla="*/ 1713 h 10000"/>
                    <a:gd name="connsiteX17" fmla="*/ 1780 w 10000"/>
                    <a:gd name="connsiteY17" fmla="*/ 0 h 10000"/>
                    <a:gd name="connsiteX0" fmla="*/ 1780 w 10000"/>
                    <a:gd name="connsiteY0" fmla="*/ 0 h 10000"/>
                    <a:gd name="connsiteX1" fmla="*/ 2775 w 10000"/>
                    <a:gd name="connsiteY1" fmla="*/ 0 h 10000"/>
                    <a:gd name="connsiteX2" fmla="*/ 4162 w 10000"/>
                    <a:gd name="connsiteY2" fmla="*/ 3023 h 10000"/>
                    <a:gd name="connsiteX3" fmla="*/ 5576 w 10000"/>
                    <a:gd name="connsiteY3" fmla="*/ 0 h 10000"/>
                    <a:gd name="connsiteX4" fmla="*/ 6623 w 10000"/>
                    <a:gd name="connsiteY4" fmla="*/ 0 h 10000"/>
                    <a:gd name="connsiteX5" fmla="*/ 7880 w 10000"/>
                    <a:gd name="connsiteY5" fmla="*/ 504 h 10000"/>
                    <a:gd name="connsiteX6" fmla="*/ 10000 w 10000"/>
                    <a:gd name="connsiteY6" fmla="*/ 4005 h 10000"/>
                    <a:gd name="connsiteX7" fmla="*/ 9293 w 10000"/>
                    <a:gd name="connsiteY7" fmla="*/ 4106 h 10000"/>
                    <a:gd name="connsiteX8" fmla="*/ 8455 w 10000"/>
                    <a:gd name="connsiteY8" fmla="*/ 4458 h 10000"/>
                    <a:gd name="connsiteX9" fmla="*/ 6623 w 10000"/>
                    <a:gd name="connsiteY9" fmla="*/ 2544 h 10000"/>
                    <a:gd name="connsiteX10" fmla="*/ 6597 w 10000"/>
                    <a:gd name="connsiteY10" fmla="*/ 10000 h 10000"/>
                    <a:gd name="connsiteX11" fmla="*/ 1806 w 10000"/>
                    <a:gd name="connsiteY11" fmla="*/ 10000 h 10000"/>
                    <a:gd name="connsiteX12" fmla="*/ 1780 w 10000"/>
                    <a:gd name="connsiteY12" fmla="*/ 3149 h 10000"/>
                    <a:gd name="connsiteX13" fmla="*/ 1545 w 10000"/>
                    <a:gd name="connsiteY13" fmla="*/ 3149 h 10000"/>
                    <a:gd name="connsiteX14" fmla="*/ 1545 w 10000"/>
                    <a:gd name="connsiteY14" fmla="*/ 9492 h 10000"/>
                    <a:gd name="connsiteX15" fmla="*/ 94 w 10000"/>
                    <a:gd name="connsiteY15" fmla="*/ 9615 h 10000"/>
                    <a:gd name="connsiteX16" fmla="*/ 0 w 10000"/>
                    <a:gd name="connsiteY16" fmla="*/ 1713 h 10000"/>
                    <a:gd name="connsiteX17" fmla="*/ 1780 w 10000"/>
                    <a:gd name="connsiteY17"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000" h="10000">
                      <a:moveTo>
                        <a:pt x="1780" y="0"/>
                      </a:moveTo>
                      <a:lnTo>
                        <a:pt x="2775" y="0"/>
                      </a:lnTo>
                      <a:lnTo>
                        <a:pt x="4162" y="3023"/>
                      </a:lnTo>
                      <a:cubicBezTo>
                        <a:pt x="4162" y="3023"/>
                        <a:pt x="5209" y="856"/>
                        <a:pt x="5576" y="0"/>
                      </a:cubicBezTo>
                      <a:lnTo>
                        <a:pt x="6623" y="0"/>
                      </a:lnTo>
                      <a:cubicBezTo>
                        <a:pt x="7094" y="0"/>
                        <a:pt x="7539" y="202"/>
                        <a:pt x="7880" y="504"/>
                      </a:cubicBezTo>
                      <a:cubicBezTo>
                        <a:pt x="8194" y="806"/>
                        <a:pt x="10000" y="4005"/>
                        <a:pt x="10000" y="4005"/>
                      </a:cubicBezTo>
                      <a:lnTo>
                        <a:pt x="9293" y="4106"/>
                      </a:lnTo>
                      <a:lnTo>
                        <a:pt x="8455" y="4458"/>
                      </a:lnTo>
                      <a:lnTo>
                        <a:pt x="6623" y="2544"/>
                      </a:lnTo>
                      <a:cubicBezTo>
                        <a:pt x="6614" y="5029"/>
                        <a:pt x="6606" y="7515"/>
                        <a:pt x="6597" y="10000"/>
                      </a:cubicBezTo>
                      <a:lnTo>
                        <a:pt x="1806" y="10000"/>
                      </a:lnTo>
                      <a:cubicBezTo>
                        <a:pt x="1797" y="7716"/>
                        <a:pt x="1789" y="5433"/>
                        <a:pt x="1780" y="3149"/>
                      </a:cubicBezTo>
                      <a:cubicBezTo>
                        <a:pt x="1545" y="3149"/>
                        <a:pt x="1584" y="2092"/>
                        <a:pt x="1545" y="3149"/>
                      </a:cubicBezTo>
                      <a:cubicBezTo>
                        <a:pt x="1506" y="4206"/>
                        <a:pt x="2193" y="9401"/>
                        <a:pt x="1545" y="9492"/>
                      </a:cubicBezTo>
                      <a:cubicBezTo>
                        <a:pt x="897" y="9583"/>
                        <a:pt x="94" y="9615"/>
                        <a:pt x="94" y="9615"/>
                      </a:cubicBezTo>
                      <a:cubicBezTo>
                        <a:pt x="63" y="6981"/>
                        <a:pt x="31" y="4347"/>
                        <a:pt x="0" y="1713"/>
                      </a:cubicBezTo>
                      <a:cubicBezTo>
                        <a:pt x="0" y="781"/>
                        <a:pt x="812" y="0"/>
                        <a:pt x="1780" y="0"/>
                      </a:cubicBezTo>
                      <a:close/>
                    </a:path>
                  </a:pathLst>
                </a:custGeom>
                <a:solidFill>
                  <a:schemeClr val="accent4">
                    <a:lumMod val="75000"/>
                  </a:schemeClr>
                </a:solidFill>
                <a:ln>
                  <a:noFill/>
                </a:ln>
              </p:spPr>
              <p:txBody>
                <a:bodyPr vert="horz" wrap="square" lIns="91403" tIns="45702" rIns="91403" bIns="45702" numCol="1" anchor="t" anchorCtr="0" compatLnSpc="1">
                  <a:prstTxWarp prst="textNoShape">
                    <a:avLst/>
                  </a:prstTxWarp>
                </a:bodyPr>
                <a:lstStyle/>
                <a:p>
                  <a:pPr defTabSz="932319"/>
                  <a:endParaRPr lang="en-US" sz="1835" dirty="0">
                    <a:solidFill>
                      <a:srgbClr val="404040"/>
                    </a:solidFill>
                  </a:endParaRPr>
                </a:p>
                <a:p>
                  <a:pPr defTabSz="932319"/>
                  <a:endParaRPr lang="en-US" sz="1835" dirty="0">
                    <a:solidFill>
                      <a:srgbClr val="404040"/>
                    </a:solidFill>
                  </a:endParaRPr>
                </a:p>
                <a:p>
                  <a:pPr defTabSz="932319"/>
                  <a:endParaRPr lang="en-US" sz="1835" dirty="0">
                    <a:solidFill>
                      <a:srgbClr val="404040"/>
                    </a:solidFill>
                  </a:endParaRPr>
                </a:p>
                <a:p>
                  <a:pPr defTabSz="932319"/>
                  <a:endParaRPr lang="en-US" sz="1835" dirty="0">
                    <a:solidFill>
                      <a:srgbClr val="404040"/>
                    </a:solidFill>
                  </a:endParaRPr>
                </a:p>
                <a:p>
                  <a:pPr defTabSz="932319"/>
                  <a:endParaRPr lang="en-US" sz="1835" dirty="0">
                    <a:solidFill>
                      <a:srgbClr val="404040"/>
                    </a:solidFill>
                  </a:endParaRPr>
                </a:p>
                <a:p>
                  <a:pPr defTabSz="932319"/>
                  <a:endParaRPr lang="en-US" sz="1835" dirty="0">
                    <a:solidFill>
                      <a:srgbClr val="404040"/>
                    </a:solidFill>
                  </a:endParaRPr>
                </a:p>
                <a:p>
                  <a:pPr defTabSz="932319"/>
                  <a:endParaRPr lang="en-US" sz="1835" dirty="0">
                    <a:solidFill>
                      <a:srgbClr val="404040"/>
                    </a:solidFill>
                  </a:endParaRPr>
                </a:p>
                <a:p>
                  <a:pPr defTabSz="932319"/>
                  <a:endParaRPr lang="en-US" sz="1835" dirty="0">
                    <a:solidFill>
                      <a:srgbClr val="404040"/>
                    </a:solidFill>
                  </a:endParaRPr>
                </a:p>
                <a:p>
                  <a:pPr defTabSz="932319"/>
                  <a:endParaRPr lang="en-US" sz="1835" dirty="0">
                    <a:solidFill>
                      <a:srgbClr val="404040"/>
                    </a:solidFill>
                  </a:endParaRPr>
                </a:p>
                <a:p>
                  <a:pPr defTabSz="932319"/>
                  <a:endParaRPr lang="en-US" sz="1835" dirty="0">
                    <a:solidFill>
                      <a:srgbClr val="404040"/>
                    </a:solidFill>
                  </a:endParaRPr>
                </a:p>
                <a:p>
                  <a:pPr defTabSz="932319"/>
                  <a:endParaRPr lang="en-US" sz="1835" dirty="0">
                    <a:solidFill>
                      <a:srgbClr val="404040"/>
                    </a:solidFill>
                  </a:endParaRPr>
                </a:p>
                <a:p>
                  <a:pPr defTabSz="932319"/>
                  <a:endParaRPr lang="en-US" sz="1835" dirty="0">
                    <a:solidFill>
                      <a:srgbClr val="404040"/>
                    </a:solidFill>
                  </a:endParaRPr>
                </a:p>
                <a:p>
                  <a:pPr defTabSz="932319"/>
                  <a:endParaRPr lang="en-US" sz="1835" dirty="0">
                    <a:solidFill>
                      <a:srgbClr val="404040"/>
                    </a:solidFill>
                  </a:endParaRPr>
                </a:p>
                <a:p>
                  <a:pPr defTabSz="932319"/>
                  <a:endParaRPr lang="en-US" sz="1835" dirty="0">
                    <a:solidFill>
                      <a:srgbClr val="404040"/>
                    </a:solidFill>
                  </a:endParaRPr>
                </a:p>
                <a:p>
                  <a:pPr defTabSz="932319"/>
                  <a:endParaRPr lang="en-US" sz="1835" dirty="0">
                    <a:solidFill>
                      <a:srgbClr val="404040"/>
                    </a:solidFill>
                  </a:endParaRPr>
                </a:p>
                <a:p>
                  <a:pPr defTabSz="932319"/>
                  <a:endParaRPr lang="en-US" sz="1835" dirty="0">
                    <a:solidFill>
                      <a:srgbClr val="404040"/>
                    </a:solidFill>
                  </a:endParaRPr>
                </a:p>
                <a:p>
                  <a:pPr defTabSz="932319"/>
                  <a:endParaRPr lang="en-US" sz="1835" dirty="0">
                    <a:solidFill>
                      <a:srgbClr val="404040"/>
                    </a:solidFill>
                  </a:endParaRPr>
                </a:p>
                <a:p>
                  <a:pPr defTabSz="932319"/>
                  <a:endParaRPr lang="en-US" sz="1835" dirty="0">
                    <a:solidFill>
                      <a:srgbClr val="404040"/>
                    </a:solidFill>
                  </a:endParaRPr>
                </a:p>
              </p:txBody>
            </p:sp>
            <p:sp>
              <p:nvSpPr>
                <p:cNvPr id="1410" name="Rectangle 283"/>
                <p:cNvSpPr>
                  <a:spLocks noChangeArrowheads="1"/>
                </p:cNvSpPr>
                <p:nvPr/>
              </p:nvSpPr>
              <p:spPr bwMode="auto">
                <a:xfrm>
                  <a:off x="10707547" y="4806599"/>
                  <a:ext cx="134528" cy="25037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grpSp>
          <p:sp>
            <p:nvSpPr>
              <p:cNvPr id="546" name="Freeform 286"/>
              <p:cNvSpPr>
                <a:spLocks/>
              </p:cNvSpPr>
              <p:nvPr/>
            </p:nvSpPr>
            <p:spPr bwMode="auto">
              <a:xfrm>
                <a:off x="10644988" y="4946156"/>
                <a:ext cx="119804" cy="435597"/>
              </a:xfrm>
              <a:custGeom>
                <a:avLst/>
                <a:gdLst>
                  <a:gd name="T0" fmla="*/ 49 w 50"/>
                  <a:gd name="T1" fmla="*/ 49 h 219"/>
                  <a:gd name="T2" fmla="*/ 0 w 50"/>
                  <a:gd name="T3" fmla="*/ 0 h 219"/>
                  <a:gd name="T4" fmla="*/ 0 w 50"/>
                  <a:gd name="T5" fmla="*/ 219 h 219"/>
                  <a:gd name="T6" fmla="*/ 50 w 50"/>
                  <a:gd name="T7" fmla="*/ 219 h 219"/>
                  <a:gd name="T8" fmla="*/ 49 w 50"/>
                  <a:gd name="T9" fmla="*/ 49 h 219"/>
                </a:gdLst>
                <a:ahLst/>
                <a:cxnLst>
                  <a:cxn ang="0">
                    <a:pos x="T0" y="T1"/>
                  </a:cxn>
                  <a:cxn ang="0">
                    <a:pos x="T2" y="T3"/>
                  </a:cxn>
                  <a:cxn ang="0">
                    <a:pos x="T4" y="T5"/>
                  </a:cxn>
                  <a:cxn ang="0">
                    <a:pos x="T6" y="T7"/>
                  </a:cxn>
                  <a:cxn ang="0">
                    <a:pos x="T8" y="T9"/>
                  </a:cxn>
                </a:cxnLst>
                <a:rect l="0" t="0" r="r" b="b"/>
                <a:pathLst>
                  <a:path w="50" h="219">
                    <a:moveTo>
                      <a:pt x="49" y="49"/>
                    </a:moveTo>
                    <a:cubicBezTo>
                      <a:pt x="49" y="22"/>
                      <a:pt x="27" y="0"/>
                      <a:pt x="0" y="0"/>
                    </a:cubicBezTo>
                    <a:cubicBezTo>
                      <a:pt x="0" y="219"/>
                      <a:pt x="0" y="219"/>
                      <a:pt x="0" y="219"/>
                    </a:cubicBezTo>
                    <a:cubicBezTo>
                      <a:pt x="50" y="219"/>
                      <a:pt x="50" y="219"/>
                      <a:pt x="50" y="219"/>
                    </a:cubicBezTo>
                    <a:lnTo>
                      <a:pt x="49" y="49"/>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solidFill>
                    <a:srgbClr val="404040"/>
                  </a:solidFill>
                </a:endParaRPr>
              </a:p>
            </p:txBody>
          </p:sp>
        </p:grpSp>
        <p:sp>
          <p:nvSpPr>
            <p:cNvPr id="548" name="Freeform 276"/>
            <p:cNvSpPr>
              <a:spLocks/>
            </p:cNvSpPr>
            <p:nvPr/>
          </p:nvSpPr>
          <p:spPr bwMode="auto">
            <a:xfrm>
              <a:off x="10625066" y="5328720"/>
              <a:ext cx="158938" cy="89633"/>
            </a:xfrm>
            <a:custGeom>
              <a:avLst/>
              <a:gdLst>
                <a:gd name="T0" fmla="*/ 128 w 128"/>
                <a:gd name="T1" fmla="*/ 0 h 66"/>
                <a:gd name="T2" fmla="*/ 0 w 128"/>
                <a:gd name="T3" fmla="*/ 0 h 66"/>
                <a:gd name="T4" fmla="*/ 0 w 128"/>
                <a:gd name="T5" fmla="*/ 66 h 66"/>
                <a:gd name="T6" fmla="*/ 66 w 128"/>
                <a:gd name="T7" fmla="*/ 66 h 66"/>
                <a:gd name="T8" fmla="*/ 91 w 128"/>
                <a:gd name="T9" fmla="*/ 38 h 66"/>
                <a:gd name="T10" fmla="*/ 91 w 128"/>
                <a:gd name="T11" fmla="*/ 66 h 66"/>
                <a:gd name="T12" fmla="*/ 128 w 128"/>
                <a:gd name="T13" fmla="*/ 66 h 66"/>
                <a:gd name="T14" fmla="*/ 128 w 128"/>
                <a:gd name="T15" fmla="*/ 0 h 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8" h="66">
                  <a:moveTo>
                    <a:pt x="128" y="0"/>
                  </a:moveTo>
                  <a:lnTo>
                    <a:pt x="0" y="0"/>
                  </a:lnTo>
                  <a:lnTo>
                    <a:pt x="0" y="66"/>
                  </a:lnTo>
                  <a:lnTo>
                    <a:pt x="66" y="66"/>
                  </a:lnTo>
                  <a:lnTo>
                    <a:pt x="91" y="38"/>
                  </a:lnTo>
                  <a:lnTo>
                    <a:pt x="91" y="66"/>
                  </a:lnTo>
                  <a:lnTo>
                    <a:pt x="128" y="66"/>
                  </a:lnTo>
                  <a:lnTo>
                    <a:pt x="128" y="0"/>
                  </a:lnTo>
                  <a:close/>
                </a:path>
              </a:pathLst>
            </a:custGeom>
            <a:solidFill>
              <a:schemeClr val="accent4">
                <a:lumMod val="50000"/>
              </a:schemeClr>
            </a:solidFill>
            <a:ln>
              <a:noFill/>
            </a:ln>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grpSp>
      <p:grpSp>
        <p:nvGrpSpPr>
          <p:cNvPr id="12" name="Group 11"/>
          <p:cNvGrpSpPr/>
          <p:nvPr/>
        </p:nvGrpSpPr>
        <p:grpSpPr>
          <a:xfrm>
            <a:off x="9287254" y="4705199"/>
            <a:ext cx="1317095" cy="2278985"/>
            <a:chOff x="9103525" y="4613359"/>
            <a:chExt cx="1291387" cy="2234502"/>
          </a:xfrm>
        </p:grpSpPr>
        <p:sp>
          <p:nvSpPr>
            <p:cNvPr id="280" name="Rectangle 96"/>
            <p:cNvSpPr>
              <a:spLocks noChangeArrowheads="1"/>
            </p:cNvSpPr>
            <p:nvPr/>
          </p:nvSpPr>
          <p:spPr bwMode="auto">
            <a:xfrm>
              <a:off x="9752331" y="5608172"/>
              <a:ext cx="502552" cy="5134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grpSp>
          <p:nvGrpSpPr>
            <p:cNvPr id="8" name="Group 7"/>
            <p:cNvGrpSpPr/>
            <p:nvPr/>
          </p:nvGrpSpPr>
          <p:grpSpPr>
            <a:xfrm>
              <a:off x="9103525" y="4613359"/>
              <a:ext cx="1291387" cy="2234502"/>
              <a:chOff x="9103525" y="4613359"/>
              <a:chExt cx="1291387" cy="2234502"/>
            </a:xfrm>
          </p:grpSpPr>
          <p:sp>
            <p:nvSpPr>
              <p:cNvPr id="308" name="Freeform 331"/>
              <p:cNvSpPr>
                <a:spLocks/>
              </p:cNvSpPr>
              <p:nvPr/>
            </p:nvSpPr>
            <p:spPr bwMode="auto">
              <a:xfrm>
                <a:off x="9267212" y="5837054"/>
                <a:ext cx="221117" cy="987384"/>
              </a:xfrm>
              <a:custGeom>
                <a:avLst/>
                <a:gdLst>
                  <a:gd name="T0" fmla="*/ 90 w 108"/>
                  <a:gd name="T1" fmla="*/ 497 h 497"/>
                  <a:gd name="T2" fmla="*/ 13 w 108"/>
                  <a:gd name="T3" fmla="*/ 497 h 497"/>
                  <a:gd name="T4" fmla="*/ 0 w 108"/>
                  <a:gd name="T5" fmla="*/ 0 h 497"/>
                  <a:gd name="T6" fmla="*/ 108 w 108"/>
                  <a:gd name="T7" fmla="*/ 0 h 497"/>
                  <a:gd name="T8" fmla="*/ 90 w 108"/>
                  <a:gd name="T9" fmla="*/ 497 h 497"/>
                </a:gdLst>
                <a:ahLst/>
                <a:cxnLst>
                  <a:cxn ang="0">
                    <a:pos x="T0" y="T1"/>
                  </a:cxn>
                  <a:cxn ang="0">
                    <a:pos x="T2" y="T3"/>
                  </a:cxn>
                  <a:cxn ang="0">
                    <a:pos x="T4" y="T5"/>
                  </a:cxn>
                  <a:cxn ang="0">
                    <a:pos x="T6" y="T7"/>
                  </a:cxn>
                  <a:cxn ang="0">
                    <a:pos x="T8" y="T9"/>
                  </a:cxn>
                </a:cxnLst>
                <a:rect l="0" t="0" r="r" b="b"/>
                <a:pathLst>
                  <a:path w="108" h="497">
                    <a:moveTo>
                      <a:pt x="90" y="497"/>
                    </a:moveTo>
                    <a:lnTo>
                      <a:pt x="13" y="497"/>
                    </a:lnTo>
                    <a:lnTo>
                      <a:pt x="0" y="0"/>
                    </a:lnTo>
                    <a:lnTo>
                      <a:pt x="108" y="0"/>
                    </a:lnTo>
                    <a:lnTo>
                      <a:pt x="90" y="497"/>
                    </a:lnTo>
                    <a:close/>
                  </a:path>
                </a:pathLst>
              </a:custGeom>
              <a:solidFill>
                <a:schemeClr val="accent5">
                  <a:lumMod val="50000"/>
                </a:schemeClr>
              </a:solidFill>
              <a:ln>
                <a:noFill/>
              </a:ln>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309" name="Freeform 332"/>
              <p:cNvSpPr>
                <a:spLocks/>
              </p:cNvSpPr>
              <p:nvPr/>
            </p:nvSpPr>
            <p:spPr bwMode="auto">
              <a:xfrm>
                <a:off x="9454628" y="5842855"/>
                <a:ext cx="206302" cy="949089"/>
              </a:xfrm>
              <a:custGeom>
                <a:avLst/>
                <a:gdLst>
                  <a:gd name="T0" fmla="*/ 97 w 110"/>
                  <a:gd name="T1" fmla="*/ 497 h 497"/>
                  <a:gd name="T2" fmla="*/ 20 w 110"/>
                  <a:gd name="T3" fmla="*/ 497 h 497"/>
                  <a:gd name="T4" fmla="*/ 0 w 110"/>
                  <a:gd name="T5" fmla="*/ 0 h 497"/>
                  <a:gd name="T6" fmla="*/ 110 w 110"/>
                  <a:gd name="T7" fmla="*/ 0 h 497"/>
                  <a:gd name="T8" fmla="*/ 97 w 110"/>
                  <a:gd name="T9" fmla="*/ 497 h 497"/>
                </a:gdLst>
                <a:ahLst/>
                <a:cxnLst>
                  <a:cxn ang="0">
                    <a:pos x="T0" y="T1"/>
                  </a:cxn>
                  <a:cxn ang="0">
                    <a:pos x="T2" y="T3"/>
                  </a:cxn>
                  <a:cxn ang="0">
                    <a:pos x="T4" y="T5"/>
                  </a:cxn>
                  <a:cxn ang="0">
                    <a:pos x="T6" y="T7"/>
                  </a:cxn>
                  <a:cxn ang="0">
                    <a:pos x="T8" y="T9"/>
                  </a:cxn>
                </a:cxnLst>
                <a:rect l="0" t="0" r="r" b="b"/>
                <a:pathLst>
                  <a:path w="110" h="497">
                    <a:moveTo>
                      <a:pt x="97" y="497"/>
                    </a:moveTo>
                    <a:lnTo>
                      <a:pt x="20" y="497"/>
                    </a:lnTo>
                    <a:lnTo>
                      <a:pt x="0" y="0"/>
                    </a:lnTo>
                    <a:lnTo>
                      <a:pt x="110" y="0"/>
                    </a:lnTo>
                    <a:lnTo>
                      <a:pt x="97" y="497"/>
                    </a:lnTo>
                    <a:close/>
                  </a:path>
                </a:pathLst>
              </a:custGeom>
              <a:solidFill>
                <a:schemeClr val="accent5">
                  <a:lumMod val="50000"/>
                </a:schemeClr>
              </a:solidFill>
              <a:ln>
                <a:noFill/>
              </a:ln>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274" name="Freeform 90"/>
              <p:cNvSpPr>
                <a:spLocks/>
              </p:cNvSpPr>
              <p:nvPr/>
            </p:nvSpPr>
            <p:spPr bwMode="auto">
              <a:xfrm>
                <a:off x="9103525" y="5099397"/>
                <a:ext cx="731267" cy="759273"/>
              </a:xfrm>
              <a:custGeom>
                <a:avLst/>
                <a:gdLst>
                  <a:gd name="T0" fmla="*/ 69 w 327"/>
                  <a:gd name="T1" fmla="*/ 0 h 340"/>
                  <a:gd name="T2" fmla="*/ 258 w 327"/>
                  <a:gd name="T3" fmla="*/ 0 h 340"/>
                  <a:gd name="T4" fmla="*/ 327 w 327"/>
                  <a:gd name="T5" fmla="*/ 70 h 340"/>
                  <a:gd name="T6" fmla="*/ 327 w 327"/>
                  <a:gd name="T7" fmla="*/ 128 h 340"/>
                  <a:gd name="T8" fmla="*/ 258 w 327"/>
                  <a:gd name="T9" fmla="*/ 128 h 340"/>
                  <a:gd name="T10" fmla="*/ 258 w 327"/>
                  <a:gd name="T11" fmla="*/ 340 h 340"/>
                  <a:gd name="T12" fmla="*/ 69 w 327"/>
                  <a:gd name="T13" fmla="*/ 340 h 340"/>
                  <a:gd name="T14" fmla="*/ 69 w 327"/>
                  <a:gd name="T15" fmla="*/ 128 h 340"/>
                  <a:gd name="T16" fmla="*/ 0 w 327"/>
                  <a:gd name="T17" fmla="*/ 128 h 340"/>
                  <a:gd name="T18" fmla="*/ 0 w 327"/>
                  <a:gd name="T19" fmla="*/ 70 h 340"/>
                  <a:gd name="T20" fmla="*/ 69 w 327"/>
                  <a:gd name="T21" fmla="*/ 0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7" h="340">
                    <a:moveTo>
                      <a:pt x="69" y="0"/>
                    </a:moveTo>
                    <a:cubicBezTo>
                      <a:pt x="258" y="0"/>
                      <a:pt x="258" y="0"/>
                      <a:pt x="258" y="0"/>
                    </a:cubicBezTo>
                    <a:cubicBezTo>
                      <a:pt x="296" y="0"/>
                      <a:pt x="327" y="32"/>
                      <a:pt x="327" y="70"/>
                    </a:cubicBezTo>
                    <a:cubicBezTo>
                      <a:pt x="327" y="128"/>
                      <a:pt x="327" y="128"/>
                      <a:pt x="327" y="128"/>
                    </a:cubicBezTo>
                    <a:cubicBezTo>
                      <a:pt x="258" y="128"/>
                      <a:pt x="258" y="128"/>
                      <a:pt x="258" y="128"/>
                    </a:cubicBezTo>
                    <a:cubicBezTo>
                      <a:pt x="258" y="340"/>
                      <a:pt x="258" y="340"/>
                      <a:pt x="258" y="340"/>
                    </a:cubicBezTo>
                    <a:cubicBezTo>
                      <a:pt x="69" y="340"/>
                      <a:pt x="69" y="340"/>
                      <a:pt x="69" y="340"/>
                    </a:cubicBezTo>
                    <a:cubicBezTo>
                      <a:pt x="69" y="128"/>
                      <a:pt x="69" y="128"/>
                      <a:pt x="69" y="128"/>
                    </a:cubicBezTo>
                    <a:cubicBezTo>
                      <a:pt x="0" y="128"/>
                      <a:pt x="0" y="128"/>
                      <a:pt x="0" y="128"/>
                    </a:cubicBezTo>
                    <a:cubicBezTo>
                      <a:pt x="0" y="70"/>
                      <a:pt x="0" y="70"/>
                      <a:pt x="0" y="70"/>
                    </a:cubicBezTo>
                    <a:cubicBezTo>
                      <a:pt x="0" y="32"/>
                      <a:pt x="31" y="0"/>
                      <a:pt x="69" y="0"/>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275" name="Freeform 91"/>
              <p:cNvSpPr>
                <a:spLocks/>
              </p:cNvSpPr>
              <p:nvPr/>
            </p:nvSpPr>
            <p:spPr bwMode="auto">
              <a:xfrm>
                <a:off x="9700984" y="5384125"/>
                <a:ext cx="261389" cy="390528"/>
              </a:xfrm>
              <a:custGeom>
                <a:avLst/>
                <a:gdLst>
                  <a:gd name="T0" fmla="*/ 44 w 117"/>
                  <a:gd name="T1" fmla="*/ 175 h 175"/>
                  <a:gd name="T2" fmla="*/ 117 w 117"/>
                  <a:gd name="T3" fmla="*/ 175 h 175"/>
                  <a:gd name="T4" fmla="*/ 117 w 117"/>
                  <a:gd name="T5" fmla="*/ 119 h 175"/>
                  <a:gd name="T6" fmla="*/ 51 w 117"/>
                  <a:gd name="T7" fmla="*/ 119 h 175"/>
                  <a:gd name="T8" fmla="*/ 51 w 117"/>
                  <a:gd name="T9" fmla="*/ 0 h 175"/>
                  <a:gd name="T10" fmla="*/ 0 w 117"/>
                  <a:gd name="T11" fmla="*/ 0 h 175"/>
                  <a:gd name="T12" fmla="*/ 0 w 117"/>
                  <a:gd name="T13" fmla="*/ 131 h 175"/>
                  <a:gd name="T14" fmla="*/ 44 w 117"/>
                  <a:gd name="T15" fmla="*/ 175 h 1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7" h="175">
                    <a:moveTo>
                      <a:pt x="44" y="175"/>
                    </a:moveTo>
                    <a:cubicBezTo>
                      <a:pt x="117" y="175"/>
                      <a:pt x="117" y="175"/>
                      <a:pt x="117" y="175"/>
                    </a:cubicBezTo>
                    <a:cubicBezTo>
                      <a:pt x="117" y="119"/>
                      <a:pt x="117" y="119"/>
                      <a:pt x="117" y="119"/>
                    </a:cubicBezTo>
                    <a:cubicBezTo>
                      <a:pt x="51" y="119"/>
                      <a:pt x="51" y="119"/>
                      <a:pt x="51" y="119"/>
                    </a:cubicBezTo>
                    <a:cubicBezTo>
                      <a:pt x="51" y="0"/>
                      <a:pt x="51" y="0"/>
                      <a:pt x="51" y="0"/>
                    </a:cubicBezTo>
                    <a:cubicBezTo>
                      <a:pt x="0" y="0"/>
                      <a:pt x="0" y="0"/>
                      <a:pt x="0" y="0"/>
                    </a:cubicBezTo>
                    <a:cubicBezTo>
                      <a:pt x="0" y="131"/>
                      <a:pt x="0" y="131"/>
                      <a:pt x="0" y="131"/>
                    </a:cubicBezTo>
                    <a:cubicBezTo>
                      <a:pt x="0" y="155"/>
                      <a:pt x="20" y="175"/>
                      <a:pt x="44" y="175"/>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276" name="Rectangle 92"/>
              <p:cNvSpPr>
                <a:spLocks noChangeArrowheads="1"/>
              </p:cNvSpPr>
              <p:nvPr/>
            </p:nvSpPr>
            <p:spPr bwMode="auto">
              <a:xfrm>
                <a:off x="9122195" y="5384125"/>
                <a:ext cx="115136" cy="676812"/>
              </a:xfrm>
              <a:prstGeom prst="rect">
                <a:avLst/>
              </a:prstGeom>
              <a:solidFill>
                <a:srgbClr val="E0BB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277" name="Freeform 93"/>
              <p:cNvSpPr>
                <a:spLocks/>
              </p:cNvSpPr>
              <p:nvPr/>
            </p:nvSpPr>
            <p:spPr bwMode="auto">
              <a:xfrm>
                <a:off x="9122195" y="5945801"/>
                <a:ext cx="115136" cy="227160"/>
              </a:xfrm>
              <a:custGeom>
                <a:avLst/>
                <a:gdLst>
                  <a:gd name="T0" fmla="*/ 51 w 51"/>
                  <a:gd name="T1" fmla="*/ 0 h 102"/>
                  <a:gd name="T2" fmla="*/ 51 w 51"/>
                  <a:gd name="T3" fmla="*/ 102 h 102"/>
                  <a:gd name="T4" fmla="*/ 0 w 51"/>
                  <a:gd name="T5" fmla="*/ 51 h 102"/>
                  <a:gd name="T6" fmla="*/ 51 w 51"/>
                  <a:gd name="T7" fmla="*/ 0 h 102"/>
                </a:gdLst>
                <a:ahLst/>
                <a:cxnLst>
                  <a:cxn ang="0">
                    <a:pos x="T0" y="T1"/>
                  </a:cxn>
                  <a:cxn ang="0">
                    <a:pos x="T2" y="T3"/>
                  </a:cxn>
                  <a:cxn ang="0">
                    <a:pos x="T4" y="T5"/>
                  </a:cxn>
                  <a:cxn ang="0">
                    <a:pos x="T6" y="T7"/>
                  </a:cxn>
                </a:cxnLst>
                <a:rect l="0" t="0" r="r" b="b"/>
                <a:pathLst>
                  <a:path w="51" h="102">
                    <a:moveTo>
                      <a:pt x="51" y="0"/>
                    </a:moveTo>
                    <a:cubicBezTo>
                      <a:pt x="51" y="102"/>
                      <a:pt x="51" y="102"/>
                      <a:pt x="51" y="102"/>
                    </a:cubicBezTo>
                    <a:cubicBezTo>
                      <a:pt x="22" y="102"/>
                      <a:pt x="0" y="79"/>
                      <a:pt x="0" y="51"/>
                    </a:cubicBezTo>
                    <a:cubicBezTo>
                      <a:pt x="0" y="23"/>
                      <a:pt x="22" y="0"/>
                      <a:pt x="51" y="0"/>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278" name="Freeform 94"/>
              <p:cNvSpPr>
                <a:spLocks/>
              </p:cNvSpPr>
              <p:nvPr/>
            </p:nvSpPr>
            <p:spPr bwMode="auto">
              <a:xfrm>
                <a:off x="9845683" y="5659518"/>
                <a:ext cx="230271" cy="115136"/>
              </a:xfrm>
              <a:custGeom>
                <a:avLst/>
                <a:gdLst>
                  <a:gd name="T0" fmla="*/ 0 w 103"/>
                  <a:gd name="T1" fmla="*/ 0 h 52"/>
                  <a:gd name="T2" fmla="*/ 103 w 103"/>
                  <a:gd name="T3" fmla="*/ 0 h 52"/>
                  <a:gd name="T4" fmla="*/ 52 w 103"/>
                  <a:gd name="T5" fmla="*/ 52 h 52"/>
                  <a:gd name="T6" fmla="*/ 0 w 103"/>
                  <a:gd name="T7" fmla="*/ 0 h 52"/>
                </a:gdLst>
                <a:ahLst/>
                <a:cxnLst>
                  <a:cxn ang="0">
                    <a:pos x="T0" y="T1"/>
                  </a:cxn>
                  <a:cxn ang="0">
                    <a:pos x="T2" y="T3"/>
                  </a:cxn>
                  <a:cxn ang="0">
                    <a:pos x="T4" y="T5"/>
                  </a:cxn>
                  <a:cxn ang="0">
                    <a:pos x="T6" y="T7"/>
                  </a:cxn>
                </a:cxnLst>
                <a:rect l="0" t="0" r="r" b="b"/>
                <a:pathLst>
                  <a:path w="103" h="52">
                    <a:moveTo>
                      <a:pt x="0" y="0"/>
                    </a:moveTo>
                    <a:cubicBezTo>
                      <a:pt x="103" y="0"/>
                      <a:pt x="103" y="0"/>
                      <a:pt x="103" y="0"/>
                    </a:cubicBezTo>
                    <a:cubicBezTo>
                      <a:pt x="103" y="29"/>
                      <a:pt x="80" y="52"/>
                      <a:pt x="52" y="52"/>
                    </a:cubicBezTo>
                    <a:cubicBezTo>
                      <a:pt x="23" y="52"/>
                      <a:pt x="0" y="29"/>
                      <a:pt x="0" y="0"/>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282" name="Rectangle 98"/>
              <p:cNvSpPr>
                <a:spLocks noChangeArrowheads="1"/>
              </p:cNvSpPr>
              <p:nvPr/>
            </p:nvSpPr>
            <p:spPr bwMode="auto">
              <a:xfrm>
                <a:off x="9752331" y="5608172"/>
                <a:ext cx="116692" cy="51345"/>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283" name="Rectangle 102"/>
              <p:cNvSpPr>
                <a:spLocks noChangeArrowheads="1"/>
              </p:cNvSpPr>
              <p:nvPr/>
            </p:nvSpPr>
            <p:spPr bwMode="auto">
              <a:xfrm>
                <a:off x="9122195" y="5384125"/>
                <a:ext cx="115136" cy="34230"/>
              </a:xfrm>
              <a:prstGeom prst="rect">
                <a:avLst/>
              </a:prstGeom>
              <a:solidFill>
                <a:srgbClr val="C3986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284" name="Rectangle 103"/>
              <p:cNvSpPr>
                <a:spLocks noChangeArrowheads="1"/>
              </p:cNvSpPr>
              <p:nvPr/>
            </p:nvSpPr>
            <p:spPr bwMode="auto">
              <a:xfrm>
                <a:off x="9700985" y="5384125"/>
                <a:ext cx="113580" cy="34230"/>
              </a:xfrm>
              <a:prstGeom prst="rect">
                <a:avLst/>
              </a:prstGeom>
              <a:solidFill>
                <a:srgbClr val="C3986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grpSp>
            <p:nvGrpSpPr>
              <p:cNvPr id="128" name="Group 127"/>
              <p:cNvGrpSpPr/>
              <p:nvPr/>
            </p:nvGrpSpPr>
            <p:grpSpPr>
              <a:xfrm>
                <a:off x="9280338" y="4613359"/>
                <a:ext cx="377637" cy="528290"/>
                <a:chOff x="9374573" y="4664153"/>
                <a:chExt cx="312233" cy="436794"/>
              </a:xfrm>
            </p:grpSpPr>
            <p:sp>
              <p:nvSpPr>
                <p:cNvPr id="302" name="Freeform 325"/>
                <p:cNvSpPr>
                  <a:spLocks/>
                </p:cNvSpPr>
                <p:nvPr/>
              </p:nvSpPr>
              <p:spPr bwMode="auto">
                <a:xfrm>
                  <a:off x="9411111" y="4699030"/>
                  <a:ext cx="275695" cy="333824"/>
                </a:xfrm>
                <a:custGeom>
                  <a:avLst/>
                  <a:gdLst>
                    <a:gd name="T0" fmla="*/ 69 w 77"/>
                    <a:gd name="T1" fmla="*/ 53 h 93"/>
                    <a:gd name="T2" fmla="*/ 27 w 77"/>
                    <a:gd name="T3" fmla="*/ 87 h 93"/>
                    <a:gd name="T4" fmla="*/ 7 w 77"/>
                    <a:gd name="T5" fmla="*/ 36 h 93"/>
                    <a:gd name="T6" fmla="*/ 54 w 77"/>
                    <a:gd name="T7" fmla="*/ 6 h 93"/>
                    <a:gd name="T8" fmla="*/ 69 w 77"/>
                    <a:gd name="T9" fmla="*/ 53 h 93"/>
                  </a:gdLst>
                  <a:ahLst/>
                  <a:cxnLst>
                    <a:cxn ang="0">
                      <a:pos x="T0" y="T1"/>
                    </a:cxn>
                    <a:cxn ang="0">
                      <a:pos x="T2" y="T3"/>
                    </a:cxn>
                    <a:cxn ang="0">
                      <a:pos x="T4" y="T5"/>
                    </a:cxn>
                    <a:cxn ang="0">
                      <a:pos x="T6" y="T7"/>
                    </a:cxn>
                    <a:cxn ang="0">
                      <a:pos x="T8" y="T9"/>
                    </a:cxn>
                  </a:cxnLst>
                  <a:rect l="0" t="0" r="r" b="b"/>
                  <a:pathLst>
                    <a:path w="77" h="93">
                      <a:moveTo>
                        <a:pt x="69" y="53"/>
                      </a:moveTo>
                      <a:cubicBezTo>
                        <a:pt x="62" y="75"/>
                        <a:pt x="45" y="93"/>
                        <a:pt x="27" y="87"/>
                      </a:cubicBezTo>
                      <a:cubicBezTo>
                        <a:pt x="9" y="81"/>
                        <a:pt x="0" y="58"/>
                        <a:pt x="7" y="36"/>
                      </a:cubicBezTo>
                      <a:cubicBezTo>
                        <a:pt x="15" y="14"/>
                        <a:pt x="35" y="0"/>
                        <a:pt x="54" y="6"/>
                      </a:cubicBezTo>
                      <a:cubicBezTo>
                        <a:pt x="72" y="12"/>
                        <a:pt x="77" y="31"/>
                        <a:pt x="69" y="5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303" name="Freeform 326"/>
                <p:cNvSpPr>
                  <a:spLocks/>
                </p:cNvSpPr>
                <p:nvPr/>
              </p:nvSpPr>
              <p:spPr bwMode="auto">
                <a:xfrm>
                  <a:off x="9374573" y="4664153"/>
                  <a:ext cx="272373" cy="312233"/>
                </a:xfrm>
                <a:custGeom>
                  <a:avLst/>
                  <a:gdLst>
                    <a:gd name="T0" fmla="*/ 65 w 76"/>
                    <a:gd name="T1" fmla="*/ 28 h 87"/>
                    <a:gd name="T2" fmla="*/ 58 w 76"/>
                    <a:gd name="T3" fmla="*/ 78 h 87"/>
                    <a:gd name="T4" fmla="*/ 11 w 76"/>
                    <a:gd name="T5" fmla="*/ 60 h 87"/>
                    <a:gd name="T6" fmla="*/ 17 w 76"/>
                    <a:gd name="T7" fmla="*/ 9 h 87"/>
                    <a:gd name="T8" fmla="*/ 65 w 76"/>
                    <a:gd name="T9" fmla="*/ 28 h 87"/>
                  </a:gdLst>
                  <a:ahLst/>
                  <a:cxnLst>
                    <a:cxn ang="0">
                      <a:pos x="T0" y="T1"/>
                    </a:cxn>
                    <a:cxn ang="0">
                      <a:pos x="T2" y="T3"/>
                    </a:cxn>
                    <a:cxn ang="0">
                      <a:pos x="T4" y="T5"/>
                    </a:cxn>
                    <a:cxn ang="0">
                      <a:pos x="T6" y="T7"/>
                    </a:cxn>
                    <a:cxn ang="0">
                      <a:pos x="T8" y="T9"/>
                    </a:cxn>
                  </a:cxnLst>
                  <a:rect l="0" t="0" r="r" b="b"/>
                  <a:pathLst>
                    <a:path w="76" h="87">
                      <a:moveTo>
                        <a:pt x="65" y="28"/>
                      </a:moveTo>
                      <a:cubicBezTo>
                        <a:pt x="76" y="47"/>
                        <a:pt x="73" y="69"/>
                        <a:pt x="58" y="78"/>
                      </a:cubicBezTo>
                      <a:cubicBezTo>
                        <a:pt x="43" y="87"/>
                        <a:pt x="22" y="79"/>
                        <a:pt x="11" y="60"/>
                      </a:cubicBezTo>
                      <a:cubicBezTo>
                        <a:pt x="0" y="40"/>
                        <a:pt x="3" y="18"/>
                        <a:pt x="17" y="9"/>
                      </a:cubicBezTo>
                      <a:cubicBezTo>
                        <a:pt x="32" y="0"/>
                        <a:pt x="53" y="9"/>
                        <a:pt x="65" y="2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304" name="Freeform 327"/>
                <p:cNvSpPr>
                  <a:spLocks/>
                </p:cNvSpPr>
                <p:nvPr/>
              </p:nvSpPr>
              <p:spPr bwMode="auto">
                <a:xfrm>
                  <a:off x="9464257" y="4949813"/>
                  <a:ext cx="142830" cy="151134"/>
                </a:xfrm>
                <a:custGeom>
                  <a:avLst/>
                  <a:gdLst>
                    <a:gd name="T0" fmla="*/ 86 w 86"/>
                    <a:gd name="T1" fmla="*/ 70 h 91"/>
                    <a:gd name="T2" fmla="*/ 43 w 86"/>
                    <a:gd name="T3" fmla="*/ 91 h 91"/>
                    <a:gd name="T4" fmla="*/ 0 w 86"/>
                    <a:gd name="T5" fmla="*/ 70 h 91"/>
                    <a:gd name="T6" fmla="*/ 0 w 86"/>
                    <a:gd name="T7" fmla="*/ 0 h 91"/>
                    <a:gd name="T8" fmla="*/ 86 w 86"/>
                    <a:gd name="T9" fmla="*/ 0 h 91"/>
                    <a:gd name="T10" fmla="*/ 86 w 86"/>
                    <a:gd name="T11" fmla="*/ 70 h 91"/>
                  </a:gdLst>
                  <a:ahLst/>
                  <a:cxnLst>
                    <a:cxn ang="0">
                      <a:pos x="T0" y="T1"/>
                    </a:cxn>
                    <a:cxn ang="0">
                      <a:pos x="T2" y="T3"/>
                    </a:cxn>
                    <a:cxn ang="0">
                      <a:pos x="T4" y="T5"/>
                    </a:cxn>
                    <a:cxn ang="0">
                      <a:pos x="T6" y="T7"/>
                    </a:cxn>
                    <a:cxn ang="0">
                      <a:pos x="T8" y="T9"/>
                    </a:cxn>
                    <a:cxn ang="0">
                      <a:pos x="T10" y="T11"/>
                    </a:cxn>
                  </a:cxnLst>
                  <a:rect l="0" t="0" r="r" b="b"/>
                  <a:pathLst>
                    <a:path w="86" h="91">
                      <a:moveTo>
                        <a:pt x="86" y="70"/>
                      </a:moveTo>
                      <a:lnTo>
                        <a:pt x="43" y="91"/>
                      </a:lnTo>
                      <a:lnTo>
                        <a:pt x="0" y="70"/>
                      </a:lnTo>
                      <a:lnTo>
                        <a:pt x="0" y="0"/>
                      </a:lnTo>
                      <a:lnTo>
                        <a:pt x="86" y="0"/>
                      </a:lnTo>
                      <a:lnTo>
                        <a:pt x="86" y="70"/>
                      </a:lnTo>
                      <a:close/>
                    </a:path>
                  </a:pathLst>
                </a:custGeom>
                <a:solidFill>
                  <a:srgbClr val="C3986F"/>
                </a:solidFill>
                <a:ln>
                  <a:noFill/>
                </a:ln>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313" name="Freeform 336"/>
                <p:cNvSpPr>
                  <a:spLocks/>
                </p:cNvSpPr>
                <p:nvPr/>
              </p:nvSpPr>
              <p:spPr bwMode="auto">
                <a:xfrm>
                  <a:off x="9650268" y="4810305"/>
                  <a:ext cx="0" cy="332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0"/>
                        <a:pt x="0" y="0"/>
                        <a:pt x="0" y="0"/>
                      </a:cubicBezTo>
                      <a:cubicBezTo>
                        <a:pt x="0" y="0"/>
                        <a:pt x="0" y="0"/>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314" name="Freeform 337"/>
                <p:cNvSpPr>
                  <a:spLocks/>
                </p:cNvSpPr>
                <p:nvPr/>
              </p:nvSpPr>
              <p:spPr bwMode="auto">
                <a:xfrm>
                  <a:off x="9650268" y="480698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315" name="Freeform 338"/>
                <p:cNvSpPr>
                  <a:spLocks/>
                </p:cNvSpPr>
                <p:nvPr/>
              </p:nvSpPr>
              <p:spPr bwMode="auto">
                <a:xfrm>
                  <a:off x="9643624" y="479701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316" name="Freeform 339"/>
                <p:cNvSpPr>
                  <a:spLocks/>
                </p:cNvSpPr>
                <p:nvPr/>
              </p:nvSpPr>
              <p:spPr bwMode="auto">
                <a:xfrm>
                  <a:off x="9646946" y="480034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317" name="Freeform 340"/>
                <p:cNvSpPr>
                  <a:spLocks/>
                </p:cNvSpPr>
                <p:nvPr/>
              </p:nvSpPr>
              <p:spPr bwMode="auto">
                <a:xfrm>
                  <a:off x="9421076" y="479701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318" name="Freeform 341"/>
                <p:cNvSpPr>
                  <a:spLocks/>
                </p:cNvSpPr>
                <p:nvPr/>
              </p:nvSpPr>
              <p:spPr bwMode="auto">
                <a:xfrm>
                  <a:off x="9650268" y="4813626"/>
                  <a:ext cx="0" cy="4983"/>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319" name="Freeform 342"/>
                <p:cNvSpPr>
                  <a:spLocks/>
                </p:cNvSpPr>
                <p:nvPr/>
              </p:nvSpPr>
              <p:spPr bwMode="auto">
                <a:xfrm>
                  <a:off x="9650268" y="4821930"/>
                  <a:ext cx="0" cy="332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1312" name="Rectangle 343"/>
                <p:cNvSpPr>
                  <a:spLocks noChangeArrowheads="1"/>
                </p:cNvSpPr>
                <p:nvPr/>
              </p:nvSpPr>
              <p:spPr bwMode="auto">
                <a:xfrm>
                  <a:off x="9640303" y="4792035"/>
                  <a:ext cx="1662" cy="1662"/>
                </a:xfrm>
                <a:prstGeom prst="rect">
                  <a:avLst/>
                </a:prstGeom>
                <a:solidFill>
                  <a:srgbClr val="FFD60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1313" name="Freeform 344"/>
                <p:cNvSpPr>
                  <a:spLocks/>
                </p:cNvSpPr>
                <p:nvPr/>
              </p:nvSpPr>
              <p:spPr bwMode="auto">
                <a:xfrm>
                  <a:off x="9414432" y="481860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1314" name="Freeform 345"/>
                <p:cNvSpPr>
                  <a:spLocks/>
                </p:cNvSpPr>
                <p:nvPr/>
              </p:nvSpPr>
              <p:spPr bwMode="auto">
                <a:xfrm>
                  <a:off x="9417754" y="480698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1315" name="Freeform 346"/>
                <p:cNvSpPr>
                  <a:spLocks/>
                </p:cNvSpPr>
                <p:nvPr/>
              </p:nvSpPr>
              <p:spPr bwMode="auto">
                <a:xfrm>
                  <a:off x="9417754" y="4800340"/>
                  <a:ext cx="0" cy="3322"/>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1"/>
                        <a:pt x="0" y="1"/>
                        <a:pt x="0" y="1"/>
                      </a:cubicBezTo>
                      <a:cubicBezTo>
                        <a:pt x="0" y="1"/>
                        <a:pt x="0" y="1"/>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1316" name="Freeform 347"/>
                <p:cNvSpPr>
                  <a:spLocks/>
                </p:cNvSpPr>
                <p:nvPr/>
              </p:nvSpPr>
              <p:spPr bwMode="auto">
                <a:xfrm>
                  <a:off x="9414432" y="4810305"/>
                  <a:ext cx="0" cy="3322"/>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0"/>
                        <a:pt x="0" y="1"/>
                        <a:pt x="0" y="1"/>
                      </a:cubicBezTo>
                      <a:cubicBezTo>
                        <a:pt x="0" y="1"/>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1317" name="Freeform 348"/>
                <p:cNvSpPr>
                  <a:spLocks/>
                </p:cNvSpPr>
                <p:nvPr/>
              </p:nvSpPr>
              <p:spPr bwMode="auto">
                <a:xfrm>
                  <a:off x="9392841" y="4782070"/>
                  <a:ext cx="279016" cy="250784"/>
                </a:xfrm>
                <a:custGeom>
                  <a:avLst/>
                  <a:gdLst>
                    <a:gd name="T0" fmla="*/ 74 w 78"/>
                    <a:gd name="T1" fmla="*/ 17 h 70"/>
                    <a:gd name="T2" fmla="*/ 72 w 78"/>
                    <a:gd name="T3" fmla="*/ 17 h 70"/>
                    <a:gd name="T4" fmla="*/ 72 w 78"/>
                    <a:gd name="T5" fmla="*/ 12 h 70"/>
                    <a:gd name="T6" fmla="*/ 72 w 78"/>
                    <a:gd name="T7" fmla="*/ 11 h 70"/>
                    <a:gd name="T8" fmla="*/ 72 w 78"/>
                    <a:gd name="T9" fmla="*/ 10 h 70"/>
                    <a:gd name="T10" fmla="*/ 72 w 78"/>
                    <a:gd name="T11" fmla="*/ 9 h 70"/>
                    <a:gd name="T12" fmla="*/ 72 w 78"/>
                    <a:gd name="T13" fmla="*/ 9 h 70"/>
                    <a:gd name="T14" fmla="*/ 72 w 78"/>
                    <a:gd name="T15" fmla="*/ 8 h 70"/>
                    <a:gd name="T16" fmla="*/ 72 w 78"/>
                    <a:gd name="T17" fmla="*/ 7 h 70"/>
                    <a:gd name="T18" fmla="*/ 72 w 78"/>
                    <a:gd name="T19" fmla="*/ 7 h 70"/>
                    <a:gd name="T20" fmla="*/ 71 w 78"/>
                    <a:gd name="T21" fmla="*/ 5 h 70"/>
                    <a:gd name="T22" fmla="*/ 71 w 78"/>
                    <a:gd name="T23" fmla="*/ 5 h 70"/>
                    <a:gd name="T24" fmla="*/ 70 w 78"/>
                    <a:gd name="T25" fmla="*/ 4 h 70"/>
                    <a:gd name="T26" fmla="*/ 70 w 78"/>
                    <a:gd name="T27" fmla="*/ 4 h 70"/>
                    <a:gd name="T28" fmla="*/ 69 w 78"/>
                    <a:gd name="T29" fmla="*/ 3 h 70"/>
                    <a:gd name="T30" fmla="*/ 69 w 78"/>
                    <a:gd name="T31" fmla="*/ 3 h 70"/>
                    <a:gd name="T32" fmla="*/ 63 w 78"/>
                    <a:gd name="T33" fmla="*/ 3 h 70"/>
                    <a:gd name="T34" fmla="*/ 52 w 78"/>
                    <a:gd name="T35" fmla="*/ 1 h 70"/>
                    <a:gd name="T36" fmla="*/ 32 w 78"/>
                    <a:gd name="T37" fmla="*/ 3 h 70"/>
                    <a:gd name="T38" fmla="*/ 11 w 78"/>
                    <a:gd name="T39" fmla="*/ 0 h 70"/>
                    <a:gd name="T40" fmla="*/ 8 w 78"/>
                    <a:gd name="T41" fmla="*/ 4 h 70"/>
                    <a:gd name="T42" fmla="*/ 8 w 78"/>
                    <a:gd name="T43" fmla="*/ 4 h 70"/>
                    <a:gd name="T44" fmla="*/ 7 w 78"/>
                    <a:gd name="T45" fmla="*/ 5 h 70"/>
                    <a:gd name="T46" fmla="*/ 7 w 78"/>
                    <a:gd name="T47" fmla="*/ 6 h 70"/>
                    <a:gd name="T48" fmla="*/ 7 w 78"/>
                    <a:gd name="T49" fmla="*/ 7 h 70"/>
                    <a:gd name="T50" fmla="*/ 7 w 78"/>
                    <a:gd name="T51" fmla="*/ 7 h 70"/>
                    <a:gd name="T52" fmla="*/ 6 w 78"/>
                    <a:gd name="T53" fmla="*/ 8 h 70"/>
                    <a:gd name="T54" fmla="*/ 6 w 78"/>
                    <a:gd name="T55" fmla="*/ 9 h 70"/>
                    <a:gd name="T56" fmla="*/ 6 w 78"/>
                    <a:gd name="T57" fmla="*/ 10 h 70"/>
                    <a:gd name="T58" fmla="*/ 6 w 78"/>
                    <a:gd name="T59" fmla="*/ 10 h 70"/>
                    <a:gd name="T60" fmla="*/ 6 w 78"/>
                    <a:gd name="T61" fmla="*/ 12 h 70"/>
                    <a:gd name="T62" fmla="*/ 6 w 78"/>
                    <a:gd name="T63" fmla="*/ 17 h 70"/>
                    <a:gd name="T64" fmla="*/ 5 w 78"/>
                    <a:gd name="T65" fmla="*/ 17 h 70"/>
                    <a:gd name="T66" fmla="*/ 0 w 78"/>
                    <a:gd name="T67" fmla="*/ 22 h 70"/>
                    <a:gd name="T68" fmla="*/ 0 w 78"/>
                    <a:gd name="T69" fmla="*/ 35 h 70"/>
                    <a:gd name="T70" fmla="*/ 6 w 78"/>
                    <a:gd name="T71" fmla="*/ 40 h 70"/>
                    <a:gd name="T72" fmla="*/ 24 w 78"/>
                    <a:gd name="T73" fmla="*/ 70 h 70"/>
                    <a:gd name="T74" fmla="*/ 54 w 78"/>
                    <a:gd name="T75" fmla="*/ 70 h 70"/>
                    <a:gd name="T76" fmla="*/ 72 w 78"/>
                    <a:gd name="T77" fmla="*/ 40 h 70"/>
                    <a:gd name="T78" fmla="*/ 78 w 78"/>
                    <a:gd name="T79" fmla="*/ 35 h 70"/>
                    <a:gd name="T80" fmla="*/ 78 w 78"/>
                    <a:gd name="T81" fmla="*/ 22 h 70"/>
                    <a:gd name="T82" fmla="*/ 74 w 78"/>
                    <a:gd name="T83" fmla="*/ 1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8" h="70">
                      <a:moveTo>
                        <a:pt x="74" y="17"/>
                      </a:moveTo>
                      <a:cubicBezTo>
                        <a:pt x="74" y="17"/>
                        <a:pt x="73" y="17"/>
                        <a:pt x="72" y="17"/>
                      </a:cubicBezTo>
                      <a:cubicBezTo>
                        <a:pt x="72" y="12"/>
                        <a:pt x="72" y="12"/>
                        <a:pt x="72" y="12"/>
                      </a:cubicBezTo>
                      <a:cubicBezTo>
                        <a:pt x="72" y="12"/>
                        <a:pt x="72" y="11"/>
                        <a:pt x="72" y="11"/>
                      </a:cubicBezTo>
                      <a:cubicBezTo>
                        <a:pt x="72" y="10"/>
                        <a:pt x="72" y="10"/>
                        <a:pt x="72" y="10"/>
                      </a:cubicBezTo>
                      <a:cubicBezTo>
                        <a:pt x="72" y="10"/>
                        <a:pt x="72" y="9"/>
                        <a:pt x="72" y="9"/>
                      </a:cubicBezTo>
                      <a:cubicBezTo>
                        <a:pt x="72" y="9"/>
                        <a:pt x="72" y="9"/>
                        <a:pt x="72" y="9"/>
                      </a:cubicBezTo>
                      <a:cubicBezTo>
                        <a:pt x="72" y="8"/>
                        <a:pt x="72" y="8"/>
                        <a:pt x="72" y="8"/>
                      </a:cubicBezTo>
                      <a:cubicBezTo>
                        <a:pt x="72" y="8"/>
                        <a:pt x="72" y="7"/>
                        <a:pt x="72" y="7"/>
                      </a:cubicBezTo>
                      <a:cubicBezTo>
                        <a:pt x="72" y="7"/>
                        <a:pt x="72" y="7"/>
                        <a:pt x="72" y="7"/>
                      </a:cubicBezTo>
                      <a:cubicBezTo>
                        <a:pt x="71" y="6"/>
                        <a:pt x="71" y="6"/>
                        <a:pt x="71" y="5"/>
                      </a:cubicBezTo>
                      <a:cubicBezTo>
                        <a:pt x="71" y="5"/>
                        <a:pt x="71" y="5"/>
                        <a:pt x="71" y="5"/>
                      </a:cubicBezTo>
                      <a:cubicBezTo>
                        <a:pt x="71" y="4"/>
                        <a:pt x="70" y="4"/>
                        <a:pt x="70" y="4"/>
                      </a:cubicBezTo>
                      <a:cubicBezTo>
                        <a:pt x="70" y="4"/>
                        <a:pt x="70" y="4"/>
                        <a:pt x="70" y="4"/>
                      </a:cubicBezTo>
                      <a:cubicBezTo>
                        <a:pt x="70" y="3"/>
                        <a:pt x="70" y="3"/>
                        <a:pt x="69" y="3"/>
                      </a:cubicBezTo>
                      <a:cubicBezTo>
                        <a:pt x="69" y="3"/>
                        <a:pt x="69" y="3"/>
                        <a:pt x="69" y="3"/>
                      </a:cubicBezTo>
                      <a:cubicBezTo>
                        <a:pt x="68" y="3"/>
                        <a:pt x="66" y="3"/>
                        <a:pt x="63" y="3"/>
                      </a:cubicBezTo>
                      <a:cubicBezTo>
                        <a:pt x="59" y="3"/>
                        <a:pt x="55" y="2"/>
                        <a:pt x="52" y="1"/>
                      </a:cubicBezTo>
                      <a:cubicBezTo>
                        <a:pt x="47" y="2"/>
                        <a:pt x="40" y="3"/>
                        <a:pt x="32" y="3"/>
                      </a:cubicBezTo>
                      <a:cubicBezTo>
                        <a:pt x="24" y="3"/>
                        <a:pt x="16" y="2"/>
                        <a:pt x="11" y="0"/>
                      </a:cubicBezTo>
                      <a:cubicBezTo>
                        <a:pt x="10" y="1"/>
                        <a:pt x="9" y="3"/>
                        <a:pt x="8" y="4"/>
                      </a:cubicBezTo>
                      <a:cubicBezTo>
                        <a:pt x="8" y="4"/>
                        <a:pt x="8" y="4"/>
                        <a:pt x="8" y="4"/>
                      </a:cubicBezTo>
                      <a:cubicBezTo>
                        <a:pt x="8" y="5"/>
                        <a:pt x="8" y="5"/>
                        <a:pt x="7" y="5"/>
                      </a:cubicBezTo>
                      <a:cubicBezTo>
                        <a:pt x="7" y="6"/>
                        <a:pt x="7" y="6"/>
                        <a:pt x="7" y="6"/>
                      </a:cubicBezTo>
                      <a:cubicBezTo>
                        <a:pt x="7" y="6"/>
                        <a:pt x="7" y="6"/>
                        <a:pt x="7" y="7"/>
                      </a:cubicBezTo>
                      <a:cubicBezTo>
                        <a:pt x="7" y="7"/>
                        <a:pt x="7" y="7"/>
                        <a:pt x="7" y="7"/>
                      </a:cubicBezTo>
                      <a:cubicBezTo>
                        <a:pt x="7" y="8"/>
                        <a:pt x="6" y="8"/>
                        <a:pt x="6" y="8"/>
                      </a:cubicBezTo>
                      <a:cubicBezTo>
                        <a:pt x="6" y="8"/>
                        <a:pt x="6" y="9"/>
                        <a:pt x="6" y="9"/>
                      </a:cubicBezTo>
                      <a:cubicBezTo>
                        <a:pt x="6" y="9"/>
                        <a:pt x="6" y="10"/>
                        <a:pt x="6" y="10"/>
                      </a:cubicBezTo>
                      <a:cubicBezTo>
                        <a:pt x="6" y="10"/>
                        <a:pt x="6" y="10"/>
                        <a:pt x="6" y="10"/>
                      </a:cubicBezTo>
                      <a:cubicBezTo>
                        <a:pt x="6" y="11"/>
                        <a:pt x="6" y="11"/>
                        <a:pt x="6" y="12"/>
                      </a:cubicBezTo>
                      <a:cubicBezTo>
                        <a:pt x="6" y="17"/>
                        <a:pt x="6" y="17"/>
                        <a:pt x="6" y="17"/>
                      </a:cubicBezTo>
                      <a:cubicBezTo>
                        <a:pt x="6" y="17"/>
                        <a:pt x="5" y="17"/>
                        <a:pt x="5" y="17"/>
                      </a:cubicBezTo>
                      <a:cubicBezTo>
                        <a:pt x="2" y="17"/>
                        <a:pt x="0" y="20"/>
                        <a:pt x="0" y="22"/>
                      </a:cubicBezTo>
                      <a:cubicBezTo>
                        <a:pt x="0" y="35"/>
                        <a:pt x="0" y="35"/>
                        <a:pt x="0" y="35"/>
                      </a:cubicBezTo>
                      <a:cubicBezTo>
                        <a:pt x="0" y="38"/>
                        <a:pt x="3" y="40"/>
                        <a:pt x="6" y="40"/>
                      </a:cubicBezTo>
                      <a:cubicBezTo>
                        <a:pt x="6" y="40"/>
                        <a:pt x="16" y="70"/>
                        <a:pt x="24" y="70"/>
                      </a:cubicBezTo>
                      <a:cubicBezTo>
                        <a:pt x="54" y="70"/>
                        <a:pt x="54" y="70"/>
                        <a:pt x="54" y="70"/>
                      </a:cubicBezTo>
                      <a:cubicBezTo>
                        <a:pt x="63" y="70"/>
                        <a:pt x="72" y="40"/>
                        <a:pt x="72" y="40"/>
                      </a:cubicBezTo>
                      <a:cubicBezTo>
                        <a:pt x="76" y="40"/>
                        <a:pt x="78" y="38"/>
                        <a:pt x="78" y="35"/>
                      </a:cubicBezTo>
                      <a:cubicBezTo>
                        <a:pt x="78" y="22"/>
                        <a:pt x="78" y="22"/>
                        <a:pt x="78" y="22"/>
                      </a:cubicBezTo>
                      <a:cubicBezTo>
                        <a:pt x="78" y="20"/>
                        <a:pt x="77" y="18"/>
                        <a:pt x="74" y="17"/>
                      </a:cubicBezTo>
                      <a:close/>
                    </a:path>
                  </a:pathLst>
                </a:custGeom>
                <a:solidFill>
                  <a:srgbClr val="E0BB8D"/>
                </a:solidFill>
                <a:ln>
                  <a:noFill/>
                </a:ln>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1318" name="Freeform 349"/>
                <p:cNvSpPr>
                  <a:spLocks noEditPoints="1"/>
                </p:cNvSpPr>
                <p:nvPr/>
              </p:nvSpPr>
              <p:spPr bwMode="auto">
                <a:xfrm>
                  <a:off x="9417754" y="4831895"/>
                  <a:ext cx="239157" cy="79719"/>
                </a:xfrm>
                <a:custGeom>
                  <a:avLst/>
                  <a:gdLst>
                    <a:gd name="T0" fmla="*/ 66 w 67"/>
                    <a:gd name="T1" fmla="*/ 2 h 22"/>
                    <a:gd name="T2" fmla="*/ 49 w 67"/>
                    <a:gd name="T3" fmla="*/ 1 h 22"/>
                    <a:gd name="T4" fmla="*/ 33 w 67"/>
                    <a:gd name="T5" fmla="*/ 5 h 22"/>
                    <a:gd name="T6" fmla="*/ 17 w 67"/>
                    <a:gd name="T7" fmla="*/ 1 h 22"/>
                    <a:gd name="T8" fmla="*/ 0 w 67"/>
                    <a:gd name="T9" fmla="*/ 2 h 22"/>
                    <a:gd name="T10" fmla="*/ 0 w 67"/>
                    <a:gd name="T11" fmla="*/ 4 h 22"/>
                    <a:gd name="T12" fmla="*/ 2 w 67"/>
                    <a:gd name="T13" fmla="*/ 7 h 22"/>
                    <a:gd name="T14" fmla="*/ 4 w 67"/>
                    <a:gd name="T15" fmla="*/ 12 h 22"/>
                    <a:gd name="T16" fmla="*/ 20 w 67"/>
                    <a:gd name="T17" fmla="*/ 21 h 22"/>
                    <a:gd name="T18" fmla="*/ 31 w 67"/>
                    <a:gd name="T19" fmla="*/ 9 h 22"/>
                    <a:gd name="T20" fmla="*/ 33 w 67"/>
                    <a:gd name="T21" fmla="*/ 8 h 22"/>
                    <a:gd name="T22" fmla="*/ 36 w 67"/>
                    <a:gd name="T23" fmla="*/ 9 h 22"/>
                    <a:gd name="T24" fmla="*/ 47 w 67"/>
                    <a:gd name="T25" fmla="*/ 21 h 22"/>
                    <a:gd name="T26" fmla="*/ 62 w 67"/>
                    <a:gd name="T27" fmla="*/ 12 h 22"/>
                    <a:gd name="T28" fmla="*/ 64 w 67"/>
                    <a:gd name="T29" fmla="*/ 7 h 22"/>
                    <a:gd name="T30" fmla="*/ 66 w 67"/>
                    <a:gd name="T31" fmla="*/ 4 h 22"/>
                    <a:gd name="T32" fmla="*/ 66 w 67"/>
                    <a:gd name="T33" fmla="*/ 2 h 22"/>
                    <a:gd name="T34" fmla="*/ 25 w 67"/>
                    <a:gd name="T35" fmla="*/ 16 h 22"/>
                    <a:gd name="T36" fmla="*/ 13 w 67"/>
                    <a:gd name="T37" fmla="*/ 19 h 22"/>
                    <a:gd name="T38" fmla="*/ 6 w 67"/>
                    <a:gd name="T39" fmla="*/ 8 h 22"/>
                    <a:gd name="T40" fmla="*/ 18 w 67"/>
                    <a:gd name="T41" fmla="*/ 3 h 22"/>
                    <a:gd name="T42" fmla="*/ 26 w 67"/>
                    <a:gd name="T43" fmla="*/ 5 h 22"/>
                    <a:gd name="T44" fmla="*/ 25 w 67"/>
                    <a:gd name="T45" fmla="*/ 16 h 22"/>
                    <a:gd name="T46" fmla="*/ 53 w 67"/>
                    <a:gd name="T47" fmla="*/ 19 h 22"/>
                    <a:gd name="T48" fmla="*/ 41 w 67"/>
                    <a:gd name="T49" fmla="*/ 16 h 22"/>
                    <a:gd name="T50" fmla="*/ 41 w 67"/>
                    <a:gd name="T51" fmla="*/ 5 h 22"/>
                    <a:gd name="T52" fmla="*/ 49 w 67"/>
                    <a:gd name="T53" fmla="*/ 3 h 22"/>
                    <a:gd name="T54" fmla="*/ 61 w 67"/>
                    <a:gd name="T55" fmla="*/ 8 h 22"/>
                    <a:gd name="T56" fmla="*/ 53 w 67"/>
                    <a:gd name="T57" fmla="*/ 19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7" h="22">
                      <a:moveTo>
                        <a:pt x="66" y="2"/>
                      </a:moveTo>
                      <a:cubicBezTo>
                        <a:pt x="66" y="2"/>
                        <a:pt x="56" y="0"/>
                        <a:pt x="49" y="1"/>
                      </a:cubicBezTo>
                      <a:cubicBezTo>
                        <a:pt x="42" y="2"/>
                        <a:pt x="37" y="5"/>
                        <a:pt x="33" y="5"/>
                      </a:cubicBezTo>
                      <a:cubicBezTo>
                        <a:pt x="30" y="5"/>
                        <a:pt x="24" y="2"/>
                        <a:pt x="17" y="1"/>
                      </a:cubicBezTo>
                      <a:cubicBezTo>
                        <a:pt x="10" y="0"/>
                        <a:pt x="0" y="2"/>
                        <a:pt x="0" y="2"/>
                      </a:cubicBezTo>
                      <a:cubicBezTo>
                        <a:pt x="0" y="2"/>
                        <a:pt x="0" y="3"/>
                        <a:pt x="0" y="4"/>
                      </a:cubicBezTo>
                      <a:cubicBezTo>
                        <a:pt x="1" y="5"/>
                        <a:pt x="1" y="6"/>
                        <a:pt x="2" y="7"/>
                      </a:cubicBezTo>
                      <a:cubicBezTo>
                        <a:pt x="4" y="8"/>
                        <a:pt x="4" y="12"/>
                        <a:pt x="4" y="12"/>
                      </a:cubicBezTo>
                      <a:cubicBezTo>
                        <a:pt x="6" y="20"/>
                        <a:pt x="12" y="22"/>
                        <a:pt x="20" y="21"/>
                      </a:cubicBezTo>
                      <a:cubicBezTo>
                        <a:pt x="28" y="19"/>
                        <a:pt x="30" y="11"/>
                        <a:pt x="31" y="9"/>
                      </a:cubicBezTo>
                      <a:cubicBezTo>
                        <a:pt x="32" y="8"/>
                        <a:pt x="33" y="8"/>
                        <a:pt x="33" y="8"/>
                      </a:cubicBezTo>
                      <a:cubicBezTo>
                        <a:pt x="33" y="8"/>
                        <a:pt x="35" y="8"/>
                        <a:pt x="36" y="9"/>
                      </a:cubicBezTo>
                      <a:cubicBezTo>
                        <a:pt x="37" y="11"/>
                        <a:pt x="39" y="19"/>
                        <a:pt x="47" y="21"/>
                      </a:cubicBezTo>
                      <a:cubicBezTo>
                        <a:pt x="55" y="22"/>
                        <a:pt x="61" y="20"/>
                        <a:pt x="62" y="12"/>
                      </a:cubicBezTo>
                      <a:cubicBezTo>
                        <a:pt x="62" y="12"/>
                        <a:pt x="62" y="8"/>
                        <a:pt x="64" y="7"/>
                      </a:cubicBezTo>
                      <a:cubicBezTo>
                        <a:pt x="66" y="6"/>
                        <a:pt x="66" y="5"/>
                        <a:pt x="66" y="4"/>
                      </a:cubicBezTo>
                      <a:cubicBezTo>
                        <a:pt x="66" y="3"/>
                        <a:pt x="67" y="2"/>
                        <a:pt x="66" y="2"/>
                      </a:cubicBezTo>
                      <a:close/>
                      <a:moveTo>
                        <a:pt x="25" y="16"/>
                      </a:moveTo>
                      <a:cubicBezTo>
                        <a:pt x="23" y="19"/>
                        <a:pt x="19" y="20"/>
                        <a:pt x="13" y="19"/>
                      </a:cubicBezTo>
                      <a:cubicBezTo>
                        <a:pt x="8" y="18"/>
                        <a:pt x="6" y="14"/>
                        <a:pt x="6" y="8"/>
                      </a:cubicBezTo>
                      <a:cubicBezTo>
                        <a:pt x="6" y="1"/>
                        <a:pt x="18" y="3"/>
                        <a:pt x="18" y="3"/>
                      </a:cubicBezTo>
                      <a:cubicBezTo>
                        <a:pt x="22" y="4"/>
                        <a:pt x="22" y="4"/>
                        <a:pt x="26" y="5"/>
                      </a:cubicBezTo>
                      <a:cubicBezTo>
                        <a:pt x="30" y="6"/>
                        <a:pt x="27" y="13"/>
                        <a:pt x="25" y="16"/>
                      </a:cubicBezTo>
                      <a:close/>
                      <a:moveTo>
                        <a:pt x="53" y="19"/>
                      </a:moveTo>
                      <a:cubicBezTo>
                        <a:pt x="48" y="20"/>
                        <a:pt x="44" y="19"/>
                        <a:pt x="41" y="16"/>
                      </a:cubicBezTo>
                      <a:cubicBezTo>
                        <a:pt x="39" y="13"/>
                        <a:pt x="37" y="6"/>
                        <a:pt x="41" y="5"/>
                      </a:cubicBezTo>
                      <a:cubicBezTo>
                        <a:pt x="44" y="4"/>
                        <a:pt x="44" y="4"/>
                        <a:pt x="49" y="3"/>
                      </a:cubicBezTo>
                      <a:cubicBezTo>
                        <a:pt x="49" y="3"/>
                        <a:pt x="61" y="1"/>
                        <a:pt x="61" y="8"/>
                      </a:cubicBezTo>
                      <a:cubicBezTo>
                        <a:pt x="61" y="14"/>
                        <a:pt x="59" y="18"/>
                        <a:pt x="53" y="19"/>
                      </a:cubicBezTo>
                      <a:close/>
                    </a:path>
                  </a:pathLst>
                </a:custGeom>
                <a:solidFill>
                  <a:srgbClr val="EB3C00"/>
                </a:solidFill>
                <a:ln>
                  <a:noFill/>
                </a:ln>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1319" name="Oval 350"/>
                <p:cNvSpPr>
                  <a:spLocks noChangeArrowheads="1"/>
                </p:cNvSpPr>
                <p:nvPr/>
              </p:nvSpPr>
              <p:spPr bwMode="auto">
                <a:xfrm>
                  <a:off x="9421076" y="4843521"/>
                  <a:ext cx="6643" cy="664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1320" name="Oval 351"/>
                <p:cNvSpPr>
                  <a:spLocks noChangeArrowheads="1"/>
                </p:cNvSpPr>
                <p:nvPr/>
              </p:nvSpPr>
              <p:spPr bwMode="auto">
                <a:xfrm>
                  <a:off x="9643624" y="4843521"/>
                  <a:ext cx="6643" cy="664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grpSp>
          <p:sp>
            <p:nvSpPr>
              <p:cNvPr id="300" name="Freeform 323"/>
              <p:cNvSpPr>
                <a:spLocks/>
              </p:cNvSpPr>
              <p:nvPr/>
            </p:nvSpPr>
            <p:spPr bwMode="auto">
              <a:xfrm>
                <a:off x="9280025" y="6759963"/>
                <a:ext cx="175796" cy="87898"/>
              </a:xfrm>
              <a:custGeom>
                <a:avLst/>
                <a:gdLst>
                  <a:gd name="T0" fmla="*/ 25 w 50"/>
                  <a:gd name="T1" fmla="*/ 0 h 25"/>
                  <a:gd name="T2" fmla="*/ 0 w 50"/>
                  <a:gd name="T3" fmla="*/ 25 h 25"/>
                  <a:gd name="T4" fmla="*/ 50 w 50"/>
                  <a:gd name="T5" fmla="*/ 25 h 25"/>
                  <a:gd name="T6" fmla="*/ 25 w 50"/>
                  <a:gd name="T7" fmla="*/ 0 h 25"/>
                </a:gdLst>
                <a:ahLst/>
                <a:cxnLst>
                  <a:cxn ang="0">
                    <a:pos x="T0" y="T1"/>
                  </a:cxn>
                  <a:cxn ang="0">
                    <a:pos x="T2" y="T3"/>
                  </a:cxn>
                  <a:cxn ang="0">
                    <a:pos x="T4" y="T5"/>
                  </a:cxn>
                  <a:cxn ang="0">
                    <a:pos x="T6" y="T7"/>
                  </a:cxn>
                </a:cxnLst>
                <a:rect l="0" t="0" r="r" b="b"/>
                <a:pathLst>
                  <a:path w="50" h="25">
                    <a:moveTo>
                      <a:pt x="25" y="0"/>
                    </a:moveTo>
                    <a:cubicBezTo>
                      <a:pt x="11" y="0"/>
                      <a:pt x="0" y="11"/>
                      <a:pt x="0" y="25"/>
                    </a:cubicBezTo>
                    <a:cubicBezTo>
                      <a:pt x="50" y="25"/>
                      <a:pt x="50" y="25"/>
                      <a:pt x="50" y="25"/>
                    </a:cubicBezTo>
                    <a:cubicBezTo>
                      <a:pt x="50" y="11"/>
                      <a:pt x="39" y="0"/>
                      <a:pt x="25" y="0"/>
                    </a:cubicBezTo>
                    <a:close/>
                  </a:path>
                </a:pathLst>
              </a:custGeom>
              <a:solidFill>
                <a:schemeClr val="tx1">
                  <a:lumMod val="50000"/>
                </a:schemeClr>
              </a:solidFill>
              <a:ln>
                <a:noFill/>
              </a:ln>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301" name="Freeform 324"/>
              <p:cNvSpPr>
                <a:spLocks/>
              </p:cNvSpPr>
              <p:nvPr/>
            </p:nvSpPr>
            <p:spPr bwMode="auto">
              <a:xfrm>
                <a:off x="9472099" y="6759963"/>
                <a:ext cx="175796" cy="87898"/>
              </a:xfrm>
              <a:custGeom>
                <a:avLst/>
                <a:gdLst>
                  <a:gd name="T0" fmla="*/ 25 w 50"/>
                  <a:gd name="T1" fmla="*/ 0 h 25"/>
                  <a:gd name="T2" fmla="*/ 0 w 50"/>
                  <a:gd name="T3" fmla="*/ 25 h 25"/>
                  <a:gd name="T4" fmla="*/ 50 w 50"/>
                  <a:gd name="T5" fmla="*/ 25 h 25"/>
                  <a:gd name="T6" fmla="*/ 25 w 50"/>
                  <a:gd name="T7" fmla="*/ 0 h 25"/>
                </a:gdLst>
                <a:ahLst/>
                <a:cxnLst>
                  <a:cxn ang="0">
                    <a:pos x="T0" y="T1"/>
                  </a:cxn>
                  <a:cxn ang="0">
                    <a:pos x="T2" y="T3"/>
                  </a:cxn>
                  <a:cxn ang="0">
                    <a:pos x="T4" y="T5"/>
                  </a:cxn>
                  <a:cxn ang="0">
                    <a:pos x="T6" y="T7"/>
                  </a:cxn>
                </a:cxnLst>
                <a:rect l="0" t="0" r="r" b="b"/>
                <a:pathLst>
                  <a:path w="50" h="25">
                    <a:moveTo>
                      <a:pt x="25" y="0"/>
                    </a:moveTo>
                    <a:cubicBezTo>
                      <a:pt x="11" y="0"/>
                      <a:pt x="0" y="11"/>
                      <a:pt x="0" y="25"/>
                    </a:cubicBezTo>
                    <a:cubicBezTo>
                      <a:pt x="50" y="25"/>
                      <a:pt x="50" y="25"/>
                      <a:pt x="50" y="25"/>
                    </a:cubicBezTo>
                    <a:cubicBezTo>
                      <a:pt x="50" y="11"/>
                      <a:pt x="39" y="0"/>
                      <a:pt x="25" y="0"/>
                    </a:cubicBezTo>
                    <a:close/>
                  </a:path>
                </a:pathLst>
              </a:custGeom>
              <a:solidFill>
                <a:schemeClr val="tx1">
                  <a:lumMod val="50000"/>
                </a:schemeClr>
              </a:solidFill>
              <a:ln>
                <a:noFill/>
              </a:ln>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281" name="Freeform 97"/>
              <p:cNvSpPr>
                <a:spLocks/>
              </p:cNvSpPr>
              <p:nvPr/>
            </p:nvSpPr>
            <p:spPr bwMode="auto">
              <a:xfrm>
                <a:off x="9869022" y="5353006"/>
                <a:ext cx="525890" cy="255166"/>
              </a:xfrm>
              <a:custGeom>
                <a:avLst/>
                <a:gdLst>
                  <a:gd name="T0" fmla="*/ 87 w 338"/>
                  <a:gd name="T1" fmla="*/ 0 h 164"/>
                  <a:gd name="T2" fmla="*/ 338 w 338"/>
                  <a:gd name="T3" fmla="*/ 0 h 164"/>
                  <a:gd name="T4" fmla="*/ 248 w 338"/>
                  <a:gd name="T5" fmla="*/ 164 h 164"/>
                  <a:gd name="T6" fmla="*/ 0 w 338"/>
                  <a:gd name="T7" fmla="*/ 164 h 164"/>
                  <a:gd name="T8" fmla="*/ 87 w 338"/>
                  <a:gd name="T9" fmla="*/ 0 h 164"/>
                </a:gdLst>
                <a:ahLst/>
                <a:cxnLst>
                  <a:cxn ang="0">
                    <a:pos x="T0" y="T1"/>
                  </a:cxn>
                  <a:cxn ang="0">
                    <a:pos x="T2" y="T3"/>
                  </a:cxn>
                  <a:cxn ang="0">
                    <a:pos x="T4" y="T5"/>
                  </a:cxn>
                  <a:cxn ang="0">
                    <a:pos x="T6" y="T7"/>
                  </a:cxn>
                  <a:cxn ang="0">
                    <a:pos x="T8" y="T9"/>
                  </a:cxn>
                </a:cxnLst>
                <a:rect l="0" t="0" r="r" b="b"/>
                <a:pathLst>
                  <a:path w="338" h="164">
                    <a:moveTo>
                      <a:pt x="87" y="0"/>
                    </a:moveTo>
                    <a:lnTo>
                      <a:pt x="338" y="0"/>
                    </a:lnTo>
                    <a:lnTo>
                      <a:pt x="248" y="164"/>
                    </a:lnTo>
                    <a:lnTo>
                      <a:pt x="0" y="164"/>
                    </a:lnTo>
                    <a:lnTo>
                      <a:pt x="8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grpSp>
      </p:grpSp>
      <p:grpSp>
        <p:nvGrpSpPr>
          <p:cNvPr id="560" name="Group 559"/>
          <p:cNvGrpSpPr/>
          <p:nvPr/>
        </p:nvGrpSpPr>
        <p:grpSpPr>
          <a:xfrm>
            <a:off x="8285485" y="4665055"/>
            <a:ext cx="736304" cy="2319769"/>
            <a:chOff x="8164080" y="4538026"/>
            <a:chExt cx="736600" cy="2320703"/>
          </a:xfrm>
        </p:grpSpPr>
        <p:grpSp>
          <p:nvGrpSpPr>
            <p:cNvPr id="559" name="Group 558"/>
            <p:cNvGrpSpPr/>
            <p:nvPr/>
          </p:nvGrpSpPr>
          <p:grpSpPr>
            <a:xfrm>
              <a:off x="8164080" y="4538026"/>
              <a:ext cx="736600" cy="2278663"/>
              <a:chOff x="6086476" y="7174900"/>
              <a:chExt cx="736600" cy="2278663"/>
            </a:xfrm>
          </p:grpSpPr>
          <p:sp>
            <p:nvSpPr>
              <p:cNvPr id="1366" name="Freeform 397"/>
              <p:cNvSpPr>
                <a:spLocks/>
              </p:cNvSpPr>
              <p:nvPr/>
            </p:nvSpPr>
            <p:spPr bwMode="auto">
              <a:xfrm flipH="1">
                <a:off x="6459819" y="8496230"/>
                <a:ext cx="212543" cy="957333"/>
              </a:xfrm>
              <a:custGeom>
                <a:avLst/>
                <a:gdLst>
                  <a:gd name="T0" fmla="*/ 71 w 83"/>
                  <a:gd name="T1" fmla="*/ 298 h 298"/>
                  <a:gd name="T2" fmla="*/ 11 w 83"/>
                  <a:gd name="T3" fmla="*/ 298 h 298"/>
                  <a:gd name="T4" fmla="*/ 0 w 83"/>
                  <a:gd name="T5" fmla="*/ 0 h 298"/>
                  <a:gd name="T6" fmla="*/ 83 w 83"/>
                  <a:gd name="T7" fmla="*/ 0 h 298"/>
                  <a:gd name="T8" fmla="*/ 71 w 83"/>
                  <a:gd name="T9" fmla="*/ 298 h 298"/>
                </a:gdLst>
                <a:ahLst/>
                <a:cxnLst>
                  <a:cxn ang="0">
                    <a:pos x="T0" y="T1"/>
                  </a:cxn>
                  <a:cxn ang="0">
                    <a:pos x="T2" y="T3"/>
                  </a:cxn>
                  <a:cxn ang="0">
                    <a:pos x="T4" y="T5"/>
                  </a:cxn>
                  <a:cxn ang="0">
                    <a:pos x="T6" y="T7"/>
                  </a:cxn>
                  <a:cxn ang="0">
                    <a:pos x="T8" y="T9"/>
                  </a:cxn>
                </a:cxnLst>
                <a:rect l="0" t="0" r="r" b="b"/>
                <a:pathLst>
                  <a:path w="83" h="298">
                    <a:moveTo>
                      <a:pt x="71" y="298"/>
                    </a:moveTo>
                    <a:lnTo>
                      <a:pt x="11" y="298"/>
                    </a:lnTo>
                    <a:lnTo>
                      <a:pt x="0" y="0"/>
                    </a:lnTo>
                    <a:lnTo>
                      <a:pt x="83" y="0"/>
                    </a:lnTo>
                    <a:lnTo>
                      <a:pt x="71" y="298"/>
                    </a:lnTo>
                    <a:close/>
                  </a:path>
                </a:pathLst>
              </a:custGeom>
              <a:solidFill>
                <a:srgbClr val="634E37"/>
              </a:solidFill>
              <a:ln>
                <a:noFill/>
              </a:ln>
              <a:extLst/>
            </p:spPr>
            <p:txBody>
              <a:bodyPr vert="horz" wrap="square" lIns="91403" tIns="45702" rIns="91403" bIns="45702" numCol="1" anchor="t" anchorCtr="0" compatLnSpc="1">
                <a:prstTxWarp prst="textNoShape">
                  <a:avLst/>
                </a:prstTxWarp>
              </a:bodyPr>
              <a:lstStyle/>
              <a:p>
                <a:pPr defTabSz="932319"/>
                <a:endParaRPr lang="en-US" sz="1835" dirty="0">
                  <a:solidFill>
                    <a:srgbClr val="404040"/>
                  </a:solidFill>
                </a:endParaRPr>
              </a:p>
            </p:txBody>
          </p:sp>
          <p:sp>
            <p:nvSpPr>
              <p:cNvPr id="1367" name="Freeform 398"/>
              <p:cNvSpPr>
                <a:spLocks/>
              </p:cNvSpPr>
              <p:nvPr/>
            </p:nvSpPr>
            <p:spPr bwMode="auto">
              <a:xfrm flipH="1">
                <a:off x="6234475" y="8496230"/>
                <a:ext cx="215103" cy="957333"/>
              </a:xfrm>
              <a:custGeom>
                <a:avLst/>
                <a:gdLst>
                  <a:gd name="T0" fmla="*/ 73 w 84"/>
                  <a:gd name="T1" fmla="*/ 298 h 298"/>
                  <a:gd name="T2" fmla="*/ 11 w 84"/>
                  <a:gd name="T3" fmla="*/ 298 h 298"/>
                  <a:gd name="T4" fmla="*/ 0 w 84"/>
                  <a:gd name="T5" fmla="*/ 0 h 298"/>
                  <a:gd name="T6" fmla="*/ 84 w 84"/>
                  <a:gd name="T7" fmla="*/ 0 h 298"/>
                  <a:gd name="T8" fmla="*/ 73 w 84"/>
                  <a:gd name="T9" fmla="*/ 298 h 298"/>
                </a:gdLst>
                <a:ahLst/>
                <a:cxnLst>
                  <a:cxn ang="0">
                    <a:pos x="T0" y="T1"/>
                  </a:cxn>
                  <a:cxn ang="0">
                    <a:pos x="T2" y="T3"/>
                  </a:cxn>
                  <a:cxn ang="0">
                    <a:pos x="T4" y="T5"/>
                  </a:cxn>
                  <a:cxn ang="0">
                    <a:pos x="T6" y="T7"/>
                  </a:cxn>
                  <a:cxn ang="0">
                    <a:pos x="T8" y="T9"/>
                  </a:cxn>
                </a:cxnLst>
                <a:rect l="0" t="0" r="r" b="b"/>
                <a:pathLst>
                  <a:path w="84" h="298">
                    <a:moveTo>
                      <a:pt x="73" y="298"/>
                    </a:moveTo>
                    <a:lnTo>
                      <a:pt x="11" y="298"/>
                    </a:lnTo>
                    <a:lnTo>
                      <a:pt x="0" y="0"/>
                    </a:lnTo>
                    <a:lnTo>
                      <a:pt x="84" y="0"/>
                    </a:lnTo>
                    <a:lnTo>
                      <a:pt x="73" y="298"/>
                    </a:lnTo>
                    <a:close/>
                  </a:path>
                </a:pathLst>
              </a:custGeom>
              <a:solidFill>
                <a:srgbClr val="634E37"/>
              </a:solidFill>
              <a:ln>
                <a:noFill/>
              </a:ln>
              <a:extLst/>
            </p:spPr>
            <p:txBody>
              <a:bodyPr vert="horz" wrap="square" lIns="91403" tIns="45702" rIns="91403" bIns="45702" numCol="1" anchor="t" anchorCtr="0" compatLnSpc="1">
                <a:prstTxWarp prst="textNoShape">
                  <a:avLst/>
                </a:prstTxWarp>
              </a:bodyPr>
              <a:lstStyle/>
              <a:p>
                <a:pPr defTabSz="932319"/>
                <a:endParaRPr lang="en-US" sz="1835" dirty="0">
                  <a:solidFill>
                    <a:srgbClr val="404040"/>
                  </a:solidFill>
                </a:endParaRPr>
              </a:p>
              <a:p>
                <a:pPr defTabSz="932319"/>
                <a:endParaRPr lang="en-US" sz="1835" dirty="0">
                  <a:solidFill>
                    <a:srgbClr val="404040"/>
                  </a:solidFill>
                </a:endParaRPr>
              </a:p>
              <a:p>
                <a:pPr defTabSz="932319"/>
                <a:endParaRPr lang="en-US" sz="1835" dirty="0">
                  <a:solidFill>
                    <a:srgbClr val="404040"/>
                  </a:solidFill>
                </a:endParaRPr>
              </a:p>
            </p:txBody>
          </p:sp>
          <p:sp>
            <p:nvSpPr>
              <p:cNvPr id="1418" name="Freeform 292"/>
              <p:cNvSpPr>
                <a:spLocks/>
              </p:cNvSpPr>
              <p:nvPr/>
            </p:nvSpPr>
            <p:spPr bwMode="auto">
              <a:xfrm>
                <a:off x="6086476" y="7680325"/>
                <a:ext cx="736600" cy="819150"/>
              </a:xfrm>
              <a:custGeom>
                <a:avLst/>
                <a:gdLst>
                  <a:gd name="T0" fmla="*/ 294 w 373"/>
                  <a:gd name="T1" fmla="*/ 0 h 418"/>
                  <a:gd name="T2" fmla="*/ 221 w 373"/>
                  <a:gd name="T3" fmla="*/ 0 h 418"/>
                  <a:gd name="T4" fmla="*/ 187 w 373"/>
                  <a:gd name="T5" fmla="*/ 17 h 418"/>
                  <a:gd name="T6" fmla="*/ 153 w 373"/>
                  <a:gd name="T7" fmla="*/ 0 h 418"/>
                  <a:gd name="T8" fmla="*/ 79 w 373"/>
                  <a:gd name="T9" fmla="*/ 0 h 418"/>
                  <a:gd name="T10" fmla="*/ 0 w 373"/>
                  <a:gd name="T11" fmla="*/ 79 h 418"/>
                  <a:gd name="T12" fmla="*/ 0 w 373"/>
                  <a:gd name="T13" fmla="*/ 145 h 418"/>
                  <a:gd name="T14" fmla="*/ 69 w 373"/>
                  <a:gd name="T15" fmla="*/ 145 h 418"/>
                  <a:gd name="T16" fmla="*/ 69 w 373"/>
                  <a:gd name="T17" fmla="*/ 418 h 418"/>
                  <a:gd name="T18" fmla="*/ 305 w 373"/>
                  <a:gd name="T19" fmla="*/ 418 h 418"/>
                  <a:gd name="T20" fmla="*/ 305 w 373"/>
                  <a:gd name="T21" fmla="*/ 145 h 418"/>
                  <a:gd name="T22" fmla="*/ 373 w 373"/>
                  <a:gd name="T23" fmla="*/ 145 h 418"/>
                  <a:gd name="T24" fmla="*/ 373 w 373"/>
                  <a:gd name="T25" fmla="*/ 79 h 418"/>
                  <a:gd name="T26" fmla="*/ 294 w 373"/>
                  <a:gd name="T27" fmla="*/ 0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3" h="418">
                    <a:moveTo>
                      <a:pt x="294" y="0"/>
                    </a:moveTo>
                    <a:cubicBezTo>
                      <a:pt x="221" y="0"/>
                      <a:pt x="221" y="0"/>
                      <a:pt x="221" y="0"/>
                    </a:cubicBezTo>
                    <a:cubicBezTo>
                      <a:pt x="187" y="17"/>
                      <a:pt x="187" y="17"/>
                      <a:pt x="187" y="17"/>
                    </a:cubicBezTo>
                    <a:cubicBezTo>
                      <a:pt x="153" y="0"/>
                      <a:pt x="153" y="0"/>
                      <a:pt x="153" y="0"/>
                    </a:cubicBezTo>
                    <a:cubicBezTo>
                      <a:pt x="79" y="0"/>
                      <a:pt x="79" y="0"/>
                      <a:pt x="79" y="0"/>
                    </a:cubicBezTo>
                    <a:cubicBezTo>
                      <a:pt x="35" y="0"/>
                      <a:pt x="0" y="35"/>
                      <a:pt x="0" y="79"/>
                    </a:cubicBezTo>
                    <a:cubicBezTo>
                      <a:pt x="0" y="145"/>
                      <a:pt x="0" y="145"/>
                      <a:pt x="0" y="145"/>
                    </a:cubicBezTo>
                    <a:cubicBezTo>
                      <a:pt x="69" y="145"/>
                      <a:pt x="69" y="145"/>
                      <a:pt x="69" y="145"/>
                    </a:cubicBezTo>
                    <a:cubicBezTo>
                      <a:pt x="69" y="418"/>
                      <a:pt x="69" y="418"/>
                      <a:pt x="69" y="418"/>
                    </a:cubicBezTo>
                    <a:cubicBezTo>
                      <a:pt x="305" y="418"/>
                      <a:pt x="305" y="418"/>
                      <a:pt x="305" y="418"/>
                    </a:cubicBezTo>
                    <a:cubicBezTo>
                      <a:pt x="305" y="145"/>
                      <a:pt x="305" y="145"/>
                      <a:pt x="305" y="145"/>
                    </a:cubicBezTo>
                    <a:cubicBezTo>
                      <a:pt x="373" y="145"/>
                      <a:pt x="373" y="145"/>
                      <a:pt x="373" y="145"/>
                    </a:cubicBezTo>
                    <a:cubicBezTo>
                      <a:pt x="373" y="79"/>
                      <a:pt x="373" y="79"/>
                      <a:pt x="373" y="79"/>
                    </a:cubicBezTo>
                    <a:cubicBezTo>
                      <a:pt x="373" y="35"/>
                      <a:pt x="338" y="0"/>
                      <a:pt x="294" y="0"/>
                    </a:cubicBezTo>
                    <a:close/>
                  </a:path>
                </a:pathLst>
              </a:custGeom>
              <a:solidFill>
                <a:srgbClr val="582159"/>
              </a:solidFill>
              <a:ln>
                <a:noFill/>
              </a:ln>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1422" name="Freeform 296"/>
              <p:cNvSpPr>
                <a:spLocks/>
              </p:cNvSpPr>
              <p:nvPr/>
            </p:nvSpPr>
            <p:spPr bwMode="auto">
              <a:xfrm>
                <a:off x="6477001" y="8088313"/>
                <a:ext cx="192088" cy="93662"/>
              </a:xfrm>
              <a:custGeom>
                <a:avLst/>
                <a:gdLst>
                  <a:gd name="T0" fmla="*/ 97 w 97"/>
                  <a:gd name="T1" fmla="*/ 48 h 48"/>
                  <a:gd name="T2" fmla="*/ 0 w 97"/>
                  <a:gd name="T3" fmla="*/ 48 h 48"/>
                  <a:gd name="T4" fmla="*/ 48 w 97"/>
                  <a:gd name="T5" fmla="*/ 0 h 48"/>
                  <a:gd name="T6" fmla="*/ 97 w 97"/>
                  <a:gd name="T7" fmla="*/ 48 h 48"/>
                </a:gdLst>
                <a:ahLst/>
                <a:cxnLst>
                  <a:cxn ang="0">
                    <a:pos x="T0" y="T1"/>
                  </a:cxn>
                  <a:cxn ang="0">
                    <a:pos x="T2" y="T3"/>
                  </a:cxn>
                  <a:cxn ang="0">
                    <a:pos x="T4" y="T5"/>
                  </a:cxn>
                  <a:cxn ang="0">
                    <a:pos x="T6" y="T7"/>
                  </a:cxn>
                </a:cxnLst>
                <a:rect l="0" t="0" r="r" b="b"/>
                <a:pathLst>
                  <a:path w="97" h="48">
                    <a:moveTo>
                      <a:pt x="97" y="48"/>
                    </a:moveTo>
                    <a:cubicBezTo>
                      <a:pt x="0" y="48"/>
                      <a:pt x="0" y="48"/>
                      <a:pt x="0" y="48"/>
                    </a:cubicBezTo>
                    <a:cubicBezTo>
                      <a:pt x="0" y="21"/>
                      <a:pt x="22" y="0"/>
                      <a:pt x="48" y="0"/>
                    </a:cubicBezTo>
                    <a:cubicBezTo>
                      <a:pt x="75" y="0"/>
                      <a:pt x="97" y="21"/>
                      <a:pt x="97" y="48"/>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1423" name="Freeform 297"/>
              <p:cNvSpPr>
                <a:spLocks/>
              </p:cNvSpPr>
              <p:nvPr/>
            </p:nvSpPr>
            <p:spPr bwMode="auto">
              <a:xfrm>
                <a:off x="6326188" y="7964488"/>
                <a:ext cx="476250" cy="334962"/>
              </a:xfrm>
              <a:custGeom>
                <a:avLst/>
                <a:gdLst>
                  <a:gd name="T0" fmla="*/ 192 w 242"/>
                  <a:gd name="T1" fmla="*/ 171 h 171"/>
                  <a:gd name="T2" fmla="*/ 0 w 242"/>
                  <a:gd name="T3" fmla="*/ 109 h 171"/>
                  <a:gd name="T4" fmla="*/ 11 w 242"/>
                  <a:gd name="T5" fmla="*/ 77 h 171"/>
                  <a:gd name="T6" fmla="*/ 184 w 242"/>
                  <a:gd name="T7" fmla="*/ 95 h 171"/>
                  <a:gd name="T8" fmla="*/ 184 w 242"/>
                  <a:gd name="T9" fmla="*/ 0 h 171"/>
                  <a:gd name="T10" fmla="*/ 242 w 242"/>
                  <a:gd name="T11" fmla="*/ 0 h 171"/>
                  <a:gd name="T12" fmla="*/ 242 w 242"/>
                  <a:gd name="T13" fmla="*/ 122 h 171"/>
                  <a:gd name="T14" fmla="*/ 192 w 242"/>
                  <a:gd name="T15" fmla="*/ 171 h 1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2" h="171">
                    <a:moveTo>
                      <a:pt x="192" y="171"/>
                    </a:moveTo>
                    <a:cubicBezTo>
                      <a:pt x="0" y="109"/>
                      <a:pt x="0" y="109"/>
                      <a:pt x="0" y="109"/>
                    </a:cubicBezTo>
                    <a:cubicBezTo>
                      <a:pt x="11" y="77"/>
                      <a:pt x="11" y="77"/>
                      <a:pt x="11" y="77"/>
                    </a:cubicBezTo>
                    <a:cubicBezTo>
                      <a:pt x="184" y="95"/>
                      <a:pt x="184" y="95"/>
                      <a:pt x="184" y="95"/>
                    </a:cubicBezTo>
                    <a:cubicBezTo>
                      <a:pt x="184" y="0"/>
                      <a:pt x="184" y="0"/>
                      <a:pt x="184" y="0"/>
                    </a:cubicBezTo>
                    <a:cubicBezTo>
                      <a:pt x="242" y="0"/>
                      <a:pt x="242" y="0"/>
                      <a:pt x="242" y="0"/>
                    </a:cubicBezTo>
                    <a:cubicBezTo>
                      <a:pt x="242" y="122"/>
                      <a:pt x="242" y="122"/>
                      <a:pt x="242" y="122"/>
                    </a:cubicBezTo>
                    <a:cubicBezTo>
                      <a:pt x="242" y="149"/>
                      <a:pt x="219" y="171"/>
                      <a:pt x="192" y="171"/>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1424" name="Freeform 298"/>
              <p:cNvSpPr>
                <a:spLocks/>
              </p:cNvSpPr>
              <p:nvPr/>
            </p:nvSpPr>
            <p:spPr bwMode="auto">
              <a:xfrm>
                <a:off x="6108701" y="7964488"/>
                <a:ext cx="579438" cy="334962"/>
              </a:xfrm>
              <a:custGeom>
                <a:avLst/>
                <a:gdLst>
                  <a:gd name="T0" fmla="*/ 50 w 294"/>
                  <a:gd name="T1" fmla="*/ 171 h 171"/>
                  <a:gd name="T2" fmla="*/ 294 w 294"/>
                  <a:gd name="T3" fmla="*/ 108 h 171"/>
                  <a:gd name="T4" fmla="*/ 181 w 294"/>
                  <a:gd name="T5" fmla="*/ 88 h 171"/>
                  <a:gd name="T6" fmla="*/ 58 w 294"/>
                  <a:gd name="T7" fmla="*/ 95 h 171"/>
                  <a:gd name="T8" fmla="*/ 58 w 294"/>
                  <a:gd name="T9" fmla="*/ 0 h 171"/>
                  <a:gd name="T10" fmla="*/ 0 w 294"/>
                  <a:gd name="T11" fmla="*/ 0 h 171"/>
                  <a:gd name="T12" fmla="*/ 0 w 294"/>
                  <a:gd name="T13" fmla="*/ 122 h 171"/>
                  <a:gd name="T14" fmla="*/ 50 w 294"/>
                  <a:gd name="T15" fmla="*/ 171 h 1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4" h="171">
                    <a:moveTo>
                      <a:pt x="50" y="171"/>
                    </a:moveTo>
                    <a:cubicBezTo>
                      <a:pt x="294" y="108"/>
                      <a:pt x="294" y="108"/>
                      <a:pt x="294" y="108"/>
                    </a:cubicBezTo>
                    <a:cubicBezTo>
                      <a:pt x="181" y="88"/>
                      <a:pt x="181" y="88"/>
                      <a:pt x="181" y="88"/>
                    </a:cubicBezTo>
                    <a:cubicBezTo>
                      <a:pt x="58" y="95"/>
                      <a:pt x="58" y="95"/>
                      <a:pt x="58" y="95"/>
                    </a:cubicBezTo>
                    <a:cubicBezTo>
                      <a:pt x="58" y="0"/>
                      <a:pt x="58" y="0"/>
                      <a:pt x="58" y="0"/>
                    </a:cubicBezTo>
                    <a:cubicBezTo>
                      <a:pt x="0" y="0"/>
                      <a:pt x="0" y="0"/>
                      <a:pt x="0" y="0"/>
                    </a:cubicBezTo>
                    <a:cubicBezTo>
                      <a:pt x="0" y="122"/>
                      <a:pt x="0" y="122"/>
                      <a:pt x="0" y="122"/>
                    </a:cubicBezTo>
                    <a:cubicBezTo>
                      <a:pt x="0" y="149"/>
                      <a:pt x="22" y="171"/>
                      <a:pt x="50" y="171"/>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1425" name="Freeform 299"/>
              <p:cNvSpPr>
                <a:spLocks/>
              </p:cNvSpPr>
              <p:nvPr/>
            </p:nvSpPr>
            <p:spPr bwMode="auto">
              <a:xfrm>
                <a:off x="6265863" y="7615238"/>
                <a:ext cx="381000" cy="360362"/>
              </a:xfrm>
              <a:custGeom>
                <a:avLst/>
                <a:gdLst>
                  <a:gd name="T0" fmla="*/ 197 w 240"/>
                  <a:gd name="T1" fmla="*/ 80 h 227"/>
                  <a:gd name="T2" fmla="*/ 240 w 240"/>
                  <a:gd name="T3" fmla="*/ 80 h 227"/>
                  <a:gd name="T4" fmla="*/ 182 w 240"/>
                  <a:gd name="T5" fmla="*/ 0 h 227"/>
                  <a:gd name="T6" fmla="*/ 57 w 240"/>
                  <a:gd name="T7" fmla="*/ 0 h 227"/>
                  <a:gd name="T8" fmla="*/ 0 w 240"/>
                  <a:gd name="T9" fmla="*/ 80 h 227"/>
                  <a:gd name="T10" fmla="*/ 40 w 240"/>
                  <a:gd name="T11" fmla="*/ 80 h 227"/>
                  <a:gd name="T12" fmla="*/ 120 w 240"/>
                  <a:gd name="T13" fmla="*/ 227 h 227"/>
                  <a:gd name="T14" fmla="*/ 197 w 240"/>
                  <a:gd name="T15" fmla="*/ 80 h 2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0" h="227">
                    <a:moveTo>
                      <a:pt x="197" y="80"/>
                    </a:moveTo>
                    <a:lnTo>
                      <a:pt x="240" y="80"/>
                    </a:lnTo>
                    <a:lnTo>
                      <a:pt x="182" y="0"/>
                    </a:lnTo>
                    <a:lnTo>
                      <a:pt x="57" y="0"/>
                    </a:lnTo>
                    <a:lnTo>
                      <a:pt x="0" y="80"/>
                    </a:lnTo>
                    <a:lnTo>
                      <a:pt x="40" y="80"/>
                    </a:lnTo>
                    <a:lnTo>
                      <a:pt x="120" y="227"/>
                    </a:lnTo>
                    <a:lnTo>
                      <a:pt x="197" y="80"/>
                    </a:lnTo>
                    <a:close/>
                  </a:path>
                </a:pathLst>
              </a:custGeom>
              <a:solidFill>
                <a:srgbClr val="481B49"/>
              </a:solidFill>
              <a:ln>
                <a:noFill/>
              </a:ln>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1427" name="Freeform 301"/>
              <p:cNvSpPr>
                <a:spLocks/>
              </p:cNvSpPr>
              <p:nvPr/>
            </p:nvSpPr>
            <p:spPr bwMode="auto">
              <a:xfrm>
                <a:off x="6356351" y="7545388"/>
                <a:ext cx="198438" cy="203200"/>
              </a:xfrm>
              <a:custGeom>
                <a:avLst/>
                <a:gdLst>
                  <a:gd name="T0" fmla="*/ 100 w 100"/>
                  <a:gd name="T1" fmla="*/ 17 h 104"/>
                  <a:gd name="T2" fmla="*/ 85 w 100"/>
                  <a:gd name="T3" fmla="*/ 0 h 104"/>
                  <a:gd name="T4" fmla="*/ 15 w 100"/>
                  <a:gd name="T5" fmla="*/ 0 h 104"/>
                  <a:gd name="T6" fmla="*/ 0 w 100"/>
                  <a:gd name="T7" fmla="*/ 17 h 104"/>
                  <a:gd name="T8" fmla="*/ 0 w 100"/>
                  <a:gd name="T9" fmla="*/ 75 h 104"/>
                  <a:gd name="T10" fmla="*/ 50 w 100"/>
                  <a:gd name="T11" fmla="*/ 104 h 104"/>
                  <a:gd name="T12" fmla="*/ 100 w 100"/>
                  <a:gd name="T13" fmla="*/ 75 h 104"/>
                  <a:gd name="T14" fmla="*/ 100 w 100"/>
                  <a:gd name="T15" fmla="*/ 17 h 1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0" h="104">
                    <a:moveTo>
                      <a:pt x="100" y="17"/>
                    </a:moveTo>
                    <a:cubicBezTo>
                      <a:pt x="96" y="10"/>
                      <a:pt x="91" y="4"/>
                      <a:pt x="85" y="0"/>
                    </a:cubicBezTo>
                    <a:cubicBezTo>
                      <a:pt x="15" y="0"/>
                      <a:pt x="15" y="0"/>
                      <a:pt x="15" y="0"/>
                    </a:cubicBezTo>
                    <a:cubicBezTo>
                      <a:pt x="9" y="4"/>
                      <a:pt x="4" y="10"/>
                      <a:pt x="0" y="17"/>
                    </a:cubicBezTo>
                    <a:cubicBezTo>
                      <a:pt x="0" y="75"/>
                      <a:pt x="0" y="75"/>
                      <a:pt x="0" y="75"/>
                    </a:cubicBezTo>
                    <a:cubicBezTo>
                      <a:pt x="10" y="92"/>
                      <a:pt x="29" y="104"/>
                      <a:pt x="50" y="104"/>
                    </a:cubicBezTo>
                    <a:cubicBezTo>
                      <a:pt x="71" y="104"/>
                      <a:pt x="90" y="92"/>
                      <a:pt x="100" y="75"/>
                    </a:cubicBezTo>
                    <a:lnTo>
                      <a:pt x="100" y="17"/>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1428" name="Freeform 302"/>
              <p:cNvSpPr>
                <a:spLocks/>
              </p:cNvSpPr>
              <p:nvPr/>
            </p:nvSpPr>
            <p:spPr bwMode="auto">
              <a:xfrm>
                <a:off x="6356351" y="7499350"/>
                <a:ext cx="198438" cy="166687"/>
              </a:xfrm>
              <a:custGeom>
                <a:avLst/>
                <a:gdLst>
                  <a:gd name="T0" fmla="*/ 100 w 100"/>
                  <a:gd name="T1" fmla="*/ 79 h 85"/>
                  <a:gd name="T2" fmla="*/ 50 w 100"/>
                  <a:gd name="T3" fmla="*/ 85 h 85"/>
                  <a:gd name="T4" fmla="*/ 0 w 100"/>
                  <a:gd name="T5" fmla="*/ 78 h 85"/>
                  <a:gd name="T6" fmla="*/ 0 w 100"/>
                  <a:gd name="T7" fmla="*/ 0 h 85"/>
                  <a:gd name="T8" fmla="*/ 100 w 100"/>
                  <a:gd name="T9" fmla="*/ 0 h 85"/>
                  <a:gd name="T10" fmla="*/ 100 w 100"/>
                  <a:gd name="T11" fmla="*/ 79 h 85"/>
                </a:gdLst>
                <a:ahLst/>
                <a:cxnLst>
                  <a:cxn ang="0">
                    <a:pos x="T0" y="T1"/>
                  </a:cxn>
                  <a:cxn ang="0">
                    <a:pos x="T2" y="T3"/>
                  </a:cxn>
                  <a:cxn ang="0">
                    <a:pos x="T4" y="T5"/>
                  </a:cxn>
                  <a:cxn ang="0">
                    <a:pos x="T6" y="T7"/>
                  </a:cxn>
                  <a:cxn ang="0">
                    <a:pos x="T8" y="T9"/>
                  </a:cxn>
                  <a:cxn ang="0">
                    <a:pos x="T10" y="T11"/>
                  </a:cxn>
                </a:cxnLst>
                <a:rect l="0" t="0" r="r" b="b"/>
                <a:pathLst>
                  <a:path w="100" h="85">
                    <a:moveTo>
                      <a:pt x="100" y="79"/>
                    </a:moveTo>
                    <a:cubicBezTo>
                      <a:pt x="84" y="83"/>
                      <a:pt x="67" y="85"/>
                      <a:pt x="50" y="85"/>
                    </a:cubicBezTo>
                    <a:cubicBezTo>
                      <a:pt x="33" y="85"/>
                      <a:pt x="16" y="83"/>
                      <a:pt x="0" y="78"/>
                    </a:cubicBezTo>
                    <a:cubicBezTo>
                      <a:pt x="0" y="0"/>
                      <a:pt x="0" y="0"/>
                      <a:pt x="0" y="0"/>
                    </a:cubicBezTo>
                    <a:cubicBezTo>
                      <a:pt x="100" y="0"/>
                      <a:pt x="100" y="0"/>
                      <a:pt x="100" y="0"/>
                    </a:cubicBezTo>
                    <a:lnTo>
                      <a:pt x="100" y="79"/>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1430" name="Rectangle 304"/>
              <p:cNvSpPr>
                <a:spLocks noChangeArrowheads="1"/>
              </p:cNvSpPr>
              <p:nvPr/>
            </p:nvSpPr>
            <p:spPr bwMode="auto">
              <a:xfrm>
                <a:off x="6108701" y="7964488"/>
                <a:ext cx="114300" cy="33337"/>
              </a:xfrm>
              <a:prstGeom prst="rect">
                <a:avLst/>
              </a:prstGeom>
              <a:solidFill>
                <a:srgbClr val="C3986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1436" name="Freeform 310"/>
              <p:cNvSpPr>
                <a:spLocks/>
              </p:cNvSpPr>
              <p:nvPr/>
            </p:nvSpPr>
            <p:spPr bwMode="auto">
              <a:xfrm>
                <a:off x="6249988" y="8115300"/>
                <a:ext cx="192088" cy="96837"/>
              </a:xfrm>
              <a:custGeom>
                <a:avLst/>
                <a:gdLst>
                  <a:gd name="T0" fmla="*/ 97 w 97"/>
                  <a:gd name="T1" fmla="*/ 49 h 49"/>
                  <a:gd name="T2" fmla="*/ 0 w 97"/>
                  <a:gd name="T3" fmla="*/ 49 h 49"/>
                  <a:gd name="T4" fmla="*/ 49 w 97"/>
                  <a:gd name="T5" fmla="*/ 0 h 49"/>
                  <a:gd name="T6" fmla="*/ 97 w 97"/>
                  <a:gd name="T7" fmla="*/ 49 h 49"/>
                </a:gdLst>
                <a:ahLst/>
                <a:cxnLst>
                  <a:cxn ang="0">
                    <a:pos x="T0" y="T1"/>
                  </a:cxn>
                  <a:cxn ang="0">
                    <a:pos x="T2" y="T3"/>
                  </a:cxn>
                  <a:cxn ang="0">
                    <a:pos x="T4" y="T5"/>
                  </a:cxn>
                  <a:cxn ang="0">
                    <a:pos x="T6" y="T7"/>
                  </a:cxn>
                </a:cxnLst>
                <a:rect l="0" t="0" r="r" b="b"/>
                <a:pathLst>
                  <a:path w="97" h="49">
                    <a:moveTo>
                      <a:pt x="97" y="49"/>
                    </a:moveTo>
                    <a:cubicBezTo>
                      <a:pt x="0" y="49"/>
                      <a:pt x="0" y="49"/>
                      <a:pt x="0" y="49"/>
                    </a:cubicBezTo>
                    <a:cubicBezTo>
                      <a:pt x="0" y="22"/>
                      <a:pt x="22" y="0"/>
                      <a:pt x="49" y="0"/>
                    </a:cubicBezTo>
                    <a:cubicBezTo>
                      <a:pt x="75" y="0"/>
                      <a:pt x="97" y="22"/>
                      <a:pt x="97" y="49"/>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1437" name="Freeform 311"/>
              <p:cNvSpPr>
                <a:spLocks/>
              </p:cNvSpPr>
              <p:nvPr/>
            </p:nvSpPr>
            <p:spPr bwMode="auto">
              <a:xfrm>
                <a:off x="6275388" y="8147050"/>
                <a:ext cx="219075" cy="111125"/>
              </a:xfrm>
              <a:custGeom>
                <a:avLst/>
                <a:gdLst>
                  <a:gd name="T0" fmla="*/ 59 w 138"/>
                  <a:gd name="T1" fmla="*/ 70 h 70"/>
                  <a:gd name="T2" fmla="*/ 0 w 138"/>
                  <a:gd name="T3" fmla="*/ 0 h 70"/>
                  <a:gd name="T4" fmla="*/ 138 w 138"/>
                  <a:gd name="T5" fmla="*/ 54 h 70"/>
                  <a:gd name="T6" fmla="*/ 59 w 138"/>
                  <a:gd name="T7" fmla="*/ 70 h 70"/>
                </a:gdLst>
                <a:ahLst/>
                <a:cxnLst>
                  <a:cxn ang="0">
                    <a:pos x="T0" y="T1"/>
                  </a:cxn>
                  <a:cxn ang="0">
                    <a:pos x="T2" y="T3"/>
                  </a:cxn>
                  <a:cxn ang="0">
                    <a:pos x="T4" y="T5"/>
                  </a:cxn>
                  <a:cxn ang="0">
                    <a:pos x="T6" y="T7"/>
                  </a:cxn>
                </a:cxnLst>
                <a:rect l="0" t="0" r="r" b="b"/>
                <a:pathLst>
                  <a:path w="138" h="70">
                    <a:moveTo>
                      <a:pt x="59" y="70"/>
                    </a:moveTo>
                    <a:lnTo>
                      <a:pt x="0" y="0"/>
                    </a:lnTo>
                    <a:lnTo>
                      <a:pt x="138" y="54"/>
                    </a:lnTo>
                    <a:lnTo>
                      <a:pt x="59" y="70"/>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551" name="Rectangle 315"/>
              <p:cNvSpPr>
                <a:spLocks noChangeArrowheads="1"/>
              </p:cNvSpPr>
              <p:nvPr/>
            </p:nvSpPr>
            <p:spPr bwMode="auto">
              <a:xfrm>
                <a:off x="6086476" y="7929563"/>
                <a:ext cx="163513" cy="128587"/>
              </a:xfrm>
              <a:prstGeom prst="rect">
                <a:avLst/>
              </a:prstGeom>
              <a:solidFill>
                <a:srgbClr val="481B49"/>
              </a:solidFill>
              <a:ln>
                <a:noFill/>
              </a:ln>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552" name="Rectangle 316"/>
              <p:cNvSpPr>
                <a:spLocks noChangeArrowheads="1"/>
              </p:cNvSpPr>
              <p:nvPr/>
            </p:nvSpPr>
            <p:spPr bwMode="auto">
              <a:xfrm>
                <a:off x="6669088" y="7942263"/>
                <a:ext cx="153988" cy="115887"/>
              </a:xfrm>
              <a:prstGeom prst="rect">
                <a:avLst/>
              </a:prstGeom>
              <a:solidFill>
                <a:srgbClr val="481B49"/>
              </a:solidFill>
              <a:ln>
                <a:noFill/>
              </a:ln>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grpSp>
            <p:nvGrpSpPr>
              <p:cNvPr id="558" name="Group 557"/>
              <p:cNvGrpSpPr/>
              <p:nvPr/>
            </p:nvGrpSpPr>
            <p:grpSpPr>
              <a:xfrm>
                <a:off x="6275388" y="7174900"/>
                <a:ext cx="353529" cy="441132"/>
                <a:chOff x="6770468" y="7164742"/>
                <a:chExt cx="289365" cy="361068"/>
              </a:xfrm>
            </p:grpSpPr>
            <p:sp>
              <p:nvSpPr>
                <p:cNvPr id="1361" name="Freeform 392"/>
                <p:cNvSpPr>
                  <a:spLocks/>
                </p:cNvSpPr>
                <p:nvPr/>
              </p:nvSpPr>
              <p:spPr bwMode="auto">
                <a:xfrm flipH="1">
                  <a:off x="6770470" y="7164742"/>
                  <a:ext cx="286805" cy="240711"/>
                </a:xfrm>
                <a:custGeom>
                  <a:avLst/>
                  <a:gdLst>
                    <a:gd name="T0" fmla="*/ 8 w 80"/>
                    <a:gd name="T1" fmla="*/ 60 h 67"/>
                    <a:gd name="T2" fmla="*/ 8 w 80"/>
                    <a:gd name="T3" fmla="*/ 57 h 67"/>
                    <a:gd name="T4" fmla="*/ 8 w 80"/>
                    <a:gd name="T5" fmla="*/ 57 h 67"/>
                    <a:gd name="T6" fmla="*/ 8 w 80"/>
                    <a:gd name="T7" fmla="*/ 55 h 67"/>
                    <a:gd name="T8" fmla="*/ 8 w 80"/>
                    <a:gd name="T9" fmla="*/ 54 h 67"/>
                    <a:gd name="T10" fmla="*/ 8 w 80"/>
                    <a:gd name="T11" fmla="*/ 52 h 67"/>
                    <a:gd name="T12" fmla="*/ 8 w 80"/>
                    <a:gd name="T13" fmla="*/ 52 h 67"/>
                    <a:gd name="T14" fmla="*/ 9 w 80"/>
                    <a:gd name="T15" fmla="*/ 50 h 67"/>
                    <a:gd name="T16" fmla="*/ 9 w 80"/>
                    <a:gd name="T17" fmla="*/ 50 h 67"/>
                    <a:gd name="T18" fmla="*/ 10 w 80"/>
                    <a:gd name="T19" fmla="*/ 48 h 67"/>
                    <a:gd name="T20" fmla="*/ 10 w 80"/>
                    <a:gd name="T21" fmla="*/ 48 h 67"/>
                    <a:gd name="T22" fmla="*/ 12 w 80"/>
                    <a:gd name="T23" fmla="*/ 43 h 67"/>
                    <a:gd name="T24" fmla="*/ 33 w 80"/>
                    <a:gd name="T25" fmla="*/ 47 h 67"/>
                    <a:gd name="T26" fmla="*/ 52 w 80"/>
                    <a:gd name="T27" fmla="*/ 43 h 67"/>
                    <a:gd name="T28" fmla="*/ 63 w 80"/>
                    <a:gd name="T29" fmla="*/ 47 h 67"/>
                    <a:gd name="T30" fmla="*/ 68 w 80"/>
                    <a:gd name="T31" fmla="*/ 46 h 67"/>
                    <a:gd name="T32" fmla="*/ 68 w 80"/>
                    <a:gd name="T33" fmla="*/ 46 h 67"/>
                    <a:gd name="T34" fmla="*/ 68 w 80"/>
                    <a:gd name="T35" fmla="*/ 46 h 67"/>
                    <a:gd name="T36" fmla="*/ 69 w 80"/>
                    <a:gd name="T37" fmla="*/ 47 h 67"/>
                    <a:gd name="T38" fmla="*/ 69 w 80"/>
                    <a:gd name="T39" fmla="*/ 48 h 67"/>
                    <a:gd name="T40" fmla="*/ 70 w 80"/>
                    <a:gd name="T41" fmla="*/ 49 h 67"/>
                    <a:gd name="T42" fmla="*/ 70 w 80"/>
                    <a:gd name="T43" fmla="*/ 49 h 67"/>
                    <a:gd name="T44" fmla="*/ 70 w 80"/>
                    <a:gd name="T45" fmla="*/ 52 h 67"/>
                    <a:gd name="T46" fmla="*/ 71 w 80"/>
                    <a:gd name="T47" fmla="*/ 52 h 67"/>
                    <a:gd name="T48" fmla="*/ 71 w 80"/>
                    <a:gd name="T49" fmla="*/ 53 h 67"/>
                    <a:gd name="T50" fmla="*/ 71 w 80"/>
                    <a:gd name="T51" fmla="*/ 54 h 67"/>
                    <a:gd name="T52" fmla="*/ 71 w 80"/>
                    <a:gd name="T53" fmla="*/ 55 h 67"/>
                    <a:gd name="T54" fmla="*/ 71 w 80"/>
                    <a:gd name="T55" fmla="*/ 57 h 67"/>
                    <a:gd name="T56" fmla="*/ 71 w 80"/>
                    <a:gd name="T57" fmla="*/ 57 h 67"/>
                    <a:gd name="T58" fmla="*/ 71 w 80"/>
                    <a:gd name="T59" fmla="*/ 60 h 67"/>
                    <a:gd name="T60" fmla="*/ 71 w 80"/>
                    <a:gd name="T61" fmla="*/ 67 h 67"/>
                    <a:gd name="T62" fmla="*/ 73 w 80"/>
                    <a:gd name="T63" fmla="*/ 67 h 67"/>
                    <a:gd name="T64" fmla="*/ 80 w 80"/>
                    <a:gd name="T65" fmla="*/ 43 h 67"/>
                    <a:gd name="T66" fmla="*/ 58 w 80"/>
                    <a:gd name="T67" fmla="*/ 10 h 67"/>
                    <a:gd name="T68" fmla="*/ 58 w 80"/>
                    <a:gd name="T69" fmla="*/ 10 h 67"/>
                    <a:gd name="T70" fmla="*/ 34 w 80"/>
                    <a:gd name="T71" fmla="*/ 0 h 67"/>
                    <a:gd name="T72" fmla="*/ 0 w 80"/>
                    <a:gd name="T73" fmla="*/ 41 h 67"/>
                    <a:gd name="T74" fmla="*/ 7 w 80"/>
                    <a:gd name="T75" fmla="*/ 67 h 67"/>
                    <a:gd name="T76" fmla="*/ 8 w 80"/>
                    <a:gd name="T77" fmla="*/ 67 h 67"/>
                    <a:gd name="T78" fmla="*/ 8 w 80"/>
                    <a:gd name="T79" fmla="*/ 6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0" h="67">
                      <a:moveTo>
                        <a:pt x="8" y="60"/>
                      </a:moveTo>
                      <a:cubicBezTo>
                        <a:pt x="8" y="59"/>
                        <a:pt x="8" y="58"/>
                        <a:pt x="8" y="57"/>
                      </a:cubicBezTo>
                      <a:cubicBezTo>
                        <a:pt x="8" y="57"/>
                        <a:pt x="8" y="57"/>
                        <a:pt x="8" y="57"/>
                      </a:cubicBezTo>
                      <a:cubicBezTo>
                        <a:pt x="8" y="56"/>
                        <a:pt x="8" y="55"/>
                        <a:pt x="8" y="55"/>
                      </a:cubicBezTo>
                      <a:cubicBezTo>
                        <a:pt x="8" y="55"/>
                        <a:pt x="8" y="54"/>
                        <a:pt x="8" y="54"/>
                      </a:cubicBezTo>
                      <a:cubicBezTo>
                        <a:pt x="8" y="54"/>
                        <a:pt x="8" y="53"/>
                        <a:pt x="8" y="52"/>
                      </a:cubicBezTo>
                      <a:cubicBezTo>
                        <a:pt x="8" y="52"/>
                        <a:pt x="8" y="52"/>
                        <a:pt x="8" y="52"/>
                      </a:cubicBezTo>
                      <a:cubicBezTo>
                        <a:pt x="8" y="51"/>
                        <a:pt x="9" y="51"/>
                        <a:pt x="9" y="50"/>
                      </a:cubicBezTo>
                      <a:cubicBezTo>
                        <a:pt x="9" y="50"/>
                        <a:pt x="9" y="50"/>
                        <a:pt x="9" y="50"/>
                      </a:cubicBezTo>
                      <a:cubicBezTo>
                        <a:pt x="9" y="49"/>
                        <a:pt x="9" y="49"/>
                        <a:pt x="10" y="48"/>
                      </a:cubicBezTo>
                      <a:cubicBezTo>
                        <a:pt x="10" y="48"/>
                        <a:pt x="10" y="48"/>
                        <a:pt x="10" y="48"/>
                      </a:cubicBezTo>
                      <a:cubicBezTo>
                        <a:pt x="10" y="46"/>
                        <a:pt x="11" y="44"/>
                        <a:pt x="12" y="43"/>
                      </a:cubicBezTo>
                      <a:cubicBezTo>
                        <a:pt x="17" y="45"/>
                        <a:pt x="24" y="47"/>
                        <a:pt x="33" y="47"/>
                      </a:cubicBezTo>
                      <a:cubicBezTo>
                        <a:pt x="40" y="47"/>
                        <a:pt x="47" y="45"/>
                        <a:pt x="52" y="43"/>
                      </a:cubicBezTo>
                      <a:cubicBezTo>
                        <a:pt x="54" y="45"/>
                        <a:pt x="58" y="47"/>
                        <a:pt x="63" y="47"/>
                      </a:cubicBezTo>
                      <a:cubicBezTo>
                        <a:pt x="65" y="47"/>
                        <a:pt x="67" y="47"/>
                        <a:pt x="68" y="46"/>
                      </a:cubicBezTo>
                      <a:cubicBezTo>
                        <a:pt x="68" y="46"/>
                        <a:pt x="68" y="46"/>
                        <a:pt x="68" y="46"/>
                      </a:cubicBezTo>
                      <a:cubicBezTo>
                        <a:pt x="68" y="46"/>
                        <a:pt x="68" y="46"/>
                        <a:pt x="68" y="46"/>
                      </a:cubicBezTo>
                      <a:cubicBezTo>
                        <a:pt x="69" y="46"/>
                        <a:pt x="69" y="47"/>
                        <a:pt x="69" y="47"/>
                      </a:cubicBezTo>
                      <a:cubicBezTo>
                        <a:pt x="69" y="47"/>
                        <a:pt x="69" y="47"/>
                        <a:pt x="69" y="48"/>
                      </a:cubicBezTo>
                      <a:cubicBezTo>
                        <a:pt x="69" y="48"/>
                        <a:pt x="69" y="48"/>
                        <a:pt x="70" y="49"/>
                      </a:cubicBezTo>
                      <a:cubicBezTo>
                        <a:pt x="70" y="49"/>
                        <a:pt x="70" y="49"/>
                        <a:pt x="70" y="49"/>
                      </a:cubicBezTo>
                      <a:cubicBezTo>
                        <a:pt x="70" y="50"/>
                        <a:pt x="70" y="51"/>
                        <a:pt x="70" y="52"/>
                      </a:cubicBezTo>
                      <a:cubicBezTo>
                        <a:pt x="70" y="52"/>
                        <a:pt x="70" y="52"/>
                        <a:pt x="71" y="52"/>
                      </a:cubicBezTo>
                      <a:cubicBezTo>
                        <a:pt x="71" y="53"/>
                        <a:pt x="71" y="53"/>
                        <a:pt x="71" y="53"/>
                      </a:cubicBezTo>
                      <a:cubicBezTo>
                        <a:pt x="71" y="54"/>
                        <a:pt x="71" y="54"/>
                        <a:pt x="71" y="54"/>
                      </a:cubicBezTo>
                      <a:cubicBezTo>
                        <a:pt x="71" y="55"/>
                        <a:pt x="71" y="55"/>
                        <a:pt x="71" y="55"/>
                      </a:cubicBezTo>
                      <a:cubicBezTo>
                        <a:pt x="71" y="56"/>
                        <a:pt x="71" y="56"/>
                        <a:pt x="71" y="57"/>
                      </a:cubicBezTo>
                      <a:cubicBezTo>
                        <a:pt x="71" y="57"/>
                        <a:pt x="71" y="57"/>
                        <a:pt x="71" y="57"/>
                      </a:cubicBezTo>
                      <a:cubicBezTo>
                        <a:pt x="71" y="58"/>
                        <a:pt x="71" y="59"/>
                        <a:pt x="71" y="60"/>
                      </a:cubicBezTo>
                      <a:cubicBezTo>
                        <a:pt x="71" y="67"/>
                        <a:pt x="71" y="67"/>
                        <a:pt x="71" y="67"/>
                      </a:cubicBezTo>
                      <a:cubicBezTo>
                        <a:pt x="72" y="67"/>
                        <a:pt x="73" y="67"/>
                        <a:pt x="73" y="67"/>
                      </a:cubicBezTo>
                      <a:cubicBezTo>
                        <a:pt x="78" y="61"/>
                        <a:pt x="80" y="52"/>
                        <a:pt x="80" y="43"/>
                      </a:cubicBezTo>
                      <a:cubicBezTo>
                        <a:pt x="80" y="25"/>
                        <a:pt x="70" y="10"/>
                        <a:pt x="58" y="10"/>
                      </a:cubicBezTo>
                      <a:cubicBezTo>
                        <a:pt x="58" y="10"/>
                        <a:pt x="58" y="10"/>
                        <a:pt x="58" y="10"/>
                      </a:cubicBezTo>
                      <a:cubicBezTo>
                        <a:pt x="52" y="2"/>
                        <a:pt x="43" y="0"/>
                        <a:pt x="34" y="0"/>
                      </a:cubicBezTo>
                      <a:cubicBezTo>
                        <a:pt x="15" y="0"/>
                        <a:pt x="0" y="17"/>
                        <a:pt x="0" y="41"/>
                      </a:cubicBezTo>
                      <a:cubicBezTo>
                        <a:pt x="0" y="50"/>
                        <a:pt x="2" y="59"/>
                        <a:pt x="7" y="67"/>
                      </a:cubicBezTo>
                      <a:cubicBezTo>
                        <a:pt x="7" y="67"/>
                        <a:pt x="7" y="67"/>
                        <a:pt x="8" y="67"/>
                      </a:cubicBezTo>
                      <a:lnTo>
                        <a:pt x="8" y="60"/>
                      </a:lnTo>
                      <a:close/>
                    </a:path>
                  </a:pathLst>
                </a:custGeom>
                <a:solidFill>
                  <a:srgbClr val="634E37"/>
                </a:solidFill>
                <a:ln>
                  <a:noFill/>
                </a:ln>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1373" name="Freeform 404"/>
                <p:cNvSpPr>
                  <a:spLocks/>
                </p:cNvSpPr>
                <p:nvPr/>
              </p:nvSpPr>
              <p:spPr bwMode="auto">
                <a:xfrm flipH="1">
                  <a:off x="6793516" y="7297901"/>
                  <a:ext cx="0" cy="256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1374" name="Freeform 405"/>
                <p:cNvSpPr>
                  <a:spLocks/>
                </p:cNvSpPr>
                <p:nvPr/>
              </p:nvSpPr>
              <p:spPr bwMode="auto">
                <a:xfrm flipH="1">
                  <a:off x="6793516" y="729277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1375" name="Freeform 406"/>
                <p:cNvSpPr>
                  <a:spLocks/>
                </p:cNvSpPr>
                <p:nvPr/>
              </p:nvSpPr>
              <p:spPr bwMode="auto">
                <a:xfrm flipH="1">
                  <a:off x="6801199" y="728253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384" name="Freeform 407"/>
                <p:cNvSpPr>
                  <a:spLocks/>
                </p:cNvSpPr>
                <p:nvPr/>
              </p:nvSpPr>
              <p:spPr bwMode="auto">
                <a:xfrm flipH="1">
                  <a:off x="6798637" y="728765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385" name="Freeform 408"/>
                <p:cNvSpPr>
                  <a:spLocks/>
                </p:cNvSpPr>
                <p:nvPr/>
              </p:nvSpPr>
              <p:spPr bwMode="auto">
                <a:xfrm flipH="1">
                  <a:off x="7031666" y="728253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386" name="Freeform 409"/>
                <p:cNvSpPr>
                  <a:spLocks/>
                </p:cNvSpPr>
                <p:nvPr/>
              </p:nvSpPr>
              <p:spPr bwMode="auto">
                <a:xfrm flipH="1">
                  <a:off x="6790956" y="7300463"/>
                  <a:ext cx="0" cy="5121"/>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1"/>
                        <a:pt x="0" y="0"/>
                      </a:cubicBezTo>
                      <a:cubicBezTo>
                        <a:pt x="0" y="1"/>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387" name="Freeform 410"/>
                <p:cNvSpPr>
                  <a:spLocks/>
                </p:cNvSpPr>
                <p:nvPr/>
              </p:nvSpPr>
              <p:spPr bwMode="auto">
                <a:xfrm flipH="1">
                  <a:off x="6790956" y="7308144"/>
                  <a:ext cx="0" cy="7683"/>
                </a:xfrm>
                <a:custGeom>
                  <a:avLst/>
                  <a:gdLst>
                    <a:gd name="T0" fmla="*/ 2 h 2"/>
                    <a:gd name="T1" fmla="*/ 0 h 2"/>
                    <a:gd name="T2" fmla="*/ 2 h 2"/>
                  </a:gdLst>
                  <a:ahLst/>
                  <a:cxnLst>
                    <a:cxn ang="0">
                      <a:pos x="0" y="T0"/>
                    </a:cxn>
                    <a:cxn ang="0">
                      <a:pos x="0" y="T1"/>
                    </a:cxn>
                    <a:cxn ang="0">
                      <a:pos x="0" y="T2"/>
                    </a:cxn>
                  </a:cxnLst>
                  <a:rect l="0" t="0" r="r" b="b"/>
                  <a:pathLst>
                    <a:path h="2">
                      <a:moveTo>
                        <a:pt x="0" y="2"/>
                      </a:moveTo>
                      <a:cubicBezTo>
                        <a:pt x="0" y="1"/>
                        <a:pt x="0" y="0"/>
                        <a:pt x="0" y="0"/>
                      </a:cubicBezTo>
                      <a:cubicBezTo>
                        <a:pt x="0" y="0"/>
                        <a:pt x="0" y="1"/>
                        <a:pt x="0" y="2"/>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388" name="Freeform 411"/>
                <p:cNvSpPr>
                  <a:spLocks/>
                </p:cNvSpPr>
                <p:nvPr/>
              </p:nvSpPr>
              <p:spPr bwMode="auto">
                <a:xfrm flipH="1">
                  <a:off x="6801199" y="7279977"/>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389" name="Freeform 412"/>
                <p:cNvSpPr>
                  <a:spLocks/>
                </p:cNvSpPr>
                <p:nvPr/>
              </p:nvSpPr>
              <p:spPr bwMode="auto">
                <a:xfrm flipH="1">
                  <a:off x="7039348" y="7305584"/>
                  <a:ext cx="0" cy="2562"/>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1"/>
                        <a:pt x="0" y="1"/>
                        <a:pt x="0" y="1"/>
                      </a:cubicBezTo>
                      <a:cubicBezTo>
                        <a:pt x="0" y="1"/>
                        <a:pt x="0" y="1"/>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390" name="Freeform 413"/>
                <p:cNvSpPr>
                  <a:spLocks/>
                </p:cNvSpPr>
                <p:nvPr/>
              </p:nvSpPr>
              <p:spPr bwMode="auto">
                <a:xfrm flipH="1">
                  <a:off x="7034227" y="729277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391" name="Freeform 414"/>
                <p:cNvSpPr>
                  <a:spLocks/>
                </p:cNvSpPr>
                <p:nvPr/>
              </p:nvSpPr>
              <p:spPr bwMode="auto">
                <a:xfrm flipH="1">
                  <a:off x="7034227" y="729022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392" name="Freeform 415"/>
                <p:cNvSpPr>
                  <a:spLocks/>
                </p:cNvSpPr>
                <p:nvPr/>
              </p:nvSpPr>
              <p:spPr bwMode="auto">
                <a:xfrm flipH="1">
                  <a:off x="7039348" y="730046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393" name="Freeform 416"/>
                <p:cNvSpPr>
                  <a:spLocks/>
                </p:cNvSpPr>
                <p:nvPr/>
              </p:nvSpPr>
              <p:spPr bwMode="auto">
                <a:xfrm flipH="1">
                  <a:off x="6770468" y="7269734"/>
                  <a:ext cx="289365" cy="256076"/>
                </a:xfrm>
                <a:custGeom>
                  <a:avLst/>
                  <a:gdLst>
                    <a:gd name="T0" fmla="*/ 77 w 81"/>
                    <a:gd name="T1" fmla="*/ 18 h 72"/>
                    <a:gd name="T2" fmla="*/ 75 w 81"/>
                    <a:gd name="T3" fmla="*/ 17 h 72"/>
                    <a:gd name="T4" fmla="*/ 75 w 81"/>
                    <a:gd name="T5" fmla="*/ 13 h 72"/>
                    <a:gd name="T6" fmla="*/ 75 w 81"/>
                    <a:gd name="T7" fmla="*/ 11 h 72"/>
                    <a:gd name="T8" fmla="*/ 75 w 81"/>
                    <a:gd name="T9" fmla="*/ 10 h 72"/>
                    <a:gd name="T10" fmla="*/ 75 w 81"/>
                    <a:gd name="T11" fmla="*/ 9 h 72"/>
                    <a:gd name="T12" fmla="*/ 74 w 81"/>
                    <a:gd name="T13" fmla="*/ 9 h 72"/>
                    <a:gd name="T14" fmla="*/ 74 w 81"/>
                    <a:gd name="T15" fmla="*/ 8 h 72"/>
                    <a:gd name="T16" fmla="*/ 74 w 81"/>
                    <a:gd name="T17" fmla="*/ 7 h 72"/>
                    <a:gd name="T18" fmla="*/ 74 w 81"/>
                    <a:gd name="T19" fmla="*/ 7 h 72"/>
                    <a:gd name="T20" fmla="*/ 73 w 81"/>
                    <a:gd name="T21" fmla="*/ 5 h 72"/>
                    <a:gd name="T22" fmla="*/ 73 w 81"/>
                    <a:gd name="T23" fmla="*/ 5 h 72"/>
                    <a:gd name="T24" fmla="*/ 72 w 81"/>
                    <a:gd name="T25" fmla="*/ 4 h 72"/>
                    <a:gd name="T26" fmla="*/ 72 w 81"/>
                    <a:gd name="T27" fmla="*/ 4 h 72"/>
                    <a:gd name="T28" fmla="*/ 72 w 81"/>
                    <a:gd name="T29" fmla="*/ 3 h 72"/>
                    <a:gd name="T30" fmla="*/ 72 w 81"/>
                    <a:gd name="T31" fmla="*/ 3 h 72"/>
                    <a:gd name="T32" fmla="*/ 65 w 81"/>
                    <a:gd name="T33" fmla="*/ 4 h 72"/>
                    <a:gd name="T34" fmla="*/ 54 w 81"/>
                    <a:gd name="T35" fmla="*/ 1 h 72"/>
                    <a:gd name="T36" fmla="*/ 33 w 81"/>
                    <a:gd name="T37" fmla="*/ 4 h 72"/>
                    <a:gd name="T38" fmla="*/ 11 w 81"/>
                    <a:gd name="T39" fmla="*/ 0 h 72"/>
                    <a:gd name="T40" fmla="*/ 8 w 81"/>
                    <a:gd name="T41" fmla="*/ 4 h 72"/>
                    <a:gd name="T42" fmla="*/ 8 w 81"/>
                    <a:gd name="T43" fmla="*/ 4 h 72"/>
                    <a:gd name="T44" fmla="*/ 7 w 81"/>
                    <a:gd name="T45" fmla="*/ 6 h 72"/>
                    <a:gd name="T46" fmla="*/ 7 w 81"/>
                    <a:gd name="T47" fmla="*/ 6 h 72"/>
                    <a:gd name="T48" fmla="*/ 7 w 81"/>
                    <a:gd name="T49" fmla="*/ 7 h 72"/>
                    <a:gd name="T50" fmla="*/ 7 w 81"/>
                    <a:gd name="T51" fmla="*/ 7 h 72"/>
                    <a:gd name="T52" fmla="*/ 6 w 81"/>
                    <a:gd name="T53" fmla="*/ 9 h 72"/>
                    <a:gd name="T54" fmla="*/ 6 w 81"/>
                    <a:gd name="T55" fmla="*/ 9 h 72"/>
                    <a:gd name="T56" fmla="*/ 6 w 81"/>
                    <a:gd name="T57" fmla="*/ 10 h 72"/>
                    <a:gd name="T58" fmla="*/ 6 w 81"/>
                    <a:gd name="T59" fmla="*/ 11 h 72"/>
                    <a:gd name="T60" fmla="*/ 6 w 81"/>
                    <a:gd name="T61" fmla="*/ 13 h 72"/>
                    <a:gd name="T62" fmla="*/ 6 w 81"/>
                    <a:gd name="T63" fmla="*/ 17 h 72"/>
                    <a:gd name="T64" fmla="*/ 5 w 81"/>
                    <a:gd name="T65" fmla="*/ 18 h 72"/>
                    <a:gd name="T66" fmla="*/ 0 w 81"/>
                    <a:gd name="T67" fmla="*/ 23 h 72"/>
                    <a:gd name="T68" fmla="*/ 0 w 81"/>
                    <a:gd name="T69" fmla="*/ 36 h 72"/>
                    <a:gd name="T70" fmla="*/ 6 w 81"/>
                    <a:gd name="T71" fmla="*/ 42 h 72"/>
                    <a:gd name="T72" fmla="*/ 6 w 81"/>
                    <a:gd name="T73" fmla="*/ 56 h 72"/>
                    <a:gd name="T74" fmla="*/ 23 w 81"/>
                    <a:gd name="T75" fmla="*/ 72 h 72"/>
                    <a:gd name="T76" fmla="*/ 58 w 81"/>
                    <a:gd name="T77" fmla="*/ 72 h 72"/>
                    <a:gd name="T78" fmla="*/ 75 w 81"/>
                    <a:gd name="T79" fmla="*/ 56 h 72"/>
                    <a:gd name="T80" fmla="*/ 75 w 81"/>
                    <a:gd name="T81" fmla="*/ 42 h 72"/>
                    <a:gd name="T82" fmla="*/ 81 w 81"/>
                    <a:gd name="T83" fmla="*/ 36 h 72"/>
                    <a:gd name="T84" fmla="*/ 81 w 81"/>
                    <a:gd name="T85" fmla="*/ 23 h 72"/>
                    <a:gd name="T86" fmla="*/ 77 w 81"/>
                    <a:gd name="T87" fmla="*/ 18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81" h="72">
                      <a:moveTo>
                        <a:pt x="77" y="18"/>
                      </a:moveTo>
                      <a:cubicBezTo>
                        <a:pt x="76" y="18"/>
                        <a:pt x="76" y="17"/>
                        <a:pt x="75" y="17"/>
                      </a:cubicBezTo>
                      <a:cubicBezTo>
                        <a:pt x="75" y="13"/>
                        <a:pt x="75" y="13"/>
                        <a:pt x="75" y="13"/>
                      </a:cubicBezTo>
                      <a:cubicBezTo>
                        <a:pt x="75" y="12"/>
                        <a:pt x="75" y="11"/>
                        <a:pt x="75" y="11"/>
                      </a:cubicBezTo>
                      <a:cubicBezTo>
                        <a:pt x="75" y="11"/>
                        <a:pt x="75" y="11"/>
                        <a:pt x="75" y="10"/>
                      </a:cubicBezTo>
                      <a:cubicBezTo>
                        <a:pt x="75" y="10"/>
                        <a:pt x="75" y="10"/>
                        <a:pt x="75" y="9"/>
                      </a:cubicBezTo>
                      <a:cubicBezTo>
                        <a:pt x="74" y="9"/>
                        <a:pt x="74" y="9"/>
                        <a:pt x="74" y="9"/>
                      </a:cubicBezTo>
                      <a:cubicBezTo>
                        <a:pt x="74" y="9"/>
                        <a:pt x="74" y="8"/>
                        <a:pt x="74" y="8"/>
                      </a:cubicBezTo>
                      <a:cubicBezTo>
                        <a:pt x="74" y="8"/>
                        <a:pt x="74" y="8"/>
                        <a:pt x="74" y="7"/>
                      </a:cubicBezTo>
                      <a:cubicBezTo>
                        <a:pt x="74" y="7"/>
                        <a:pt x="74" y="7"/>
                        <a:pt x="74" y="7"/>
                      </a:cubicBezTo>
                      <a:cubicBezTo>
                        <a:pt x="74" y="6"/>
                        <a:pt x="73" y="6"/>
                        <a:pt x="73" y="5"/>
                      </a:cubicBezTo>
                      <a:cubicBezTo>
                        <a:pt x="73" y="5"/>
                        <a:pt x="73" y="5"/>
                        <a:pt x="73" y="5"/>
                      </a:cubicBezTo>
                      <a:cubicBezTo>
                        <a:pt x="73" y="5"/>
                        <a:pt x="73" y="4"/>
                        <a:pt x="72" y="4"/>
                      </a:cubicBezTo>
                      <a:cubicBezTo>
                        <a:pt x="72" y="4"/>
                        <a:pt x="72" y="4"/>
                        <a:pt x="72" y="4"/>
                      </a:cubicBezTo>
                      <a:cubicBezTo>
                        <a:pt x="72" y="3"/>
                        <a:pt x="72" y="3"/>
                        <a:pt x="72" y="3"/>
                      </a:cubicBezTo>
                      <a:cubicBezTo>
                        <a:pt x="72" y="3"/>
                        <a:pt x="72" y="3"/>
                        <a:pt x="72" y="3"/>
                      </a:cubicBezTo>
                      <a:cubicBezTo>
                        <a:pt x="70" y="3"/>
                        <a:pt x="68" y="4"/>
                        <a:pt x="65" y="4"/>
                      </a:cubicBezTo>
                      <a:cubicBezTo>
                        <a:pt x="61" y="4"/>
                        <a:pt x="56" y="2"/>
                        <a:pt x="54" y="1"/>
                      </a:cubicBezTo>
                      <a:cubicBezTo>
                        <a:pt x="49" y="2"/>
                        <a:pt x="41" y="4"/>
                        <a:pt x="33" y="4"/>
                      </a:cubicBezTo>
                      <a:cubicBezTo>
                        <a:pt x="24" y="4"/>
                        <a:pt x="16" y="2"/>
                        <a:pt x="11" y="0"/>
                      </a:cubicBezTo>
                      <a:cubicBezTo>
                        <a:pt x="10" y="2"/>
                        <a:pt x="9" y="3"/>
                        <a:pt x="8" y="4"/>
                      </a:cubicBezTo>
                      <a:cubicBezTo>
                        <a:pt x="8" y="4"/>
                        <a:pt x="8" y="4"/>
                        <a:pt x="8" y="4"/>
                      </a:cubicBezTo>
                      <a:cubicBezTo>
                        <a:pt x="8" y="5"/>
                        <a:pt x="8" y="5"/>
                        <a:pt x="7" y="6"/>
                      </a:cubicBezTo>
                      <a:cubicBezTo>
                        <a:pt x="7" y="6"/>
                        <a:pt x="7" y="6"/>
                        <a:pt x="7" y="6"/>
                      </a:cubicBezTo>
                      <a:cubicBezTo>
                        <a:pt x="7" y="6"/>
                        <a:pt x="7" y="7"/>
                        <a:pt x="7" y="7"/>
                      </a:cubicBezTo>
                      <a:cubicBezTo>
                        <a:pt x="7" y="7"/>
                        <a:pt x="7" y="7"/>
                        <a:pt x="7" y="7"/>
                      </a:cubicBezTo>
                      <a:cubicBezTo>
                        <a:pt x="7" y="8"/>
                        <a:pt x="6" y="8"/>
                        <a:pt x="6" y="9"/>
                      </a:cubicBezTo>
                      <a:cubicBezTo>
                        <a:pt x="6" y="9"/>
                        <a:pt x="6" y="9"/>
                        <a:pt x="6" y="9"/>
                      </a:cubicBezTo>
                      <a:cubicBezTo>
                        <a:pt x="6" y="9"/>
                        <a:pt x="6" y="10"/>
                        <a:pt x="6" y="10"/>
                      </a:cubicBezTo>
                      <a:cubicBezTo>
                        <a:pt x="6" y="11"/>
                        <a:pt x="6" y="11"/>
                        <a:pt x="6" y="11"/>
                      </a:cubicBezTo>
                      <a:cubicBezTo>
                        <a:pt x="6" y="11"/>
                        <a:pt x="6" y="12"/>
                        <a:pt x="6" y="13"/>
                      </a:cubicBezTo>
                      <a:cubicBezTo>
                        <a:pt x="6" y="17"/>
                        <a:pt x="6" y="17"/>
                        <a:pt x="6" y="17"/>
                      </a:cubicBezTo>
                      <a:cubicBezTo>
                        <a:pt x="6" y="17"/>
                        <a:pt x="5" y="17"/>
                        <a:pt x="5" y="18"/>
                      </a:cubicBezTo>
                      <a:cubicBezTo>
                        <a:pt x="2" y="18"/>
                        <a:pt x="0" y="20"/>
                        <a:pt x="0" y="23"/>
                      </a:cubicBezTo>
                      <a:cubicBezTo>
                        <a:pt x="0" y="36"/>
                        <a:pt x="0" y="36"/>
                        <a:pt x="0" y="36"/>
                      </a:cubicBezTo>
                      <a:cubicBezTo>
                        <a:pt x="0" y="39"/>
                        <a:pt x="3" y="42"/>
                        <a:pt x="6" y="42"/>
                      </a:cubicBezTo>
                      <a:cubicBezTo>
                        <a:pt x="6" y="56"/>
                        <a:pt x="6" y="56"/>
                        <a:pt x="6" y="56"/>
                      </a:cubicBezTo>
                      <a:cubicBezTo>
                        <a:pt x="6" y="65"/>
                        <a:pt x="13" y="72"/>
                        <a:pt x="23" y="72"/>
                      </a:cubicBezTo>
                      <a:cubicBezTo>
                        <a:pt x="58" y="72"/>
                        <a:pt x="58" y="72"/>
                        <a:pt x="58" y="72"/>
                      </a:cubicBezTo>
                      <a:cubicBezTo>
                        <a:pt x="67" y="72"/>
                        <a:pt x="75" y="65"/>
                        <a:pt x="75" y="56"/>
                      </a:cubicBezTo>
                      <a:cubicBezTo>
                        <a:pt x="75" y="42"/>
                        <a:pt x="75" y="42"/>
                        <a:pt x="75" y="42"/>
                      </a:cubicBezTo>
                      <a:cubicBezTo>
                        <a:pt x="78" y="42"/>
                        <a:pt x="81" y="39"/>
                        <a:pt x="81" y="36"/>
                      </a:cubicBezTo>
                      <a:cubicBezTo>
                        <a:pt x="81" y="23"/>
                        <a:pt x="81" y="23"/>
                        <a:pt x="81" y="23"/>
                      </a:cubicBezTo>
                      <a:cubicBezTo>
                        <a:pt x="81" y="21"/>
                        <a:pt x="79" y="19"/>
                        <a:pt x="77" y="18"/>
                      </a:cubicBezTo>
                      <a:close/>
                    </a:path>
                  </a:pathLst>
                </a:custGeom>
                <a:solidFill>
                  <a:srgbClr val="E0BB8D"/>
                </a:solidFill>
                <a:ln>
                  <a:noFill/>
                </a:ln>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grpSp>
        </p:grpSp>
        <p:sp>
          <p:nvSpPr>
            <p:cNvPr id="1368" name="Freeform 399"/>
            <p:cNvSpPr>
              <a:spLocks/>
            </p:cNvSpPr>
            <p:nvPr/>
          </p:nvSpPr>
          <p:spPr bwMode="auto">
            <a:xfrm flipH="1">
              <a:off x="8554049" y="6763980"/>
              <a:ext cx="181814" cy="94749"/>
            </a:xfrm>
            <a:custGeom>
              <a:avLst/>
              <a:gdLst>
                <a:gd name="T0" fmla="*/ 26 w 51"/>
                <a:gd name="T1" fmla="*/ 0 h 26"/>
                <a:gd name="T2" fmla="*/ 0 w 51"/>
                <a:gd name="T3" fmla="*/ 26 h 26"/>
                <a:gd name="T4" fmla="*/ 51 w 51"/>
                <a:gd name="T5" fmla="*/ 26 h 26"/>
                <a:gd name="T6" fmla="*/ 26 w 51"/>
                <a:gd name="T7" fmla="*/ 0 h 26"/>
              </a:gdLst>
              <a:ahLst/>
              <a:cxnLst>
                <a:cxn ang="0">
                  <a:pos x="T0" y="T1"/>
                </a:cxn>
                <a:cxn ang="0">
                  <a:pos x="T2" y="T3"/>
                </a:cxn>
                <a:cxn ang="0">
                  <a:pos x="T4" y="T5"/>
                </a:cxn>
                <a:cxn ang="0">
                  <a:pos x="T6" y="T7"/>
                </a:cxn>
              </a:cxnLst>
              <a:rect l="0" t="0" r="r" b="b"/>
              <a:pathLst>
                <a:path w="51" h="26">
                  <a:moveTo>
                    <a:pt x="26" y="0"/>
                  </a:moveTo>
                  <a:cubicBezTo>
                    <a:pt x="11" y="0"/>
                    <a:pt x="0" y="12"/>
                    <a:pt x="0" y="26"/>
                  </a:cubicBezTo>
                  <a:cubicBezTo>
                    <a:pt x="51" y="26"/>
                    <a:pt x="51" y="26"/>
                    <a:pt x="51" y="26"/>
                  </a:cubicBezTo>
                  <a:cubicBezTo>
                    <a:pt x="51" y="12"/>
                    <a:pt x="40" y="0"/>
                    <a:pt x="26" y="0"/>
                  </a:cubicBezTo>
                  <a:close/>
                </a:path>
              </a:pathLst>
            </a:custGeom>
            <a:solidFill>
              <a:schemeClr val="tx1">
                <a:lumMod val="50000"/>
              </a:schemeClr>
            </a:solidFill>
            <a:ln>
              <a:noFill/>
            </a:ln>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1369" name="Freeform 400"/>
            <p:cNvSpPr>
              <a:spLocks/>
            </p:cNvSpPr>
            <p:nvPr/>
          </p:nvSpPr>
          <p:spPr bwMode="auto">
            <a:xfrm flipH="1">
              <a:off x="8328703" y="6763980"/>
              <a:ext cx="181814" cy="94749"/>
            </a:xfrm>
            <a:custGeom>
              <a:avLst/>
              <a:gdLst>
                <a:gd name="T0" fmla="*/ 25 w 51"/>
                <a:gd name="T1" fmla="*/ 0 h 26"/>
                <a:gd name="T2" fmla="*/ 0 w 51"/>
                <a:gd name="T3" fmla="*/ 26 h 26"/>
                <a:gd name="T4" fmla="*/ 51 w 51"/>
                <a:gd name="T5" fmla="*/ 26 h 26"/>
                <a:gd name="T6" fmla="*/ 25 w 51"/>
                <a:gd name="T7" fmla="*/ 0 h 26"/>
              </a:gdLst>
              <a:ahLst/>
              <a:cxnLst>
                <a:cxn ang="0">
                  <a:pos x="T0" y="T1"/>
                </a:cxn>
                <a:cxn ang="0">
                  <a:pos x="T2" y="T3"/>
                </a:cxn>
                <a:cxn ang="0">
                  <a:pos x="T4" y="T5"/>
                </a:cxn>
                <a:cxn ang="0">
                  <a:pos x="T6" y="T7"/>
                </a:cxn>
              </a:cxnLst>
              <a:rect l="0" t="0" r="r" b="b"/>
              <a:pathLst>
                <a:path w="51" h="26">
                  <a:moveTo>
                    <a:pt x="25" y="0"/>
                  </a:moveTo>
                  <a:cubicBezTo>
                    <a:pt x="11" y="0"/>
                    <a:pt x="0" y="12"/>
                    <a:pt x="0" y="26"/>
                  </a:cubicBezTo>
                  <a:cubicBezTo>
                    <a:pt x="51" y="26"/>
                    <a:pt x="51" y="26"/>
                    <a:pt x="51" y="26"/>
                  </a:cubicBezTo>
                  <a:cubicBezTo>
                    <a:pt x="51" y="12"/>
                    <a:pt x="39" y="0"/>
                    <a:pt x="25" y="0"/>
                  </a:cubicBezTo>
                  <a:close/>
                </a:path>
              </a:pathLst>
            </a:custGeom>
            <a:solidFill>
              <a:schemeClr val="tx1">
                <a:lumMod val="50000"/>
              </a:schemeClr>
            </a:solidFill>
            <a:ln>
              <a:noFill/>
            </a:ln>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gr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02" y="5787062"/>
            <a:ext cx="4141792" cy="859665"/>
          </a:xfrm>
          <a:prstGeom prst="rect">
            <a:avLst/>
          </a:prstGeom>
        </p:spPr>
      </p:pic>
      <p:pic>
        <p:nvPicPr>
          <p:cNvPr id="177" name="Picture 176"/>
          <p:cNvPicPr>
            <a:picLocks noChangeAspect="1"/>
          </p:cNvPicPr>
          <p:nvPr/>
        </p:nvPicPr>
        <p:blipFill>
          <a:blip r:embed="rId4"/>
          <a:stretch>
            <a:fillRect/>
          </a:stretch>
        </p:blipFill>
        <p:spPr>
          <a:xfrm>
            <a:off x="153368" y="-112321"/>
            <a:ext cx="4642930" cy="2055873"/>
          </a:xfrm>
          <a:prstGeom prst="rect">
            <a:avLst/>
          </a:prstGeom>
        </p:spPr>
      </p:pic>
      <p:sp>
        <p:nvSpPr>
          <p:cNvPr id="14" name="TextBox 13"/>
          <p:cNvSpPr txBox="1"/>
          <p:nvPr/>
        </p:nvSpPr>
        <p:spPr>
          <a:xfrm>
            <a:off x="6215203" y="679823"/>
            <a:ext cx="4655845" cy="768409"/>
          </a:xfrm>
          <a:prstGeom prst="rect">
            <a:avLst/>
          </a:prstGeom>
          <a:noFill/>
        </p:spPr>
        <p:txBody>
          <a:bodyPr wrap="none" lIns="0" tIns="0" rIns="0" bIns="0" rtlCol="0">
            <a:spAutoFit/>
          </a:bodyPr>
          <a:lstStyle/>
          <a:p>
            <a:r>
              <a:rPr lang="en-US" sz="4896" spc="-71" dirty="0">
                <a:gradFill>
                  <a:gsLst>
                    <a:gs pos="2917">
                      <a:schemeClr val="bg2"/>
                    </a:gs>
                    <a:gs pos="95000">
                      <a:schemeClr val="bg2"/>
                    </a:gs>
                  </a:gsLst>
                  <a:lin ang="5400000" scaled="0"/>
                </a:gradFill>
                <a:latin typeface="+mj-lt"/>
              </a:rPr>
              <a:t>Sharing is caring…</a:t>
            </a:r>
            <a:endParaRPr lang="fi-FI" sz="4896" spc="-71" dirty="0">
              <a:gradFill>
                <a:gsLst>
                  <a:gs pos="2917">
                    <a:schemeClr val="bg2"/>
                  </a:gs>
                  <a:gs pos="95000">
                    <a:schemeClr val="bg2"/>
                  </a:gs>
                </a:gsLst>
                <a:lin ang="5400000" scaled="0"/>
              </a:gradFill>
              <a:latin typeface="+mj-lt"/>
            </a:endParaRPr>
          </a:p>
        </p:txBody>
      </p:sp>
      <p:sp>
        <p:nvSpPr>
          <p:cNvPr id="187" name="TextBox 186"/>
          <p:cNvSpPr txBox="1"/>
          <p:nvPr/>
        </p:nvSpPr>
        <p:spPr>
          <a:xfrm>
            <a:off x="412195" y="4924132"/>
            <a:ext cx="5954882" cy="640363"/>
          </a:xfrm>
          <a:prstGeom prst="rect">
            <a:avLst/>
          </a:prstGeom>
          <a:noFill/>
        </p:spPr>
        <p:txBody>
          <a:bodyPr wrap="none" lIns="0" tIns="0" rIns="0" bIns="0" rtlCol="0">
            <a:spAutoFit/>
          </a:bodyPr>
          <a:lstStyle/>
          <a:p>
            <a:r>
              <a:rPr lang="en-US" sz="4080" b="1" spc="-71" dirty="0">
                <a:solidFill>
                  <a:schemeClr val="tx2"/>
                </a:solidFill>
                <a:latin typeface="+mj-lt"/>
              </a:rPr>
              <a:t>http://aka.ms/OfficeDevPnP</a:t>
            </a:r>
            <a:endParaRPr lang="fi-FI" sz="4080" b="1" spc="-71" dirty="0">
              <a:solidFill>
                <a:schemeClr val="tx2"/>
              </a:solidFill>
              <a:latin typeface="+mj-lt"/>
            </a:endParaRPr>
          </a:p>
        </p:txBody>
      </p:sp>
      <p:pic>
        <p:nvPicPr>
          <p:cNvPr id="184" name="Picture 2" descr="http://www.logodesignlove.com/images/car/volvo-logotype.jpg"/>
          <p:cNvPicPr>
            <a:picLocks noChangeAspect="1" noChangeArrowheads="1"/>
          </p:cNvPicPr>
          <p:nvPr/>
        </p:nvPicPr>
        <p:blipFill rotWithShape="1">
          <a:blip r:embed="rId5">
            <a:extLst>
              <a:ext uri="{28A0092B-C50C-407E-A947-70E740481C1C}">
                <a14:useLocalDpi xmlns:a14="http://schemas.microsoft.com/office/drawing/2010/main" val="0"/>
              </a:ext>
            </a:extLst>
          </a:blip>
          <a:srcRect t="34083" b="35654"/>
          <a:stretch/>
        </p:blipFill>
        <p:spPr bwMode="auto">
          <a:xfrm>
            <a:off x="3954455" y="5923513"/>
            <a:ext cx="2623558" cy="5557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9447091"/>
      </p:ext>
    </p:extLst>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77"/>
                                        </p:tgtEl>
                                        <p:attrNameLst>
                                          <p:attrName>style.visibility</p:attrName>
                                        </p:attrNameLst>
                                      </p:cBhvr>
                                      <p:to>
                                        <p:strVal val="visible"/>
                                      </p:to>
                                    </p:set>
                                    <p:animEffect transition="in" filter="wipe(left)">
                                      <p:cBhvr>
                                        <p:cTn id="7" dur="500"/>
                                        <p:tgtEl>
                                          <p:spTgt spid="177"/>
                                        </p:tgtEl>
                                      </p:cBhvr>
                                    </p:animEffect>
                                  </p:childTnLst>
                                </p:cTn>
                              </p:par>
                              <p:par>
                                <p:cTn id="8" presetID="22" presetClass="entr" presetSubtype="8" fill="hold" grpId="0"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wipe(left)">
                                      <p:cBhvr>
                                        <p:cTn id="10" dur="500"/>
                                        <p:tgtEl>
                                          <p:spTgt spid="14"/>
                                        </p:tgtEl>
                                      </p:cBhvr>
                                    </p:animEffect>
                                  </p:childTnLst>
                                </p:cTn>
                              </p:par>
                            </p:childTnLst>
                          </p:cTn>
                        </p:par>
                        <p:par>
                          <p:cTn id="11" fill="hold">
                            <p:stCondLst>
                              <p:cond delay="1000"/>
                            </p:stCondLst>
                            <p:childTnLst>
                              <p:par>
                                <p:cTn id="12" presetID="2" presetClass="entr" presetSubtype="4" fill="hold" nodeType="afterEffect">
                                  <p:stCondLst>
                                    <p:cond delay="250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1000" fill="hold"/>
                                        <p:tgtEl>
                                          <p:spTgt spid="2"/>
                                        </p:tgtEl>
                                        <p:attrNameLst>
                                          <p:attrName>ppt_x</p:attrName>
                                        </p:attrNameLst>
                                      </p:cBhvr>
                                      <p:tavLst>
                                        <p:tav tm="0">
                                          <p:val>
                                            <p:strVal val="#ppt_x"/>
                                          </p:val>
                                        </p:tav>
                                        <p:tav tm="100000">
                                          <p:val>
                                            <p:strVal val="#ppt_x"/>
                                          </p:val>
                                        </p:tav>
                                      </p:tavLst>
                                    </p:anim>
                                    <p:anim calcmode="lin" valueType="num">
                                      <p:cBhvr additive="base">
                                        <p:cTn id="15" dur="1000" fill="hold"/>
                                        <p:tgtEl>
                                          <p:spTgt spid="2"/>
                                        </p:tgtEl>
                                        <p:attrNameLst>
                                          <p:attrName>ppt_y</p:attrName>
                                        </p:attrNameLst>
                                      </p:cBhvr>
                                      <p:tavLst>
                                        <p:tav tm="0">
                                          <p:val>
                                            <p:strVal val="1+#ppt_h/2"/>
                                          </p:val>
                                        </p:tav>
                                        <p:tav tm="100000">
                                          <p:val>
                                            <p:strVal val="#ppt_y"/>
                                          </p:val>
                                        </p:tav>
                                      </p:tavLst>
                                    </p:anim>
                                  </p:childTnLst>
                                </p:cTn>
                              </p:par>
                              <p:par>
                                <p:cTn id="16" presetID="2" presetClass="entr" presetSubtype="4" fill="hold" nodeType="withEffect">
                                  <p:stCondLst>
                                    <p:cond delay="2500"/>
                                  </p:stCondLst>
                                  <p:childTnLst>
                                    <p:set>
                                      <p:cBhvr>
                                        <p:cTn id="17" dur="1" fill="hold">
                                          <p:stCondLst>
                                            <p:cond delay="0"/>
                                          </p:stCondLst>
                                        </p:cTn>
                                        <p:tgtEl>
                                          <p:spTgt spid="184"/>
                                        </p:tgtEl>
                                        <p:attrNameLst>
                                          <p:attrName>style.visibility</p:attrName>
                                        </p:attrNameLst>
                                      </p:cBhvr>
                                      <p:to>
                                        <p:strVal val="visible"/>
                                      </p:to>
                                    </p:set>
                                    <p:anim calcmode="lin" valueType="num">
                                      <p:cBhvr additive="base">
                                        <p:cTn id="18" dur="1000" fill="hold"/>
                                        <p:tgtEl>
                                          <p:spTgt spid="184"/>
                                        </p:tgtEl>
                                        <p:attrNameLst>
                                          <p:attrName>ppt_x</p:attrName>
                                        </p:attrNameLst>
                                      </p:cBhvr>
                                      <p:tavLst>
                                        <p:tav tm="0">
                                          <p:val>
                                            <p:strVal val="#ppt_x"/>
                                          </p:val>
                                        </p:tav>
                                        <p:tav tm="100000">
                                          <p:val>
                                            <p:strVal val="#ppt_x"/>
                                          </p:val>
                                        </p:tav>
                                      </p:tavLst>
                                    </p:anim>
                                    <p:anim calcmode="lin" valueType="num">
                                      <p:cBhvr additive="base">
                                        <p:cTn id="19" dur="1000" fill="hold"/>
                                        <p:tgtEl>
                                          <p:spTgt spid="184"/>
                                        </p:tgtEl>
                                        <p:attrNameLst>
                                          <p:attrName>ppt_y</p:attrName>
                                        </p:attrNameLst>
                                      </p:cBhvr>
                                      <p:tavLst>
                                        <p:tav tm="0">
                                          <p:val>
                                            <p:strVal val="1+#ppt_h/2"/>
                                          </p:val>
                                        </p:tav>
                                        <p:tav tm="100000">
                                          <p:val>
                                            <p:strVal val="#ppt_y"/>
                                          </p:val>
                                        </p:tav>
                                      </p:tavLst>
                                    </p:anim>
                                  </p:childTnLst>
                                </p:cTn>
                              </p:par>
                              <p:par>
                                <p:cTn id="20" presetID="22" presetClass="entr" presetSubtype="8" fill="hold" grpId="0" nodeType="withEffect">
                                  <p:stCondLst>
                                    <p:cond delay="1500"/>
                                  </p:stCondLst>
                                  <p:childTnLst>
                                    <p:set>
                                      <p:cBhvr>
                                        <p:cTn id="21" dur="1" fill="hold">
                                          <p:stCondLst>
                                            <p:cond delay="0"/>
                                          </p:stCondLst>
                                        </p:cTn>
                                        <p:tgtEl>
                                          <p:spTgt spid="187"/>
                                        </p:tgtEl>
                                        <p:attrNameLst>
                                          <p:attrName>style.visibility</p:attrName>
                                        </p:attrNameLst>
                                      </p:cBhvr>
                                      <p:to>
                                        <p:strVal val="visible"/>
                                      </p:to>
                                    </p:set>
                                    <p:animEffect transition="in" filter="wipe(left)">
                                      <p:cBhvr>
                                        <p:cTn id="22" dur="1000"/>
                                        <p:tgtEl>
                                          <p:spTgt spid="187"/>
                                        </p:tgtEl>
                                      </p:cBhvr>
                                    </p:animEffect>
                                  </p:childTnLst>
                                </p:cTn>
                              </p:par>
                              <p:par>
                                <p:cTn id="23" presetID="22" presetClass="entr" presetSubtype="8" fill="hold" nodeType="withEffect">
                                  <p:stCondLst>
                                    <p:cond delay="1000"/>
                                  </p:stCondLst>
                                  <p:childTnLst>
                                    <p:set>
                                      <p:cBhvr>
                                        <p:cTn id="24" dur="1" fill="hold">
                                          <p:stCondLst>
                                            <p:cond delay="0"/>
                                          </p:stCondLst>
                                        </p:cTn>
                                        <p:tgtEl>
                                          <p:spTgt spid="13"/>
                                        </p:tgtEl>
                                        <p:attrNameLst>
                                          <p:attrName>style.visibility</p:attrName>
                                        </p:attrNameLst>
                                      </p:cBhvr>
                                      <p:to>
                                        <p:strVal val="visible"/>
                                      </p:to>
                                    </p:set>
                                    <p:animEffect transition="in" filter="wipe(left)">
                                      <p:cBhvr>
                                        <p:cTn id="25" dur="500"/>
                                        <p:tgtEl>
                                          <p:spTgt spid="13"/>
                                        </p:tgtEl>
                                      </p:cBhvr>
                                    </p:animEffect>
                                  </p:childTnLst>
                                </p:cTn>
                              </p:par>
                              <p:par>
                                <p:cTn id="26" presetID="22" presetClass="entr" presetSubtype="8" fill="hold" nodeType="withEffect">
                                  <p:stCondLst>
                                    <p:cond delay="1500"/>
                                  </p:stCondLst>
                                  <p:childTnLst>
                                    <p:set>
                                      <p:cBhvr>
                                        <p:cTn id="27" dur="1" fill="hold">
                                          <p:stCondLst>
                                            <p:cond delay="0"/>
                                          </p:stCondLst>
                                        </p:cTn>
                                        <p:tgtEl>
                                          <p:spTgt spid="561"/>
                                        </p:tgtEl>
                                        <p:attrNameLst>
                                          <p:attrName>style.visibility</p:attrName>
                                        </p:attrNameLst>
                                      </p:cBhvr>
                                      <p:to>
                                        <p:strVal val="visible"/>
                                      </p:to>
                                    </p:set>
                                    <p:animEffect transition="in" filter="wipe(left)">
                                      <p:cBhvr>
                                        <p:cTn id="28" dur="500"/>
                                        <p:tgtEl>
                                          <p:spTgt spid="561"/>
                                        </p:tgtEl>
                                      </p:cBhvr>
                                    </p:animEffect>
                                  </p:childTnLst>
                                </p:cTn>
                              </p:par>
                              <p:par>
                                <p:cTn id="29" presetID="10" presetClass="entr" presetSubtype="0" fill="hold" grpId="0" nodeType="withEffect">
                                  <p:stCondLst>
                                    <p:cond delay="500"/>
                                  </p:stCondLst>
                                  <p:childTnLst>
                                    <p:set>
                                      <p:cBhvr>
                                        <p:cTn id="30" dur="1" fill="hold">
                                          <p:stCondLst>
                                            <p:cond delay="0"/>
                                          </p:stCondLst>
                                        </p:cTn>
                                        <p:tgtEl>
                                          <p:spTgt spid="1294"/>
                                        </p:tgtEl>
                                        <p:attrNameLst>
                                          <p:attrName>style.visibility</p:attrName>
                                        </p:attrNameLst>
                                      </p:cBhvr>
                                      <p:to>
                                        <p:strVal val="visible"/>
                                      </p:to>
                                    </p:set>
                                    <p:animEffect transition="in" filter="fade">
                                      <p:cBhvr>
                                        <p:cTn id="31" dur="3000"/>
                                        <p:tgtEl>
                                          <p:spTgt spid="1294"/>
                                        </p:tgtEl>
                                      </p:cBhvr>
                                    </p:animEffect>
                                  </p:childTnLst>
                                </p:cTn>
                              </p:par>
                              <p:par>
                                <p:cTn id="32" presetID="10" presetClass="entr" presetSubtype="0" fill="hold" grpId="0" nodeType="withEffect">
                                  <p:stCondLst>
                                    <p:cond delay="1500"/>
                                  </p:stCondLst>
                                  <p:childTnLst>
                                    <p:set>
                                      <p:cBhvr>
                                        <p:cTn id="33" dur="1" fill="hold">
                                          <p:stCondLst>
                                            <p:cond delay="0"/>
                                          </p:stCondLst>
                                        </p:cTn>
                                        <p:tgtEl>
                                          <p:spTgt spid="1295"/>
                                        </p:tgtEl>
                                        <p:attrNameLst>
                                          <p:attrName>style.visibility</p:attrName>
                                        </p:attrNameLst>
                                      </p:cBhvr>
                                      <p:to>
                                        <p:strVal val="visible"/>
                                      </p:to>
                                    </p:set>
                                    <p:animEffect transition="in" filter="fade">
                                      <p:cBhvr>
                                        <p:cTn id="34" dur="3000"/>
                                        <p:tgtEl>
                                          <p:spTgt spid="1295"/>
                                        </p:tgtEl>
                                      </p:cBhvr>
                                    </p:animEffect>
                                  </p:childTnLst>
                                </p:cTn>
                              </p:par>
                              <p:par>
                                <p:cTn id="35" presetID="10" presetClass="entr" presetSubtype="0" fill="hold" grpId="0" nodeType="withEffect">
                                  <p:stCondLst>
                                    <p:cond delay="1000"/>
                                  </p:stCondLst>
                                  <p:childTnLst>
                                    <p:set>
                                      <p:cBhvr>
                                        <p:cTn id="36" dur="1" fill="hold">
                                          <p:stCondLst>
                                            <p:cond delay="0"/>
                                          </p:stCondLst>
                                        </p:cTn>
                                        <p:tgtEl>
                                          <p:spTgt spid="1293"/>
                                        </p:tgtEl>
                                        <p:attrNameLst>
                                          <p:attrName>style.visibility</p:attrName>
                                        </p:attrNameLst>
                                      </p:cBhvr>
                                      <p:to>
                                        <p:strVal val="visible"/>
                                      </p:to>
                                    </p:set>
                                    <p:animEffect transition="in" filter="fade">
                                      <p:cBhvr>
                                        <p:cTn id="37" dur="3000"/>
                                        <p:tgtEl>
                                          <p:spTgt spid="1293"/>
                                        </p:tgtEl>
                                      </p:cBhvr>
                                    </p:animEffect>
                                  </p:childTnLst>
                                </p:cTn>
                              </p:par>
                              <p:par>
                                <p:cTn id="38" presetID="10" presetClass="entr" presetSubtype="0" fill="hold" grpId="0" nodeType="withEffect">
                                  <p:stCondLst>
                                    <p:cond delay="1250"/>
                                  </p:stCondLst>
                                  <p:childTnLst>
                                    <p:set>
                                      <p:cBhvr>
                                        <p:cTn id="39" dur="1" fill="hold">
                                          <p:stCondLst>
                                            <p:cond delay="0"/>
                                          </p:stCondLst>
                                        </p:cTn>
                                        <p:tgtEl>
                                          <p:spTgt spid="1292"/>
                                        </p:tgtEl>
                                        <p:attrNameLst>
                                          <p:attrName>style.visibility</p:attrName>
                                        </p:attrNameLst>
                                      </p:cBhvr>
                                      <p:to>
                                        <p:strVal val="visible"/>
                                      </p:to>
                                    </p:set>
                                    <p:animEffect transition="in" filter="fade">
                                      <p:cBhvr>
                                        <p:cTn id="40" dur="3000"/>
                                        <p:tgtEl>
                                          <p:spTgt spid="1292"/>
                                        </p:tgtEl>
                                      </p:cBhvr>
                                    </p:animEffect>
                                  </p:childTnLst>
                                </p:cTn>
                              </p:par>
                              <p:par>
                                <p:cTn id="41" presetID="10" presetClass="entr" presetSubtype="0" fill="hold" grpId="0" nodeType="withEffect">
                                  <p:stCondLst>
                                    <p:cond delay="2000"/>
                                  </p:stCondLst>
                                  <p:childTnLst>
                                    <p:set>
                                      <p:cBhvr>
                                        <p:cTn id="42" dur="1" fill="hold">
                                          <p:stCondLst>
                                            <p:cond delay="0"/>
                                          </p:stCondLst>
                                        </p:cTn>
                                        <p:tgtEl>
                                          <p:spTgt spid="1358"/>
                                        </p:tgtEl>
                                        <p:attrNameLst>
                                          <p:attrName>style.visibility</p:attrName>
                                        </p:attrNameLst>
                                      </p:cBhvr>
                                      <p:to>
                                        <p:strVal val="visible"/>
                                      </p:to>
                                    </p:set>
                                    <p:animEffect transition="in" filter="fade">
                                      <p:cBhvr>
                                        <p:cTn id="43" dur="3000"/>
                                        <p:tgtEl>
                                          <p:spTgt spid="1358"/>
                                        </p:tgtEl>
                                      </p:cBhvr>
                                    </p:animEffect>
                                  </p:childTnLst>
                                </p:cTn>
                              </p:par>
                              <p:par>
                                <p:cTn id="44" presetID="10" presetClass="entr" presetSubtype="0" fill="hold" grpId="0" nodeType="withEffect">
                                  <p:stCondLst>
                                    <p:cond delay="1500"/>
                                  </p:stCondLst>
                                  <p:childTnLst>
                                    <p:set>
                                      <p:cBhvr>
                                        <p:cTn id="45" dur="1" fill="hold">
                                          <p:stCondLst>
                                            <p:cond delay="0"/>
                                          </p:stCondLst>
                                        </p:cTn>
                                        <p:tgtEl>
                                          <p:spTgt spid="1359"/>
                                        </p:tgtEl>
                                        <p:attrNameLst>
                                          <p:attrName>style.visibility</p:attrName>
                                        </p:attrNameLst>
                                      </p:cBhvr>
                                      <p:to>
                                        <p:strVal val="visible"/>
                                      </p:to>
                                    </p:set>
                                    <p:animEffect transition="in" filter="fade">
                                      <p:cBhvr>
                                        <p:cTn id="46" dur="3000"/>
                                        <p:tgtEl>
                                          <p:spTgt spid="1359"/>
                                        </p:tgtEl>
                                      </p:cBhvr>
                                    </p:animEffect>
                                  </p:childTnLst>
                                </p:cTn>
                              </p:par>
                              <p:par>
                                <p:cTn id="47" presetID="42" presetClass="entr" presetSubtype="0" fill="hold" nodeType="withEffect">
                                  <p:stCondLst>
                                    <p:cond delay="5000"/>
                                  </p:stCondLst>
                                  <p:childTnLst>
                                    <p:set>
                                      <p:cBhvr>
                                        <p:cTn id="48" dur="1" fill="hold">
                                          <p:stCondLst>
                                            <p:cond delay="0"/>
                                          </p:stCondLst>
                                        </p:cTn>
                                        <p:tgtEl>
                                          <p:spTgt spid="7"/>
                                        </p:tgtEl>
                                        <p:attrNameLst>
                                          <p:attrName>style.visibility</p:attrName>
                                        </p:attrNameLst>
                                      </p:cBhvr>
                                      <p:to>
                                        <p:strVal val="visible"/>
                                      </p:to>
                                    </p:set>
                                    <p:animEffect transition="in" filter="fade">
                                      <p:cBhvr>
                                        <p:cTn id="49" dur="1000"/>
                                        <p:tgtEl>
                                          <p:spTgt spid="7"/>
                                        </p:tgtEl>
                                      </p:cBhvr>
                                    </p:animEffect>
                                    <p:anim calcmode="lin" valueType="num">
                                      <p:cBhvr>
                                        <p:cTn id="50" dur="1000" fill="hold"/>
                                        <p:tgtEl>
                                          <p:spTgt spid="7"/>
                                        </p:tgtEl>
                                        <p:attrNameLst>
                                          <p:attrName>ppt_x</p:attrName>
                                        </p:attrNameLst>
                                      </p:cBhvr>
                                      <p:tavLst>
                                        <p:tav tm="0">
                                          <p:val>
                                            <p:strVal val="#ppt_x"/>
                                          </p:val>
                                        </p:tav>
                                        <p:tav tm="100000">
                                          <p:val>
                                            <p:strVal val="#ppt_x"/>
                                          </p:val>
                                        </p:tav>
                                      </p:tavLst>
                                    </p:anim>
                                    <p:anim calcmode="lin" valueType="num">
                                      <p:cBhvr>
                                        <p:cTn id="51" dur="1000" fill="hold"/>
                                        <p:tgtEl>
                                          <p:spTgt spid="7"/>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5500"/>
                                  </p:stCondLst>
                                  <p:childTnLst>
                                    <p:set>
                                      <p:cBhvr>
                                        <p:cTn id="53" dur="1" fill="hold">
                                          <p:stCondLst>
                                            <p:cond delay="0"/>
                                          </p:stCondLst>
                                        </p:cTn>
                                        <p:tgtEl>
                                          <p:spTgt spid="560"/>
                                        </p:tgtEl>
                                        <p:attrNameLst>
                                          <p:attrName>style.visibility</p:attrName>
                                        </p:attrNameLst>
                                      </p:cBhvr>
                                      <p:to>
                                        <p:strVal val="visible"/>
                                      </p:to>
                                    </p:set>
                                    <p:animEffect transition="in" filter="fade">
                                      <p:cBhvr>
                                        <p:cTn id="54" dur="1000"/>
                                        <p:tgtEl>
                                          <p:spTgt spid="560"/>
                                        </p:tgtEl>
                                      </p:cBhvr>
                                    </p:animEffect>
                                    <p:anim calcmode="lin" valueType="num">
                                      <p:cBhvr>
                                        <p:cTn id="55" dur="1000" fill="hold"/>
                                        <p:tgtEl>
                                          <p:spTgt spid="560"/>
                                        </p:tgtEl>
                                        <p:attrNameLst>
                                          <p:attrName>ppt_x</p:attrName>
                                        </p:attrNameLst>
                                      </p:cBhvr>
                                      <p:tavLst>
                                        <p:tav tm="0">
                                          <p:val>
                                            <p:strVal val="#ppt_x"/>
                                          </p:val>
                                        </p:tav>
                                        <p:tav tm="100000">
                                          <p:val>
                                            <p:strVal val="#ppt_x"/>
                                          </p:val>
                                        </p:tav>
                                      </p:tavLst>
                                    </p:anim>
                                    <p:anim calcmode="lin" valueType="num">
                                      <p:cBhvr>
                                        <p:cTn id="56" dur="1000" fill="hold"/>
                                        <p:tgtEl>
                                          <p:spTgt spid="560"/>
                                        </p:tgtEl>
                                        <p:attrNameLst>
                                          <p:attrName>ppt_y</p:attrName>
                                        </p:attrNameLst>
                                      </p:cBhvr>
                                      <p:tavLst>
                                        <p:tav tm="0">
                                          <p:val>
                                            <p:strVal val="#ppt_y+.1"/>
                                          </p:val>
                                        </p:tav>
                                        <p:tav tm="100000">
                                          <p:val>
                                            <p:strVal val="#ppt_y"/>
                                          </p:val>
                                        </p:tav>
                                      </p:tavLst>
                                    </p:anim>
                                  </p:childTnLst>
                                </p:cTn>
                              </p:par>
                              <p:par>
                                <p:cTn id="57" presetID="42" presetClass="entr" presetSubtype="0" fill="hold" nodeType="withEffect">
                                  <p:stCondLst>
                                    <p:cond delay="6000"/>
                                  </p:stCondLst>
                                  <p:childTnLst>
                                    <p:set>
                                      <p:cBhvr>
                                        <p:cTn id="58" dur="1" fill="hold">
                                          <p:stCondLst>
                                            <p:cond delay="0"/>
                                          </p:stCondLst>
                                        </p:cTn>
                                        <p:tgtEl>
                                          <p:spTgt spid="12"/>
                                        </p:tgtEl>
                                        <p:attrNameLst>
                                          <p:attrName>style.visibility</p:attrName>
                                        </p:attrNameLst>
                                      </p:cBhvr>
                                      <p:to>
                                        <p:strVal val="visible"/>
                                      </p:to>
                                    </p:set>
                                    <p:animEffect transition="in" filter="fade">
                                      <p:cBhvr>
                                        <p:cTn id="59" dur="1000"/>
                                        <p:tgtEl>
                                          <p:spTgt spid="12"/>
                                        </p:tgtEl>
                                      </p:cBhvr>
                                    </p:animEffect>
                                    <p:anim calcmode="lin" valueType="num">
                                      <p:cBhvr>
                                        <p:cTn id="60" dur="1000" fill="hold"/>
                                        <p:tgtEl>
                                          <p:spTgt spid="12"/>
                                        </p:tgtEl>
                                        <p:attrNameLst>
                                          <p:attrName>ppt_x</p:attrName>
                                        </p:attrNameLst>
                                      </p:cBhvr>
                                      <p:tavLst>
                                        <p:tav tm="0">
                                          <p:val>
                                            <p:strVal val="#ppt_x"/>
                                          </p:val>
                                        </p:tav>
                                        <p:tav tm="100000">
                                          <p:val>
                                            <p:strVal val="#ppt_x"/>
                                          </p:val>
                                        </p:tav>
                                      </p:tavLst>
                                    </p:anim>
                                    <p:anim calcmode="lin" valueType="num">
                                      <p:cBhvr>
                                        <p:cTn id="61" dur="1000" fill="hold"/>
                                        <p:tgtEl>
                                          <p:spTgt spid="12"/>
                                        </p:tgtEl>
                                        <p:attrNameLst>
                                          <p:attrName>ppt_y</p:attrName>
                                        </p:attrNameLst>
                                      </p:cBhvr>
                                      <p:tavLst>
                                        <p:tav tm="0">
                                          <p:val>
                                            <p:strVal val="#ppt_y+.1"/>
                                          </p:val>
                                        </p:tav>
                                        <p:tav tm="100000">
                                          <p:val>
                                            <p:strVal val="#ppt_y"/>
                                          </p:val>
                                        </p:tav>
                                      </p:tavLst>
                                    </p:anim>
                                  </p:childTnLst>
                                </p:cTn>
                              </p:par>
                              <p:par>
                                <p:cTn id="62" presetID="42" presetClass="entr" presetSubtype="0" fill="hold" nodeType="withEffect">
                                  <p:stCondLst>
                                    <p:cond delay="6500"/>
                                  </p:stCondLst>
                                  <p:childTnLst>
                                    <p:set>
                                      <p:cBhvr>
                                        <p:cTn id="63" dur="1" fill="hold">
                                          <p:stCondLst>
                                            <p:cond delay="0"/>
                                          </p:stCondLst>
                                        </p:cTn>
                                        <p:tgtEl>
                                          <p:spTgt spid="10"/>
                                        </p:tgtEl>
                                        <p:attrNameLst>
                                          <p:attrName>style.visibility</p:attrName>
                                        </p:attrNameLst>
                                      </p:cBhvr>
                                      <p:to>
                                        <p:strVal val="visible"/>
                                      </p:to>
                                    </p:set>
                                    <p:animEffect transition="in" filter="fade">
                                      <p:cBhvr>
                                        <p:cTn id="64" dur="1000"/>
                                        <p:tgtEl>
                                          <p:spTgt spid="10"/>
                                        </p:tgtEl>
                                      </p:cBhvr>
                                    </p:animEffect>
                                    <p:anim calcmode="lin" valueType="num">
                                      <p:cBhvr>
                                        <p:cTn id="65" dur="1000" fill="hold"/>
                                        <p:tgtEl>
                                          <p:spTgt spid="10"/>
                                        </p:tgtEl>
                                        <p:attrNameLst>
                                          <p:attrName>ppt_x</p:attrName>
                                        </p:attrNameLst>
                                      </p:cBhvr>
                                      <p:tavLst>
                                        <p:tav tm="0">
                                          <p:val>
                                            <p:strVal val="#ppt_x"/>
                                          </p:val>
                                        </p:tav>
                                        <p:tav tm="100000">
                                          <p:val>
                                            <p:strVal val="#ppt_x"/>
                                          </p:val>
                                        </p:tav>
                                      </p:tavLst>
                                    </p:anim>
                                    <p:anim calcmode="lin" valueType="num">
                                      <p:cBhvr>
                                        <p:cTn id="66" dur="1000" fill="hold"/>
                                        <p:tgtEl>
                                          <p:spTgt spid="10"/>
                                        </p:tgtEl>
                                        <p:attrNameLst>
                                          <p:attrName>ppt_y</p:attrName>
                                        </p:attrNameLst>
                                      </p:cBhvr>
                                      <p:tavLst>
                                        <p:tav tm="0">
                                          <p:val>
                                            <p:strVal val="#ppt_y+.1"/>
                                          </p:val>
                                        </p:tav>
                                        <p:tav tm="100000">
                                          <p:val>
                                            <p:strVal val="#ppt_y"/>
                                          </p:val>
                                        </p:tav>
                                      </p:tavLst>
                                    </p:anim>
                                  </p:childTnLst>
                                </p:cTn>
                              </p:par>
                              <p:par>
                                <p:cTn id="67" presetID="42" presetClass="entr" presetSubtype="0" fill="hold" nodeType="withEffect">
                                  <p:stCondLst>
                                    <p:cond delay="7000"/>
                                  </p:stCondLst>
                                  <p:childTnLst>
                                    <p:set>
                                      <p:cBhvr>
                                        <p:cTn id="68" dur="1" fill="hold">
                                          <p:stCondLst>
                                            <p:cond delay="0"/>
                                          </p:stCondLst>
                                        </p:cTn>
                                        <p:tgtEl>
                                          <p:spTgt spid="11"/>
                                        </p:tgtEl>
                                        <p:attrNameLst>
                                          <p:attrName>style.visibility</p:attrName>
                                        </p:attrNameLst>
                                      </p:cBhvr>
                                      <p:to>
                                        <p:strVal val="visible"/>
                                      </p:to>
                                    </p:set>
                                    <p:animEffect transition="in" filter="fade">
                                      <p:cBhvr>
                                        <p:cTn id="69" dur="1000"/>
                                        <p:tgtEl>
                                          <p:spTgt spid="11"/>
                                        </p:tgtEl>
                                      </p:cBhvr>
                                    </p:animEffect>
                                    <p:anim calcmode="lin" valueType="num">
                                      <p:cBhvr>
                                        <p:cTn id="70" dur="1000" fill="hold"/>
                                        <p:tgtEl>
                                          <p:spTgt spid="11"/>
                                        </p:tgtEl>
                                        <p:attrNameLst>
                                          <p:attrName>ppt_x</p:attrName>
                                        </p:attrNameLst>
                                      </p:cBhvr>
                                      <p:tavLst>
                                        <p:tav tm="0">
                                          <p:val>
                                            <p:strVal val="#ppt_x"/>
                                          </p:val>
                                        </p:tav>
                                        <p:tav tm="100000">
                                          <p:val>
                                            <p:strVal val="#ppt_x"/>
                                          </p:val>
                                        </p:tav>
                                      </p:tavLst>
                                    </p:anim>
                                    <p:anim calcmode="lin" valueType="num">
                                      <p:cBhvr>
                                        <p:cTn id="71"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2" grpId="0" animBg="1"/>
      <p:bldP spid="1293" grpId="0" animBg="1"/>
      <p:bldP spid="1294" grpId="0" animBg="1"/>
      <p:bldP spid="1295" grpId="0" animBg="1"/>
      <p:bldP spid="1358" grpId="0" animBg="1"/>
      <p:bldP spid="1359" grpId="0" animBg="1"/>
      <p:bldP spid="14" grpId="0"/>
      <p:bldP spid="18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Hosting your “remote” timer jobs</a:t>
            </a:r>
            <a:endParaRPr lang="nl-BE" dirty="0"/>
          </a:p>
        </p:txBody>
      </p:sp>
      <p:sp>
        <p:nvSpPr>
          <p:cNvPr id="4" name="Rectangle 3"/>
          <p:cNvSpPr/>
          <p:nvPr/>
        </p:nvSpPr>
        <p:spPr bwMode="auto">
          <a:xfrm>
            <a:off x="981776" y="1674795"/>
            <a:ext cx="5013262" cy="1092507"/>
          </a:xfrm>
          <a:prstGeom prst="rect">
            <a:avLst/>
          </a:prstGeom>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800" b="1" i="0" u="none" strike="noStrike" kern="0" cap="none" spc="0" normalizeH="0" baseline="0" noProof="0" dirty="0">
                <a:ln>
                  <a:noFill/>
                </a:ln>
                <a:gradFill>
                  <a:gsLst>
                    <a:gs pos="0">
                      <a:srgbClr val="FFFFFF"/>
                    </a:gs>
                    <a:gs pos="100000">
                      <a:srgbClr val="FFFFFF"/>
                    </a:gs>
                  </a:gsLst>
                  <a:lin ang="5400000" scaled="0"/>
                </a:gradFill>
                <a:effectLst/>
                <a:uLnTx/>
                <a:uFillTx/>
              </a:rPr>
              <a:t>SharePoint 2013/2016 on-premises</a:t>
            </a:r>
            <a:endParaRPr kumimoji="0" lang="nl-BE" sz="2800" b="1" i="0" u="none" strike="noStrike" kern="0" cap="none" spc="0" normalizeH="0" baseline="0" noProof="0" dirty="0">
              <a:ln>
                <a:noFill/>
              </a:ln>
              <a:gradFill>
                <a:gsLst>
                  <a:gs pos="0">
                    <a:srgbClr val="FFFFFF"/>
                  </a:gs>
                  <a:gs pos="100000">
                    <a:srgbClr val="FFFFFF"/>
                  </a:gs>
                </a:gsLst>
                <a:lin ang="5400000" scaled="0"/>
              </a:gradFill>
              <a:effectLst/>
              <a:uLnTx/>
              <a:uFillTx/>
            </a:endParaRPr>
          </a:p>
        </p:txBody>
      </p:sp>
      <p:sp>
        <p:nvSpPr>
          <p:cNvPr id="5" name="Rectangle 4"/>
          <p:cNvSpPr/>
          <p:nvPr/>
        </p:nvSpPr>
        <p:spPr bwMode="auto">
          <a:xfrm>
            <a:off x="6902814" y="1684420"/>
            <a:ext cx="5013262" cy="1092507"/>
          </a:xfrm>
          <a:prstGeom prst="rect">
            <a:avLst/>
          </a:prstGeom>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800" b="1" i="0" u="none" strike="noStrike" kern="0" cap="none" spc="0" normalizeH="0" baseline="0" noProof="0" dirty="0">
                <a:ln>
                  <a:noFill/>
                </a:ln>
                <a:gradFill>
                  <a:gsLst>
                    <a:gs pos="0">
                      <a:srgbClr val="FFFFFF"/>
                    </a:gs>
                    <a:gs pos="100000">
                      <a:srgbClr val="FFFFFF"/>
                    </a:gs>
                  </a:gsLst>
                  <a:lin ang="5400000" scaled="0"/>
                </a:gradFill>
                <a:effectLst/>
                <a:uLnTx/>
                <a:uFillTx/>
              </a:rPr>
              <a:t>SharePoint Online</a:t>
            </a:r>
            <a:endParaRPr kumimoji="0" lang="nl-BE" sz="2800" b="1" i="0" u="none" strike="noStrike" kern="0" cap="none" spc="0" normalizeH="0" baseline="0" noProof="0" dirty="0">
              <a:ln>
                <a:noFill/>
              </a:ln>
              <a:gradFill>
                <a:gsLst>
                  <a:gs pos="0">
                    <a:srgbClr val="FFFFFF"/>
                  </a:gs>
                  <a:gs pos="100000">
                    <a:srgbClr val="FFFFFF"/>
                  </a:gs>
                </a:gsLst>
                <a:lin ang="5400000" scaled="0"/>
              </a:gradFill>
              <a:effectLst/>
              <a:uLnTx/>
              <a:uFillTx/>
            </a:endParaRPr>
          </a:p>
        </p:txBody>
      </p:sp>
      <p:sp>
        <p:nvSpPr>
          <p:cNvPr id="6" name="Rectangle 5"/>
          <p:cNvSpPr/>
          <p:nvPr/>
        </p:nvSpPr>
        <p:spPr bwMode="auto">
          <a:xfrm>
            <a:off x="981776" y="2762448"/>
            <a:ext cx="5013262" cy="1597794"/>
          </a:xfrm>
          <a:prstGeom prst="rect">
            <a:avLst/>
          </a:prstGeom>
          <a:solidFill>
            <a:schemeClr val="accent2">
              <a:lumMod val="60000"/>
              <a:lumOff val="4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400" b="0" i="0" u="sng" strike="noStrike" kern="0" cap="none" spc="0" normalizeH="0" baseline="0" noProof="0" dirty="0">
                <a:ln>
                  <a:noFill/>
                </a:ln>
                <a:gradFill>
                  <a:gsLst>
                    <a:gs pos="0">
                      <a:srgbClr val="FFFFFF"/>
                    </a:gs>
                    <a:gs pos="100000">
                      <a:srgbClr val="FFFFFF"/>
                    </a:gs>
                  </a:gsLst>
                  <a:lin ang="5400000" scaled="0"/>
                </a:gradFill>
                <a:effectLst/>
                <a:uLnTx/>
                <a:uFillTx/>
              </a:rPr>
              <a:t>Option 1</a:t>
            </a:r>
            <a:r>
              <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rPr>
              <a:t>: </a:t>
            </a:r>
          </a:p>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rPr>
              <a:t>Deploy .exe and run using built-in Windows Scheduler service</a:t>
            </a:r>
            <a:endParaRPr kumimoji="0" lang="nl-BE" sz="2400" b="0" i="0" u="none" strike="noStrike" kern="0" cap="none" spc="0" normalizeH="0" baseline="0" noProof="0" dirty="0">
              <a:ln>
                <a:noFill/>
              </a:ln>
              <a:gradFill>
                <a:gsLst>
                  <a:gs pos="0">
                    <a:srgbClr val="FFFFFF"/>
                  </a:gs>
                  <a:gs pos="100000">
                    <a:srgbClr val="FFFFFF"/>
                  </a:gs>
                </a:gsLst>
                <a:lin ang="5400000" scaled="0"/>
              </a:gradFill>
              <a:effectLst/>
              <a:uLnTx/>
              <a:uFillTx/>
            </a:endParaRPr>
          </a:p>
        </p:txBody>
      </p:sp>
      <p:sp>
        <p:nvSpPr>
          <p:cNvPr id="7" name="Rectangle 6"/>
          <p:cNvSpPr/>
          <p:nvPr/>
        </p:nvSpPr>
        <p:spPr bwMode="auto">
          <a:xfrm>
            <a:off x="981776" y="4360244"/>
            <a:ext cx="5013262" cy="1597794"/>
          </a:xfrm>
          <a:prstGeom prst="rect">
            <a:avLst/>
          </a:prstGeom>
          <a:solidFill>
            <a:schemeClr val="accent2">
              <a:lumMod val="40000"/>
              <a:lumOff val="6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400" b="0" i="0" u="sng" strike="noStrike" kern="0" cap="none" spc="0" normalizeH="0" baseline="0" noProof="0" dirty="0">
                <a:ln>
                  <a:noFill/>
                </a:ln>
                <a:gradFill>
                  <a:gsLst>
                    <a:gs pos="0">
                      <a:srgbClr val="FFFFFF"/>
                    </a:gs>
                    <a:gs pos="100000">
                      <a:srgbClr val="FFFFFF"/>
                    </a:gs>
                  </a:gsLst>
                  <a:lin ang="5400000" scaled="0"/>
                </a:gradFill>
                <a:effectLst/>
                <a:uLnTx/>
                <a:uFillTx/>
              </a:rPr>
              <a:t>Option 2</a:t>
            </a:r>
            <a:r>
              <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rPr>
              <a:t>: </a:t>
            </a:r>
          </a:p>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rPr>
              <a:t>Build own scheduler NT service that runs the jobs</a:t>
            </a:r>
            <a:endParaRPr kumimoji="0" lang="nl-BE" sz="2400" b="0" i="0" u="none" strike="noStrike" kern="0" cap="none" spc="0" normalizeH="0" baseline="0" noProof="0" dirty="0">
              <a:ln>
                <a:noFill/>
              </a:ln>
              <a:gradFill>
                <a:gsLst>
                  <a:gs pos="0">
                    <a:srgbClr val="FFFFFF"/>
                  </a:gs>
                  <a:gs pos="100000">
                    <a:srgbClr val="FFFFFF"/>
                  </a:gs>
                </a:gsLst>
                <a:lin ang="5400000" scaled="0"/>
              </a:gradFill>
              <a:effectLst/>
              <a:uLnTx/>
              <a:uFillTx/>
            </a:endParaRPr>
          </a:p>
        </p:txBody>
      </p:sp>
      <p:sp>
        <p:nvSpPr>
          <p:cNvPr id="8" name="Rectangle 7"/>
          <p:cNvSpPr/>
          <p:nvPr/>
        </p:nvSpPr>
        <p:spPr bwMode="auto">
          <a:xfrm>
            <a:off x="6902814" y="2781705"/>
            <a:ext cx="5013262" cy="1597794"/>
          </a:xfrm>
          <a:prstGeom prst="rect">
            <a:avLst/>
          </a:prstGeom>
          <a:solidFill>
            <a:schemeClr val="accent2">
              <a:lumMod val="60000"/>
              <a:lumOff val="4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400" b="0" i="0" u="sng" strike="noStrike" kern="0" cap="none" spc="0" normalizeH="0" baseline="0" noProof="0" dirty="0">
                <a:ln>
                  <a:noFill/>
                </a:ln>
                <a:gradFill>
                  <a:gsLst>
                    <a:gs pos="0">
                      <a:srgbClr val="FFFFFF"/>
                    </a:gs>
                    <a:gs pos="100000">
                      <a:srgbClr val="FFFFFF"/>
                    </a:gs>
                  </a:gsLst>
                  <a:lin ang="5400000" scaled="0"/>
                </a:gradFill>
                <a:effectLst/>
                <a:uLnTx/>
                <a:uFillTx/>
              </a:rPr>
              <a:t>Option 1</a:t>
            </a:r>
            <a:r>
              <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rPr>
              <a:t>: </a:t>
            </a:r>
          </a:p>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rPr>
              <a:t>Deploy as </a:t>
            </a:r>
            <a:r>
              <a:rPr kumimoji="0" lang="en-US" sz="2400" b="1" i="0" u="none" strike="noStrike" kern="0" cap="none" spc="0" normalizeH="0" baseline="0" noProof="0" dirty="0">
                <a:ln>
                  <a:noFill/>
                </a:ln>
                <a:gradFill>
                  <a:gsLst>
                    <a:gs pos="0">
                      <a:srgbClr val="FFFFFF"/>
                    </a:gs>
                    <a:gs pos="100000">
                      <a:srgbClr val="FFFFFF"/>
                    </a:gs>
                  </a:gsLst>
                  <a:lin ang="5400000" scaled="0"/>
                </a:gradFill>
                <a:effectLst/>
                <a:uLnTx/>
                <a:uFillTx/>
              </a:rPr>
              <a:t>web job </a:t>
            </a:r>
            <a:r>
              <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rPr>
              <a:t>to an Azure Web site</a:t>
            </a:r>
            <a:r>
              <a:rPr kumimoji="0" lang="en-US" sz="2400" b="0" i="0" u="none" strike="noStrike" kern="0" cap="none" spc="0" normalizeH="0" noProof="0" dirty="0">
                <a:ln>
                  <a:noFill/>
                </a:ln>
                <a:gradFill>
                  <a:gsLst>
                    <a:gs pos="0">
                      <a:srgbClr val="FFFFFF"/>
                    </a:gs>
                    <a:gs pos="100000">
                      <a:srgbClr val="FFFFFF"/>
                    </a:gs>
                  </a:gsLst>
                  <a:lin ang="5400000" scaled="0"/>
                </a:gradFill>
                <a:effectLst/>
                <a:uLnTx/>
                <a:uFillTx/>
              </a:rPr>
              <a:t> or</a:t>
            </a:r>
          </a:p>
          <a:p>
            <a:pPr marL="0" marR="0" lvl="0" indent="0" algn="ctr" defTabSz="932472" eaLnBrk="1" fontAlgn="base" latinLnBrk="0" hangingPunct="1">
              <a:lnSpc>
                <a:spcPct val="100000"/>
              </a:lnSpc>
              <a:spcBef>
                <a:spcPct val="0"/>
              </a:spcBef>
              <a:spcAft>
                <a:spcPct val="0"/>
              </a:spcAft>
              <a:buClrTx/>
              <a:buSzTx/>
              <a:buFontTx/>
              <a:buNone/>
              <a:tabLst/>
              <a:defRPr/>
            </a:pPr>
            <a:r>
              <a:rPr lang="en-US" sz="2400" kern="0" noProof="0" dirty="0">
                <a:gradFill>
                  <a:gsLst>
                    <a:gs pos="0">
                      <a:srgbClr val="FFFFFF"/>
                    </a:gs>
                    <a:gs pos="100000">
                      <a:srgbClr val="FFFFFF"/>
                    </a:gs>
                  </a:gsLst>
                  <a:lin ang="5400000" scaled="0"/>
                </a:gradFill>
              </a:rPr>
              <a:t>as </a:t>
            </a:r>
            <a:r>
              <a:rPr lang="en-US" sz="2400" b="1" kern="0" noProof="0" dirty="0">
                <a:gradFill>
                  <a:gsLst>
                    <a:gs pos="0">
                      <a:srgbClr val="FFFFFF"/>
                    </a:gs>
                    <a:gs pos="100000">
                      <a:srgbClr val="FFFFFF"/>
                    </a:gs>
                  </a:gsLst>
                  <a:lin ang="5400000" scaled="0"/>
                </a:gradFill>
              </a:rPr>
              <a:t>Azure function </a:t>
            </a:r>
            <a:r>
              <a:rPr lang="en-US" sz="2400" kern="0" noProof="0" dirty="0">
                <a:gradFill>
                  <a:gsLst>
                    <a:gs pos="0">
                      <a:srgbClr val="FFFFFF"/>
                    </a:gs>
                    <a:gs pos="100000">
                      <a:srgbClr val="FFFFFF"/>
                    </a:gs>
                  </a:gsLst>
                  <a:lin ang="5400000" scaled="0"/>
                </a:gradFill>
              </a:rPr>
              <a:t>with timer trigger</a:t>
            </a:r>
            <a:endParaRPr kumimoji="0" lang="nl-BE" sz="2400" b="0" i="0" u="none" strike="noStrike" kern="0" cap="none" spc="0" normalizeH="0" baseline="0" noProof="0" dirty="0">
              <a:ln>
                <a:noFill/>
              </a:ln>
              <a:gradFill>
                <a:gsLst>
                  <a:gs pos="0">
                    <a:srgbClr val="FFFFFF"/>
                  </a:gs>
                  <a:gs pos="100000">
                    <a:srgbClr val="FFFFFF"/>
                  </a:gs>
                </a:gsLst>
                <a:lin ang="5400000" scaled="0"/>
              </a:gradFill>
              <a:effectLst/>
              <a:uLnTx/>
              <a:uFillTx/>
            </a:endParaRPr>
          </a:p>
        </p:txBody>
      </p:sp>
      <p:sp>
        <p:nvSpPr>
          <p:cNvPr id="9" name="Rectangle 8"/>
          <p:cNvSpPr/>
          <p:nvPr/>
        </p:nvSpPr>
        <p:spPr bwMode="auto">
          <a:xfrm>
            <a:off x="6902814" y="4369872"/>
            <a:ext cx="5013262" cy="1597794"/>
          </a:xfrm>
          <a:prstGeom prst="rect">
            <a:avLst/>
          </a:prstGeom>
          <a:solidFill>
            <a:schemeClr val="accent2">
              <a:lumMod val="40000"/>
              <a:lumOff val="6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400" b="0" i="0" u="sng" strike="noStrike" kern="0" cap="none" spc="0" normalizeH="0" baseline="0" noProof="0" dirty="0">
                <a:ln>
                  <a:noFill/>
                </a:ln>
                <a:gradFill>
                  <a:gsLst>
                    <a:gs pos="0">
                      <a:srgbClr val="FFFFFF"/>
                    </a:gs>
                    <a:gs pos="100000">
                      <a:srgbClr val="FFFFFF"/>
                    </a:gs>
                  </a:gsLst>
                  <a:lin ang="5400000" scaled="0"/>
                </a:gradFill>
                <a:effectLst/>
                <a:uLnTx/>
                <a:uFillTx/>
              </a:rPr>
              <a:t>Option 2</a:t>
            </a:r>
            <a:r>
              <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rPr>
              <a:t>: </a:t>
            </a:r>
          </a:p>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rPr>
              <a:t>Use one of the on-premises deployment options</a:t>
            </a:r>
            <a:endParaRPr kumimoji="0" lang="nl-BE" sz="2400" b="0" i="0" u="none" strike="noStrike" kern="0" cap="none" spc="0" normalizeH="0" baseline="0" noProof="0" dirty="0">
              <a:ln>
                <a:noFill/>
              </a:ln>
              <a:gradFill>
                <a:gsLst>
                  <a:gs pos="0">
                    <a:srgbClr val="FFFFFF"/>
                  </a:gs>
                  <a:gs pos="100000">
                    <a:srgbClr val="FFFFFF"/>
                  </a:gs>
                </a:gsLst>
                <a:lin ang="5400000" scaled="0"/>
              </a:gradFill>
              <a:effectLst/>
              <a:uLnTx/>
              <a:uFillTx/>
            </a:endParaRPr>
          </a:p>
        </p:txBody>
      </p:sp>
    </p:spTree>
    <p:extLst>
      <p:ext uri="{BB962C8B-B14F-4D97-AF65-F5344CB8AC3E}">
        <p14:creationId xmlns:p14="http://schemas.microsoft.com/office/powerpoint/2010/main" val="3007083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50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50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ppt_x"/>
                                          </p:val>
                                        </p:tav>
                                        <p:tav tm="100000">
                                          <p:val>
                                            <p:strVal val="#ppt_x"/>
                                          </p:val>
                                        </p:tav>
                                      </p:tavLst>
                                    </p:anim>
                                    <p:anim calcmode="lin" valueType="num">
                                      <p:cBhvr additive="base">
                                        <p:cTn id="22" dur="500" fill="hold"/>
                                        <p:tgtEl>
                                          <p:spTgt spid="5"/>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50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50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a:xfrm>
            <a:off x="274638" y="1209973"/>
            <a:ext cx="10527245" cy="2179058"/>
          </a:xfrm>
        </p:spPr>
        <p:txBody>
          <a:bodyPr/>
          <a:lstStyle/>
          <a:p>
            <a:r>
              <a:rPr lang="en-US" dirty="0"/>
              <a:t>DEMO: Deploying to Azure</a:t>
            </a:r>
          </a:p>
        </p:txBody>
      </p:sp>
      <p:sp>
        <p:nvSpPr>
          <p:cNvPr id="4" name="Text Placeholder 3"/>
          <p:cNvSpPr>
            <a:spLocks noGrp="1"/>
          </p:cNvSpPr>
          <p:nvPr>
            <p:ph type="body" sz="quarter" idx="12"/>
          </p:nvPr>
        </p:nvSpPr>
        <p:spPr/>
        <p:txBody>
          <a:bodyPr/>
          <a:lstStyle/>
          <a:p>
            <a:endParaRPr lang="en-US" dirty="0"/>
          </a:p>
        </p:txBody>
      </p:sp>
      <p:pic>
        <p:nvPicPr>
          <p:cNvPr id="83" name="Picture 82"/>
          <p:cNvPicPr>
            <a:picLocks noChangeAspect="1"/>
          </p:cNvPicPr>
          <p:nvPr/>
        </p:nvPicPr>
        <p:blipFill>
          <a:blip r:embed="rId2"/>
          <a:stretch>
            <a:fillRect/>
          </a:stretch>
        </p:blipFill>
        <p:spPr>
          <a:xfrm>
            <a:off x="4526402" y="3305331"/>
            <a:ext cx="6126871" cy="3203260"/>
          </a:xfrm>
          <a:prstGeom prst="rect">
            <a:avLst/>
          </a:prstGeom>
        </p:spPr>
      </p:pic>
      <p:pic>
        <p:nvPicPr>
          <p:cNvPr id="85" name="Picture 84"/>
          <p:cNvPicPr>
            <a:picLocks noChangeAspect="1"/>
          </p:cNvPicPr>
          <p:nvPr/>
        </p:nvPicPr>
        <p:blipFill>
          <a:blip r:embed="rId3"/>
          <a:stretch>
            <a:fillRect/>
          </a:stretch>
        </p:blipFill>
        <p:spPr>
          <a:xfrm>
            <a:off x="10653273" y="5177227"/>
            <a:ext cx="1490672" cy="1331364"/>
          </a:xfrm>
          <a:prstGeom prst="rect">
            <a:avLst/>
          </a:prstGeom>
        </p:spPr>
      </p:pic>
      <p:sp>
        <p:nvSpPr>
          <p:cNvPr id="7" name="Oval 6"/>
          <p:cNvSpPr/>
          <p:nvPr/>
        </p:nvSpPr>
        <p:spPr bwMode="auto">
          <a:xfrm flipH="1">
            <a:off x="7901704" y="2725715"/>
            <a:ext cx="950275" cy="950275"/>
          </a:xfrm>
          <a:prstGeom prst="ellipse">
            <a:avLst/>
          </a:prstGeom>
          <a:ln w="19050" cap="rnd">
            <a:solidFill>
              <a:schemeClr val="tx1"/>
            </a:solidFill>
            <a:prstDash val="sysDot"/>
            <a:headEnd type="none"/>
            <a:tailEnd type="non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cxnSp>
        <p:nvCxnSpPr>
          <p:cNvPr id="8" name="Straight Connector 7"/>
          <p:cNvCxnSpPr/>
          <p:nvPr/>
        </p:nvCxnSpPr>
        <p:spPr>
          <a:xfrm flipH="1">
            <a:off x="7663943" y="3657600"/>
            <a:ext cx="475523" cy="898497"/>
          </a:xfrm>
          <a:prstGeom prst="line">
            <a:avLst/>
          </a:prstGeom>
          <a:ln w="19050" cap="rnd">
            <a:solidFill>
              <a:schemeClr val="tx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rotWithShape="1">
          <a:blip r:embed="rId4">
            <a:extLst>
              <a:ext uri="{28A0092B-C50C-407E-A947-70E740481C1C}">
                <a14:useLocalDpi xmlns:a14="http://schemas.microsoft.com/office/drawing/2010/main" val="0"/>
              </a:ext>
            </a:extLst>
          </a:blip>
          <a:srcRect l="7190" t="22653" r="69293" b="31230"/>
          <a:stretch/>
        </p:blipFill>
        <p:spPr>
          <a:xfrm>
            <a:off x="8046781" y="2971122"/>
            <a:ext cx="660120" cy="408005"/>
          </a:xfrm>
          <a:prstGeom prst="rect">
            <a:avLst/>
          </a:prstGeom>
        </p:spPr>
      </p:pic>
    </p:spTree>
    <p:extLst>
      <p:ext uri="{BB962C8B-B14F-4D97-AF65-F5344CB8AC3E}">
        <p14:creationId xmlns:p14="http://schemas.microsoft.com/office/powerpoint/2010/main" val="3047929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31948" y="1476621"/>
            <a:ext cx="7642853" cy="4384983"/>
          </a:xfrm>
        </p:spPr>
        <p:txBody>
          <a:bodyPr/>
          <a:lstStyle/>
          <a:p>
            <a:r>
              <a:rPr lang="en-US" sz="3672" dirty="0">
                <a:solidFill>
                  <a:schemeClr val="tx2"/>
                </a:solidFill>
              </a:rPr>
              <a:t>Why</a:t>
            </a:r>
          </a:p>
          <a:p>
            <a:pPr lvl="1"/>
            <a:r>
              <a:rPr lang="en-US" sz="2040" dirty="0"/>
              <a:t>Ensure that end user operations are fast, but start still long lasting operations as needed</a:t>
            </a:r>
          </a:p>
          <a:p>
            <a:r>
              <a:rPr lang="en-US" sz="3672" dirty="0">
                <a:solidFill>
                  <a:schemeClr val="tx2"/>
                </a:solidFill>
              </a:rPr>
              <a:t>What</a:t>
            </a:r>
          </a:p>
          <a:p>
            <a:pPr lvl="1"/>
            <a:r>
              <a:rPr lang="en-US" sz="2040" dirty="0"/>
              <a:t>User remote timer jobs also for one time asynchronous operations</a:t>
            </a:r>
          </a:p>
          <a:p>
            <a:r>
              <a:rPr lang="en-US" sz="3672" dirty="0">
                <a:solidFill>
                  <a:schemeClr val="tx2"/>
                </a:solidFill>
              </a:rPr>
              <a:t>How</a:t>
            </a:r>
          </a:p>
          <a:p>
            <a:pPr lvl="1"/>
            <a:r>
              <a:rPr lang="en-US" sz="2040" dirty="0"/>
              <a:t>Spin up remote timer job queues for process. Exact model depends on used technology, but storage queues and web jobs are excellent model for Azure based app model implementation</a:t>
            </a:r>
          </a:p>
        </p:txBody>
      </p:sp>
      <p:sp>
        <p:nvSpPr>
          <p:cNvPr id="3" name="Title 2"/>
          <p:cNvSpPr>
            <a:spLocks noGrp="1"/>
          </p:cNvSpPr>
          <p:nvPr>
            <p:ph type="title"/>
          </p:nvPr>
        </p:nvSpPr>
        <p:spPr/>
        <p:txBody>
          <a:bodyPr/>
          <a:lstStyle/>
          <a:p>
            <a:r>
              <a:rPr lang="en-US" dirty="0"/>
              <a:t>Remote timer job for </a:t>
            </a:r>
            <a:r>
              <a:rPr lang="en-US" dirty="0" err="1"/>
              <a:t>async</a:t>
            </a:r>
            <a:r>
              <a:rPr lang="en-US" dirty="0"/>
              <a:t> tasks</a:t>
            </a:r>
          </a:p>
        </p:txBody>
      </p:sp>
      <p:sp>
        <p:nvSpPr>
          <p:cNvPr id="2" name="Rectangle 1"/>
          <p:cNvSpPr/>
          <p:nvPr/>
        </p:nvSpPr>
        <p:spPr bwMode="auto">
          <a:xfrm>
            <a:off x="9538636" y="541"/>
            <a:ext cx="2895338" cy="6993984"/>
          </a:xfrm>
          <a:prstGeom prst="rect">
            <a:avLst/>
          </a:prstGeom>
          <a:solidFill>
            <a:schemeClr val="accent3"/>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nl-BE" sz="2000" b="0" i="0" u="none" strike="noStrike" kern="0" cap="none" spc="0" normalizeH="0" baseline="0" noProof="0" dirty="0">
              <a:ln>
                <a:noFill/>
              </a:ln>
              <a:gradFill>
                <a:gsLst>
                  <a:gs pos="0">
                    <a:srgbClr val="FFFFFF"/>
                  </a:gs>
                  <a:gs pos="100000">
                    <a:srgbClr val="FFFFFF"/>
                  </a:gs>
                </a:gsLst>
                <a:lin ang="5400000" scaled="0"/>
              </a:gradFill>
              <a:effectLst/>
              <a:uLnTx/>
              <a:uFillTx/>
            </a:endParaRPr>
          </a:p>
        </p:txBody>
      </p:sp>
      <p:grpSp>
        <p:nvGrpSpPr>
          <p:cNvPr id="73" name="Group 72"/>
          <p:cNvGrpSpPr/>
          <p:nvPr/>
        </p:nvGrpSpPr>
        <p:grpSpPr>
          <a:xfrm>
            <a:off x="9954325" y="5187461"/>
            <a:ext cx="2482150" cy="1807064"/>
            <a:chOff x="8385175" y="3462338"/>
            <a:chExt cx="1535113" cy="1117599"/>
          </a:xfrm>
        </p:grpSpPr>
        <p:sp>
          <p:nvSpPr>
            <p:cNvPr id="74" name="AutoShape 333"/>
            <p:cNvSpPr>
              <a:spLocks noChangeAspect="1" noChangeArrowheads="1" noTextEdit="1"/>
            </p:cNvSpPr>
            <p:nvPr/>
          </p:nvSpPr>
          <p:spPr bwMode="auto">
            <a:xfrm>
              <a:off x="8385175" y="3462338"/>
              <a:ext cx="1535113" cy="1116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404040"/>
                </a:solidFill>
                <a:effectLst/>
                <a:uLnTx/>
                <a:uFillTx/>
              </a:endParaRPr>
            </a:p>
          </p:txBody>
        </p:sp>
        <p:sp>
          <p:nvSpPr>
            <p:cNvPr id="75" name="Freeform 335"/>
            <p:cNvSpPr>
              <a:spLocks/>
            </p:cNvSpPr>
            <p:nvPr/>
          </p:nvSpPr>
          <p:spPr bwMode="auto">
            <a:xfrm>
              <a:off x="9421813" y="3917950"/>
              <a:ext cx="498475" cy="661987"/>
            </a:xfrm>
            <a:custGeom>
              <a:avLst/>
              <a:gdLst>
                <a:gd name="T0" fmla="*/ 227 w 227"/>
                <a:gd name="T1" fmla="*/ 301 h 301"/>
                <a:gd name="T2" fmla="*/ 162 w 227"/>
                <a:gd name="T3" fmla="*/ 178 h 301"/>
                <a:gd name="T4" fmla="*/ 168 w 227"/>
                <a:gd name="T5" fmla="*/ 138 h 301"/>
                <a:gd name="T6" fmla="*/ 168 w 227"/>
                <a:gd name="T7" fmla="*/ 91 h 301"/>
                <a:gd name="T8" fmla="*/ 90 w 227"/>
                <a:gd name="T9" fmla="*/ 0 h 301"/>
                <a:gd name="T10" fmla="*/ 0 w 227"/>
                <a:gd name="T11" fmla="*/ 91 h 301"/>
                <a:gd name="T12" fmla="*/ 0 w 227"/>
                <a:gd name="T13" fmla="*/ 138 h 301"/>
                <a:gd name="T14" fmla="*/ 51 w 227"/>
                <a:gd name="T15" fmla="*/ 219 h 301"/>
                <a:gd name="T16" fmla="*/ 77 w 227"/>
                <a:gd name="T17" fmla="*/ 301 h 301"/>
                <a:gd name="T18" fmla="*/ 227 w 227"/>
                <a:gd name="T19" fmla="*/ 301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7" h="301">
                  <a:moveTo>
                    <a:pt x="227" y="301"/>
                  </a:moveTo>
                  <a:cubicBezTo>
                    <a:pt x="162" y="178"/>
                    <a:pt x="162" y="178"/>
                    <a:pt x="162" y="178"/>
                  </a:cubicBezTo>
                  <a:cubicBezTo>
                    <a:pt x="166" y="166"/>
                    <a:pt x="168" y="153"/>
                    <a:pt x="168" y="138"/>
                  </a:cubicBezTo>
                  <a:cubicBezTo>
                    <a:pt x="168" y="91"/>
                    <a:pt x="168" y="91"/>
                    <a:pt x="168" y="91"/>
                  </a:cubicBezTo>
                  <a:cubicBezTo>
                    <a:pt x="168" y="41"/>
                    <a:pt x="140" y="0"/>
                    <a:pt x="90" y="0"/>
                  </a:cubicBezTo>
                  <a:cubicBezTo>
                    <a:pt x="41" y="0"/>
                    <a:pt x="0" y="41"/>
                    <a:pt x="0" y="91"/>
                  </a:cubicBezTo>
                  <a:cubicBezTo>
                    <a:pt x="0" y="138"/>
                    <a:pt x="0" y="138"/>
                    <a:pt x="0" y="138"/>
                  </a:cubicBezTo>
                  <a:cubicBezTo>
                    <a:pt x="0" y="174"/>
                    <a:pt x="21" y="205"/>
                    <a:pt x="51" y="219"/>
                  </a:cubicBezTo>
                  <a:cubicBezTo>
                    <a:pt x="77" y="301"/>
                    <a:pt x="77" y="301"/>
                    <a:pt x="77" y="301"/>
                  </a:cubicBezTo>
                  <a:lnTo>
                    <a:pt x="227" y="301"/>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404040"/>
                </a:solidFill>
                <a:effectLst/>
                <a:uLnTx/>
                <a:uFillTx/>
              </a:endParaRPr>
            </a:p>
          </p:txBody>
        </p:sp>
        <p:sp>
          <p:nvSpPr>
            <p:cNvPr id="76" name="Freeform 336"/>
            <p:cNvSpPr>
              <a:spLocks/>
            </p:cNvSpPr>
            <p:nvPr/>
          </p:nvSpPr>
          <p:spPr bwMode="auto">
            <a:xfrm>
              <a:off x="9428163" y="4271963"/>
              <a:ext cx="136525" cy="88900"/>
            </a:xfrm>
            <a:custGeom>
              <a:avLst/>
              <a:gdLst>
                <a:gd name="T0" fmla="*/ 23 w 62"/>
                <a:gd name="T1" fmla="*/ 40 h 40"/>
                <a:gd name="T2" fmla="*/ 62 w 62"/>
                <a:gd name="T3" fmla="*/ 0 h 40"/>
                <a:gd name="T4" fmla="*/ 0 w 62"/>
                <a:gd name="T5" fmla="*/ 0 h 40"/>
                <a:gd name="T6" fmla="*/ 23 w 62"/>
                <a:gd name="T7" fmla="*/ 40 h 40"/>
              </a:gdLst>
              <a:ahLst/>
              <a:cxnLst>
                <a:cxn ang="0">
                  <a:pos x="T0" y="T1"/>
                </a:cxn>
                <a:cxn ang="0">
                  <a:pos x="T2" y="T3"/>
                </a:cxn>
                <a:cxn ang="0">
                  <a:pos x="T4" y="T5"/>
                </a:cxn>
                <a:cxn ang="0">
                  <a:pos x="T6" y="T7"/>
                </a:cxn>
              </a:cxnLst>
              <a:rect l="0" t="0" r="r" b="b"/>
              <a:pathLst>
                <a:path w="62" h="40">
                  <a:moveTo>
                    <a:pt x="23" y="40"/>
                  </a:moveTo>
                  <a:cubicBezTo>
                    <a:pt x="62" y="0"/>
                    <a:pt x="62" y="0"/>
                    <a:pt x="62" y="0"/>
                  </a:cubicBezTo>
                  <a:cubicBezTo>
                    <a:pt x="0" y="0"/>
                    <a:pt x="0" y="0"/>
                    <a:pt x="0" y="0"/>
                  </a:cubicBezTo>
                  <a:cubicBezTo>
                    <a:pt x="4" y="15"/>
                    <a:pt x="12" y="29"/>
                    <a:pt x="23" y="40"/>
                  </a:cubicBezTo>
                  <a:close/>
                </a:path>
              </a:pathLst>
            </a:custGeom>
            <a:solidFill>
              <a:srgbClr val="4937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404040"/>
                </a:solidFill>
                <a:effectLst/>
                <a:uLnTx/>
                <a:uFillTx/>
              </a:endParaRPr>
            </a:p>
          </p:txBody>
        </p:sp>
        <p:sp>
          <p:nvSpPr>
            <p:cNvPr id="77" name="Rectangle 337"/>
            <p:cNvSpPr>
              <a:spLocks noChangeArrowheads="1"/>
            </p:cNvSpPr>
            <p:nvPr/>
          </p:nvSpPr>
          <p:spPr bwMode="auto">
            <a:xfrm>
              <a:off x="8458200" y="3541713"/>
              <a:ext cx="1143000" cy="6556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404040"/>
                </a:solidFill>
                <a:effectLst/>
                <a:uLnTx/>
                <a:uFillTx/>
              </a:endParaRPr>
            </a:p>
          </p:txBody>
        </p:sp>
        <p:sp>
          <p:nvSpPr>
            <p:cNvPr id="78" name="Rectangle 338"/>
            <p:cNvSpPr>
              <a:spLocks noChangeArrowheads="1"/>
            </p:cNvSpPr>
            <p:nvPr/>
          </p:nvSpPr>
          <p:spPr bwMode="auto">
            <a:xfrm>
              <a:off x="8458200" y="3644900"/>
              <a:ext cx="211138" cy="5524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404040"/>
                </a:solidFill>
                <a:effectLst/>
                <a:uLnTx/>
                <a:uFillTx/>
              </a:endParaRPr>
            </a:p>
          </p:txBody>
        </p:sp>
        <p:sp>
          <p:nvSpPr>
            <p:cNvPr id="79" name="Rectangle 339"/>
            <p:cNvSpPr>
              <a:spLocks noChangeArrowheads="1"/>
            </p:cNvSpPr>
            <p:nvPr/>
          </p:nvSpPr>
          <p:spPr bwMode="auto">
            <a:xfrm>
              <a:off x="8472488" y="3552825"/>
              <a:ext cx="1138238" cy="9207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404040"/>
                </a:solidFill>
                <a:effectLst/>
                <a:uLnTx/>
                <a:uFillTx/>
              </a:endParaRPr>
            </a:p>
          </p:txBody>
        </p:sp>
        <p:sp>
          <p:nvSpPr>
            <p:cNvPr id="80" name="Freeform 340"/>
            <p:cNvSpPr>
              <a:spLocks noEditPoints="1"/>
            </p:cNvSpPr>
            <p:nvPr/>
          </p:nvSpPr>
          <p:spPr bwMode="auto">
            <a:xfrm>
              <a:off x="8385175" y="3463925"/>
              <a:ext cx="1304925" cy="812800"/>
            </a:xfrm>
            <a:custGeom>
              <a:avLst/>
              <a:gdLst>
                <a:gd name="T0" fmla="*/ 585 w 594"/>
                <a:gd name="T1" fmla="*/ 0 h 369"/>
                <a:gd name="T2" fmla="*/ 8 w 594"/>
                <a:gd name="T3" fmla="*/ 0 h 369"/>
                <a:gd name="T4" fmla="*/ 0 w 594"/>
                <a:gd name="T5" fmla="*/ 9 h 369"/>
                <a:gd name="T6" fmla="*/ 0 w 594"/>
                <a:gd name="T7" fmla="*/ 360 h 369"/>
                <a:gd name="T8" fmla="*/ 8 w 594"/>
                <a:gd name="T9" fmla="*/ 369 h 369"/>
                <a:gd name="T10" fmla="*/ 585 w 594"/>
                <a:gd name="T11" fmla="*/ 369 h 369"/>
                <a:gd name="T12" fmla="*/ 594 w 594"/>
                <a:gd name="T13" fmla="*/ 360 h 369"/>
                <a:gd name="T14" fmla="*/ 594 w 594"/>
                <a:gd name="T15" fmla="*/ 9 h 369"/>
                <a:gd name="T16" fmla="*/ 585 w 594"/>
                <a:gd name="T17" fmla="*/ 0 h 369"/>
                <a:gd name="T18" fmla="*/ 548 w 594"/>
                <a:gd name="T19" fmla="*/ 314 h 369"/>
                <a:gd name="T20" fmla="*/ 541 w 594"/>
                <a:gd name="T21" fmla="*/ 321 h 369"/>
                <a:gd name="T22" fmla="*/ 53 w 594"/>
                <a:gd name="T23" fmla="*/ 321 h 369"/>
                <a:gd name="T24" fmla="*/ 46 w 594"/>
                <a:gd name="T25" fmla="*/ 314 h 369"/>
                <a:gd name="T26" fmla="*/ 46 w 594"/>
                <a:gd name="T27" fmla="*/ 52 h 369"/>
                <a:gd name="T28" fmla="*/ 53 w 594"/>
                <a:gd name="T29" fmla="*/ 45 h 369"/>
                <a:gd name="T30" fmla="*/ 541 w 594"/>
                <a:gd name="T31" fmla="*/ 45 h 369"/>
                <a:gd name="T32" fmla="*/ 548 w 594"/>
                <a:gd name="T33" fmla="*/ 52 h 369"/>
                <a:gd name="T34" fmla="*/ 548 w 594"/>
                <a:gd name="T35" fmla="*/ 314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4" h="369">
                  <a:moveTo>
                    <a:pt x="585" y="0"/>
                  </a:moveTo>
                  <a:cubicBezTo>
                    <a:pt x="8" y="0"/>
                    <a:pt x="8" y="0"/>
                    <a:pt x="8" y="0"/>
                  </a:cubicBezTo>
                  <a:cubicBezTo>
                    <a:pt x="4" y="0"/>
                    <a:pt x="0" y="4"/>
                    <a:pt x="0" y="9"/>
                  </a:cubicBezTo>
                  <a:cubicBezTo>
                    <a:pt x="0" y="360"/>
                    <a:pt x="0" y="360"/>
                    <a:pt x="0" y="360"/>
                  </a:cubicBezTo>
                  <a:cubicBezTo>
                    <a:pt x="0" y="365"/>
                    <a:pt x="4" y="369"/>
                    <a:pt x="8" y="369"/>
                  </a:cubicBezTo>
                  <a:cubicBezTo>
                    <a:pt x="585" y="369"/>
                    <a:pt x="585" y="369"/>
                    <a:pt x="585" y="369"/>
                  </a:cubicBezTo>
                  <a:cubicBezTo>
                    <a:pt x="590" y="369"/>
                    <a:pt x="594" y="365"/>
                    <a:pt x="594" y="360"/>
                  </a:cubicBezTo>
                  <a:cubicBezTo>
                    <a:pt x="594" y="9"/>
                    <a:pt x="594" y="9"/>
                    <a:pt x="594" y="9"/>
                  </a:cubicBezTo>
                  <a:cubicBezTo>
                    <a:pt x="594" y="4"/>
                    <a:pt x="590" y="0"/>
                    <a:pt x="585" y="0"/>
                  </a:cubicBezTo>
                  <a:close/>
                  <a:moveTo>
                    <a:pt x="548" y="314"/>
                  </a:moveTo>
                  <a:cubicBezTo>
                    <a:pt x="548" y="318"/>
                    <a:pt x="544" y="321"/>
                    <a:pt x="541" y="321"/>
                  </a:cubicBezTo>
                  <a:cubicBezTo>
                    <a:pt x="53" y="321"/>
                    <a:pt x="53" y="321"/>
                    <a:pt x="53" y="321"/>
                  </a:cubicBezTo>
                  <a:cubicBezTo>
                    <a:pt x="49" y="321"/>
                    <a:pt x="46" y="318"/>
                    <a:pt x="46" y="314"/>
                  </a:cubicBezTo>
                  <a:cubicBezTo>
                    <a:pt x="46" y="52"/>
                    <a:pt x="46" y="52"/>
                    <a:pt x="46" y="52"/>
                  </a:cubicBezTo>
                  <a:cubicBezTo>
                    <a:pt x="46" y="48"/>
                    <a:pt x="49" y="45"/>
                    <a:pt x="53" y="45"/>
                  </a:cubicBezTo>
                  <a:cubicBezTo>
                    <a:pt x="541" y="45"/>
                    <a:pt x="541" y="45"/>
                    <a:pt x="541" y="45"/>
                  </a:cubicBezTo>
                  <a:cubicBezTo>
                    <a:pt x="544" y="45"/>
                    <a:pt x="548" y="48"/>
                    <a:pt x="548" y="52"/>
                  </a:cubicBezTo>
                  <a:lnTo>
                    <a:pt x="548" y="3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404040"/>
                </a:solidFill>
                <a:effectLst/>
                <a:uLnTx/>
                <a:uFillTx/>
              </a:endParaRPr>
            </a:p>
          </p:txBody>
        </p:sp>
        <p:sp>
          <p:nvSpPr>
            <p:cNvPr id="81" name="Freeform 341"/>
            <p:cNvSpPr>
              <a:spLocks/>
            </p:cNvSpPr>
            <p:nvPr/>
          </p:nvSpPr>
          <p:spPr bwMode="auto">
            <a:xfrm>
              <a:off x="9010650" y="4197350"/>
              <a:ext cx="53975" cy="52387"/>
            </a:xfrm>
            <a:custGeom>
              <a:avLst/>
              <a:gdLst>
                <a:gd name="T0" fmla="*/ 34 w 34"/>
                <a:gd name="T1" fmla="*/ 33 h 33"/>
                <a:gd name="T2" fmla="*/ 0 w 34"/>
                <a:gd name="T3" fmla="*/ 29 h 33"/>
                <a:gd name="T4" fmla="*/ 0 w 34"/>
                <a:gd name="T5" fmla="*/ 6 h 33"/>
                <a:gd name="T6" fmla="*/ 34 w 34"/>
                <a:gd name="T7" fmla="*/ 0 h 33"/>
                <a:gd name="T8" fmla="*/ 34 w 34"/>
                <a:gd name="T9" fmla="*/ 33 h 33"/>
              </a:gdLst>
              <a:ahLst/>
              <a:cxnLst>
                <a:cxn ang="0">
                  <a:pos x="T0" y="T1"/>
                </a:cxn>
                <a:cxn ang="0">
                  <a:pos x="T2" y="T3"/>
                </a:cxn>
                <a:cxn ang="0">
                  <a:pos x="T4" y="T5"/>
                </a:cxn>
                <a:cxn ang="0">
                  <a:pos x="T6" y="T7"/>
                </a:cxn>
                <a:cxn ang="0">
                  <a:pos x="T8" y="T9"/>
                </a:cxn>
              </a:cxnLst>
              <a:rect l="0" t="0" r="r" b="b"/>
              <a:pathLst>
                <a:path w="34" h="33">
                  <a:moveTo>
                    <a:pt x="34" y="33"/>
                  </a:moveTo>
                  <a:lnTo>
                    <a:pt x="0" y="29"/>
                  </a:lnTo>
                  <a:lnTo>
                    <a:pt x="0" y="6"/>
                  </a:lnTo>
                  <a:lnTo>
                    <a:pt x="34" y="0"/>
                  </a:lnTo>
                  <a:lnTo>
                    <a:pt x="34" y="33"/>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404040"/>
                </a:solidFill>
                <a:effectLst/>
                <a:uLnTx/>
                <a:uFillTx/>
              </a:endParaRPr>
            </a:p>
          </p:txBody>
        </p:sp>
        <p:sp>
          <p:nvSpPr>
            <p:cNvPr id="82" name="Freeform 348"/>
            <p:cNvSpPr>
              <a:spLocks/>
            </p:cNvSpPr>
            <p:nvPr/>
          </p:nvSpPr>
          <p:spPr bwMode="auto">
            <a:xfrm>
              <a:off x="9629775" y="3830638"/>
              <a:ext cx="160338" cy="173037"/>
            </a:xfrm>
            <a:custGeom>
              <a:avLst/>
              <a:gdLst>
                <a:gd name="T0" fmla="*/ 7 w 73"/>
                <a:gd name="T1" fmla="*/ 13 h 79"/>
                <a:gd name="T2" fmla="*/ 7 w 73"/>
                <a:gd name="T3" fmla="*/ 39 h 79"/>
                <a:gd name="T4" fmla="*/ 40 w 73"/>
                <a:gd name="T5" fmla="*/ 72 h 79"/>
                <a:gd name="T6" fmla="*/ 66 w 73"/>
                <a:gd name="T7" fmla="*/ 72 h 79"/>
                <a:gd name="T8" fmla="*/ 66 w 73"/>
                <a:gd name="T9" fmla="*/ 46 h 79"/>
                <a:gd name="T10" fmla="*/ 20 w 73"/>
                <a:gd name="T11" fmla="*/ 0 h 79"/>
                <a:gd name="T12" fmla="*/ 7 w 73"/>
                <a:gd name="T13" fmla="*/ 13 h 79"/>
              </a:gdLst>
              <a:ahLst/>
              <a:cxnLst>
                <a:cxn ang="0">
                  <a:pos x="T0" y="T1"/>
                </a:cxn>
                <a:cxn ang="0">
                  <a:pos x="T2" y="T3"/>
                </a:cxn>
                <a:cxn ang="0">
                  <a:pos x="T4" y="T5"/>
                </a:cxn>
                <a:cxn ang="0">
                  <a:pos x="T6" y="T7"/>
                </a:cxn>
                <a:cxn ang="0">
                  <a:pos x="T8" y="T9"/>
                </a:cxn>
                <a:cxn ang="0">
                  <a:pos x="T10" y="T11"/>
                </a:cxn>
                <a:cxn ang="0">
                  <a:pos x="T12" y="T13"/>
                </a:cxn>
              </a:cxnLst>
              <a:rect l="0" t="0" r="r" b="b"/>
              <a:pathLst>
                <a:path w="73" h="79">
                  <a:moveTo>
                    <a:pt x="7" y="13"/>
                  </a:moveTo>
                  <a:cubicBezTo>
                    <a:pt x="0" y="20"/>
                    <a:pt x="0" y="32"/>
                    <a:pt x="7" y="39"/>
                  </a:cubicBezTo>
                  <a:cubicBezTo>
                    <a:pt x="40" y="72"/>
                    <a:pt x="40" y="72"/>
                    <a:pt x="40" y="72"/>
                  </a:cubicBezTo>
                  <a:cubicBezTo>
                    <a:pt x="47" y="79"/>
                    <a:pt x="59" y="79"/>
                    <a:pt x="66" y="72"/>
                  </a:cubicBezTo>
                  <a:cubicBezTo>
                    <a:pt x="73" y="65"/>
                    <a:pt x="73" y="53"/>
                    <a:pt x="66" y="46"/>
                  </a:cubicBezTo>
                  <a:cubicBezTo>
                    <a:pt x="20" y="0"/>
                    <a:pt x="20" y="0"/>
                    <a:pt x="20" y="0"/>
                  </a:cubicBezTo>
                  <a:lnTo>
                    <a:pt x="7" y="13"/>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404040"/>
                </a:solidFill>
                <a:effectLst/>
                <a:uLnTx/>
                <a:uFillTx/>
              </a:endParaRPr>
            </a:p>
          </p:txBody>
        </p:sp>
        <p:sp>
          <p:nvSpPr>
            <p:cNvPr id="83" name="Freeform 349"/>
            <p:cNvSpPr>
              <a:spLocks/>
            </p:cNvSpPr>
            <p:nvPr/>
          </p:nvSpPr>
          <p:spPr bwMode="auto">
            <a:xfrm>
              <a:off x="9691688" y="3906838"/>
              <a:ext cx="98425" cy="250825"/>
            </a:xfrm>
            <a:custGeom>
              <a:avLst/>
              <a:gdLst>
                <a:gd name="T0" fmla="*/ 45 w 45"/>
                <a:gd name="T1" fmla="*/ 86 h 114"/>
                <a:gd name="T2" fmla="*/ 23 w 45"/>
                <a:gd name="T3" fmla="*/ 109 h 114"/>
                <a:gd name="T4" fmla="*/ 23 w 45"/>
                <a:gd name="T5" fmla="*/ 109 h 114"/>
                <a:gd name="T6" fmla="*/ 0 w 45"/>
                <a:gd name="T7" fmla="*/ 101 h 114"/>
                <a:gd name="T8" fmla="*/ 0 w 45"/>
                <a:gd name="T9" fmla="*/ 13 h 114"/>
                <a:gd name="T10" fmla="*/ 23 w 45"/>
                <a:gd name="T11" fmla="*/ 5 h 114"/>
                <a:gd name="T12" fmla="*/ 23 w 45"/>
                <a:gd name="T13" fmla="*/ 5 h 114"/>
                <a:gd name="T14" fmla="*/ 45 w 45"/>
                <a:gd name="T15" fmla="*/ 28 h 114"/>
                <a:gd name="T16" fmla="*/ 45 w 45"/>
                <a:gd name="T17" fmla="*/ 86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14">
                  <a:moveTo>
                    <a:pt x="45" y="86"/>
                  </a:moveTo>
                  <a:cubicBezTo>
                    <a:pt x="45" y="98"/>
                    <a:pt x="35" y="109"/>
                    <a:pt x="23" y="109"/>
                  </a:cubicBezTo>
                  <a:cubicBezTo>
                    <a:pt x="23" y="109"/>
                    <a:pt x="23" y="109"/>
                    <a:pt x="23" y="109"/>
                  </a:cubicBezTo>
                  <a:cubicBezTo>
                    <a:pt x="10" y="109"/>
                    <a:pt x="0" y="114"/>
                    <a:pt x="0" y="101"/>
                  </a:cubicBezTo>
                  <a:cubicBezTo>
                    <a:pt x="0" y="13"/>
                    <a:pt x="0" y="13"/>
                    <a:pt x="0" y="13"/>
                  </a:cubicBezTo>
                  <a:cubicBezTo>
                    <a:pt x="0" y="0"/>
                    <a:pt x="10" y="5"/>
                    <a:pt x="23" y="5"/>
                  </a:cubicBezTo>
                  <a:cubicBezTo>
                    <a:pt x="23" y="5"/>
                    <a:pt x="23" y="5"/>
                    <a:pt x="23" y="5"/>
                  </a:cubicBezTo>
                  <a:cubicBezTo>
                    <a:pt x="35" y="5"/>
                    <a:pt x="45" y="16"/>
                    <a:pt x="45" y="28"/>
                  </a:cubicBezTo>
                  <a:lnTo>
                    <a:pt x="45" y="86"/>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404040"/>
                </a:solidFill>
                <a:effectLst/>
                <a:uLnTx/>
                <a:uFillTx/>
              </a:endParaRPr>
            </a:p>
          </p:txBody>
        </p:sp>
        <p:sp>
          <p:nvSpPr>
            <p:cNvPr id="84" name="Freeform 350"/>
            <p:cNvSpPr>
              <a:spLocks/>
            </p:cNvSpPr>
            <p:nvPr/>
          </p:nvSpPr>
          <p:spPr bwMode="auto">
            <a:xfrm>
              <a:off x="9663113" y="3830638"/>
              <a:ext cx="49213" cy="36512"/>
            </a:xfrm>
            <a:custGeom>
              <a:avLst/>
              <a:gdLst>
                <a:gd name="T0" fmla="*/ 5 w 22"/>
                <a:gd name="T1" fmla="*/ 0 h 17"/>
                <a:gd name="T2" fmla="*/ 0 w 22"/>
                <a:gd name="T3" fmla="*/ 5 h 17"/>
                <a:gd name="T4" fmla="*/ 7 w 22"/>
                <a:gd name="T5" fmla="*/ 12 h 17"/>
                <a:gd name="T6" fmla="*/ 22 w 22"/>
                <a:gd name="T7" fmla="*/ 17 h 17"/>
                <a:gd name="T8" fmla="*/ 5 w 22"/>
                <a:gd name="T9" fmla="*/ 0 h 17"/>
              </a:gdLst>
              <a:ahLst/>
              <a:cxnLst>
                <a:cxn ang="0">
                  <a:pos x="T0" y="T1"/>
                </a:cxn>
                <a:cxn ang="0">
                  <a:pos x="T2" y="T3"/>
                </a:cxn>
                <a:cxn ang="0">
                  <a:pos x="T4" y="T5"/>
                </a:cxn>
                <a:cxn ang="0">
                  <a:pos x="T6" y="T7"/>
                </a:cxn>
                <a:cxn ang="0">
                  <a:pos x="T8" y="T9"/>
                </a:cxn>
              </a:cxnLst>
              <a:rect l="0" t="0" r="r" b="b"/>
              <a:pathLst>
                <a:path w="22" h="17">
                  <a:moveTo>
                    <a:pt x="5" y="0"/>
                  </a:moveTo>
                  <a:cubicBezTo>
                    <a:pt x="0" y="5"/>
                    <a:pt x="0" y="5"/>
                    <a:pt x="0" y="5"/>
                  </a:cubicBezTo>
                  <a:cubicBezTo>
                    <a:pt x="7" y="12"/>
                    <a:pt x="7" y="12"/>
                    <a:pt x="7" y="12"/>
                  </a:cubicBezTo>
                  <a:cubicBezTo>
                    <a:pt x="11" y="16"/>
                    <a:pt x="17" y="17"/>
                    <a:pt x="22" y="17"/>
                  </a:cubicBezTo>
                  <a:lnTo>
                    <a:pt x="5" y="0"/>
                  </a:lnTo>
                  <a:close/>
                </a:path>
              </a:pathLst>
            </a:custGeom>
            <a:solidFill>
              <a:srgbClr val="C693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404040"/>
                </a:solidFill>
                <a:effectLst/>
                <a:uLnTx/>
                <a:uFillTx/>
              </a:endParaRPr>
            </a:p>
          </p:txBody>
        </p:sp>
        <p:sp>
          <p:nvSpPr>
            <p:cNvPr id="85" name="Freeform 351"/>
            <p:cNvSpPr>
              <a:spLocks/>
            </p:cNvSpPr>
            <p:nvPr/>
          </p:nvSpPr>
          <p:spPr bwMode="auto">
            <a:xfrm>
              <a:off x="9564688" y="4078288"/>
              <a:ext cx="161925" cy="427037"/>
            </a:xfrm>
            <a:custGeom>
              <a:avLst/>
              <a:gdLst>
                <a:gd name="T0" fmla="*/ 74 w 74"/>
                <a:gd name="T1" fmla="*/ 0 h 194"/>
                <a:gd name="T2" fmla="*/ 0 w 74"/>
                <a:gd name="T3" fmla="*/ 97 h 194"/>
                <a:gd name="T4" fmla="*/ 74 w 74"/>
                <a:gd name="T5" fmla="*/ 194 h 194"/>
                <a:gd name="T6" fmla="*/ 74 w 74"/>
                <a:gd name="T7" fmla="*/ 0 h 194"/>
              </a:gdLst>
              <a:ahLst/>
              <a:cxnLst>
                <a:cxn ang="0">
                  <a:pos x="T0" y="T1"/>
                </a:cxn>
                <a:cxn ang="0">
                  <a:pos x="T2" y="T3"/>
                </a:cxn>
                <a:cxn ang="0">
                  <a:pos x="T4" y="T5"/>
                </a:cxn>
                <a:cxn ang="0">
                  <a:pos x="T6" y="T7"/>
                </a:cxn>
              </a:cxnLst>
              <a:rect l="0" t="0" r="r" b="b"/>
              <a:pathLst>
                <a:path w="74" h="194">
                  <a:moveTo>
                    <a:pt x="74" y="0"/>
                  </a:moveTo>
                  <a:cubicBezTo>
                    <a:pt x="32" y="12"/>
                    <a:pt x="0" y="51"/>
                    <a:pt x="0" y="97"/>
                  </a:cubicBezTo>
                  <a:cubicBezTo>
                    <a:pt x="0" y="143"/>
                    <a:pt x="32" y="182"/>
                    <a:pt x="74" y="194"/>
                  </a:cubicBezTo>
                  <a:lnTo>
                    <a:pt x="74" y="0"/>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404040"/>
                </a:solidFill>
                <a:effectLst/>
                <a:uLnTx/>
                <a:uFillTx/>
              </a:endParaRPr>
            </a:p>
          </p:txBody>
        </p:sp>
        <p:sp>
          <p:nvSpPr>
            <p:cNvPr id="86" name="Line 352"/>
            <p:cNvSpPr>
              <a:spLocks noChangeShapeType="1"/>
            </p:cNvSpPr>
            <p:nvPr/>
          </p:nvSpPr>
          <p:spPr bwMode="auto">
            <a:xfrm flipH="1">
              <a:off x="8505825" y="368617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404040"/>
                </a:solidFill>
                <a:effectLst/>
                <a:uLnTx/>
                <a:uFillTx/>
              </a:endParaRPr>
            </a:p>
          </p:txBody>
        </p:sp>
        <p:sp>
          <p:nvSpPr>
            <p:cNvPr id="87" name="Line 353"/>
            <p:cNvSpPr>
              <a:spLocks noChangeShapeType="1"/>
            </p:cNvSpPr>
            <p:nvPr/>
          </p:nvSpPr>
          <p:spPr bwMode="auto">
            <a:xfrm flipH="1">
              <a:off x="8505825" y="371792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404040"/>
                </a:solidFill>
                <a:effectLst/>
                <a:uLnTx/>
                <a:uFillTx/>
              </a:endParaRPr>
            </a:p>
          </p:txBody>
        </p:sp>
        <p:sp>
          <p:nvSpPr>
            <p:cNvPr id="88" name="Line 354"/>
            <p:cNvSpPr>
              <a:spLocks noChangeShapeType="1"/>
            </p:cNvSpPr>
            <p:nvPr/>
          </p:nvSpPr>
          <p:spPr bwMode="auto">
            <a:xfrm flipH="1">
              <a:off x="8505825" y="3746500"/>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404040"/>
                </a:solidFill>
                <a:effectLst/>
                <a:uLnTx/>
                <a:uFillTx/>
              </a:endParaRPr>
            </a:p>
          </p:txBody>
        </p:sp>
        <p:sp>
          <p:nvSpPr>
            <p:cNvPr id="89" name="Line 355"/>
            <p:cNvSpPr>
              <a:spLocks noChangeShapeType="1"/>
            </p:cNvSpPr>
            <p:nvPr/>
          </p:nvSpPr>
          <p:spPr bwMode="auto">
            <a:xfrm flipH="1">
              <a:off x="8505825" y="3776663"/>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404040"/>
                </a:solidFill>
                <a:effectLst/>
                <a:uLnTx/>
                <a:uFillTx/>
              </a:endParaRPr>
            </a:p>
          </p:txBody>
        </p:sp>
        <p:sp>
          <p:nvSpPr>
            <p:cNvPr id="90" name="Line 356"/>
            <p:cNvSpPr>
              <a:spLocks noChangeShapeType="1"/>
            </p:cNvSpPr>
            <p:nvPr/>
          </p:nvSpPr>
          <p:spPr bwMode="auto">
            <a:xfrm flipH="1">
              <a:off x="8505825" y="3808413"/>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404040"/>
                </a:solidFill>
                <a:effectLst/>
                <a:uLnTx/>
                <a:uFillTx/>
              </a:endParaRPr>
            </a:p>
          </p:txBody>
        </p:sp>
        <p:sp>
          <p:nvSpPr>
            <p:cNvPr id="91" name="Line 357"/>
            <p:cNvSpPr>
              <a:spLocks noChangeShapeType="1"/>
            </p:cNvSpPr>
            <p:nvPr/>
          </p:nvSpPr>
          <p:spPr bwMode="auto">
            <a:xfrm flipH="1">
              <a:off x="8505825" y="383857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404040"/>
                </a:solidFill>
                <a:effectLst/>
                <a:uLnTx/>
                <a:uFillTx/>
              </a:endParaRPr>
            </a:p>
          </p:txBody>
        </p:sp>
        <p:sp>
          <p:nvSpPr>
            <p:cNvPr id="92" name="Line 358"/>
            <p:cNvSpPr>
              <a:spLocks noChangeShapeType="1"/>
            </p:cNvSpPr>
            <p:nvPr/>
          </p:nvSpPr>
          <p:spPr bwMode="auto">
            <a:xfrm flipH="1">
              <a:off x="8505825" y="387032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404040"/>
                </a:solidFill>
                <a:effectLst/>
                <a:uLnTx/>
                <a:uFillTx/>
              </a:endParaRPr>
            </a:p>
          </p:txBody>
        </p:sp>
        <p:pic>
          <p:nvPicPr>
            <p:cNvPr id="93" name="Picture 92"/>
            <p:cNvPicPr>
              <a:picLocks noChangeAspect="1"/>
            </p:cNvPicPr>
            <p:nvPr/>
          </p:nvPicPr>
          <p:blipFill>
            <a:blip r:embed="rId3"/>
            <a:stretch>
              <a:fillRect/>
            </a:stretch>
          </p:blipFill>
          <p:spPr>
            <a:xfrm>
              <a:off x="8749942" y="3693929"/>
              <a:ext cx="307105" cy="443035"/>
            </a:xfrm>
            <a:prstGeom prst="rect">
              <a:avLst/>
            </a:prstGeom>
          </p:spPr>
        </p:pic>
        <p:grpSp>
          <p:nvGrpSpPr>
            <p:cNvPr id="94" name="Group 93"/>
            <p:cNvGrpSpPr/>
            <p:nvPr/>
          </p:nvGrpSpPr>
          <p:grpSpPr>
            <a:xfrm rot="5400000">
              <a:off x="9166188" y="3758283"/>
              <a:ext cx="306387" cy="444499"/>
              <a:chOff x="6878638" y="-701675"/>
              <a:chExt cx="306387" cy="444499"/>
            </a:xfrm>
          </p:grpSpPr>
          <p:sp>
            <p:nvSpPr>
              <p:cNvPr id="95" name="AutoShape 374"/>
              <p:cNvSpPr>
                <a:spLocks noChangeAspect="1" noChangeArrowheads="1" noTextEdit="1"/>
              </p:cNvSpPr>
              <p:nvPr/>
            </p:nvSpPr>
            <p:spPr bwMode="auto">
              <a:xfrm>
                <a:off x="6878638" y="-701675"/>
                <a:ext cx="306387"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404040"/>
                  </a:solidFill>
                  <a:effectLst/>
                  <a:uLnTx/>
                  <a:uFillTx/>
                </a:endParaRPr>
              </a:p>
            </p:txBody>
          </p:sp>
          <p:sp>
            <p:nvSpPr>
              <p:cNvPr id="96" name="Freeform 376"/>
              <p:cNvSpPr>
                <a:spLocks/>
              </p:cNvSpPr>
              <p:nvPr/>
            </p:nvSpPr>
            <p:spPr bwMode="auto">
              <a:xfrm>
                <a:off x="6878638" y="-598488"/>
                <a:ext cx="52387" cy="60325"/>
              </a:xfrm>
              <a:custGeom>
                <a:avLst/>
                <a:gdLst>
                  <a:gd name="T0" fmla="*/ 6 w 31"/>
                  <a:gd name="T1" fmla="*/ 35 h 35"/>
                  <a:gd name="T2" fmla="*/ 31 w 31"/>
                  <a:gd name="T3" fmla="*/ 35 h 35"/>
                  <a:gd name="T4" fmla="*/ 31 w 31"/>
                  <a:gd name="T5" fmla="*/ 0 h 35"/>
                  <a:gd name="T6" fmla="*/ 6 w 31"/>
                  <a:gd name="T7" fmla="*/ 0 h 35"/>
                  <a:gd name="T8" fmla="*/ 0 w 31"/>
                  <a:gd name="T9" fmla="*/ 6 h 35"/>
                  <a:gd name="T10" fmla="*/ 0 w 31"/>
                  <a:gd name="T11" fmla="*/ 29 h 35"/>
                  <a:gd name="T12" fmla="*/ 6 w 31"/>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31" h="35">
                    <a:moveTo>
                      <a:pt x="6" y="35"/>
                    </a:moveTo>
                    <a:cubicBezTo>
                      <a:pt x="31" y="35"/>
                      <a:pt x="31" y="35"/>
                      <a:pt x="31" y="35"/>
                    </a:cubicBezTo>
                    <a:cubicBezTo>
                      <a:pt x="31" y="0"/>
                      <a:pt x="31" y="0"/>
                      <a:pt x="31" y="0"/>
                    </a:cubicBezTo>
                    <a:cubicBezTo>
                      <a:pt x="6" y="0"/>
                      <a:pt x="6" y="0"/>
                      <a:pt x="6" y="0"/>
                    </a:cubicBezTo>
                    <a:cubicBezTo>
                      <a:pt x="3" y="0"/>
                      <a:pt x="0" y="3"/>
                      <a:pt x="0" y="6"/>
                    </a:cubicBezTo>
                    <a:cubicBezTo>
                      <a:pt x="0" y="29"/>
                      <a:pt x="0" y="29"/>
                      <a:pt x="0" y="29"/>
                    </a:cubicBezTo>
                    <a:cubicBezTo>
                      <a:pt x="0" y="32"/>
                      <a:pt x="3" y="35"/>
                      <a:pt x="6" y="35"/>
                    </a:cubicBezTo>
                    <a:close/>
                  </a:path>
                </a:pathLst>
              </a:custGeom>
              <a:solidFill>
                <a:schemeClr val="accent4"/>
              </a:solidFill>
              <a:ln>
                <a:noFill/>
              </a:ln>
            </p:spPr>
            <p:txBody>
              <a:bodyPr vert="horz" wrap="square" lIns="89642" tIns="44821" rIns="89642" bIns="44821"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404040"/>
                  </a:solidFill>
                  <a:effectLst/>
                  <a:uLnTx/>
                  <a:uFillTx/>
                </a:endParaRPr>
              </a:p>
            </p:txBody>
          </p:sp>
          <p:sp>
            <p:nvSpPr>
              <p:cNvPr id="97" name="Rectangle 377"/>
              <p:cNvSpPr>
                <a:spLocks noChangeArrowheads="1"/>
              </p:cNvSpPr>
              <p:nvPr/>
            </p:nvSpPr>
            <p:spPr bwMode="auto">
              <a:xfrm>
                <a:off x="6897688" y="-538163"/>
                <a:ext cx="20637" cy="61912"/>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404040"/>
                  </a:solidFill>
                  <a:effectLst/>
                  <a:uLnTx/>
                  <a:uFillTx/>
                </a:endParaRPr>
              </a:p>
            </p:txBody>
          </p:sp>
          <p:sp>
            <p:nvSpPr>
              <p:cNvPr id="98" name="Rectangle 378"/>
              <p:cNvSpPr>
                <a:spLocks noChangeArrowheads="1"/>
              </p:cNvSpPr>
              <p:nvPr/>
            </p:nvSpPr>
            <p:spPr bwMode="auto">
              <a:xfrm>
                <a:off x="6897688" y="-538163"/>
                <a:ext cx="20637"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404040"/>
                  </a:solidFill>
                  <a:effectLst/>
                  <a:uLnTx/>
                  <a:uFillTx/>
                </a:endParaRPr>
              </a:p>
            </p:txBody>
          </p:sp>
          <p:sp>
            <p:nvSpPr>
              <p:cNvPr id="99" name="Rectangle 379"/>
              <p:cNvSpPr>
                <a:spLocks noChangeArrowheads="1"/>
              </p:cNvSpPr>
              <p:nvPr/>
            </p:nvSpPr>
            <p:spPr bwMode="auto">
              <a:xfrm>
                <a:off x="6897688" y="-439738"/>
                <a:ext cx="20637" cy="4762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404040"/>
                  </a:solidFill>
                  <a:effectLst/>
                  <a:uLnTx/>
                  <a:uFillTx/>
                </a:endParaRPr>
              </a:p>
            </p:txBody>
          </p:sp>
          <p:sp>
            <p:nvSpPr>
              <p:cNvPr id="100" name="Rectangle 380"/>
              <p:cNvSpPr>
                <a:spLocks noChangeArrowheads="1"/>
              </p:cNvSpPr>
              <p:nvPr/>
            </p:nvSpPr>
            <p:spPr bwMode="auto">
              <a:xfrm>
                <a:off x="6897688" y="-439738"/>
                <a:ext cx="20637"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404040"/>
                  </a:solidFill>
                  <a:effectLst/>
                  <a:uLnTx/>
                  <a:uFillTx/>
                </a:endParaRPr>
              </a:p>
            </p:txBody>
          </p:sp>
          <p:sp>
            <p:nvSpPr>
              <p:cNvPr id="101" name="Freeform 381"/>
              <p:cNvSpPr>
                <a:spLocks/>
              </p:cNvSpPr>
              <p:nvPr/>
            </p:nvSpPr>
            <p:spPr bwMode="auto">
              <a:xfrm>
                <a:off x="6884988" y="-501650"/>
                <a:ext cx="44450" cy="61912"/>
              </a:xfrm>
              <a:custGeom>
                <a:avLst/>
                <a:gdLst>
                  <a:gd name="T0" fmla="*/ 26 w 26"/>
                  <a:gd name="T1" fmla="*/ 29 h 36"/>
                  <a:gd name="T2" fmla="*/ 18 w 26"/>
                  <a:gd name="T3" fmla="*/ 36 h 36"/>
                  <a:gd name="T4" fmla="*/ 7 w 26"/>
                  <a:gd name="T5" fmla="*/ 36 h 36"/>
                  <a:gd name="T6" fmla="*/ 0 w 26"/>
                  <a:gd name="T7" fmla="*/ 29 h 36"/>
                  <a:gd name="T8" fmla="*/ 0 w 26"/>
                  <a:gd name="T9" fmla="*/ 7 h 36"/>
                  <a:gd name="T10" fmla="*/ 7 w 26"/>
                  <a:gd name="T11" fmla="*/ 0 h 36"/>
                  <a:gd name="T12" fmla="*/ 18 w 26"/>
                  <a:gd name="T13" fmla="*/ 0 h 36"/>
                  <a:gd name="T14" fmla="*/ 26 w 26"/>
                  <a:gd name="T15" fmla="*/ 7 h 36"/>
                  <a:gd name="T16" fmla="*/ 26 w 26"/>
                  <a:gd name="T17"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36">
                    <a:moveTo>
                      <a:pt x="26" y="29"/>
                    </a:moveTo>
                    <a:cubicBezTo>
                      <a:pt x="26" y="33"/>
                      <a:pt x="22" y="36"/>
                      <a:pt x="18" y="36"/>
                    </a:cubicBezTo>
                    <a:cubicBezTo>
                      <a:pt x="7" y="36"/>
                      <a:pt x="7" y="36"/>
                      <a:pt x="7" y="36"/>
                    </a:cubicBezTo>
                    <a:cubicBezTo>
                      <a:pt x="3" y="36"/>
                      <a:pt x="0" y="33"/>
                      <a:pt x="0" y="29"/>
                    </a:cubicBezTo>
                    <a:cubicBezTo>
                      <a:pt x="0" y="7"/>
                      <a:pt x="0" y="7"/>
                      <a:pt x="0" y="7"/>
                    </a:cubicBezTo>
                    <a:cubicBezTo>
                      <a:pt x="0" y="3"/>
                      <a:pt x="3" y="0"/>
                      <a:pt x="7" y="0"/>
                    </a:cubicBezTo>
                    <a:cubicBezTo>
                      <a:pt x="18" y="0"/>
                      <a:pt x="18" y="0"/>
                      <a:pt x="18" y="0"/>
                    </a:cubicBezTo>
                    <a:cubicBezTo>
                      <a:pt x="22" y="0"/>
                      <a:pt x="26" y="3"/>
                      <a:pt x="26" y="7"/>
                    </a:cubicBezTo>
                    <a:lnTo>
                      <a:pt x="26" y="29"/>
                    </a:lnTo>
                    <a:close/>
                  </a:path>
                </a:pathLst>
              </a:custGeom>
              <a:solidFill>
                <a:schemeClr val="accent4"/>
              </a:solidFill>
              <a:ln>
                <a:noFill/>
              </a:ln>
            </p:spPr>
            <p:txBody>
              <a:bodyPr vert="horz" wrap="square" lIns="89642" tIns="44821" rIns="89642" bIns="44821"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404040"/>
                  </a:solidFill>
                  <a:effectLst/>
                  <a:uLnTx/>
                  <a:uFillTx/>
                </a:endParaRPr>
              </a:p>
            </p:txBody>
          </p:sp>
          <p:sp>
            <p:nvSpPr>
              <p:cNvPr id="102" name="Rectangle 382"/>
              <p:cNvSpPr>
                <a:spLocks noChangeArrowheads="1"/>
              </p:cNvSpPr>
              <p:nvPr/>
            </p:nvSpPr>
            <p:spPr bwMode="auto">
              <a:xfrm>
                <a:off x="6978650" y="-506413"/>
                <a:ext cx="109537" cy="60325"/>
              </a:xfrm>
              <a:prstGeom prst="rect">
                <a:avLst/>
              </a:prstGeom>
              <a:solidFill>
                <a:schemeClr val="accent4"/>
              </a:solidFill>
              <a:ln>
                <a:noFill/>
              </a:ln>
            </p:spPr>
            <p:txBody>
              <a:bodyPr vert="horz" wrap="square" lIns="89642" tIns="44821" rIns="89642" bIns="44821"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404040"/>
                  </a:solidFill>
                  <a:effectLst/>
                  <a:uLnTx/>
                  <a:uFillTx/>
                </a:endParaRPr>
              </a:p>
            </p:txBody>
          </p:sp>
          <p:sp>
            <p:nvSpPr>
              <p:cNvPr id="103" name="Rectangle 383"/>
              <p:cNvSpPr>
                <a:spLocks noChangeArrowheads="1"/>
              </p:cNvSpPr>
              <p:nvPr/>
            </p:nvSpPr>
            <p:spPr bwMode="auto">
              <a:xfrm>
                <a:off x="6978650" y="-519113"/>
                <a:ext cx="109537" cy="127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404040"/>
                  </a:solidFill>
                  <a:effectLst/>
                  <a:uLnTx/>
                  <a:uFillTx/>
                </a:endParaRPr>
              </a:p>
            </p:txBody>
          </p:sp>
          <p:sp>
            <p:nvSpPr>
              <p:cNvPr id="104" name="Rectangle 384"/>
              <p:cNvSpPr>
                <a:spLocks noChangeArrowheads="1"/>
              </p:cNvSpPr>
              <p:nvPr/>
            </p:nvSpPr>
            <p:spPr bwMode="auto">
              <a:xfrm>
                <a:off x="6931025" y="-620713"/>
                <a:ext cx="201612" cy="104775"/>
              </a:xfrm>
              <a:prstGeom prst="rect">
                <a:avLst/>
              </a:prstGeom>
              <a:solidFill>
                <a:schemeClr val="accent4"/>
              </a:solidFill>
              <a:ln>
                <a:noFill/>
              </a:ln>
            </p:spPr>
            <p:txBody>
              <a:bodyPr vert="horz" wrap="square" lIns="89642" tIns="44821" rIns="89642" bIns="44821"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404040"/>
                  </a:solidFill>
                  <a:effectLst/>
                  <a:uLnTx/>
                  <a:uFillTx/>
                </a:endParaRPr>
              </a:p>
            </p:txBody>
          </p:sp>
          <p:sp>
            <p:nvSpPr>
              <p:cNvPr id="105" name="Freeform 385"/>
              <p:cNvSpPr>
                <a:spLocks/>
              </p:cNvSpPr>
              <p:nvPr/>
            </p:nvSpPr>
            <p:spPr bwMode="auto">
              <a:xfrm>
                <a:off x="6967538" y="-681038"/>
                <a:ext cx="130175" cy="63500"/>
              </a:xfrm>
              <a:custGeom>
                <a:avLst/>
                <a:gdLst>
                  <a:gd name="T0" fmla="*/ 39 w 77"/>
                  <a:gd name="T1" fmla="*/ 0 h 38"/>
                  <a:gd name="T2" fmla="*/ 0 w 77"/>
                  <a:gd name="T3" fmla="*/ 38 h 38"/>
                  <a:gd name="T4" fmla="*/ 77 w 77"/>
                  <a:gd name="T5" fmla="*/ 38 h 38"/>
                  <a:gd name="T6" fmla="*/ 39 w 77"/>
                  <a:gd name="T7" fmla="*/ 0 h 38"/>
                </a:gdLst>
                <a:ahLst/>
                <a:cxnLst>
                  <a:cxn ang="0">
                    <a:pos x="T0" y="T1"/>
                  </a:cxn>
                  <a:cxn ang="0">
                    <a:pos x="T2" y="T3"/>
                  </a:cxn>
                  <a:cxn ang="0">
                    <a:pos x="T4" y="T5"/>
                  </a:cxn>
                  <a:cxn ang="0">
                    <a:pos x="T6" y="T7"/>
                  </a:cxn>
                </a:cxnLst>
                <a:rect l="0" t="0" r="r" b="b"/>
                <a:pathLst>
                  <a:path w="77" h="38">
                    <a:moveTo>
                      <a:pt x="39" y="0"/>
                    </a:moveTo>
                    <a:cubicBezTo>
                      <a:pt x="18" y="0"/>
                      <a:pt x="0" y="17"/>
                      <a:pt x="0" y="38"/>
                    </a:cubicBezTo>
                    <a:cubicBezTo>
                      <a:pt x="77" y="38"/>
                      <a:pt x="77" y="38"/>
                      <a:pt x="77" y="38"/>
                    </a:cubicBezTo>
                    <a:cubicBezTo>
                      <a:pt x="77" y="17"/>
                      <a:pt x="60" y="0"/>
                      <a:pt x="39" y="0"/>
                    </a:cubicBezTo>
                    <a:close/>
                  </a:path>
                </a:pathLst>
              </a:custGeom>
              <a:solidFill>
                <a:schemeClr val="accent4"/>
              </a:solidFill>
              <a:ln>
                <a:noFill/>
              </a:ln>
            </p:spPr>
            <p:txBody>
              <a:bodyPr vert="horz" wrap="square" lIns="89642" tIns="44821" rIns="89642" bIns="44821"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404040"/>
                  </a:solidFill>
                  <a:effectLst/>
                  <a:uLnTx/>
                  <a:uFillTx/>
                </a:endParaRPr>
              </a:p>
            </p:txBody>
          </p:sp>
          <p:sp>
            <p:nvSpPr>
              <p:cNvPr id="106" name="Oval 386"/>
              <p:cNvSpPr>
                <a:spLocks noChangeArrowheads="1"/>
              </p:cNvSpPr>
              <p:nvPr/>
            </p:nvSpPr>
            <p:spPr bwMode="auto">
              <a:xfrm>
                <a:off x="6992938" y="-650875"/>
                <a:ext cx="17462" cy="17462"/>
              </a:xfrm>
              <a:prstGeom prst="ellipse">
                <a:avLst/>
              </a:prstGeom>
              <a:solidFill>
                <a:schemeClr val="tx2"/>
              </a:solidFill>
              <a:ln>
                <a:noFill/>
              </a:ln>
            </p:spPr>
            <p:txBody>
              <a:bodyPr vert="horz" wrap="square" lIns="89642" tIns="44821" rIns="89642" bIns="44821"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404040"/>
                  </a:solidFill>
                  <a:effectLst/>
                  <a:uLnTx/>
                  <a:uFillTx/>
                </a:endParaRPr>
              </a:p>
            </p:txBody>
          </p:sp>
          <p:sp>
            <p:nvSpPr>
              <p:cNvPr id="107" name="Oval 387"/>
              <p:cNvSpPr>
                <a:spLocks noChangeArrowheads="1"/>
              </p:cNvSpPr>
              <p:nvPr/>
            </p:nvSpPr>
            <p:spPr bwMode="auto">
              <a:xfrm>
                <a:off x="7058025" y="-650875"/>
                <a:ext cx="15875" cy="17462"/>
              </a:xfrm>
              <a:prstGeom prst="ellipse">
                <a:avLst/>
              </a:prstGeom>
              <a:solidFill>
                <a:schemeClr val="tx2"/>
              </a:solidFill>
              <a:ln>
                <a:noFill/>
              </a:ln>
            </p:spPr>
            <p:txBody>
              <a:bodyPr vert="horz" wrap="square" lIns="89642" tIns="44821" rIns="89642" bIns="44821"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404040"/>
                  </a:solidFill>
                  <a:effectLst/>
                  <a:uLnTx/>
                  <a:uFillTx/>
                </a:endParaRPr>
              </a:p>
            </p:txBody>
          </p:sp>
          <p:sp>
            <p:nvSpPr>
              <p:cNvPr id="108" name="Freeform 388"/>
              <p:cNvSpPr>
                <a:spLocks/>
              </p:cNvSpPr>
              <p:nvPr/>
            </p:nvSpPr>
            <p:spPr bwMode="auto">
              <a:xfrm>
                <a:off x="6973888" y="-588963"/>
                <a:ext cx="114300" cy="41275"/>
              </a:xfrm>
              <a:custGeom>
                <a:avLst/>
                <a:gdLst>
                  <a:gd name="T0" fmla="*/ 67 w 67"/>
                  <a:gd name="T1" fmla="*/ 13 h 25"/>
                  <a:gd name="T2" fmla="*/ 55 w 67"/>
                  <a:gd name="T3" fmla="*/ 25 h 25"/>
                  <a:gd name="T4" fmla="*/ 12 w 67"/>
                  <a:gd name="T5" fmla="*/ 25 h 25"/>
                  <a:gd name="T6" fmla="*/ 0 w 67"/>
                  <a:gd name="T7" fmla="*/ 13 h 25"/>
                  <a:gd name="T8" fmla="*/ 0 w 67"/>
                  <a:gd name="T9" fmla="*/ 13 h 25"/>
                  <a:gd name="T10" fmla="*/ 12 w 67"/>
                  <a:gd name="T11" fmla="*/ 0 h 25"/>
                  <a:gd name="T12" fmla="*/ 55 w 67"/>
                  <a:gd name="T13" fmla="*/ 0 h 25"/>
                  <a:gd name="T14" fmla="*/ 67 w 67"/>
                  <a:gd name="T15" fmla="*/ 13 h 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 h="25">
                    <a:moveTo>
                      <a:pt x="67" y="13"/>
                    </a:moveTo>
                    <a:cubicBezTo>
                      <a:pt x="67" y="19"/>
                      <a:pt x="62" y="25"/>
                      <a:pt x="55" y="25"/>
                    </a:cubicBezTo>
                    <a:cubicBezTo>
                      <a:pt x="12" y="25"/>
                      <a:pt x="12" y="25"/>
                      <a:pt x="12" y="25"/>
                    </a:cubicBezTo>
                    <a:cubicBezTo>
                      <a:pt x="6" y="25"/>
                      <a:pt x="0" y="19"/>
                      <a:pt x="0" y="13"/>
                    </a:cubicBezTo>
                    <a:cubicBezTo>
                      <a:pt x="0" y="13"/>
                      <a:pt x="0" y="13"/>
                      <a:pt x="0" y="13"/>
                    </a:cubicBezTo>
                    <a:cubicBezTo>
                      <a:pt x="0" y="6"/>
                      <a:pt x="6" y="0"/>
                      <a:pt x="12" y="0"/>
                    </a:cubicBezTo>
                    <a:cubicBezTo>
                      <a:pt x="55" y="0"/>
                      <a:pt x="55" y="0"/>
                      <a:pt x="55" y="0"/>
                    </a:cubicBezTo>
                    <a:cubicBezTo>
                      <a:pt x="62" y="0"/>
                      <a:pt x="67" y="6"/>
                      <a:pt x="67" y="1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404040"/>
                  </a:solidFill>
                  <a:effectLst/>
                  <a:uLnTx/>
                  <a:uFillTx/>
                </a:endParaRPr>
              </a:p>
            </p:txBody>
          </p:sp>
          <p:sp>
            <p:nvSpPr>
              <p:cNvPr id="109" name="Freeform 389"/>
              <p:cNvSpPr>
                <a:spLocks/>
              </p:cNvSpPr>
              <p:nvPr/>
            </p:nvSpPr>
            <p:spPr bwMode="auto">
              <a:xfrm>
                <a:off x="7027863" y="-579438"/>
                <a:ext cx="6350"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2" y="0"/>
                      <a:pt x="3" y="1"/>
                      <a:pt x="3" y="2"/>
                    </a:cubicBezTo>
                    <a:lnTo>
                      <a:pt x="3" y="14"/>
                    </a:lnTo>
                    <a:close/>
                  </a:path>
                </a:pathLst>
              </a:custGeom>
              <a:solidFill>
                <a:srgbClr val="B8A4FF"/>
              </a:solidFill>
              <a:ln>
                <a:noFill/>
              </a:ln>
            </p:spPr>
            <p:txBody>
              <a:bodyPr vert="horz" wrap="square" lIns="89642" tIns="44821" rIns="89642" bIns="44821"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404040"/>
                  </a:solidFill>
                  <a:effectLst/>
                  <a:uLnTx/>
                  <a:uFillTx/>
                </a:endParaRPr>
              </a:p>
            </p:txBody>
          </p:sp>
          <p:sp>
            <p:nvSpPr>
              <p:cNvPr id="110" name="Freeform 390"/>
              <p:cNvSpPr>
                <a:spLocks/>
              </p:cNvSpPr>
              <p:nvPr/>
            </p:nvSpPr>
            <p:spPr bwMode="auto">
              <a:xfrm>
                <a:off x="7016750" y="-579438"/>
                <a:ext cx="4762" cy="25400"/>
              </a:xfrm>
              <a:custGeom>
                <a:avLst/>
                <a:gdLst>
                  <a:gd name="T0" fmla="*/ 3 w 3"/>
                  <a:gd name="T1" fmla="*/ 14 h 15"/>
                  <a:gd name="T2" fmla="*/ 1 w 3"/>
                  <a:gd name="T3" fmla="*/ 15 h 15"/>
                  <a:gd name="T4" fmla="*/ 1 w 3"/>
                  <a:gd name="T5" fmla="*/ 15 h 15"/>
                  <a:gd name="T6" fmla="*/ 0 w 3"/>
                  <a:gd name="T7" fmla="*/ 14 h 15"/>
                  <a:gd name="T8" fmla="*/ 0 w 3"/>
                  <a:gd name="T9" fmla="*/ 2 h 15"/>
                  <a:gd name="T10" fmla="*/ 1 w 3"/>
                  <a:gd name="T11" fmla="*/ 0 h 15"/>
                  <a:gd name="T12" fmla="*/ 1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1" y="15"/>
                    </a:cubicBezTo>
                    <a:cubicBezTo>
                      <a:pt x="1" y="15"/>
                      <a:pt x="1" y="15"/>
                      <a:pt x="1" y="15"/>
                    </a:cubicBezTo>
                    <a:cubicBezTo>
                      <a:pt x="0" y="15"/>
                      <a:pt x="0" y="14"/>
                      <a:pt x="0" y="14"/>
                    </a:cubicBezTo>
                    <a:cubicBezTo>
                      <a:pt x="0" y="2"/>
                      <a:pt x="0" y="2"/>
                      <a:pt x="0" y="2"/>
                    </a:cubicBezTo>
                    <a:cubicBezTo>
                      <a:pt x="0" y="1"/>
                      <a:pt x="0" y="0"/>
                      <a:pt x="1" y="0"/>
                    </a:cubicBezTo>
                    <a:cubicBezTo>
                      <a:pt x="1" y="0"/>
                      <a:pt x="1" y="0"/>
                      <a:pt x="1" y="0"/>
                    </a:cubicBezTo>
                    <a:cubicBezTo>
                      <a:pt x="2" y="0"/>
                      <a:pt x="3" y="1"/>
                      <a:pt x="3" y="2"/>
                    </a:cubicBezTo>
                    <a:lnTo>
                      <a:pt x="3" y="14"/>
                    </a:lnTo>
                    <a:close/>
                  </a:path>
                </a:pathLst>
              </a:custGeom>
              <a:solidFill>
                <a:srgbClr val="B8A4FF"/>
              </a:solidFill>
              <a:ln>
                <a:noFill/>
              </a:ln>
            </p:spPr>
            <p:txBody>
              <a:bodyPr vert="horz" wrap="square" lIns="89642" tIns="44821" rIns="89642" bIns="44821"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404040"/>
                  </a:solidFill>
                  <a:effectLst/>
                  <a:uLnTx/>
                  <a:uFillTx/>
                </a:endParaRPr>
              </a:p>
            </p:txBody>
          </p:sp>
          <p:sp>
            <p:nvSpPr>
              <p:cNvPr id="111" name="Freeform 391"/>
              <p:cNvSpPr>
                <a:spLocks/>
              </p:cNvSpPr>
              <p:nvPr/>
            </p:nvSpPr>
            <p:spPr bwMode="auto">
              <a:xfrm>
                <a:off x="7002463" y="-579438"/>
                <a:ext cx="4762"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3"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3" y="0"/>
                      <a:pt x="3" y="1"/>
                      <a:pt x="3" y="2"/>
                    </a:cubicBezTo>
                    <a:lnTo>
                      <a:pt x="3" y="14"/>
                    </a:lnTo>
                    <a:close/>
                  </a:path>
                </a:pathLst>
              </a:custGeom>
              <a:solidFill>
                <a:srgbClr val="B8A4FF"/>
              </a:solidFill>
              <a:ln>
                <a:noFill/>
              </a:ln>
            </p:spPr>
            <p:txBody>
              <a:bodyPr vert="horz" wrap="square" lIns="89642" tIns="44821" rIns="89642" bIns="44821"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404040"/>
                  </a:solidFill>
                  <a:effectLst/>
                  <a:uLnTx/>
                  <a:uFillTx/>
                </a:endParaRPr>
              </a:p>
            </p:txBody>
          </p:sp>
          <p:sp>
            <p:nvSpPr>
              <p:cNvPr id="112" name="Freeform 392"/>
              <p:cNvSpPr>
                <a:spLocks/>
              </p:cNvSpPr>
              <p:nvPr/>
            </p:nvSpPr>
            <p:spPr bwMode="auto">
              <a:xfrm>
                <a:off x="6991350" y="-579438"/>
                <a:ext cx="4762" cy="25400"/>
              </a:xfrm>
              <a:custGeom>
                <a:avLst/>
                <a:gdLst>
                  <a:gd name="T0" fmla="*/ 3 w 3"/>
                  <a:gd name="T1" fmla="*/ 14 h 15"/>
                  <a:gd name="T2" fmla="*/ 1 w 3"/>
                  <a:gd name="T3" fmla="*/ 15 h 15"/>
                  <a:gd name="T4" fmla="*/ 1 w 3"/>
                  <a:gd name="T5" fmla="*/ 15 h 15"/>
                  <a:gd name="T6" fmla="*/ 0 w 3"/>
                  <a:gd name="T7" fmla="*/ 14 h 15"/>
                  <a:gd name="T8" fmla="*/ 0 w 3"/>
                  <a:gd name="T9" fmla="*/ 2 h 15"/>
                  <a:gd name="T10" fmla="*/ 1 w 3"/>
                  <a:gd name="T11" fmla="*/ 0 h 15"/>
                  <a:gd name="T12" fmla="*/ 1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1" y="15"/>
                    </a:cubicBezTo>
                    <a:cubicBezTo>
                      <a:pt x="1" y="15"/>
                      <a:pt x="1" y="15"/>
                      <a:pt x="1" y="15"/>
                    </a:cubicBezTo>
                    <a:cubicBezTo>
                      <a:pt x="1" y="15"/>
                      <a:pt x="0" y="14"/>
                      <a:pt x="0" y="14"/>
                    </a:cubicBezTo>
                    <a:cubicBezTo>
                      <a:pt x="0" y="2"/>
                      <a:pt x="0" y="2"/>
                      <a:pt x="0" y="2"/>
                    </a:cubicBezTo>
                    <a:cubicBezTo>
                      <a:pt x="0" y="1"/>
                      <a:pt x="1" y="0"/>
                      <a:pt x="1" y="0"/>
                    </a:cubicBezTo>
                    <a:cubicBezTo>
                      <a:pt x="1" y="0"/>
                      <a:pt x="1" y="0"/>
                      <a:pt x="1" y="0"/>
                    </a:cubicBezTo>
                    <a:cubicBezTo>
                      <a:pt x="2" y="0"/>
                      <a:pt x="3" y="1"/>
                      <a:pt x="3" y="2"/>
                    </a:cubicBezTo>
                    <a:lnTo>
                      <a:pt x="3" y="14"/>
                    </a:lnTo>
                    <a:close/>
                  </a:path>
                </a:pathLst>
              </a:custGeom>
              <a:solidFill>
                <a:srgbClr val="B8A4FF"/>
              </a:solidFill>
              <a:ln>
                <a:noFill/>
              </a:ln>
            </p:spPr>
            <p:txBody>
              <a:bodyPr vert="horz" wrap="square" lIns="89642" tIns="44821" rIns="89642" bIns="44821"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404040"/>
                  </a:solidFill>
                  <a:effectLst/>
                  <a:uLnTx/>
                  <a:uFillTx/>
                </a:endParaRPr>
              </a:p>
            </p:txBody>
          </p:sp>
          <p:sp>
            <p:nvSpPr>
              <p:cNvPr id="113" name="Freeform 393"/>
              <p:cNvSpPr>
                <a:spLocks/>
              </p:cNvSpPr>
              <p:nvPr/>
            </p:nvSpPr>
            <p:spPr bwMode="auto">
              <a:xfrm>
                <a:off x="7065963" y="-579438"/>
                <a:ext cx="4762"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3"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3" y="0"/>
                      <a:pt x="3" y="1"/>
                      <a:pt x="3" y="2"/>
                    </a:cubicBezTo>
                    <a:lnTo>
                      <a:pt x="3" y="14"/>
                    </a:lnTo>
                    <a:close/>
                  </a:path>
                </a:pathLst>
              </a:custGeom>
              <a:solidFill>
                <a:srgbClr val="B8A4FF"/>
              </a:solidFill>
              <a:ln>
                <a:noFill/>
              </a:ln>
            </p:spPr>
            <p:txBody>
              <a:bodyPr vert="horz" wrap="square" lIns="89642" tIns="44821" rIns="89642" bIns="44821"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404040"/>
                  </a:solidFill>
                  <a:effectLst/>
                  <a:uLnTx/>
                  <a:uFillTx/>
                </a:endParaRPr>
              </a:p>
            </p:txBody>
          </p:sp>
          <p:sp>
            <p:nvSpPr>
              <p:cNvPr id="114" name="Freeform 394"/>
              <p:cNvSpPr>
                <a:spLocks/>
              </p:cNvSpPr>
              <p:nvPr/>
            </p:nvSpPr>
            <p:spPr bwMode="auto">
              <a:xfrm>
                <a:off x="7053263" y="-579438"/>
                <a:ext cx="6350" cy="25400"/>
              </a:xfrm>
              <a:custGeom>
                <a:avLst/>
                <a:gdLst>
                  <a:gd name="T0" fmla="*/ 3 w 3"/>
                  <a:gd name="T1" fmla="*/ 14 h 15"/>
                  <a:gd name="T2" fmla="*/ 1 w 3"/>
                  <a:gd name="T3" fmla="*/ 15 h 15"/>
                  <a:gd name="T4" fmla="*/ 1 w 3"/>
                  <a:gd name="T5" fmla="*/ 15 h 15"/>
                  <a:gd name="T6" fmla="*/ 0 w 3"/>
                  <a:gd name="T7" fmla="*/ 14 h 15"/>
                  <a:gd name="T8" fmla="*/ 0 w 3"/>
                  <a:gd name="T9" fmla="*/ 2 h 15"/>
                  <a:gd name="T10" fmla="*/ 1 w 3"/>
                  <a:gd name="T11" fmla="*/ 0 h 15"/>
                  <a:gd name="T12" fmla="*/ 1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1" y="15"/>
                    </a:cubicBezTo>
                    <a:cubicBezTo>
                      <a:pt x="1" y="15"/>
                      <a:pt x="1" y="15"/>
                      <a:pt x="1" y="15"/>
                    </a:cubicBezTo>
                    <a:cubicBezTo>
                      <a:pt x="1" y="15"/>
                      <a:pt x="0" y="14"/>
                      <a:pt x="0" y="14"/>
                    </a:cubicBezTo>
                    <a:cubicBezTo>
                      <a:pt x="0" y="2"/>
                      <a:pt x="0" y="2"/>
                      <a:pt x="0" y="2"/>
                    </a:cubicBezTo>
                    <a:cubicBezTo>
                      <a:pt x="0" y="1"/>
                      <a:pt x="1" y="0"/>
                      <a:pt x="1" y="0"/>
                    </a:cubicBezTo>
                    <a:cubicBezTo>
                      <a:pt x="1" y="0"/>
                      <a:pt x="1" y="0"/>
                      <a:pt x="1" y="0"/>
                    </a:cubicBezTo>
                    <a:cubicBezTo>
                      <a:pt x="2" y="0"/>
                      <a:pt x="3" y="1"/>
                      <a:pt x="3" y="2"/>
                    </a:cubicBezTo>
                    <a:lnTo>
                      <a:pt x="3" y="14"/>
                    </a:lnTo>
                    <a:close/>
                  </a:path>
                </a:pathLst>
              </a:custGeom>
              <a:solidFill>
                <a:srgbClr val="B8A4FF"/>
              </a:solidFill>
              <a:ln>
                <a:noFill/>
              </a:ln>
            </p:spPr>
            <p:txBody>
              <a:bodyPr vert="horz" wrap="square" lIns="89642" tIns="44821" rIns="89642" bIns="44821"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404040"/>
                  </a:solidFill>
                  <a:effectLst/>
                  <a:uLnTx/>
                  <a:uFillTx/>
                </a:endParaRPr>
              </a:p>
            </p:txBody>
          </p:sp>
          <p:sp>
            <p:nvSpPr>
              <p:cNvPr id="115" name="Freeform 395"/>
              <p:cNvSpPr>
                <a:spLocks/>
              </p:cNvSpPr>
              <p:nvPr/>
            </p:nvSpPr>
            <p:spPr bwMode="auto">
              <a:xfrm>
                <a:off x="7040563" y="-579438"/>
                <a:ext cx="4762"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3"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3" y="0"/>
                      <a:pt x="3" y="1"/>
                      <a:pt x="3" y="2"/>
                    </a:cubicBezTo>
                    <a:lnTo>
                      <a:pt x="3" y="14"/>
                    </a:lnTo>
                    <a:close/>
                  </a:path>
                </a:pathLst>
              </a:custGeom>
              <a:solidFill>
                <a:srgbClr val="B8A4FF"/>
              </a:solidFill>
              <a:ln>
                <a:noFill/>
              </a:ln>
            </p:spPr>
            <p:txBody>
              <a:bodyPr vert="horz" wrap="square" lIns="89642" tIns="44821" rIns="89642" bIns="44821"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404040"/>
                  </a:solidFill>
                  <a:effectLst/>
                  <a:uLnTx/>
                  <a:uFillTx/>
                </a:endParaRPr>
              </a:p>
            </p:txBody>
          </p:sp>
          <p:sp>
            <p:nvSpPr>
              <p:cNvPr id="116" name="Freeform 396"/>
              <p:cNvSpPr>
                <a:spLocks/>
              </p:cNvSpPr>
              <p:nvPr/>
            </p:nvSpPr>
            <p:spPr bwMode="auto">
              <a:xfrm>
                <a:off x="6953250" y="-454025"/>
                <a:ext cx="155575" cy="44450"/>
              </a:xfrm>
              <a:custGeom>
                <a:avLst/>
                <a:gdLst>
                  <a:gd name="T0" fmla="*/ 7 w 91"/>
                  <a:gd name="T1" fmla="*/ 26 h 26"/>
                  <a:gd name="T2" fmla="*/ 0 w 91"/>
                  <a:gd name="T3" fmla="*/ 19 h 26"/>
                  <a:gd name="T4" fmla="*/ 0 w 91"/>
                  <a:gd name="T5" fmla="*/ 8 h 26"/>
                  <a:gd name="T6" fmla="*/ 7 w 91"/>
                  <a:gd name="T7" fmla="*/ 0 h 26"/>
                  <a:gd name="T8" fmla="*/ 84 w 91"/>
                  <a:gd name="T9" fmla="*/ 0 h 26"/>
                  <a:gd name="T10" fmla="*/ 91 w 91"/>
                  <a:gd name="T11" fmla="*/ 8 h 26"/>
                  <a:gd name="T12" fmla="*/ 91 w 91"/>
                  <a:gd name="T13" fmla="*/ 19 h 26"/>
                  <a:gd name="T14" fmla="*/ 84 w 91"/>
                  <a:gd name="T15" fmla="*/ 26 h 26"/>
                  <a:gd name="T16" fmla="*/ 7 w 91"/>
                  <a:gd name="T17"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26">
                    <a:moveTo>
                      <a:pt x="7" y="26"/>
                    </a:moveTo>
                    <a:cubicBezTo>
                      <a:pt x="3" y="26"/>
                      <a:pt x="0" y="23"/>
                      <a:pt x="0" y="19"/>
                    </a:cubicBezTo>
                    <a:cubicBezTo>
                      <a:pt x="0" y="8"/>
                      <a:pt x="0" y="8"/>
                      <a:pt x="0" y="8"/>
                    </a:cubicBezTo>
                    <a:cubicBezTo>
                      <a:pt x="0" y="4"/>
                      <a:pt x="3" y="0"/>
                      <a:pt x="7" y="0"/>
                    </a:cubicBezTo>
                    <a:cubicBezTo>
                      <a:pt x="84" y="0"/>
                      <a:pt x="84" y="0"/>
                      <a:pt x="84" y="0"/>
                    </a:cubicBezTo>
                    <a:cubicBezTo>
                      <a:pt x="88" y="0"/>
                      <a:pt x="91" y="4"/>
                      <a:pt x="91" y="8"/>
                    </a:cubicBezTo>
                    <a:cubicBezTo>
                      <a:pt x="91" y="19"/>
                      <a:pt x="91" y="19"/>
                      <a:pt x="91" y="19"/>
                    </a:cubicBezTo>
                    <a:cubicBezTo>
                      <a:pt x="91" y="23"/>
                      <a:pt x="88" y="26"/>
                      <a:pt x="84" y="26"/>
                    </a:cubicBezTo>
                    <a:lnTo>
                      <a:pt x="7" y="26"/>
                    </a:lnTo>
                    <a:close/>
                  </a:path>
                </a:pathLst>
              </a:custGeom>
              <a:solidFill>
                <a:schemeClr val="accent4"/>
              </a:solidFill>
              <a:ln>
                <a:noFill/>
              </a:ln>
            </p:spPr>
            <p:txBody>
              <a:bodyPr vert="horz" wrap="square" lIns="89642" tIns="44821" rIns="89642" bIns="44821"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404040"/>
                  </a:solidFill>
                  <a:effectLst/>
                  <a:uLnTx/>
                  <a:uFillTx/>
                </a:endParaRPr>
              </a:p>
            </p:txBody>
          </p:sp>
          <p:sp>
            <p:nvSpPr>
              <p:cNvPr id="117" name="Rectangle 397"/>
              <p:cNvSpPr>
                <a:spLocks noChangeArrowheads="1"/>
              </p:cNvSpPr>
              <p:nvPr/>
            </p:nvSpPr>
            <p:spPr bwMode="auto">
              <a:xfrm>
                <a:off x="6980238" y="-409575"/>
                <a:ext cx="20637" cy="123825"/>
              </a:xfrm>
              <a:prstGeom prst="rect">
                <a:avLst/>
              </a:prstGeom>
              <a:solidFill>
                <a:schemeClr val="accent4"/>
              </a:solidFill>
              <a:ln>
                <a:noFill/>
              </a:ln>
            </p:spPr>
            <p:txBody>
              <a:bodyPr vert="horz" wrap="square" lIns="89642" tIns="44821" rIns="89642" bIns="44821"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404040"/>
                  </a:solidFill>
                  <a:effectLst/>
                  <a:uLnTx/>
                  <a:uFillTx/>
                </a:endParaRPr>
              </a:p>
            </p:txBody>
          </p:sp>
          <p:sp>
            <p:nvSpPr>
              <p:cNvPr id="118" name="Rectangle 398"/>
              <p:cNvSpPr>
                <a:spLocks noChangeArrowheads="1"/>
              </p:cNvSpPr>
              <p:nvPr/>
            </p:nvSpPr>
            <p:spPr bwMode="auto">
              <a:xfrm>
                <a:off x="6980238" y="-409575"/>
                <a:ext cx="20637" cy="206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404040"/>
                  </a:solidFill>
                  <a:effectLst/>
                  <a:uLnTx/>
                  <a:uFillTx/>
                </a:endParaRPr>
              </a:p>
            </p:txBody>
          </p:sp>
          <p:sp>
            <p:nvSpPr>
              <p:cNvPr id="119" name="Rectangle 399"/>
              <p:cNvSpPr>
                <a:spLocks noChangeArrowheads="1"/>
              </p:cNvSpPr>
              <p:nvPr/>
            </p:nvSpPr>
            <p:spPr bwMode="auto">
              <a:xfrm>
                <a:off x="7069138" y="-409575"/>
                <a:ext cx="19050" cy="123825"/>
              </a:xfrm>
              <a:prstGeom prst="rect">
                <a:avLst/>
              </a:prstGeom>
              <a:solidFill>
                <a:schemeClr val="accent4"/>
              </a:solidFill>
              <a:ln>
                <a:noFill/>
              </a:ln>
            </p:spPr>
            <p:txBody>
              <a:bodyPr vert="horz" wrap="square" lIns="89642" tIns="44821" rIns="89642" bIns="44821"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404040"/>
                  </a:solidFill>
                  <a:effectLst/>
                  <a:uLnTx/>
                  <a:uFillTx/>
                </a:endParaRPr>
              </a:p>
            </p:txBody>
          </p:sp>
          <p:sp>
            <p:nvSpPr>
              <p:cNvPr id="120" name="Rectangle 400"/>
              <p:cNvSpPr>
                <a:spLocks noChangeArrowheads="1"/>
              </p:cNvSpPr>
              <p:nvPr/>
            </p:nvSpPr>
            <p:spPr bwMode="auto">
              <a:xfrm>
                <a:off x="7069138" y="-409575"/>
                <a:ext cx="19050" cy="206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404040"/>
                  </a:solidFill>
                  <a:effectLst/>
                  <a:uLnTx/>
                  <a:uFillTx/>
                </a:endParaRPr>
              </a:p>
            </p:txBody>
          </p:sp>
          <p:sp>
            <p:nvSpPr>
              <p:cNvPr id="121" name="Freeform 401"/>
              <p:cNvSpPr>
                <a:spLocks/>
              </p:cNvSpPr>
              <p:nvPr/>
            </p:nvSpPr>
            <p:spPr bwMode="auto">
              <a:xfrm>
                <a:off x="7104063" y="-649288"/>
                <a:ext cx="11112" cy="22225"/>
              </a:xfrm>
              <a:custGeom>
                <a:avLst/>
                <a:gdLst>
                  <a:gd name="T0" fmla="*/ 0 w 7"/>
                  <a:gd name="T1" fmla="*/ 0 h 13"/>
                  <a:gd name="T2" fmla="*/ 0 w 7"/>
                  <a:gd name="T3" fmla="*/ 0 h 13"/>
                  <a:gd name="T4" fmla="*/ 0 w 7"/>
                  <a:gd name="T5" fmla="*/ 13 h 13"/>
                  <a:gd name="T6" fmla="*/ 0 w 7"/>
                  <a:gd name="T7" fmla="*/ 13 h 13"/>
                  <a:gd name="T8" fmla="*/ 7 w 7"/>
                  <a:gd name="T9" fmla="*/ 6 h 13"/>
                  <a:gd name="T10" fmla="*/ 0 w 7"/>
                  <a:gd name="T11" fmla="*/ 0 h 13"/>
                </a:gdLst>
                <a:ahLst/>
                <a:cxnLst>
                  <a:cxn ang="0">
                    <a:pos x="T0" y="T1"/>
                  </a:cxn>
                  <a:cxn ang="0">
                    <a:pos x="T2" y="T3"/>
                  </a:cxn>
                  <a:cxn ang="0">
                    <a:pos x="T4" y="T5"/>
                  </a:cxn>
                  <a:cxn ang="0">
                    <a:pos x="T6" y="T7"/>
                  </a:cxn>
                  <a:cxn ang="0">
                    <a:pos x="T8" y="T9"/>
                  </a:cxn>
                  <a:cxn ang="0">
                    <a:pos x="T10" y="T11"/>
                  </a:cxn>
                </a:cxnLst>
                <a:rect l="0" t="0" r="r" b="b"/>
                <a:pathLst>
                  <a:path w="7" h="13">
                    <a:moveTo>
                      <a:pt x="0" y="0"/>
                    </a:moveTo>
                    <a:cubicBezTo>
                      <a:pt x="0" y="0"/>
                      <a:pt x="0" y="0"/>
                      <a:pt x="0" y="0"/>
                    </a:cubicBezTo>
                    <a:cubicBezTo>
                      <a:pt x="0" y="13"/>
                      <a:pt x="0" y="13"/>
                      <a:pt x="0" y="13"/>
                    </a:cubicBezTo>
                    <a:cubicBezTo>
                      <a:pt x="0" y="13"/>
                      <a:pt x="0" y="13"/>
                      <a:pt x="0" y="13"/>
                    </a:cubicBezTo>
                    <a:cubicBezTo>
                      <a:pt x="4" y="13"/>
                      <a:pt x="7" y="10"/>
                      <a:pt x="7" y="6"/>
                    </a:cubicBezTo>
                    <a:cubicBezTo>
                      <a:pt x="7" y="3"/>
                      <a:pt x="4" y="0"/>
                      <a:pt x="0" y="0"/>
                    </a:cubicBezTo>
                    <a:close/>
                  </a:path>
                </a:pathLst>
              </a:custGeom>
              <a:solidFill>
                <a:schemeClr val="accent4"/>
              </a:solidFill>
              <a:ln>
                <a:noFill/>
              </a:ln>
            </p:spPr>
            <p:txBody>
              <a:bodyPr vert="horz" wrap="square" lIns="89642" tIns="44821" rIns="89642" bIns="44821"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404040"/>
                  </a:solidFill>
                  <a:effectLst/>
                  <a:uLnTx/>
                  <a:uFillTx/>
                </a:endParaRPr>
              </a:p>
            </p:txBody>
          </p:sp>
          <p:sp>
            <p:nvSpPr>
              <p:cNvPr id="122" name="Rectangle 402"/>
              <p:cNvSpPr>
                <a:spLocks noChangeArrowheads="1"/>
              </p:cNvSpPr>
              <p:nvPr/>
            </p:nvSpPr>
            <p:spPr bwMode="auto">
              <a:xfrm>
                <a:off x="7104063" y="-700088"/>
                <a:ext cx="1587" cy="61912"/>
              </a:xfrm>
              <a:prstGeom prst="rect">
                <a:avLst/>
              </a:prstGeom>
              <a:solidFill>
                <a:schemeClr val="accent4"/>
              </a:solidFill>
              <a:ln>
                <a:noFill/>
              </a:ln>
            </p:spPr>
            <p:txBody>
              <a:bodyPr vert="horz" wrap="square" lIns="89642" tIns="44821" rIns="89642" bIns="44821"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404040"/>
                  </a:solidFill>
                  <a:effectLst/>
                  <a:uLnTx/>
                  <a:uFillTx/>
                </a:endParaRPr>
              </a:p>
            </p:txBody>
          </p:sp>
          <p:sp>
            <p:nvSpPr>
              <p:cNvPr id="123" name="Freeform 403"/>
              <p:cNvSpPr>
                <a:spLocks/>
              </p:cNvSpPr>
              <p:nvPr/>
            </p:nvSpPr>
            <p:spPr bwMode="auto">
              <a:xfrm>
                <a:off x="6951663" y="-649288"/>
                <a:ext cx="12700" cy="22225"/>
              </a:xfrm>
              <a:custGeom>
                <a:avLst/>
                <a:gdLst>
                  <a:gd name="T0" fmla="*/ 7 w 7"/>
                  <a:gd name="T1" fmla="*/ 0 h 13"/>
                  <a:gd name="T2" fmla="*/ 7 w 7"/>
                  <a:gd name="T3" fmla="*/ 0 h 13"/>
                  <a:gd name="T4" fmla="*/ 7 w 7"/>
                  <a:gd name="T5" fmla="*/ 13 h 13"/>
                  <a:gd name="T6" fmla="*/ 7 w 7"/>
                  <a:gd name="T7" fmla="*/ 13 h 13"/>
                  <a:gd name="T8" fmla="*/ 0 w 7"/>
                  <a:gd name="T9" fmla="*/ 6 h 13"/>
                  <a:gd name="T10" fmla="*/ 7 w 7"/>
                  <a:gd name="T11" fmla="*/ 0 h 13"/>
                </a:gdLst>
                <a:ahLst/>
                <a:cxnLst>
                  <a:cxn ang="0">
                    <a:pos x="T0" y="T1"/>
                  </a:cxn>
                  <a:cxn ang="0">
                    <a:pos x="T2" y="T3"/>
                  </a:cxn>
                  <a:cxn ang="0">
                    <a:pos x="T4" y="T5"/>
                  </a:cxn>
                  <a:cxn ang="0">
                    <a:pos x="T6" y="T7"/>
                  </a:cxn>
                  <a:cxn ang="0">
                    <a:pos x="T8" y="T9"/>
                  </a:cxn>
                  <a:cxn ang="0">
                    <a:pos x="T10" y="T11"/>
                  </a:cxn>
                </a:cxnLst>
                <a:rect l="0" t="0" r="r" b="b"/>
                <a:pathLst>
                  <a:path w="7" h="13">
                    <a:moveTo>
                      <a:pt x="7" y="0"/>
                    </a:moveTo>
                    <a:cubicBezTo>
                      <a:pt x="7" y="0"/>
                      <a:pt x="7" y="0"/>
                      <a:pt x="7" y="0"/>
                    </a:cubicBezTo>
                    <a:cubicBezTo>
                      <a:pt x="7" y="13"/>
                      <a:pt x="7" y="13"/>
                      <a:pt x="7" y="13"/>
                    </a:cubicBezTo>
                    <a:cubicBezTo>
                      <a:pt x="7" y="13"/>
                      <a:pt x="7" y="13"/>
                      <a:pt x="7" y="13"/>
                    </a:cubicBezTo>
                    <a:cubicBezTo>
                      <a:pt x="3" y="13"/>
                      <a:pt x="0" y="10"/>
                      <a:pt x="0" y="6"/>
                    </a:cubicBezTo>
                    <a:cubicBezTo>
                      <a:pt x="0" y="3"/>
                      <a:pt x="3" y="0"/>
                      <a:pt x="7" y="0"/>
                    </a:cubicBezTo>
                    <a:close/>
                  </a:path>
                </a:pathLst>
              </a:custGeom>
              <a:solidFill>
                <a:schemeClr val="accent4"/>
              </a:solidFill>
              <a:ln>
                <a:noFill/>
              </a:ln>
            </p:spPr>
            <p:txBody>
              <a:bodyPr vert="horz" wrap="square" lIns="89642" tIns="44821" rIns="89642" bIns="44821"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404040"/>
                  </a:solidFill>
                  <a:effectLst/>
                  <a:uLnTx/>
                  <a:uFillTx/>
                </a:endParaRPr>
              </a:p>
            </p:txBody>
          </p:sp>
          <p:sp>
            <p:nvSpPr>
              <p:cNvPr id="124" name="Rectangle 404"/>
              <p:cNvSpPr>
                <a:spLocks noChangeArrowheads="1"/>
              </p:cNvSpPr>
              <p:nvPr/>
            </p:nvSpPr>
            <p:spPr bwMode="auto">
              <a:xfrm>
                <a:off x="6959600" y="-700088"/>
                <a:ext cx="4762" cy="61912"/>
              </a:xfrm>
              <a:prstGeom prst="rect">
                <a:avLst/>
              </a:prstGeom>
              <a:solidFill>
                <a:schemeClr val="accent4"/>
              </a:solidFill>
              <a:ln>
                <a:noFill/>
              </a:ln>
            </p:spPr>
            <p:txBody>
              <a:bodyPr vert="horz" wrap="square" lIns="89642" tIns="44821" rIns="89642" bIns="44821"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404040"/>
                  </a:solidFill>
                  <a:effectLst/>
                  <a:uLnTx/>
                  <a:uFillTx/>
                </a:endParaRPr>
              </a:p>
            </p:txBody>
          </p:sp>
          <p:sp>
            <p:nvSpPr>
              <p:cNvPr id="125" name="Freeform 405"/>
              <p:cNvSpPr>
                <a:spLocks/>
              </p:cNvSpPr>
              <p:nvPr/>
            </p:nvSpPr>
            <p:spPr bwMode="auto">
              <a:xfrm>
                <a:off x="6959600" y="-288925"/>
                <a:ext cx="61912" cy="20637"/>
              </a:xfrm>
              <a:custGeom>
                <a:avLst/>
                <a:gdLst>
                  <a:gd name="T0" fmla="*/ 36 w 36"/>
                  <a:gd name="T1" fmla="*/ 12 h 12"/>
                  <a:gd name="T2" fmla="*/ 23 w 36"/>
                  <a:gd name="T3" fmla="*/ 0 h 12"/>
                  <a:gd name="T4" fmla="*/ 13 w 36"/>
                  <a:gd name="T5" fmla="*/ 0 h 12"/>
                  <a:gd name="T6" fmla="*/ 0 w 36"/>
                  <a:gd name="T7" fmla="*/ 12 h 12"/>
                  <a:gd name="T8" fmla="*/ 36 w 36"/>
                  <a:gd name="T9" fmla="*/ 12 h 12"/>
                </a:gdLst>
                <a:ahLst/>
                <a:cxnLst>
                  <a:cxn ang="0">
                    <a:pos x="T0" y="T1"/>
                  </a:cxn>
                  <a:cxn ang="0">
                    <a:pos x="T2" y="T3"/>
                  </a:cxn>
                  <a:cxn ang="0">
                    <a:pos x="T4" y="T5"/>
                  </a:cxn>
                  <a:cxn ang="0">
                    <a:pos x="T6" y="T7"/>
                  </a:cxn>
                  <a:cxn ang="0">
                    <a:pos x="T8" y="T9"/>
                  </a:cxn>
                </a:cxnLst>
                <a:rect l="0" t="0" r="r" b="b"/>
                <a:pathLst>
                  <a:path w="36" h="12">
                    <a:moveTo>
                      <a:pt x="36" y="12"/>
                    </a:moveTo>
                    <a:cubicBezTo>
                      <a:pt x="36" y="5"/>
                      <a:pt x="30" y="0"/>
                      <a:pt x="23" y="0"/>
                    </a:cubicBezTo>
                    <a:cubicBezTo>
                      <a:pt x="13" y="0"/>
                      <a:pt x="13" y="0"/>
                      <a:pt x="13" y="0"/>
                    </a:cubicBezTo>
                    <a:cubicBezTo>
                      <a:pt x="6" y="0"/>
                      <a:pt x="0" y="5"/>
                      <a:pt x="0" y="12"/>
                    </a:cubicBezTo>
                    <a:lnTo>
                      <a:pt x="36" y="12"/>
                    </a:lnTo>
                    <a:close/>
                  </a:path>
                </a:pathLst>
              </a:custGeom>
              <a:solidFill>
                <a:schemeClr val="accent4"/>
              </a:solidFill>
              <a:ln>
                <a:noFill/>
              </a:ln>
            </p:spPr>
            <p:txBody>
              <a:bodyPr vert="horz" wrap="square" lIns="89642" tIns="44821" rIns="89642" bIns="44821"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404040"/>
                  </a:solidFill>
                  <a:effectLst/>
                  <a:uLnTx/>
                  <a:uFillTx/>
                </a:endParaRPr>
              </a:p>
            </p:txBody>
          </p:sp>
          <p:sp>
            <p:nvSpPr>
              <p:cNvPr id="126" name="Rectangle 406"/>
              <p:cNvSpPr>
                <a:spLocks noChangeArrowheads="1"/>
              </p:cNvSpPr>
              <p:nvPr/>
            </p:nvSpPr>
            <p:spPr bwMode="auto">
              <a:xfrm>
                <a:off x="6959600" y="-268288"/>
                <a:ext cx="61912" cy="111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404040"/>
                  </a:solidFill>
                  <a:effectLst/>
                  <a:uLnTx/>
                  <a:uFillTx/>
                </a:endParaRPr>
              </a:p>
            </p:txBody>
          </p:sp>
          <p:sp>
            <p:nvSpPr>
              <p:cNvPr id="127" name="Freeform 407"/>
              <p:cNvSpPr>
                <a:spLocks/>
              </p:cNvSpPr>
              <p:nvPr/>
            </p:nvSpPr>
            <p:spPr bwMode="auto">
              <a:xfrm>
                <a:off x="7046913" y="-288925"/>
                <a:ext cx="63500" cy="20637"/>
              </a:xfrm>
              <a:custGeom>
                <a:avLst/>
                <a:gdLst>
                  <a:gd name="T0" fmla="*/ 37 w 37"/>
                  <a:gd name="T1" fmla="*/ 12 h 12"/>
                  <a:gd name="T2" fmla="*/ 23 w 37"/>
                  <a:gd name="T3" fmla="*/ 0 h 12"/>
                  <a:gd name="T4" fmla="*/ 14 w 37"/>
                  <a:gd name="T5" fmla="*/ 0 h 12"/>
                  <a:gd name="T6" fmla="*/ 0 w 37"/>
                  <a:gd name="T7" fmla="*/ 12 h 12"/>
                  <a:gd name="T8" fmla="*/ 37 w 37"/>
                  <a:gd name="T9" fmla="*/ 12 h 12"/>
                </a:gdLst>
                <a:ahLst/>
                <a:cxnLst>
                  <a:cxn ang="0">
                    <a:pos x="T0" y="T1"/>
                  </a:cxn>
                  <a:cxn ang="0">
                    <a:pos x="T2" y="T3"/>
                  </a:cxn>
                  <a:cxn ang="0">
                    <a:pos x="T4" y="T5"/>
                  </a:cxn>
                  <a:cxn ang="0">
                    <a:pos x="T6" y="T7"/>
                  </a:cxn>
                  <a:cxn ang="0">
                    <a:pos x="T8" y="T9"/>
                  </a:cxn>
                </a:cxnLst>
                <a:rect l="0" t="0" r="r" b="b"/>
                <a:pathLst>
                  <a:path w="37" h="12">
                    <a:moveTo>
                      <a:pt x="37" y="12"/>
                    </a:moveTo>
                    <a:cubicBezTo>
                      <a:pt x="36" y="5"/>
                      <a:pt x="30" y="0"/>
                      <a:pt x="23" y="0"/>
                    </a:cubicBezTo>
                    <a:cubicBezTo>
                      <a:pt x="14" y="0"/>
                      <a:pt x="14" y="0"/>
                      <a:pt x="14" y="0"/>
                    </a:cubicBezTo>
                    <a:cubicBezTo>
                      <a:pt x="7" y="0"/>
                      <a:pt x="1" y="5"/>
                      <a:pt x="0" y="12"/>
                    </a:cubicBezTo>
                    <a:lnTo>
                      <a:pt x="37" y="12"/>
                    </a:lnTo>
                    <a:close/>
                  </a:path>
                </a:pathLst>
              </a:custGeom>
              <a:solidFill>
                <a:schemeClr val="accent4"/>
              </a:solidFill>
              <a:ln>
                <a:noFill/>
              </a:ln>
            </p:spPr>
            <p:txBody>
              <a:bodyPr vert="horz" wrap="square" lIns="89642" tIns="44821" rIns="89642" bIns="44821"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404040"/>
                  </a:solidFill>
                  <a:effectLst/>
                  <a:uLnTx/>
                  <a:uFillTx/>
                </a:endParaRPr>
              </a:p>
            </p:txBody>
          </p:sp>
          <p:sp>
            <p:nvSpPr>
              <p:cNvPr id="128" name="Rectangle 408"/>
              <p:cNvSpPr>
                <a:spLocks noChangeArrowheads="1"/>
              </p:cNvSpPr>
              <p:nvPr/>
            </p:nvSpPr>
            <p:spPr bwMode="auto">
              <a:xfrm>
                <a:off x="7046913" y="-268288"/>
                <a:ext cx="63500" cy="111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404040"/>
                  </a:solidFill>
                  <a:effectLst/>
                  <a:uLnTx/>
                  <a:uFillTx/>
                </a:endParaRPr>
              </a:p>
            </p:txBody>
          </p:sp>
          <p:sp>
            <p:nvSpPr>
              <p:cNvPr id="129" name="Freeform 409"/>
              <p:cNvSpPr>
                <a:spLocks/>
              </p:cNvSpPr>
              <p:nvPr/>
            </p:nvSpPr>
            <p:spPr bwMode="auto">
              <a:xfrm>
                <a:off x="6878638" y="-404813"/>
                <a:ext cx="57150" cy="50800"/>
              </a:xfrm>
              <a:custGeom>
                <a:avLst/>
                <a:gdLst>
                  <a:gd name="T0" fmla="*/ 11 w 34"/>
                  <a:gd name="T1" fmla="*/ 24 h 30"/>
                  <a:gd name="T2" fmla="*/ 8 w 34"/>
                  <a:gd name="T3" fmla="*/ 18 h 30"/>
                  <a:gd name="T4" fmla="*/ 17 w 34"/>
                  <a:gd name="T5" fmla="*/ 9 h 30"/>
                  <a:gd name="T6" fmla="*/ 26 w 34"/>
                  <a:gd name="T7" fmla="*/ 18 h 30"/>
                  <a:gd name="T8" fmla="*/ 23 w 34"/>
                  <a:gd name="T9" fmla="*/ 24 h 30"/>
                  <a:gd name="T10" fmla="*/ 29 w 34"/>
                  <a:gd name="T11" fmla="*/ 30 h 30"/>
                  <a:gd name="T12" fmla="*/ 34 w 34"/>
                  <a:gd name="T13" fmla="*/ 18 h 30"/>
                  <a:gd name="T14" fmla="*/ 17 w 34"/>
                  <a:gd name="T15" fmla="*/ 0 h 30"/>
                  <a:gd name="T16" fmla="*/ 0 w 34"/>
                  <a:gd name="T17" fmla="*/ 18 h 30"/>
                  <a:gd name="T18" fmla="*/ 5 w 34"/>
                  <a:gd name="T19" fmla="*/ 30 h 30"/>
                  <a:gd name="T20" fmla="*/ 11 w 34"/>
                  <a:gd name="T21"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 h="30">
                    <a:moveTo>
                      <a:pt x="11" y="24"/>
                    </a:moveTo>
                    <a:cubicBezTo>
                      <a:pt x="9" y="22"/>
                      <a:pt x="8" y="20"/>
                      <a:pt x="8" y="18"/>
                    </a:cubicBezTo>
                    <a:cubicBezTo>
                      <a:pt x="8" y="13"/>
                      <a:pt x="12" y="9"/>
                      <a:pt x="17" y="9"/>
                    </a:cubicBezTo>
                    <a:cubicBezTo>
                      <a:pt x="22" y="9"/>
                      <a:pt x="26" y="13"/>
                      <a:pt x="26" y="18"/>
                    </a:cubicBezTo>
                    <a:cubicBezTo>
                      <a:pt x="26" y="20"/>
                      <a:pt x="25" y="22"/>
                      <a:pt x="23" y="24"/>
                    </a:cubicBezTo>
                    <a:cubicBezTo>
                      <a:pt x="29" y="30"/>
                      <a:pt x="29" y="30"/>
                      <a:pt x="29" y="30"/>
                    </a:cubicBezTo>
                    <a:cubicBezTo>
                      <a:pt x="32" y="27"/>
                      <a:pt x="34" y="22"/>
                      <a:pt x="34" y="18"/>
                    </a:cubicBezTo>
                    <a:cubicBezTo>
                      <a:pt x="34" y="8"/>
                      <a:pt x="27" y="0"/>
                      <a:pt x="17" y="0"/>
                    </a:cubicBezTo>
                    <a:cubicBezTo>
                      <a:pt x="7" y="0"/>
                      <a:pt x="0" y="8"/>
                      <a:pt x="0" y="18"/>
                    </a:cubicBezTo>
                    <a:cubicBezTo>
                      <a:pt x="0" y="22"/>
                      <a:pt x="2" y="27"/>
                      <a:pt x="5" y="30"/>
                    </a:cubicBezTo>
                    <a:lnTo>
                      <a:pt x="11" y="24"/>
                    </a:lnTo>
                    <a:close/>
                  </a:path>
                </a:pathLst>
              </a:custGeom>
              <a:solidFill>
                <a:schemeClr val="accent4"/>
              </a:solidFill>
              <a:ln>
                <a:noFill/>
              </a:ln>
            </p:spPr>
            <p:txBody>
              <a:bodyPr vert="horz" wrap="square" lIns="89642" tIns="44821" rIns="89642" bIns="44821"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404040"/>
                  </a:solidFill>
                  <a:effectLst/>
                  <a:uLnTx/>
                  <a:uFillTx/>
                </a:endParaRPr>
              </a:p>
            </p:txBody>
          </p:sp>
          <p:sp>
            <p:nvSpPr>
              <p:cNvPr id="130" name="Freeform 410"/>
              <p:cNvSpPr>
                <a:spLocks/>
              </p:cNvSpPr>
              <p:nvPr/>
            </p:nvSpPr>
            <p:spPr bwMode="auto">
              <a:xfrm>
                <a:off x="7131050" y="-598488"/>
                <a:ext cx="50800" cy="60325"/>
              </a:xfrm>
              <a:custGeom>
                <a:avLst/>
                <a:gdLst>
                  <a:gd name="T0" fmla="*/ 24 w 30"/>
                  <a:gd name="T1" fmla="*/ 35 h 35"/>
                  <a:gd name="T2" fmla="*/ 0 w 30"/>
                  <a:gd name="T3" fmla="*/ 35 h 35"/>
                  <a:gd name="T4" fmla="*/ 0 w 30"/>
                  <a:gd name="T5" fmla="*/ 0 h 35"/>
                  <a:gd name="T6" fmla="*/ 24 w 30"/>
                  <a:gd name="T7" fmla="*/ 0 h 35"/>
                  <a:gd name="T8" fmla="*/ 30 w 30"/>
                  <a:gd name="T9" fmla="*/ 6 h 35"/>
                  <a:gd name="T10" fmla="*/ 30 w 30"/>
                  <a:gd name="T11" fmla="*/ 29 h 35"/>
                  <a:gd name="T12" fmla="*/ 24 w 30"/>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30" h="35">
                    <a:moveTo>
                      <a:pt x="24" y="35"/>
                    </a:moveTo>
                    <a:cubicBezTo>
                      <a:pt x="0" y="35"/>
                      <a:pt x="0" y="35"/>
                      <a:pt x="0" y="35"/>
                    </a:cubicBezTo>
                    <a:cubicBezTo>
                      <a:pt x="0" y="0"/>
                      <a:pt x="0" y="0"/>
                      <a:pt x="0" y="0"/>
                    </a:cubicBezTo>
                    <a:cubicBezTo>
                      <a:pt x="24" y="0"/>
                      <a:pt x="24" y="0"/>
                      <a:pt x="24" y="0"/>
                    </a:cubicBezTo>
                    <a:cubicBezTo>
                      <a:pt x="28" y="0"/>
                      <a:pt x="30" y="3"/>
                      <a:pt x="30" y="6"/>
                    </a:cubicBezTo>
                    <a:cubicBezTo>
                      <a:pt x="30" y="29"/>
                      <a:pt x="30" y="29"/>
                      <a:pt x="30" y="29"/>
                    </a:cubicBezTo>
                    <a:cubicBezTo>
                      <a:pt x="30" y="32"/>
                      <a:pt x="28" y="35"/>
                      <a:pt x="24" y="35"/>
                    </a:cubicBezTo>
                    <a:close/>
                  </a:path>
                </a:pathLst>
              </a:custGeom>
              <a:solidFill>
                <a:schemeClr val="accent4"/>
              </a:solidFill>
              <a:ln>
                <a:noFill/>
              </a:ln>
            </p:spPr>
            <p:txBody>
              <a:bodyPr vert="horz" wrap="square" lIns="89642" tIns="44821" rIns="89642" bIns="44821"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404040"/>
                  </a:solidFill>
                  <a:effectLst/>
                  <a:uLnTx/>
                  <a:uFillTx/>
                </a:endParaRPr>
              </a:p>
            </p:txBody>
          </p:sp>
          <p:sp>
            <p:nvSpPr>
              <p:cNvPr id="131" name="Rectangle 411"/>
              <p:cNvSpPr>
                <a:spLocks noChangeArrowheads="1"/>
              </p:cNvSpPr>
              <p:nvPr/>
            </p:nvSpPr>
            <p:spPr bwMode="auto">
              <a:xfrm>
                <a:off x="7143750" y="-538163"/>
                <a:ext cx="19050" cy="61912"/>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404040"/>
                  </a:solidFill>
                  <a:effectLst/>
                  <a:uLnTx/>
                  <a:uFillTx/>
                </a:endParaRPr>
              </a:p>
            </p:txBody>
          </p:sp>
          <p:sp>
            <p:nvSpPr>
              <p:cNvPr id="132" name="Rectangle 412"/>
              <p:cNvSpPr>
                <a:spLocks noChangeArrowheads="1"/>
              </p:cNvSpPr>
              <p:nvPr/>
            </p:nvSpPr>
            <p:spPr bwMode="auto">
              <a:xfrm>
                <a:off x="7143750" y="-538163"/>
                <a:ext cx="19050"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404040"/>
                  </a:solidFill>
                  <a:effectLst/>
                  <a:uLnTx/>
                  <a:uFillTx/>
                </a:endParaRPr>
              </a:p>
            </p:txBody>
          </p:sp>
          <p:sp>
            <p:nvSpPr>
              <p:cNvPr id="133" name="Rectangle 413"/>
              <p:cNvSpPr>
                <a:spLocks noChangeArrowheads="1"/>
              </p:cNvSpPr>
              <p:nvPr/>
            </p:nvSpPr>
            <p:spPr bwMode="auto">
              <a:xfrm>
                <a:off x="7143750" y="-439738"/>
                <a:ext cx="19050" cy="4762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404040"/>
                  </a:solidFill>
                  <a:effectLst/>
                  <a:uLnTx/>
                  <a:uFillTx/>
                </a:endParaRPr>
              </a:p>
            </p:txBody>
          </p:sp>
          <p:sp>
            <p:nvSpPr>
              <p:cNvPr id="134" name="Rectangle 414"/>
              <p:cNvSpPr>
                <a:spLocks noChangeArrowheads="1"/>
              </p:cNvSpPr>
              <p:nvPr/>
            </p:nvSpPr>
            <p:spPr bwMode="auto">
              <a:xfrm>
                <a:off x="7143750" y="-439738"/>
                <a:ext cx="19050"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404040"/>
                  </a:solidFill>
                  <a:effectLst/>
                  <a:uLnTx/>
                  <a:uFillTx/>
                </a:endParaRPr>
              </a:p>
            </p:txBody>
          </p:sp>
          <p:sp>
            <p:nvSpPr>
              <p:cNvPr id="135" name="Freeform 415"/>
              <p:cNvSpPr>
                <a:spLocks/>
              </p:cNvSpPr>
              <p:nvPr/>
            </p:nvSpPr>
            <p:spPr bwMode="auto">
              <a:xfrm>
                <a:off x="7132638" y="-501650"/>
                <a:ext cx="42862" cy="61912"/>
              </a:xfrm>
              <a:custGeom>
                <a:avLst/>
                <a:gdLst>
                  <a:gd name="T0" fmla="*/ 0 w 25"/>
                  <a:gd name="T1" fmla="*/ 29 h 36"/>
                  <a:gd name="T2" fmla="*/ 7 w 25"/>
                  <a:gd name="T3" fmla="*/ 36 h 36"/>
                  <a:gd name="T4" fmla="*/ 18 w 25"/>
                  <a:gd name="T5" fmla="*/ 36 h 36"/>
                  <a:gd name="T6" fmla="*/ 25 w 25"/>
                  <a:gd name="T7" fmla="*/ 29 h 36"/>
                  <a:gd name="T8" fmla="*/ 25 w 25"/>
                  <a:gd name="T9" fmla="*/ 7 h 36"/>
                  <a:gd name="T10" fmla="*/ 18 w 25"/>
                  <a:gd name="T11" fmla="*/ 0 h 36"/>
                  <a:gd name="T12" fmla="*/ 7 w 25"/>
                  <a:gd name="T13" fmla="*/ 0 h 36"/>
                  <a:gd name="T14" fmla="*/ 0 w 25"/>
                  <a:gd name="T15" fmla="*/ 7 h 36"/>
                  <a:gd name="T16" fmla="*/ 0 w 25"/>
                  <a:gd name="T17"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36">
                    <a:moveTo>
                      <a:pt x="0" y="29"/>
                    </a:moveTo>
                    <a:cubicBezTo>
                      <a:pt x="0" y="33"/>
                      <a:pt x="3" y="36"/>
                      <a:pt x="7" y="36"/>
                    </a:cubicBezTo>
                    <a:cubicBezTo>
                      <a:pt x="18" y="36"/>
                      <a:pt x="18" y="36"/>
                      <a:pt x="18" y="36"/>
                    </a:cubicBezTo>
                    <a:cubicBezTo>
                      <a:pt x="22" y="36"/>
                      <a:pt x="25" y="33"/>
                      <a:pt x="25" y="29"/>
                    </a:cubicBezTo>
                    <a:cubicBezTo>
                      <a:pt x="25" y="7"/>
                      <a:pt x="25" y="7"/>
                      <a:pt x="25" y="7"/>
                    </a:cubicBezTo>
                    <a:cubicBezTo>
                      <a:pt x="25" y="3"/>
                      <a:pt x="22" y="0"/>
                      <a:pt x="18" y="0"/>
                    </a:cubicBezTo>
                    <a:cubicBezTo>
                      <a:pt x="7" y="0"/>
                      <a:pt x="7" y="0"/>
                      <a:pt x="7" y="0"/>
                    </a:cubicBezTo>
                    <a:cubicBezTo>
                      <a:pt x="3" y="0"/>
                      <a:pt x="0" y="3"/>
                      <a:pt x="0" y="7"/>
                    </a:cubicBezTo>
                    <a:lnTo>
                      <a:pt x="0" y="29"/>
                    </a:lnTo>
                    <a:close/>
                  </a:path>
                </a:pathLst>
              </a:custGeom>
              <a:solidFill>
                <a:schemeClr val="accent4"/>
              </a:solidFill>
              <a:ln>
                <a:noFill/>
              </a:ln>
            </p:spPr>
            <p:txBody>
              <a:bodyPr vert="horz" wrap="square" lIns="89642" tIns="44821" rIns="89642" bIns="44821"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404040"/>
                  </a:solidFill>
                  <a:effectLst/>
                  <a:uLnTx/>
                  <a:uFillTx/>
                </a:endParaRPr>
              </a:p>
            </p:txBody>
          </p:sp>
          <p:sp>
            <p:nvSpPr>
              <p:cNvPr id="136" name="Freeform 416"/>
              <p:cNvSpPr>
                <a:spLocks/>
              </p:cNvSpPr>
              <p:nvPr/>
            </p:nvSpPr>
            <p:spPr bwMode="auto">
              <a:xfrm>
                <a:off x="7123113" y="-404813"/>
                <a:ext cx="60325" cy="50800"/>
              </a:xfrm>
              <a:custGeom>
                <a:avLst/>
                <a:gdLst>
                  <a:gd name="T0" fmla="*/ 24 w 35"/>
                  <a:gd name="T1" fmla="*/ 24 h 30"/>
                  <a:gd name="T2" fmla="*/ 26 w 35"/>
                  <a:gd name="T3" fmla="*/ 18 h 30"/>
                  <a:gd name="T4" fmla="*/ 18 w 35"/>
                  <a:gd name="T5" fmla="*/ 9 h 30"/>
                  <a:gd name="T6" fmla="*/ 9 w 35"/>
                  <a:gd name="T7" fmla="*/ 18 h 30"/>
                  <a:gd name="T8" fmla="*/ 11 w 35"/>
                  <a:gd name="T9" fmla="*/ 24 h 30"/>
                  <a:gd name="T10" fmla="*/ 5 w 35"/>
                  <a:gd name="T11" fmla="*/ 30 h 30"/>
                  <a:gd name="T12" fmla="*/ 0 w 35"/>
                  <a:gd name="T13" fmla="*/ 18 h 30"/>
                  <a:gd name="T14" fmla="*/ 18 w 35"/>
                  <a:gd name="T15" fmla="*/ 0 h 30"/>
                  <a:gd name="T16" fmla="*/ 35 w 35"/>
                  <a:gd name="T17" fmla="*/ 18 h 30"/>
                  <a:gd name="T18" fmla="*/ 30 w 35"/>
                  <a:gd name="T19" fmla="*/ 30 h 30"/>
                  <a:gd name="T20" fmla="*/ 24 w 35"/>
                  <a:gd name="T21"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 h="30">
                    <a:moveTo>
                      <a:pt x="24" y="24"/>
                    </a:moveTo>
                    <a:cubicBezTo>
                      <a:pt x="25" y="22"/>
                      <a:pt x="26" y="20"/>
                      <a:pt x="26" y="18"/>
                    </a:cubicBezTo>
                    <a:cubicBezTo>
                      <a:pt x="26" y="13"/>
                      <a:pt x="22" y="9"/>
                      <a:pt x="18" y="9"/>
                    </a:cubicBezTo>
                    <a:cubicBezTo>
                      <a:pt x="13" y="9"/>
                      <a:pt x="9" y="13"/>
                      <a:pt x="9" y="18"/>
                    </a:cubicBezTo>
                    <a:cubicBezTo>
                      <a:pt x="9" y="20"/>
                      <a:pt x="10" y="22"/>
                      <a:pt x="11" y="24"/>
                    </a:cubicBezTo>
                    <a:cubicBezTo>
                      <a:pt x="5" y="30"/>
                      <a:pt x="5" y="30"/>
                      <a:pt x="5" y="30"/>
                    </a:cubicBezTo>
                    <a:cubicBezTo>
                      <a:pt x="2" y="27"/>
                      <a:pt x="0" y="22"/>
                      <a:pt x="0" y="18"/>
                    </a:cubicBezTo>
                    <a:cubicBezTo>
                      <a:pt x="0" y="8"/>
                      <a:pt x="8" y="0"/>
                      <a:pt x="18" y="0"/>
                    </a:cubicBezTo>
                    <a:cubicBezTo>
                      <a:pt x="27" y="0"/>
                      <a:pt x="35" y="8"/>
                      <a:pt x="35" y="18"/>
                    </a:cubicBezTo>
                    <a:cubicBezTo>
                      <a:pt x="35" y="22"/>
                      <a:pt x="33" y="27"/>
                      <a:pt x="30" y="30"/>
                    </a:cubicBezTo>
                    <a:lnTo>
                      <a:pt x="24" y="24"/>
                    </a:lnTo>
                    <a:close/>
                  </a:path>
                </a:pathLst>
              </a:custGeom>
              <a:solidFill>
                <a:schemeClr val="accent4"/>
              </a:solidFill>
              <a:ln>
                <a:noFill/>
              </a:ln>
            </p:spPr>
            <p:txBody>
              <a:bodyPr vert="horz" wrap="square" lIns="89642" tIns="44821" rIns="89642" bIns="44821"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404040"/>
                  </a:solidFill>
                  <a:effectLst/>
                  <a:uLnTx/>
                  <a:uFillTx/>
                </a:endParaRPr>
              </a:p>
            </p:txBody>
          </p:sp>
        </p:grpSp>
      </p:grpSp>
    </p:spTree>
    <p:extLst>
      <p:ext uri="{BB962C8B-B14F-4D97-AF65-F5344CB8AC3E}">
        <p14:creationId xmlns:p14="http://schemas.microsoft.com/office/powerpoint/2010/main" val="2267820639"/>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 name="Group 46"/>
          <p:cNvGrpSpPr/>
          <p:nvPr/>
        </p:nvGrpSpPr>
        <p:grpSpPr>
          <a:xfrm>
            <a:off x="6462675" y="4913843"/>
            <a:ext cx="1557449" cy="1139278"/>
            <a:chOff x="5647357" y="5181081"/>
            <a:chExt cx="1527049" cy="1117041"/>
          </a:xfrm>
        </p:grpSpPr>
        <p:grpSp>
          <p:nvGrpSpPr>
            <p:cNvPr id="48" name="Group 47"/>
            <p:cNvGrpSpPr/>
            <p:nvPr/>
          </p:nvGrpSpPr>
          <p:grpSpPr>
            <a:xfrm>
              <a:off x="5647357" y="5181081"/>
              <a:ext cx="1527049" cy="825548"/>
              <a:chOff x="5647357" y="5181081"/>
              <a:chExt cx="1527049" cy="825548"/>
            </a:xfrm>
          </p:grpSpPr>
          <p:sp>
            <p:nvSpPr>
              <p:cNvPr id="50" name="Rectangle 49"/>
              <p:cNvSpPr/>
              <p:nvPr/>
            </p:nvSpPr>
            <p:spPr bwMode="auto">
              <a:xfrm>
                <a:off x="5647357" y="5181081"/>
                <a:ext cx="1285753" cy="825548"/>
              </a:xfrm>
              <a:prstGeom prst="rect">
                <a:avLst/>
              </a:prstGeom>
              <a:solidFill>
                <a:schemeClr val="bg2">
                  <a:lumMod val="20000"/>
                  <a:lumOff val="80000"/>
                  <a:alpha val="75000"/>
                </a:schemeClr>
              </a:solidFill>
              <a:ln>
                <a:solidFill>
                  <a:schemeClr val="bg2">
                    <a:lumMod val="60000"/>
                    <a:lumOff val="40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6630" tIns="46630" rIns="46630" bIns="46630" numCol="1" spcCol="0" rtlCol="0" fromWordArt="0" anchor="t" anchorCtr="0" forceAA="0" compatLnSpc="1">
                <a:prstTxWarp prst="textNoShape">
                  <a:avLst/>
                </a:prstTxWarp>
                <a:noAutofit/>
              </a:bodyPr>
              <a:lstStyle/>
              <a:p>
                <a:pPr marL="0" marR="0" lvl="0" indent="0" defTabSz="932290" eaLnBrk="1" fontAlgn="base" latinLnBrk="0" hangingPunct="1">
                  <a:lnSpc>
                    <a:spcPct val="100000"/>
                  </a:lnSpc>
                  <a:spcBef>
                    <a:spcPct val="0"/>
                  </a:spcBef>
                  <a:spcAft>
                    <a:spcPct val="0"/>
                  </a:spcAft>
                  <a:buClrTx/>
                  <a:buSzTx/>
                  <a:buFontTx/>
                  <a:buNone/>
                  <a:tabLst/>
                  <a:defRPr/>
                </a:pPr>
                <a:r>
                  <a:rPr kumimoji="0" lang="en-US" sz="1632" b="0" i="0" u="none" strike="noStrike" kern="0" cap="none" spc="0" normalizeH="0" baseline="0" noProof="0" dirty="0" err="1">
                    <a:ln>
                      <a:noFill/>
                    </a:ln>
                    <a:solidFill>
                      <a:schemeClr val="tx1">
                        <a:lumMod val="65000"/>
                        <a:lumOff val="35000"/>
                      </a:schemeClr>
                    </a:solidFill>
                    <a:effectLst/>
                    <a:uLnTx/>
                    <a:uFillTx/>
                    <a:ea typeface="Segoe UI" pitchFamily="34" charset="0"/>
                    <a:cs typeface="Segoe UI" pitchFamily="34" charset="0"/>
                  </a:rPr>
                  <a:t>WebJob</a:t>
                </a:r>
                <a:endParaRPr kumimoji="0" lang="en-US" sz="1632" b="0" i="0" u="none" strike="noStrike" kern="0" cap="none" spc="0" normalizeH="0" baseline="0" noProof="0" dirty="0">
                  <a:ln>
                    <a:noFill/>
                  </a:ln>
                  <a:solidFill>
                    <a:schemeClr val="tx1">
                      <a:lumMod val="65000"/>
                      <a:lumOff val="35000"/>
                    </a:schemeClr>
                  </a:solidFill>
                  <a:effectLst/>
                  <a:uLnTx/>
                  <a:uFillTx/>
                  <a:ea typeface="Segoe UI" pitchFamily="34" charset="0"/>
                  <a:cs typeface="Segoe UI" pitchFamily="34" charset="0"/>
                </a:endParaRPr>
              </a:p>
            </p:txBody>
          </p:sp>
          <p:pic>
            <p:nvPicPr>
              <p:cNvPr id="51" name="Picture 50"/>
              <p:cNvPicPr>
                <a:picLocks noChangeAspect="1"/>
              </p:cNvPicPr>
              <p:nvPr/>
            </p:nvPicPr>
            <p:blipFill>
              <a:blip r:embed="rId2"/>
              <a:stretch>
                <a:fillRect/>
              </a:stretch>
            </p:blipFill>
            <p:spPr>
              <a:xfrm>
                <a:off x="6753910" y="5189567"/>
                <a:ext cx="420496" cy="432326"/>
              </a:xfrm>
              <a:prstGeom prst="rect">
                <a:avLst/>
              </a:prstGeom>
            </p:spPr>
          </p:pic>
        </p:grpSp>
        <p:pic>
          <p:nvPicPr>
            <p:cNvPr id="49" name="Picture 48"/>
            <p:cNvPicPr>
              <a:picLocks noChangeAspect="1"/>
            </p:cNvPicPr>
            <p:nvPr/>
          </p:nvPicPr>
          <p:blipFill>
            <a:blip r:embed="rId3"/>
            <a:stretch>
              <a:fillRect/>
            </a:stretch>
          </p:blipFill>
          <p:spPr>
            <a:xfrm>
              <a:off x="6173273" y="5504682"/>
              <a:ext cx="730013" cy="793440"/>
            </a:xfrm>
            <a:prstGeom prst="rect">
              <a:avLst/>
            </a:prstGeom>
          </p:spPr>
        </p:pic>
      </p:grpSp>
      <p:sp>
        <p:nvSpPr>
          <p:cNvPr id="13" name="TextBox 12"/>
          <p:cNvSpPr txBox="1"/>
          <p:nvPr/>
        </p:nvSpPr>
        <p:spPr>
          <a:xfrm rot="20316549">
            <a:off x="4217366" y="2746299"/>
            <a:ext cx="2362452" cy="256159"/>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32" b="0" i="0" u="none" strike="noStrike" kern="0" cap="none" spc="-71" normalizeH="0" baseline="0" noProof="0" dirty="0">
                <a:ln>
                  <a:noFill/>
                </a:ln>
                <a:gradFill>
                  <a:gsLst>
                    <a:gs pos="2917">
                      <a:schemeClr val="bg2"/>
                    </a:gs>
                    <a:gs pos="95000">
                      <a:schemeClr val="bg2"/>
                    </a:gs>
                  </a:gsLst>
                  <a:lin ang="5400000" scaled="0"/>
                </a:gradFill>
                <a:effectLst/>
                <a:uLnTx/>
                <a:uFillTx/>
              </a:rPr>
              <a:t>&lt;&lt;Run app functionality&gt;&gt;</a:t>
            </a:r>
          </a:p>
        </p:txBody>
      </p:sp>
      <p:grpSp>
        <p:nvGrpSpPr>
          <p:cNvPr id="36" name="Group 35"/>
          <p:cNvGrpSpPr/>
          <p:nvPr/>
        </p:nvGrpSpPr>
        <p:grpSpPr>
          <a:xfrm>
            <a:off x="6674784" y="1822377"/>
            <a:ext cx="2135021" cy="1530599"/>
            <a:chOff x="5552962" y="2500157"/>
            <a:chExt cx="2093348" cy="1500723"/>
          </a:xfrm>
        </p:grpSpPr>
        <p:sp>
          <p:nvSpPr>
            <p:cNvPr id="24" name="Arc 23"/>
            <p:cNvSpPr/>
            <p:nvPr/>
          </p:nvSpPr>
          <p:spPr>
            <a:xfrm rot="8695172">
              <a:off x="5552962" y="3264463"/>
              <a:ext cx="754529" cy="736417"/>
            </a:xfrm>
            <a:prstGeom prst="arc">
              <a:avLst>
                <a:gd name="adj1" fmla="val 2097834"/>
                <a:gd name="adj2" fmla="val 366333"/>
              </a:avLst>
            </a:prstGeom>
            <a:ln w="53975">
              <a:solidFill>
                <a:schemeClr val="bg2"/>
              </a:solidFill>
              <a:headEnd type="diamond" w="sm" len="med"/>
              <a:tailEnd type="stealth" w="lg" len="lg"/>
            </a:ln>
          </p:spPr>
          <p:style>
            <a:lnRef idx="1">
              <a:schemeClr val="accent4"/>
            </a:lnRef>
            <a:fillRef idx="0">
              <a:schemeClr val="accent4"/>
            </a:fillRef>
            <a:effectRef idx="0">
              <a:schemeClr val="accent4"/>
            </a:effectRef>
            <a:fontRef idx="minor">
              <a:schemeClr val="tx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799" b="0" i="0" u="none" strike="noStrike" kern="0" cap="none" spc="0" normalizeH="0" baseline="0" noProof="0">
                <a:ln>
                  <a:noFill/>
                </a:ln>
                <a:solidFill>
                  <a:sysClr val="windowText" lastClr="000000"/>
                </a:solidFill>
                <a:effectLst/>
                <a:uLnTx/>
                <a:uFillTx/>
                <a:latin typeface="Segoe UI Light" panose="020B0502040204020203" pitchFamily="34" charset="0"/>
                <a:cs typeface="Segoe UI Light" panose="020B0502040204020203" pitchFamily="34" charset="0"/>
              </a:endParaRPr>
            </a:p>
          </p:txBody>
        </p:sp>
        <p:grpSp>
          <p:nvGrpSpPr>
            <p:cNvPr id="17" name="Group 16"/>
            <p:cNvGrpSpPr/>
            <p:nvPr/>
          </p:nvGrpSpPr>
          <p:grpSpPr>
            <a:xfrm>
              <a:off x="5651115" y="2500157"/>
              <a:ext cx="1995195" cy="1307309"/>
              <a:chOff x="4395610" y="3071229"/>
              <a:chExt cx="1995195" cy="1307309"/>
            </a:xfrm>
          </p:grpSpPr>
          <p:sp>
            <p:nvSpPr>
              <p:cNvPr id="18" name="Rectangle 17"/>
              <p:cNvSpPr/>
              <p:nvPr/>
            </p:nvSpPr>
            <p:spPr bwMode="auto">
              <a:xfrm>
                <a:off x="4395610" y="3071229"/>
                <a:ext cx="1784947" cy="1118626"/>
              </a:xfrm>
              <a:prstGeom prst="rect">
                <a:avLst/>
              </a:prstGeom>
              <a:solidFill>
                <a:schemeClr val="bg2">
                  <a:lumMod val="20000"/>
                  <a:lumOff val="80000"/>
                  <a:alpha val="75000"/>
                </a:schemeClr>
              </a:solidFill>
              <a:ln>
                <a:solidFill>
                  <a:schemeClr val="bg2">
                    <a:lumMod val="60000"/>
                    <a:lumOff val="40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6630" tIns="46630" rIns="46630" bIns="46630" numCol="1" spcCol="0" rtlCol="0" fromWordArt="0" anchor="t" anchorCtr="0" forceAA="0" compatLnSpc="1">
                <a:prstTxWarp prst="textNoShape">
                  <a:avLst/>
                </a:prstTxWarp>
                <a:noAutofit/>
              </a:bodyPr>
              <a:lstStyle/>
              <a:p>
                <a:pPr marL="0" marR="0" lvl="0" indent="0" defTabSz="932290" eaLnBrk="1" fontAlgn="base" latinLnBrk="0" hangingPunct="1">
                  <a:lnSpc>
                    <a:spcPct val="100000"/>
                  </a:lnSpc>
                  <a:spcBef>
                    <a:spcPct val="0"/>
                  </a:spcBef>
                  <a:spcAft>
                    <a:spcPct val="0"/>
                  </a:spcAft>
                  <a:buClrTx/>
                  <a:buSzTx/>
                  <a:buFontTx/>
                  <a:buNone/>
                  <a:tabLst/>
                  <a:defRPr/>
                </a:pPr>
                <a:r>
                  <a:rPr kumimoji="0" lang="en-US" sz="1632" b="0" i="0" u="none" strike="noStrike" kern="0" cap="none" spc="0" normalizeH="0" baseline="0" noProof="0" dirty="0">
                    <a:ln>
                      <a:noFill/>
                    </a:ln>
                    <a:solidFill>
                      <a:schemeClr val="tx1">
                        <a:lumMod val="65000"/>
                        <a:lumOff val="35000"/>
                      </a:schemeClr>
                    </a:solidFill>
                    <a:effectLst/>
                    <a:uLnTx/>
                    <a:uFillTx/>
                    <a:ea typeface="Segoe UI" pitchFamily="34" charset="0"/>
                    <a:cs typeface="Segoe UI" pitchFamily="34" charset="0"/>
                  </a:rPr>
                  <a:t>Provider Hosted Apps</a:t>
                </a:r>
              </a:p>
            </p:txBody>
          </p:sp>
          <p:pic>
            <p:nvPicPr>
              <p:cNvPr id="19" name="Picture 18"/>
              <p:cNvPicPr>
                <a:picLocks noChangeAspect="1"/>
              </p:cNvPicPr>
              <p:nvPr/>
            </p:nvPicPr>
            <p:blipFill>
              <a:blip r:embed="rId4"/>
              <a:stretch>
                <a:fillRect/>
              </a:stretch>
            </p:blipFill>
            <p:spPr>
              <a:xfrm>
                <a:off x="5246592" y="3476941"/>
                <a:ext cx="529349" cy="417312"/>
              </a:xfrm>
              <a:prstGeom prst="rect">
                <a:avLst/>
              </a:prstGeom>
            </p:spPr>
          </p:pic>
          <p:pic>
            <p:nvPicPr>
              <p:cNvPr id="20" name="Picture 19"/>
              <p:cNvPicPr>
                <a:picLocks noChangeAspect="1"/>
              </p:cNvPicPr>
              <p:nvPr/>
            </p:nvPicPr>
            <p:blipFill>
              <a:blip r:embed="rId4"/>
              <a:stretch>
                <a:fillRect/>
              </a:stretch>
            </p:blipFill>
            <p:spPr>
              <a:xfrm>
                <a:off x="5581574" y="3585493"/>
                <a:ext cx="556200" cy="438480"/>
              </a:xfrm>
              <a:prstGeom prst="rect">
                <a:avLst/>
              </a:prstGeom>
            </p:spPr>
          </p:pic>
          <p:pic>
            <p:nvPicPr>
              <p:cNvPr id="21" name="Picture 20"/>
              <p:cNvPicPr>
                <a:picLocks noChangeAspect="1"/>
              </p:cNvPicPr>
              <p:nvPr/>
            </p:nvPicPr>
            <p:blipFill>
              <a:blip r:embed="rId2"/>
              <a:stretch>
                <a:fillRect/>
              </a:stretch>
            </p:blipFill>
            <p:spPr>
              <a:xfrm>
                <a:off x="5970309" y="3700199"/>
                <a:ext cx="420496" cy="432326"/>
              </a:xfrm>
              <a:prstGeom prst="rect">
                <a:avLst/>
              </a:prstGeom>
            </p:spPr>
          </p:pic>
          <p:pic>
            <p:nvPicPr>
              <p:cNvPr id="22" name="Picture 21"/>
              <p:cNvPicPr>
                <a:picLocks noChangeAspect="1"/>
              </p:cNvPicPr>
              <p:nvPr/>
            </p:nvPicPr>
            <p:blipFill>
              <a:blip r:embed="rId5"/>
              <a:stretch>
                <a:fillRect/>
              </a:stretch>
            </p:blipFill>
            <p:spPr>
              <a:xfrm>
                <a:off x="4893565" y="3772769"/>
                <a:ext cx="688009" cy="605769"/>
              </a:xfrm>
              <a:prstGeom prst="rect">
                <a:avLst/>
              </a:prstGeom>
            </p:spPr>
          </p:pic>
        </p:grpSp>
      </p:grpSp>
      <p:cxnSp>
        <p:nvCxnSpPr>
          <p:cNvPr id="25" name="Straight Arrow Connector 24"/>
          <p:cNvCxnSpPr/>
          <p:nvPr/>
        </p:nvCxnSpPr>
        <p:spPr>
          <a:xfrm flipH="1" flipV="1">
            <a:off x="3784323" y="4358744"/>
            <a:ext cx="2544746" cy="1057546"/>
          </a:xfrm>
          <a:prstGeom prst="straightConnector1">
            <a:avLst/>
          </a:prstGeom>
          <a:ln w="28575">
            <a:solidFill>
              <a:schemeClr val="accent1"/>
            </a:solidFill>
            <a:prstDash val="sysDash"/>
            <a:headEnd type="none" w="lg" len="lg"/>
            <a:tailEnd type="stealth" w="lg" len="lg"/>
          </a:ln>
          <a:effectLst/>
        </p:spPr>
        <p:style>
          <a:lnRef idx="1">
            <a:schemeClr val="accent4"/>
          </a:lnRef>
          <a:fillRef idx="0">
            <a:schemeClr val="accent4"/>
          </a:fillRef>
          <a:effectRef idx="0">
            <a:schemeClr val="accent4"/>
          </a:effectRef>
          <a:fontRef idx="minor">
            <a:schemeClr val="tx1"/>
          </a:fontRef>
        </p:style>
      </p:cxnSp>
      <p:sp>
        <p:nvSpPr>
          <p:cNvPr id="26" name="TextBox 25"/>
          <p:cNvSpPr txBox="1"/>
          <p:nvPr/>
        </p:nvSpPr>
        <p:spPr>
          <a:xfrm rot="1287592">
            <a:off x="4137422" y="4668549"/>
            <a:ext cx="2274690" cy="224114"/>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28" b="0" i="0" u="none" strike="noStrike" kern="0" cap="none" spc="-71" normalizeH="0" baseline="0" noProof="0" dirty="0">
                <a:ln>
                  <a:noFill/>
                </a:ln>
                <a:gradFill>
                  <a:gsLst>
                    <a:gs pos="2917">
                      <a:schemeClr val="bg2"/>
                    </a:gs>
                    <a:gs pos="95000">
                      <a:schemeClr val="bg2"/>
                    </a:gs>
                  </a:gsLst>
                  <a:lin ang="5400000" scaled="0"/>
                </a:gradFill>
                <a:effectLst/>
                <a:uLnTx/>
                <a:uFillTx/>
              </a:rPr>
              <a:t>&lt;&lt; Perform needed actions&gt;&gt;</a:t>
            </a:r>
          </a:p>
        </p:txBody>
      </p:sp>
      <p:grpSp>
        <p:nvGrpSpPr>
          <p:cNvPr id="41" name="Group 40"/>
          <p:cNvGrpSpPr/>
          <p:nvPr/>
        </p:nvGrpSpPr>
        <p:grpSpPr>
          <a:xfrm>
            <a:off x="1072449" y="2023693"/>
            <a:ext cx="3713081" cy="2264036"/>
            <a:chOff x="942102" y="1153312"/>
            <a:chExt cx="3640606" cy="2219845"/>
          </a:xfrm>
        </p:grpSpPr>
        <p:grpSp>
          <p:nvGrpSpPr>
            <p:cNvPr id="15" name="Group 14"/>
            <p:cNvGrpSpPr>
              <a:grpSpLocks noChangeAspect="1"/>
            </p:cNvGrpSpPr>
            <p:nvPr/>
          </p:nvGrpSpPr>
          <p:grpSpPr>
            <a:xfrm>
              <a:off x="942102" y="1487871"/>
              <a:ext cx="3244601" cy="1885286"/>
              <a:chOff x="2145551" y="3618082"/>
              <a:chExt cx="4168413" cy="2422070"/>
            </a:xfrm>
          </p:grpSpPr>
          <p:sp>
            <p:nvSpPr>
              <p:cNvPr id="7" name="Rectangle 6"/>
              <p:cNvSpPr/>
              <p:nvPr/>
            </p:nvSpPr>
            <p:spPr bwMode="auto">
              <a:xfrm>
                <a:off x="2145551" y="3618082"/>
                <a:ext cx="4168413" cy="1799135"/>
              </a:xfrm>
              <a:prstGeom prst="rect">
                <a:avLst/>
              </a:prstGeom>
              <a:solidFill>
                <a:schemeClr val="bg1">
                  <a:lumMod val="95000"/>
                  <a:alpha val="80000"/>
                </a:schemeClr>
              </a:solidFill>
              <a:ln>
                <a:solidFill>
                  <a:schemeClr val="accent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t" anchorCtr="0" forceAA="0" compatLnSpc="1">
                <a:prstTxWarp prst="textNoShape">
                  <a:avLst/>
                </a:prstTxWarp>
                <a:noAutofit/>
              </a:bodyPr>
              <a:lstStyle/>
              <a:p>
                <a:pPr marL="0" marR="0" lvl="0" indent="0" defTabSz="932290" eaLnBrk="1" fontAlgn="base" latinLnBrk="0" hangingPunct="1">
                  <a:lnSpc>
                    <a:spcPct val="100000"/>
                  </a:lnSpc>
                  <a:spcBef>
                    <a:spcPct val="0"/>
                  </a:spcBef>
                  <a:spcAft>
                    <a:spcPct val="0"/>
                  </a:spcAft>
                  <a:buClrTx/>
                  <a:buSzTx/>
                  <a:buFontTx/>
                  <a:buNone/>
                  <a:tabLst/>
                  <a:defRPr/>
                </a:pPr>
                <a:r>
                  <a:rPr kumimoji="0" lang="en-US" sz="2040" b="0" i="0" u="none" strike="noStrike" kern="0" cap="none" spc="-53" normalizeH="0" baseline="0" noProof="0" dirty="0">
                    <a:ln>
                      <a:noFill/>
                    </a:ln>
                    <a:solidFill>
                      <a:schemeClr val="tx1">
                        <a:lumMod val="75000"/>
                        <a:lumOff val="25000"/>
                      </a:schemeClr>
                    </a:solidFill>
                    <a:effectLst/>
                    <a:uLnTx/>
                    <a:uFillTx/>
                    <a:latin typeface="Segoe UI Light" panose="020B0502040204020203" pitchFamily="34" charset="0"/>
                    <a:cs typeface="Segoe UI Light" panose="020B0502040204020203" pitchFamily="34" charset="0"/>
                  </a:rPr>
                  <a:t>SharePoint</a:t>
                </a:r>
              </a:p>
            </p:txBody>
          </p:sp>
          <p:sp>
            <p:nvSpPr>
              <p:cNvPr id="5" name="Rectangle 4"/>
              <p:cNvSpPr/>
              <p:nvPr/>
            </p:nvSpPr>
            <p:spPr bwMode="auto">
              <a:xfrm>
                <a:off x="3165957" y="4449234"/>
                <a:ext cx="2809797" cy="1000339"/>
              </a:xfrm>
              <a:prstGeom prst="rect">
                <a:avLst/>
              </a:prstGeom>
              <a:solidFill>
                <a:schemeClr val="bg1"/>
              </a:solidFill>
              <a:ln>
                <a:solidFill>
                  <a:schemeClr val="bg1"/>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marL="0" marR="0" lvl="0" indent="0" algn="ctr" defTabSz="932290" eaLnBrk="1" fontAlgn="base" latinLnBrk="0" hangingPunct="1">
                  <a:lnSpc>
                    <a:spcPct val="100000"/>
                  </a:lnSpc>
                  <a:spcBef>
                    <a:spcPct val="0"/>
                  </a:spcBef>
                  <a:spcAft>
                    <a:spcPct val="0"/>
                  </a:spcAft>
                  <a:buClrTx/>
                  <a:buSzTx/>
                  <a:buFontTx/>
                  <a:buNone/>
                  <a:tabLst/>
                  <a:defRPr/>
                </a:pPr>
                <a:endParaRPr kumimoji="0" lang="en-US" sz="2244"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pic>
            <p:nvPicPr>
              <p:cNvPr id="2" name="Picture 1"/>
              <p:cNvPicPr>
                <a:picLocks noChangeAspect="1"/>
              </p:cNvPicPr>
              <p:nvPr/>
            </p:nvPicPr>
            <p:blipFill>
              <a:blip r:embed="rId6"/>
              <a:stretch>
                <a:fillRect/>
              </a:stretch>
            </p:blipFill>
            <p:spPr>
              <a:xfrm>
                <a:off x="2409438" y="4157130"/>
                <a:ext cx="3640637" cy="1883022"/>
              </a:xfrm>
              <a:prstGeom prst="rect">
                <a:avLst/>
              </a:prstGeom>
            </p:spPr>
          </p:pic>
        </p:grpSp>
        <p:pic>
          <p:nvPicPr>
            <p:cNvPr id="33" name="Picture 32"/>
            <p:cNvPicPr>
              <a:picLocks noChangeAspect="1"/>
            </p:cNvPicPr>
            <p:nvPr/>
          </p:nvPicPr>
          <p:blipFill>
            <a:blip r:embed="rId7"/>
            <a:stretch>
              <a:fillRect/>
            </a:stretch>
          </p:blipFill>
          <p:spPr>
            <a:xfrm>
              <a:off x="3562524" y="1153312"/>
              <a:ext cx="1020184" cy="669117"/>
            </a:xfrm>
            <a:prstGeom prst="rect">
              <a:avLst/>
            </a:prstGeom>
          </p:spPr>
        </p:pic>
      </p:grpSp>
      <p:grpSp>
        <p:nvGrpSpPr>
          <p:cNvPr id="52" name="Group 51"/>
          <p:cNvGrpSpPr/>
          <p:nvPr/>
        </p:nvGrpSpPr>
        <p:grpSpPr>
          <a:xfrm>
            <a:off x="9647668" y="3467590"/>
            <a:ext cx="1781185" cy="1136708"/>
            <a:chOff x="7465491" y="5209929"/>
            <a:chExt cx="1746418" cy="1114521"/>
          </a:xfrm>
        </p:grpSpPr>
        <p:grpSp>
          <p:nvGrpSpPr>
            <p:cNvPr id="53" name="Group 52"/>
            <p:cNvGrpSpPr/>
            <p:nvPr/>
          </p:nvGrpSpPr>
          <p:grpSpPr>
            <a:xfrm>
              <a:off x="7465491" y="5209929"/>
              <a:ext cx="1746418" cy="825548"/>
              <a:chOff x="5427988" y="5181081"/>
              <a:chExt cx="1746418" cy="825548"/>
            </a:xfrm>
          </p:grpSpPr>
          <p:sp>
            <p:nvSpPr>
              <p:cNvPr id="55" name="Rectangle 54"/>
              <p:cNvSpPr/>
              <p:nvPr/>
            </p:nvSpPr>
            <p:spPr bwMode="auto">
              <a:xfrm>
                <a:off x="5427988" y="5181081"/>
                <a:ext cx="1505122" cy="825548"/>
              </a:xfrm>
              <a:prstGeom prst="rect">
                <a:avLst/>
              </a:prstGeom>
              <a:solidFill>
                <a:schemeClr val="bg2">
                  <a:lumMod val="20000"/>
                  <a:lumOff val="80000"/>
                  <a:alpha val="75000"/>
                </a:schemeClr>
              </a:solidFill>
              <a:ln>
                <a:solidFill>
                  <a:schemeClr val="bg2">
                    <a:lumMod val="60000"/>
                    <a:lumOff val="40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6630" tIns="46630" rIns="46630" bIns="46630" numCol="1" spcCol="0" rtlCol="0" fromWordArt="0" anchor="t" anchorCtr="0" forceAA="0" compatLnSpc="1">
                <a:prstTxWarp prst="textNoShape">
                  <a:avLst/>
                </a:prstTxWarp>
                <a:noAutofit/>
              </a:bodyPr>
              <a:lstStyle/>
              <a:p>
                <a:pPr marL="0" marR="0" lvl="0" indent="0" defTabSz="932290" eaLnBrk="1" fontAlgn="base" latinLnBrk="0" hangingPunct="1">
                  <a:lnSpc>
                    <a:spcPct val="100000"/>
                  </a:lnSpc>
                  <a:spcBef>
                    <a:spcPct val="0"/>
                  </a:spcBef>
                  <a:spcAft>
                    <a:spcPct val="0"/>
                  </a:spcAft>
                  <a:buClrTx/>
                  <a:buSzTx/>
                  <a:buFontTx/>
                  <a:buNone/>
                  <a:tabLst/>
                  <a:defRPr/>
                </a:pPr>
                <a:r>
                  <a:rPr kumimoji="0" lang="en-US" sz="1632" b="0" i="0" u="none" strike="noStrike" kern="0" cap="none" spc="0" normalizeH="0" baseline="0" noProof="0" dirty="0">
                    <a:ln>
                      <a:noFill/>
                    </a:ln>
                    <a:solidFill>
                      <a:schemeClr val="tx1">
                        <a:lumMod val="65000"/>
                        <a:lumOff val="35000"/>
                      </a:schemeClr>
                    </a:solidFill>
                    <a:effectLst/>
                    <a:uLnTx/>
                    <a:uFillTx/>
                    <a:ea typeface="Segoe UI" pitchFamily="34" charset="0"/>
                    <a:cs typeface="Segoe UI" pitchFamily="34" charset="0"/>
                  </a:rPr>
                  <a:t>Storage </a:t>
                </a:r>
                <a:br>
                  <a:rPr kumimoji="0" lang="en-US" sz="1632" b="0" i="0" u="none" strike="noStrike" kern="0" cap="none" spc="0" normalizeH="0" baseline="0" noProof="0" dirty="0">
                    <a:ln>
                      <a:noFill/>
                    </a:ln>
                    <a:solidFill>
                      <a:schemeClr val="tx1">
                        <a:lumMod val="65000"/>
                        <a:lumOff val="35000"/>
                      </a:schemeClr>
                    </a:solidFill>
                    <a:effectLst/>
                    <a:uLnTx/>
                    <a:uFillTx/>
                    <a:ea typeface="Segoe UI" pitchFamily="34" charset="0"/>
                    <a:cs typeface="Segoe UI" pitchFamily="34" charset="0"/>
                  </a:rPr>
                </a:br>
                <a:r>
                  <a:rPr kumimoji="0" lang="en-US" sz="1632" b="0" i="0" u="none" strike="noStrike" kern="0" cap="none" spc="0" normalizeH="0" baseline="0" noProof="0" dirty="0">
                    <a:ln>
                      <a:noFill/>
                    </a:ln>
                    <a:solidFill>
                      <a:schemeClr val="tx1">
                        <a:lumMod val="65000"/>
                        <a:lumOff val="35000"/>
                      </a:schemeClr>
                    </a:solidFill>
                    <a:effectLst/>
                    <a:uLnTx/>
                    <a:uFillTx/>
                    <a:ea typeface="Segoe UI" pitchFamily="34" charset="0"/>
                    <a:cs typeface="Segoe UI" pitchFamily="34" charset="0"/>
                  </a:rPr>
                  <a:t>Queue</a:t>
                </a:r>
              </a:p>
            </p:txBody>
          </p:sp>
          <p:pic>
            <p:nvPicPr>
              <p:cNvPr id="56" name="Picture 55"/>
              <p:cNvPicPr>
                <a:picLocks noChangeAspect="1"/>
              </p:cNvPicPr>
              <p:nvPr/>
            </p:nvPicPr>
            <p:blipFill>
              <a:blip r:embed="rId2"/>
              <a:stretch>
                <a:fillRect/>
              </a:stretch>
            </p:blipFill>
            <p:spPr>
              <a:xfrm>
                <a:off x="6753910" y="5189567"/>
                <a:ext cx="420496" cy="432326"/>
              </a:xfrm>
              <a:prstGeom prst="rect">
                <a:avLst/>
              </a:prstGeom>
            </p:spPr>
          </p:pic>
        </p:grpSp>
        <p:pic>
          <p:nvPicPr>
            <p:cNvPr id="54" name="Picture 53"/>
            <p:cNvPicPr>
              <a:picLocks noChangeAspect="1"/>
            </p:cNvPicPr>
            <p:nvPr/>
          </p:nvPicPr>
          <p:blipFill>
            <a:blip r:embed="rId8"/>
            <a:stretch>
              <a:fillRect/>
            </a:stretch>
          </p:blipFill>
          <p:spPr>
            <a:xfrm>
              <a:off x="8060707" y="5531010"/>
              <a:ext cx="911161" cy="793440"/>
            </a:xfrm>
            <a:prstGeom prst="rect">
              <a:avLst/>
            </a:prstGeom>
          </p:spPr>
        </p:pic>
      </p:grpSp>
      <p:cxnSp>
        <p:nvCxnSpPr>
          <p:cNvPr id="58" name="Straight Arrow Connector 57"/>
          <p:cNvCxnSpPr/>
          <p:nvPr/>
        </p:nvCxnSpPr>
        <p:spPr>
          <a:xfrm flipH="1" flipV="1">
            <a:off x="8786290" y="2450441"/>
            <a:ext cx="1628921" cy="897989"/>
          </a:xfrm>
          <a:prstGeom prst="straightConnector1">
            <a:avLst/>
          </a:prstGeom>
          <a:ln w="28575">
            <a:solidFill>
              <a:schemeClr val="accent1"/>
            </a:solidFill>
            <a:prstDash val="sysDash"/>
            <a:headEnd type="stealth" w="lg" len="lg"/>
            <a:tailEnd type="none" w="lg" len="lg"/>
          </a:ln>
          <a:effectLst/>
        </p:spPr>
        <p:style>
          <a:lnRef idx="1">
            <a:schemeClr val="accent4"/>
          </a:lnRef>
          <a:fillRef idx="0">
            <a:schemeClr val="accent4"/>
          </a:fillRef>
          <a:effectRef idx="0">
            <a:schemeClr val="accent4"/>
          </a:effectRef>
          <a:fontRef idx="minor">
            <a:schemeClr val="tx1"/>
          </a:fontRef>
        </p:style>
      </p:cxnSp>
      <p:cxnSp>
        <p:nvCxnSpPr>
          <p:cNvPr id="60" name="Straight Arrow Connector 59"/>
          <p:cNvCxnSpPr/>
          <p:nvPr/>
        </p:nvCxnSpPr>
        <p:spPr>
          <a:xfrm flipV="1">
            <a:off x="7983470" y="4442114"/>
            <a:ext cx="2271264" cy="1087833"/>
          </a:xfrm>
          <a:prstGeom prst="straightConnector1">
            <a:avLst/>
          </a:prstGeom>
          <a:ln w="28575">
            <a:solidFill>
              <a:schemeClr val="accent1"/>
            </a:solidFill>
            <a:prstDash val="sysDash"/>
            <a:headEnd type="stealth" w="lg" len="lg"/>
            <a:tailEnd type="none" w="lg" len="lg"/>
          </a:ln>
          <a:effectLst/>
        </p:spPr>
        <p:style>
          <a:lnRef idx="1">
            <a:schemeClr val="accent4"/>
          </a:lnRef>
          <a:fillRef idx="0">
            <a:schemeClr val="accent4"/>
          </a:fillRef>
          <a:effectRef idx="0">
            <a:schemeClr val="accent4"/>
          </a:effectRef>
          <a:fontRef idx="minor">
            <a:schemeClr val="tx1"/>
          </a:fontRef>
        </p:style>
      </p:cxnSp>
      <p:grpSp>
        <p:nvGrpSpPr>
          <p:cNvPr id="27" name="Group 26"/>
          <p:cNvGrpSpPr/>
          <p:nvPr/>
        </p:nvGrpSpPr>
        <p:grpSpPr>
          <a:xfrm>
            <a:off x="4228904" y="3505957"/>
            <a:ext cx="524641" cy="524641"/>
            <a:chOff x="492" y="17985"/>
            <a:chExt cx="524853" cy="524853"/>
          </a:xfrm>
          <a:solidFill>
            <a:schemeClr val="accent3"/>
          </a:solidFill>
        </p:grpSpPr>
        <p:sp>
          <p:nvSpPr>
            <p:cNvPr id="28" name="Oval 27"/>
            <p:cNvSpPr/>
            <p:nvPr/>
          </p:nvSpPr>
          <p:spPr>
            <a:xfrm>
              <a:off x="492" y="17985"/>
              <a:ext cx="524853" cy="524853"/>
            </a:xfrm>
            <a:prstGeom prst="ellipse">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9" name="Oval 4"/>
            <p:cNvSpPr/>
            <p:nvPr/>
          </p:nvSpPr>
          <p:spPr>
            <a:xfrm>
              <a:off x="77355" y="94848"/>
              <a:ext cx="371127" cy="371127"/>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marR="0" lvl="0" indent="0" algn="ctr" defTabSz="1066275" eaLnBrk="1" fontAlgn="auto" latinLnBrk="0" hangingPunct="1">
                <a:lnSpc>
                  <a:spcPct val="90000"/>
                </a:lnSpc>
                <a:spcBef>
                  <a:spcPct val="0"/>
                </a:spcBef>
                <a:spcAft>
                  <a:spcPct val="35000"/>
                </a:spcAft>
                <a:buClrTx/>
                <a:buSzTx/>
                <a:buFontTx/>
                <a:buNone/>
                <a:tabLst/>
                <a:defRPr/>
              </a:pPr>
              <a:r>
                <a:rPr kumimoji="0" lang="fi-FI" sz="2399" b="0" i="0" u="none" strike="noStrike" kern="0" cap="none" spc="0" normalizeH="0" baseline="0" noProof="0" dirty="0">
                  <a:ln>
                    <a:noFill/>
                  </a:ln>
                  <a:solidFill>
                    <a:schemeClr val="tx1"/>
                  </a:solidFill>
                  <a:effectLst/>
                  <a:uLnTx/>
                  <a:uFillTx/>
                </a:rPr>
                <a:t>1</a:t>
              </a:r>
              <a:endParaRPr kumimoji="0" lang="en-US" sz="2399" b="0" i="0" u="none" strike="noStrike" kern="0" cap="none" spc="0" normalizeH="0" baseline="0" noProof="0" dirty="0">
                <a:ln>
                  <a:noFill/>
                </a:ln>
                <a:solidFill>
                  <a:schemeClr val="tx1"/>
                </a:solidFill>
                <a:effectLst/>
                <a:uLnTx/>
                <a:uFillTx/>
              </a:endParaRPr>
            </a:p>
          </p:txBody>
        </p:sp>
      </p:grpSp>
      <p:cxnSp>
        <p:nvCxnSpPr>
          <p:cNvPr id="12" name="Straight Arrow Connector 11"/>
          <p:cNvCxnSpPr>
            <a:endCxn id="2" idx="3"/>
          </p:cNvCxnSpPr>
          <p:nvPr/>
        </p:nvCxnSpPr>
        <p:spPr>
          <a:xfrm flipH="1">
            <a:off x="4172148" y="2559229"/>
            <a:ext cx="2430695" cy="981060"/>
          </a:xfrm>
          <a:prstGeom prst="straightConnector1">
            <a:avLst/>
          </a:prstGeom>
          <a:ln w="28575">
            <a:solidFill>
              <a:schemeClr val="accent1"/>
            </a:solidFill>
            <a:prstDash val="sysDash"/>
            <a:headEnd type="stealth" w="lg" len="lg"/>
            <a:tailEnd type="none" w="lg" len="lg"/>
          </a:ln>
          <a:effectLst/>
        </p:spPr>
        <p:style>
          <a:lnRef idx="1">
            <a:schemeClr val="accent4"/>
          </a:lnRef>
          <a:fillRef idx="0">
            <a:schemeClr val="accent4"/>
          </a:fillRef>
          <a:effectRef idx="0">
            <a:schemeClr val="accent4"/>
          </a:effectRef>
          <a:fontRef idx="minor">
            <a:schemeClr val="tx1"/>
          </a:fontRef>
        </p:style>
      </p:cxnSp>
      <p:grpSp>
        <p:nvGrpSpPr>
          <p:cNvPr id="67" name="Group 66"/>
          <p:cNvGrpSpPr/>
          <p:nvPr/>
        </p:nvGrpSpPr>
        <p:grpSpPr>
          <a:xfrm>
            <a:off x="8442255" y="1650686"/>
            <a:ext cx="524641" cy="524641"/>
            <a:chOff x="492" y="17985"/>
            <a:chExt cx="524853" cy="524853"/>
          </a:xfrm>
          <a:solidFill>
            <a:schemeClr val="accent3"/>
          </a:solidFill>
        </p:grpSpPr>
        <p:sp>
          <p:nvSpPr>
            <p:cNvPr id="68" name="Oval 67"/>
            <p:cNvSpPr/>
            <p:nvPr/>
          </p:nvSpPr>
          <p:spPr>
            <a:xfrm>
              <a:off x="492" y="17985"/>
              <a:ext cx="524853" cy="524853"/>
            </a:xfrm>
            <a:prstGeom prst="ellipse">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9" name="Oval 4"/>
            <p:cNvSpPr/>
            <p:nvPr/>
          </p:nvSpPr>
          <p:spPr>
            <a:xfrm>
              <a:off x="77355" y="94848"/>
              <a:ext cx="371127" cy="371127"/>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marR="0" lvl="0" indent="0" algn="ctr" defTabSz="1066275" eaLnBrk="1" fontAlgn="auto" latinLnBrk="0" hangingPunct="1">
                <a:lnSpc>
                  <a:spcPct val="90000"/>
                </a:lnSpc>
                <a:spcBef>
                  <a:spcPct val="0"/>
                </a:spcBef>
                <a:spcAft>
                  <a:spcPct val="35000"/>
                </a:spcAft>
                <a:buClrTx/>
                <a:buSzTx/>
                <a:buFontTx/>
                <a:buNone/>
                <a:tabLst/>
                <a:defRPr/>
              </a:pPr>
              <a:r>
                <a:rPr kumimoji="0" lang="fi-FI" sz="2399" b="0" i="0" u="none" strike="noStrike" kern="0" cap="none" spc="0" normalizeH="0" baseline="0" noProof="0" dirty="0">
                  <a:ln>
                    <a:noFill/>
                  </a:ln>
                  <a:solidFill>
                    <a:schemeClr val="tx1"/>
                  </a:solidFill>
                  <a:effectLst/>
                  <a:uLnTx/>
                  <a:uFillTx/>
                </a:rPr>
                <a:t>2</a:t>
              </a:r>
              <a:endParaRPr kumimoji="0" lang="en-US" sz="2399" b="0" i="0" u="none" strike="noStrike" kern="0" cap="none" spc="0" normalizeH="0" baseline="0" noProof="0" dirty="0">
                <a:ln>
                  <a:noFill/>
                </a:ln>
                <a:solidFill>
                  <a:schemeClr val="tx1"/>
                </a:solidFill>
                <a:effectLst/>
                <a:uLnTx/>
                <a:uFillTx/>
              </a:endParaRPr>
            </a:p>
          </p:txBody>
        </p:sp>
      </p:grpSp>
      <p:grpSp>
        <p:nvGrpSpPr>
          <p:cNvPr id="70" name="Group 69"/>
          <p:cNvGrpSpPr/>
          <p:nvPr/>
        </p:nvGrpSpPr>
        <p:grpSpPr>
          <a:xfrm>
            <a:off x="9207005" y="3981129"/>
            <a:ext cx="524641" cy="524641"/>
            <a:chOff x="492" y="17985"/>
            <a:chExt cx="524853" cy="524853"/>
          </a:xfrm>
          <a:solidFill>
            <a:schemeClr val="accent3"/>
          </a:solidFill>
        </p:grpSpPr>
        <p:sp>
          <p:nvSpPr>
            <p:cNvPr id="71" name="Oval 70"/>
            <p:cNvSpPr/>
            <p:nvPr/>
          </p:nvSpPr>
          <p:spPr>
            <a:xfrm>
              <a:off x="492" y="17985"/>
              <a:ext cx="524853" cy="524853"/>
            </a:xfrm>
            <a:prstGeom prst="ellipse">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2" name="Oval 4"/>
            <p:cNvSpPr/>
            <p:nvPr/>
          </p:nvSpPr>
          <p:spPr>
            <a:xfrm>
              <a:off x="77355" y="94848"/>
              <a:ext cx="371127" cy="371127"/>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marR="0" lvl="0" indent="0" algn="ctr" defTabSz="1066275" eaLnBrk="1" fontAlgn="auto" latinLnBrk="0" hangingPunct="1">
                <a:lnSpc>
                  <a:spcPct val="90000"/>
                </a:lnSpc>
                <a:spcBef>
                  <a:spcPct val="0"/>
                </a:spcBef>
                <a:spcAft>
                  <a:spcPct val="35000"/>
                </a:spcAft>
                <a:buClrTx/>
                <a:buSzTx/>
                <a:buFontTx/>
                <a:buNone/>
                <a:tabLst/>
                <a:defRPr/>
              </a:pPr>
              <a:r>
                <a:rPr kumimoji="0" lang="fi-FI" sz="2399" b="0" i="0" u="none" strike="noStrike" kern="0" cap="none" spc="0" normalizeH="0" baseline="0" noProof="0" dirty="0">
                  <a:ln>
                    <a:noFill/>
                  </a:ln>
                  <a:solidFill>
                    <a:schemeClr val="tx1"/>
                  </a:solidFill>
                  <a:effectLst/>
                  <a:uLnTx/>
                  <a:uFillTx/>
                </a:rPr>
                <a:t>3</a:t>
              </a:r>
              <a:endParaRPr kumimoji="0" lang="en-US" sz="2399" b="0" i="0" u="none" strike="noStrike" kern="0" cap="none" spc="0" normalizeH="0" baseline="0" noProof="0" dirty="0">
                <a:ln>
                  <a:noFill/>
                </a:ln>
                <a:solidFill>
                  <a:schemeClr val="tx1"/>
                </a:solidFill>
                <a:effectLst/>
                <a:uLnTx/>
                <a:uFillTx/>
              </a:endParaRPr>
            </a:p>
          </p:txBody>
        </p:sp>
      </p:grpSp>
      <p:grpSp>
        <p:nvGrpSpPr>
          <p:cNvPr id="73" name="Group 72"/>
          <p:cNvGrpSpPr/>
          <p:nvPr/>
        </p:nvGrpSpPr>
        <p:grpSpPr>
          <a:xfrm>
            <a:off x="6234557" y="5529947"/>
            <a:ext cx="524641" cy="524641"/>
            <a:chOff x="492" y="17985"/>
            <a:chExt cx="524853" cy="524853"/>
          </a:xfrm>
          <a:solidFill>
            <a:schemeClr val="accent3"/>
          </a:solidFill>
        </p:grpSpPr>
        <p:sp>
          <p:nvSpPr>
            <p:cNvPr id="74" name="Oval 73"/>
            <p:cNvSpPr/>
            <p:nvPr/>
          </p:nvSpPr>
          <p:spPr>
            <a:xfrm>
              <a:off x="492" y="17985"/>
              <a:ext cx="524853" cy="524853"/>
            </a:xfrm>
            <a:prstGeom prst="ellipse">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5" name="Oval 4"/>
            <p:cNvSpPr/>
            <p:nvPr/>
          </p:nvSpPr>
          <p:spPr>
            <a:xfrm>
              <a:off x="77355" y="94848"/>
              <a:ext cx="371127" cy="371127"/>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marR="0" lvl="0" indent="0" algn="ctr" defTabSz="1066275" eaLnBrk="1" fontAlgn="auto" latinLnBrk="0" hangingPunct="1">
                <a:lnSpc>
                  <a:spcPct val="90000"/>
                </a:lnSpc>
                <a:spcBef>
                  <a:spcPct val="0"/>
                </a:spcBef>
                <a:spcAft>
                  <a:spcPct val="35000"/>
                </a:spcAft>
                <a:buClrTx/>
                <a:buSzTx/>
                <a:buFontTx/>
                <a:buNone/>
                <a:tabLst/>
                <a:defRPr/>
              </a:pPr>
              <a:r>
                <a:rPr kumimoji="0" lang="fi-FI" sz="2399" b="0" i="0" u="none" strike="noStrike" kern="0" cap="none" spc="0" normalizeH="0" baseline="0" noProof="0" dirty="0">
                  <a:ln>
                    <a:noFill/>
                  </a:ln>
                  <a:solidFill>
                    <a:schemeClr val="tx1"/>
                  </a:solidFill>
                  <a:effectLst/>
                  <a:uLnTx/>
                  <a:uFillTx/>
                </a:rPr>
                <a:t>4</a:t>
              </a:r>
              <a:endParaRPr kumimoji="0" lang="en-US" sz="2399" b="0" i="0" u="none" strike="noStrike" kern="0" cap="none" spc="0" normalizeH="0" baseline="0" noProof="0" dirty="0">
                <a:ln>
                  <a:noFill/>
                </a:ln>
                <a:solidFill>
                  <a:schemeClr val="tx1"/>
                </a:solidFill>
                <a:effectLst/>
                <a:uLnTx/>
                <a:uFillTx/>
              </a:endParaRPr>
            </a:p>
          </p:txBody>
        </p:sp>
      </p:grpSp>
      <p:sp>
        <p:nvSpPr>
          <p:cNvPr id="76" name="TextBox 75"/>
          <p:cNvSpPr txBox="1"/>
          <p:nvPr/>
        </p:nvSpPr>
        <p:spPr>
          <a:xfrm rot="1803052">
            <a:off x="8857111" y="2648684"/>
            <a:ext cx="1479271" cy="224114"/>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28" b="0" i="0" u="none" strike="noStrike" kern="0" cap="none" spc="-71" normalizeH="0" baseline="0" noProof="0" dirty="0">
                <a:ln>
                  <a:noFill/>
                </a:ln>
                <a:gradFill>
                  <a:gsLst>
                    <a:gs pos="2917">
                      <a:schemeClr val="bg2"/>
                    </a:gs>
                    <a:gs pos="95000">
                      <a:schemeClr val="bg2"/>
                    </a:gs>
                  </a:gsLst>
                  <a:lin ang="5400000" scaled="0"/>
                </a:gradFill>
                <a:effectLst/>
                <a:uLnTx/>
                <a:uFillTx/>
              </a:rPr>
              <a:t>&lt;&lt;Add message&gt;&gt;</a:t>
            </a:r>
          </a:p>
        </p:txBody>
      </p:sp>
      <p:sp>
        <p:nvSpPr>
          <p:cNvPr id="77" name="TextBox 76"/>
          <p:cNvSpPr txBox="1"/>
          <p:nvPr/>
        </p:nvSpPr>
        <p:spPr>
          <a:xfrm rot="20074024">
            <a:off x="8316506" y="4801784"/>
            <a:ext cx="1230960" cy="224114"/>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28" b="0" i="0" u="none" strike="noStrike" kern="0" cap="none" spc="-71" normalizeH="0" baseline="0" noProof="0" dirty="0">
                <a:ln>
                  <a:noFill/>
                </a:ln>
                <a:gradFill>
                  <a:gsLst>
                    <a:gs pos="2917">
                      <a:schemeClr val="bg2"/>
                    </a:gs>
                    <a:gs pos="95000">
                      <a:schemeClr val="bg2"/>
                    </a:gs>
                  </a:gsLst>
                  <a:lin ang="5400000" scaled="0"/>
                </a:gradFill>
                <a:effectLst/>
                <a:uLnTx/>
                <a:uFillTx/>
              </a:rPr>
              <a:t>&lt;&lt;instantiate&gt;&gt;</a:t>
            </a:r>
          </a:p>
        </p:txBody>
      </p:sp>
      <p:sp>
        <p:nvSpPr>
          <p:cNvPr id="3" name="Title 2"/>
          <p:cNvSpPr>
            <a:spLocks noGrp="1"/>
          </p:cNvSpPr>
          <p:nvPr>
            <p:ph type="title"/>
          </p:nvPr>
        </p:nvSpPr>
        <p:spPr/>
        <p:txBody>
          <a:bodyPr/>
          <a:lstStyle/>
          <a:p>
            <a:r>
              <a:rPr lang="en-US" dirty="0"/>
              <a:t>Asynchronous pattern with Azure web jobs</a:t>
            </a:r>
            <a:endParaRPr lang="en-GB" dirty="0"/>
          </a:p>
        </p:txBody>
      </p:sp>
    </p:spTree>
    <p:extLst>
      <p:ext uri="{BB962C8B-B14F-4D97-AF65-F5344CB8AC3E}">
        <p14:creationId xmlns:p14="http://schemas.microsoft.com/office/powerpoint/2010/main" val="3577783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1000"/>
                                        <p:tgtEl>
                                          <p:spTgt spid="13"/>
                                        </p:tgtEl>
                                      </p:cBhvr>
                                    </p:animEffect>
                                    <p:anim calcmode="lin" valueType="num">
                                      <p:cBhvr>
                                        <p:cTn id="13" dur="1000" fill="hold"/>
                                        <p:tgtEl>
                                          <p:spTgt spid="13"/>
                                        </p:tgtEl>
                                        <p:attrNameLst>
                                          <p:attrName>ppt_x</p:attrName>
                                        </p:attrNameLst>
                                      </p:cBhvr>
                                      <p:tavLst>
                                        <p:tav tm="0">
                                          <p:val>
                                            <p:strVal val="#ppt_x"/>
                                          </p:val>
                                        </p:tav>
                                        <p:tav tm="100000">
                                          <p:val>
                                            <p:strVal val="#ppt_x"/>
                                          </p:val>
                                        </p:tav>
                                      </p:tavLst>
                                    </p:anim>
                                    <p:anim calcmode="lin" valueType="num">
                                      <p:cBhvr>
                                        <p:cTn id="14"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76"/>
                                        </p:tgtEl>
                                        <p:attrNameLst>
                                          <p:attrName>style.visibility</p:attrName>
                                        </p:attrNameLst>
                                      </p:cBhvr>
                                      <p:to>
                                        <p:strVal val="visible"/>
                                      </p:to>
                                    </p:set>
                                    <p:animEffect transition="in" filter="fade">
                                      <p:cBhvr>
                                        <p:cTn id="19" dur="1000"/>
                                        <p:tgtEl>
                                          <p:spTgt spid="76"/>
                                        </p:tgtEl>
                                      </p:cBhvr>
                                    </p:animEffect>
                                    <p:anim calcmode="lin" valueType="num">
                                      <p:cBhvr>
                                        <p:cTn id="20" dur="1000" fill="hold"/>
                                        <p:tgtEl>
                                          <p:spTgt spid="76"/>
                                        </p:tgtEl>
                                        <p:attrNameLst>
                                          <p:attrName>ppt_x</p:attrName>
                                        </p:attrNameLst>
                                      </p:cBhvr>
                                      <p:tavLst>
                                        <p:tav tm="0">
                                          <p:val>
                                            <p:strVal val="#ppt_x"/>
                                          </p:val>
                                        </p:tav>
                                        <p:tav tm="100000">
                                          <p:val>
                                            <p:strVal val="#ppt_x"/>
                                          </p:val>
                                        </p:tav>
                                      </p:tavLst>
                                    </p:anim>
                                    <p:anim calcmode="lin" valueType="num">
                                      <p:cBhvr>
                                        <p:cTn id="21" dur="1000" fill="hold"/>
                                        <p:tgtEl>
                                          <p:spTgt spid="76"/>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58"/>
                                        </p:tgtEl>
                                        <p:attrNameLst>
                                          <p:attrName>style.visibility</p:attrName>
                                        </p:attrNameLst>
                                      </p:cBhvr>
                                      <p:to>
                                        <p:strVal val="visible"/>
                                      </p:to>
                                    </p:set>
                                    <p:animEffect transition="in" filter="fade">
                                      <p:cBhvr>
                                        <p:cTn id="24" dur="1000"/>
                                        <p:tgtEl>
                                          <p:spTgt spid="58"/>
                                        </p:tgtEl>
                                      </p:cBhvr>
                                    </p:animEffect>
                                    <p:anim calcmode="lin" valueType="num">
                                      <p:cBhvr>
                                        <p:cTn id="25" dur="1000" fill="hold"/>
                                        <p:tgtEl>
                                          <p:spTgt spid="58"/>
                                        </p:tgtEl>
                                        <p:attrNameLst>
                                          <p:attrName>ppt_x</p:attrName>
                                        </p:attrNameLst>
                                      </p:cBhvr>
                                      <p:tavLst>
                                        <p:tav tm="0">
                                          <p:val>
                                            <p:strVal val="#ppt_x"/>
                                          </p:val>
                                        </p:tav>
                                        <p:tav tm="100000">
                                          <p:val>
                                            <p:strVal val="#ppt_x"/>
                                          </p:val>
                                        </p:tav>
                                      </p:tavLst>
                                    </p:anim>
                                    <p:anim calcmode="lin" valueType="num">
                                      <p:cBhvr>
                                        <p:cTn id="26" dur="1000" fill="hold"/>
                                        <p:tgtEl>
                                          <p:spTgt spid="58"/>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77"/>
                                        </p:tgtEl>
                                        <p:attrNameLst>
                                          <p:attrName>style.visibility</p:attrName>
                                        </p:attrNameLst>
                                      </p:cBhvr>
                                      <p:to>
                                        <p:strVal val="visible"/>
                                      </p:to>
                                    </p:set>
                                    <p:animEffect transition="in" filter="fade">
                                      <p:cBhvr>
                                        <p:cTn id="31" dur="1000"/>
                                        <p:tgtEl>
                                          <p:spTgt spid="77"/>
                                        </p:tgtEl>
                                      </p:cBhvr>
                                    </p:animEffect>
                                    <p:anim calcmode="lin" valueType="num">
                                      <p:cBhvr>
                                        <p:cTn id="32" dur="1000" fill="hold"/>
                                        <p:tgtEl>
                                          <p:spTgt spid="77"/>
                                        </p:tgtEl>
                                        <p:attrNameLst>
                                          <p:attrName>ppt_x</p:attrName>
                                        </p:attrNameLst>
                                      </p:cBhvr>
                                      <p:tavLst>
                                        <p:tav tm="0">
                                          <p:val>
                                            <p:strVal val="#ppt_x"/>
                                          </p:val>
                                        </p:tav>
                                        <p:tav tm="100000">
                                          <p:val>
                                            <p:strVal val="#ppt_x"/>
                                          </p:val>
                                        </p:tav>
                                      </p:tavLst>
                                    </p:anim>
                                    <p:anim calcmode="lin" valueType="num">
                                      <p:cBhvr>
                                        <p:cTn id="33" dur="1000" fill="hold"/>
                                        <p:tgtEl>
                                          <p:spTgt spid="77"/>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60"/>
                                        </p:tgtEl>
                                        <p:attrNameLst>
                                          <p:attrName>style.visibility</p:attrName>
                                        </p:attrNameLst>
                                      </p:cBhvr>
                                      <p:to>
                                        <p:strVal val="visible"/>
                                      </p:to>
                                    </p:set>
                                    <p:animEffect transition="in" filter="fade">
                                      <p:cBhvr>
                                        <p:cTn id="36" dur="1000"/>
                                        <p:tgtEl>
                                          <p:spTgt spid="60"/>
                                        </p:tgtEl>
                                      </p:cBhvr>
                                    </p:animEffect>
                                    <p:anim calcmode="lin" valueType="num">
                                      <p:cBhvr>
                                        <p:cTn id="37" dur="1000" fill="hold"/>
                                        <p:tgtEl>
                                          <p:spTgt spid="60"/>
                                        </p:tgtEl>
                                        <p:attrNameLst>
                                          <p:attrName>ppt_x</p:attrName>
                                        </p:attrNameLst>
                                      </p:cBhvr>
                                      <p:tavLst>
                                        <p:tav tm="0">
                                          <p:val>
                                            <p:strVal val="#ppt_x"/>
                                          </p:val>
                                        </p:tav>
                                        <p:tav tm="100000">
                                          <p:val>
                                            <p:strVal val="#ppt_x"/>
                                          </p:val>
                                        </p:tav>
                                      </p:tavLst>
                                    </p:anim>
                                    <p:anim calcmode="lin" valueType="num">
                                      <p:cBhvr>
                                        <p:cTn id="38" dur="1000" fill="hold"/>
                                        <p:tgtEl>
                                          <p:spTgt spid="60"/>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25"/>
                                        </p:tgtEl>
                                        <p:attrNameLst>
                                          <p:attrName>style.visibility</p:attrName>
                                        </p:attrNameLst>
                                      </p:cBhvr>
                                      <p:to>
                                        <p:strVal val="visible"/>
                                      </p:to>
                                    </p:set>
                                    <p:animEffect transition="in" filter="fade">
                                      <p:cBhvr>
                                        <p:cTn id="43" dur="1000"/>
                                        <p:tgtEl>
                                          <p:spTgt spid="25"/>
                                        </p:tgtEl>
                                      </p:cBhvr>
                                    </p:animEffect>
                                    <p:anim calcmode="lin" valueType="num">
                                      <p:cBhvr>
                                        <p:cTn id="44" dur="1000" fill="hold"/>
                                        <p:tgtEl>
                                          <p:spTgt spid="25"/>
                                        </p:tgtEl>
                                        <p:attrNameLst>
                                          <p:attrName>ppt_x</p:attrName>
                                        </p:attrNameLst>
                                      </p:cBhvr>
                                      <p:tavLst>
                                        <p:tav tm="0">
                                          <p:val>
                                            <p:strVal val="#ppt_x"/>
                                          </p:val>
                                        </p:tav>
                                        <p:tav tm="100000">
                                          <p:val>
                                            <p:strVal val="#ppt_x"/>
                                          </p:val>
                                        </p:tav>
                                      </p:tavLst>
                                    </p:anim>
                                    <p:anim calcmode="lin" valueType="num">
                                      <p:cBhvr>
                                        <p:cTn id="45" dur="1000" fill="hold"/>
                                        <p:tgtEl>
                                          <p:spTgt spid="25"/>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26"/>
                                        </p:tgtEl>
                                        <p:attrNameLst>
                                          <p:attrName>style.visibility</p:attrName>
                                        </p:attrNameLst>
                                      </p:cBhvr>
                                      <p:to>
                                        <p:strVal val="visible"/>
                                      </p:to>
                                    </p:set>
                                    <p:animEffect transition="in" filter="fade">
                                      <p:cBhvr>
                                        <p:cTn id="48" dur="1000"/>
                                        <p:tgtEl>
                                          <p:spTgt spid="26"/>
                                        </p:tgtEl>
                                      </p:cBhvr>
                                    </p:animEffect>
                                    <p:anim calcmode="lin" valueType="num">
                                      <p:cBhvr>
                                        <p:cTn id="49" dur="1000" fill="hold"/>
                                        <p:tgtEl>
                                          <p:spTgt spid="26"/>
                                        </p:tgtEl>
                                        <p:attrNameLst>
                                          <p:attrName>ppt_x</p:attrName>
                                        </p:attrNameLst>
                                      </p:cBhvr>
                                      <p:tavLst>
                                        <p:tav tm="0">
                                          <p:val>
                                            <p:strVal val="#ppt_x"/>
                                          </p:val>
                                        </p:tav>
                                        <p:tav tm="100000">
                                          <p:val>
                                            <p:strVal val="#ppt_x"/>
                                          </p:val>
                                        </p:tav>
                                      </p:tavLst>
                                    </p:anim>
                                    <p:anim calcmode="lin" valueType="num">
                                      <p:cBhvr>
                                        <p:cTn id="50"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6" grpId="0"/>
      <p:bldP spid="76" grpId="0"/>
      <p:bldP spid="7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4638" y="1209973"/>
            <a:ext cx="10527245" cy="2179058"/>
          </a:xfrm>
        </p:spPr>
        <p:txBody>
          <a:bodyPr/>
          <a:lstStyle/>
          <a:p>
            <a:r>
              <a:rPr lang="en-US" dirty="0"/>
              <a:t>HOL: </a:t>
            </a:r>
            <a:r>
              <a:rPr lang="da-DK" dirty="0"/>
              <a:t>Site </a:t>
            </a:r>
            <a:r>
              <a:rPr lang="da-DK" dirty="0" err="1"/>
              <a:t>Governance</a:t>
            </a:r>
            <a:r>
              <a:rPr lang="da-DK" dirty="0"/>
              <a:t> Timerjob</a:t>
            </a:r>
            <a:endParaRPr lang="en-US" dirty="0"/>
          </a:p>
        </p:txBody>
      </p:sp>
      <p:pic>
        <p:nvPicPr>
          <p:cNvPr id="83" name="Picture 82"/>
          <p:cNvPicPr>
            <a:picLocks noChangeAspect="1"/>
          </p:cNvPicPr>
          <p:nvPr/>
        </p:nvPicPr>
        <p:blipFill>
          <a:blip r:embed="rId2"/>
          <a:stretch>
            <a:fillRect/>
          </a:stretch>
        </p:blipFill>
        <p:spPr>
          <a:xfrm>
            <a:off x="4526402" y="3305331"/>
            <a:ext cx="6126871" cy="3203260"/>
          </a:xfrm>
          <a:prstGeom prst="rect">
            <a:avLst/>
          </a:prstGeom>
        </p:spPr>
      </p:pic>
      <p:pic>
        <p:nvPicPr>
          <p:cNvPr id="85" name="Picture 84"/>
          <p:cNvPicPr>
            <a:picLocks noChangeAspect="1"/>
          </p:cNvPicPr>
          <p:nvPr/>
        </p:nvPicPr>
        <p:blipFill>
          <a:blip r:embed="rId3"/>
          <a:stretch>
            <a:fillRect/>
          </a:stretch>
        </p:blipFill>
        <p:spPr>
          <a:xfrm>
            <a:off x="10653273" y="5177227"/>
            <a:ext cx="1490672" cy="1331364"/>
          </a:xfrm>
          <a:prstGeom prst="rect">
            <a:avLst/>
          </a:prstGeom>
        </p:spPr>
      </p:pic>
      <p:sp>
        <p:nvSpPr>
          <p:cNvPr id="7" name="Oval 6"/>
          <p:cNvSpPr/>
          <p:nvPr/>
        </p:nvSpPr>
        <p:spPr bwMode="auto">
          <a:xfrm flipH="1">
            <a:off x="7901704" y="2725715"/>
            <a:ext cx="950275" cy="950275"/>
          </a:xfrm>
          <a:prstGeom prst="ellipse">
            <a:avLst/>
          </a:prstGeom>
          <a:ln w="19050" cap="rnd">
            <a:solidFill>
              <a:schemeClr val="tx1"/>
            </a:solidFill>
            <a:prstDash val="sysDot"/>
            <a:headEnd type="none"/>
            <a:tailEnd type="non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cxnSp>
        <p:nvCxnSpPr>
          <p:cNvPr id="8" name="Straight Connector 7"/>
          <p:cNvCxnSpPr/>
          <p:nvPr/>
        </p:nvCxnSpPr>
        <p:spPr>
          <a:xfrm flipH="1">
            <a:off x="7663943" y="3657600"/>
            <a:ext cx="475523" cy="898497"/>
          </a:xfrm>
          <a:prstGeom prst="line">
            <a:avLst/>
          </a:prstGeom>
          <a:ln w="19050" cap="rnd">
            <a:solidFill>
              <a:schemeClr val="tx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rotWithShape="1">
          <a:blip r:embed="rId4">
            <a:extLst>
              <a:ext uri="{28A0092B-C50C-407E-A947-70E740481C1C}">
                <a14:useLocalDpi xmlns:a14="http://schemas.microsoft.com/office/drawing/2010/main" val="0"/>
              </a:ext>
            </a:extLst>
          </a:blip>
          <a:srcRect l="7190" t="22653" r="69293" b="31230"/>
          <a:stretch/>
        </p:blipFill>
        <p:spPr>
          <a:xfrm>
            <a:off x="8046781" y="2971122"/>
            <a:ext cx="660120" cy="408005"/>
          </a:xfrm>
          <a:prstGeom prst="rect">
            <a:avLst/>
          </a:prstGeom>
        </p:spPr>
      </p:pic>
    </p:spTree>
    <p:extLst>
      <p:ext uri="{BB962C8B-B14F-4D97-AF65-F5344CB8AC3E}">
        <p14:creationId xmlns:p14="http://schemas.microsoft.com/office/powerpoint/2010/main" val="2908507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Resources</a:t>
            </a:r>
            <a:endParaRPr lang="nl-BE" dirty="0"/>
          </a:p>
        </p:txBody>
      </p:sp>
      <p:sp>
        <p:nvSpPr>
          <p:cNvPr id="3" name="Text Placeholder 2"/>
          <p:cNvSpPr>
            <a:spLocks noGrp="1"/>
          </p:cNvSpPr>
          <p:nvPr>
            <p:ph type="body" sz="quarter" idx="10"/>
          </p:nvPr>
        </p:nvSpPr>
        <p:spPr>
          <a:xfrm>
            <a:off x="274638" y="1491982"/>
            <a:ext cx="11887200" cy="3108543"/>
          </a:xfrm>
        </p:spPr>
        <p:txBody>
          <a:bodyPr/>
          <a:lstStyle/>
          <a:p>
            <a:r>
              <a:rPr lang="en-US" dirty="0"/>
              <a:t>Timer Job framework:</a:t>
            </a:r>
          </a:p>
          <a:p>
            <a:pPr lvl="1"/>
            <a:r>
              <a:rPr lang="en-US" dirty="0">
                <a:hlinkClick r:id="rId2"/>
              </a:rPr>
              <a:t>https://github.com/OfficeDev/PnP-Sites-Core/blob/master/Core/TimerJob%20Framework.md</a:t>
            </a:r>
            <a:r>
              <a:rPr lang="en-US" dirty="0"/>
              <a:t> </a:t>
            </a:r>
          </a:p>
          <a:p>
            <a:endParaRPr lang="en-US" dirty="0"/>
          </a:p>
          <a:p>
            <a:r>
              <a:rPr lang="en-US" dirty="0"/>
              <a:t>Samples using the timer job framework:</a:t>
            </a:r>
          </a:p>
          <a:p>
            <a:pPr lvl="1"/>
            <a:r>
              <a:rPr lang="en-US" dirty="0">
                <a:hlinkClick r:id="rId3"/>
              </a:rPr>
              <a:t>https://github.com/OfficeDev/PnP/tree/master/Solutions/Core.TimerJobs.Samples</a:t>
            </a:r>
            <a:r>
              <a:rPr lang="en-US" dirty="0"/>
              <a:t> </a:t>
            </a:r>
          </a:p>
          <a:p>
            <a:pPr lvl="1"/>
            <a:r>
              <a:rPr lang="en-US" dirty="0">
                <a:hlinkClick r:id="rId4"/>
              </a:rPr>
              <a:t>https://github.com/OfficeDev/PnP/tree/master/Solutions/Governance.TimerJobs</a:t>
            </a:r>
            <a:r>
              <a:rPr lang="en-US" dirty="0"/>
              <a:t> </a:t>
            </a:r>
            <a:endParaRPr lang="nl-BE" dirty="0"/>
          </a:p>
        </p:txBody>
      </p:sp>
    </p:spTree>
    <p:extLst>
      <p:ext uri="{BB962C8B-B14F-4D97-AF65-F5344CB8AC3E}">
        <p14:creationId xmlns:p14="http://schemas.microsoft.com/office/powerpoint/2010/main" val="2366786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776958" y="359489"/>
            <a:ext cx="5594038" cy="916837"/>
          </a:xfrm>
        </p:spPr>
        <p:txBody>
          <a:bodyPr anchor="ctr"/>
          <a:lstStyle/>
          <a:p>
            <a:pPr algn="ctr"/>
            <a:r>
              <a:rPr lang="en-US" sz="4487" dirty="0"/>
              <a:t>aka.ms/OfficeDevPnP</a:t>
            </a:r>
            <a:endParaRPr lang="fi-FI" sz="4487" dirty="0"/>
          </a:p>
        </p:txBody>
      </p:sp>
      <p:pic>
        <p:nvPicPr>
          <p:cNvPr id="3" name="Picture 2"/>
          <p:cNvPicPr>
            <a:picLocks noChangeAspect="1"/>
          </p:cNvPicPr>
          <p:nvPr/>
        </p:nvPicPr>
        <p:blipFill>
          <a:blip r:embed="rId2"/>
          <a:stretch>
            <a:fillRect/>
          </a:stretch>
        </p:blipFill>
        <p:spPr>
          <a:xfrm>
            <a:off x="134982" y="2815"/>
            <a:ext cx="3416044" cy="1512612"/>
          </a:xfrm>
          <a:prstGeom prst="rect">
            <a:avLst/>
          </a:prstGeom>
        </p:spPr>
      </p:pic>
      <p:pic>
        <p:nvPicPr>
          <p:cNvPr id="4" name="Picture 3"/>
          <p:cNvPicPr>
            <a:picLocks noChangeAspect="1"/>
          </p:cNvPicPr>
          <p:nvPr/>
        </p:nvPicPr>
        <p:blipFill rotWithShape="1">
          <a:blip r:embed="rId3" cstate="print">
            <a:extLst>
              <a:ext uri="{28A0092B-C50C-407E-A947-70E740481C1C}">
                <a14:useLocalDpi xmlns:a14="http://schemas.microsoft.com/office/drawing/2010/main" val="0"/>
              </a:ext>
            </a:extLst>
          </a:blip>
          <a:srcRect l="21000" r="22284" b="14513"/>
          <a:stretch/>
        </p:blipFill>
        <p:spPr>
          <a:xfrm>
            <a:off x="361281" y="1715942"/>
            <a:ext cx="534582" cy="943342"/>
          </a:xfrm>
          <a:prstGeom prst="rect">
            <a:avLst/>
          </a:prstGeom>
        </p:spPr>
      </p:pic>
      <p:pic>
        <p:nvPicPr>
          <p:cNvPr id="1026" name="Picture 2" descr="https://assets-cdn.github.com/images/modules/logos_page/Octoca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49637" y="1822273"/>
            <a:ext cx="1616455" cy="134368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p:nvPicPr>
        <p:blipFill>
          <a:blip r:embed="rId5"/>
          <a:stretch>
            <a:fillRect/>
          </a:stretch>
        </p:blipFill>
        <p:spPr>
          <a:xfrm>
            <a:off x="106677" y="2967400"/>
            <a:ext cx="1331801" cy="559494"/>
          </a:xfrm>
          <a:prstGeom prst="rect">
            <a:avLst/>
          </a:prstGeom>
        </p:spPr>
      </p:pic>
      <p:cxnSp>
        <p:nvCxnSpPr>
          <p:cNvPr id="13" name="Straight Connector 12"/>
          <p:cNvCxnSpPr/>
          <p:nvPr/>
        </p:nvCxnSpPr>
        <p:spPr>
          <a:xfrm>
            <a:off x="5003" y="1626560"/>
            <a:ext cx="12426473" cy="0"/>
          </a:xfrm>
          <a:prstGeom prst="line">
            <a:avLst/>
          </a:prstGeom>
          <a:ln>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5986410" y="1640192"/>
            <a:ext cx="5870719" cy="2876564"/>
          </a:xfrm>
          <a:prstGeom prst="rect">
            <a:avLst/>
          </a:prstGeom>
          <a:noFill/>
        </p:spPr>
        <p:txBody>
          <a:bodyPr wrap="none" lIns="182733" tIns="146187" rIns="182733" bIns="146187" rtlCol="0">
            <a:spAutoFit/>
          </a:bodyPr>
          <a:lstStyle/>
          <a:p>
            <a:pPr>
              <a:lnSpc>
                <a:spcPct val="90000"/>
              </a:lnSpc>
              <a:spcAft>
                <a:spcPts val="600"/>
              </a:spcAft>
            </a:pPr>
            <a:r>
              <a:rPr lang="en-US" sz="1798" dirty="0">
                <a:gradFill>
                  <a:gsLst>
                    <a:gs pos="2917">
                      <a:schemeClr val="tx1"/>
                    </a:gs>
                    <a:gs pos="30000">
                      <a:schemeClr val="tx1"/>
                    </a:gs>
                  </a:gsLst>
                  <a:lin ang="5400000" scaled="0"/>
                </a:gradFill>
                <a:latin typeface="+mj-lt"/>
              </a:rPr>
              <a:t>https://github.com/OfficeDev/PnP</a:t>
            </a:r>
          </a:p>
          <a:p>
            <a:pPr>
              <a:lnSpc>
                <a:spcPct val="90000"/>
              </a:lnSpc>
              <a:spcAft>
                <a:spcPts val="600"/>
              </a:spcAft>
            </a:pPr>
            <a:r>
              <a:rPr lang="en-US" sz="1798" dirty="0">
                <a:gradFill>
                  <a:gsLst>
                    <a:gs pos="2917">
                      <a:schemeClr val="tx1"/>
                    </a:gs>
                    <a:gs pos="30000">
                      <a:schemeClr val="tx1"/>
                    </a:gs>
                  </a:gsLst>
                  <a:lin ang="5400000" scaled="0"/>
                </a:gradFill>
                <a:latin typeface="+mj-lt"/>
              </a:rPr>
              <a:t>https://github.com/OfficeDev/PnP-Sites-Core</a:t>
            </a:r>
          </a:p>
          <a:p>
            <a:pPr>
              <a:lnSpc>
                <a:spcPct val="90000"/>
              </a:lnSpc>
              <a:spcAft>
                <a:spcPts val="600"/>
              </a:spcAft>
            </a:pPr>
            <a:r>
              <a:rPr lang="en-US" sz="1798" dirty="0">
                <a:gradFill>
                  <a:gsLst>
                    <a:gs pos="2917">
                      <a:schemeClr val="tx1"/>
                    </a:gs>
                    <a:gs pos="30000">
                      <a:schemeClr val="tx1"/>
                    </a:gs>
                  </a:gsLst>
                  <a:lin ang="5400000" scaled="0"/>
                </a:gradFill>
                <a:latin typeface="+mj-lt"/>
              </a:rPr>
              <a:t>https://github.com/OfficeDev/PnP-PowerShell</a:t>
            </a:r>
          </a:p>
          <a:p>
            <a:pPr>
              <a:lnSpc>
                <a:spcPct val="90000"/>
              </a:lnSpc>
              <a:spcAft>
                <a:spcPts val="600"/>
              </a:spcAft>
            </a:pPr>
            <a:r>
              <a:rPr lang="en-US" sz="1798" dirty="0">
                <a:gradFill>
                  <a:gsLst>
                    <a:gs pos="2917">
                      <a:schemeClr val="tx1"/>
                    </a:gs>
                    <a:gs pos="30000">
                      <a:schemeClr val="tx1"/>
                    </a:gs>
                  </a:gsLst>
                  <a:lin ang="5400000" scaled="0"/>
                </a:gradFill>
                <a:latin typeface="+mj-lt"/>
              </a:rPr>
              <a:t>https://github.com/OfficeDev/PnP-Tools</a:t>
            </a:r>
          </a:p>
          <a:p>
            <a:pPr>
              <a:lnSpc>
                <a:spcPct val="90000"/>
              </a:lnSpc>
              <a:spcAft>
                <a:spcPts val="600"/>
              </a:spcAft>
            </a:pPr>
            <a:r>
              <a:rPr lang="en-US" sz="1798" dirty="0">
                <a:gradFill>
                  <a:gsLst>
                    <a:gs pos="2917">
                      <a:schemeClr val="tx1"/>
                    </a:gs>
                    <a:gs pos="30000">
                      <a:schemeClr val="tx1"/>
                    </a:gs>
                  </a:gsLst>
                  <a:lin ang="5400000" scaled="0"/>
                </a:gradFill>
                <a:latin typeface="+mj-lt"/>
              </a:rPr>
              <a:t>https://github.com/OfficeDev/PnP-Guidance</a:t>
            </a:r>
          </a:p>
          <a:p>
            <a:pPr>
              <a:lnSpc>
                <a:spcPct val="90000"/>
              </a:lnSpc>
              <a:spcAft>
                <a:spcPts val="600"/>
              </a:spcAft>
            </a:pPr>
            <a:r>
              <a:rPr lang="en-US" sz="1798" dirty="0">
                <a:gradFill>
                  <a:gsLst>
                    <a:gs pos="2917">
                      <a:schemeClr val="tx1"/>
                    </a:gs>
                    <a:gs pos="30000">
                      <a:schemeClr val="tx1"/>
                    </a:gs>
                  </a:gsLst>
                  <a:lin ang="5400000" scaled="0"/>
                </a:gradFill>
                <a:latin typeface="+mj-lt"/>
              </a:rPr>
              <a:t>https://github.com/OfficeDev/PnP-Transformation</a:t>
            </a:r>
          </a:p>
          <a:p>
            <a:pPr>
              <a:lnSpc>
                <a:spcPct val="90000"/>
              </a:lnSpc>
              <a:spcAft>
                <a:spcPts val="600"/>
              </a:spcAft>
            </a:pPr>
            <a:r>
              <a:rPr lang="en-US" sz="1798" dirty="0">
                <a:gradFill>
                  <a:gsLst>
                    <a:gs pos="2917">
                      <a:schemeClr val="tx1"/>
                    </a:gs>
                    <a:gs pos="30000">
                      <a:schemeClr val="tx1"/>
                    </a:gs>
                  </a:gsLst>
                  <a:lin ang="5400000" scaled="0"/>
                </a:gradFill>
                <a:latin typeface="+mj-lt"/>
              </a:rPr>
              <a:t>https://github.com/OfficeDev/PnP-OfficeAddIns</a:t>
            </a:r>
          </a:p>
          <a:p>
            <a:pPr>
              <a:lnSpc>
                <a:spcPct val="90000"/>
              </a:lnSpc>
              <a:spcAft>
                <a:spcPts val="600"/>
              </a:spcAft>
            </a:pPr>
            <a:r>
              <a:rPr lang="en-US" sz="1798" dirty="0">
                <a:gradFill>
                  <a:gsLst>
                    <a:gs pos="2917">
                      <a:schemeClr val="tx1"/>
                    </a:gs>
                    <a:gs pos="30000">
                      <a:schemeClr val="tx1"/>
                    </a:gs>
                  </a:gsLst>
                  <a:lin ang="5400000" scaled="0"/>
                </a:gradFill>
                <a:latin typeface="+mj-lt"/>
              </a:rPr>
              <a:t>https://github.com/OfficeDev/PnP-Provisioning-Schema</a:t>
            </a:r>
            <a:endParaRPr lang="en-US" sz="1998" dirty="0">
              <a:gradFill>
                <a:gsLst>
                  <a:gs pos="2917">
                    <a:schemeClr val="tx1"/>
                  </a:gs>
                  <a:gs pos="30000">
                    <a:schemeClr val="tx1"/>
                  </a:gs>
                </a:gsLst>
                <a:lin ang="5400000" scaled="0"/>
              </a:gradFill>
              <a:latin typeface="+mj-lt"/>
            </a:endParaRPr>
          </a:p>
        </p:txBody>
      </p:sp>
      <p:pic>
        <p:nvPicPr>
          <p:cNvPr id="22" name="Picture 21"/>
          <p:cNvPicPr>
            <a:picLocks noChangeAspect="1"/>
          </p:cNvPicPr>
          <p:nvPr/>
        </p:nvPicPr>
        <p:blipFill>
          <a:blip r:embed="rId6"/>
          <a:stretch>
            <a:fillRect/>
          </a:stretch>
        </p:blipFill>
        <p:spPr>
          <a:xfrm>
            <a:off x="9743792" y="331678"/>
            <a:ext cx="2562540" cy="935133"/>
          </a:xfrm>
          <a:prstGeom prst="rect">
            <a:avLst/>
          </a:prstGeom>
        </p:spPr>
      </p:pic>
      <p:pic>
        <p:nvPicPr>
          <p:cNvPr id="21" name="Picture 20"/>
          <p:cNvPicPr>
            <a:picLocks noChangeAspect="1"/>
          </p:cNvPicPr>
          <p:nvPr/>
        </p:nvPicPr>
        <p:blipFill>
          <a:blip r:embed="rId7"/>
          <a:stretch>
            <a:fillRect/>
          </a:stretch>
        </p:blipFill>
        <p:spPr>
          <a:xfrm>
            <a:off x="382992" y="3981834"/>
            <a:ext cx="654943" cy="552608"/>
          </a:xfrm>
          <a:prstGeom prst="rect">
            <a:avLst/>
          </a:prstGeom>
        </p:spPr>
      </p:pic>
      <p:sp>
        <p:nvSpPr>
          <p:cNvPr id="23" name="Rectangle 22"/>
          <p:cNvSpPr/>
          <p:nvPr/>
        </p:nvSpPr>
        <p:spPr>
          <a:xfrm>
            <a:off x="1610504" y="1999972"/>
            <a:ext cx="4066360" cy="376422"/>
          </a:xfrm>
          <a:prstGeom prst="rect">
            <a:avLst/>
          </a:prstGeom>
        </p:spPr>
        <p:txBody>
          <a:bodyPr wrap="none">
            <a:spAutoFit/>
          </a:bodyPr>
          <a:lstStyle/>
          <a:p>
            <a:pPr>
              <a:lnSpc>
                <a:spcPct val="90000"/>
              </a:lnSpc>
              <a:spcAft>
                <a:spcPts val="600"/>
              </a:spcAft>
            </a:pPr>
            <a:r>
              <a:rPr lang="en-US" sz="1998" dirty="0">
                <a:gradFill>
                  <a:gsLst>
                    <a:gs pos="2917">
                      <a:schemeClr val="tx1"/>
                    </a:gs>
                    <a:gs pos="30000">
                      <a:schemeClr val="tx1"/>
                    </a:gs>
                  </a:gsLst>
                  <a:lin ang="5400000" scaled="0"/>
                </a:gradFill>
                <a:latin typeface="+mj-lt"/>
              </a:rPr>
              <a:t>https://aka.ms/OfficeDevPnPVideos</a:t>
            </a:r>
          </a:p>
        </p:txBody>
      </p:sp>
      <p:cxnSp>
        <p:nvCxnSpPr>
          <p:cNvPr id="25" name="Straight Connector 24"/>
          <p:cNvCxnSpPr/>
          <p:nvPr/>
        </p:nvCxnSpPr>
        <p:spPr>
          <a:xfrm>
            <a:off x="10028" y="2777761"/>
            <a:ext cx="5863873" cy="0"/>
          </a:xfrm>
          <a:prstGeom prst="line">
            <a:avLst/>
          </a:prstGeom>
          <a:ln>
            <a:headEnd type="none"/>
            <a:tailEnd type="none"/>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1610505" y="3075358"/>
            <a:ext cx="4033661" cy="376422"/>
          </a:xfrm>
          <a:prstGeom prst="rect">
            <a:avLst/>
          </a:prstGeom>
        </p:spPr>
        <p:txBody>
          <a:bodyPr wrap="none">
            <a:spAutoFit/>
          </a:bodyPr>
          <a:lstStyle/>
          <a:p>
            <a:pPr>
              <a:lnSpc>
                <a:spcPct val="90000"/>
              </a:lnSpc>
              <a:spcAft>
                <a:spcPts val="600"/>
              </a:spcAft>
            </a:pPr>
            <a:r>
              <a:rPr lang="en-US" sz="1998" dirty="0">
                <a:gradFill>
                  <a:gsLst>
                    <a:gs pos="2917">
                      <a:schemeClr val="tx1"/>
                    </a:gs>
                    <a:gs pos="30000">
                      <a:schemeClr val="tx1"/>
                    </a:gs>
                  </a:gsLst>
                  <a:lin ang="5400000" scaled="0"/>
                </a:gradFill>
                <a:latin typeface="+mj-lt"/>
              </a:rPr>
              <a:t>https://aka.ms/OfficeDevPnPMSDN</a:t>
            </a:r>
          </a:p>
        </p:txBody>
      </p:sp>
      <p:cxnSp>
        <p:nvCxnSpPr>
          <p:cNvPr id="28" name="Straight Connector 27"/>
          <p:cNvCxnSpPr/>
          <p:nvPr/>
        </p:nvCxnSpPr>
        <p:spPr>
          <a:xfrm>
            <a:off x="-5385" y="3713112"/>
            <a:ext cx="5863873" cy="0"/>
          </a:xfrm>
          <a:prstGeom prst="line">
            <a:avLst/>
          </a:prstGeom>
          <a:ln>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2765" y="4798387"/>
            <a:ext cx="5863873" cy="0"/>
          </a:xfrm>
          <a:prstGeom prst="line">
            <a:avLst/>
          </a:prstGeom>
          <a:ln>
            <a:headEnd type="none"/>
            <a:tailEnd type="none"/>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1610504" y="4124620"/>
            <a:ext cx="4204282" cy="376422"/>
          </a:xfrm>
          <a:prstGeom prst="rect">
            <a:avLst/>
          </a:prstGeom>
        </p:spPr>
        <p:txBody>
          <a:bodyPr wrap="none">
            <a:spAutoFit/>
          </a:bodyPr>
          <a:lstStyle/>
          <a:p>
            <a:pPr>
              <a:lnSpc>
                <a:spcPct val="90000"/>
              </a:lnSpc>
              <a:spcAft>
                <a:spcPts val="600"/>
              </a:spcAft>
            </a:pPr>
            <a:r>
              <a:rPr lang="en-US" sz="1998" dirty="0">
                <a:gradFill>
                  <a:gsLst>
                    <a:gs pos="2917">
                      <a:schemeClr val="tx1"/>
                    </a:gs>
                    <a:gs pos="30000">
                      <a:schemeClr val="tx1"/>
                    </a:gs>
                  </a:gsLst>
                  <a:lin ang="5400000" scaled="0"/>
                </a:gradFill>
                <a:latin typeface="+mj-lt"/>
              </a:rPr>
              <a:t>https://aka.ms/OfficeDevPnPYammer</a:t>
            </a:r>
          </a:p>
        </p:txBody>
      </p:sp>
      <p:sp>
        <p:nvSpPr>
          <p:cNvPr id="31" name="Rectangle 30"/>
          <p:cNvSpPr/>
          <p:nvPr/>
        </p:nvSpPr>
        <p:spPr>
          <a:xfrm>
            <a:off x="6151446" y="6392506"/>
            <a:ext cx="4609871" cy="376554"/>
          </a:xfrm>
          <a:prstGeom prst="rect">
            <a:avLst/>
          </a:prstGeom>
        </p:spPr>
        <p:txBody>
          <a:bodyPr wrap="none">
            <a:spAutoFit/>
          </a:bodyPr>
          <a:lstStyle/>
          <a:p>
            <a:pPr>
              <a:lnSpc>
                <a:spcPct val="90000"/>
              </a:lnSpc>
              <a:spcAft>
                <a:spcPts val="600"/>
              </a:spcAft>
            </a:pPr>
            <a:r>
              <a:rPr lang="en-US" sz="1999" dirty="0">
                <a:gradFill>
                  <a:gsLst>
                    <a:gs pos="2917">
                      <a:schemeClr val="tx1"/>
                    </a:gs>
                    <a:gs pos="30000">
                      <a:schemeClr val="tx1"/>
                    </a:gs>
                  </a:gsLst>
                  <a:lin ang="5400000" scaled="0"/>
                </a:gradFill>
                <a:latin typeface="+mj-lt"/>
              </a:rPr>
              <a:t>https://aka.ms/OfficeDevPnPPartnerPack</a:t>
            </a:r>
          </a:p>
        </p:txBody>
      </p:sp>
      <p:pic>
        <p:nvPicPr>
          <p:cNvPr id="26" name="Picture 25"/>
          <p:cNvPicPr>
            <a:picLocks noChangeAspect="1"/>
          </p:cNvPicPr>
          <p:nvPr/>
        </p:nvPicPr>
        <p:blipFill>
          <a:blip r:embed="rId8"/>
          <a:stretch>
            <a:fillRect/>
          </a:stretch>
        </p:blipFill>
        <p:spPr>
          <a:xfrm>
            <a:off x="148192" y="4792365"/>
            <a:ext cx="1072080" cy="1072080"/>
          </a:xfrm>
          <a:prstGeom prst="rect">
            <a:avLst/>
          </a:prstGeom>
        </p:spPr>
      </p:pic>
      <p:cxnSp>
        <p:nvCxnSpPr>
          <p:cNvPr id="33" name="Straight Connector 32"/>
          <p:cNvCxnSpPr/>
          <p:nvPr/>
        </p:nvCxnSpPr>
        <p:spPr>
          <a:xfrm flipH="1" flipV="1">
            <a:off x="5855924" y="1626559"/>
            <a:ext cx="17978" cy="5365156"/>
          </a:xfrm>
          <a:prstGeom prst="line">
            <a:avLst/>
          </a:prstGeom>
          <a:ln>
            <a:headEnd type="none"/>
            <a:tailEnd type="none"/>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1610505" y="5155886"/>
            <a:ext cx="1932797" cy="376422"/>
          </a:xfrm>
          <a:prstGeom prst="rect">
            <a:avLst/>
          </a:prstGeom>
        </p:spPr>
        <p:txBody>
          <a:bodyPr wrap="none">
            <a:spAutoFit/>
          </a:bodyPr>
          <a:lstStyle/>
          <a:p>
            <a:pPr>
              <a:lnSpc>
                <a:spcPct val="90000"/>
              </a:lnSpc>
              <a:spcAft>
                <a:spcPts val="600"/>
              </a:spcAft>
            </a:pPr>
            <a:r>
              <a:rPr lang="en-US" sz="1998" dirty="0">
                <a:gradFill>
                  <a:gsLst>
                    <a:gs pos="2917">
                      <a:schemeClr val="tx1"/>
                    </a:gs>
                    <a:gs pos="30000">
                      <a:schemeClr val="tx1"/>
                    </a:gs>
                  </a:gsLst>
                  <a:lin ang="5400000" scaled="0"/>
                </a:gradFill>
                <a:latin typeface="+mj-lt"/>
              </a:rPr>
              <a:t>@OfficeDevPnP</a:t>
            </a:r>
          </a:p>
        </p:txBody>
      </p:sp>
      <p:cxnSp>
        <p:nvCxnSpPr>
          <p:cNvPr id="41" name="Straight Connector 40"/>
          <p:cNvCxnSpPr/>
          <p:nvPr/>
        </p:nvCxnSpPr>
        <p:spPr>
          <a:xfrm>
            <a:off x="5876400" y="4466378"/>
            <a:ext cx="6557574" cy="0"/>
          </a:xfrm>
          <a:prstGeom prst="line">
            <a:avLst/>
          </a:prstGeom>
          <a:ln>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5001" y="5871615"/>
            <a:ext cx="5863873" cy="0"/>
          </a:xfrm>
          <a:prstGeom prst="line">
            <a:avLst/>
          </a:prstGeom>
          <a:ln>
            <a:headEnd type="none"/>
            <a:tailEnd type="none"/>
          </a:ln>
        </p:spPr>
        <p:style>
          <a:lnRef idx="1">
            <a:schemeClr val="accent1"/>
          </a:lnRef>
          <a:fillRef idx="0">
            <a:schemeClr val="accent1"/>
          </a:fillRef>
          <a:effectRef idx="0">
            <a:schemeClr val="accent1"/>
          </a:effectRef>
          <a:fontRef idx="minor">
            <a:schemeClr val="tx1"/>
          </a:fontRef>
        </p:style>
      </p:cxnSp>
      <p:pic>
        <p:nvPicPr>
          <p:cNvPr id="1028" name="Picture 4" descr="https://newsignature.com/wp-content/uploads/2015/04/Skype_for_Business_Secondary_Blue_RGB.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259" y="5797531"/>
            <a:ext cx="1305942" cy="1297236"/>
          </a:xfrm>
          <a:prstGeom prst="rect">
            <a:avLst/>
          </a:prstGeom>
          <a:noFill/>
          <a:extLst>
            <a:ext uri="{909E8E84-426E-40DD-AFC4-6F175D3DCCD1}">
              <a14:hiddenFill xmlns:a14="http://schemas.microsoft.com/office/drawing/2010/main">
                <a:solidFill>
                  <a:srgbClr val="FFFFFF"/>
                </a:solidFill>
              </a14:hiddenFill>
            </a:ext>
          </a:extLst>
        </p:spPr>
      </p:pic>
      <p:sp>
        <p:nvSpPr>
          <p:cNvPr id="50" name="Rectangle 49"/>
          <p:cNvSpPr/>
          <p:nvPr/>
        </p:nvSpPr>
        <p:spPr>
          <a:xfrm>
            <a:off x="1610503" y="6241668"/>
            <a:ext cx="3724663" cy="376422"/>
          </a:xfrm>
          <a:prstGeom prst="rect">
            <a:avLst/>
          </a:prstGeom>
        </p:spPr>
        <p:txBody>
          <a:bodyPr wrap="none">
            <a:spAutoFit/>
          </a:bodyPr>
          <a:lstStyle/>
          <a:p>
            <a:pPr>
              <a:lnSpc>
                <a:spcPct val="90000"/>
              </a:lnSpc>
              <a:spcAft>
                <a:spcPts val="600"/>
              </a:spcAft>
            </a:pPr>
            <a:r>
              <a:rPr lang="en-US" sz="1998" dirty="0">
                <a:gradFill>
                  <a:gsLst>
                    <a:gs pos="2917">
                      <a:schemeClr val="tx1"/>
                    </a:gs>
                    <a:gs pos="30000">
                      <a:schemeClr val="tx1"/>
                    </a:gs>
                  </a:gsLst>
                  <a:lin ang="5400000" scaled="0"/>
                </a:gradFill>
                <a:latin typeface="+mj-lt"/>
              </a:rPr>
              <a:t>https://aka.ms/OfficeDevPnPCall</a:t>
            </a:r>
          </a:p>
        </p:txBody>
      </p:sp>
      <p:pic>
        <p:nvPicPr>
          <p:cNvPr id="44" name="Picture 43"/>
          <p:cNvPicPr>
            <a:picLocks noChangeAspect="1"/>
          </p:cNvPicPr>
          <p:nvPr/>
        </p:nvPicPr>
        <p:blipFill>
          <a:blip r:embed="rId10"/>
          <a:stretch>
            <a:fillRect/>
          </a:stretch>
        </p:blipFill>
        <p:spPr>
          <a:xfrm>
            <a:off x="6051368" y="5220034"/>
            <a:ext cx="2994687" cy="1208382"/>
          </a:xfrm>
          <a:prstGeom prst="rect">
            <a:avLst/>
          </a:prstGeom>
        </p:spPr>
      </p:pic>
      <p:pic>
        <p:nvPicPr>
          <p:cNvPr id="5" name="Picture 4"/>
          <p:cNvPicPr>
            <a:picLocks noChangeAspect="1"/>
          </p:cNvPicPr>
          <p:nvPr/>
        </p:nvPicPr>
        <p:blipFill>
          <a:blip r:embed="rId11"/>
          <a:stretch>
            <a:fillRect/>
          </a:stretch>
        </p:blipFill>
        <p:spPr>
          <a:xfrm>
            <a:off x="6054596" y="4652498"/>
            <a:ext cx="1285197" cy="475999"/>
          </a:xfrm>
          <a:prstGeom prst="rect">
            <a:avLst/>
          </a:prstGeom>
        </p:spPr>
      </p:pic>
      <p:cxnSp>
        <p:nvCxnSpPr>
          <p:cNvPr id="32" name="Straight Connector 31"/>
          <p:cNvCxnSpPr/>
          <p:nvPr/>
        </p:nvCxnSpPr>
        <p:spPr>
          <a:xfrm>
            <a:off x="5876400" y="5314618"/>
            <a:ext cx="6557574" cy="0"/>
          </a:xfrm>
          <a:prstGeom prst="line">
            <a:avLst/>
          </a:prstGeom>
          <a:ln>
            <a:headEnd type="none"/>
            <a:tailEnd type="none"/>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7467522" y="4702297"/>
            <a:ext cx="3624932" cy="376422"/>
          </a:xfrm>
          <a:prstGeom prst="rect">
            <a:avLst/>
          </a:prstGeom>
        </p:spPr>
        <p:txBody>
          <a:bodyPr wrap="none">
            <a:spAutoFit/>
          </a:bodyPr>
          <a:lstStyle/>
          <a:p>
            <a:pPr>
              <a:lnSpc>
                <a:spcPct val="90000"/>
              </a:lnSpc>
              <a:spcAft>
                <a:spcPts val="600"/>
              </a:spcAft>
            </a:pPr>
            <a:r>
              <a:rPr lang="en-US" sz="1998" dirty="0">
                <a:gradFill>
                  <a:gsLst>
                    <a:gs pos="2917">
                      <a:schemeClr val="tx1"/>
                    </a:gs>
                    <a:gs pos="30000">
                      <a:schemeClr val="tx1"/>
                    </a:gs>
                  </a:gsLst>
                  <a:lin ang="5400000" scaled="0"/>
                </a:gradFill>
                <a:latin typeface="+mj-lt"/>
              </a:rPr>
              <a:t>https://docs.com/OfficeDevPnP</a:t>
            </a:r>
          </a:p>
        </p:txBody>
      </p:sp>
      <p:pic>
        <p:nvPicPr>
          <p:cNvPr id="51" name="Picture 50"/>
          <p:cNvPicPr>
            <a:picLocks noChangeAspect="1"/>
          </p:cNvPicPr>
          <p:nvPr/>
        </p:nvPicPr>
        <p:blipFill rotWithShape="1">
          <a:blip r:embed="rId12"/>
          <a:srcRect l="33919" t="7339" r="19732" b="7339"/>
          <a:stretch/>
        </p:blipFill>
        <p:spPr>
          <a:xfrm>
            <a:off x="10953477" y="4481972"/>
            <a:ext cx="1412615" cy="2604090"/>
          </a:xfrm>
          <a:prstGeom prst="rect">
            <a:avLst/>
          </a:prstGeom>
        </p:spPr>
      </p:pic>
    </p:spTree>
    <p:extLst>
      <p:ext uri="{BB962C8B-B14F-4D97-AF65-F5344CB8AC3E}">
        <p14:creationId xmlns:p14="http://schemas.microsoft.com/office/powerpoint/2010/main" val="35042597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22" presetClass="entr" presetSubtype="8" fill="hold" grpId="0" nodeType="withEffect">
                                  <p:stCondLst>
                                    <p:cond delay="500"/>
                                  </p:stCondLst>
                                  <p:childTnLst>
                                    <p:set>
                                      <p:cBhvr>
                                        <p:cTn id="9" dur="1" fill="hold">
                                          <p:stCondLst>
                                            <p:cond delay="0"/>
                                          </p:stCondLst>
                                        </p:cTn>
                                        <p:tgtEl>
                                          <p:spTgt spid="2"/>
                                        </p:tgtEl>
                                        <p:attrNameLst>
                                          <p:attrName>style.visibility</p:attrName>
                                        </p:attrNameLst>
                                      </p:cBhvr>
                                      <p:to>
                                        <p:strVal val="visible"/>
                                      </p:to>
                                    </p:set>
                                    <p:animEffect transition="in" filter="wipe(left)">
                                      <p:cBhvr>
                                        <p:cTn id="10" dur="500"/>
                                        <p:tgtEl>
                                          <p:spTgt spid="2"/>
                                        </p:tgtEl>
                                      </p:cBhvr>
                                    </p:animEffect>
                                  </p:childTnLst>
                                </p:cTn>
                              </p:par>
                              <p:par>
                                <p:cTn id="11" presetID="22" presetClass="entr" presetSubtype="8" fill="hold" nodeType="withEffect">
                                  <p:stCondLst>
                                    <p:cond delay="1000"/>
                                  </p:stCondLst>
                                  <p:childTnLst>
                                    <p:set>
                                      <p:cBhvr>
                                        <p:cTn id="12" dur="1" fill="hold">
                                          <p:stCondLst>
                                            <p:cond delay="0"/>
                                          </p:stCondLst>
                                        </p:cTn>
                                        <p:tgtEl>
                                          <p:spTgt spid="22"/>
                                        </p:tgtEl>
                                        <p:attrNameLst>
                                          <p:attrName>style.visibility</p:attrName>
                                        </p:attrNameLst>
                                      </p:cBhvr>
                                      <p:to>
                                        <p:strVal val="visible"/>
                                      </p:to>
                                    </p:set>
                                    <p:animEffect transition="in" filter="wipe(left)">
                                      <p:cBhvr>
                                        <p:cTn id="13" dur="500"/>
                                        <p:tgtEl>
                                          <p:spTgt spid="22"/>
                                        </p:tgtEl>
                                      </p:cBhvr>
                                    </p:animEffect>
                                  </p:childTnLst>
                                </p:cTn>
                              </p:par>
                              <p:par>
                                <p:cTn id="14" presetID="42" presetClass="entr" presetSubtype="0" fill="hold" grpId="0" nodeType="withEffect">
                                  <p:stCondLst>
                                    <p:cond delay="1500"/>
                                  </p:stCondLst>
                                  <p:childTnLst>
                                    <p:set>
                                      <p:cBhvr>
                                        <p:cTn id="15" dur="1" fill="hold">
                                          <p:stCondLst>
                                            <p:cond delay="0"/>
                                          </p:stCondLst>
                                        </p:cTn>
                                        <p:tgtEl>
                                          <p:spTgt spid="23"/>
                                        </p:tgtEl>
                                        <p:attrNameLst>
                                          <p:attrName>style.visibility</p:attrName>
                                        </p:attrNameLst>
                                      </p:cBhvr>
                                      <p:to>
                                        <p:strVal val="visible"/>
                                      </p:to>
                                    </p:set>
                                    <p:animEffect transition="in" filter="fade">
                                      <p:cBhvr>
                                        <p:cTn id="16" dur="1000"/>
                                        <p:tgtEl>
                                          <p:spTgt spid="23"/>
                                        </p:tgtEl>
                                      </p:cBhvr>
                                    </p:animEffect>
                                    <p:anim calcmode="lin" valueType="num">
                                      <p:cBhvr>
                                        <p:cTn id="17" dur="1000" fill="hold"/>
                                        <p:tgtEl>
                                          <p:spTgt spid="23"/>
                                        </p:tgtEl>
                                        <p:attrNameLst>
                                          <p:attrName>ppt_x</p:attrName>
                                        </p:attrNameLst>
                                      </p:cBhvr>
                                      <p:tavLst>
                                        <p:tav tm="0">
                                          <p:val>
                                            <p:strVal val="#ppt_x"/>
                                          </p:val>
                                        </p:tav>
                                        <p:tav tm="100000">
                                          <p:val>
                                            <p:strVal val="#ppt_x"/>
                                          </p:val>
                                        </p:tav>
                                      </p:tavLst>
                                    </p:anim>
                                    <p:anim calcmode="lin" valueType="num">
                                      <p:cBhvr>
                                        <p:cTn id="18" dur="1000" fill="hold"/>
                                        <p:tgtEl>
                                          <p:spTgt spid="23"/>
                                        </p:tgtEl>
                                        <p:attrNameLst>
                                          <p:attrName>ppt_y</p:attrName>
                                        </p:attrNameLst>
                                      </p:cBhvr>
                                      <p:tavLst>
                                        <p:tav tm="0">
                                          <p:val>
                                            <p:strVal val="#ppt_y+.1"/>
                                          </p:val>
                                        </p:tav>
                                        <p:tav tm="100000">
                                          <p:val>
                                            <p:strVal val="#ppt_y"/>
                                          </p:val>
                                        </p:tav>
                                      </p:tavLst>
                                    </p:anim>
                                  </p:childTnLst>
                                </p:cTn>
                              </p:par>
                              <p:par>
                                <p:cTn id="19" presetID="42" presetClass="entr" presetSubtype="0" fill="hold" nodeType="withEffect">
                                  <p:stCondLst>
                                    <p:cond delay="150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ppt_x</p:attrName>
                                        </p:attrNameLst>
                                      </p:cBhvr>
                                      <p:tavLst>
                                        <p:tav tm="0">
                                          <p:val>
                                            <p:strVal val="#ppt_x"/>
                                          </p:val>
                                        </p:tav>
                                        <p:tav tm="100000">
                                          <p:val>
                                            <p:strVal val="#ppt_x"/>
                                          </p:val>
                                        </p:tav>
                                      </p:tavLst>
                                    </p:anim>
                                    <p:anim calcmode="lin" valueType="num">
                                      <p:cBhvr>
                                        <p:cTn id="23" dur="1000" fill="hold"/>
                                        <p:tgtEl>
                                          <p:spTgt spid="4"/>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2000"/>
                                  </p:stCondLst>
                                  <p:childTnLst>
                                    <p:set>
                                      <p:cBhvr>
                                        <p:cTn id="25" dur="1" fill="hold">
                                          <p:stCondLst>
                                            <p:cond delay="0"/>
                                          </p:stCondLst>
                                        </p:cTn>
                                        <p:tgtEl>
                                          <p:spTgt spid="27"/>
                                        </p:tgtEl>
                                        <p:attrNameLst>
                                          <p:attrName>style.visibility</p:attrName>
                                        </p:attrNameLst>
                                      </p:cBhvr>
                                      <p:to>
                                        <p:strVal val="visible"/>
                                      </p:to>
                                    </p:set>
                                    <p:animEffect transition="in" filter="fade">
                                      <p:cBhvr>
                                        <p:cTn id="26" dur="1000"/>
                                        <p:tgtEl>
                                          <p:spTgt spid="27"/>
                                        </p:tgtEl>
                                      </p:cBhvr>
                                    </p:animEffect>
                                    <p:anim calcmode="lin" valueType="num">
                                      <p:cBhvr>
                                        <p:cTn id="27" dur="1000" fill="hold"/>
                                        <p:tgtEl>
                                          <p:spTgt spid="27"/>
                                        </p:tgtEl>
                                        <p:attrNameLst>
                                          <p:attrName>ppt_x</p:attrName>
                                        </p:attrNameLst>
                                      </p:cBhvr>
                                      <p:tavLst>
                                        <p:tav tm="0">
                                          <p:val>
                                            <p:strVal val="#ppt_x"/>
                                          </p:val>
                                        </p:tav>
                                        <p:tav tm="100000">
                                          <p:val>
                                            <p:strVal val="#ppt_x"/>
                                          </p:val>
                                        </p:tav>
                                      </p:tavLst>
                                    </p:anim>
                                    <p:anim calcmode="lin" valueType="num">
                                      <p:cBhvr>
                                        <p:cTn id="28" dur="1000" fill="hold"/>
                                        <p:tgtEl>
                                          <p:spTgt spid="27"/>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200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1000"/>
                                        <p:tgtEl>
                                          <p:spTgt spid="10"/>
                                        </p:tgtEl>
                                      </p:cBhvr>
                                    </p:animEffect>
                                    <p:anim calcmode="lin" valueType="num">
                                      <p:cBhvr>
                                        <p:cTn id="32" dur="1000" fill="hold"/>
                                        <p:tgtEl>
                                          <p:spTgt spid="10"/>
                                        </p:tgtEl>
                                        <p:attrNameLst>
                                          <p:attrName>ppt_x</p:attrName>
                                        </p:attrNameLst>
                                      </p:cBhvr>
                                      <p:tavLst>
                                        <p:tav tm="0">
                                          <p:val>
                                            <p:strVal val="#ppt_x"/>
                                          </p:val>
                                        </p:tav>
                                        <p:tav tm="100000">
                                          <p:val>
                                            <p:strVal val="#ppt_x"/>
                                          </p:val>
                                        </p:tav>
                                      </p:tavLst>
                                    </p:anim>
                                    <p:anim calcmode="lin" valueType="num">
                                      <p:cBhvr>
                                        <p:cTn id="33" dur="1000" fill="hold"/>
                                        <p:tgtEl>
                                          <p:spTgt spid="10"/>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2500"/>
                                  </p:stCondLst>
                                  <p:childTnLst>
                                    <p:set>
                                      <p:cBhvr>
                                        <p:cTn id="35" dur="1" fill="hold">
                                          <p:stCondLst>
                                            <p:cond delay="0"/>
                                          </p:stCondLst>
                                        </p:cTn>
                                        <p:tgtEl>
                                          <p:spTgt spid="30"/>
                                        </p:tgtEl>
                                        <p:attrNameLst>
                                          <p:attrName>style.visibility</p:attrName>
                                        </p:attrNameLst>
                                      </p:cBhvr>
                                      <p:to>
                                        <p:strVal val="visible"/>
                                      </p:to>
                                    </p:set>
                                    <p:animEffect transition="in" filter="fade">
                                      <p:cBhvr>
                                        <p:cTn id="36" dur="1000"/>
                                        <p:tgtEl>
                                          <p:spTgt spid="30"/>
                                        </p:tgtEl>
                                      </p:cBhvr>
                                    </p:animEffect>
                                    <p:anim calcmode="lin" valueType="num">
                                      <p:cBhvr>
                                        <p:cTn id="37" dur="1000" fill="hold"/>
                                        <p:tgtEl>
                                          <p:spTgt spid="30"/>
                                        </p:tgtEl>
                                        <p:attrNameLst>
                                          <p:attrName>ppt_x</p:attrName>
                                        </p:attrNameLst>
                                      </p:cBhvr>
                                      <p:tavLst>
                                        <p:tav tm="0">
                                          <p:val>
                                            <p:strVal val="#ppt_x"/>
                                          </p:val>
                                        </p:tav>
                                        <p:tav tm="100000">
                                          <p:val>
                                            <p:strVal val="#ppt_x"/>
                                          </p:val>
                                        </p:tav>
                                      </p:tavLst>
                                    </p:anim>
                                    <p:anim calcmode="lin" valueType="num">
                                      <p:cBhvr>
                                        <p:cTn id="38" dur="1000" fill="hold"/>
                                        <p:tgtEl>
                                          <p:spTgt spid="30"/>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2500"/>
                                  </p:stCondLst>
                                  <p:childTnLst>
                                    <p:set>
                                      <p:cBhvr>
                                        <p:cTn id="40" dur="1" fill="hold">
                                          <p:stCondLst>
                                            <p:cond delay="0"/>
                                          </p:stCondLst>
                                        </p:cTn>
                                        <p:tgtEl>
                                          <p:spTgt spid="21"/>
                                        </p:tgtEl>
                                        <p:attrNameLst>
                                          <p:attrName>style.visibility</p:attrName>
                                        </p:attrNameLst>
                                      </p:cBhvr>
                                      <p:to>
                                        <p:strVal val="visible"/>
                                      </p:to>
                                    </p:set>
                                    <p:animEffect transition="in" filter="fade">
                                      <p:cBhvr>
                                        <p:cTn id="41" dur="1000"/>
                                        <p:tgtEl>
                                          <p:spTgt spid="21"/>
                                        </p:tgtEl>
                                      </p:cBhvr>
                                    </p:animEffect>
                                    <p:anim calcmode="lin" valueType="num">
                                      <p:cBhvr>
                                        <p:cTn id="42" dur="1000" fill="hold"/>
                                        <p:tgtEl>
                                          <p:spTgt spid="21"/>
                                        </p:tgtEl>
                                        <p:attrNameLst>
                                          <p:attrName>ppt_x</p:attrName>
                                        </p:attrNameLst>
                                      </p:cBhvr>
                                      <p:tavLst>
                                        <p:tav tm="0">
                                          <p:val>
                                            <p:strVal val="#ppt_x"/>
                                          </p:val>
                                        </p:tav>
                                        <p:tav tm="100000">
                                          <p:val>
                                            <p:strVal val="#ppt_x"/>
                                          </p:val>
                                        </p:tav>
                                      </p:tavLst>
                                    </p:anim>
                                    <p:anim calcmode="lin" valueType="num">
                                      <p:cBhvr>
                                        <p:cTn id="43" dur="1000" fill="hold"/>
                                        <p:tgtEl>
                                          <p:spTgt spid="21"/>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3000"/>
                                  </p:stCondLst>
                                  <p:childTnLst>
                                    <p:set>
                                      <p:cBhvr>
                                        <p:cTn id="45" dur="1" fill="hold">
                                          <p:stCondLst>
                                            <p:cond delay="0"/>
                                          </p:stCondLst>
                                        </p:cTn>
                                        <p:tgtEl>
                                          <p:spTgt spid="37"/>
                                        </p:tgtEl>
                                        <p:attrNameLst>
                                          <p:attrName>style.visibility</p:attrName>
                                        </p:attrNameLst>
                                      </p:cBhvr>
                                      <p:to>
                                        <p:strVal val="visible"/>
                                      </p:to>
                                    </p:set>
                                    <p:animEffect transition="in" filter="fade">
                                      <p:cBhvr>
                                        <p:cTn id="46" dur="1000"/>
                                        <p:tgtEl>
                                          <p:spTgt spid="37"/>
                                        </p:tgtEl>
                                      </p:cBhvr>
                                    </p:animEffect>
                                    <p:anim calcmode="lin" valueType="num">
                                      <p:cBhvr>
                                        <p:cTn id="47" dur="1000" fill="hold"/>
                                        <p:tgtEl>
                                          <p:spTgt spid="37"/>
                                        </p:tgtEl>
                                        <p:attrNameLst>
                                          <p:attrName>ppt_x</p:attrName>
                                        </p:attrNameLst>
                                      </p:cBhvr>
                                      <p:tavLst>
                                        <p:tav tm="0">
                                          <p:val>
                                            <p:strVal val="#ppt_x"/>
                                          </p:val>
                                        </p:tav>
                                        <p:tav tm="100000">
                                          <p:val>
                                            <p:strVal val="#ppt_x"/>
                                          </p:val>
                                        </p:tav>
                                      </p:tavLst>
                                    </p:anim>
                                    <p:anim calcmode="lin" valueType="num">
                                      <p:cBhvr>
                                        <p:cTn id="48" dur="1000" fill="hold"/>
                                        <p:tgtEl>
                                          <p:spTgt spid="37"/>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3000"/>
                                  </p:stCondLst>
                                  <p:childTnLst>
                                    <p:set>
                                      <p:cBhvr>
                                        <p:cTn id="50" dur="1" fill="hold">
                                          <p:stCondLst>
                                            <p:cond delay="0"/>
                                          </p:stCondLst>
                                        </p:cTn>
                                        <p:tgtEl>
                                          <p:spTgt spid="26"/>
                                        </p:tgtEl>
                                        <p:attrNameLst>
                                          <p:attrName>style.visibility</p:attrName>
                                        </p:attrNameLst>
                                      </p:cBhvr>
                                      <p:to>
                                        <p:strVal val="visible"/>
                                      </p:to>
                                    </p:set>
                                    <p:animEffect transition="in" filter="fade">
                                      <p:cBhvr>
                                        <p:cTn id="51" dur="1000"/>
                                        <p:tgtEl>
                                          <p:spTgt spid="26"/>
                                        </p:tgtEl>
                                      </p:cBhvr>
                                    </p:animEffect>
                                    <p:anim calcmode="lin" valueType="num">
                                      <p:cBhvr>
                                        <p:cTn id="52" dur="1000" fill="hold"/>
                                        <p:tgtEl>
                                          <p:spTgt spid="26"/>
                                        </p:tgtEl>
                                        <p:attrNameLst>
                                          <p:attrName>ppt_x</p:attrName>
                                        </p:attrNameLst>
                                      </p:cBhvr>
                                      <p:tavLst>
                                        <p:tav tm="0">
                                          <p:val>
                                            <p:strVal val="#ppt_x"/>
                                          </p:val>
                                        </p:tav>
                                        <p:tav tm="100000">
                                          <p:val>
                                            <p:strVal val="#ppt_x"/>
                                          </p:val>
                                        </p:tav>
                                      </p:tavLst>
                                    </p:anim>
                                    <p:anim calcmode="lin" valueType="num">
                                      <p:cBhvr>
                                        <p:cTn id="53" dur="1000" fill="hold"/>
                                        <p:tgtEl>
                                          <p:spTgt spid="26"/>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1500"/>
                                  </p:stCondLst>
                                  <p:childTnLst>
                                    <p:set>
                                      <p:cBhvr>
                                        <p:cTn id="55" dur="1" fill="hold">
                                          <p:stCondLst>
                                            <p:cond delay="0"/>
                                          </p:stCondLst>
                                        </p:cTn>
                                        <p:tgtEl>
                                          <p:spTgt spid="1026"/>
                                        </p:tgtEl>
                                        <p:attrNameLst>
                                          <p:attrName>style.visibility</p:attrName>
                                        </p:attrNameLst>
                                      </p:cBhvr>
                                      <p:to>
                                        <p:strVal val="visible"/>
                                      </p:to>
                                    </p:set>
                                    <p:animEffect transition="in" filter="fade">
                                      <p:cBhvr>
                                        <p:cTn id="56" dur="1000"/>
                                        <p:tgtEl>
                                          <p:spTgt spid="1026"/>
                                        </p:tgtEl>
                                      </p:cBhvr>
                                    </p:animEffect>
                                    <p:anim calcmode="lin" valueType="num">
                                      <p:cBhvr>
                                        <p:cTn id="57" dur="1000" fill="hold"/>
                                        <p:tgtEl>
                                          <p:spTgt spid="1026"/>
                                        </p:tgtEl>
                                        <p:attrNameLst>
                                          <p:attrName>ppt_x</p:attrName>
                                        </p:attrNameLst>
                                      </p:cBhvr>
                                      <p:tavLst>
                                        <p:tav tm="0">
                                          <p:val>
                                            <p:strVal val="#ppt_x"/>
                                          </p:val>
                                        </p:tav>
                                        <p:tav tm="100000">
                                          <p:val>
                                            <p:strVal val="#ppt_x"/>
                                          </p:val>
                                        </p:tav>
                                      </p:tavLst>
                                    </p:anim>
                                    <p:anim calcmode="lin" valueType="num">
                                      <p:cBhvr>
                                        <p:cTn id="58" dur="1000" fill="hold"/>
                                        <p:tgtEl>
                                          <p:spTgt spid="1026"/>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1500"/>
                                  </p:stCondLst>
                                  <p:childTnLst>
                                    <p:set>
                                      <p:cBhvr>
                                        <p:cTn id="60" dur="1" fill="hold">
                                          <p:stCondLst>
                                            <p:cond delay="0"/>
                                          </p:stCondLst>
                                        </p:cTn>
                                        <p:tgtEl>
                                          <p:spTgt spid="20"/>
                                        </p:tgtEl>
                                        <p:attrNameLst>
                                          <p:attrName>style.visibility</p:attrName>
                                        </p:attrNameLst>
                                      </p:cBhvr>
                                      <p:to>
                                        <p:strVal val="visible"/>
                                      </p:to>
                                    </p:set>
                                    <p:animEffect transition="in" filter="fade">
                                      <p:cBhvr>
                                        <p:cTn id="61" dur="1000"/>
                                        <p:tgtEl>
                                          <p:spTgt spid="20"/>
                                        </p:tgtEl>
                                      </p:cBhvr>
                                    </p:animEffect>
                                    <p:anim calcmode="lin" valueType="num">
                                      <p:cBhvr>
                                        <p:cTn id="62" dur="1000" fill="hold"/>
                                        <p:tgtEl>
                                          <p:spTgt spid="20"/>
                                        </p:tgtEl>
                                        <p:attrNameLst>
                                          <p:attrName>ppt_x</p:attrName>
                                        </p:attrNameLst>
                                      </p:cBhvr>
                                      <p:tavLst>
                                        <p:tav tm="0">
                                          <p:val>
                                            <p:strVal val="#ppt_x"/>
                                          </p:val>
                                        </p:tav>
                                        <p:tav tm="100000">
                                          <p:val>
                                            <p:strVal val="#ppt_x"/>
                                          </p:val>
                                        </p:tav>
                                      </p:tavLst>
                                    </p:anim>
                                    <p:anim calcmode="lin" valueType="num">
                                      <p:cBhvr>
                                        <p:cTn id="63" dur="1000" fill="hold"/>
                                        <p:tgtEl>
                                          <p:spTgt spid="20"/>
                                        </p:tgtEl>
                                        <p:attrNameLst>
                                          <p:attrName>ppt_y</p:attrName>
                                        </p:attrNameLst>
                                      </p:cBhvr>
                                      <p:tavLst>
                                        <p:tav tm="0">
                                          <p:val>
                                            <p:strVal val="#ppt_y+.1"/>
                                          </p:val>
                                        </p:tav>
                                        <p:tav tm="100000">
                                          <p:val>
                                            <p:strVal val="#ppt_y"/>
                                          </p:val>
                                        </p:tav>
                                      </p:tavLst>
                                    </p:anim>
                                  </p:childTnLst>
                                </p:cTn>
                              </p:par>
                              <p:par>
                                <p:cTn id="64" presetID="42" presetClass="entr" presetSubtype="0" fill="hold" grpId="0" nodeType="withEffect">
                                  <p:stCondLst>
                                    <p:cond delay="2000"/>
                                  </p:stCondLst>
                                  <p:childTnLst>
                                    <p:set>
                                      <p:cBhvr>
                                        <p:cTn id="65" dur="1" fill="hold">
                                          <p:stCondLst>
                                            <p:cond delay="0"/>
                                          </p:stCondLst>
                                        </p:cTn>
                                        <p:tgtEl>
                                          <p:spTgt spid="34"/>
                                        </p:tgtEl>
                                        <p:attrNameLst>
                                          <p:attrName>style.visibility</p:attrName>
                                        </p:attrNameLst>
                                      </p:cBhvr>
                                      <p:to>
                                        <p:strVal val="visible"/>
                                      </p:to>
                                    </p:set>
                                    <p:animEffect transition="in" filter="fade">
                                      <p:cBhvr>
                                        <p:cTn id="66" dur="1000"/>
                                        <p:tgtEl>
                                          <p:spTgt spid="34"/>
                                        </p:tgtEl>
                                      </p:cBhvr>
                                    </p:animEffect>
                                    <p:anim calcmode="lin" valueType="num">
                                      <p:cBhvr>
                                        <p:cTn id="67" dur="1000" fill="hold"/>
                                        <p:tgtEl>
                                          <p:spTgt spid="34"/>
                                        </p:tgtEl>
                                        <p:attrNameLst>
                                          <p:attrName>ppt_x</p:attrName>
                                        </p:attrNameLst>
                                      </p:cBhvr>
                                      <p:tavLst>
                                        <p:tav tm="0">
                                          <p:val>
                                            <p:strVal val="#ppt_x"/>
                                          </p:val>
                                        </p:tav>
                                        <p:tav tm="100000">
                                          <p:val>
                                            <p:strVal val="#ppt_x"/>
                                          </p:val>
                                        </p:tav>
                                      </p:tavLst>
                                    </p:anim>
                                    <p:anim calcmode="lin" valueType="num">
                                      <p:cBhvr>
                                        <p:cTn id="68" dur="1000" fill="hold"/>
                                        <p:tgtEl>
                                          <p:spTgt spid="34"/>
                                        </p:tgtEl>
                                        <p:attrNameLst>
                                          <p:attrName>ppt_y</p:attrName>
                                        </p:attrNameLst>
                                      </p:cBhvr>
                                      <p:tavLst>
                                        <p:tav tm="0">
                                          <p:val>
                                            <p:strVal val="#ppt_y+.1"/>
                                          </p:val>
                                        </p:tav>
                                        <p:tav tm="100000">
                                          <p:val>
                                            <p:strVal val="#ppt_y"/>
                                          </p:val>
                                        </p:tav>
                                      </p:tavLst>
                                    </p:anim>
                                  </p:childTnLst>
                                </p:cTn>
                              </p:par>
                              <p:par>
                                <p:cTn id="69" presetID="42" presetClass="entr" presetSubtype="0" fill="hold" nodeType="withEffect">
                                  <p:stCondLst>
                                    <p:cond delay="2000"/>
                                  </p:stCondLst>
                                  <p:childTnLst>
                                    <p:set>
                                      <p:cBhvr>
                                        <p:cTn id="70" dur="1" fill="hold">
                                          <p:stCondLst>
                                            <p:cond delay="0"/>
                                          </p:stCondLst>
                                        </p:cTn>
                                        <p:tgtEl>
                                          <p:spTgt spid="5"/>
                                        </p:tgtEl>
                                        <p:attrNameLst>
                                          <p:attrName>style.visibility</p:attrName>
                                        </p:attrNameLst>
                                      </p:cBhvr>
                                      <p:to>
                                        <p:strVal val="visible"/>
                                      </p:to>
                                    </p:set>
                                    <p:animEffect transition="in" filter="fade">
                                      <p:cBhvr>
                                        <p:cTn id="71" dur="1000"/>
                                        <p:tgtEl>
                                          <p:spTgt spid="5"/>
                                        </p:tgtEl>
                                      </p:cBhvr>
                                    </p:animEffect>
                                    <p:anim calcmode="lin" valueType="num">
                                      <p:cBhvr>
                                        <p:cTn id="72" dur="1000" fill="hold"/>
                                        <p:tgtEl>
                                          <p:spTgt spid="5"/>
                                        </p:tgtEl>
                                        <p:attrNameLst>
                                          <p:attrName>ppt_x</p:attrName>
                                        </p:attrNameLst>
                                      </p:cBhvr>
                                      <p:tavLst>
                                        <p:tav tm="0">
                                          <p:val>
                                            <p:strVal val="#ppt_x"/>
                                          </p:val>
                                        </p:tav>
                                        <p:tav tm="100000">
                                          <p:val>
                                            <p:strVal val="#ppt_x"/>
                                          </p:val>
                                        </p:tav>
                                      </p:tavLst>
                                    </p:anim>
                                    <p:anim calcmode="lin" valueType="num">
                                      <p:cBhvr>
                                        <p:cTn id="73" dur="1000" fill="hold"/>
                                        <p:tgtEl>
                                          <p:spTgt spid="5"/>
                                        </p:tgtEl>
                                        <p:attrNameLst>
                                          <p:attrName>ppt_y</p:attrName>
                                        </p:attrNameLst>
                                      </p:cBhvr>
                                      <p:tavLst>
                                        <p:tav tm="0">
                                          <p:val>
                                            <p:strVal val="#ppt_y+.1"/>
                                          </p:val>
                                        </p:tav>
                                        <p:tav tm="100000">
                                          <p:val>
                                            <p:strVal val="#ppt_y"/>
                                          </p:val>
                                        </p:tav>
                                      </p:tavLst>
                                    </p:anim>
                                  </p:childTnLst>
                                </p:cTn>
                              </p:par>
                              <p:par>
                                <p:cTn id="74" presetID="42" presetClass="entr" presetSubtype="0" fill="hold" grpId="0" nodeType="withEffect">
                                  <p:stCondLst>
                                    <p:cond delay="3000"/>
                                  </p:stCondLst>
                                  <p:childTnLst>
                                    <p:set>
                                      <p:cBhvr>
                                        <p:cTn id="75" dur="1" fill="hold">
                                          <p:stCondLst>
                                            <p:cond delay="0"/>
                                          </p:stCondLst>
                                        </p:cTn>
                                        <p:tgtEl>
                                          <p:spTgt spid="31"/>
                                        </p:tgtEl>
                                        <p:attrNameLst>
                                          <p:attrName>style.visibility</p:attrName>
                                        </p:attrNameLst>
                                      </p:cBhvr>
                                      <p:to>
                                        <p:strVal val="visible"/>
                                      </p:to>
                                    </p:set>
                                    <p:animEffect transition="in" filter="fade">
                                      <p:cBhvr>
                                        <p:cTn id="76" dur="1000"/>
                                        <p:tgtEl>
                                          <p:spTgt spid="31"/>
                                        </p:tgtEl>
                                      </p:cBhvr>
                                    </p:animEffect>
                                    <p:anim calcmode="lin" valueType="num">
                                      <p:cBhvr>
                                        <p:cTn id="77" dur="1000" fill="hold"/>
                                        <p:tgtEl>
                                          <p:spTgt spid="31"/>
                                        </p:tgtEl>
                                        <p:attrNameLst>
                                          <p:attrName>ppt_x</p:attrName>
                                        </p:attrNameLst>
                                      </p:cBhvr>
                                      <p:tavLst>
                                        <p:tav tm="0">
                                          <p:val>
                                            <p:strVal val="#ppt_x"/>
                                          </p:val>
                                        </p:tav>
                                        <p:tav tm="100000">
                                          <p:val>
                                            <p:strVal val="#ppt_x"/>
                                          </p:val>
                                        </p:tav>
                                      </p:tavLst>
                                    </p:anim>
                                    <p:anim calcmode="lin" valueType="num">
                                      <p:cBhvr>
                                        <p:cTn id="78" dur="1000" fill="hold"/>
                                        <p:tgtEl>
                                          <p:spTgt spid="31"/>
                                        </p:tgtEl>
                                        <p:attrNameLst>
                                          <p:attrName>ppt_y</p:attrName>
                                        </p:attrNameLst>
                                      </p:cBhvr>
                                      <p:tavLst>
                                        <p:tav tm="0">
                                          <p:val>
                                            <p:strVal val="#ppt_y+.1"/>
                                          </p:val>
                                        </p:tav>
                                        <p:tav tm="100000">
                                          <p:val>
                                            <p:strVal val="#ppt_y"/>
                                          </p:val>
                                        </p:tav>
                                      </p:tavLst>
                                    </p:anim>
                                  </p:childTnLst>
                                </p:cTn>
                              </p:par>
                              <p:par>
                                <p:cTn id="79" presetID="42" presetClass="entr" presetSubtype="0" fill="hold" nodeType="withEffect">
                                  <p:stCondLst>
                                    <p:cond delay="3000"/>
                                  </p:stCondLst>
                                  <p:childTnLst>
                                    <p:set>
                                      <p:cBhvr>
                                        <p:cTn id="80" dur="1" fill="hold">
                                          <p:stCondLst>
                                            <p:cond delay="0"/>
                                          </p:stCondLst>
                                        </p:cTn>
                                        <p:tgtEl>
                                          <p:spTgt spid="44"/>
                                        </p:tgtEl>
                                        <p:attrNameLst>
                                          <p:attrName>style.visibility</p:attrName>
                                        </p:attrNameLst>
                                      </p:cBhvr>
                                      <p:to>
                                        <p:strVal val="visible"/>
                                      </p:to>
                                    </p:set>
                                    <p:animEffect transition="in" filter="fade">
                                      <p:cBhvr>
                                        <p:cTn id="81" dur="1000"/>
                                        <p:tgtEl>
                                          <p:spTgt spid="44"/>
                                        </p:tgtEl>
                                      </p:cBhvr>
                                    </p:animEffect>
                                    <p:anim calcmode="lin" valueType="num">
                                      <p:cBhvr>
                                        <p:cTn id="82" dur="1000" fill="hold"/>
                                        <p:tgtEl>
                                          <p:spTgt spid="44"/>
                                        </p:tgtEl>
                                        <p:attrNameLst>
                                          <p:attrName>ppt_x</p:attrName>
                                        </p:attrNameLst>
                                      </p:cBhvr>
                                      <p:tavLst>
                                        <p:tav tm="0">
                                          <p:val>
                                            <p:strVal val="#ppt_x"/>
                                          </p:val>
                                        </p:tav>
                                        <p:tav tm="100000">
                                          <p:val>
                                            <p:strVal val="#ppt_x"/>
                                          </p:val>
                                        </p:tav>
                                      </p:tavLst>
                                    </p:anim>
                                    <p:anim calcmode="lin" valueType="num">
                                      <p:cBhvr>
                                        <p:cTn id="83" dur="1000" fill="hold"/>
                                        <p:tgtEl>
                                          <p:spTgt spid="44"/>
                                        </p:tgtEl>
                                        <p:attrNameLst>
                                          <p:attrName>ppt_y</p:attrName>
                                        </p:attrNameLst>
                                      </p:cBhvr>
                                      <p:tavLst>
                                        <p:tav tm="0">
                                          <p:val>
                                            <p:strVal val="#ppt_y+.1"/>
                                          </p:val>
                                        </p:tav>
                                        <p:tav tm="100000">
                                          <p:val>
                                            <p:strVal val="#ppt_y"/>
                                          </p:val>
                                        </p:tav>
                                      </p:tavLst>
                                    </p:anim>
                                  </p:childTnLst>
                                </p:cTn>
                              </p:par>
                              <p:par>
                                <p:cTn id="84" presetID="42" presetClass="entr" presetSubtype="0" fill="hold" grpId="0" nodeType="withEffect">
                                  <p:stCondLst>
                                    <p:cond delay="3500"/>
                                  </p:stCondLst>
                                  <p:childTnLst>
                                    <p:set>
                                      <p:cBhvr>
                                        <p:cTn id="85" dur="1" fill="hold">
                                          <p:stCondLst>
                                            <p:cond delay="0"/>
                                          </p:stCondLst>
                                        </p:cTn>
                                        <p:tgtEl>
                                          <p:spTgt spid="50"/>
                                        </p:tgtEl>
                                        <p:attrNameLst>
                                          <p:attrName>style.visibility</p:attrName>
                                        </p:attrNameLst>
                                      </p:cBhvr>
                                      <p:to>
                                        <p:strVal val="visible"/>
                                      </p:to>
                                    </p:set>
                                    <p:animEffect transition="in" filter="fade">
                                      <p:cBhvr>
                                        <p:cTn id="86" dur="1000"/>
                                        <p:tgtEl>
                                          <p:spTgt spid="50"/>
                                        </p:tgtEl>
                                      </p:cBhvr>
                                    </p:animEffect>
                                    <p:anim calcmode="lin" valueType="num">
                                      <p:cBhvr>
                                        <p:cTn id="87" dur="1000" fill="hold"/>
                                        <p:tgtEl>
                                          <p:spTgt spid="50"/>
                                        </p:tgtEl>
                                        <p:attrNameLst>
                                          <p:attrName>ppt_x</p:attrName>
                                        </p:attrNameLst>
                                      </p:cBhvr>
                                      <p:tavLst>
                                        <p:tav tm="0">
                                          <p:val>
                                            <p:strVal val="#ppt_x"/>
                                          </p:val>
                                        </p:tav>
                                        <p:tav tm="100000">
                                          <p:val>
                                            <p:strVal val="#ppt_x"/>
                                          </p:val>
                                        </p:tav>
                                      </p:tavLst>
                                    </p:anim>
                                    <p:anim calcmode="lin" valueType="num">
                                      <p:cBhvr>
                                        <p:cTn id="88" dur="1000" fill="hold"/>
                                        <p:tgtEl>
                                          <p:spTgt spid="50"/>
                                        </p:tgtEl>
                                        <p:attrNameLst>
                                          <p:attrName>ppt_y</p:attrName>
                                        </p:attrNameLst>
                                      </p:cBhvr>
                                      <p:tavLst>
                                        <p:tav tm="0">
                                          <p:val>
                                            <p:strVal val="#ppt_y+.1"/>
                                          </p:val>
                                        </p:tav>
                                        <p:tav tm="100000">
                                          <p:val>
                                            <p:strVal val="#ppt_y"/>
                                          </p:val>
                                        </p:tav>
                                      </p:tavLst>
                                    </p:anim>
                                  </p:childTnLst>
                                </p:cTn>
                              </p:par>
                              <p:par>
                                <p:cTn id="89" presetID="42" presetClass="entr" presetSubtype="0" fill="hold" nodeType="withEffect">
                                  <p:stCondLst>
                                    <p:cond delay="3500"/>
                                  </p:stCondLst>
                                  <p:childTnLst>
                                    <p:set>
                                      <p:cBhvr>
                                        <p:cTn id="90" dur="1" fill="hold">
                                          <p:stCondLst>
                                            <p:cond delay="0"/>
                                          </p:stCondLst>
                                        </p:cTn>
                                        <p:tgtEl>
                                          <p:spTgt spid="1028"/>
                                        </p:tgtEl>
                                        <p:attrNameLst>
                                          <p:attrName>style.visibility</p:attrName>
                                        </p:attrNameLst>
                                      </p:cBhvr>
                                      <p:to>
                                        <p:strVal val="visible"/>
                                      </p:to>
                                    </p:set>
                                    <p:animEffect transition="in" filter="fade">
                                      <p:cBhvr>
                                        <p:cTn id="91" dur="1000"/>
                                        <p:tgtEl>
                                          <p:spTgt spid="1028"/>
                                        </p:tgtEl>
                                      </p:cBhvr>
                                    </p:animEffect>
                                    <p:anim calcmode="lin" valueType="num">
                                      <p:cBhvr>
                                        <p:cTn id="92" dur="1000" fill="hold"/>
                                        <p:tgtEl>
                                          <p:spTgt spid="1028"/>
                                        </p:tgtEl>
                                        <p:attrNameLst>
                                          <p:attrName>ppt_x</p:attrName>
                                        </p:attrNameLst>
                                      </p:cBhvr>
                                      <p:tavLst>
                                        <p:tav tm="0">
                                          <p:val>
                                            <p:strVal val="#ppt_x"/>
                                          </p:val>
                                        </p:tav>
                                        <p:tav tm="100000">
                                          <p:val>
                                            <p:strVal val="#ppt_x"/>
                                          </p:val>
                                        </p:tav>
                                      </p:tavLst>
                                    </p:anim>
                                    <p:anim calcmode="lin" valueType="num">
                                      <p:cBhvr>
                                        <p:cTn id="93" dur="1000" fill="hold"/>
                                        <p:tgtEl>
                                          <p:spTgt spid="10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0" grpId="0"/>
      <p:bldP spid="23" grpId="0"/>
      <p:bldP spid="27" grpId="0"/>
      <p:bldP spid="30" grpId="0"/>
      <p:bldP spid="31" grpId="0"/>
      <p:bldP spid="37" grpId="0"/>
      <p:bldP spid="50" grpId="0"/>
      <p:bldP spid="3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499498" y="2553158"/>
            <a:ext cx="3437479" cy="1888209"/>
          </a:xfrm>
          <a:prstGeom prst="rect">
            <a:avLst/>
          </a:prstGeom>
          <a:noFill/>
        </p:spPr>
        <p:txBody>
          <a:bodyPr wrap="non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1500" b="0" i="0" u="none" strike="noStrike" kern="0" cap="none" spc="0" normalizeH="0" baseline="0" noProof="0" dirty="0">
                <a:ln>
                  <a:noFill/>
                </a:ln>
                <a:gradFill>
                  <a:gsLst>
                    <a:gs pos="2917">
                      <a:schemeClr val="tx1"/>
                    </a:gs>
                    <a:gs pos="30000">
                      <a:schemeClr val="tx1"/>
                    </a:gs>
                  </a:gsLst>
                  <a:lin ang="5400000" scaled="0"/>
                </a:gradFill>
                <a:effectLst/>
                <a:uLnTx/>
                <a:uFillTx/>
                <a:latin typeface="+mj-lt"/>
              </a:rPr>
              <a:t>Q&amp;A</a:t>
            </a:r>
            <a:endParaRPr kumimoji="0" lang="fi-FI" sz="11500" b="0" i="0" u="none" strike="noStrike" kern="0" cap="none" spc="0" normalizeH="0" baseline="0" noProof="0" dirty="0" err="1">
              <a:ln>
                <a:noFill/>
              </a:ln>
              <a:gradFill>
                <a:gsLst>
                  <a:gs pos="2917">
                    <a:schemeClr val="tx1"/>
                  </a:gs>
                  <a:gs pos="30000">
                    <a:schemeClr val="tx1"/>
                  </a:gs>
                </a:gsLst>
                <a:lin ang="5400000" scaled="0"/>
              </a:gradFill>
              <a:effectLst/>
              <a:uLnTx/>
              <a:uFillTx/>
              <a:latin typeface="+mj-lt"/>
            </a:endParaRPr>
          </a:p>
        </p:txBody>
      </p:sp>
    </p:spTree>
    <p:extLst>
      <p:ext uri="{BB962C8B-B14F-4D97-AF65-F5344CB8AC3E}">
        <p14:creationId xmlns:p14="http://schemas.microsoft.com/office/powerpoint/2010/main" val="3971392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33983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Agenda slide</a:t>
            </a:r>
          </a:p>
        </p:txBody>
      </p:sp>
      <p:sp>
        <p:nvSpPr>
          <p:cNvPr id="5" name="Text Placeholder 4"/>
          <p:cNvSpPr>
            <a:spLocks noGrp="1"/>
          </p:cNvSpPr>
          <p:nvPr>
            <p:ph type="body" sz="quarter" idx="10"/>
          </p:nvPr>
        </p:nvSpPr>
        <p:spPr>
          <a:xfrm>
            <a:off x="274640" y="1212850"/>
            <a:ext cx="7451108" cy="5207579"/>
          </a:xfrm>
        </p:spPr>
        <p:txBody>
          <a:bodyPr vert="horz" wrap="square" lIns="146304" tIns="91440" rIns="146304" bIns="91440" rtlCol="0">
            <a:spAutoFit/>
          </a:bodyPr>
          <a:lstStyle/>
          <a:p>
            <a:pPr marL="690563"/>
            <a:r>
              <a:rPr lang="en-US" sz="3200" dirty="0">
                <a:gradFill>
                  <a:gsLst>
                    <a:gs pos="1250">
                      <a:schemeClr val="tx1"/>
                    </a:gs>
                    <a:gs pos="99000">
                      <a:schemeClr val="tx1"/>
                    </a:gs>
                  </a:gsLst>
                  <a:lin ang="5400000" scaled="0"/>
                </a:gradFill>
              </a:rPr>
              <a:t>Introduction to remote operations in SharePoint</a:t>
            </a:r>
          </a:p>
          <a:p>
            <a:pPr marL="690563"/>
            <a:r>
              <a:rPr lang="en-US" sz="3200" dirty="0">
                <a:gradFill>
                  <a:gsLst>
                    <a:gs pos="1250">
                      <a:schemeClr val="tx1"/>
                    </a:gs>
                    <a:gs pos="99000">
                      <a:schemeClr val="tx1"/>
                    </a:gs>
                  </a:gsLst>
                  <a:lin ang="5400000" scaled="0"/>
                </a:gradFill>
              </a:rPr>
              <a:t>PnP to the rescue: the remote timer job framework</a:t>
            </a:r>
          </a:p>
          <a:p>
            <a:pPr marL="690563"/>
            <a:r>
              <a:rPr lang="en-US" sz="3200" dirty="0">
                <a:gradFill>
                  <a:gsLst>
                    <a:gs pos="1250">
                      <a:schemeClr val="tx1"/>
                    </a:gs>
                    <a:gs pos="99000">
                      <a:schemeClr val="tx1"/>
                    </a:gs>
                  </a:gsLst>
                  <a:lin ang="5400000" scaled="0"/>
                </a:gradFill>
              </a:rPr>
              <a:t>Demo</a:t>
            </a:r>
          </a:p>
          <a:p>
            <a:pPr marL="690563"/>
            <a:endParaRPr lang="en-US" sz="3200" dirty="0">
              <a:gradFill>
                <a:gsLst>
                  <a:gs pos="1250">
                    <a:schemeClr val="tx1"/>
                  </a:gs>
                  <a:gs pos="99000">
                    <a:schemeClr val="tx1"/>
                  </a:gs>
                </a:gsLst>
                <a:lin ang="5400000" scaled="0"/>
              </a:gradFill>
            </a:endParaRPr>
          </a:p>
          <a:p>
            <a:pPr marL="690563"/>
            <a:r>
              <a:rPr lang="en-US" sz="3200" dirty="0">
                <a:gradFill>
                  <a:gsLst>
                    <a:gs pos="1250">
                      <a:schemeClr val="tx1"/>
                    </a:gs>
                    <a:gs pos="99000">
                      <a:schemeClr val="tx1"/>
                    </a:gs>
                  </a:gsLst>
                  <a:lin ang="5400000" scaled="0"/>
                </a:gradFill>
              </a:rPr>
              <a:t>Using Azure as the platform to host your remote operations</a:t>
            </a:r>
          </a:p>
          <a:p>
            <a:pPr marL="690563"/>
            <a:endParaRPr lang="en-US" sz="3200" dirty="0">
              <a:gradFill>
                <a:gsLst>
                  <a:gs pos="1250">
                    <a:schemeClr val="tx1"/>
                  </a:gs>
                  <a:gs pos="99000">
                    <a:schemeClr val="tx1"/>
                  </a:gs>
                </a:gsLst>
                <a:lin ang="5400000" scaled="0"/>
              </a:gradFill>
            </a:endParaRPr>
          </a:p>
          <a:p>
            <a:pPr marL="690563"/>
            <a:r>
              <a:rPr lang="en-US" sz="3200" dirty="0">
                <a:gradFill>
                  <a:gsLst>
                    <a:gs pos="1250">
                      <a:schemeClr val="tx1"/>
                    </a:gs>
                    <a:gs pos="99000">
                      <a:schemeClr val="tx1"/>
                    </a:gs>
                  </a:gsLst>
                  <a:lin ang="5400000" scaled="0"/>
                </a:gradFill>
              </a:rPr>
              <a:t>HOL</a:t>
            </a:r>
          </a:p>
        </p:txBody>
      </p:sp>
      <p:grpSp>
        <p:nvGrpSpPr>
          <p:cNvPr id="8" name="Group 7"/>
          <p:cNvGrpSpPr/>
          <p:nvPr/>
        </p:nvGrpSpPr>
        <p:grpSpPr>
          <a:xfrm>
            <a:off x="457580" y="2341896"/>
            <a:ext cx="364194" cy="364194"/>
            <a:chOff x="457580" y="2341896"/>
            <a:chExt cx="364194" cy="364194"/>
          </a:xfrm>
        </p:grpSpPr>
        <p:sp>
          <p:nvSpPr>
            <p:cNvPr id="6" name="Oval 5"/>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endParaRPr>
            </a:p>
          </p:txBody>
        </p:sp>
        <p:sp>
          <p:nvSpPr>
            <p:cNvPr id="7" name="Right Arrow 6"/>
            <p:cNvSpPr/>
            <p:nvPr/>
          </p:nvSpPr>
          <p:spPr bwMode="auto">
            <a:xfrm>
              <a:off x="548238" y="2432554"/>
              <a:ext cx="206618" cy="182878"/>
            </a:xfrm>
            <a:prstGeom prst="rightArrow">
              <a:avLst>
                <a:gd name="adj1" fmla="val 50000"/>
                <a:gd name="adj2" fmla="val 39583"/>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endParaRPr>
            </a:p>
          </p:txBody>
        </p:sp>
      </p:grpSp>
      <p:grpSp>
        <p:nvGrpSpPr>
          <p:cNvPr id="9" name="Group 8"/>
          <p:cNvGrpSpPr/>
          <p:nvPr/>
        </p:nvGrpSpPr>
        <p:grpSpPr>
          <a:xfrm>
            <a:off x="457580" y="1385276"/>
            <a:ext cx="364194" cy="364194"/>
            <a:chOff x="457580" y="2341896"/>
            <a:chExt cx="364194" cy="364194"/>
          </a:xfrm>
        </p:grpSpPr>
        <p:sp>
          <p:nvSpPr>
            <p:cNvPr id="10" name="Oval 9"/>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endParaRPr>
            </a:p>
          </p:txBody>
        </p:sp>
        <p:sp>
          <p:nvSpPr>
            <p:cNvPr id="11" name="Right Arrow 10"/>
            <p:cNvSpPr/>
            <p:nvPr/>
          </p:nvSpPr>
          <p:spPr bwMode="auto">
            <a:xfrm>
              <a:off x="548238" y="2432554"/>
              <a:ext cx="206618" cy="182878"/>
            </a:xfrm>
            <a:prstGeom prst="rightArrow">
              <a:avLst>
                <a:gd name="adj1" fmla="val 50000"/>
                <a:gd name="adj2" fmla="val 39583"/>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endParaRPr>
            </a:p>
          </p:txBody>
        </p:sp>
      </p:grpSp>
      <p:grpSp>
        <p:nvGrpSpPr>
          <p:cNvPr id="12" name="Group 11"/>
          <p:cNvGrpSpPr/>
          <p:nvPr/>
        </p:nvGrpSpPr>
        <p:grpSpPr>
          <a:xfrm>
            <a:off x="457580" y="3298516"/>
            <a:ext cx="364194" cy="364194"/>
            <a:chOff x="457580" y="2341896"/>
            <a:chExt cx="364194" cy="364194"/>
          </a:xfrm>
        </p:grpSpPr>
        <p:sp>
          <p:nvSpPr>
            <p:cNvPr id="13" name="Oval 12"/>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endParaRPr>
            </a:p>
          </p:txBody>
        </p:sp>
        <p:sp>
          <p:nvSpPr>
            <p:cNvPr id="14" name="Right Arrow 13"/>
            <p:cNvSpPr/>
            <p:nvPr/>
          </p:nvSpPr>
          <p:spPr bwMode="auto">
            <a:xfrm>
              <a:off x="548238" y="2432554"/>
              <a:ext cx="206618" cy="182878"/>
            </a:xfrm>
            <a:prstGeom prst="rightArrow">
              <a:avLst>
                <a:gd name="adj1" fmla="val 50000"/>
                <a:gd name="adj2" fmla="val 39583"/>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endParaRPr>
            </a:p>
          </p:txBody>
        </p:sp>
      </p:grpSp>
      <p:grpSp>
        <p:nvGrpSpPr>
          <p:cNvPr id="15" name="Group 14"/>
          <p:cNvGrpSpPr/>
          <p:nvPr/>
        </p:nvGrpSpPr>
        <p:grpSpPr>
          <a:xfrm>
            <a:off x="469450" y="4317786"/>
            <a:ext cx="364194" cy="364194"/>
            <a:chOff x="457580" y="2341896"/>
            <a:chExt cx="364194" cy="364194"/>
          </a:xfrm>
        </p:grpSpPr>
        <p:sp>
          <p:nvSpPr>
            <p:cNvPr id="16" name="Oval 15"/>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endParaRPr>
            </a:p>
          </p:txBody>
        </p:sp>
        <p:sp>
          <p:nvSpPr>
            <p:cNvPr id="17" name="Right Arrow 16"/>
            <p:cNvSpPr/>
            <p:nvPr/>
          </p:nvSpPr>
          <p:spPr bwMode="auto">
            <a:xfrm>
              <a:off x="548238" y="2432554"/>
              <a:ext cx="206618" cy="182878"/>
            </a:xfrm>
            <a:prstGeom prst="rightArrow">
              <a:avLst>
                <a:gd name="adj1" fmla="val 50000"/>
                <a:gd name="adj2" fmla="val 39583"/>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endParaRPr>
            </a:p>
          </p:txBody>
        </p:sp>
      </p:grpSp>
      <p:grpSp>
        <p:nvGrpSpPr>
          <p:cNvPr id="18" name="Group 17"/>
          <p:cNvGrpSpPr/>
          <p:nvPr/>
        </p:nvGrpSpPr>
        <p:grpSpPr>
          <a:xfrm>
            <a:off x="452148" y="5866832"/>
            <a:ext cx="364194" cy="364194"/>
            <a:chOff x="457580" y="2341896"/>
            <a:chExt cx="364194" cy="364194"/>
          </a:xfrm>
        </p:grpSpPr>
        <p:sp>
          <p:nvSpPr>
            <p:cNvPr id="19" name="Oval 18"/>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endParaRPr>
            </a:p>
          </p:txBody>
        </p:sp>
        <p:sp>
          <p:nvSpPr>
            <p:cNvPr id="20" name="Right Arrow 19"/>
            <p:cNvSpPr/>
            <p:nvPr/>
          </p:nvSpPr>
          <p:spPr bwMode="auto">
            <a:xfrm>
              <a:off x="548238" y="2432554"/>
              <a:ext cx="206618" cy="182878"/>
            </a:xfrm>
            <a:prstGeom prst="rightArrow">
              <a:avLst>
                <a:gd name="adj1" fmla="val 50000"/>
                <a:gd name="adj2" fmla="val 39583"/>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endParaRPr>
            </a:p>
          </p:txBody>
        </p:sp>
      </p:grpSp>
    </p:spTree>
    <p:extLst>
      <p:ext uri="{BB962C8B-B14F-4D97-AF65-F5344CB8AC3E}">
        <p14:creationId xmlns:p14="http://schemas.microsoft.com/office/powerpoint/2010/main" val="3106844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2103438" y="1633687"/>
            <a:ext cx="8125878" cy="2179058"/>
          </a:xfrm>
        </p:spPr>
        <p:txBody>
          <a:bodyPr/>
          <a:lstStyle/>
          <a:p>
            <a:r>
              <a:rPr lang="en-US" sz="4800" dirty="0"/>
              <a:t>Introduction to remote operations in SharePoint</a:t>
            </a:r>
          </a:p>
        </p:txBody>
      </p:sp>
      <p:sp>
        <p:nvSpPr>
          <p:cNvPr id="5" name="Text Placeholder 4"/>
          <p:cNvSpPr>
            <a:spLocks noGrp="1"/>
          </p:cNvSpPr>
          <p:nvPr>
            <p:ph type="body" sz="quarter" idx="12"/>
          </p:nvPr>
        </p:nvSpPr>
        <p:spPr/>
        <p:txBody>
          <a:bodyPr/>
          <a:lstStyle/>
          <a:p>
            <a:r>
              <a:rPr lang="en-US" dirty="0"/>
              <a:t>1</a:t>
            </a:r>
          </a:p>
        </p:txBody>
      </p:sp>
      <p:pic>
        <p:nvPicPr>
          <p:cNvPr id="6" name="Picture 5"/>
          <p:cNvPicPr>
            <a:picLocks noChangeAspect="1"/>
          </p:cNvPicPr>
          <p:nvPr/>
        </p:nvPicPr>
        <p:blipFill>
          <a:blip r:embed="rId2"/>
          <a:stretch>
            <a:fillRect/>
          </a:stretch>
        </p:blipFill>
        <p:spPr>
          <a:xfrm>
            <a:off x="6645047" y="3726250"/>
            <a:ext cx="5334228" cy="2788849"/>
          </a:xfrm>
          <a:prstGeom prst="rect">
            <a:avLst/>
          </a:prstGeom>
        </p:spPr>
      </p:pic>
    </p:spTree>
    <p:extLst>
      <p:ext uri="{BB962C8B-B14F-4D97-AF65-F5344CB8AC3E}">
        <p14:creationId xmlns:p14="http://schemas.microsoft.com/office/powerpoint/2010/main" val="1467687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429630" y="1396844"/>
            <a:ext cx="5885714" cy="2847619"/>
          </a:xfrm>
          <a:prstGeom prst="rect">
            <a:avLst/>
          </a:prstGeom>
          <a:ln>
            <a:solidFill>
              <a:srgbClr val="0078D7"/>
            </a:solidFill>
          </a:ln>
        </p:spPr>
      </p:pic>
      <p:pic>
        <p:nvPicPr>
          <p:cNvPr id="6" name="Picture 5"/>
          <p:cNvPicPr>
            <a:picLocks noChangeAspect="1"/>
          </p:cNvPicPr>
          <p:nvPr/>
        </p:nvPicPr>
        <p:blipFill>
          <a:blip r:embed="rId4"/>
          <a:stretch>
            <a:fillRect/>
          </a:stretch>
        </p:blipFill>
        <p:spPr>
          <a:xfrm>
            <a:off x="5754510" y="1812361"/>
            <a:ext cx="5952381" cy="3028571"/>
          </a:xfrm>
          <a:prstGeom prst="rect">
            <a:avLst/>
          </a:prstGeom>
          <a:ln>
            <a:solidFill>
              <a:srgbClr val="0078D7"/>
            </a:solidFill>
          </a:ln>
        </p:spPr>
      </p:pic>
      <p:sp>
        <p:nvSpPr>
          <p:cNvPr id="7" name="Rectangular Callout 6"/>
          <p:cNvSpPr/>
          <p:nvPr/>
        </p:nvSpPr>
        <p:spPr bwMode="auto">
          <a:xfrm>
            <a:off x="3938187" y="5536085"/>
            <a:ext cx="2966815" cy="316833"/>
          </a:xfrm>
          <a:prstGeom prst="wedgeRectCallout">
            <a:avLst>
              <a:gd name="adj1" fmla="val 88753"/>
              <a:gd name="adj2" fmla="val -318189"/>
            </a:avLst>
          </a:prstGeom>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nl-BE" sz="2000" b="0" i="0" u="none" strike="noStrike" kern="0" cap="none" spc="0" normalizeH="0" baseline="0" noProof="0" dirty="0">
              <a:ln>
                <a:noFill/>
              </a:ln>
              <a:gradFill>
                <a:gsLst>
                  <a:gs pos="0">
                    <a:srgbClr val="FFFFFF"/>
                  </a:gs>
                  <a:gs pos="100000">
                    <a:srgbClr val="FFFFFF"/>
                  </a:gs>
                </a:gsLst>
                <a:lin ang="5400000" scaled="0"/>
              </a:gradFill>
              <a:effectLst/>
              <a:uLnTx/>
              <a:uFillTx/>
            </a:endParaRPr>
          </a:p>
        </p:txBody>
      </p:sp>
      <p:sp>
        <p:nvSpPr>
          <p:cNvPr id="2" name="Title 1"/>
          <p:cNvSpPr>
            <a:spLocks noGrp="1"/>
          </p:cNvSpPr>
          <p:nvPr>
            <p:ph type="title"/>
          </p:nvPr>
        </p:nvSpPr>
        <p:spPr/>
        <p:txBody>
          <a:bodyPr/>
          <a:lstStyle/>
          <a:p>
            <a:r>
              <a:rPr lang="en-US" dirty="0"/>
              <a:t>How did we do this…or still do?</a:t>
            </a:r>
            <a:endParaRPr lang="nl-BE" dirty="0"/>
          </a:p>
        </p:txBody>
      </p:sp>
      <p:sp>
        <p:nvSpPr>
          <p:cNvPr id="5" name="Rectangular Callout 4"/>
          <p:cNvSpPr/>
          <p:nvPr/>
        </p:nvSpPr>
        <p:spPr bwMode="auto">
          <a:xfrm>
            <a:off x="2743200" y="5256449"/>
            <a:ext cx="4289989" cy="905854"/>
          </a:xfrm>
          <a:prstGeom prst="wedgeRectCallout">
            <a:avLst>
              <a:gd name="adj1" fmla="val -31363"/>
              <a:gd name="adj2" fmla="val -175235"/>
            </a:avLst>
          </a:prstGeom>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nl-BE" sz="1800" b="0" i="0" u="none" strike="noStrike" kern="0" cap="none" spc="0" normalizeH="0" baseline="0" noProof="0" dirty="0">
                <a:ln>
                  <a:noFill/>
                </a:ln>
                <a:solidFill>
                  <a:sysClr val="windowText" lastClr="000000"/>
                </a:solidFill>
                <a:effectLst/>
                <a:uLnTx/>
                <a:uFillTx/>
              </a:rPr>
              <a:t>public class </a:t>
            </a:r>
            <a:r>
              <a:rPr kumimoji="0" lang="nl-BE" sz="1800" b="0" i="0" u="none" strike="noStrike" kern="0" cap="none" spc="0" normalizeH="0" baseline="0" noProof="0" dirty="0" err="1">
                <a:ln>
                  <a:noFill/>
                </a:ln>
                <a:solidFill>
                  <a:sysClr val="windowText" lastClr="000000"/>
                </a:solidFill>
                <a:effectLst/>
                <a:uLnTx/>
                <a:uFillTx/>
              </a:rPr>
              <a:t>MyTimerJob</a:t>
            </a:r>
            <a:r>
              <a:rPr kumimoji="0" lang="nl-BE" sz="1800" b="0" i="0" u="none" strike="noStrike" kern="0" cap="none" spc="0" normalizeH="0" baseline="0" noProof="0" dirty="0">
                <a:ln>
                  <a:noFill/>
                </a:ln>
                <a:solidFill>
                  <a:sysClr val="windowText" lastClr="000000"/>
                </a:solidFill>
                <a:effectLst/>
                <a:uLnTx/>
                <a:uFillTx/>
              </a:rPr>
              <a:t> : </a:t>
            </a:r>
            <a:r>
              <a:rPr kumimoji="0" lang="nl-BE" sz="1800" b="1" i="0" u="none" strike="noStrike" kern="0" cap="none" spc="0" normalizeH="0" baseline="0" noProof="0" dirty="0" err="1">
                <a:ln>
                  <a:noFill/>
                </a:ln>
                <a:solidFill>
                  <a:sysClr val="windowText" lastClr="000000"/>
                </a:solidFill>
                <a:effectLst/>
                <a:uLnTx/>
                <a:uFillTx/>
              </a:rPr>
              <a:t>SPJobDefinition</a:t>
            </a:r>
            <a:r>
              <a:rPr kumimoji="0" lang="nl-BE" sz="1800" b="0" i="0" u="none" strike="noStrike" kern="0" cap="none" spc="0" normalizeH="0" baseline="0" noProof="0" dirty="0">
                <a:ln>
                  <a:noFill/>
                </a:ln>
                <a:solidFill>
                  <a:sysClr val="windowText" lastClr="000000"/>
                </a:solidFill>
                <a:effectLst/>
                <a:uLnTx/>
                <a:uFillTx/>
              </a:rPr>
              <a:t> </a:t>
            </a:r>
            <a:endParaRPr kumimoji="0" lang="nl-BE" sz="2000" b="0" i="0" u="none" strike="noStrike" kern="0" cap="none" spc="0" normalizeH="0" baseline="0" noProof="0" dirty="0">
              <a:ln>
                <a:noFill/>
              </a:ln>
              <a:gradFill>
                <a:gsLst>
                  <a:gs pos="0">
                    <a:srgbClr val="FFFFFF"/>
                  </a:gs>
                  <a:gs pos="100000">
                    <a:srgbClr val="FFFFFF"/>
                  </a:gs>
                </a:gsLst>
                <a:lin ang="5400000" scaled="0"/>
              </a:gradFill>
              <a:effectLst/>
              <a:uLnTx/>
              <a:uFillTx/>
            </a:endParaRPr>
          </a:p>
        </p:txBody>
      </p:sp>
    </p:spTree>
    <p:extLst>
      <p:ext uri="{BB962C8B-B14F-4D97-AF65-F5344CB8AC3E}">
        <p14:creationId xmlns:p14="http://schemas.microsoft.com/office/powerpoint/2010/main" val="2866875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p:cNvGrpSpPr/>
          <p:nvPr/>
        </p:nvGrpSpPr>
        <p:grpSpPr>
          <a:xfrm>
            <a:off x="8230759" y="3818805"/>
            <a:ext cx="2034914" cy="1333334"/>
            <a:chOff x="4395610" y="3071229"/>
            <a:chExt cx="1995195" cy="1307309"/>
          </a:xfrm>
        </p:grpSpPr>
        <p:sp>
          <p:nvSpPr>
            <p:cNvPr id="26" name="Rectangle 25"/>
            <p:cNvSpPr/>
            <p:nvPr/>
          </p:nvSpPr>
          <p:spPr bwMode="auto">
            <a:xfrm>
              <a:off x="4395610" y="3071229"/>
              <a:ext cx="1784947" cy="1118626"/>
            </a:xfrm>
            <a:prstGeom prst="rect">
              <a:avLst/>
            </a:prstGeom>
            <a:solidFill>
              <a:schemeClr val="bg2">
                <a:lumMod val="20000"/>
                <a:lumOff val="80000"/>
                <a:alpha val="75000"/>
              </a:schemeClr>
            </a:solidFill>
            <a:ln>
              <a:solidFill>
                <a:schemeClr val="bg2">
                  <a:lumMod val="60000"/>
                  <a:lumOff val="40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6630" tIns="46630" rIns="46630" bIns="46630" numCol="1" spcCol="0" rtlCol="0" fromWordArt="0" anchor="t" anchorCtr="0" forceAA="0" compatLnSpc="1">
              <a:prstTxWarp prst="textNoShape">
                <a:avLst/>
              </a:prstTxWarp>
              <a:noAutofit/>
            </a:bodyPr>
            <a:lstStyle/>
            <a:p>
              <a:pPr marL="0" marR="0" lvl="0" indent="0" defTabSz="932290" eaLnBrk="1" fontAlgn="base" latinLnBrk="0" hangingPunct="1">
                <a:lnSpc>
                  <a:spcPct val="100000"/>
                </a:lnSpc>
                <a:spcBef>
                  <a:spcPct val="0"/>
                </a:spcBef>
                <a:spcAft>
                  <a:spcPct val="0"/>
                </a:spcAft>
                <a:buClrTx/>
                <a:buSzTx/>
                <a:buFontTx/>
                <a:buNone/>
                <a:tabLst/>
                <a:defRPr/>
              </a:pPr>
              <a:r>
                <a:rPr kumimoji="0" lang="en-US" sz="1632" b="0" i="0" u="none" strike="noStrike" kern="0" cap="none" spc="0" normalizeH="0" baseline="0" noProof="0" dirty="0">
                  <a:ln>
                    <a:noFill/>
                  </a:ln>
                  <a:solidFill>
                    <a:schemeClr val="tx1">
                      <a:lumMod val="65000"/>
                      <a:lumOff val="35000"/>
                    </a:schemeClr>
                  </a:solidFill>
                  <a:effectLst/>
                  <a:uLnTx/>
                  <a:uFillTx/>
                  <a:ea typeface="Segoe UI" pitchFamily="34" charset="0"/>
                  <a:cs typeface="Segoe UI" pitchFamily="34" charset="0"/>
                </a:rPr>
                <a:t>Provider Hosted Apps</a:t>
              </a:r>
            </a:p>
          </p:txBody>
        </p:sp>
        <p:pic>
          <p:nvPicPr>
            <p:cNvPr id="27" name="Picture 26"/>
            <p:cNvPicPr>
              <a:picLocks noChangeAspect="1"/>
            </p:cNvPicPr>
            <p:nvPr/>
          </p:nvPicPr>
          <p:blipFill>
            <a:blip r:embed="rId3"/>
            <a:stretch>
              <a:fillRect/>
            </a:stretch>
          </p:blipFill>
          <p:spPr>
            <a:xfrm>
              <a:off x="5246592" y="3476941"/>
              <a:ext cx="529349" cy="417312"/>
            </a:xfrm>
            <a:prstGeom prst="rect">
              <a:avLst/>
            </a:prstGeom>
          </p:spPr>
        </p:pic>
        <p:pic>
          <p:nvPicPr>
            <p:cNvPr id="28" name="Picture 27"/>
            <p:cNvPicPr>
              <a:picLocks noChangeAspect="1"/>
            </p:cNvPicPr>
            <p:nvPr/>
          </p:nvPicPr>
          <p:blipFill>
            <a:blip r:embed="rId3"/>
            <a:stretch>
              <a:fillRect/>
            </a:stretch>
          </p:blipFill>
          <p:spPr>
            <a:xfrm>
              <a:off x="5581574" y="3585493"/>
              <a:ext cx="556200" cy="438480"/>
            </a:xfrm>
            <a:prstGeom prst="rect">
              <a:avLst/>
            </a:prstGeom>
          </p:spPr>
        </p:pic>
        <p:pic>
          <p:nvPicPr>
            <p:cNvPr id="29" name="Picture 28"/>
            <p:cNvPicPr>
              <a:picLocks noChangeAspect="1"/>
            </p:cNvPicPr>
            <p:nvPr/>
          </p:nvPicPr>
          <p:blipFill>
            <a:blip r:embed="rId4"/>
            <a:stretch>
              <a:fillRect/>
            </a:stretch>
          </p:blipFill>
          <p:spPr>
            <a:xfrm>
              <a:off x="5970309" y="3700199"/>
              <a:ext cx="420496" cy="432326"/>
            </a:xfrm>
            <a:prstGeom prst="rect">
              <a:avLst/>
            </a:prstGeom>
          </p:spPr>
        </p:pic>
        <p:pic>
          <p:nvPicPr>
            <p:cNvPr id="30" name="Picture 29"/>
            <p:cNvPicPr>
              <a:picLocks noChangeAspect="1"/>
            </p:cNvPicPr>
            <p:nvPr/>
          </p:nvPicPr>
          <p:blipFill>
            <a:blip r:embed="rId5"/>
            <a:stretch>
              <a:fillRect/>
            </a:stretch>
          </p:blipFill>
          <p:spPr>
            <a:xfrm>
              <a:off x="4893565" y="3772769"/>
              <a:ext cx="688009" cy="605769"/>
            </a:xfrm>
            <a:prstGeom prst="rect">
              <a:avLst/>
            </a:prstGeom>
          </p:spPr>
        </p:pic>
      </p:grpSp>
      <p:grpSp>
        <p:nvGrpSpPr>
          <p:cNvPr id="7" name="Group 6"/>
          <p:cNvGrpSpPr>
            <a:grpSpLocks noChangeAspect="1"/>
          </p:cNvGrpSpPr>
          <p:nvPr/>
        </p:nvGrpSpPr>
        <p:grpSpPr>
          <a:xfrm>
            <a:off x="1850115" y="1943475"/>
            <a:ext cx="3157697" cy="2680317"/>
            <a:chOff x="1189689" y="976497"/>
            <a:chExt cx="3486193" cy="2959150"/>
          </a:xfrm>
        </p:grpSpPr>
        <p:grpSp>
          <p:nvGrpSpPr>
            <p:cNvPr id="8" name="Group 7"/>
            <p:cNvGrpSpPr/>
            <p:nvPr/>
          </p:nvGrpSpPr>
          <p:grpSpPr>
            <a:xfrm>
              <a:off x="3605640" y="1950993"/>
              <a:ext cx="1070242" cy="1327793"/>
              <a:chOff x="1919646" y="3675113"/>
              <a:chExt cx="902998" cy="1126838"/>
            </a:xfrm>
          </p:grpSpPr>
          <p:pic>
            <p:nvPicPr>
              <p:cNvPr id="23" name="Picture 22"/>
              <p:cNvPicPr>
                <a:picLocks noChangeAspect="1"/>
              </p:cNvPicPr>
              <p:nvPr/>
            </p:nvPicPr>
            <p:blipFill>
              <a:blip r:embed="rId6"/>
              <a:stretch>
                <a:fillRect/>
              </a:stretch>
            </p:blipFill>
            <p:spPr>
              <a:xfrm>
                <a:off x="1919646" y="3675113"/>
                <a:ext cx="674964" cy="892879"/>
              </a:xfrm>
              <a:prstGeom prst="rect">
                <a:avLst/>
              </a:prstGeom>
            </p:spPr>
          </p:pic>
          <p:pic>
            <p:nvPicPr>
              <p:cNvPr id="24" name="Picture 23"/>
              <p:cNvPicPr>
                <a:picLocks noChangeAspect="1"/>
              </p:cNvPicPr>
              <p:nvPr/>
            </p:nvPicPr>
            <p:blipFill>
              <a:blip r:embed="rId7"/>
              <a:stretch>
                <a:fillRect/>
              </a:stretch>
            </p:blipFill>
            <p:spPr>
              <a:xfrm>
                <a:off x="2210824" y="4189471"/>
                <a:ext cx="611820" cy="612480"/>
              </a:xfrm>
              <a:prstGeom prst="rect">
                <a:avLst/>
              </a:prstGeom>
            </p:spPr>
          </p:pic>
        </p:grpSp>
        <p:grpSp>
          <p:nvGrpSpPr>
            <p:cNvPr id="9" name="Group 8"/>
            <p:cNvGrpSpPr/>
            <p:nvPr/>
          </p:nvGrpSpPr>
          <p:grpSpPr>
            <a:xfrm>
              <a:off x="1189689" y="1453879"/>
              <a:ext cx="2516893" cy="2481768"/>
              <a:chOff x="4383758" y="2311697"/>
              <a:chExt cx="2516893" cy="2481768"/>
            </a:xfrm>
          </p:grpSpPr>
          <p:sp>
            <p:nvSpPr>
              <p:cNvPr id="11" name="Rectangle 10"/>
              <p:cNvSpPr/>
              <p:nvPr/>
            </p:nvSpPr>
            <p:spPr bwMode="auto">
              <a:xfrm>
                <a:off x="4537410" y="2311697"/>
                <a:ext cx="2017543" cy="2200147"/>
              </a:xfrm>
              <a:prstGeom prst="rect">
                <a:avLst/>
              </a:prstGeom>
              <a:solidFill>
                <a:schemeClr val="bg2">
                  <a:lumMod val="20000"/>
                  <a:lumOff val="80000"/>
                  <a:alpha val="75000"/>
                </a:schemeClr>
              </a:solidFill>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6630" tIns="46630" rIns="46630" bIns="46630" numCol="1" spcCol="0" rtlCol="0" fromWordArt="0" anchor="t" anchorCtr="0" forceAA="0" compatLnSpc="1">
                <a:prstTxWarp prst="textNoShape">
                  <a:avLst/>
                </a:prstTxWarp>
                <a:noAutofit/>
              </a:bodyPr>
              <a:lstStyle/>
              <a:p>
                <a:pPr marL="0" marR="0" lvl="0" indent="0" defTabSz="932290" eaLnBrk="1" fontAlgn="base" latinLnBrk="0" hangingPunct="1">
                  <a:lnSpc>
                    <a:spcPct val="100000"/>
                  </a:lnSpc>
                  <a:spcBef>
                    <a:spcPct val="0"/>
                  </a:spcBef>
                  <a:spcAft>
                    <a:spcPct val="0"/>
                  </a:spcAft>
                  <a:buClrTx/>
                  <a:buSzTx/>
                  <a:buFontTx/>
                  <a:buNone/>
                  <a:tabLst/>
                  <a:defRPr/>
                </a:pPr>
                <a:r>
                  <a:rPr kumimoji="0" lang="en-US" sz="1632" b="0" i="0" u="none" strike="noStrike" kern="0" cap="none" spc="0" normalizeH="0" baseline="0" noProof="0" dirty="0">
                    <a:ln>
                      <a:noFill/>
                    </a:ln>
                    <a:solidFill>
                      <a:schemeClr val="tx1">
                        <a:lumMod val="65000"/>
                        <a:lumOff val="35000"/>
                      </a:schemeClr>
                    </a:solidFill>
                    <a:effectLst/>
                    <a:uLnTx/>
                    <a:uFillTx/>
                    <a:ea typeface="Segoe UI" pitchFamily="34" charset="0"/>
                    <a:cs typeface="Segoe UI" pitchFamily="34" charset="0"/>
                  </a:rPr>
                  <a:t>SharePoint </a:t>
                </a:r>
                <a:br>
                  <a:rPr kumimoji="0" lang="en-US" sz="1632" b="0" i="0" u="none" strike="noStrike" kern="0" cap="none" spc="0" normalizeH="0" baseline="0" noProof="0" dirty="0">
                    <a:ln>
                      <a:noFill/>
                    </a:ln>
                    <a:solidFill>
                      <a:schemeClr val="tx1">
                        <a:lumMod val="65000"/>
                        <a:lumOff val="35000"/>
                      </a:schemeClr>
                    </a:solidFill>
                    <a:effectLst/>
                    <a:uLnTx/>
                    <a:uFillTx/>
                    <a:ea typeface="Segoe UI" pitchFamily="34" charset="0"/>
                    <a:cs typeface="Segoe UI" pitchFamily="34" charset="0"/>
                  </a:rPr>
                </a:br>
                <a:r>
                  <a:rPr kumimoji="0" lang="en-US" sz="1632" b="0" i="0" u="none" strike="noStrike" kern="0" cap="none" spc="0" normalizeH="0" baseline="0" noProof="0" dirty="0">
                    <a:ln>
                      <a:noFill/>
                    </a:ln>
                    <a:solidFill>
                      <a:schemeClr val="tx1">
                        <a:lumMod val="65000"/>
                        <a:lumOff val="35000"/>
                      </a:schemeClr>
                    </a:solidFill>
                    <a:effectLst/>
                    <a:uLnTx/>
                    <a:uFillTx/>
                    <a:ea typeface="Segoe UI" pitchFamily="34" charset="0"/>
                    <a:cs typeface="Segoe UI" pitchFamily="34" charset="0"/>
                  </a:rPr>
                  <a:t>Service</a:t>
                </a:r>
              </a:p>
            </p:txBody>
          </p:sp>
          <p:grpSp>
            <p:nvGrpSpPr>
              <p:cNvPr id="12" name="Group 11"/>
              <p:cNvGrpSpPr/>
              <p:nvPr/>
            </p:nvGrpSpPr>
            <p:grpSpPr>
              <a:xfrm>
                <a:off x="5421611" y="2886866"/>
                <a:ext cx="1479040" cy="1043909"/>
                <a:chOff x="4557447" y="1721445"/>
                <a:chExt cx="1479040" cy="1043909"/>
              </a:xfrm>
            </p:grpSpPr>
            <p:pic>
              <p:nvPicPr>
                <p:cNvPr id="20" name="Picture 19"/>
                <p:cNvPicPr>
                  <a:picLocks noChangeAspect="1"/>
                </p:cNvPicPr>
                <p:nvPr/>
              </p:nvPicPr>
              <p:blipFill>
                <a:blip r:embed="rId8"/>
                <a:stretch>
                  <a:fillRect/>
                </a:stretch>
              </p:blipFill>
              <p:spPr>
                <a:xfrm>
                  <a:off x="4557447" y="1902539"/>
                  <a:ext cx="477423" cy="839046"/>
                </a:xfrm>
                <a:prstGeom prst="rect">
                  <a:avLst/>
                </a:prstGeom>
              </p:spPr>
            </p:pic>
            <p:pic>
              <p:nvPicPr>
                <p:cNvPr id="21" name="Picture 20"/>
                <p:cNvPicPr>
                  <a:picLocks noChangeAspect="1"/>
                </p:cNvPicPr>
                <p:nvPr/>
              </p:nvPicPr>
              <p:blipFill>
                <a:blip r:embed="rId8"/>
                <a:stretch>
                  <a:fillRect/>
                </a:stretch>
              </p:blipFill>
              <p:spPr>
                <a:xfrm>
                  <a:off x="4869643" y="1721445"/>
                  <a:ext cx="477423" cy="839046"/>
                </a:xfrm>
                <a:prstGeom prst="rect">
                  <a:avLst/>
                </a:prstGeom>
              </p:spPr>
            </p:pic>
            <p:pic>
              <p:nvPicPr>
                <p:cNvPr id="22" name="Picture 21"/>
                <p:cNvPicPr>
                  <a:picLocks noChangeAspect="1"/>
                </p:cNvPicPr>
                <p:nvPr/>
              </p:nvPicPr>
              <p:blipFill>
                <a:blip r:embed="rId9"/>
                <a:stretch>
                  <a:fillRect/>
                </a:stretch>
              </p:blipFill>
              <p:spPr>
                <a:xfrm>
                  <a:off x="5153580" y="1902539"/>
                  <a:ext cx="882907" cy="862815"/>
                </a:xfrm>
                <a:prstGeom prst="rect">
                  <a:avLst/>
                </a:prstGeom>
              </p:spPr>
            </p:pic>
          </p:grpSp>
          <p:grpSp>
            <p:nvGrpSpPr>
              <p:cNvPr id="13" name="Group 12"/>
              <p:cNvGrpSpPr/>
              <p:nvPr/>
            </p:nvGrpSpPr>
            <p:grpSpPr>
              <a:xfrm>
                <a:off x="4880542" y="3820782"/>
                <a:ext cx="944427" cy="972683"/>
                <a:chOff x="3981885" y="2834055"/>
                <a:chExt cx="944427" cy="972683"/>
              </a:xfrm>
            </p:grpSpPr>
            <p:pic>
              <p:nvPicPr>
                <p:cNvPr id="17" name="Picture 16"/>
                <p:cNvPicPr>
                  <a:picLocks noChangeAspect="1"/>
                </p:cNvPicPr>
                <p:nvPr/>
              </p:nvPicPr>
              <p:blipFill>
                <a:blip r:embed="rId8"/>
                <a:stretch>
                  <a:fillRect/>
                </a:stretch>
              </p:blipFill>
              <p:spPr>
                <a:xfrm>
                  <a:off x="3981885" y="2967692"/>
                  <a:ext cx="477423" cy="839046"/>
                </a:xfrm>
                <a:prstGeom prst="rect">
                  <a:avLst/>
                </a:prstGeom>
              </p:spPr>
            </p:pic>
            <p:pic>
              <p:nvPicPr>
                <p:cNvPr id="18" name="Picture 17"/>
                <p:cNvPicPr>
                  <a:picLocks noChangeAspect="1"/>
                </p:cNvPicPr>
                <p:nvPr/>
              </p:nvPicPr>
              <p:blipFill>
                <a:blip r:embed="rId8"/>
                <a:stretch>
                  <a:fillRect/>
                </a:stretch>
              </p:blipFill>
              <p:spPr>
                <a:xfrm>
                  <a:off x="4269036" y="2834055"/>
                  <a:ext cx="477423" cy="839046"/>
                </a:xfrm>
                <a:prstGeom prst="rect">
                  <a:avLst/>
                </a:prstGeom>
              </p:spPr>
            </p:pic>
            <p:pic>
              <p:nvPicPr>
                <p:cNvPr id="19" name="Picture 18"/>
                <p:cNvPicPr>
                  <a:picLocks noChangeAspect="1"/>
                </p:cNvPicPr>
                <p:nvPr/>
              </p:nvPicPr>
              <p:blipFill>
                <a:blip r:embed="rId10"/>
                <a:stretch>
                  <a:fillRect/>
                </a:stretch>
              </p:blipFill>
              <p:spPr>
                <a:xfrm>
                  <a:off x="4480085" y="3260431"/>
                  <a:ext cx="446227" cy="456212"/>
                </a:xfrm>
                <a:prstGeom prst="rect">
                  <a:avLst/>
                </a:prstGeom>
              </p:spPr>
            </p:pic>
          </p:grpSp>
          <p:grpSp>
            <p:nvGrpSpPr>
              <p:cNvPr id="14" name="Group 13"/>
              <p:cNvGrpSpPr/>
              <p:nvPr/>
            </p:nvGrpSpPr>
            <p:grpSpPr>
              <a:xfrm>
                <a:off x="4383758" y="2988031"/>
                <a:ext cx="968998" cy="971748"/>
                <a:chOff x="3601101" y="2714202"/>
                <a:chExt cx="968998" cy="971748"/>
              </a:xfrm>
            </p:grpSpPr>
            <p:pic>
              <p:nvPicPr>
                <p:cNvPr id="15" name="Picture 14"/>
                <p:cNvPicPr>
                  <a:picLocks noChangeAspect="1"/>
                </p:cNvPicPr>
                <p:nvPr/>
              </p:nvPicPr>
              <p:blipFill>
                <a:blip r:embed="rId8"/>
                <a:stretch>
                  <a:fillRect/>
                </a:stretch>
              </p:blipFill>
              <p:spPr>
                <a:xfrm>
                  <a:off x="3601101" y="2846904"/>
                  <a:ext cx="477423" cy="839046"/>
                </a:xfrm>
                <a:prstGeom prst="rect">
                  <a:avLst/>
                </a:prstGeom>
              </p:spPr>
            </p:pic>
            <p:pic>
              <p:nvPicPr>
                <p:cNvPr id="16" name="Picture 15"/>
                <p:cNvPicPr>
                  <a:picLocks noChangeAspect="1"/>
                </p:cNvPicPr>
                <p:nvPr/>
              </p:nvPicPr>
              <p:blipFill>
                <a:blip r:embed="rId11"/>
                <a:stretch>
                  <a:fillRect/>
                </a:stretch>
              </p:blipFill>
              <p:spPr>
                <a:xfrm>
                  <a:off x="3875612" y="2714202"/>
                  <a:ext cx="694487" cy="898458"/>
                </a:xfrm>
                <a:prstGeom prst="rect">
                  <a:avLst/>
                </a:prstGeom>
              </p:spPr>
            </p:pic>
          </p:grpSp>
        </p:grpSp>
        <p:pic>
          <p:nvPicPr>
            <p:cNvPr id="10" name="Picture 9"/>
            <p:cNvPicPr>
              <a:picLocks noChangeAspect="1"/>
            </p:cNvPicPr>
            <p:nvPr/>
          </p:nvPicPr>
          <p:blipFill>
            <a:blip r:embed="rId12"/>
            <a:stretch>
              <a:fillRect/>
            </a:stretch>
          </p:blipFill>
          <p:spPr>
            <a:xfrm>
              <a:off x="3058769" y="976497"/>
              <a:ext cx="1485788" cy="974496"/>
            </a:xfrm>
            <a:prstGeom prst="rect">
              <a:avLst/>
            </a:prstGeom>
          </p:spPr>
        </p:pic>
      </p:grpSp>
      <p:cxnSp>
        <p:nvCxnSpPr>
          <p:cNvPr id="31" name="Straight Arrow Connector 30"/>
          <p:cNvCxnSpPr/>
          <p:nvPr/>
        </p:nvCxnSpPr>
        <p:spPr>
          <a:xfrm flipH="1" flipV="1">
            <a:off x="4043696" y="4276021"/>
            <a:ext cx="3988825" cy="3346"/>
          </a:xfrm>
          <a:prstGeom prst="straightConnector1">
            <a:avLst/>
          </a:prstGeom>
          <a:ln w="53975">
            <a:solidFill>
              <a:schemeClr val="bg2"/>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grpSp>
        <p:nvGrpSpPr>
          <p:cNvPr id="32" name="Group 31"/>
          <p:cNvGrpSpPr/>
          <p:nvPr/>
        </p:nvGrpSpPr>
        <p:grpSpPr>
          <a:xfrm>
            <a:off x="9836806" y="3596489"/>
            <a:ext cx="524641" cy="524641"/>
            <a:chOff x="492" y="17985"/>
            <a:chExt cx="524853" cy="524853"/>
          </a:xfrm>
          <a:solidFill>
            <a:schemeClr val="accent3"/>
          </a:solidFill>
        </p:grpSpPr>
        <p:sp>
          <p:nvSpPr>
            <p:cNvPr id="33" name="Oval 32"/>
            <p:cNvSpPr/>
            <p:nvPr/>
          </p:nvSpPr>
          <p:spPr>
            <a:xfrm>
              <a:off x="492" y="17985"/>
              <a:ext cx="524853" cy="524853"/>
            </a:xfrm>
            <a:prstGeom prst="ellipse">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4" name="Oval 4"/>
            <p:cNvSpPr/>
            <p:nvPr/>
          </p:nvSpPr>
          <p:spPr>
            <a:xfrm>
              <a:off x="77355" y="94848"/>
              <a:ext cx="371127" cy="371127"/>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marR="0" lvl="0" indent="0" algn="ctr" defTabSz="1066378" eaLnBrk="1" fontAlgn="auto" latinLnBrk="0" hangingPunct="1">
                <a:lnSpc>
                  <a:spcPct val="90000"/>
                </a:lnSpc>
                <a:spcBef>
                  <a:spcPct val="0"/>
                </a:spcBef>
                <a:spcAft>
                  <a:spcPct val="35000"/>
                </a:spcAft>
                <a:buClrTx/>
                <a:buSzTx/>
                <a:buFontTx/>
                <a:buNone/>
                <a:tabLst/>
                <a:defRPr/>
              </a:pPr>
              <a:r>
                <a:rPr kumimoji="0" lang="fi-FI" sz="2399" b="0" i="0" u="none" strike="noStrike" kern="0" cap="none" spc="0" normalizeH="0" baseline="0" noProof="0" dirty="0">
                  <a:ln>
                    <a:noFill/>
                  </a:ln>
                  <a:solidFill>
                    <a:sysClr val="windowText" lastClr="000000"/>
                  </a:solidFill>
                  <a:effectLst/>
                  <a:uLnTx/>
                  <a:uFillTx/>
                </a:rPr>
                <a:t>2</a:t>
              </a:r>
              <a:endParaRPr kumimoji="0" lang="en-US" sz="2399" b="0" i="0" u="none" strike="noStrike" kern="0" cap="none" spc="0" normalizeH="0" baseline="0" noProof="0" dirty="0">
                <a:ln>
                  <a:noFill/>
                </a:ln>
                <a:solidFill>
                  <a:sysClr val="windowText" lastClr="000000"/>
                </a:solidFill>
                <a:effectLst/>
                <a:uLnTx/>
                <a:uFillTx/>
              </a:endParaRPr>
            </a:p>
          </p:txBody>
        </p:sp>
      </p:grpSp>
      <p:cxnSp>
        <p:nvCxnSpPr>
          <p:cNvPr id="40" name="Straight Connector 39"/>
          <p:cNvCxnSpPr/>
          <p:nvPr/>
        </p:nvCxnSpPr>
        <p:spPr>
          <a:xfrm flipH="1">
            <a:off x="6445557" y="2741871"/>
            <a:ext cx="179920" cy="1375189"/>
          </a:xfrm>
          <a:prstGeom prst="line">
            <a:avLst/>
          </a:prstGeom>
          <a:ln w="15875">
            <a:tailEnd type="oval"/>
          </a:ln>
        </p:spPr>
        <p:style>
          <a:lnRef idx="1">
            <a:schemeClr val="dk1"/>
          </a:lnRef>
          <a:fillRef idx="0">
            <a:schemeClr val="dk1"/>
          </a:fillRef>
          <a:effectRef idx="0">
            <a:schemeClr val="dk1"/>
          </a:effectRef>
          <a:fontRef idx="minor">
            <a:schemeClr val="tx1"/>
          </a:fontRef>
        </p:style>
      </p:cxnSp>
      <p:sp>
        <p:nvSpPr>
          <p:cNvPr id="41" name="TextBox 4"/>
          <p:cNvSpPr txBox="1"/>
          <p:nvPr/>
        </p:nvSpPr>
        <p:spPr>
          <a:xfrm>
            <a:off x="5709701" y="1772058"/>
            <a:ext cx="3628106" cy="1851672"/>
          </a:xfrm>
          <a:prstGeom prst="rect">
            <a:avLst/>
          </a:prstGeom>
          <a:solidFill>
            <a:srgbClr val="505050"/>
          </a:solidFill>
          <a:ln w="19050">
            <a:noFill/>
            <a:prstDash val="solid"/>
            <a:miter lim="800000"/>
          </a:ln>
          <a:effectLst/>
        </p:spPr>
        <p:txBody>
          <a:bodyPr wrap="square" lIns="58191" tIns="29096" rIns="93107" bIns="29096" rtlCol="0" anchor="ctr" anchorCtr="0">
            <a:spAutoFit/>
          </a:bodyPr>
          <a:lstStyle>
            <a:defPPr>
              <a:defRPr lang="en-US"/>
            </a:defPPr>
            <a:lvl1pPr marL="0" algn="l" defTabSz="914156" rtl="0" eaLnBrk="1" latinLnBrk="0" hangingPunct="1">
              <a:defRPr sz="1800" kern="1200">
                <a:solidFill>
                  <a:schemeClr val="tx1"/>
                </a:solidFill>
                <a:latin typeface="+mn-lt"/>
                <a:ea typeface="+mn-ea"/>
                <a:cs typeface="+mn-cs"/>
              </a:defRPr>
            </a:lvl1pPr>
            <a:lvl2pPr marL="457078" algn="l" defTabSz="914156" rtl="0" eaLnBrk="1" latinLnBrk="0" hangingPunct="1">
              <a:defRPr sz="1800" kern="1200">
                <a:solidFill>
                  <a:schemeClr val="tx1"/>
                </a:solidFill>
                <a:latin typeface="+mn-lt"/>
                <a:ea typeface="+mn-ea"/>
                <a:cs typeface="+mn-cs"/>
              </a:defRPr>
            </a:lvl2pPr>
            <a:lvl3pPr marL="914156" algn="l" defTabSz="914156" rtl="0" eaLnBrk="1" latinLnBrk="0" hangingPunct="1">
              <a:defRPr sz="1800" kern="1200">
                <a:solidFill>
                  <a:schemeClr val="tx1"/>
                </a:solidFill>
                <a:latin typeface="+mn-lt"/>
                <a:ea typeface="+mn-ea"/>
                <a:cs typeface="+mn-cs"/>
              </a:defRPr>
            </a:lvl3pPr>
            <a:lvl4pPr marL="1371233" algn="l" defTabSz="914156" rtl="0" eaLnBrk="1" latinLnBrk="0" hangingPunct="1">
              <a:defRPr sz="1800" kern="1200">
                <a:solidFill>
                  <a:schemeClr val="tx1"/>
                </a:solidFill>
                <a:latin typeface="+mn-lt"/>
                <a:ea typeface="+mn-ea"/>
                <a:cs typeface="+mn-cs"/>
              </a:defRPr>
            </a:lvl4pPr>
            <a:lvl5pPr marL="1828313" algn="l" defTabSz="914156" rtl="0" eaLnBrk="1" latinLnBrk="0" hangingPunct="1">
              <a:defRPr sz="1800" kern="1200">
                <a:solidFill>
                  <a:schemeClr val="tx1"/>
                </a:solidFill>
                <a:latin typeface="+mn-lt"/>
                <a:ea typeface="+mn-ea"/>
                <a:cs typeface="+mn-cs"/>
              </a:defRPr>
            </a:lvl5pPr>
            <a:lvl6pPr marL="2285391" algn="l" defTabSz="914156" rtl="0" eaLnBrk="1" latinLnBrk="0" hangingPunct="1">
              <a:defRPr sz="1800" kern="1200">
                <a:solidFill>
                  <a:schemeClr val="tx1"/>
                </a:solidFill>
                <a:latin typeface="+mn-lt"/>
                <a:ea typeface="+mn-ea"/>
                <a:cs typeface="+mn-cs"/>
              </a:defRPr>
            </a:lvl6pPr>
            <a:lvl7pPr marL="2742468" algn="l" defTabSz="914156" rtl="0" eaLnBrk="1" latinLnBrk="0" hangingPunct="1">
              <a:defRPr sz="1800" kern="1200">
                <a:solidFill>
                  <a:schemeClr val="tx1"/>
                </a:solidFill>
                <a:latin typeface="+mn-lt"/>
                <a:ea typeface="+mn-ea"/>
                <a:cs typeface="+mn-cs"/>
              </a:defRPr>
            </a:lvl7pPr>
            <a:lvl8pPr marL="3199546" algn="l" defTabSz="914156" rtl="0" eaLnBrk="1" latinLnBrk="0" hangingPunct="1">
              <a:defRPr sz="1800" kern="1200">
                <a:solidFill>
                  <a:schemeClr val="tx1"/>
                </a:solidFill>
                <a:latin typeface="+mn-lt"/>
                <a:ea typeface="+mn-ea"/>
                <a:cs typeface="+mn-cs"/>
              </a:defRPr>
            </a:lvl8pPr>
            <a:lvl9pPr marL="3656624" algn="l" defTabSz="914156" rtl="0" eaLnBrk="1" latinLnBrk="0" hangingPunct="1">
              <a:defRPr sz="1800" kern="1200">
                <a:solidFill>
                  <a:schemeClr val="tx1"/>
                </a:solidFill>
                <a:latin typeface="+mn-lt"/>
                <a:ea typeface="+mn-ea"/>
                <a:cs typeface="+mn-cs"/>
              </a:defRPr>
            </a:lvl9pPr>
          </a:lstStyle>
          <a:p>
            <a:pPr marL="0" marR="0" lvl="1" indent="0" algn="l" defTabSz="93234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dirty="0">
                <a:ln>
                  <a:noFill/>
                </a:ln>
                <a:solidFill>
                  <a:schemeClr val="bg1"/>
                </a:solidFill>
                <a:effectLst/>
                <a:uLnTx/>
                <a:uFillTx/>
                <a:latin typeface="+mn-lt"/>
                <a:ea typeface="+mn-ea"/>
                <a:cs typeface="+mn-cs"/>
              </a:rPr>
              <a:t>Scheduled execution which accesses the needed resources from the SharePoint service and performs the required automation.</a:t>
            </a:r>
          </a:p>
          <a:p>
            <a:pPr marL="0" marR="0" lvl="1" indent="0" algn="l" defTabSz="932348" rtl="0" eaLnBrk="1" fontAlgn="auto" latinLnBrk="0" hangingPunct="1">
              <a:lnSpc>
                <a:spcPct val="100000"/>
              </a:lnSpc>
              <a:spcBef>
                <a:spcPts val="0"/>
              </a:spcBef>
              <a:spcAft>
                <a:spcPts val="0"/>
              </a:spcAft>
              <a:buClrTx/>
              <a:buSzTx/>
              <a:buFontTx/>
              <a:buNone/>
              <a:tabLst/>
              <a:defRPr/>
            </a:pPr>
            <a:endParaRPr kumimoji="0" lang="fi-FI" sz="1428" b="0" i="0" u="none" strike="noStrike" kern="1200" cap="none" spc="0" normalizeH="0" baseline="0" noProof="0" dirty="0">
              <a:ln>
                <a:noFill/>
              </a:ln>
              <a:solidFill>
                <a:schemeClr val="bg1"/>
              </a:solidFill>
              <a:effectLst/>
              <a:uLnTx/>
              <a:uFillTx/>
              <a:latin typeface="+mn-lt"/>
              <a:ea typeface="+mn-ea"/>
              <a:cs typeface="+mn-cs"/>
            </a:endParaRPr>
          </a:p>
          <a:p>
            <a:pPr marL="0" marR="0" lvl="1" indent="0" algn="l" defTabSz="93234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dirty="0">
                <a:ln>
                  <a:noFill/>
                </a:ln>
                <a:solidFill>
                  <a:schemeClr val="bg1"/>
                </a:solidFill>
                <a:effectLst/>
                <a:uLnTx/>
                <a:uFillTx/>
                <a:latin typeface="+mn-lt"/>
                <a:ea typeface="+mn-ea"/>
                <a:cs typeface="+mn-cs"/>
              </a:rPr>
              <a:t>Can use either specific account for connection or </a:t>
            </a:r>
            <a:r>
              <a:rPr kumimoji="0" lang="en-US" sz="1428" b="0" i="0" u="none" strike="noStrike" kern="1200" cap="none" spc="0" normalizeH="0" baseline="0" noProof="0" dirty="0" err="1">
                <a:ln>
                  <a:noFill/>
                </a:ln>
                <a:solidFill>
                  <a:schemeClr val="bg1"/>
                </a:solidFill>
                <a:effectLst/>
                <a:uLnTx/>
                <a:uFillTx/>
                <a:latin typeface="+mn-lt"/>
                <a:ea typeface="+mn-ea"/>
                <a:cs typeface="+mn-cs"/>
              </a:rPr>
              <a:t>oAuth</a:t>
            </a:r>
            <a:r>
              <a:rPr kumimoji="0" lang="en-US" sz="1428" b="0" i="0" u="none" strike="noStrike" kern="1200" cap="none" spc="0" normalizeH="0" baseline="0" noProof="0" dirty="0">
                <a:ln>
                  <a:noFill/>
                </a:ln>
                <a:solidFill>
                  <a:schemeClr val="bg1"/>
                </a:solidFill>
                <a:effectLst/>
                <a:uLnTx/>
                <a:uFillTx/>
                <a:latin typeface="+mn-lt"/>
                <a:ea typeface="+mn-ea"/>
                <a:cs typeface="+mn-cs"/>
              </a:rPr>
              <a:t> based app-only token approach</a:t>
            </a:r>
          </a:p>
        </p:txBody>
      </p:sp>
      <p:grpSp>
        <p:nvGrpSpPr>
          <p:cNvPr id="44" name="Group 43"/>
          <p:cNvGrpSpPr/>
          <p:nvPr/>
        </p:nvGrpSpPr>
        <p:grpSpPr>
          <a:xfrm>
            <a:off x="3503789" y="4286500"/>
            <a:ext cx="524641" cy="524641"/>
            <a:chOff x="492" y="17985"/>
            <a:chExt cx="524853" cy="524853"/>
          </a:xfrm>
          <a:solidFill>
            <a:schemeClr val="accent3"/>
          </a:solidFill>
        </p:grpSpPr>
        <p:sp>
          <p:nvSpPr>
            <p:cNvPr id="45" name="Oval 44"/>
            <p:cNvSpPr/>
            <p:nvPr/>
          </p:nvSpPr>
          <p:spPr>
            <a:xfrm>
              <a:off x="492" y="17985"/>
              <a:ext cx="524853" cy="524853"/>
            </a:xfrm>
            <a:prstGeom prst="ellipse">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6" name="Oval 4"/>
            <p:cNvSpPr/>
            <p:nvPr/>
          </p:nvSpPr>
          <p:spPr>
            <a:xfrm>
              <a:off x="77355" y="94848"/>
              <a:ext cx="371127" cy="371127"/>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marR="0" lvl="0" indent="0" algn="ctr" defTabSz="1066378" eaLnBrk="1" fontAlgn="auto" latinLnBrk="0" hangingPunct="1">
                <a:lnSpc>
                  <a:spcPct val="90000"/>
                </a:lnSpc>
                <a:spcBef>
                  <a:spcPct val="0"/>
                </a:spcBef>
                <a:spcAft>
                  <a:spcPct val="35000"/>
                </a:spcAft>
                <a:buClrTx/>
                <a:buSzTx/>
                <a:buFontTx/>
                <a:buNone/>
                <a:tabLst/>
                <a:defRPr/>
              </a:pPr>
              <a:r>
                <a:rPr kumimoji="0" lang="fi-FI" sz="2399" b="0" i="0" u="none" strike="noStrike" kern="0" cap="none" spc="0" normalizeH="0" baseline="0" noProof="0" dirty="0">
                  <a:ln>
                    <a:noFill/>
                  </a:ln>
                  <a:solidFill>
                    <a:sysClr val="windowText" lastClr="000000"/>
                  </a:solidFill>
                  <a:effectLst/>
                  <a:uLnTx/>
                  <a:uFillTx/>
                </a:rPr>
                <a:t>1</a:t>
              </a:r>
              <a:endParaRPr kumimoji="0" lang="en-US" sz="2399" b="0" i="0" u="none" strike="noStrike" kern="0" cap="none" spc="0" normalizeH="0" baseline="0" noProof="0" dirty="0">
                <a:ln>
                  <a:noFill/>
                </a:ln>
                <a:solidFill>
                  <a:sysClr val="windowText" lastClr="000000"/>
                </a:solidFill>
                <a:effectLst/>
                <a:uLnTx/>
                <a:uFillTx/>
              </a:endParaRPr>
            </a:p>
          </p:txBody>
        </p:sp>
      </p:grpSp>
      <p:sp>
        <p:nvSpPr>
          <p:cNvPr id="35" name="Title 34"/>
          <p:cNvSpPr>
            <a:spLocks noGrp="1"/>
          </p:cNvSpPr>
          <p:nvPr>
            <p:ph type="title"/>
          </p:nvPr>
        </p:nvSpPr>
        <p:spPr/>
        <p:txBody>
          <a:bodyPr/>
          <a:lstStyle/>
          <a:p>
            <a:r>
              <a:rPr lang="fi-FI" dirty="0"/>
              <a:t>Remote timer job architecture</a:t>
            </a:r>
            <a:endParaRPr lang="en-GB" dirty="0"/>
          </a:p>
        </p:txBody>
      </p:sp>
      <p:grpSp>
        <p:nvGrpSpPr>
          <p:cNvPr id="42" name="Group 41"/>
          <p:cNvGrpSpPr/>
          <p:nvPr/>
        </p:nvGrpSpPr>
        <p:grpSpPr>
          <a:xfrm>
            <a:off x="6967621" y="4712997"/>
            <a:ext cx="1582395" cy="1139278"/>
            <a:chOff x="7303388" y="5401003"/>
            <a:chExt cx="1551508" cy="1117041"/>
          </a:xfrm>
        </p:grpSpPr>
        <p:sp>
          <p:nvSpPr>
            <p:cNvPr id="43" name="Arc 42"/>
            <p:cNvSpPr/>
            <p:nvPr/>
          </p:nvSpPr>
          <p:spPr>
            <a:xfrm rot="7968779">
              <a:off x="7460381" y="5819698"/>
              <a:ext cx="406105" cy="720091"/>
            </a:xfrm>
            <a:prstGeom prst="arc">
              <a:avLst>
                <a:gd name="adj1" fmla="val 2097834"/>
                <a:gd name="adj2" fmla="val 366333"/>
              </a:avLst>
            </a:prstGeom>
            <a:ln w="28575">
              <a:solidFill>
                <a:schemeClr val="bg2"/>
              </a:solidFill>
              <a:headEnd type="diamond" w="sm" len="med"/>
              <a:tailEnd type="stealth" w="lg" len="lg"/>
            </a:ln>
          </p:spPr>
          <p:style>
            <a:lnRef idx="1">
              <a:schemeClr val="accent4"/>
            </a:lnRef>
            <a:fillRef idx="0">
              <a:schemeClr val="accent4"/>
            </a:fillRef>
            <a:effectRef idx="0">
              <a:schemeClr val="accent4"/>
            </a:effectRef>
            <a:fontRef idx="minor">
              <a:schemeClr val="tx1"/>
            </a:fontRef>
          </p:style>
          <p:txBody>
            <a:bodyPr rtlCol="0" anchor="ctr"/>
            <a:lstStyle/>
            <a:p>
              <a:pPr marL="0" marR="0" lvl="0" indent="0" algn="ctr" defTabSz="932597" eaLnBrk="1" fontAlgn="auto" latinLnBrk="0" hangingPunct="1">
                <a:lnSpc>
                  <a:spcPct val="100000"/>
                </a:lnSpc>
                <a:spcBef>
                  <a:spcPts val="0"/>
                </a:spcBef>
                <a:spcAft>
                  <a:spcPts val="0"/>
                </a:spcAft>
                <a:buClrTx/>
                <a:buSzTx/>
                <a:buFontTx/>
                <a:buNone/>
                <a:tabLst/>
                <a:defRPr/>
              </a:pPr>
              <a:endParaRPr kumimoji="0" lang="en-US" sz="1428" b="0" i="0" u="none" strike="noStrike" kern="0" cap="none" spc="0" normalizeH="0" baseline="0" noProof="0">
                <a:ln>
                  <a:noFill/>
                </a:ln>
                <a:solidFill>
                  <a:sysClr val="windowText" lastClr="000000"/>
                </a:solidFill>
                <a:effectLst/>
                <a:uLnTx/>
                <a:uFillTx/>
                <a:latin typeface="Segoe UI Light" panose="020B0502040204020203" pitchFamily="34" charset="0"/>
                <a:cs typeface="Segoe UI Light" panose="020B0502040204020203" pitchFamily="34" charset="0"/>
              </a:endParaRPr>
            </a:p>
          </p:txBody>
        </p:sp>
        <p:grpSp>
          <p:nvGrpSpPr>
            <p:cNvPr id="47" name="Group 46"/>
            <p:cNvGrpSpPr/>
            <p:nvPr/>
          </p:nvGrpSpPr>
          <p:grpSpPr>
            <a:xfrm>
              <a:off x="7524159" y="5401003"/>
              <a:ext cx="1330737" cy="1117041"/>
              <a:chOff x="5602373" y="5181081"/>
              <a:chExt cx="1330737" cy="1117041"/>
            </a:xfrm>
          </p:grpSpPr>
          <p:sp>
            <p:nvSpPr>
              <p:cNvPr id="48" name="Rectangle 47"/>
              <p:cNvSpPr/>
              <p:nvPr/>
            </p:nvSpPr>
            <p:spPr bwMode="auto">
              <a:xfrm>
                <a:off x="5602373" y="5181081"/>
                <a:ext cx="1330737" cy="825548"/>
              </a:xfrm>
              <a:prstGeom prst="rect">
                <a:avLst/>
              </a:prstGeom>
              <a:solidFill>
                <a:schemeClr val="bg2">
                  <a:lumMod val="20000"/>
                  <a:lumOff val="80000"/>
                  <a:alpha val="75000"/>
                </a:schemeClr>
              </a:solidFill>
              <a:ln>
                <a:solidFill>
                  <a:schemeClr val="bg2">
                    <a:lumMod val="60000"/>
                    <a:lumOff val="40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6630" tIns="46630" rIns="46630" bIns="46630" numCol="1" spcCol="0" rtlCol="0" fromWordArt="0" anchor="t" anchorCtr="0" forceAA="0" compatLnSpc="1">
                <a:prstTxWarp prst="textNoShape">
                  <a:avLst/>
                </a:prstTxWarp>
                <a:noAutofit/>
              </a:bodyPr>
              <a:lstStyle/>
              <a:p>
                <a:pPr marL="0" marR="0" lvl="0" indent="0" defTabSz="932290" eaLnBrk="1" fontAlgn="base" latinLnBrk="0" hangingPunct="1">
                  <a:lnSpc>
                    <a:spcPct val="100000"/>
                  </a:lnSpc>
                  <a:spcBef>
                    <a:spcPct val="0"/>
                  </a:spcBef>
                  <a:spcAft>
                    <a:spcPct val="0"/>
                  </a:spcAft>
                  <a:buClrTx/>
                  <a:buSzTx/>
                  <a:buFontTx/>
                  <a:buNone/>
                  <a:tabLst/>
                  <a:defRPr/>
                </a:pPr>
                <a:r>
                  <a:rPr kumimoji="0" lang="en-US" sz="1632" b="0" i="0" u="none" strike="noStrike" kern="0" cap="none" spc="0" normalizeH="0" baseline="0" noProof="0" dirty="0">
                    <a:ln>
                      <a:noFill/>
                    </a:ln>
                    <a:solidFill>
                      <a:schemeClr val="tx1">
                        <a:lumMod val="65000"/>
                        <a:lumOff val="35000"/>
                      </a:schemeClr>
                    </a:solidFill>
                    <a:effectLst/>
                    <a:uLnTx/>
                    <a:uFillTx/>
                    <a:ea typeface="Segoe UI" pitchFamily="34" charset="0"/>
                    <a:cs typeface="Segoe UI" pitchFamily="34" charset="0"/>
                  </a:rPr>
                  <a:t>Remote timer job</a:t>
                </a:r>
              </a:p>
            </p:txBody>
          </p:sp>
          <p:pic>
            <p:nvPicPr>
              <p:cNvPr id="49" name="Picture 48"/>
              <p:cNvPicPr>
                <a:picLocks noChangeAspect="1"/>
              </p:cNvPicPr>
              <p:nvPr/>
            </p:nvPicPr>
            <p:blipFill>
              <a:blip r:embed="rId13"/>
              <a:stretch>
                <a:fillRect/>
              </a:stretch>
            </p:blipFill>
            <p:spPr>
              <a:xfrm>
                <a:off x="6173273" y="5504682"/>
                <a:ext cx="730013" cy="793440"/>
              </a:xfrm>
              <a:prstGeom prst="rect">
                <a:avLst/>
              </a:prstGeom>
            </p:spPr>
          </p:pic>
        </p:grpSp>
      </p:grpSp>
    </p:spTree>
    <p:extLst>
      <p:ext uri="{BB962C8B-B14F-4D97-AF65-F5344CB8AC3E}">
        <p14:creationId xmlns:p14="http://schemas.microsoft.com/office/powerpoint/2010/main" val="2540793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1000"/>
                                        <p:tgtEl>
                                          <p:spTgt spid="31"/>
                                        </p:tgtEl>
                                      </p:cBhvr>
                                    </p:animEffect>
                                    <p:anim calcmode="lin" valueType="num">
                                      <p:cBhvr>
                                        <p:cTn id="8" dur="1000" fill="hold"/>
                                        <p:tgtEl>
                                          <p:spTgt spid="31"/>
                                        </p:tgtEl>
                                        <p:attrNameLst>
                                          <p:attrName>ppt_x</p:attrName>
                                        </p:attrNameLst>
                                      </p:cBhvr>
                                      <p:tavLst>
                                        <p:tav tm="0">
                                          <p:val>
                                            <p:strVal val="#ppt_x"/>
                                          </p:val>
                                        </p:tav>
                                        <p:tav tm="100000">
                                          <p:val>
                                            <p:strVal val="#ppt_x"/>
                                          </p:val>
                                        </p:tav>
                                      </p:tavLst>
                                    </p:anim>
                                    <p:anim calcmode="lin" valueType="num">
                                      <p:cBhvr>
                                        <p:cTn id="9" dur="1000" fill="hold"/>
                                        <p:tgtEl>
                                          <p:spTgt spid="31"/>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1"/>
                                        </p:tgtEl>
                                        <p:attrNameLst>
                                          <p:attrName>style.visibility</p:attrName>
                                        </p:attrNameLst>
                                      </p:cBhvr>
                                      <p:to>
                                        <p:strVal val="visible"/>
                                      </p:to>
                                    </p:set>
                                    <p:animEffect transition="in" filter="fade">
                                      <p:cBhvr>
                                        <p:cTn id="12" dur="1000"/>
                                        <p:tgtEl>
                                          <p:spTgt spid="41"/>
                                        </p:tgtEl>
                                      </p:cBhvr>
                                    </p:animEffect>
                                    <p:anim calcmode="lin" valueType="num">
                                      <p:cBhvr>
                                        <p:cTn id="13" dur="1000" fill="hold"/>
                                        <p:tgtEl>
                                          <p:spTgt spid="41"/>
                                        </p:tgtEl>
                                        <p:attrNameLst>
                                          <p:attrName>ppt_x</p:attrName>
                                        </p:attrNameLst>
                                      </p:cBhvr>
                                      <p:tavLst>
                                        <p:tav tm="0">
                                          <p:val>
                                            <p:strVal val="#ppt_x"/>
                                          </p:val>
                                        </p:tav>
                                        <p:tav tm="100000">
                                          <p:val>
                                            <p:strVal val="#ppt_x"/>
                                          </p:val>
                                        </p:tav>
                                      </p:tavLst>
                                    </p:anim>
                                    <p:anim calcmode="lin" valueType="num">
                                      <p:cBhvr>
                                        <p:cTn id="14" dur="1000" fill="hold"/>
                                        <p:tgtEl>
                                          <p:spTgt spid="41"/>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0"/>
                                        </p:tgtEl>
                                        <p:attrNameLst>
                                          <p:attrName>style.visibility</p:attrName>
                                        </p:attrNameLst>
                                      </p:cBhvr>
                                      <p:to>
                                        <p:strVal val="visible"/>
                                      </p:to>
                                    </p:set>
                                    <p:animEffect transition="in" filter="fade">
                                      <p:cBhvr>
                                        <p:cTn id="17" dur="1000"/>
                                        <p:tgtEl>
                                          <p:spTgt spid="40"/>
                                        </p:tgtEl>
                                      </p:cBhvr>
                                    </p:animEffect>
                                    <p:anim calcmode="lin" valueType="num">
                                      <p:cBhvr>
                                        <p:cTn id="18" dur="1000" fill="hold"/>
                                        <p:tgtEl>
                                          <p:spTgt spid="40"/>
                                        </p:tgtEl>
                                        <p:attrNameLst>
                                          <p:attrName>ppt_x</p:attrName>
                                        </p:attrNameLst>
                                      </p:cBhvr>
                                      <p:tavLst>
                                        <p:tav tm="0">
                                          <p:val>
                                            <p:strVal val="#ppt_x"/>
                                          </p:val>
                                        </p:tav>
                                        <p:tav tm="100000">
                                          <p:val>
                                            <p:strVal val="#ppt_x"/>
                                          </p:val>
                                        </p:tav>
                                      </p:tavLst>
                                    </p:anim>
                                    <p:anim calcmode="lin" valueType="num">
                                      <p:cBhvr>
                                        <p:cTn id="19" dur="1000" fill="hold"/>
                                        <p:tgtEl>
                                          <p:spTgt spid="40"/>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fade">
                                      <p:cBhvr>
                                        <p:cTn id="22" dur="1000"/>
                                        <p:tgtEl>
                                          <p:spTgt spid="25"/>
                                        </p:tgtEl>
                                      </p:cBhvr>
                                    </p:animEffect>
                                    <p:anim calcmode="lin" valueType="num">
                                      <p:cBhvr>
                                        <p:cTn id="23" dur="1000" fill="hold"/>
                                        <p:tgtEl>
                                          <p:spTgt spid="25"/>
                                        </p:tgtEl>
                                        <p:attrNameLst>
                                          <p:attrName>ppt_x</p:attrName>
                                        </p:attrNameLst>
                                      </p:cBhvr>
                                      <p:tavLst>
                                        <p:tav tm="0">
                                          <p:val>
                                            <p:strVal val="#ppt_x"/>
                                          </p:val>
                                        </p:tav>
                                        <p:tav tm="100000">
                                          <p:val>
                                            <p:strVal val="#ppt_x"/>
                                          </p:val>
                                        </p:tav>
                                      </p:tavLst>
                                    </p:anim>
                                    <p:anim calcmode="lin" valueType="num">
                                      <p:cBhvr>
                                        <p:cTn id="24" dur="1000" fill="hold"/>
                                        <p:tgtEl>
                                          <p:spTgt spid="25"/>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2"/>
                                        </p:tgtEl>
                                        <p:attrNameLst>
                                          <p:attrName>style.visibility</p:attrName>
                                        </p:attrNameLst>
                                      </p:cBhvr>
                                      <p:to>
                                        <p:strVal val="visible"/>
                                      </p:to>
                                    </p:set>
                                    <p:animEffect transition="in" filter="fade">
                                      <p:cBhvr>
                                        <p:cTn id="27" dur="1000"/>
                                        <p:tgtEl>
                                          <p:spTgt spid="32"/>
                                        </p:tgtEl>
                                      </p:cBhvr>
                                    </p:animEffect>
                                    <p:anim calcmode="lin" valueType="num">
                                      <p:cBhvr>
                                        <p:cTn id="28" dur="1000" fill="hold"/>
                                        <p:tgtEl>
                                          <p:spTgt spid="32"/>
                                        </p:tgtEl>
                                        <p:attrNameLst>
                                          <p:attrName>ppt_x</p:attrName>
                                        </p:attrNameLst>
                                      </p:cBhvr>
                                      <p:tavLst>
                                        <p:tav tm="0">
                                          <p:val>
                                            <p:strVal val="#ppt_x"/>
                                          </p:val>
                                        </p:tav>
                                        <p:tav tm="100000">
                                          <p:val>
                                            <p:strVal val="#ppt_x"/>
                                          </p:val>
                                        </p:tav>
                                      </p:tavLst>
                                    </p:anim>
                                    <p:anim calcmode="lin" valueType="num">
                                      <p:cBhvr>
                                        <p:cTn id="29" dur="1000" fill="hold"/>
                                        <p:tgtEl>
                                          <p:spTgt spid="32"/>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42"/>
                                        </p:tgtEl>
                                        <p:attrNameLst>
                                          <p:attrName>style.visibility</p:attrName>
                                        </p:attrNameLst>
                                      </p:cBhvr>
                                      <p:to>
                                        <p:strVal val="visible"/>
                                      </p:to>
                                    </p:set>
                                    <p:animEffect transition="in" filter="fade">
                                      <p:cBhvr>
                                        <p:cTn id="32" dur="1000"/>
                                        <p:tgtEl>
                                          <p:spTgt spid="42"/>
                                        </p:tgtEl>
                                      </p:cBhvr>
                                    </p:animEffect>
                                    <p:anim calcmode="lin" valueType="num">
                                      <p:cBhvr>
                                        <p:cTn id="33" dur="1000" fill="hold"/>
                                        <p:tgtEl>
                                          <p:spTgt spid="42"/>
                                        </p:tgtEl>
                                        <p:attrNameLst>
                                          <p:attrName>ppt_x</p:attrName>
                                        </p:attrNameLst>
                                      </p:cBhvr>
                                      <p:tavLst>
                                        <p:tav tm="0">
                                          <p:val>
                                            <p:strVal val="#ppt_x"/>
                                          </p:val>
                                        </p:tav>
                                        <p:tav tm="100000">
                                          <p:val>
                                            <p:strVal val="#ppt_x"/>
                                          </p:val>
                                        </p:tav>
                                      </p:tavLst>
                                    </p:anim>
                                    <p:anim calcmode="lin" valueType="num">
                                      <p:cBhvr>
                                        <p:cTn id="34" dur="1000" fill="hold"/>
                                        <p:tgtEl>
                                          <p:spTgt spid="4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54103" y="1119499"/>
            <a:ext cx="5649360" cy="5263990"/>
          </a:xfrm>
          <a:prstGeom prst="rect">
            <a:avLst/>
          </a:prstGeom>
          <a:ln>
            <a:solidFill>
              <a:srgbClr val="0078D7"/>
            </a:solidFill>
          </a:ln>
        </p:spPr>
      </p:pic>
      <p:sp>
        <p:nvSpPr>
          <p:cNvPr id="2" name="Title 1"/>
          <p:cNvSpPr>
            <a:spLocks noGrp="1"/>
          </p:cNvSpPr>
          <p:nvPr>
            <p:ph type="title"/>
          </p:nvPr>
        </p:nvSpPr>
        <p:spPr/>
        <p:txBody>
          <a:bodyPr/>
          <a:lstStyle/>
          <a:p>
            <a:r>
              <a:rPr lang="en-US" sz="4400" dirty="0"/>
              <a:t>Anatomy of a timer job in SharePoint On-premises</a:t>
            </a:r>
            <a:endParaRPr lang="nl-BE" sz="4400" dirty="0"/>
          </a:p>
        </p:txBody>
      </p:sp>
      <p:grpSp>
        <p:nvGrpSpPr>
          <p:cNvPr id="12" name="Group 11"/>
          <p:cNvGrpSpPr/>
          <p:nvPr/>
        </p:nvGrpSpPr>
        <p:grpSpPr>
          <a:xfrm>
            <a:off x="6398885" y="1119499"/>
            <a:ext cx="5195843" cy="812504"/>
            <a:chOff x="6219421" y="1119499"/>
            <a:chExt cx="5195843" cy="812504"/>
          </a:xfrm>
        </p:grpSpPr>
        <p:sp>
          <p:nvSpPr>
            <p:cNvPr id="11" name="Rectangular Callout 10"/>
            <p:cNvSpPr/>
            <p:nvPr/>
          </p:nvSpPr>
          <p:spPr bwMode="auto">
            <a:xfrm>
              <a:off x="6219421" y="1403319"/>
              <a:ext cx="760575" cy="376015"/>
            </a:xfrm>
            <a:prstGeom prst="wedgeRectCallout">
              <a:avLst>
                <a:gd name="adj1" fmla="val -209597"/>
                <a:gd name="adj2" fmla="val 398863"/>
              </a:avLst>
            </a:prstGeom>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nl-BE" sz="2000" b="0" i="0" u="none" strike="noStrike" kern="0" cap="none" spc="0" normalizeH="0" baseline="0" noProof="0" dirty="0">
                <a:ln>
                  <a:noFill/>
                </a:ln>
                <a:gradFill>
                  <a:gsLst>
                    <a:gs pos="0">
                      <a:srgbClr val="FFFFFF"/>
                    </a:gs>
                    <a:gs pos="100000">
                      <a:srgbClr val="FFFFFF"/>
                    </a:gs>
                  </a:gsLst>
                  <a:lin ang="5400000" scaled="0"/>
                </a:gradFill>
                <a:effectLst/>
                <a:uLnTx/>
                <a:uFillTx/>
              </a:endParaRPr>
            </a:p>
          </p:txBody>
        </p:sp>
        <p:sp>
          <p:nvSpPr>
            <p:cNvPr id="5" name="Rectangle 4"/>
            <p:cNvSpPr/>
            <p:nvPr/>
          </p:nvSpPr>
          <p:spPr bwMode="auto">
            <a:xfrm>
              <a:off x="6219421" y="1119499"/>
              <a:ext cx="5195843" cy="812504"/>
            </a:xfrm>
            <a:prstGeom prst="rect">
              <a:avLst/>
            </a:prstGeom>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1" i="0" u="none" strike="noStrike" kern="0" cap="none" spc="0" normalizeH="0" baseline="0" noProof="0" dirty="0">
                  <a:ln>
                    <a:noFill/>
                  </a:ln>
                  <a:gradFill>
                    <a:gsLst>
                      <a:gs pos="0">
                        <a:srgbClr val="FFFFFF"/>
                      </a:gs>
                      <a:gs pos="100000">
                        <a:srgbClr val="FFFFFF"/>
                      </a:gs>
                    </a:gsLst>
                    <a:lin ang="5400000" scaled="0"/>
                  </a:gradFill>
                  <a:effectLst/>
                  <a:uLnTx/>
                  <a:uFillTx/>
                </a:rPr>
                <a:t>Scope </a:t>
              </a: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rPr>
                <a:t>= What sites to run against?</a:t>
              </a:r>
              <a:endParaRPr kumimoji="0" lang="nl-BE" sz="2000" b="0" i="0" u="none" strike="noStrike" kern="0" cap="none" spc="0" normalizeH="0" baseline="0" noProof="0" dirty="0">
                <a:ln>
                  <a:noFill/>
                </a:ln>
                <a:gradFill>
                  <a:gsLst>
                    <a:gs pos="0">
                      <a:srgbClr val="FFFFFF"/>
                    </a:gs>
                    <a:gs pos="100000">
                      <a:srgbClr val="FFFFFF"/>
                    </a:gs>
                  </a:gsLst>
                  <a:lin ang="5400000" scaled="0"/>
                </a:gradFill>
                <a:effectLst/>
                <a:uLnTx/>
                <a:uFillTx/>
              </a:endParaRPr>
            </a:p>
          </p:txBody>
        </p:sp>
      </p:grpSp>
      <p:sp>
        <p:nvSpPr>
          <p:cNvPr id="7" name="Rectangle 6"/>
          <p:cNvSpPr/>
          <p:nvPr/>
        </p:nvSpPr>
        <p:spPr bwMode="auto">
          <a:xfrm>
            <a:off x="6398885" y="3167641"/>
            <a:ext cx="5195843" cy="812504"/>
          </a:xfrm>
          <a:prstGeom prst="rect">
            <a:avLst/>
          </a:prstGeom>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1" i="0" u="none" strike="noStrike" kern="0" cap="none" spc="0" normalizeH="0" baseline="0" noProof="0" dirty="0">
                <a:ln>
                  <a:noFill/>
                </a:ln>
                <a:gradFill>
                  <a:gsLst>
                    <a:gs pos="0">
                      <a:srgbClr val="FFFFFF"/>
                    </a:gs>
                    <a:gs pos="100000">
                      <a:srgbClr val="FFFFFF"/>
                    </a:gs>
                  </a:gsLst>
                  <a:lin ang="5400000" scaled="0"/>
                </a:gradFill>
                <a:effectLst/>
                <a:uLnTx/>
                <a:uFillTx/>
              </a:rPr>
              <a:t>Host </a:t>
            </a: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rPr>
              <a:t>= Where to run?</a:t>
            </a:r>
            <a:endParaRPr kumimoji="0" lang="nl-BE" sz="2000" b="0" i="0" u="none" strike="noStrike" kern="0" cap="none" spc="0" normalizeH="0" baseline="0" noProof="0" dirty="0">
              <a:ln>
                <a:noFill/>
              </a:ln>
              <a:gradFill>
                <a:gsLst>
                  <a:gs pos="0">
                    <a:srgbClr val="FFFFFF"/>
                  </a:gs>
                  <a:gs pos="100000">
                    <a:srgbClr val="FFFFFF"/>
                  </a:gs>
                </a:gsLst>
                <a:lin ang="5400000" scaled="0"/>
              </a:gradFill>
              <a:effectLst/>
              <a:uLnTx/>
              <a:uFillTx/>
            </a:endParaRPr>
          </a:p>
        </p:txBody>
      </p:sp>
      <p:sp>
        <p:nvSpPr>
          <p:cNvPr id="8" name="Rectangle 7"/>
          <p:cNvSpPr/>
          <p:nvPr/>
        </p:nvSpPr>
        <p:spPr bwMode="auto">
          <a:xfrm>
            <a:off x="6398885" y="4191712"/>
            <a:ext cx="5195843" cy="812504"/>
          </a:xfrm>
          <a:prstGeom prst="rect">
            <a:avLst/>
          </a:prstGeom>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1" i="0" u="none" strike="noStrike" kern="0" cap="none" spc="0" normalizeH="0" baseline="0" noProof="0" dirty="0">
                <a:ln>
                  <a:noFill/>
                </a:ln>
                <a:gradFill>
                  <a:gsLst>
                    <a:gs pos="0">
                      <a:srgbClr val="FFFFFF"/>
                    </a:gs>
                    <a:gs pos="100000">
                      <a:srgbClr val="FFFFFF"/>
                    </a:gs>
                  </a:gsLst>
                  <a:lin ang="5400000" scaled="0"/>
                </a:gradFill>
                <a:effectLst/>
                <a:uLnTx/>
                <a:uFillTx/>
              </a:rPr>
              <a:t>Authentication </a:t>
            </a: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rPr>
              <a:t>= Who’s running it?</a:t>
            </a:r>
            <a:endParaRPr kumimoji="0" lang="nl-BE" sz="2000" b="0" i="0" u="none" strike="noStrike" kern="0" cap="none" spc="0" normalizeH="0" baseline="0" noProof="0" dirty="0">
              <a:ln>
                <a:noFill/>
              </a:ln>
              <a:gradFill>
                <a:gsLst>
                  <a:gs pos="0">
                    <a:srgbClr val="FFFFFF"/>
                  </a:gs>
                  <a:gs pos="100000">
                    <a:srgbClr val="FFFFFF"/>
                  </a:gs>
                </a:gsLst>
                <a:lin ang="5400000" scaled="0"/>
              </a:gradFill>
              <a:effectLst/>
              <a:uLnTx/>
              <a:uFillTx/>
            </a:endParaRPr>
          </a:p>
        </p:txBody>
      </p:sp>
      <p:grpSp>
        <p:nvGrpSpPr>
          <p:cNvPr id="13" name="Group 12"/>
          <p:cNvGrpSpPr/>
          <p:nvPr/>
        </p:nvGrpSpPr>
        <p:grpSpPr>
          <a:xfrm>
            <a:off x="6398885" y="2143570"/>
            <a:ext cx="5195843" cy="812504"/>
            <a:chOff x="6219421" y="2143570"/>
            <a:chExt cx="5195843" cy="812504"/>
          </a:xfrm>
        </p:grpSpPr>
        <p:sp>
          <p:nvSpPr>
            <p:cNvPr id="6" name="Rectangle 5"/>
            <p:cNvSpPr/>
            <p:nvPr/>
          </p:nvSpPr>
          <p:spPr bwMode="auto">
            <a:xfrm>
              <a:off x="6219421" y="2143570"/>
              <a:ext cx="5195843" cy="812504"/>
            </a:xfrm>
            <a:prstGeom prst="rect">
              <a:avLst/>
            </a:prstGeom>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1" i="0" u="none" strike="noStrike" kern="0" cap="none" spc="0" normalizeH="0" baseline="0" noProof="0" dirty="0">
                  <a:ln>
                    <a:noFill/>
                  </a:ln>
                  <a:gradFill>
                    <a:gsLst>
                      <a:gs pos="0">
                        <a:srgbClr val="FFFFFF"/>
                      </a:gs>
                      <a:gs pos="100000">
                        <a:srgbClr val="FFFFFF"/>
                      </a:gs>
                    </a:gsLst>
                    <a:lin ang="5400000" scaled="0"/>
                  </a:gradFill>
                  <a:effectLst/>
                  <a:uLnTx/>
                  <a:uFillTx/>
                </a:rPr>
                <a:t>Schedule </a:t>
              </a: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rPr>
                <a:t>= When to run?</a:t>
              </a:r>
              <a:endParaRPr kumimoji="0" lang="nl-BE" sz="2000" b="0" i="0" u="none" strike="noStrike" kern="0" cap="none" spc="0" normalizeH="0" baseline="0" noProof="0" dirty="0">
                <a:ln>
                  <a:noFill/>
                </a:ln>
                <a:gradFill>
                  <a:gsLst>
                    <a:gs pos="0">
                      <a:srgbClr val="FFFFFF"/>
                    </a:gs>
                    <a:gs pos="100000">
                      <a:srgbClr val="FFFFFF"/>
                    </a:gs>
                  </a:gsLst>
                  <a:lin ang="5400000" scaled="0"/>
                </a:gradFill>
                <a:effectLst/>
                <a:uLnTx/>
                <a:uFillTx/>
              </a:endParaRPr>
            </a:p>
          </p:txBody>
        </p:sp>
        <p:sp>
          <p:nvSpPr>
            <p:cNvPr id="9" name="Rectangular Callout 8"/>
            <p:cNvSpPr/>
            <p:nvPr/>
          </p:nvSpPr>
          <p:spPr bwMode="auto">
            <a:xfrm>
              <a:off x="6219421" y="2361814"/>
              <a:ext cx="760575" cy="376015"/>
            </a:xfrm>
            <a:prstGeom prst="wedgeRectCallout">
              <a:avLst>
                <a:gd name="adj1" fmla="val -145552"/>
                <a:gd name="adj2" fmla="val 330682"/>
              </a:avLst>
            </a:prstGeom>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nl-BE" sz="2000" b="0" i="0" u="none" strike="noStrike" kern="0" cap="none" spc="0" normalizeH="0" baseline="0" noProof="0" dirty="0">
                <a:ln>
                  <a:noFill/>
                </a:ln>
                <a:gradFill>
                  <a:gsLst>
                    <a:gs pos="0">
                      <a:srgbClr val="FFFFFF"/>
                    </a:gs>
                    <a:gs pos="100000">
                      <a:srgbClr val="FFFFFF"/>
                    </a:gs>
                  </a:gsLst>
                  <a:lin ang="5400000" scaled="0"/>
                </a:gradFill>
                <a:effectLst/>
                <a:uLnTx/>
                <a:uFillTx/>
              </a:endParaRPr>
            </a:p>
          </p:txBody>
        </p:sp>
      </p:grpSp>
    </p:spTree>
    <p:extLst>
      <p:ext uri="{BB962C8B-B14F-4D97-AF65-F5344CB8AC3E}">
        <p14:creationId xmlns:p14="http://schemas.microsoft.com/office/powerpoint/2010/main" val="1399458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“Remote” timer jobs components</a:t>
            </a:r>
            <a:endParaRPr lang="nl-BE" dirty="0"/>
          </a:p>
        </p:txBody>
      </p:sp>
      <p:sp>
        <p:nvSpPr>
          <p:cNvPr id="4" name="Rectangle 3"/>
          <p:cNvSpPr/>
          <p:nvPr/>
        </p:nvSpPr>
        <p:spPr bwMode="auto">
          <a:xfrm>
            <a:off x="2714018" y="1731524"/>
            <a:ext cx="1945532" cy="593388"/>
          </a:xfrm>
          <a:prstGeom prst="rect">
            <a:avLst/>
          </a:prstGeom>
          <a:solidFill>
            <a:schemeClr val="accent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1" i="0" u="none" strike="noStrike" kern="0" cap="none" spc="0" normalizeH="0" baseline="0" noProof="0" dirty="0">
                <a:ln>
                  <a:noFill/>
                </a:ln>
                <a:gradFill>
                  <a:gsLst>
                    <a:gs pos="0">
                      <a:srgbClr val="FFFFFF"/>
                    </a:gs>
                    <a:gs pos="100000">
                      <a:srgbClr val="FFFFFF"/>
                    </a:gs>
                  </a:gsLst>
                  <a:lin ang="5400000" scaled="0"/>
                </a:gradFill>
                <a:effectLst/>
                <a:uLnTx/>
                <a:uFillTx/>
              </a:rPr>
              <a:t>Scope</a:t>
            </a:r>
            <a:endParaRPr kumimoji="0" lang="nl-BE" sz="2000" b="1" i="0" u="none" strike="noStrike" kern="0" cap="none" spc="0" normalizeH="0" baseline="0" noProof="0" dirty="0">
              <a:ln>
                <a:noFill/>
              </a:ln>
              <a:gradFill>
                <a:gsLst>
                  <a:gs pos="0">
                    <a:srgbClr val="FFFFFF"/>
                  </a:gs>
                  <a:gs pos="100000">
                    <a:srgbClr val="FFFFFF"/>
                  </a:gs>
                </a:gsLst>
                <a:lin ang="5400000" scaled="0"/>
              </a:gradFill>
              <a:effectLst/>
              <a:uLnTx/>
              <a:uFillTx/>
            </a:endParaRPr>
          </a:p>
        </p:txBody>
      </p:sp>
      <p:sp>
        <p:nvSpPr>
          <p:cNvPr id="5" name="Rectangle 4"/>
          <p:cNvSpPr/>
          <p:nvPr/>
        </p:nvSpPr>
        <p:spPr bwMode="auto">
          <a:xfrm>
            <a:off x="4948137" y="1731524"/>
            <a:ext cx="1945532" cy="593388"/>
          </a:xfrm>
          <a:prstGeom prst="rect">
            <a:avLst/>
          </a:prstGeom>
          <a:solidFill>
            <a:schemeClr val="accent5"/>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1" i="0" u="none" strike="noStrike" kern="0" cap="none" spc="0" normalizeH="0" baseline="0" noProof="0" dirty="0">
                <a:ln>
                  <a:noFill/>
                </a:ln>
                <a:gradFill>
                  <a:gsLst>
                    <a:gs pos="0">
                      <a:srgbClr val="FFFFFF"/>
                    </a:gs>
                    <a:gs pos="100000">
                      <a:srgbClr val="FFFFFF"/>
                    </a:gs>
                  </a:gsLst>
                  <a:lin ang="5400000" scaled="0"/>
                </a:gradFill>
                <a:effectLst/>
                <a:uLnTx/>
                <a:uFillTx/>
              </a:rPr>
              <a:t>Schedule</a:t>
            </a:r>
            <a:endParaRPr kumimoji="0" lang="nl-BE" sz="2000" b="1" i="0" u="none" strike="noStrike" kern="0" cap="none" spc="0" normalizeH="0" baseline="0" noProof="0" dirty="0">
              <a:ln>
                <a:noFill/>
              </a:ln>
              <a:gradFill>
                <a:gsLst>
                  <a:gs pos="0">
                    <a:srgbClr val="FFFFFF"/>
                  </a:gs>
                  <a:gs pos="100000">
                    <a:srgbClr val="FFFFFF"/>
                  </a:gs>
                </a:gsLst>
                <a:lin ang="5400000" scaled="0"/>
              </a:gradFill>
              <a:effectLst/>
              <a:uLnTx/>
              <a:uFillTx/>
            </a:endParaRPr>
          </a:p>
        </p:txBody>
      </p:sp>
      <p:sp>
        <p:nvSpPr>
          <p:cNvPr id="6" name="Rectangle 5"/>
          <p:cNvSpPr/>
          <p:nvPr/>
        </p:nvSpPr>
        <p:spPr bwMode="auto">
          <a:xfrm>
            <a:off x="7182256" y="1731524"/>
            <a:ext cx="1945532" cy="593388"/>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1" i="0" u="none" strike="noStrike" kern="0" cap="none" spc="0" normalizeH="0" baseline="0" noProof="0" dirty="0">
                <a:ln>
                  <a:noFill/>
                </a:ln>
                <a:gradFill>
                  <a:gsLst>
                    <a:gs pos="0">
                      <a:srgbClr val="FFFFFF"/>
                    </a:gs>
                    <a:gs pos="100000">
                      <a:srgbClr val="FFFFFF"/>
                    </a:gs>
                  </a:gsLst>
                  <a:lin ang="5400000" scaled="0"/>
                </a:gradFill>
                <a:effectLst/>
                <a:uLnTx/>
                <a:uFillTx/>
              </a:rPr>
              <a:t>Host</a:t>
            </a:r>
            <a:endParaRPr kumimoji="0" lang="nl-BE" sz="2000" b="1" i="0" u="none" strike="noStrike" kern="0" cap="none" spc="0" normalizeH="0" baseline="0" noProof="0" dirty="0">
              <a:ln>
                <a:noFill/>
              </a:ln>
              <a:gradFill>
                <a:gsLst>
                  <a:gs pos="0">
                    <a:srgbClr val="FFFFFF"/>
                  </a:gs>
                  <a:gs pos="100000">
                    <a:srgbClr val="FFFFFF"/>
                  </a:gs>
                </a:gsLst>
                <a:lin ang="5400000" scaled="0"/>
              </a:gradFill>
              <a:effectLst/>
              <a:uLnTx/>
              <a:uFillTx/>
            </a:endParaRPr>
          </a:p>
        </p:txBody>
      </p:sp>
      <p:sp>
        <p:nvSpPr>
          <p:cNvPr id="7" name="Rectangle 6"/>
          <p:cNvSpPr/>
          <p:nvPr/>
        </p:nvSpPr>
        <p:spPr bwMode="auto">
          <a:xfrm>
            <a:off x="9416375" y="1731524"/>
            <a:ext cx="1945532" cy="593388"/>
          </a:xfrm>
          <a:prstGeom prst="rect">
            <a:avLst/>
          </a:prstGeom>
          <a:solidFill>
            <a:schemeClr val="accent3"/>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1" i="0" u="none" strike="noStrike" kern="0" cap="none" spc="0" normalizeH="0" baseline="0" noProof="0" dirty="0">
                <a:ln>
                  <a:noFill/>
                </a:ln>
                <a:gradFill>
                  <a:gsLst>
                    <a:gs pos="0">
                      <a:srgbClr val="FFFFFF"/>
                    </a:gs>
                    <a:gs pos="100000">
                      <a:srgbClr val="FFFFFF"/>
                    </a:gs>
                  </a:gsLst>
                  <a:lin ang="5400000" scaled="0"/>
                </a:gradFill>
                <a:effectLst/>
                <a:uLnTx/>
                <a:uFillTx/>
              </a:rPr>
              <a:t>Authentication</a:t>
            </a:r>
            <a:endParaRPr kumimoji="0" lang="nl-BE" sz="2000" b="1" i="0" u="none" strike="noStrike" kern="0" cap="none" spc="0" normalizeH="0" baseline="0" noProof="0" dirty="0">
              <a:ln>
                <a:noFill/>
              </a:ln>
              <a:gradFill>
                <a:gsLst>
                  <a:gs pos="0">
                    <a:srgbClr val="FFFFFF"/>
                  </a:gs>
                  <a:gs pos="100000">
                    <a:srgbClr val="FFFFFF"/>
                  </a:gs>
                </a:gsLst>
                <a:lin ang="5400000" scaled="0"/>
              </a:gradFill>
              <a:effectLst/>
              <a:uLnTx/>
              <a:uFillTx/>
            </a:endParaRPr>
          </a:p>
        </p:txBody>
      </p:sp>
      <p:sp>
        <p:nvSpPr>
          <p:cNvPr id="8" name="Rectangle 7"/>
          <p:cNvSpPr/>
          <p:nvPr/>
        </p:nvSpPr>
        <p:spPr bwMode="auto">
          <a:xfrm>
            <a:off x="434503" y="2778871"/>
            <a:ext cx="1945532" cy="859276"/>
          </a:xfrm>
          <a:prstGeom prst="rect">
            <a:avLst/>
          </a:prstGeom>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1" i="0" u="none" strike="noStrike" kern="0" cap="none" spc="0" normalizeH="0" baseline="0" noProof="0" dirty="0">
                <a:ln>
                  <a:noFill/>
                </a:ln>
                <a:gradFill>
                  <a:gsLst>
                    <a:gs pos="0">
                      <a:srgbClr val="FFFFFF"/>
                    </a:gs>
                    <a:gs pos="100000">
                      <a:srgbClr val="FFFFFF"/>
                    </a:gs>
                  </a:gsLst>
                  <a:lin ang="5400000" scaled="0"/>
                </a:gradFill>
                <a:effectLst/>
                <a:uLnTx/>
                <a:uFillTx/>
              </a:rPr>
              <a:t>Timer jobs</a:t>
            </a:r>
            <a:endParaRPr kumimoji="0" lang="nl-BE" sz="2000" b="1" i="0" u="none" strike="noStrike" kern="0" cap="none" spc="0" normalizeH="0" baseline="0" noProof="0" dirty="0">
              <a:ln>
                <a:noFill/>
              </a:ln>
              <a:gradFill>
                <a:gsLst>
                  <a:gs pos="0">
                    <a:srgbClr val="FFFFFF"/>
                  </a:gs>
                  <a:gs pos="100000">
                    <a:srgbClr val="FFFFFF"/>
                  </a:gs>
                </a:gsLst>
                <a:lin ang="5400000" scaled="0"/>
              </a:gradFill>
              <a:effectLst/>
              <a:uLnTx/>
              <a:uFillTx/>
            </a:endParaRPr>
          </a:p>
        </p:txBody>
      </p:sp>
      <p:sp>
        <p:nvSpPr>
          <p:cNvPr id="9" name="Rectangle 8"/>
          <p:cNvSpPr/>
          <p:nvPr/>
        </p:nvSpPr>
        <p:spPr bwMode="auto">
          <a:xfrm>
            <a:off x="434503" y="4189245"/>
            <a:ext cx="1945532" cy="859276"/>
          </a:xfrm>
          <a:prstGeom prst="rect">
            <a:avLst/>
          </a:prstGeom>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1" i="0" u="none" strike="noStrike" kern="0" cap="none" spc="0" normalizeH="0" baseline="0" noProof="0" dirty="0">
                <a:ln>
                  <a:noFill/>
                </a:ln>
                <a:gradFill>
                  <a:gsLst>
                    <a:gs pos="0">
                      <a:srgbClr val="FFFFFF"/>
                    </a:gs>
                    <a:gs pos="100000">
                      <a:srgbClr val="FFFFFF"/>
                    </a:gs>
                  </a:gsLst>
                  <a:lin ang="5400000" scaled="0"/>
                </a:gradFill>
                <a:effectLst/>
                <a:uLnTx/>
                <a:uFillTx/>
              </a:rPr>
              <a:t>“Remote” timer jobs</a:t>
            </a:r>
            <a:endParaRPr kumimoji="0" lang="nl-BE" sz="2000" b="1" i="0" u="none" strike="noStrike" kern="0" cap="none" spc="0" normalizeH="0" baseline="0" noProof="0" dirty="0">
              <a:ln>
                <a:noFill/>
              </a:ln>
              <a:gradFill>
                <a:gsLst>
                  <a:gs pos="0">
                    <a:srgbClr val="FFFFFF"/>
                  </a:gs>
                  <a:gs pos="100000">
                    <a:srgbClr val="FFFFFF"/>
                  </a:gs>
                </a:gsLst>
                <a:lin ang="5400000" scaled="0"/>
              </a:gradFill>
              <a:effectLst/>
              <a:uLnTx/>
              <a:uFillTx/>
            </a:endParaRPr>
          </a:p>
        </p:txBody>
      </p:sp>
      <p:sp>
        <p:nvSpPr>
          <p:cNvPr id="10" name="Rectangle 9"/>
          <p:cNvSpPr/>
          <p:nvPr/>
        </p:nvSpPr>
        <p:spPr bwMode="auto">
          <a:xfrm>
            <a:off x="2714018" y="2778871"/>
            <a:ext cx="1945532" cy="859276"/>
          </a:xfrm>
          <a:prstGeom prst="rect">
            <a:avLst/>
          </a:prstGeom>
          <a:solidFill>
            <a:schemeClr val="accent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1800" b="1" i="0" u="none" strike="noStrike" kern="0" cap="none" spc="0" normalizeH="0" baseline="0" noProof="0" dirty="0">
                <a:ln>
                  <a:noFill/>
                </a:ln>
                <a:gradFill>
                  <a:gsLst>
                    <a:gs pos="0">
                      <a:srgbClr val="FFFFFF"/>
                    </a:gs>
                    <a:gs pos="100000">
                      <a:srgbClr val="FFFFFF"/>
                    </a:gs>
                  </a:gsLst>
                  <a:lin ang="5400000" scaled="0"/>
                </a:gradFill>
                <a:effectLst/>
                <a:uLnTx/>
                <a:uFillTx/>
              </a:rPr>
              <a:t>Web Application</a:t>
            </a:r>
          </a:p>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1800" b="1" i="0" u="none" strike="noStrike" kern="0" cap="none" spc="0" normalizeH="0" baseline="0" noProof="0" dirty="0">
                <a:ln>
                  <a:noFill/>
                </a:ln>
                <a:gradFill>
                  <a:gsLst>
                    <a:gs pos="0">
                      <a:srgbClr val="FFFFFF"/>
                    </a:gs>
                    <a:gs pos="100000">
                      <a:srgbClr val="FFFFFF"/>
                    </a:gs>
                  </a:gsLst>
                  <a:lin ang="5400000" scaled="0"/>
                </a:gradFill>
                <a:effectLst/>
                <a:uLnTx/>
                <a:uFillTx/>
              </a:rPr>
              <a:t>Farm</a:t>
            </a:r>
            <a:endParaRPr kumimoji="0" lang="nl-BE" sz="1800" b="1" i="0" u="none" strike="noStrike" kern="0" cap="none" spc="0" normalizeH="0" baseline="0" noProof="0" dirty="0">
              <a:ln>
                <a:noFill/>
              </a:ln>
              <a:gradFill>
                <a:gsLst>
                  <a:gs pos="0">
                    <a:srgbClr val="FFFFFF"/>
                  </a:gs>
                  <a:gs pos="100000">
                    <a:srgbClr val="FFFFFF"/>
                  </a:gs>
                </a:gsLst>
                <a:lin ang="5400000" scaled="0"/>
              </a:gradFill>
              <a:effectLst/>
              <a:uLnTx/>
              <a:uFillTx/>
            </a:endParaRPr>
          </a:p>
        </p:txBody>
      </p:sp>
      <p:sp>
        <p:nvSpPr>
          <p:cNvPr id="11" name="Rectangle 10"/>
          <p:cNvSpPr/>
          <p:nvPr/>
        </p:nvSpPr>
        <p:spPr bwMode="auto">
          <a:xfrm>
            <a:off x="2714018" y="4189245"/>
            <a:ext cx="1945532" cy="859276"/>
          </a:xfrm>
          <a:prstGeom prst="rect">
            <a:avLst/>
          </a:prstGeom>
          <a:solidFill>
            <a:schemeClr val="accent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1800" b="1" i="0" u="none" strike="noStrike" kern="0" cap="none" spc="0" normalizeH="0" baseline="0" noProof="0" dirty="0">
                <a:ln>
                  <a:noFill/>
                </a:ln>
                <a:gradFill>
                  <a:gsLst>
                    <a:gs pos="0">
                      <a:srgbClr val="FFFFFF"/>
                    </a:gs>
                    <a:gs pos="100000">
                      <a:srgbClr val="FFFFFF"/>
                    </a:gs>
                  </a:gsLst>
                  <a:lin ang="5400000" scaled="0"/>
                </a:gradFill>
                <a:effectLst/>
                <a:uLnTx/>
                <a:uFillTx/>
              </a:rPr>
              <a:t>(Wildcard) Site collection scope</a:t>
            </a:r>
            <a:endParaRPr kumimoji="0" lang="nl-BE" sz="1800" b="1" i="0" u="none" strike="noStrike" kern="0" cap="none" spc="0" normalizeH="0" baseline="0" noProof="0" dirty="0">
              <a:ln>
                <a:noFill/>
              </a:ln>
              <a:gradFill>
                <a:gsLst>
                  <a:gs pos="0">
                    <a:srgbClr val="FFFFFF"/>
                  </a:gs>
                  <a:gs pos="100000">
                    <a:srgbClr val="FFFFFF"/>
                  </a:gs>
                </a:gsLst>
                <a:lin ang="5400000" scaled="0"/>
              </a:gradFill>
              <a:effectLst/>
              <a:uLnTx/>
              <a:uFillTx/>
            </a:endParaRPr>
          </a:p>
        </p:txBody>
      </p:sp>
      <p:sp>
        <p:nvSpPr>
          <p:cNvPr id="12" name="Rectangle 11"/>
          <p:cNvSpPr/>
          <p:nvPr/>
        </p:nvSpPr>
        <p:spPr bwMode="auto">
          <a:xfrm>
            <a:off x="4948137" y="2778871"/>
            <a:ext cx="1945532" cy="859276"/>
          </a:xfrm>
          <a:prstGeom prst="rect">
            <a:avLst/>
          </a:prstGeom>
          <a:solidFill>
            <a:schemeClr val="accent5"/>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1800" b="1" i="0" u="none" strike="noStrike" kern="0" cap="none" spc="0" normalizeH="0" baseline="0" noProof="0" dirty="0">
                <a:ln>
                  <a:noFill/>
                </a:ln>
                <a:gradFill>
                  <a:gsLst>
                    <a:gs pos="0">
                      <a:srgbClr val="FFFFFF"/>
                    </a:gs>
                    <a:gs pos="100000">
                      <a:srgbClr val="FFFFFF"/>
                    </a:gs>
                  </a:gsLst>
                  <a:lin ang="5400000" scaled="0"/>
                </a:gradFill>
                <a:effectLst/>
                <a:uLnTx/>
                <a:uFillTx/>
              </a:rPr>
              <a:t>Via Central Administration</a:t>
            </a:r>
            <a:endParaRPr kumimoji="0" lang="nl-BE" sz="1800" b="1" i="0" u="none" strike="noStrike" kern="0" cap="none" spc="0" normalizeH="0" baseline="0" noProof="0" dirty="0">
              <a:ln>
                <a:noFill/>
              </a:ln>
              <a:gradFill>
                <a:gsLst>
                  <a:gs pos="0">
                    <a:srgbClr val="FFFFFF"/>
                  </a:gs>
                  <a:gs pos="100000">
                    <a:srgbClr val="FFFFFF"/>
                  </a:gs>
                </a:gsLst>
                <a:lin ang="5400000" scaled="0"/>
              </a:gradFill>
              <a:effectLst/>
              <a:uLnTx/>
              <a:uFillTx/>
            </a:endParaRPr>
          </a:p>
        </p:txBody>
      </p:sp>
      <p:sp>
        <p:nvSpPr>
          <p:cNvPr id="13" name="Rectangle 12"/>
          <p:cNvSpPr/>
          <p:nvPr/>
        </p:nvSpPr>
        <p:spPr bwMode="auto">
          <a:xfrm>
            <a:off x="4948137" y="4189245"/>
            <a:ext cx="1945532" cy="859276"/>
          </a:xfrm>
          <a:prstGeom prst="rect">
            <a:avLst/>
          </a:prstGeom>
          <a:solidFill>
            <a:schemeClr val="accent5"/>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1800" b="1" i="0" u="none" strike="noStrike" kern="0" cap="none" spc="0" normalizeH="0" baseline="0" noProof="0" dirty="0">
                <a:ln>
                  <a:noFill/>
                </a:ln>
                <a:gradFill>
                  <a:gsLst>
                    <a:gs pos="0">
                      <a:srgbClr val="FFFFFF"/>
                    </a:gs>
                    <a:gs pos="100000">
                      <a:srgbClr val="FFFFFF"/>
                    </a:gs>
                  </a:gsLst>
                  <a:lin ang="5400000" scaled="0"/>
                </a:gradFill>
                <a:effectLst/>
                <a:uLnTx/>
                <a:uFillTx/>
              </a:rPr>
              <a:t>Azure Web jobs</a:t>
            </a:r>
          </a:p>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1800" b="1" i="0" u="none" strike="noStrike" kern="0" cap="none" spc="0" normalizeH="0" baseline="0" noProof="0" dirty="0">
                <a:ln>
                  <a:noFill/>
                </a:ln>
                <a:gradFill>
                  <a:gsLst>
                    <a:gs pos="0">
                      <a:srgbClr val="FFFFFF"/>
                    </a:gs>
                    <a:gs pos="100000">
                      <a:srgbClr val="FFFFFF"/>
                    </a:gs>
                  </a:gsLst>
                  <a:lin ang="5400000" scaled="0"/>
                </a:gradFill>
                <a:effectLst/>
                <a:uLnTx/>
                <a:uFillTx/>
              </a:rPr>
              <a:t>Windows Scheduler</a:t>
            </a:r>
            <a:endParaRPr kumimoji="0" lang="nl-BE" sz="1800" b="1" i="0" u="none" strike="noStrike" kern="0" cap="none" spc="0" normalizeH="0" baseline="0" noProof="0" dirty="0">
              <a:ln>
                <a:noFill/>
              </a:ln>
              <a:gradFill>
                <a:gsLst>
                  <a:gs pos="0">
                    <a:srgbClr val="FFFFFF"/>
                  </a:gs>
                  <a:gs pos="100000">
                    <a:srgbClr val="FFFFFF"/>
                  </a:gs>
                </a:gsLst>
                <a:lin ang="5400000" scaled="0"/>
              </a:gradFill>
              <a:effectLst/>
              <a:uLnTx/>
              <a:uFillTx/>
            </a:endParaRPr>
          </a:p>
        </p:txBody>
      </p:sp>
      <p:sp>
        <p:nvSpPr>
          <p:cNvPr id="14" name="Rectangle 13"/>
          <p:cNvSpPr/>
          <p:nvPr/>
        </p:nvSpPr>
        <p:spPr bwMode="auto">
          <a:xfrm>
            <a:off x="7182256" y="2778871"/>
            <a:ext cx="1945532" cy="859276"/>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1800" b="1" i="0" u="none" strike="noStrike" kern="0" cap="none" spc="0" normalizeH="0" baseline="0" noProof="0" dirty="0">
                <a:ln>
                  <a:noFill/>
                </a:ln>
                <a:gradFill>
                  <a:gsLst>
                    <a:gs pos="0">
                      <a:srgbClr val="FFFFFF"/>
                    </a:gs>
                    <a:gs pos="100000">
                      <a:srgbClr val="FFFFFF"/>
                    </a:gs>
                  </a:gsLst>
                  <a:lin ang="5400000" scaled="0"/>
                </a:gradFill>
                <a:effectLst/>
                <a:uLnTx/>
                <a:uFillTx/>
              </a:rPr>
              <a:t>SharePoint server</a:t>
            </a:r>
            <a:endParaRPr kumimoji="0" lang="nl-BE" sz="1800" b="1" i="0" u="none" strike="noStrike" kern="0" cap="none" spc="0" normalizeH="0" baseline="0" noProof="0" dirty="0">
              <a:ln>
                <a:noFill/>
              </a:ln>
              <a:gradFill>
                <a:gsLst>
                  <a:gs pos="0">
                    <a:srgbClr val="FFFFFF"/>
                  </a:gs>
                  <a:gs pos="100000">
                    <a:srgbClr val="FFFFFF"/>
                  </a:gs>
                </a:gsLst>
                <a:lin ang="5400000" scaled="0"/>
              </a:gradFill>
              <a:effectLst/>
              <a:uLnTx/>
              <a:uFillTx/>
            </a:endParaRPr>
          </a:p>
        </p:txBody>
      </p:sp>
      <p:sp>
        <p:nvSpPr>
          <p:cNvPr id="15" name="Rectangle 14"/>
          <p:cNvSpPr/>
          <p:nvPr/>
        </p:nvSpPr>
        <p:spPr bwMode="auto">
          <a:xfrm>
            <a:off x="7182256" y="4189245"/>
            <a:ext cx="1945532" cy="859276"/>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1800" b="1" i="0" u="none" strike="noStrike" kern="0" cap="none" spc="0" normalizeH="0" baseline="0" noProof="0" dirty="0">
                <a:ln>
                  <a:noFill/>
                </a:ln>
                <a:gradFill>
                  <a:gsLst>
                    <a:gs pos="0">
                      <a:srgbClr val="FFFFFF"/>
                    </a:gs>
                    <a:gs pos="100000">
                      <a:srgbClr val="FFFFFF"/>
                    </a:gs>
                  </a:gsLst>
                  <a:lin ang="5400000" scaled="0"/>
                </a:gradFill>
                <a:effectLst/>
                <a:uLnTx/>
                <a:uFillTx/>
              </a:rPr>
              <a:t>Azure</a:t>
            </a:r>
          </a:p>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1800" b="1" i="0" u="none" strike="noStrike" kern="0" cap="none" spc="0" normalizeH="0" baseline="0" noProof="0" dirty="0">
                <a:ln>
                  <a:noFill/>
                </a:ln>
                <a:gradFill>
                  <a:gsLst>
                    <a:gs pos="0">
                      <a:srgbClr val="FFFFFF"/>
                    </a:gs>
                    <a:gs pos="100000">
                      <a:srgbClr val="FFFFFF"/>
                    </a:gs>
                  </a:gsLst>
                  <a:lin ang="5400000" scaled="0"/>
                </a:gradFill>
                <a:effectLst/>
                <a:uLnTx/>
                <a:uFillTx/>
              </a:rPr>
              <a:t>Windows server</a:t>
            </a:r>
            <a:endParaRPr kumimoji="0" lang="nl-BE" sz="1800" b="1" i="0" u="none" strike="noStrike" kern="0" cap="none" spc="0" normalizeH="0" baseline="0" noProof="0" dirty="0">
              <a:ln>
                <a:noFill/>
              </a:ln>
              <a:gradFill>
                <a:gsLst>
                  <a:gs pos="0">
                    <a:srgbClr val="FFFFFF"/>
                  </a:gs>
                  <a:gs pos="100000">
                    <a:srgbClr val="FFFFFF"/>
                  </a:gs>
                </a:gsLst>
                <a:lin ang="5400000" scaled="0"/>
              </a:gradFill>
              <a:effectLst/>
              <a:uLnTx/>
              <a:uFillTx/>
            </a:endParaRPr>
          </a:p>
        </p:txBody>
      </p:sp>
      <p:sp>
        <p:nvSpPr>
          <p:cNvPr id="16" name="Rectangle 15"/>
          <p:cNvSpPr/>
          <p:nvPr/>
        </p:nvSpPr>
        <p:spPr bwMode="auto">
          <a:xfrm>
            <a:off x="9416375" y="2778871"/>
            <a:ext cx="1945532" cy="859276"/>
          </a:xfrm>
          <a:prstGeom prst="rect">
            <a:avLst/>
          </a:prstGeom>
          <a:solidFill>
            <a:schemeClr val="accent3"/>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1800" b="1" i="0" u="none" strike="noStrike" kern="0" cap="none" spc="0" normalizeH="0" baseline="0" noProof="0" dirty="0">
                <a:ln>
                  <a:noFill/>
                </a:ln>
                <a:gradFill>
                  <a:gsLst>
                    <a:gs pos="0">
                      <a:srgbClr val="FFFFFF"/>
                    </a:gs>
                    <a:gs pos="100000">
                      <a:srgbClr val="FFFFFF"/>
                    </a:gs>
                  </a:gsLst>
                  <a:lin ang="5400000" scaled="0"/>
                </a:gradFill>
                <a:effectLst/>
                <a:uLnTx/>
                <a:uFillTx/>
              </a:rPr>
              <a:t>Farm account</a:t>
            </a:r>
            <a:endParaRPr kumimoji="0" lang="nl-BE" sz="1800" b="1" i="0" u="none" strike="noStrike" kern="0" cap="none" spc="0" normalizeH="0" baseline="0" noProof="0" dirty="0">
              <a:ln>
                <a:noFill/>
              </a:ln>
              <a:gradFill>
                <a:gsLst>
                  <a:gs pos="0">
                    <a:srgbClr val="FFFFFF"/>
                  </a:gs>
                  <a:gs pos="100000">
                    <a:srgbClr val="FFFFFF"/>
                  </a:gs>
                </a:gsLst>
                <a:lin ang="5400000" scaled="0"/>
              </a:gradFill>
              <a:effectLst/>
              <a:uLnTx/>
              <a:uFillTx/>
            </a:endParaRPr>
          </a:p>
        </p:txBody>
      </p:sp>
      <p:sp>
        <p:nvSpPr>
          <p:cNvPr id="17" name="Rectangle 16"/>
          <p:cNvSpPr/>
          <p:nvPr/>
        </p:nvSpPr>
        <p:spPr bwMode="auto">
          <a:xfrm>
            <a:off x="9416375" y="4189245"/>
            <a:ext cx="1945532" cy="859276"/>
          </a:xfrm>
          <a:prstGeom prst="rect">
            <a:avLst/>
          </a:prstGeom>
          <a:solidFill>
            <a:schemeClr val="accent3"/>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1800" b="1" i="0" u="none" strike="noStrike" kern="0" cap="none" spc="0" normalizeH="0" baseline="0" noProof="0" dirty="0">
                <a:ln>
                  <a:noFill/>
                </a:ln>
                <a:gradFill>
                  <a:gsLst>
                    <a:gs pos="0">
                      <a:srgbClr val="FFFFFF"/>
                    </a:gs>
                    <a:gs pos="100000">
                      <a:srgbClr val="FFFFFF"/>
                    </a:gs>
                  </a:gsLst>
                  <a:lin ang="5400000" scaled="0"/>
                </a:gradFill>
                <a:effectLst/>
                <a:uLnTx/>
                <a:uFillTx/>
              </a:rPr>
              <a:t>Credentials</a:t>
            </a:r>
          </a:p>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1800" b="1" i="0" u="none" strike="noStrike" kern="0" cap="none" spc="0" normalizeH="0" baseline="0" noProof="0" dirty="0">
                <a:ln>
                  <a:noFill/>
                </a:ln>
                <a:gradFill>
                  <a:gsLst>
                    <a:gs pos="0">
                      <a:srgbClr val="FFFFFF"/>
                    </a:gs>
                    <a:gs pos="100000">
                      <a:srgbClr val="FFFFFF"/>
                    </a:gs>
                  </a:gsLst>
                  <a:lin ang="5400000" scaled="0"/>
                </a:gradFill>
                <a:effectLst/>
                <a:uLnTx/>
                <a:uFillTx/>
              </a:rPr>
              <a:t>App-Only</a:t>
            </a:r>
            <a:endParaRPr kumimoji="0" lang="nl-BE" sz="1800" b="1" i="0" u="none" strike="noStrike" kern="0" cap="none" spc="0" normalizeH="0" baseline="0" noProof="0" dirty="0">
              <a:ln>
                <a:noFill/>
              </a:ln>
              <a:gradFill>
                <a:gsLst>
                  <a:gs pos="0">
                    <a:srgbClr val="FFFFFF"/>
                  </a:gs>
                  <a:gs pos="100000">
                    <a:srgbClr val="FFFFFF"/>
                  </a:gs>
                </a:gsLst>
                <a:lin ang="5400000" scaled="0"/>
              </a:gradFill>
              <a:effectLst/>
              <a:uLnTx/>
              <a:uFillTx/>
            </a:endParaRPr>
          </a:p>
        </p:txBody>
      </p:sp>
      <p:cxnSp>
        <p:nvCxnSpPr>
          <p:cNvPr id="19" name="Straight Connector 18"/>
          <p:cNvCxnSpPr/>
          <p:nvPr/>
        </p:nvCxnSpPr>
        <p:spPr>
          <a:xfrm>
            <a:off x="434503" y="2490281"/>
            <a:ext cx="10927404" cy="0"/>
          </a:xfrm>
          <a:prstGeom prst="line">
            <a:avLst/>
          </a:prstGeom>
          <a:ln w="19050">
            <a:solidFill>
              <a:srgbClr val="0078D7"/>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2518910" y="1731524"/>
            <a:ext cx="26821" cy="3754876"/>
          </a:xfrm>
          <a:prstGeom prst="line">
            <a:avLst/>
          </a:prstGeom>
          <a:ln w="19050">
            <a:solidFill>
              <a:srgbClr val="0078D7"/>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bwMode="auto">
          <a:xfrm>
            <a:off x="204281" y="3998068"/>
            <a:ext cx="11624553" cy="1313234"/>
          </a:xfrm>
          <a:prstGeom prst="rect">
            <a:avLst/>
          </a:prstGeom>
          <a:noFill/>
          <a:ln w="57150">
            <a:solidFill>
              <a:schemeClr val="accent1"/>
            </a:solidFill>
            <a:prstDash val="dash"/>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nl-BE" sz="2000" b="0" i="0" u="none" strike="noStrike" kern="0" cap="none" spc="0" normalizeH="0" baseline="0" noProof="0" dirty="0">
              <a:ln>
                <a:noFill/>
              </a:ln>
              <a:gradFill>
                <a:gsLst>
                  <a:gs pos="0">
                    <a:srgbClr val="FFFFFF"/>
                  </a:gs>
                  <a:gs pos="100000">
                    <a:srgbClr val="FFFFFF"/>
                  </a:gs>
                </a:gsLst>
                <a:lin ang="5400000" scaled="0"/>
              </a:gradFill>
              <a:effectLst/>
              <a:uLnTx/>
              <a:uFillTx/>
            </a:endParaRPr>
          </a:p>
        </p:txBody>
      </p:sp>
    </p:spTree>
    <p:extLst>
      <p:ext uri="{BB962C8B-B14F-4D97-AF65-F5344CB8AC3E}">
        <p14:creationId xmlns:p14="http://schemas.microsoft.com/office/powerpoint/2010/main" val="4066807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50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0-#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50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0-#ppt_w/2"/>
                                          </p:val>
                                        </p:tav>
                                        <p:tav tm="100000">
                                          <p:val>
                                            <p:strVal val="#ppt_x"/>
                                          </p:val>
                                        </p:tav>
                                      </p:tavLst>
                                    </p:anim>
                                    <p:anim calcmode="lin" valueType="num">
                                      <p:cBhvr additive="base">
                                        <p:cTn id="16" dur="500" fill="hold"/>
                                        <p:tgtEl>
                                          <p:spTgt spid="6"/>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50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0-#ppt_w/2"/>
                                          </p:val>
                                        </p:tav>
                                        <p:tav tm="100000">
                                          <p:val>
                                            <p:strVal val="#ppt_x"/>
                                          </p:val>
                                        </p:tav>
                                      </p:tavLst>
                                    </p:anim>
                                    <p:anim calcmode="lin" valueType="num">
                                      <p:cBhvr additive="base">
                                        <p:cTn id="20"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500" fill="hold"/>
                                        <p:tgtEl>
                                          <p:spTgt spid="11"/>
                                        </p:tgtEl>
                                        <p:attrNameLst>
                                          <p:attrName>ppt_x</p:attrName>
                                        </p:attrNameLst>
                                      </p:cBhvr>
                                      <p:tavLst>
                                        <p:tav tm="0">
                                          <p:val>
                                            <p:strVal val="#ppt_x"/>
                                          </p:val>
                                        </p:tav>
                                        <p:tav tm="100000">
                                          <p:val>
                                            <p:strVal val="#ppt_x"/>
                                          </p:val>
                                        </p:tav>
                                      </p:tavLst>
                                    </p:anim>
                                    <p:anim calcmode="lin" valueType="num">
                                      <p:cBhvr additive="base">
                                        <p:cTn id="3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anim calcmode="lin" valueType="num">
                                      <p:cBhvr additive="base">
                                        <p:cTn id="35" dur="500" fill="hold"/>
                                        <p:tgtEl>
                                          <p:spTgt spid="12"/>
                                        </p:tgtEl>
                                        <p:attrNameLst>
                                          <p:attrName>ppt_x</p:attrName>
                                        </p:attrNameLst>
                                      </p:cBhvr>
                                      <p:tavLst>
                                        <p:tav tm="0">
                                          <p:val>
                                            <p:strVal val="#ppt_x"/>
                                          </p:val>
                                        </p:tav>
                                        <p:tav tm="100000">
                                          <p:val>
                                            <p:strVal val="#ppt_x"/>
                                          </p:val>
                                        </p:tav>
                                      </p:tavLst>
                                    </p:anim>
                                    <p:anim calcmode="lin" valueType="num">
                                      <p:cBhvr additive="base">
                                        <p:cTn id="36" dur="500" fill="hold"/>
                                        <p:tgtEl>
                                          <p:spTgt spid="12"/>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anim calcmode="lin" valueType="num">
                                      <p:cBhvr additive="base">
                                        <p:cTn id="39" dur="500" fill="hold"/>
                                        <p:tgtEl>
                                          <p:spTgt spid="13"/>
                                        </p:tgtEl>
                                        <p:attrNameLst>
                                          <p:attrName>ppt_x</p:attrName>
                                        </p:attrNameLst>
                                      </p:cBhvr>
                                      <p:tavLst>
                                        <p:tav tm="0">
                                          <p:val>
                                            <p:strVal val="#ppt_x"/>
                                          </p:val>
                                        </p:tav>
                                        <p:tav tm="100000">
                                          <p:val>
                                            <p:strVal val="#ppt_x"/>
                                          </p:val>
                                        </p:tav>
                                      </p:tavLst>
                                    </p:anim>
                                    <p:anim calcmode="lin" valueType="num">
                                      <p:cBhvr additive="base">
                                        <p:cTn id="4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14"/>
                                        </p:tgtEl>
                                        <p:attrNameLst>
                                          <p:attrName>style.visibility</p:attrName>
                                        </p:attrNameLst>
                                      </p:cBhvr>
                                      <p:to>
                                        <p:strVal val="visible"/>
                                      </p:to>
                                    </p:set>
                                    <p:anim calcmode="lin" valueType="num">
                                      <p:cBhvr additive="base">
                                        <p:cTn id="45" dur="500" fill="hold"/>
                                        <p:tgtEl>
                                          <p:spTgt spid="14"/>
                                        </p:tgtEl>
                                        <p:attrNameLst>
                                          <p:attrName>ppt_x</p:attrName>
                                        </p:attrNameLst>
                                      </p:cBhvr>
                                      <p:tavLst>
                                        <p:tav tm="0">
                                          <p:val>
                                            <p:strVal val="#ppt_x"/>
                                          </p:val>
                                        </p:tav>
                                        <p:tav tm="100000">
                                          <p:val>
                                            <p:strVal val="#ppt_x"/>
                                          </p:val>
                                        </p:tav>
                                      </p:tavLst>
                                    </p:anim>
                                    <p:anim calcmode="lin" valueType="num">
                                      <p:cBhvr additive="base">
                                        <p:cTn id="46" dur="500" fill="hold"/>
                                        <p:tgtEl>
                                          <p:spTgt spid="14"/>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additive="base">
                                        <p:cTn id="49" dur="500" fill="hold"/>
                                        <p:tgtEl>
                                          <p:spTgt spid="15"/>
                                        </p:tgtEl>
                                        <p:attrNameLst>
                                          <p:attrName>ppt_x</p:attrName>
                                        </p:attrNameLst>
                                      </p:cBhvr>
                                      <p:tavLst>
                                        <p:tav tm="0">
                                          <p:val>
                                            <p:strVal val="#ppt_x"/>
                                          </p:val>
                                        </p:tav>
                                        <p:tav tm="100000">
                                          <p:val>
                                            <p:strVal val="#ppt_x"/>
                                          </p:val>
                                        </p:tav>
                                      </p:tavLst>
                                    </p:anim>
                                    <p:anim calcmode="lin" valueType="num">
                                      <p:cBhvr additive="base">
                                        <p:cTn id="5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6"/>
                                        </p:tgtEl>
                                        <p:attrNameLst>
                                          <p:attrName>style.visibility</p:attrName>
                                        </p:attrNameLst>
                                      </p:cBhvr>
                                      <p:to>
                                        <p:strVal val="visible"/>
                                      </p:to>
                                    </p:set>
                                    <p:anim calcmode="lin" valueType="num">
                                      <p:cBhvr additive="base">
                                        <p:cTn id="55" dur="500" fill="hold"/>
                                        <p:tgtEl>
                                          <p:spTgt spid="16"/>
                                        </p:tgtEl>
                                        <p:attrNameLst>
                                          <p:attrName>ppt_x</p:attrName>
                                        </p:attrNameLst>
                                      </p:cBhvr>
                                      <p:tavLst>
                                        <p:tav tm="0">
                                          <p:val>
                                            <p:strVal val="#ppt_x"/>
                                          </p:val>
                                        </p:tav>
                                        <p:tav tm="100000">
                                          <p:val>
                                            <p:strVal val="#ppt_x"/>
                                          </p:val>
                                        </p:tav>
                                      </p:tavLst>
                                    </p:anim>
                                    <p:anim calcmode="lin" valueType="num">
                                      <p:cBhvr additive="base">
                                        <p:cTn id="56" dur="500" fill="hold"/>
                                        <p:tgtEl>
                                          <p:spTgt spid="16"/>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17"/>
                                        </p:tgtEl>
                                        <p:attrNameLst>
                                          <p:attrName>style.visibility</p:attrName>
                                        </p:attrNameLst>
                                      </p:cBhvr>
                                      <p:to>
                                        <p:strVal val="visible"/>
                                      </p:to>
                                    </p:set>
                                    <p:anim calcmode="lin" valueType="num">
                                      <p:cBhvr additive="base">
                                        <p:cTn id="59" dur="500" fill="hold"/>
                                        <p:tgtEl>
                                          <p:spTgt spid="17"/>
                                        </p:tgtEl>
                                        <p:attrNameLst>
                                          <p:attrName>ppt_x</p:attrName>
                                        </p:attrNameLst>
                                      </p:cBhvr>
                                      <p:tavLst>
                                        <p:tav tm="0">
                                          <p:val>
                                            <p:strVal val="#ppt_x"/>
                                          </p:val>
                                        </p:tav>
                                        <p:tav tm="100000">
                                          <p:val>
                                            <p:strVal val="#ppt_x"/>
                                          </p:val>
                                        </p:tav>
                                      </p:tavLst>
                                    </p:anim>
                                    <p:anim calcmode="lin" valueType="num">
                                      <p:cBhvr additive="base">
                                        <p:cTn id="6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10" grpId="0" animBg="1"/>
      <p:bldP spid="11" grpId="0" animBg="1"/>
      <p:bldP spid="12" grpId="0" animBg="1"/>
      <p:bldP spid="13" grpId="0" animBg="1"/>
      <p:bldP spid="14" grpId="0" animBg="1"/>
      <p:bldP spid="15" grpId="0" animBg="1"/>
      <p:bldP spid="16" grpId="0" animBg="1"/>
      <p:bldP spid="17" grpId="0" animBg="1"/>
      <p:bldP spid="2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Governance related tasks</a:t>
            </a:r>
          </a:p>
          <a:p>
            <a:r>
              <a:rPr lang="en-US" dirty="0"/>
              <a:t>Maintenance tasks</a:t>
            </a:r>
          </a:p>
          <a:p>
            <a:r>
              <a:rPr lang="en-US" dirty="0"/>
              <a:t>Fall back scenario for business logic depending on remote event receivers</a:t>
            </a:r>
          </a:p>
        </p:txBody>
      </p:sp>
      <p:sp>
        <p:nvSpPr>
          <p:cNvPr id="3" name="Title 2"/>
          <p:cNvSpPr>
            <a:spLocks noGrp="1"/>
          </p:cNvSpPr>
          <p:nvPr>
            <p:ph type="title"/>
          </p:nvPr>
        </p:nvSpPr>
        <p:spPr/>
        <p:txBody>
          <a:bodyPr/>
          <a:lstStyle/>
          <a:p>
            <a:r>
              <a:rPr lang="en-US" dirty="0"/>
              <a:t>Business scenarios</a:t>
            </a:r>
            <a:endParaRPr lang="nl-BE" dirty="0"/>
          </a:p>
        </p:txBody>
      </p:sp>
    </p:spTree>
    <p:extLst>
      <p:ext uri="{BB962C8B-B14F-4D97-AF65-F5344CB8AC3E}">
        <p14:creationId xmlns:p14="http://schemas.microsoft.com/office/powerpoint/2010/main" val="3607132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6-30540_Office_365_CloudRoadShow">
  <a:themeElements>
    <a:clrScheme name="Custom 3">
      <a:dk1>
        <a:srgbClr val="000000"/>
      </a:dk1>
      <a:lt1>
        <a:srgbClr val="FFFFFF"/>
      </a:lt1>
      <a:dk2>
        <a:srgbClr val="D83B01"/>
      </a:dk2>
      <a:lt2>
        <a:srgbClr val="797A7D"/>
      </a:lt2>
      <a:accent1>
        <a:srgbClr val="D83B01"/>
      </a:accent1>
      <a:accent2>
        <a:srgbClr val="0078D7"/>
      </a:accent2>
      <a:accent3>
        <a:srgbClr val="FF8C00"/>
      </a:accent3>
      <a:accent4>
        <a:srgbClr val="107C10"/>
      </a:accent4>
      <a:accent5>
        <a:srgbClr val="00188F"/>
      </a:accent5>
      <a:accent6>
        <a:srgbClr val="5C2D91"/>
      </a:accent6>
      <a:hlink>
        <a:srgbClr val="FF8C00"/>
      </a:hlink>
      <a:folHlink>
        <a:srgbClr val="FF8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2">
            <a:shade val="50000"/>
          </a:schemeClr>
        </a:lnRef>
        <a:fillRef idx="1">
          <a:schemeClr val="accent2"/>
        </a:fillRef>
        <a:effectRef idx="0">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_Dev_Platform_TEMPLATEV2" id="{C5D7A68D-493B-D74B-B3ED-7E2DDFA07D58}" vid="{79239F1D-CC65-A14B-B9FD-0AE5856B7F9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90FB13D1C689144BB5F9CE4432496FCB" ma:contentTypeVersion="3" ma:contentTypeDescription="Create a new document." ma:contentTypeScope="" ma:versionID="0aed2fc25fd5034226770614f019c86e">
  <xsd:schema xmlns:xsd="http://www.w3.org/2001/XMLSchema" xmlns:xs="http://www.w3.org/2001/XMLSchema" xmlns:p="http://schemas.microsoft.com/office/2006/metadata/properties" xmlns:ns2="cf1a6e66-1f70-4758-bffa-fec7fdad6eba" targetNamespace="http://schemas.microsoft.com/office/2006/metadata/properties" ma:root="true" ma:fieldsID="a196deca63c194a2b60d66bd1b77470a" ns2:_="">
    <xsd:import namespace="cf1a6e66-1f70-4758-bffa-fec7fdad6eba"/>
    <xsd:element name="properties">
      <xsd:complexType>
        <xsd:sequence>
          <xsd:element name="documentManagement">
            <xsd:complexType>
              <xsd:all>
                <xsd:element ref="ns2:SharedWithUsers" minOccurs="0"/>
                <xsd:element ref="ns2:SharedWithDetails" minOccurs="0"/>
                <xsd:element ref="ns2: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f1a6e66-1f70-4758-bffa-fec7fdad6eba"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90F116-B58F-4255-B05B-DA3808E0E5C6}">
  <ds:schemaRef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cf1a6e66-1f70-4758-bffa-fec7fdad6eba"/>
    <ds:schemaRef ds:uri="http://purl.org/dc/terms/"/>
    <ds:schemaRef ds:uri="http://www.w3.org/XML/1998/namespace"/>
    <ds:schemaRef ds:uri="http://purl.org/dc/dcmitype/"/>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60D314C9-2B15-43AF-8516-80E385C51A2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f1a6e66-1f70-4758-bffa-fec7fdad6eb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Office_Dev_Platform_TEMPLATE</Template>
  <TotalTime>1140</TotalTime>
  <Words>1532</Words>
  <Application>Microsoft Office PowerPoint</Application>
  <PresentationFormat>Custom</PresentationFormat>
  <Paragraphs>308</Paragraphs>
  <Slides>28</Slides>
  <Notes>16</Notes>
  <HiddenSlides>5</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Arial</vt:lpstr>
      <vt:lpstr>Consolas</vt:lpstr>
      <vt:lpstr>Segoe Light</vt:lpstr>
      <vt:lpstr>Segoe UI</vt:lpstr>
      <vt:lpstr>Segoe UI Black</vt:lpstr>
      <vt:lpstr>Segoe UI Light</vt:lpstr>
      <vt:lpstr>Wingdings</vt:lpstr>
      <vt:lpstr>6-30540_Office_365_CloudRoadShow</vt:lpstr>
      <vt:lpstr>Remote Timer Job Framework</vt:lpstr>
      <vt:lpstr>PowerPoint Presentation</vt:lpstr>
      <vt:lpstr>Agenda slide</vt:lpstr>
      <vt:lpstr>PowerPoint Presentation</vt:lpstr>
      <vt:lpstr>How did we do this…or still do?</vt:lpstr>
      <vt:lpstr>Remote timer job architecture</vt:lpstr>
      <vt:lpstr>Anatomy of a timer job in SharePoint On-premises</vt:lpstr>
      <vt:lpstr>“Remote” timer jobs components</vt:lpstr>
      <vt:lpstr>Business scenarios</vt:lpstr>
      <vt:lpstr>“Performance of code running outside of the SharePoint is lower than server side…”</vt:lpstr>
      <vt:lpstr>PowerPoint Presentation</vt:lpstr>
      <vt:lpstr>Getting started</vt:lpstr>
      <vt:lpstr>DEMO: “Hello world” remote timer job</vt:lpstr>
      <vt:lpstr>The PnP TimerJob framework benefits</vt:lpstr>
      <vt:lpstr>Authentication</vt:lpstr>
      <vt:lpstr>Dynamic scope</vt:lpstr>
      <vt:lpstr>Authentication</vt:lpstr>
      <vt:lpstr>DEMO: Real world remote timer job</vt:lpstr>
      <vt:lpstr>PowerPoint Presentation</vt:lpstr>
      <vt:lpstr>Hosting your “remote” timer jobs</vt:lpstr>
      <vt:lpstr>DEMO: Deploying to Azure</vt:lpstr>
      <vt:lpstr>Remote timer job for async tasks</vt:lpstr>
      <vt:lpstr>Asynchronous pattern with Azure web jobs</vt:lpstr>
      <vt:lpstr>HOL: Site Governance Timerjob</vt:lpstr>
      <vt:lpstr>Resources</vt:lpstr>
      <vt:lpstr>aka.ms/OfficeDevPnP</vt:lpstr>
      <vt:lpstr>PowerPoint Presentation</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Remote Timer Job Framework</dc:title>
  <dc:subject>Office 365</dc:subject>
  <dc:creator>Vesa Juvonen</dc:creator>
  <cp:keywords/>
  <dc:description>Template: _x000d_
Formatting: _x000d_
Audience Type:</dc:description>
  <cp:lastModifiedBy>Bernd Rickenberg | Pointwork</cp:lastModifiedBy>
  <cp:revision>42</cp:revision>
  <dcterms:created xsi:type="dcterms:W3CDTF">2016-02-12T12:20:14Z</dcterms:created>
  <dcterms:modified xsi:type="dcterms:W3CDTF">2016-09-16T12:40:26Z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0x01010090FB13D1C689144BB5F9CE4432496FCB</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