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8"/>
  </p:notesMasterIdLst>
  <p:handoutMasterIdLst>
    <p:handoutMasterId r:id="rId29"/>
  </p:handoutMasterIdLst>
  <p:sldIdLst>
    <p:sldId id="1338" r:id="rId5"/>
    <p:sldId id="1465" r:id="rId6"/>
    <p:sldId id="1469" r:id="rId7"/>
    <p:sldId id="1483" r:id="rId8"/>
    <p:sldId id="1484" r:id="rId9"/>
    <p:sldId id="1485" r:id="rId10"/>
    <p:sldId id="1488" r:id="rId11"/>
    <p:sldId id="1489" r:id="rId12"/>
    <p:sldId id="1490" r:id="rId13"/>
    <p:sldId id="1491" r:id="rId14"/>
    <p:sldId id="1486" r:id="rId15"/>
    <p:sldId id="1473" r:id="rId16"/>
    <p:sldId id="1474" r:id="rId17"/>
    <p:sldId id="1475" r:id="rId18"/>
    <p:sldId id="1487" r:id="rId19"/>
    <p:sldId id="1476" r:id="rId20"/>
    <p:sldId id="1477" r:id="rId21"/>
    <p:sldId id="1478" r:id="rId22"/>
    <p:sldId id="1479" r:id="rId23"/>
    <p:sldId id="1480" r:id="rId24"/>
    <p:sldId id="1481" r:id="rId25"/>
    <p:sldId id="1472" r:id="rId26"/>
    <p:sldId id="1464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69"/>
            <p14:sldId id="1483"/>
            <p14:sldId id="1484"/>
            <p14:sldId id="1485"/>
            <p14:sldId id="1488"/>
            <p14:sldId id="1489"/>
            <p14:sldId id="1490"/>
            <p14:sldId id="1491"/>
            <p14:sldId id="1486"/>
            <p14:sldId id="1473"/>
            <p14:sldId id="1474"/>
            <p14:sldId id="1475"/>
            <p14:sldId id="1487"/>
            <p14:sldId id="1476"/>
            <p14:sldId id="1477"/>
            <p14:sldId id="1478"/>
            <p14:sldId id="1479"/>
            <p14:sldId id="1480"/>
            <p14:sldId id="1481"/>
            <p14:sldId id="1472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83004" autoAdjust="0"/>
  </p:normalViewPr>
  <p:slideViewPr>
    <p:cSldViewPr snapToGrid="0">
      <p:cViewPr varScale="1">
        <p:scale>
          <a:sx n="102" d="100"/>
          <a:sy n="102" d="100"/>
        </p:scale>
        <p:origin x="1022" y="82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9/16/2016 12:10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Azure AD </a:t>
            </a:r>
            <a:r>
              <a:rPr lang="da-DK" dirty="0" err="1"/>
              <a:t>add-ins</a:t>
            </a:r>
            <a:r>
              <a:rPr lang="da-DK" dirty="0"/>
              <a:t> (as </a:t>
            </a:r>
            <a:r>
              <a:rPr lang="da-DK" dirty="0" err="1"/>
              <a:t>opposed</a:t>
            </a:r>
            <a:r>
              <a:rPr lang="da-DK" baseline="0" dirty="0"/>
              <a:t> to SharePoint </a:t>
            </a:r>
            <a:r>
              <a:rPr lang="da-DK" baseline="0" dirty="0" err="1"/>
              <a:t>add-ins</a:t>
            </a:r>
            <a:r>
              <a:rPr lang="da-DK" baseline="0" dirty="0"/>
              <a:t>).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give the </a:t>
            </a:r>
            <a:r>
              <a:rPr lang="da-DK" baseline="0" dirty="0" err="1"/>
              <a:t>add</a:t>
            </a:r>
            <a:r>
              <a:rPr lang="da-DK" baseline="0" dirty="0"/>
              <a:t>-in </a:t>
            </a:r>
            <a:r>
              <a:rPr lang="da-DK" baseline="0" dirty="0" err="1"/>
              <a:t>coarse</a:t>
            </a:r>
            <a:r>
              <a:rPr lang="da-DK" baseline="0" dirty="0"/>
              <a:t> </a:t>
            </a:r>
            <a:r>
              <a:rPr lang="da-DK" baseline="0" dirty="0" err="1"/>
              <a:t>grained</a:t>
            </a:r>
            <a:r>
              <a:rPr lang="da-DK" baseline="0" dirty="0"/>
              <a:t> </a:t>
            </a:r>
            <a:r>
              <a:rPr lang="da-DK" baseline="0" dirty="0" err="1"/>
              <a:t>access</a:t>
            </a:r>
            <a:r>
              <a:rPr lang="da-DK" baseline="0" dirty="0"/>
              <a:t> to </a:t>
            </a:r>
            <a:r>
              <a:rPr lang="da-DK" baseline="0" dirty="0" err="1"/>
              <a:t>everything</a:t>
            </a:r>
            <a:r>
              <a:rPr lang="da-DK" baseline="0" dirty="0"/>
              <a:t> in the Office 365 </a:t>
            </a:r>
            <a:r>
              <a:rPr lang="da-DK" baseline="0" dirty="0" err="1"/>
              <a:t>tenant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2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9/16/2016 12:10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2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Most of the time the </a:t>
            </a:r>
            <a:r>
              <a:rPr lang="da-DK" dirty="0" err="1"/>
              <a:t>extensions</a:t>
            </a:r>
            <a:r>
              <a:rPr lang="da-DK" dirty="0"/>
              <a:t> API is </a:t>
            </a:r>
            <a:r>
              <a:rPr lang="da-DK" dirty="0" err="1"/>
              <a:t>consistent</a:t>
            </a:r>
            <a:r>
              <a:rPr lang="da-DK" dirty="0"/>
              <a:t>.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: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baseline="0" dirty="0"/>
              <a:t> in </a:t>
            </a:r>
            <a:r>
              <a:rPr lang="da-DK" baseline="0" dirty="0" err="1"/>
              <a:t>ListExtensions</a:t>
            </a:r>
            <a:r>
              <a:rPr lang="da-DK" baseline="0" dirty="0"/>
              <a:t> deal with </a:t>
            </a:r>
            <a:r>
              <a:rPr lang="da-DK" baseline="0" dirty="0" err="1"/>
              <a:t>security</a:t>
            </a:r>
            <a:r>
              <a:rPr lang="da-DK" baseline="0" dirty="0"/>
              <a:t> or </a:t>
            </a:r>
            <a:r>
              <a:rPr lang="da-DK" baseline="0" dirty="0" err="1"/>
              <a:t>property</a:t>
            </a:r>
            <a:r>
              <a:rPr lang="da-DK" baseline="0" dirty="0"/>
              <a:t> bag. 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Property bag </a:t>
            </a:r>
            <a:r>
              <a:rPr lang="da-DK" baseline="0" dirty="0" err="1"/>
              <a:t>should</a:t>
            </a:r>
            <a:r>
              <a:rPr lang="da-DK" baseline="0" dirty="0"/>
              <a:t> have </a:t>
            </a:r>
            <a:r>
              <a:rPr lang="da-DK" baseline="0" dirty="0" err="1"/>
              <a:t>it’s</a:t>
            </a:r>
            <a:r>
              <a:rPr lang="da-DK" baseline="0" dirty="0"/>
              <a:t> </a:t>
            </a:r>
            <a:r>
              <a:rPr lang="da-DK" baseline="0" dirty="0" err="1"/>
              <a:t>own</a:t>
            </a:r>
            <a:r>
              <a:rPr lang="da-DK" baseline="0" dirty="0"/>
              <a:t> </a:t>
            </a:r>
            <a:r>
              <a:rPr lang="da-DK" baseline="0" dirty="0" err="1"/>
              <a:t>area</a:t>
            </a:r>
            <a:r>
              <a:rPr lang="da-DK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The </a:t>
            </a:r>
            <a:r>
              <a:rPr lang="da-DK" baseline="0" dirty="0" err="1"/>
              <a:t>individual</a:t>
            </a:r>
            <a:r>
              <a:rPr lang="da-DK" baseline="0" dirty="0"/>
              <a:t> </a:t>
            </a:r>
            <a:r>
              <a:rPr lang="da-DK" baseline="0" dirty="0" err="1"/>
              <a:t>GetPropertyBagValue</a:t>
            </a:r>
            <a:r>
              <a:rPr lang="da-DK" baseline="0" dirty="0"/>
              <a:t> </a:t>
            </a:r>
            <a:r>
              <a:rPr lang="da-DK" baseline="0" dirty="0" err="1"/>
              <a:t>methods</a:t>
            </a:r>
            <a:r>
              <a:rPr lang="da-DK" baseline="0" dirty="0"/>
              <a:t> </a:t>
            </a:r>
            <a:r>
              <a:rPr lang="da-DK" baseline="0" dirty="0" err="1"/>
              <a:t>should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replaced</a:t>
            </a:r>
            <a:r>
              <a:rPr lang="da-DK" baseline="0" dirty="0"/>
              <a:t> with </a:t>
            </a:r>
            <a:r>
              <a:rPr lang="da-DK" baseline="0" dirty="0" err="1"/>
              <a:t>generics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</a:t>
            </a:r>
            <a:r>
              <a:rPr lang="da-DK" baseline="0" dirty="0" err="1"/>
              <a:t>having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type. 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Id is </a:t>
            </a:r>
            <a:r>
              <a:rPr lang="da-DK" baseline="0" dirty="0" err="1"/>
              <a:t>sometimes</a:t>
            </a:r>
            <a:r>
              <a:rPr lang="da-DK" baseline="0" dirty="0"/>
              <a:t> </a:t>
            </a:r>
            <a:r>
              <a:rPr lang="da-DK" baseline="0" dirty="0" err="1"/>
              <a:t>spelled</a:t>
            </a:r>
            <a:r>
              <a:rPr lang="da-DK" baseline="0" dirty="0"/>
              <a:t> ID or Id.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Exists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prefix</a:t>
            </a:r>
            <a:r>
              <a:rPr lang="da-DK" dirty="0"/>
              <a:t> and postfix in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names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CSOM is just a managed </a:t>
            </a:r>
            <a:r>
              <a:rPr lang="da-DK" baseline="0" dirty="0" err="1"/>
              <a:t>code</a:t>
            </a:r>
            <a:r>
              <a:rPr lang="da-DK" baseline="0" dirty="0"/>
              <a:t> </a:t>
            </a:r>
            <a:r>
              <a:rPr lang="da-DK" baseline="0" dirty="0" err="1"/>
              <a:t>wrapper</a:t>
            </a:r>
            <a:r>
              <a:rPr lang="da-DK" baseline="0" dirty="0"/>
              <a:t> for SharePoint REST </a:t>
            </a:r>
            <a:r>
              <a:rPr lang="da-DK" baseline="0" dirty="0" err="1"/>
              <a:t>endpoint</a:t>
            </a:r>
            <a:r>
              <a:rPr lang="da-DK" baseline="0" dirty="0"/>
              <a:t> (_</a:t>
            </a:r>
            <a:r>
              <a:rPr lang="da-DK" baseline="0" dirty="0" err="1"/>
              <a:t>api</a:t>
            </a:r>
            <a:r>
              <a:rPr lang="da-DK" baseline="0" dirty="0"/>
              <a:t> or _</a:t>
            </a:r>
            <a:r>
              <a:rPr lang="da-DK" baseline="0" dirty="0" err="1"/>
              <a:t>vti_bin</a:t>
            </a:r>
            <a:r>
              <a:rPr lang="da-DK" baseline="0" dirty="0"/>
              <a:t>/</a:t>
            </a:r>
            <a:r>
              <a:rPr lang="da-DK" baseline="0" dirty="0" err="1"/>
              <a:t>client.svc</a:t>
            </a:r>
            <a:r>
              <a:rPr lang="da-DK" baseline="0" dirty="0"/>
              <a:t>)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da-DK" baseline="0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OAuth is </a:t>
            </a:r>
            <a:r>
              <a:rPr lang="da-DK" baseline="0" dirty="0" err="1"/>
              <a:t>used</a:t>
            </a:r>
            <a:r>
              <a:rPr lang="da-DK" baseline="0" dirty="0"/>
              <a:t> in </a:t>
            </a:r>
            <a:r>
              <a:rPr lang="da-DK" baseline="0" dirty="0" err="1"/>
              <a:t>both</a:t>
            </a:r>
            <a:r>
              <a:rPr lang="da-DK" baseline="0" dirty="0"/>
              <a:t> on-</a:t>
            </a:r>
            <a:r>
              <a:rPr lang="da-DK" baseline="0" dirty="0" err="1"/>
              <a:t>prem</a:t>
            </a:r>
            <a:r>
              <a:rPr lang="da-DK" baseline="0" dirty="0"/>
              <a:t> </a:t>
            </a:r>
            <a:r>
              <a:rPr lang="da-DK" baseline="0" dirty="0" err="1"/>
              <a:t>low</a:t>
            </a:r>
            <a:r>
              <a:rPr lang="da-DK" baseline="0" dirty="0"/>
              <a:t>-trust, on-</a:t>
            </a:r>
            <a:r>
              <a:rPr lang="da-DK" baseline="0" dirty="0" err="1"/>
              <a:t>prem</a:t>
            </a:r>
            <a:r>
              <a:rPr lang="da-DK" baseline="0" dirty="0"/>
              <a:t> high-trust and </a:t>
            </a:r>
            <a:r>
              <a:rPr lang="da-DK" baseline="0" dirty="0" err="1"/>
              <a:t>cloud</a:t>
            </a:r>
            <a:r>
              <a:rPr lang="da-DK" baseline="0" dirty="0"/>
              <a:t> scenarios. OAuth is not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WindowsCredentials</a:t>
            </a:r>
            <a:r>
              <a:rPr lang="da-DK" baseline="0" dirty="0"/>
              <a:t>.</a:t>
            </a:r>
            <a:endParaRPr lang="da-DK" dirty="0"/>
          </a:p>
          <a:p>
            <a:pPr marL="0" indent="0">
              <a:buFontTx/>
              <a:buNone/>
            </a:pPr>
            <a:endParaRPr lang="da-DK" baseline="0" dirty="0"/>
          </a:p>
          <a:p>
            <a:pPr marL="0" indent="0">
              <a:buFontTx/>
              <a:buNone/>
            </a:pPr>
            <a:r>
              <a:rPr lang="da-DK" b="1" baseline="0" dirty="0"/>
              <a:t>Note</a:t>
            </a:r>
            <a:r>
              <a:rPr lang="da-DK" baseline="0" dirty="0"/>
              <a:t>: On domain </a:t>
            </a:r>
            <a:r>
              <a:rPr lang="da-DK" baseline="0" dirty="0" err="1"/>
              <a:t>joined</a:t>
            </a:r>
            <a:r>
              <a:rPr lang="da-DK" baseline="0" dirty="0"/>
              <a:t> </a:t>
            </a:r>
            <a:r>
              <a:rPr lang="da-DK" baseline="0" dirty="0" err="1"/>
              <a:t>machines</a:t>
            </a:r>
            <a:r>
              <a:rPr lang="da-DK" baseline="0" dirty="0"/>
              <a:t> (AD or AAD)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credential</a:t>
            </a:r>
            <a:r>
              <a:rPr lang="da-DK" baseline="0" dirty="0"/>
              <a:t> cache to </a:t>
            </a:r>
            <a:r>
              <a:rPr lang="da-DK" baseline="0" dirty="0" err="1"/>
              <a:t>access</a:t>
            </a:r>
            <a:r>
              <a:rPr lang="da-DK" baseline="0" dirty="0"/>
              <a:t> </a:t>
            </a:r>
            <a:r>
              <a:rPr lang="da-DK" baseline="0" dirty="0" err="1"/>
              <a:t>resources</a:t>
            </a:r>
            <a:r>
              <a:rPr lang="da-DK" baseline="0" dirty="0"/>
              <a:t> (SharePoint on-</a:t>
            </a:r>
            <a:r>
              <a:rPr lang="da-DK" baseline="0" dirty="0" err="1"/>
              <a:t>prem</a:t>
            </a:r>
            <a:r>
              <a:rPr lang="da-DK" baseline="0" dirty="0"/>
              <a:t> or Office 365)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3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5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ADFSUserNameMixed</a:t>
            </a:r>
            <a:r>
              <a:rPr lang="da-DK" baseline="0" dirty="0"/>
              <a:t> </a:t>
            </a:r>
            <a:r>
              <a:rPr lang="da-DK" baseline="0" dirty="0" err="1"/>
              <a:t>users</a:t>
            </a:r>
            <a:r>
              <a:rPr lang="da-DK" baseline="0" dirty="0"/>
              <a:t> WS-Trust </a:t>
            </a:r>
            <a:r>
              <a:rPr lang="da-DK" baseline="0" dirty="0" err="1"/>
              <a:t>protocol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in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a password </a:t>
            </a:r>
            <a:r>
              <a:rPr lang="da-DK" dirty="0" err="1"/>
              <a:t>supplied</a:t>
            </a:r>
            <a:r>
              <a:rPr lang="da-DK" dirty="0"/>
              <a:t> </a:t>
            </a:r>
            <a:r>
              <a:rPr lang="da-DK" dirty="0" err="1"/>
              <a:t>somehow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SharePointContextProvider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need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1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credentials: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Returns a SharePoint on-premises / SharePoint Online Dedicated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object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ADFS mixed: Returns a SharePoint on-premises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for sites secured via ADFS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App-only: Returns an app only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object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9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Registering</a:t>
            </a:r>
            <a:r>
              <a:rPr lang="da-DK" dirty="0"/>
              <a:t> a</a:t>
            </a:r>
            <a:r>
              <a:rPr lang="da-DK" baseline="0" dirty="0"/>
              <a:t>n </a:t>
            </a:r>
            <a:r>
              <a:rPr lang="da-DK" baseline="0" dirty="0" err="1"/>
              <a:t>add</a:t>
            </a:r>
            <a:r>
              <a:rPr lang="da-DK" baseline="0" dirty="0"/>
              <a:t>-in with SharePoint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e.g</a:t>
            </a:r>
            <a:r>
              <a:rPr lang="da-DK" baseline="0" dirty="0"/>
              <a:t>. if it is not a </a:t>
            </a:r>
            <a:r>
              <a:rPr lang="da-DK" baseline="0" dirty="0" err="1"/>
              <a:t>provider</a:t>
            </a:r>
            <a:r>
              <a:rPr lang="da-DK" baseline="0" dirty="0"/>
              <a:t> </a:t>
            </a:r>
            <a:r>
              <a:rPr lang="da-DK" baseline="0" dirty="0" err="1"/>
              <a:t>hosted</a:t>
            </a:r>
            <a:r>
              <a:rPr lang="da-DK" baseline="0" dirty="0"/>
              <a:t> </a:t>
            </a:r>
            <a:r>
              <a:rPr lang="da-DK" baseline="0" dirty="0" err="1"/>
              <a:t>add</a:t>
            </a:r>
            <a:r>
              <a:rPr lang="da-DK" baseline="0" dirty="0"/>
              <a:t>-in </a:t>
            </a:r>
            <a:r>
              <a:rPr lang="da-DK" baseline="0" dirty="0" err="1"/>
              <a:t>such</a:t>
            </a:r>
            <a:r>
              <a:rPr lang="da-DK" baseline="0" dirty="0"/>
              <a:t> a </a:t>
            </a:r>
            <a:r>
              <a:rPr lang="da-DK" baseline="0" dirty="0" err="1"/>
              <a:t>console</a:t>
            </a:r>
            <a:r>
              <a:rPr lang="da-DK" baseline="0" dirty="0"/>
              <a:t> </a:t>
            </a:r>
            <a:r>
              <a:rPr lang="da-DK" baseline="0" dirty="0" err="1"/>
              <a:t>application</a:t>
            </a:r>
            <a:r>
              <a:rPr lang="da-DK" baseline="0" dirty="0"/>
              <a:t> or an web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running</a:t>
            </a:r>
            <a:r>
              <a:rPr lang="da-DK" baseline="0" dirty="0"/>
              <a:t> on an </a:t>
            </a:r>
            <a:r>
              <a:rPr lang="da-DK" baseline="0" dirty="0" err="1"/>
              <a:t>Raspberry</a:t>
            </a:r>
            <a:r>
              <a:rPr lang="da-DK" baseline="0" dirty="0"/>
              <a:t> PI.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9/16/2016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OfficeDev/PnP-Partner-Pack/tree/master/script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/PnP-Sites-Core/tree/master/Core/OfficeDevPnP.Core/AppModelExten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03114"/>
            <a:ext cx="5232335" cy="1828786"/>
          </a:xfrm>
        </p:spPr>
        <p:txBody>
          <a:bodyPr/>
          <a:lstStyle/>
          <a:p>
            <a:r>
              <a:rPr lang="en-US" sz="4400" dirty="0"/>
              <a:t>Basic operations with PnP Core and</a:t>
            </a:r>
            <a:br>
              <a:rPr lang="en-US" sz="4400" dirty="0"/>
            </a:br>
            <a:r>
              <a:rPr lang="en-US" sz="4400" dirty="0"/>
              <a:t>Authentication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Bernd Rickenberg</a:t>
            </a:r>
          </a:p>
          <a:p>
            <a:r>
              <a:rPr lang="en-US"/>
              <a:t>SharePoint Developer</a:t>
            </a:r>
            <a:endParaRPr lang="en-US" dirty="0"/>
          </a:p>
          <a:p>
            <a:r>
              <a:rPr lang="en-US" dirty="0"/>
              <a:t>Pointwork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9" y="74586"/>
            <a:ext cx="12134095" cy="1482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9" y="1639124"/>
            <a:ext cx="12134095" cy="105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9" y="2739592"/>
            <a:ext cx="12134095" cy="766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59" y="3605069"/>
            <a:ext cx="12134095" cy="1785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59" y="5570858"/>
            <a:ext cx="12134095" cy="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PnP</a:t>
            </a:r>
            <a:r>
              <a:rPr lang="da-DK" dirty="0"/>
              <a:t> Authentication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authentication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90340"/>
            <a:ext cx="7451108" cy="422269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do I need to authenticate using the PnP Authentication Manager class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Authentication Manager overview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App-Only and Azure AD authentication setup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1978" y="2912743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978" y="145116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108" y="4010126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 use cases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2025" y="1222576"/>
            <a:ext cx="10870248" cy="5119311"/>
            <a:chOff x="602025" y="1222577"/>
            <a:chExt cx="10870248" cy="3368911"/>
          </a:xfrm>
        </p:grpSpPr>
        <p:grpSp>
          <p:nvGrpSpPr>
            <p:cNvPr id="4" name="Group 3"/>
            <p:cNvGrpSpPr/>
            <p:nvPr/>
          </p:nvGrpSpPr>
          <p:grpSpPr>
            <a:xfrm>
              <a:off x="602025" y="1222577"/>
              <a:ext cx="10870248" cy="3368911"/>
              <a:chOff x="640936" y="1331021"/>
              <a:chExt cx="10870248" cy="338817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331597"/>
                <a:ext cx="230735" cy="3387594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331597"/>
                <a:ext cx="10639513" cy="33875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71669" y="1331021"/>
                <a:ext cx="10495641" cy="334474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CSOM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code always requires you to have a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 object: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the OOB SharePoint Add-In templates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custom code</a:t>
                </a:r>
                <a:r>
                  <a:rPr lang="en-US" sz="2400" dirty="0">
                    <a:solidFill>
                      <a:schemeClr val="bg1"/>
                    </a:solidFill>
                  </a:rPr>
                  <a:t> such as the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PnP Authentication Manager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when outside of an add-in or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SharePointContextProvider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complicates things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Use standard CSOM code - new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() – and set credentials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BE" sz="2400" dirty="0">
                    <a:solidFill>
                      <a:schemeClr val="bg1"/>
                    </a:solidFill>
                  </a:rPr>
                  <a:t>Use ADAL or ADALJS when working with Azure AD add-ins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739" y="1955803"/>
              <a:ext cx="10205678" cy="1511447"/>
              <a:chOff x="977739" y="2521490"/>
              <a:chExt cx="10205678" cy="1511447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977739" y="2521490"/>
                <a:ext cx="10205678" cy="13823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14572" y="2752586"/>
                <a:ext cx="9757052" cy="128035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SharePointContextProvider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.Current.GetSharePointContext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(Context);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using</a:t>
                </a:r>
                <a:r>
                  <a:rPr lang="en-US" sz="2000" dirty="0">
                    <a:solidFill>
                      <a:schemeClr val="bg1"/>
                    </a:solidFill>
                  </a:rPr>
                  <a:t> (</a:t>
                </a: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spContext.CreateUserClientContextForSPHost</a:t>
                </a:r>
                <a:r>
                  <a:rPr lang="en-US" sz="2000" dirty="0">
                    <a:solidFill>
                      <a:schemeClr val="bg1"/>
                    </a:solidFill>
                  </a:rPr>
                  <a:t>())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{  </a:t>
                </a:r>
                <a:r>
                  <a:rPr lang="en-US" sz="2000" dirty="0">
                    <a:solidFill>
                      <a:srgbClr val="00B050"/>
                    </a:solidFill>
                  </a:rPr>
                  <a:t>// your code  </a:t>
                </a:r>
                <a:r>
                  <a:rPr lang="en-US" sz="2000" dirty="0">
                    <a:solidFill>
                      <a:schemeClr val="bg1"/>
                    </a:solidFill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8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87030" cy="917575"/>
          </a:xfrm>
        </p:spPr>
        <p:txBody>
          <a:bodyPr/>
          <a:lstStyle/>
          <a:p>
            <a:r>
              <a:rPr lang="en-US" dirty="0"/>
              <a:t>Introduction to the PnP Authentication Manager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640935" y="2438401"/>
            <a:ext cx="10870248" cy="3987799"/>
            <a:chOff x="640935" y="3315765"/>
            <a:chExt cx="10870248" cy="314217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40935" y="3315767"/>
              <a:ext cx="230734" cy="3099859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71670" y="3430412"/>
              <a:ext cx="10639513" cy="3027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9033" y="3328183"/>
              <a:ext cx="8991116" cy="143352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Getting started </a:t>
              </a:r>
              <a:r>
                <a:rPr lang="en-US" sz="2400" dirty="0">
                  <a:solidFill>
                    <a:schemeClr val="bg1"/>
                  </a:solidFill>
                </a:rPr>
                <a:t>with the PnP Authentication Manager involves: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PnP Core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ADAL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13870" y="4375305"/>
              <a:ext cx="10205678" cy="19436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1669" y="4351937"/>
              <a:ext cx="10226039" cy="195515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 </a:t>
              </a:r>
              <a:r>
                <a:rPr lang="en-US" sz="2000" dirty="0" err="1">
                  <a:solidFill>
                    <a:schemeClr val="bg1"/>
                  </a:solidFill>
                </a:rPr>
                <a:t>Microsoft.SharePoint.Client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OfficeDevPnP.Core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…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ClientContext</a:t>
              </a:r>
              <a:r>
                <a:rPr lang="en-US" sz="2000" dirty="0">
                  <a:solidFill>
                    <a:schemeClr val="bg1"/>
                  </a:solidFill>
                </a:rPr>
                <a:t> cc =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new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AuthenticationManager</a:t>
              </a:r>
              <a:r>
                <a:rPr lang="en-US" sz="2000" dirty="0">
                  <a:solidFill>
                    <a:schemeClr val="bg1"/>
                  </a:solidFill>
                </a:rPr>
                <a:t>().</a:t>
              </a:r>
              <a:r>
                <a:rPr lang="en-US" sz="2000" dirty="0" err="1">
                  <a:solidFill>
                    <a:schemeClr val="bg1"/>
                  </a:solidFill>
                </a:rPr>
                <a:t>GetSharePointOnlineAuthenticatedContextTenant</a:t>
              </a:r>
              <a:r>
                <a:rPr lang="en-US" sz="2000" dirty="0">
                  <a:solidFill>
                    <a:schemeClr val="bg1"/>
                  </a:solidFill>
                </a:rPr>
                <a:t>(</a:t>
              </a:r>
              <a:r>
                <a:rPr lang="en-US" sz="2000" dirty="0" err="1">
                  <a:solidFill>
                    <a:schemeClr val="bg1"/>
                  </a:solidFill>
                </a:rPr>
                <a:t>siteUrl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userName</a:t>
              </a:r>
              <a:r>
                <a:rPr lang="en-US" sz="2000" dirty="0">
                  <a:solidFill>
                    <a:schemeClr val="bg1"/>
                  </a:solidFill>
                </a:rPr>
                <a:t>, password);</a:t>
              </a: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9667446" y="3315765"/>
              <a:ext cx="478564" cy="1870413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936" y="1321293"/>
            <a:ext cx="10870248" cy="1294907"/>
            <a:chOff x="640936" y="1321293"/>
            <a:chExt cx="10870248" cy="1401106"/>
          </a:xfrm>
        </p:grpSpPr>
        <p:grpSp>
          <p:nvGrpSpPr>
            <p:cNvPr id="4" name="Group 3"/>
            <p:cNvGrpSpPr/>
            <p:nvPr/>
          </p:nvGrpSpPr>
          <p:grpSpPr>
            <a:xfrm>
              <a:off x="640936" y="1321293"/>
              <a:ext cx="10870248" cy="1401106"/>
              <a:chOff x="640936" y="1545031"/>
              <a:chExt cx="10870248" cy="1401106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555334"/>
                <a:ext cx="230736" cy="1390803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555334"/>
                <a:ext cx="10639513" cy="13908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9033" y="1545031"/>
                <a:ext cx="10539527" cy="129266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Class </a:t>
                </a:r>
                <a:r>
                  <a:rPr lang="en-US" sz="2400" dirty="0">
                    <a:solidFill>
                      <a:schemeClr val="bg1"/>
                    </a:solidFill>
                  </a:rPr>
                  <a:t>in the PnP Core library that bundles various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authentication options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(credentials, app-only, interactive) against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different targets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(SharePoint Online, SharePoint 2013 and SharePoint 2016)</a:t>
                </a:r>
                <a:endParaRPr lang="nl-BE" sz="24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 rot="10800000">
                <a:off x="8466508" y="2400881"/>
                <a:ext cx="478564" cy="545256"/>
              </a:xfrm>
              <a:prstGeom prst="downArrow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7" name="Down Arrow 16"/>
            <p:cNvSpPr/>
            <p:nvPr/>
          </p:nvSpPr>
          <p:spPr bwMode="auto">
            <a:xfrm rot="5400000">
              <a:off x="11056406" y="1454974"/>
              <a:ext cx="478564" cy="419355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91846" y="904664"/>
            <a:ext cx="3005055" cy="74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Credentials or App-Only?</a:t>
            </a:r>
            <a:endParaRPr kumimoji="0" lang="nl-BE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7263" y="1647294"/>
            <a:ext cx="4637111" cy="1442080"/>
            <a:chOff x="1457263" y="1647294"/>
            <a:chExt cx="4637111" cy="1442080"/>
          </a:xfrm>
        </p:grpSpPr>
        <p:sp>
          <p:nvSpPr>
            <p:cNvPr id="7" name="Rounded Rectangle 6"/>
            <p:cNvSpPr/>
            <p:nvPr/>
          </p:nvSpPr>
          <p:spPr>
            <a:xfrm>
              <a:off x="1457263" y="2441733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" name="Straight Arrow Connector 14"/>
            <p:cNvCxnSpPr>
              <a:stCxn id="6" idx="2"/>
              <a:endCxn id="7" idx="3"/>
            </p:cNvCxnSpPr>
            <p:nvPr/>
          </p:nvCxnSpPr>
          <p:spPr>
            <a:xfrm flipH="1">
              <a:off x="3987382" y="1647294"/>
              <a:ext cx="2106992" cy="111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59242" y="1851676"/>
              <a:ext cx="11902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Credentials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5604" y="3089374"/>
            <a:ext cx="2922012" cy="1621484"/>
            <a:chOff x="265604" y="3089374"/>
            <a:chExt cx="2922012" cy="1621484"/>
          </a:xfrm>
        </p:grpSpPr>
        <p:sp>
          <p:nvSpPr>
            <p:cNvPr id="8" name="Rounded Rectangle 7"/>
            <p:cNvSpPr/>
            <p:nvPr/>
          </p:nvSpPr>
          <p:spPr>
            <a:xfrm>
              <a:off x="265604" y="3996071"/>
              <a:ext cx="2922012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UseOffice365 </a:t>
              </a:r>
              <a:r>
                <a:rPr kumimoji="0" lang="nl-BE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7" name="Straight Arrow Connector 26"/>
            <p:cNvCxnSpPr>
              <a:stCxn id="7" idx="2"/>
              <a:endCxn id="8" idx="0"/>
            </p:cNvCxnSpPr>
            <p:nvPr/>
          </p:nvCxnSpPr>
          <p:spPr>
            <a:xfrm flipH="1">
              <a:off x="1726610" y="3089374"/>
              <a:ext cx="995713" cy="90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520" y="3398461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56963" y="3083752"/>
            <a:ext cx="3981843" cy="1627106"/>
            <a:chOff x="2276601" y="3083751"/>
            <a:chExt cx="3981843" cy="1627106"/>
          </a:xfrm>
        </p:grpSpPr>
        <p:sp>
          <p:nvSpPr>
            <p:cNvPr id="9" name="Rounded Rectangle 8"/>
            <p:cNvSpPr/>
            <p:nvPr/>
          </p:nvSpPr>
          <p:spPr>
            <a:xfrm>
              <a:off x="3357010" y="3996070"/>
              <a:ext cx="2901434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UseNetworkCredentials</a:t>
              </a: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" name="Straight Arrow Connector 28"/>
            <p:cNvCxnSpPr>
              <a:endCxn id="9" idx="0"/>
            </p:cNvCxnSpPr>
            <p:nvPr/>
          </p:nvCxnSpPr>
          <p:spPr>
            <a:xfrm>
              <a:off x="2276601" y="3083751"/>
              <a:ext cx="2531126" cy="91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45753" y="3398461"/>
              <a:ext cx="13388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4374" y="1647293"/>
            <a:ext cx="4032647" cy="785765"/>
            <a:chOff x="6094374" y="1647293"/>
            <a:chExt cx="4032647" cy="785765"/>
          </a:xfrm>
        </p:grpSpPr>
        <p:cxnSp>
          <p:nvCxnSpPr>
            <p:cNvPr id="17" name="Straight Arrow Connector 16"/>
            <p:cNvCxnSpPr>
              <a:stCxn id="6" idx="2"/>
              <a:endCxn id="28" idx="1"/>
            </p:cNvCxnSpPr>
            <p:nvPr/>
          </p:nvCxnSpPr>
          <p:spPr>
            <a:xfrm>
              <a:off x="6094374" y="1647293"/>
              <a:ext cx="1502528" cy="461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2324" y="1852980"/>
              <a:ext cx="10246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App-only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96902" y="1785417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55945" y="5216768"/>
            <a:ext cx="2862874" cy="664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da-DK" sz="2000" kern="0" dirty="0" err="1">
                <a:solidFill>
                  <a:sysClr val="windowText" lastClr="000000"/>
                </a:solidFill>
              </a:rPr>
              <a:t>ADFSUserNameMixed</a:t>
            </a:r>
            <a:r>
              <a:rPr lang="da-DK" sz="2000" kern="0" dirty="0">
                <a:solidFill>
                  <a:sysClr val="windowText" lastClr="000000"/>
                </a:solidFill>
              </a:rPr>
              <a:t> Authentication</a:t>
            </a:r>
            <a:endParaRPr lang="nl-BE" sz="20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31200" y="2433058"/>
            <a:ext cx="3030762" cy="1230266"/>
            <a:chOff x="5831200" y="2433058"/>
            <a:chExt cx="3030762" cy="1230266"/>
          </a:xfrm>
        </p:grpSpPr>
        <p:sp>
          <p:nvSpPr>
            <p:cNvPr id="2" name="Rounded Rectangle 1"/>
            <p:cNvSpPr/>
            <p:nvPr/>
          </p:nvSpPr>
          <p:spPr>
            <a:xfrm>
              <a:off x="5831200" y="3085056"/>
              <a:ext cx="2910069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UseAzureADAppOnly</a:t>
              </a: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nl-BE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Straight Arrow Connector 31"/>
            <p:cNvCxnSpPr>
              <a:stCxn id="28" idx="2"/>
              <a:endCxn id="2" idx="0"/>
            </p:cNvCxnSpPr>
            <p:nvPr/>
          </p:nvCxnSpPr>
          <p:spPr>
            <a:xfrm flipH="1">
              <a:off x="7286235" y="2433058"/>
              <a:ext cx="1575727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438806" y="2571182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61962" y="2433058"/>
            <a:ext cx="2919709" cy="1230266"/>
            <a:chOff x="8861962" y="2433058"/>
            <a:chExt cx="2919709" cy="1230266"/>
          </a:xfrm>
        </p:grpSpPr>
        <p:sp>
          <p:nvSpPr>
            <p:cNvPr id="11" name="Rounded Rectangle 10"/>
            <p:cNvSpPr/>
            <p:nvPr/>
          </p:nvSpPr>
          <p:spPr>
            <a:xfrm>
              <a:off x="8935359" y="3085056"/>
              <a:ext cx="2846312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UseAppOnly</a:t>
              </a: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>
              <a:stCxn id="28" idx="2"/>
              <a:endCxn id="11" idx="0"/>
            </p:cNvCxnSpPr>
            <p:nvPr/>
          </p:nvCxnSpPr>
          <p:spPr>
            <a:xfrm>
              <a:off x="8861962" y="2433058"/>
              <a:ext cx="1496553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82146" y="2569819"/>
              <a:ext cx="25127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 + 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nl-BE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75398" y="3096927"/>
            <a:ext cx="1026124" cy="21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0983" y="3374190"/>
            <a:ext cx="1338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On-Premises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</a:rPr>
              <a:t>with ADFS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000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Manager: Office 365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073510"/>
            <a:ext cx="10870248" cy="2563779"/>
            <a:chOff x="559295" y="1212849"/>
            <a:chExt cx="10870248" cy="269163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49686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496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GetSharePointOnline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AuthenticatedContextTenant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GetWebLogin</a:t>
              </a:r>
              <a:r>
                <a:rPr lang="en-US" sz="2000" dirty="0" err="1">
                  <a:solidFill>
                    <a:srgbClr val="FFFF00"/>
                  </a:solidFill>
                </a:rPr>
                <a:t>ClientContext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9295" y="3517506"/>
            <a:ext cx="10870248" cy="2862322"/>
            <a:chOff x="559295" y="3109423"/>
            <a:chExt cx="10870248" cy="286232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59295" y="3109704"/>
              <a:ext cx="230735" cy="275248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90030" y="3110167"/>
              <a:ext cx="10639513" cy="2751922"/>
            </a:xfrm>
            <a:prstGeom prst="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120" y="3109423"/>
              <a:ext cx="10439144" cy="28623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Azure AD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Credentials: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GetAzureADNativeApplication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nl-BE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reuse access token)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pp-</a:t>
              </a:r>
              <a:r>
                <a:rPr lang="nl-BE" sz="2400" u="sng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Only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GetAzureADAppOnly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chemeClr val="bg1"/>
                  </a:solidFill>
                </a:rPr>
                <a:t> (= reuse access token)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6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26070" cy="917575"/>
          </a:xfrm>
        </p:spPr>
        <p:txBody>
          <a:bodyPr/>
          <a:lstStyle/>
          <a:p>
            <a:r>
              <a:rPr lang="en-US" dirty="0"/>
              <a:t>Authentication Manager: On-Premises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178014"/>
            <a:ext cx="10870248" cy="2563806"/>
            <a:chOff x="559295" y="1212849"/>
            <a:chExt cx="10870248" cy="269166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62185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6212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GetNetworkCredential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GetADFSUserNameMixed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SharePoint</a:t>
            </a:r>
            <a:endParaRPr lang="nl-BE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2025" y="1212849"/>
            <a:ext cx="10870248" cy="2251514"/>
            <a:chOff x="602025" y="1212849"/>
            <a:chExt cx="10870248" cy="2251514"/>
          </a:xfrm>
        </p:grpSpPr>
        <p:sp>
          <p:nvSpPr>
            <p:cNvPr id="5" name="Rectangle 4"/>
            <p:cNvSpPr/>
            <p:nvPr/>
          </p:nvSpPr>
          <p:spPr bwMode="auto">
            <a:xfrm>
              <a:off x="602025" y="1223152"/>
              <a:ext cx="230735" cy="224121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32760" y="1223152"/>
              <a:ext cx="10639513" cy="2241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89097" y="1212849"/>
              <a:ext cx="6019889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Register an app via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AppRegNew</a:t>
              </a:r>
              <a:r>
                <a:rPr lang="en-US" sz="2400" b="1" dirty="0">
                  <a:solidFill>
                    <a:schemeClr val="bg1"/>
                  </a:solidFill>
                </a:rPr>
                <a:t> page</a:t>
              </a:r>
              <a:r>
                <a:rPr lang="en-US" sz="2400" dirty="0">
                  <a:solidFill>
                    <a:schemeClr val="bg1"/>
                  </a:solidFill>
                </a:rPr>
                <a:t> in SharePoint: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_layouts/15/appregnew.aspx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Generate App Id and Secret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Provide domain information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r="22354" b="18168"/>
            <a:stretch/>
          </p:blipFill>
          <p:spPr>
            <a:xfrm>
              <a:off x="932866" y="1286949"/>
              <a:ext cx="3952643" cy="183942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602024" y="3456791"/>
            <a:ext cx="10870248" cy="2630503"/>
            <a:chOff x="602024" y="3831257"/>
            <a:chExt cx="10870248" cy="263050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2024" y="3831257"/>
              <a:ext cx="230735" cy="262992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32759" y="3831832"/>
              <a:ext cx="10639513" cy="2629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89096" y="3841561"/>
              <a:ext cx="6383176" cy="252069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Grant permissions to the app via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AppInv</a:t>
              </a:r>
              <a:r>
                <a:rPr lang="en-US" sz="2400" dirty="0">
                  <a:solidFill>
                    <a:schemeClr val="bg1"/>
                  </a:solidFill>
                </a:rPr>
                <a:t> page in SharePoint: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_layouts/15/appinv.aspx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Lookup the earlier registered app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Provide permission XML, don’t forget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AllowAppOnlyPolicy</a:t>
              </a:r>
              <a:r>
                <a:rPr lang="en-US" sz="2400" b="1" dirty="0">
                  <a:solidFill>
                    <a:schemeClr val="bg1"/>
                  </a:solidFill>
                </a:rPr>
                <a:t>=“true”</a:t>
              </a:r>
              <a:endParaRPr lang="nl-BE" sz="24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b="11030"/>
            <a:stretch/>
          </p:blipFill>
          <p:spPr>
            <a:xfrm>
              <a:off x="932865" y="3895055"/>
              <a:ext cx="3952643" cy="24923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801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login setup using Azure AD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2025" y="1223152"/>
            <a:ext cx="10870248" cy="2909130"/>
            <a:chOff x="602025" y="1223152"/>
            <a:chExt cx="10870248" cy="2909130"/>
          </a:xfrm>
        </p:grpSpPr>
        <p:sp>
          <p:nvSpPr>
            <p:cNvPr id="4" name="Rectangle 3"/>
            <p:cNvSpPr/>
            <p:nvPr/>
          </p:nvSpPr>
          <p:spPr bwMode="auto">
            <a:xfrm>
              <a:off x="602025" y="1223152"/>
              <a:ext cx="230735" cy="290913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32760" y="1223152"/>
              <a:ext cx="10639513" cy="2909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65670" y="1223152"/>
              <a:ext cx="5206602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an </a:t>
              </a:r>
              <a:r>
                <a:rPr lang="en-US" sz="2400" b="1" dirty="0">
                  <a:solidFill>
                    <a:schemeClr val="bg1"/>
                  </a:solidFill>
                </a:rPr>
                <a:t>Native Client </a:t>
              </a:r>
              <a:r>
                <a:rPr lang="en-US" sz="2400" dirty="0">
                  <a:solidFill>
                    <a:schemeClr val="bg1"/>
                  </a:solidFill>
                </a:rPr>
                <a:t>Application in Azure AD: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Redirect URI can be anything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Copy the Client ID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Grant </a:t>
              </a:r>
              <a:r>
                <a:rPr lang="en-US" sz="2400" b="1" dirty="0">
                  <a:solidFill>
                    <a:schemeClr val="bg1"/>
                  </a:solidFill>
                </a:rPr>
                <a:t>Delegated Permissions</a:t>
              </a:r>
              <a:endParaRPr lang="nl-BE" sz="24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r="33813" b="36387"/>
            <a:stretch/>
          </p:blipFill>
          <p:spPr>
            <a:xfrm>
              <a:off x="963676" y="1322037"/>
              <a:ext cx="2397833" cy="16461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0816" y="1322037"/>
              <a:ext cx="2665547" cy="171019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963676" y="3149204"/>
              <a:ext cx="5182687" cy="864749"/>
              <a:chOff x="465378" y="4394267"/>
              <a:chExt cx="5182687" cy="86474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2431" y="4394267"/>
                <a:ext cx="1801247" cy="19578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378" y="4577083"/>
                <a:ext cx="5182687" cy="681933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602024" y="4131707"/>
            <a:ext cx="10870248" cy="1991114"/>
            <a:chOff x="602024" y="4131707"/>
            <a:chExt cx="10870248" cy="1991114"/>
          </a:xfrm>
        </p:grpSpPr>
        <p:sp>
          <p:nvSpPr>
            <p:cNvPr id="9" name="Rectangle 8"/>
            <p:cNvSpPr/>
            <p:nvPr/>
          </p:nvSpPr>
          <p:spPr bwMode="auto">
            <a:xfrm>
              <a:off x="602024" y="4131707"/>
              <a:ext cx="230735" cy="1990539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32759" y="4132282"/>
              <a:ext cx="10639513" cy="19905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5670" y="4137656"/>
              <a:ext cx="5206602" cy="195745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Once the PnP Core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 has been added also add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Microsoft.IdentityModel.Clients.ActiveDirectory</a:t>
              </a:r>
              <a:r>
                <a:rPr lang="en-US" sz="2400" dirty="0">
                  <a:solidFill>
                    <a:schemeClr val="bg1"/>
                  </a:solidFill>
                </a:rPr>
                <a:t> (=ADAL) package to your project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676" y="4313739"/>
              <a:ext cx="4203366" cy="124715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106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basic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7451108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use PnP Core?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Simple example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Closing remarks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1320" y="2428058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320" y="137004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1320" y="3470840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 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Azure AD – part 1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0935" y="3287333"/>
            <a:ext cx="10870248" cy="3081664"/>
            <a:chOff x="640935" y="3287333"/>
            <a:chExt cx="10870248" cy="3081664"/>
          </a:xfrm>
        </p:grpSpPr>
        <p:sp>
          <p:nvSpPr>
            <p:cNvPr id="10" name="Rectangle 9"/>
            <p:cNvSpPr/>
            <p:nvPr/>
          </p:nvSpPr>
          <p:spPr bwMode="auto">
            <a:xfrm>
              <a:off x="640935" y="3342706"/>
              <a:ext cx="230734" cy="2953690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1670" y="3342706"/>
              <a:ext cx="10639513" cy="2953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287" y="3287333"/>
              <a:ext cx="801110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 </a:t>
              </a:r>
              <a:r>
                <a:rPr lang="en-US" sz="2400" b="1" dirty="0">
                  <a:solidFill>
                    <a:schemeClr val="bg1"/>
                  </a:solidFill>
                </a:rPr>
                <a:t>self signed certificate</a:t>
              </a:r>
              <a:r>
                <a:rPr lang="en-US" sz="2400" dirty="0">
                  <a:solidFill>
                    <a:schemeClr val="bg1"/>
                  </a:solidFill>
                </a:rPr>
                <a:t> and prepare for using it: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029769" y="3854229"/>
              <a:ext cx="10205678" cy="14790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9769" y="3831511"/>
              <a:ext cx="9772116" cy="13696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FFFF00"/>
                  </a:solidFill>
                </a:rPr>
                <a:t>.\Create-SelfSignedCertificate.ps1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CommonName</a:t>
              </a:r>
              <a:r>
                <a:rPr lang="en-US" sz="2400" dirty="0">
                  <a:solidFill>
                    <a:schemeClr val="bg1"/>
                  </a:solidFill>
                </a:rPr>
                <a:t> “PnP”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StartDate</a:t>
              </a:r>
              <a:r>
                <a:rPr lang="en-US" sz="2400" dirty="0">
                  <a:solidFill>
                    <a:schemeClr val="bg1"/>
                  </a:solidFill>
                </a:rPr>
                <a:t> 2016-01-01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EndDate</a:t>
              </a:r>
              <a:r>
                <a:rPr lang="en-US" sz="2400" dirty="0">
                  <a:solidFill>
                    <a:schemeClr val="bg1"/>
                  </a:solidFill>
                </a:rPr>
                <a:t> 2018-01-01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FFFF00"/>
                  </a:solidFill>
                </a:rPr>
                <a:t>.\Get-SelfSignedCertificateInformation.ps1</a:t>
              </a:r>
              <a:endParaRPr lang="nl-BE" sz="2400" dirty="0" err="1">
                <a:solidFill>
                  <a:srgbClr val="FFFF00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8977758" y="3347114"/>
              <a:ext cx="478564" cy="507115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8541" y="5331790"/>
              <a:ext cx="9702143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Scripts are available from: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https://github.com/OfficeDev/PnP-Partner-Pack/tree/master/scripts</a:t>
              </a:r>
              <a:r>
                <a:rPr lang="en-US" sz="2400" dirty="0">
                  <a:solidFill>
                    <a:schemeClr val="bg1"/>
                  </a:solidFill>
                </a:rPr>
                <a:t> 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936" y="1269040"/>
            <a:ext cx="10870248" cy="2188291"/>
            <a:chOff x="640936" y="1269040"/>
            <a:chExt cx="10870248" cy="2188291"/>
          </a:xfrm>
        </p:grpSpPr>
        <p:sp>
          <p:nvSpPr>
            <p:cNvPr id="4" name="Rectangle 3"/>
            <p:cNvSpPr/>
            <p:nvPr/>
          </p:nvSpPr>
          <p:spPr bwMode="auto">
            <a:xfrm>
              <a:off x="640936" y="1331596"/>
              <a:ext cx="230736" cy="201111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1671" y="1331596"/>
              <a:ext cx="10639513" cy="2011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8724" y="1269040"/>
              <a:ext cx="6302459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 </a:t>
              </a:r>
              <a:r>
                <a:rPr lang="en-US" sz="2400" b="1" dirty="0">
                  <a:solidFill>
                    <a:schemeClr val="bg1"/>
                  </a:solidFill>
                </a:rPr>
                <a:t>Web Application </a:t>
              </a:r>
              <a:r>
                <a:rPr lang="en-US" sz="2400" dirty="0">
                  <a:solidFill>
                    <a:schemeClr val="bg1"/>
                  </a:solidFill>
                </a:rPr>
                <a:t>in Azure AD: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Sign-on URL can be anything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App ID must be unique in your tenant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 the PnP Core and ADAL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packages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 rot="10800000">
              <a:off x="1959362" y="2776047"/>
              <a:ext cx="478564" cy="589376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r="38334" b="32863"/>
            <a:stretch/>
          </p:blipFill>
          <p:spPr>
            <a:xfrm>
              <a:off x="996507" y="1448094"/>
              <a:ext cx="1818429" cy="13429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r="36079" b="42587"/>
            <a:stretch/>
          </p:blipFill>
          <p:spPr>
            <a:xfrm>
              <a:off x="2963254" y="1464409"/>
              <a:ext cx="2043807" cy="1311639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Down Arrow 18"/>
            <p:cNvSpPr/>
            <p:nvPr/>
          </p:nvSpPr>
          <p:spPr bwMode="auto">
            <a:xfrm rot="10800000">
              <a:off x="3745875" y="2776047"/>
              <a:ext cx="478564" cy="576336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Azure AD – part 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640936" y="1269040"/>
            <a:ext cx="10870248" cy="2083342"/>
            <a:chOff x="640936" y="1269040"/>
            <a:chExt cx="10870248" cy="2083342"/>
          </a:xfrm>
        </p:grpSpPr>
        <p:sp>
          <p:nvSpPr>
            <p:cNvPr id="4" name="Rectangle 3"/>
            <p:cNvSpPr/>
            <p:nvPr/>
          </p:nvSpPr>
          <p:spPr bwMode="auto">
            <a:xfrm>
              <a:off x="640936" y="1331596"/>
              <a:ext cx="230736" cy="201111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1671" y="1331596"/>
              <a:ext cx="10639513" cy="2011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8053" y="1269040"/>
              <a:ext cx="5293130" cy="195745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Replace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KeyCredentials</a:t>
              </a:r>
              <a:r>
                <a:rPr lang="en-US" sz="2400" dirty="0">
                  <a:solidFill>
                    <a:schemeClr val="bg1"/>
                  </a:solidFill>
                </a:rPr>
                <a:t> section obtained in the previous step in the app manifest via downloading, updating and again uploading the manifest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 rot="10800000">
              <a:off x="4490878" y="2813683"/>
              <a:ext cx="478564" cy="538699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851" y="1419609"/>
              <a:ext cx="5050023" cy="14027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640935" y="3287333"/>
            <a:ext cx="10870248" cy="2076160"/>
            <a:chOff x="640935" y="3287333"/>
            <a:chExt cx="10870248" cy="2076160"/>
          </a:xfrm>
        </p:grpSpPr>
        <p:sp>
          <p:nvSpPr>
            <p:cNvPr id="10" name="Rectangle 9"/>
            <p:cNvSpPr/>
            <p:nvPr/>
          </p:nvSpPr>
          <p:spPr bwMode="auto">
            <a:xfrm>
              <a:off x="640935" y="3342706"/>
              <a:ext cx="230734" cy="202078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1670" y="3342706"/>
              <a:ext cx="10639513" cy="2020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8052" y="3287333"/>
              <a:ext cx="5155341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Grant </a:t>
              </a:r>
              <a:r>
                <a:rPr lang="en-US" sz="2400" b="1" dirty="0">
                  <a:solidFill>
                    <a:schemeClr val="bg1"/>
                  </a:solidFill>
                </a:rPr>
                <a:t>Application Permissions</a:t>
              </a:r>
              <a:r>
                <a:rPr lang="en-US" sz="2400" dirty="0">
                  <a:solidFill>
                    <a:schemeClr val="bg1"/>
                  </a:solidFill>
                </a:rPr>
                <a:t> to your app in Azure AD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 rot="10800000">
              <a:off x="3003912" y="4845331"/>
              <a:ext cx="478564" cy="507115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51" y="3558280"/>
              <a:ext cx="4975754" cy="127522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31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498" y="2553158"/>
            <a:ext cx="3437479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Q&amp;A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25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PnP core for basic operations?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Repeatability</a:t>
            </a:r>
          </a:p>
          <a:p>
            <a:pPr lvl="1"/>
            <a:r>
              <a:rPr lang="en-US" dirty="0"/>
              <a:t>Code is tested</a:t>
            </a:r>
          </a:p>
          <a:p>
            <a:pPr lvl="1"/>
            <a:r>
              <a:rPr lang="en-US" dirty="0"/>
              <a:t>Follows established patterns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Replace large code blocks with existing PnP methods</a:t>
            </a:r>
          </a:p>
          <a:p>
            <a:pPr lvl="1"/>
            <a:r>
              <a:rPr lang="en-US" dirty="0"/>
              <a:t>Wraps complex functionality in easy to consume methods</a:t>
            </a:r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/>
              <a:t>Support for common and complex actions</a:t>
            </a:r>
          </a:p>
          <a:p>
            <a:pPr lvl="1"/>
            <a:r>
              <a:rPr lang="en-US" dirty="0"/>
              <a:t>Monthly updates to address community reported bugs and include enhancements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 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Explanation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Plain CSOM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7003" y="1822450"/>
            <a:ext cx="11887200" cy="4022640"/>
          </a:xfrm>
        </p:spPr>
        <p:txBody>
          <a:bodyPr/>
          <a:lstStyle/>
          <a:p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(clientContext)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clientContext.Web.Lists.Add(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ListCreationInformation</a:t>
            </a:r>
            <a:endParaRPr lang="da-DK" sz="18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Title =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Url =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"lists/mylist"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TemplateType = (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ListTemplateType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.GenericList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da-DK" sz="18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clientContext.Load(list);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clientContext.ExecuteQuery();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PnP</a:t>
            </a:r>
            <a:r>
              <a:rPr lang="da-DK" dirty="0"/>
              <a:t> </a:t>
            </a:r>
            <a:r>
              <a:rPr lang="da-DK" dirty="0" err="1"/>
              <a:t>core</a:t>
            </a:r>
            <a:r>
              <a:rPr lang="da-DK" dirty="0"/>
              <a:t> web </a:t>
            </a:r>
            <a:r>
              <a:rPr lang="da-DK" dirty="0" err="1"/>
              <a:t>extensions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7003" y="1822450"/>
            <a:ext cx="11887200" cy="2059025"/>
          </a:xfrm>
        </p:spPr>
        <p:txBody>
          <a:bodyPr/>
          <a:lstStyle/>
          <a:p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(clientContext)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clientContext.Web.CreateList(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ListTemplateType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.GenericList,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Extensions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628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tx1"/>
                </a:solidFill>
              </a:rPr>
              <a:t>Called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AppModelExtensions</a:t>
            </a:r>
            <a:r>
              <a:rPr lang="da-DK" dirty="0">
                <a:solidFill>
                  <a:schemeClr val="tx1"/>
                </a:solidFill>
              </a:rPr>
              <a:t> in </a:t>
            </a:r>
            <a:r>
              <a:rPr lang="da-DK" dirty="0" err="1">
                <a:solidFill>
                  <a:schemeClr val="tx1"/>
                </a:solidFill>
              </a:rPr>
              <a:t>PnP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core</a:t>
            </a:r>
            <a:r>
              <a:rPr lang="da-DK" dirty="0">
                <a:solidFill>
                  <a:schemeClr val="tx1"/>
                </a:solidFill>
              </a:rPr>
              <a:t>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Source </a:t>
            </a:r>
            <a:r>
              <a:rPr lang="da-DK" dirty="0" err="1">
                <a:solidFill>
                  <a:schemeClr val="tx1"/>
                </a:solidFill>
              </a:rPr>
              <a:t>code</a:t>
            </a:r>
            <a:r>
              <a:rPr lang="da-DK" dirty="0">
                <a:solidFill>
                  <a:schemeClr val="tx1"/>
                </a:solidFill>
              </a:rPr>
              <a:t> in </a:t>
            </a:r>
            <a:r>
              <a:rPr lang="da-DK" dirty="0" err="1">
                <a:solidFill>
                  <a:schemeClr val="tx1"/>
                </a:solidFill>
              </a:rPr>
              <a:t>GitHub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repo</a:t>
            </a:r>
            <a:r>
              <a:rPr lang="da-DK" dirty="0">
                <a:solidFill>
                  <a:schemeClr val="tx1"/>
                </a:solidFill>
              </a:rPr>
              <a:t>: </a:t>
            </a:r>
            <a:r>
              <a:rPr lang="da-DK" dirty="0">
                <a:solidFill>
                  <a:schemeClr val="tx1"/>
                </a:solidFill>
                <a:hlinkClick r:id="rId3"/>
              </a:rPr>
              <a:t>https://github.com/OfficeDev/PnP-Sites-Core/tree/master/Core/OfficeDevPnP.Core/AppModelExtensions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462 </a:t>
            </a:r>
            <a:r>
              <a:rPr lang="da-DK" dirty="0" err="1">
                <a:solidFill>
                  <a:schemeClr val="tx1"/>
                </a:solidFill>
              </a:rPr>
              <a:t>extensions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methods</a:t>
            </a:r>
            <a:r>
              <a:rPr lang="da-DK" dirty="0">
                <a:solidFill>
                  <a:schemeClr val="tx1"/>
                </a:solidFill>
              </a:rPr>
              <a:t> (09-2016), </a:t>
            </a:r>
            <a:r>
              <a:rPr lang="da-DK" dirty="0" err="1">
                <a:solidFill>
                  <a:schemeClr val="tx1"/>
                </a:solidFill>
              </a:rPr>
              <a:t>grouped</a:t>
            </a:r>
            <a:r>
              <a:rPr lang="da-DK" dirty="0">
                <a:solidFill>
                  <a:schemeClr val="tx1"/>
                </a:solidFill>
              </a:rPr>
              <a:t> by </a:t>
            </a:r>
            <a:r>
              <a:rPr lang="da-DK" dirty="0" err="1">
                <a:solidFill>
                  <a:schemeClr val="tx1"/>
                </a:solidFill>
              </a:rPr>
              <a:t>functional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areas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" y="288482"/>
            <a:ext cx="12092671" cy="1961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" y="2314834"/>
            <a:ext cx="1112520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" y="2961006"/>
            <a:ext cx="12092671" cy="89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5" y="3925780"/>
            <a:ext cx="12092671" cy="1164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5" y="5158578"/>
            <a:ext cx="7334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0" y="19466"/>
            <a:ext cx="11800415" cy="2341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24" y="2427029"/>
            <a:ext cx="11854911" cy="1051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9" y="3582090"/>
            <a:ext cx="11854911" cy="720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24" y="4345720"/>
            <a:ext cx="100393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24" y="5020147"/>
            <a:ext cx="11854911" cy="13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9" y="0"/>
            <a:ext cx="329565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9" y="415613"/>
            <a:ext cx="12053680" cy="1063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89" y="1532837"/>
            <a:ext cx="12053680" cy="106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89" y="2648537"/>
            <a:ext cx="6438900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90" y="3102251"/>
            <a:ext cx="12053680" cy="1414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89" y="4570422"/>
            <a:ext cx="12053680" cy="674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789" y="5298539"/>
            <a:ext cx="12053680" cy="13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D98F85-6911-4E8F-B940-ACC77278D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79</TotalTime>
  <Words>1299</Words>
  <Application>Microsoft Office PowerPoint</Application>
  <PresentationFormat>Custom</PresentationFormat>
  <Paragraphs>208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Courier New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Basic operations with PnP Core and Authentication Manager</vt:lpstr>
      <vt:lpstr>Agenda basic operations</vt:lpstr>
      <vt:lpstr>Why use PnP core for basic operations?</vt:lpstr>
      <vt:lpstr>Plain CSOM example</vt:lpstr>
      <vt:lpstr>PnP core web extensions example</vt:lpstr>
      <vt:lpstr>Extensions methods overview</vt:lpstr>
      <vt:lpstr>PowerPoint Presentation</vt:lpstr>
      <vt:lpstr>PowerPoint Presentation</vt:lpstr>
      <vt:lpstr>PowerPoint Presentation</vt:lpstr>
      <vt:lpstr>PowerPoint Presentation</vt:lpstr>
      <vt:lpstr>PnP Authentication Manager</vt:lpstr>
      <vt:lpstr>Agenda authentication manager</vt:lpstr>
      <vt:lpstr>Authentication Manager use cases</vt:lpstr>
      <vt:lpstr>Introduction to the PnP Authentication Manager</vt:lpstr>
      <vt:lpstr>Authentication</vt:lpstr>
      <vt:lpstr>Authentication Manager: Office 365</vt:lpstr>
      <vt:lpstr>Authentication Manager: On-Premises</vt:lpstr>
      <vt:lpstr>App-Only setup using SharePoint</vt:lpstr>
      <vt:lpstr>Interactive login setup using Azure AD</vt:lpstr>
      <vt:lpstr>App-Only setup using Azure AD – part 1</vt:lpstr>
      <vt:lpstr>App-Only setup using Azure AD – part 2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operations with PnP Core Component</dc:title>
  <dc:subject>Office 365</dc:subject>
  <dc:creator>Vesa Juvonen</dc:creator>
  <cp:keywords/>
  <dc:description>Template: _x000d_
Formatting: _x000d_
Audience Type:</dc:description>
  <cp:lastModifiedBy>Bernd Rickenberg | Pointwork</cp:lastModifiedBy>
  <cp:revision>59</cp:revision>
  <dcterms:created xsi:type="dcterms:W3CDTF">2016-02-12T12:20:14Z</dcterms:created>
  <dcterms:modified xsi:type="dcterms:W3CDTF">2016-09-16T11:30:32Z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