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4"/>
  </p:notesMasterIdLst>
  <p:handoutMasterIdLst>
    <p:handoutMasterId r:id="rId25"/>
  </p:handoutMasterIdLst>
  <p:sldIdLst>
    <p:sldId id="1338" r:id="rId5"/>
    <p:sldId id="1465" r:id="rId6"/>
    <p:sldId id="1469" r:id="rId7"/>
    <p:sldId id="1483" r:id="rId8"/>
    <p:sldId id="1484" r:id="rId9"/>
    <p:sldId id="1485" r:id="rId10"/>
    <p:sldId id="1486" r:id="rId11"/>
    <p:sldId id="1473" r:id="rId12"/>
    <p:sldId id="1474" r:id="rId13"/>
    <p:sldId id="1475" r:id="rId14"/>
    <p:sldId id="1487" r:id="rId15"/>
    <p:sldId id="1476" r:id="rId16"/>
    <p:sldId id="1477" r:id="rId17"/>
    <p:sldId id="1478" r:id="rId18"/>
    <p:sldId id="1479" r:id="rId19"/>
    <p:sldId id="1480" r:id="rId20"/>
    <p:sldId id="1481" r:id="rId21"/>
    <p:sldId id="1472" r:id="rId22"/>
    <p:sldId id="1464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69"/>
            <p14:sldId id="1483"/>
            <p14:sldId id="1484"/>
            <p14:sldId id="1485"/>
            <p14:sldId id="1486"/>
            <p14:sldId id="1473"/>
            <p14:sldId id="1474"/>
            <p14:sldId id="1475"/>
            <p14:sldId id="1487"/>
            <p14:sldId id="1476"/>
            <p14:sldId id="1477"/>
            <p14:sldId id="1478"/>
            <p14:sldId id="1479"/>
            <p14:sldId id="1480"/>
            <p14:sldId id="1481"/>
            <p14:sldId id="1472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59035" autoAdjust="0"/>
  </p:normalViewPr>
  <p:slideViewPr>
    <p:cSldViewPr snapToGrid="0">
      <p:cViewPr varScale="1">
        <p:scale>
          <a:sx n="75" d="100"/>
          <a:sy n="75" d="100"/>
        </p:scale>
        <p:origin x="1746" y="72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8/15/2016 7:10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8/15/2016 7:10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8/15/2016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8/15/2016 7:10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2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CSOM is just a managed </a:t>
            </a:r>
            <a:r>
              <a:rPr lang="da-DK" baseline="0" dirty="0" err="1"/>
              <a:t>code</a:t>
            </a:r>
            <a:r>
              <a:rPr lang="da-DK" baseline="0" dirty="0"/>
              <a:t> </a:t>
            </a:r>
            <a:r>
              <a:rPr lang="da-DK" baseline="0" dirty="0" err="1"/>
              <a:t>wrapper</a:t>
            </a:r>
            <a:r>
              <a:rPr lang="da-DK" baseline="0" dirty="0"/>
              <a:t> for SharePoint REST </a:t>
            </a:r>
            <a:r>
              <a:rPr lang="da-DK" baseline="0" dirty="0" err="1"/>
              <a:t>endpoint</a:t>
            </a:r>
            <a:r>
              <a:rPr lang="da-DK" baseline="0" dirty="0"/>
              <a:t> (_</a:t>
            </a:r>
            <a:r>
              <a:rPr lang="da-DK" baseline="0" dirty="0" err="1"/>
              <a:t>api</a:t>
            </a:r>
            <a:r>
              <a:rPr lang="da-DK" baseline="0" dirty="0"/>
              <a:t> or _</a:t>
            </a:r>
            <a:r>
              <a:rPr lang="da-DK" baseline="0" dirty="0" err="1"/>
              <a:t>vti_bin</a:t>
            </a:r>
            <a:r>
              <a:rPr lang="da-DK" baseline="0" dirty="0"/>
              <a:t>/</a:t>
            </a:r>
            <a:r>
              <a:rPr lang="da-DK" baseline="0" dirty="0" err="1"/>
              <a:t>client.svc</a:t>
            </a:r>
            <a:r>
              <a:rPr lang="da-DK" baseline="0" dirty="0"/>
              <a:t>)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da-DK" baseline="0" dirty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OAuth is </a:t>
            </a:r>
            <a:r>
              <a:rPr lang="da-DK" baseline="0" dirty="0" err="1"/>
              <a:t>used</a:t>
            </a:r>
            <a:r>
              <a:rPr lang="da-DK" baseline="0" dirty="0"/>
              <a:t> in </a:t>
            </a:r>
            <a:r>
              <a:rPr lang="da-DK" baseline="0" dirty="0" err="1"/>
              <a:t>both</a:t>
            </a:r>
            <a:r>
              <a:rPr lang="da-DK" baseline="0" dirty="0"/>
              <a:t> on-</a:t>
            </a:r>
            <a:r>
              <a:rPr lang="da-DK" baseline="0" dirty="0" err="1"/>
              <a:t>prem</a:t>
            </a:r>
            <a:r>
              <a:rPr lang="da-DK" baseline="0" dirty="0"/>
              <a:t> </a:t>
            </a:r>
            <a:r>
              <a:rPr lang="da-DK" baseline="0" dirty="0" err="1"/>
              <a:t>low</a:t>
            </a:r>
            <a:r>
              <a:rPr lang="da-DK" baseline="0" dirty="0"/>
              <a:t>-trust, on-</a:t>
            </a:r>
            <a:r>
              <a:rPr lang="da-DK" baseline="0" dirty="0" err="1"/>
              <a:t>prem</a:t>
            </a:r>
            <a:r>
              <a:rPr lang="da-DK" baseline="0" dirty="0"/>
              <a:t> high-trust and </a:t>
            </a:r>
            <a:r>
              <a:rPr lang="da-DK" baseline="0" dirty="0" err="1"/>
              <a:t>cloud</a:t>
            </a:r>
            <a:r>
              <a:rPr lang="da-DK" baseline="0" dirty="0"/>
              <a:t> scenarios. OAuth is not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WindowsCredentials</a:t>
            </a:r>
            <a:r>
              <a:rPr lang="da-DK" baseline="0" dirty="0"/>
              <a:t>.</a:t>
            </a:r>
            <a:endParaRPr lang="da-DK" dirty="0"/>
          </a:p>
          <a:p>
            <a:pPr marL="0" indent="0">
              <a:buFontTx/>
              <a:buNone/>
            </a:pPr>
            <a:endParaRPr lang="da-DK" baseline="0" dirty="0"/>
          </a:p>
          <a:p>
            <a:pPr marL="0" indent="0">
              <a:buFontTx/>
              <a:buNone/>
            </a:pPr>
            <a:r>
              <a:rPr lang="da-DK" b="1" baseline="0" dirty="0"/>
              <a:t>Note</a:t>
            </a:r>
            <a:r>
              <a:rPr lang="da-DK" baseline="0" dirty="0"/>
              <a:t>: On domain </a:t>
            </a:r>
            <a:r>
              <a:rPr lang="da-DK" baseline="0" dirty="0" err="1"/>
              <a:t>joined</a:t>
            </a:r>
            <a:r>
              <a:rPr lang="da-DK" baseline="0" dirty="0"/>
              <a:t> </a:t>
            </a:r>
            <a:r>
              <a:rPr lang="da-DK" baseline="0" dirty="0" err="1"/>
              <a:t>machines</a:t>
            </a:r>
            <a:r>
              <a:rPr lang="da-DK" baseline="0" dirty="0"/>
              <a:t> (AD or AAD) </a:t>
            </a:r>
            <a:r>
              <a:rPr lang="da-DK" baseline="0" dirty="0" err="1"/>
              <a:t>you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use</a:t>
            </a:r>
            <a:r>
              <a:rPr lang="da-DK" baseline="0" dirty="0"/>
              <a:t> </a:t>
            </a:r>
            <a:r>
              <a:rPr lang="da-DK" baseline="0" dirty="0" err="1"/>
              <a:t>credential</a:t>
            </a:r>
            <a:r>
              <a:rPr lang="da-DK" baseline="0" dirty="0"/>
              <a:t> cache to </a:t>
            </a:r>
            <a:r>
              <a:rPr lang="da-DK" baseline="0" dirty="0" err="1"/>
              <a:t>access</a:t>
            </a:r>
            <a:r>
              <a:rPr lang="da-DK" baseline="0" dirty="0"/>
              <a:t> </a:t>
            </a:r>
            <a:r>
              <a:rPr lang="da-DK" baseline="0" dirty="0" err="1"/>
              <a:t>resources</a:t>
            </a:r>
            <a:r>
              <a:rPr lang="da-DK" baseline="0" dirty="0"/>
              <a:t> (SharePoint on-</a:t>
            </a:r>
            <a:r>
              <a:rPr lang="da-DK" baseline="0" dirty="0" err="1"/>
              <a:t>prem</a:t>
            </a:r>
            <a:r>
              <a:rPr lang="da-DK" baseline="0" dirty="0"/>
              <a:t> or Office 365)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43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5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ADFSUserNameMixed</a:t>
            </a:r>
            <a:r>
              <a:rPr lang="da-DK" baseline="0" dirty="0"/>
              <a:t> </a:t>
            </a:r>
            <a:r>
              <a:rPr lang="da-DK" baseline="0" dirty="0" err="1"/>
              <a:t>users</a:t>
            </a:r>
            <a:r>
              <a:rPr lang="da-DK" baseline="0" dirty="0"/>
              <a:t> WS-Trust </a:t>
            </a:r>
            <a:r>
              <a:rPr lang="da-DK" baseline="0" dirty="0" err="1"/>
              <a:t>protocol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7:21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All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 in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a password </a:t>
            </a:r>
            <a:r>
              <a:rPr lang="da-DK" dirty="0" err="1"/>
              <a:t>supplied</a:t>
            </a:r>
            <a:r>
              <a:rPr lang="da-DK" dirty="0"/>
              <a:t> </a:t>
            </a:r>
            <a:r>
              <a:rPr lang="da-DK" dirty="0" err="1"/>
              <a:t>somehow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SharePointContextProvider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need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14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Network</a:t>
            </a:r>
            <a:r>
              <a:rPr lang="en-US" sz="900" b="0" i="0" kern="1200" baseline="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credentials: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Returns a SharePoint on-premises / SharePoint Online Dedicated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ClientContext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object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ADFS mixed: Returns a SharePoint on-premises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ClientContext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for sites secured via ADFS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App-only: Returns an app only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ClientContext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object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95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Registering</a:t>
            </a:r>
            <a:r>
              <a:rPr lang="da-DK" dirty="0"/>
              <a:t> a</a:t>
            </a:r>
            <a:r>
              <a:rPr lang="da-DK" baseline="0" dirty="0"/>
              <a:t>n </a:t>
            </a:r>
            <a:r>
              <a:rPr lang="da-DK" baseline="0" dirty="0" err="1"/>
              <a:t>add</a:t>
            </a:r>
            <a:r>
              <a:rPr lang="da-DK" baseline="0" dirty="0"/>
              <a:t>-in with SharePoint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e.g</a:t>
            </a:r>
            <a:r>
              <a:rPr lang="da-DK" baseline="0" dirty="0"/>
              <a:t>. if it is not a </a:t>
            </a:r>
            <a:r>
              <a:rPr lang="da-DK" baseline="0" dirty="0" err="1"/>
              <a:t>provider</a:t>
            </a:r>
            <a:r>
              <a:rPr lang="da-DK" baseline="0" dirty="0"/>
              <a:t> </a:t>
            </a:r>
            <a:r>
              <a:rPr lang="da-DK" baseline="0" dirty="0" err="1"/>
              <a:t>hosted</a:t>
            </a:r>
            <a:r>
              <a:rPr lang="da-DK" baseline="0" dirty="0"/>
              <a:t> </a:t>
            </a:r>
            <a:r>
              <a:rPr lang="da-DK" baseline="0" dirty="0" err="1"/>
              <a:t>add</a:t>
            </a:r>
            <a:r>
              <a:rPr lang="da-DK" baseline="0" dirty="0"/>
              <a:t>-in </a:t>
            </a:r>
            <a:r>
              <a:rPr lang="da-DK" baseline="0" dirty="0" err="1"/>
              <a:t>such</a:t>
            </a:r>
            <a:r>
              <a:rPr lang="da-DK" baseline="0" dirty="0"/>
              <a:t> a </a:t>
            </a:r>
            <a:r>
              <a:rPr lang="da-DK" baseline="0" dirty="0" err="1"/>
              <a:t>console</a:t>
            </a:r>
            <a:r>
              <a:rPr lang="da-DK" baseline="0" dirty="0"/>
              <a:t> </a:t>
            </a:r>
            <a:r>
              <a:rPr lang="da-DK" baseline="0" dirty="0" err="1"/>
              <a:t>application</a:t>
            </a:r>
            <a:r>
              <a:rPr lang="da-DK" baseline="0" dirty="0"/>
              <a:t> or an web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running</a:t>
            </a:r>
            <a:r>
              <a:rPr lang="da-DK" baseline="0" dirty="0"/>
              <a:t> on an </a:t>
            </a:r>
            <a:r>
              <a:rPr lang="da-DK" baseline="0" dirty="0" err="1"/>
              <a:t>Raspberry</a:t>
            </a:r>
            <a:r>
              <a:rPr lang="da-DK" baseline="0" dirty="0"/>
              <a:t> PI.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38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Azure AD </a:t>
            </a:r>
            <a:r>
              <a:rPr lang="da-DK" dirty="0" err="1"/>
              <a:t>add-ins</a:t>
            </a:r>
            <a:r>
              <a:rPr lang="da-DK" dirty="0"/>
              <a:t> (as </a:t>
            </a:r>
            <a:r>
              <a:rPr lang="da-DK" dirty="0" err="1"/>
              <a:t>opposed</a:t>
            </a:r>
            <a:r>
              <a:rPr lang="da-DK" baseline="0" dirty="0"/>
              <a:t> to SharePoint </a:t>
            </a:r>
            <a:r>
              <a:rPr lang="da-DK" baseline="0" dirty="0" err="1"/>
              <a:t>add-ins</a:t>
            </a:r>
            <a:r>
              <a:rPr lang="da-DK" baseline="0" dirty="0"/>
              <a:t>). </a:t>
            </a:r>
            <a:r>
              <a:rPr lang="da-DK" baseline="0" dirty="0" err="1"/>
              <a:t>You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give the </a:t>
            </a:r>
            <a:r>
              <a:rPr lang="da-DK" baseline="0" dirty="0" err="1"/>
              <a:t>add</a:t>
            </a:r>
            <a:r>
              <a:rPr lang="da-DK" baseline="0" dirty="0"/>
              <a:t>-in </a:t>
            </a:r>
            <a:r>
              <a:rPr lang="da-DK" baseline="0" dirty="0" err="1"/>
              <a:t>coarse</a:t>
            </a:r>
            <a:r>
              <a:rPr lang="da-DK" baseline="0" dirty="0"/>
              <a:t> </a:t>
            </a:r>
            <a:r>
              <a:rPr lang="da-DK" baseline="0" dirty="0" err="1"/>
              <a:t>grained</a:t>
            </a:r>
            <a:r>
              <a:rPr lang="da-DK" baseline="0" dirty="0"/>
              <a:t> </a:t>
            </a:r>
            <a:r>
              <a:rPr lang="da-DK" baseline="0" dirty="0" err="1"/>
              <a:t>access</a:t>
            </a:r>
            <a:r>
              <a:rPr lang="da-DK" baseline="0" dirty="0"/>
              <a:t> to </a:t>
            </a:r>
            <a:r>
              <a:rPr lang="da-DK" baseline="0" dirty="0" err="1"/>
              <a:t>everything</a:t>
            </a:r>
            <a:r>
              <a:rPr lang="da-DK" baseline="0" dirty="0"/>
              <a:t> in the Office 365 </a:t>
            </a:r>
            <a:r>
              <a:rPr lang="da-DK" baseline="0" dirty="0" err="1"/>
              <a:t>tenant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8/15/2016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2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OfficeDev/PnP-Partner-Pack/tree/master/scripts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fficeDev/PnP-Sites-Core/tree/master/Core/OfficeDevPnP.Core/AppModelExtension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2" y="1203114"/>
            <a:ext cx="5232335" cy="1828786"/>
          </a:xfrm>
        </p:spPr>
        <p:txBody>
          <a:bodyPr/>
          <a:lstStyle/>
          <a:p>
            <a:r>
              <a:rPr lang="en-US" sz="4400" dirty="0"/>
              <a:t>Basic operations with PnP Core and</a:t>
            </a:r>
            <a:br>
              <a:rPr lang="en-US" sz="4400" dirty="0"/>
            </a:br>
            <a:r>
              <a:rPr lang="en-US" sz="4400" dirty="0"/>
              <a:t>Authentication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Bernd Rickenberg</a:t>
            </a:r>
          </a:p>
          <a:p>
            <a:r>
              <a:rPr lang="en-US"/>
              <a:t>SharePoint Developer</a:t>
            </a:r>
            <a:endParaRPr lang="en-US" dirty="0"/>
          </a:p>
          <a:p>
            <a:r>
              <a:rPr lang="en-US" dirty="0"/>
              <a:t>Pointwork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987030" cy="917575"/>
          </a:xfrm>
        </p:spPr>
        <p:txBody>
          <a:bodyPr/>
          <a:lstStyle/>
          <a:p>
            <a:r>
              <a:rPr lang="en-US" dirty="0"/>
              <a:t>Introduction to the PnP Authentication Manager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640935" y="2438401"/>
            <a:ext cx="10870248" cy="3987799"/>
            <a:chOff x="640935" y="3315765"/>
            <a:chExt cx="10870248" cy="314217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40935" y="3315767"/>
              <a:ext cx="230734" cy="3099859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71670" y="3430412"/>
              <a:ext cx="10639513" cy="30275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9033" y="3328183"/>
              <a:ext cx="8991116" cy="1433522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Getting started </a:t>
              </a:r>
              <a:r>
                <a:rPr lang="en-US" sz="2400" dirty="0">
                  <a:solidFill>
                    <a:schemeClr val="bg1"/>
                  </a:solidFill>
                </a:rPr>
                <a:t>with the PnP Authentication Manager involves: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Adding the PnP Core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Adding the ADAL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913870" y="4375305"/>
              <a:ext cx="10205678" cy="19436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71669" y="4351937"/>
              <a:ext cx="10226039" cy="195515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using </a:t>
              </a:r>
              <a:r>
                <a:rPr lang="en-US" sz="2000" dirty="0" err="1">
                  <a:solidFill>
                    <a:schemeClr val="bg1"/>
                  </a:solidFill>
                </a:rPr>
                <a:t>Microsoft.SharePoint.Client</a:t>
              </a:r>
              <a:r>
                <a:rPr lang="en-US" sz="2000" dirty="0">
                  <a:solidFill>
                    <a:schemeClr val="bg1"/>
                  </a:solidFill>
                </a:rPr>
                <a:t>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using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OfficeDevPnP.Core</a:t>
              </a:r>
              <a:r>
                <a:rPr lang="en-US" sz="2000" dirty="0">
                  <a:solidFill>
                    <a:schemeClr val="bg1"/>
                  </a:solidFill>
                </a:rPr>
                <a:t>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…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ClientContext</a:t>
              </a:r>
              <a:r>
                <a:rPr lang="en-US" sz="2000" dirty="0">
                  <a:solidFill>
                    <a:schemeClr val="bg1"/>
                  </a:solidFill>
                </a:rPr>
                <a:t> cc = </a:t>
              </a:r>
              <a:r>
                <a:rPr lang="en-US" sz="20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new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AuthenticationManager</a:t>
              </a:r>
              <a:r>
                <a:rPr lang="en-US" sz="2000" dirty="0">
                  <a:solidFill>
                    <a:schemeClr val="bg1"/>
                  </a:solidFill>
                </a:rPr>
                <a:t>().</a:t>
              </a:r>
              <a:r>
                <a:rPr lang="en-US" sz="2000" dirty="0" err="1">
                  <a:solidFill>
                    <a:schemeClr val="bg1"/>
                  </a:solidFill>
                </a:rPr>
                <a:t>GetSharePointOnlineAuthenticatedContextTenant</a:t>
              </a:r>
              <a:r>
                <a:rPr lang="en-US" sz="2000" dirty="0">
                  <a:solidFill>
                    <a:schemeClr val="bg1"/>
                  </a:solidFill>
                </a:rPr>
                <a:t>(</a:t>
              </a:r>
              <a:r>
                <a:rPr lang="en-US" sz="2000" dirty="0" err="1">
                  <a:solidFill>
                    <a:schemeClr val="bg1"/>
                  </a:solidFill>
                </a:rPr>
                <a:t>siteUrl</a:t>
              </a:r>
              <a:r>
                <a:rPr lang="en-US" sz="2000" dirty="0">
                  <a:solidFill>
                    <a:schemeClr val="bg1"/>
                  </a:solidFill>
                </a:rPr>
                <a:t>, </a:t>
              </a:r>
              <a:r>
                <a:rPr lang="en-US" sz="2000" dirty="0" err="1">
                  <a:solidFill>
                    <a:schemeClr val="bg1"/>
                  </a:solidFill>
                </a:rPr>
                <a:t>userName</a:t>
              </a:r>
              <a:r>
                <a:rPr lang="en-US" sz="2000" dirty="0">
                  <a:solidFill>
                    <a:schemeClr val="bg1"/>
                  </a:solidFill>
                </a:rPr>
                <a:t>, password);</a:t>
              </a: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9667446" y="3315765"/>
              <a:ext cx="478564" cy="1870413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936" y="1321293"/>
            <a:ext cx="10870248" cy="1294907"/>
            <a:chOff x="640936" y="1321293"/>
            <a:chExt cx="10870248" cy="1401106"/>
          </a:xfrm>
        </p:grpSpPr>
        <p:grpSp>
          <p:nvGrpSpPr>
            <p:cNvPr id="4" name="Group 3"/>
            <p:cNvGrpSpPr/>
            <p:nvPr/>
          </p:nvGrpSpPr>
          <p:grpSpPr>
            <a:xfrm>
              <a:off x="640936" y="1321293"/>
              <a:ext cx="10870248" cy="1401106"/>
              <a:chOff x="640936" y="1545031"/>
              <a:chExt cx="10870248" cy="1401106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555334"/>
                <a:ext cx="230736" cy="1390803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555334"/>
                <a:ext cx="10639513" cy="13908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9033" y="1545031"/>
                <a:ext cx="10539527" cy="1292662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Class </a:t>
                </a:r>
                <a:r>
                  <a:rPr lang="en-US" sz="2400" dirty="0">
                    <a:solidFill>
                      <a:schemeClr val="bg1"/>
                    </a:solidFill>
                  </a:rPr>
                  <a:t>in the PnP Core library that bundles various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authentication options</a:t>
                </a:r>
                <a:r>
                  <a:rPr lang="en-US" sz="2400" dirty="0">
                    <a:solidFill>
                      <a:schemeClr val="bg1"/>
                    </a:solidFill>
                  </a:rPr>
                  <a:t> (credentials, app-only, interactive) against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different targets</a:t>
                </a:r>
                <a:r>
                  <a:rPr lang="en-US" sz="2400" dirty="0">
                    <a:solidFill>
                      <a:schemeClr val="bg1"/>
                    </a:solidFill>
                  </a:rPr>
                  <a:t> (SharePoint Online, SharePoint 2013 and SharePoint 2016)</a:t>
                </a:r>
                <a:endParaRPr lang="nl-BE" sz="24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Down Arrow 8"/>
              <p:cNvSpPr/>
              <p:nvPr/>
            </p:nvSpPr>
            <p:spPr bwMode="auto">
              <a:xfrm rot="10800000">
                <a:off x="8466508" y="2400881"/>
                <a:ext cx="478564" cy="545256"/>
              </a:xfrm>
              <a:prstGeom prst="downArrow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7" name="Down Arrow 16"/>
            <p:cNvSpPr/>
            <p:nvPr/>
          </p:nvSpPr>
          <p:spPr bwMode="auto">
            <a:xfrm rot="5400000">
              <a:off x="11056406" y="1454974"/>
              <a:ext cx="478564" cy="419355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5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91846" y="904664"/>
            <a:ext cx="3005055" cy="74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Credentials or App-Only?</a:t>
            </a:r>
            <a:endParaRPr kumimoji="0" lang="nl-BE" sz="1836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7263" y="1647294"/>
            <a:ext cx="4637111" cy="1442080"/>
            <a:chOff x="1457263" y="1647294"/>
            <a:chExt cx="4637111" cy="1442080"/>
          </a:xfrm>
        </p:grpSpPr>
        <p:sp>
          <p:nvSpPr>
            <p:cNvPr id="7" name="Rounded Rectangle 6"/>
            <p:cNvSpPr/>
            <p:nvPr/>
          </p:nvSpPr>
          <p:spPr>
            <a:xfrm>
              <a:off x="1457263" y="2441733"/>
              <a:ext cx="2530119" cy="647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Office 365 or On-Premises?</a:t>
              </a:r>
              <a:endParaRPr kumimoji="0" lang="nl-BE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" name="Straight Arrow Connector 14"/>
            <p:cNvCxnSpPr>
              <a:stCxn id="6" idx="2"/>
              <a:endCxn id="7" idx="3"/>
            </p:cNvCxnSpPr>
            <p:nvPr/>
          </p:nvCxnSpPr>
          <p:spPr>
            <a:xfrm flipH="1">
              <a:off x="3987382" y="1647294"/>
              <a:ext cx="2106992" cy="11182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59242" y="1851676"/>
              <a:ext cx="11902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Credentials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5604" y="3089374"/>
            <a:ext cx="2922012" cy="1621484"/>
            <a:chOff x="265604" y="3089374"/>
            <a:chExt cx="2922012" cy="1621484"/>
          </a:xfrm>
        </p:grpSpPr>
        <p:sp>
          <p:nvSpPr>
            <p:cNvPr id="8" name="Rounded Rectangle 7"/>
            <p:cNvSpPr/>
            <p:nvPr/>
          </p:nvSpPr>
          <p:spPr>
            <a:xfrm>
              <a:off x="265604" y="3996071"/>
              <a:ext cx="2922012" cy="7147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UseOffice365 </a:t>
              </a:r>
              <a:r>
                <a:rPr kumimoji="0" lang="nl-BE" sz="2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Authentication</a:t>
              </a:r>
              <a:endParaRPr kumimoji="0" lang="nl-B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7" name="Straight Arrow Connector 26"/>
            <p:cNvCxnSpPr>
              <a:stCxn id="7" idx="2"/>
              <a:endCxn id="8" idx="0"/>
            </p:cNvCxnSpPr>
            <p:nvPr/>
          </p:nvCxnSpPr>
          <p:spPr>
            <a:xfrm flipH="1">
              <a:off x="1726610" y="3089374"/>
              <a:ext cx="995713" cy="906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532520" y="3398461"/>
              <a:ext cx="1107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56963" y="3083752"/>
            <a:ext cx="3981843" cy="1627106"/>
            <a:chOff x="2276601" y="3083751"/>
            <a:chExt cx="3981843" cy="1627106"/>
          </a:xfrm>
        </p:grpSpPr>
        <p:sp>
          <p:nvSpPr>
            <p:cNvPr id="9" name="Rounded Rectangle 8"/>
            <p:cNvSpPr/>
            <p:nvPr/>
          </p:nvSpPr>
          <p:spPr>
            <a:xfrm>
              <a:off x="3357010" y="3996070"/>
              <a:ext cx="2901434" cy="71478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UseNetworkCredentials</a:t>
              </a:r>
              <a:r>
                <a:rPr kumimoji="0" lang="nl-B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nl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Authentication</a:t>
              </a:r>
              <a:endParaRPr kumimoji="0" lang="nl-B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9" name="Straight Arrow Connector 28"/>
            <p:cNvCxnSpPr>
              <a:endCxn id="9" idx="0"/>
            </p:cNvCxnSpPr>
            <p:nvPr/>
          </p:nvCxnSpPr>
          <p:spPr>
            <a:xfrm>
              <a:off x="2276601" y="3083751"/>
              <a:ext cx="2531126" cy="912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345753" y="3398461"/>
              <a:ext cx="13388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On-Premises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94374" y="1647293"/>
            <a:ext cx="4032647" cy="785765"/>
            <a:chOff x="6094374" y="1647293"/>
            <a:chExt cx="4032647" cy="785765"/>
          </a:xfrm>
        </p:grpSpPr>
        <p:cxnSp>
          <p:nvCxnSpPr>
            <p:cNvPr id="17" name="Straight Arrow Connector 16"/>
            <p:cNvCxnSpPr>
              <a:stCxn id="6" idx="2"/>
              <a:endCxn id="28" idx="1"/>
            </p:cNvCxnSpPr>
            <p:nvPr/>
          </p:nvCxnSpPr>
          <p:spPr>
            <a:xfrm>
              <a:off x="6094374" y="1647293"/>
              <a:ext cx="1502528" cy="461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52324" y="1852980"/>
              <a:ext cx="10246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App-only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596902" y="1785417"/>
              <a:ext cx="2530119" cy="6476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Office 365 or On-Premises?</a:t>
              </a:r>
              <a:endParaRPr kumimoji="0" lang="nl-BE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555945" y="5216768"/>
            <a:ext cx="2862874" cy="6640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defRPr/>
            </a:pPr>
            <a:r>
              <a:rPr lang="da-DK" sz="2000" kern="0" dirty="0" err="1">
                <a:solidFill>
                  <a:sysClr val="windowText" lastClr="000000"/>
                </a:solidFill>
              </a:rPr>
              <a:t>ADFSUserNameMixed</a:t>
            </a:r>
            <a:r>
              <a:rPr lang="da-DK" sz="2000" kern="0" dirty="0">
                <a:solidFill>
                  <a:sysClr val="windowText" lastClr="000000"/>
                </a:solidFill>
              </a:rPr>
              <a:t> Authentication</a:t>
            </a:r>
            <a:endParaRPr lang="nl-BE" sz="2000" kern="0" dirty="0">
              <a:solidFill>
                <a:sysClr val="windowText" lastClr="0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831200" y="2433058"/>
            <a:ext cx="3030762" cy="1230266"/>
            <a:chOff x="5831200" y="2433058"/>
            <a:chExt cx="3030762" cy="1230266"/>
          </a:xfrm>
        </p:grpSpPr>
        <p:sp>
          <p:nvSpPr>
            <p:cNvPr id="2" name="Rounded Rectangle 1"/>
            <p:cNvSpPr/>
            <p:nvPr/>
          </p:nvSpPr>
          <p:spPr>
            <a:xfrm>
              <a:off x="5831200" y="3085056"/>
              <a:ext cx="2910069" cy="5782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2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UseAzureADAppOnly</a:t>
              </a:r>
              <a:r>
                <a:rPr kumimoji="0" lang="nl-BE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nl-BE" sz="2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Authentication</a:t>
              </a:r>
              <a:endParaRPr kumimoji="0" lang="nl-BE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Straight Arrow Connector 31"/>
            <p:cNvCxnSpPr>
              <a:stCxn id="28" idx="2"/>
              <a:endCxn id="2" idx="0"/>
            </p:cNvCxnSpPr>
            <p:nvPr/>
          </p:nvCxnSpPr>
          <p:spPr>
            <a:xfrm flipH="1">
              <a:off x="7286235" y="2433058"/>
              <a:ext cx="1575727" cy="65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438806" y="2571182"/>
              <a:ext cx="110799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61962" y="2433058"/>
            <a:ext cx="2919709" cy="1230266"/>
            <a:chOff x="8861962" y="2433058"/>
            <a:chExt cx="2919709" cy="1230266"/>
          </a:xfrm>
        </p:grpSpPr>
        <p:sp>
          <p:nvSpPr>
            <p:cNvPr id="11" name="Rounded Rectangle 10"/>
            <p:cNvSpPr/>
            <p:nvPr/>
          </p:nvSpPr>
          <p:spPr>
            <a:xfrm>
              <a:off x="8935359" y="3085056"/>
              <a:ext cx="2846312" cy="57826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UseAppOnly</a:t>
              </a:r>
              <a:r>
                <a:rPr kumimoji="0" lang="nl-B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nl-BE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Authentication</a:t>
              </a:r>
              <a:endParaRPr kumimoji="0" lang="nl-B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4" name="Straight Arrow Connector 33"/>
            <p:cNvCxnSpPr>
              <a:stCxn id="28" idx="2"/>
              <a:endCxn id="11" idx="0"/>
            </p:cNvCxnSpPr>
            <p:nvPr/>
          </p:nvCxnSpPr>
          <p:spPr>
            <a:xfrm>
              <a:off x="8861962" y="2433058"/>
              <a:ext cx="1496553" cy="65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982146" y="2569819"/>
              <a:ext cx="25127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</a:rPr>
                <a:t>Office 365 + On-Premises</a:t>
              </a:r>
              <a:endParaRPr kumimoji="0" lang="nl-BE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nl-BE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075398" y="3096927"/>
            <a:ext cx="1026124" cy="211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10983" y="3374190"/>
            <a:ext cx="133882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</a:rPr>
              <a:t>On-Premises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</a:rPr>
              <a:t>with ADFS</a:t>
            </a:r>
            <a:endParaRPr kumimoji="0" lang="nl-BE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900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Manager: Office 365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9295" y="1073510"/>
            <a:ext cx="10870248" cy="2563779"/>
            <a:chOff x="559295" y="1212849"/>
            <a:chExt cx="10870248" cy="269163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59295" y="1282652"/>
              <a:ext cx="230735" cy="249686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90030" y="1283227"/>
              <a:ext cx="10639513" cy="24962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575" y="1212849"/>
              <a:ext cx="10417777" cy="26916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SharePoint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Credentials:</a:t>
              </a:r>
              <a:r>
                <a:rPr lang="en-US" sz="2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GetSharePointOnline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AuthenticatedContextTenant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GetWebLogin</a:t>
              </a:r>
              <a:r>
                <a:rPr lang="en-US" sz="2000" dirty="0" err="1">
                  <a:solidFill>
                    <a:srgbClr val="FFFF00"/>
                  </a:solidFill>
                </a:rPr>
                <a:t>ClientContext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interactive login!)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App-Only: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GetAppOnly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9295" y="3517506"/>
            <a:ext cx="10870248" cy="2862322"/>
            <a:chOff x="559295" y="3109423"/>
            <a:chExt cx="10870248" cy="2862322"/>
          </a:xfrm>
        </p:grpSpPr>
        <p:sp>
          <p:nvSpPr>
            <p:cNvPr id="30" name="Rectangle 29"/>
            <p:cNvSpPr/>
            <p:nvPr/>
          </p:nvSpPr>
          <p:spPr bwMode="auto">
            <a:xfrm>
              <a:off x="559295" y="3109704"/>
              <a:ext cx="230735" cy="2752483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790030" y="3110167"/>
              <a:ext cx="10639513" cy="2751922"/>
            </a:xfrm>
            <a:prstGeom prst="rect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5120" y="3109423"/>
              <a:ext cx="10439144" cy="28623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Azure AD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Credentials: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GetAzureADNativeApplication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interactive login!)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BE" sz="2000" b="1" dirty="0" err="1">
                  <a:solidFill>
                    <a:srgbClr val="FFFF00"/>
                  </a:solidFill>
                </a:rPr>
                <a:t>GetAzureADAccessToken</a:t>
              </a:r>
              <a:r>
                <a:rPr lang="nl-BE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nl-BE" sz="2000" dirty="0">
                  <a:solidFill>
                    <a:srgbClr val="FFFF00"/>
                  </a:solidFill>
                </a:rPr>
                <a:t> </a:t>
              </a:r>
              <a:r>
                <a:rPr lang="en-US" sz="2000" dirty="0">
                  <a:solidFill>
                    <a:schemeClr val="bg1"/>
                  </a:solidFill>
                </a:rPr>
                <a:t>(= reuse access token)</a:t>
              </a:r>
              <a:endParaRPr lang="nl-BE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A</a:t>
              </a:r>
              <a:r>
                <a:rPr lang="nl-BE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pp-</a:t>
              </a:r>
              <a:r>
                <a:rPr lang="nl-BE" sz="2400" u="sng" dirty="0" err="1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Only</a:t>
              </a:r>
              <a:r>
                <a:rPr lang="nl-BE" sz="2400" u="sng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nl-BE" sz="2000" b="1" dirty="0" err="1">
                  <a:solidFill>
                    <a:srgbClr val="FFFF00"/>
                  </a:solidFill>
                </a:rPr>
                <a:t>GetAzureADAppOnly</a:t>
              </a:r>
              <a:r>
                <a:rPr lang="nl-BE" sz="2000" dirty="0" err="1">
                  <a:solidFill>
                    <a:srgbClr val="FFFF00"/>
                  </a:solidFill>
                </a:rPr>
                <a:t>AuthenticatedContext</a:t>
              </a:r>
              <a:endParaRPr lang="nl-BE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GetAzureADAccessToken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000" dirty="0">
                  <a:solidFill>
                    <a:schemeClr val="bg1"/>
                  </a:solidFill>
                </a:rPr>
                <a:t> (= reuse access token)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6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926070" cy="917575"/>
          </a:xfrm>
        </p:spPr>
        <p:txBody>
          <a:bodyPr/>
          <a:lstStyle/>
          <a:p>
            <a:r>
              <a:rPr lang="en-US" dirty="0"/>
              <a:t>Authentication Manager: On-Premises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559295" y="1178014"/>
            <a:ext cx="10870248" cy="2563806"/>
            <a:chOff x="559295" y="1212849"/>
            <a:chExt cx="10870248" cy="2691661"/>
          </a:xfrm>
        </p:grpSpPr>
        <p:sp>
          <p:nvSpPr>
            <p:cNvPr id="24" name="Rectangle 23"/>
            <p:cNvSpPr/>
            <p:nvPr/>
          </p:nvSpPr>
          <p:spPr bwMode="auto">
            <a:xfrm>
              <a:off x="559295" y="1282652"/>
              <a:ext cx="230735" cy="262185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790030" y="1283227"/>
              <a:ext cx="10639513" cy="26212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575" y="1212849"/>
              <a:ext cx="10417777" cy="269163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Basic options when using registering the add-in via </a:t>
              </a:r>
              <a:r>
                <a:rPr lang="en-US" sz="2400" b="1" dirty="0">
                  <a:solidFill>
                    <a:schemeClr val="bg1"/>
                  </a:solidFill>
                </a:rPr>
                <a:t>SharePoint</a:t>
              </a:r>
              <a:r>
                <a:rPr lang="en-US" sz="2400" dirty="0">
                  <a:solidFill>
                    <a:schemeClr val="bg1"/>
                  </a:solidFill>
                </a:rPr>
                <a:t>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Credentials:</a:t>
              </a:r>
              <a:r>
                <a:rPr lang="en-US" sz="2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GetNetworkCredential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GetADFSUserNameMixed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endParaRPr lang="en-US" sz="2000" dirty="0">
                <a:solidFill>
                  <a:srgbClr val="FFFF00"/>
                </a:solidFill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u="sng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App-Only: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b="1" dirty="0" err="1">
                  <a:solidFill>
                    <a:srgbClr val="FFFF00"/>
                  </a:solidFill>
                </a:rPr>
                <a:t>GetAppOnly</a:t>
              </a:r>
              <a:r>
                <a:rPr lang="en-US" sz="2000" dirty="0" err="1">
                  <a:solidFill>
                    <a:srgbClr val="FFFF00"/>
                  </a:solidFill>
                </a:rPr>
                <a:t>AuthenticatedContext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setup using SharePoint</a:t>
            </a:r>
            <a:endParaRPr lang="nl-BE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2025" y="1212849"/>
            <a:ext cx="10870248" cy="2251514"/>
            <a:chOff x="602025" y="1212849"/>
            <a:chExt cx="10870248" cy="2251514"/>
          </a:xfrm>
        </p:grpSpPr>
        <p:sp>
          <p:nvSpPr>
            <p:cNvPr id="5" name="Rectangle 4"/>
            <p:cNvSpPr/>
            <p:nvPr/>
          </p:nvSpPr>
          <p:spPr bwMode="auto">
            <a:xfrm>
              <a:off x="602025" y="1223152"/>
              <a:ext cx="230735" cy="224121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832760" y="1223152"/>
              <a:ext cx="10639513" cy="224121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89097" y="1212849"/>
              <a:ext cx="6019889" cy="2188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Register an app via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AppRegNew</a:t>
              </a:r>
              <a:r>
                <a:rPr lang="en-US" sz="2400" b="1" dirty="0">
                  <a:solidFill>
                    <a:schemeClr val="bg1"/>
                  </a:solidFill>
                </a:rPr>
                <a:t> page</a:t>
              </a:r>
              <a:r>
                <a:rPr lang="en-US" sz="2400" dirty="0">
                  <a:solidFill>
                    <a:schemeClr val="bg1"/>
                  </a:solidFill>
                </a:rPr>
                <a:t> in SharePoint: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_layouts/15/appregnew.aspx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Generate App Id and Secret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Provide domain information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r="22354" b="18168"/>
            <a:stretch/>
          </p:blipFill>
          <p:spPr>
            <a:xfrm>
              <a:off x="932866" y="1286949"/>
              <a:ext cx="3952643" cy="183942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602024" y="3456791"/>
            <a:ext cx="10870248" cy="2630503"/>
            <a:chOff x="602024" y="3831257"/>
            <a:chExt cx="10870248" cy="263050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02024" y="3831257"/>
              <a:ext cx="230735" cy="2629928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32759" y="3831832"/>
              <a:ext cx="10639513" cy="2629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89096" y="3841561"/>
              <a:ext cx="6383176" cy="252069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Grant permissions to the app via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AppInv</a:t>
              </a:r>
              <a:r>
                <a:rPr lang="en-US" sz="2400" dirty="0">
                  <a:solidFill>
                    <a:schemeClr val="bg1"/>
                  </a:solidFill>
                </a:rPr>
                <a:t> page in SharePoint: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_layouts/15/appinv.aspx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Lookup the earlier registered app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Provide permission XML, don’t forget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AllowAppOnlyPolicy</a:t>
              </a:r>
              <a:r>
                <a:rPr lang="en-US" sz="2400" b="1" dirty="0">
                  <a:solidFill>
                    <a:schemeClr val="bg1"/>
                  </a:solidFill>
                </a:rPr>
                <a:t>=“true”</a:t>
              </a:r>
              <a:endParaRPr lang="nl-BE" sz="2400" b="1" dirty="0" err="1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b="11030"/>
            <a:stretch/>
          </p:blipFill>
          <p:spPr>
            <a:xfrm>
              <a:off x="932865" y="3895055"/>
              <a:ext cx="3952643" cy="2492320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801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login setup using Azure AD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02025" y="1223152"/>
            <a:ext cx="10870248" cy="2909130"/>
            <a:chOff x="602025" y="1223152"/>
            <a:chExt cx="10870248" cy="2909130"/>
          </a:xfrm>
        </p:grpSpPr>
        <p:sp>
          <p:nvSpPr>
            <p:cNvPr id="4" name="Rectangle 3"/>
            <p:cNvSpPr/>
            <p:nvPr/>
          </p:nvSpPr>
          <p:spPr bwMode="auto">
            <a:xfrm>
              <a:off x="602025" y="1223152"/>
              <a:ext cx="230735" cy="290913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32760" y="1223152"/>
              <a:ext cx="10639513" cy="29091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65670" y="1223152"/>
              <a:ext cx="5206602" cy="2188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Create an </a:t>
              </a:r>
              <a:r>
                <a:rPr lang="en-US" sz="2400" b="1" dirty="0">
                  <a:solidFill>
                    <a:schemeClr val="bg1"/>
                  </a:solidFill>
                </a:rPr>
                <a:t>Native Client </a:t>
              </a:r>
              <a:r>
                <a:rPr lang="en-US" sz="2400" dirty="0">
                  <a:solidFill>
                    <a:schemeClr val="bg1"/>
                  </a:solidFill>
                </a:rPr>
                <a:t>Application in Azure AD: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Redirect URI can be anything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Copy the Client ID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Grant </a:t>
              </a:r>
              <a:r>
                <a:rPr lang="en-US" sz="2400" b="1" dirty="0">
                  <a:solidFill>
                    <a:schemeClr val="bg1"/>
                  </a:solidFill>
                </a:rPr>
                <a:t>Delegated Permissions</a:t>
              </a:r>
              <a:endParaRPr lang="nl-BE" sz="2400" b="1" dirty="0" err="1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r="33813" b="36387"/>
            <a:stretch/>
          </p:blipFill>
          <p:spPr>
            <a:xfrm>
              <a:off x="963676" y="1322037"/>
              <a:ext cx="2397833" cy="164613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0816" y="1322037"/>
              <a:ext cx="2665547" cy="171019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963676" y="3149204"/>
              <a:ext cx="5182687" cy="864749"/>
              <a:chOff x="465378" y="4394267"/>
              <a:chExt cx="5182687" cy="86474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2431" y="4394267"/>
                <a:ext cx="1801247" cy="195788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5378" y="4577083"/>
                <a:ext cx="5182687" cy="681933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602024" y="4131707"/>
            <a:ext cx="10870248" cy="1991114"/>
            <a:chOff x="602024" y="4131707"/>
            <a:chExt cx="10870248" cy="1991114"/>
          </a:xfrm>
        </p:grpSpPr>
        <p:sp>
          <p:nvSpPr>
            <p:cNvPr id="9" name="Rectangle 8"/>
            <p:cNvSpPr/>
            <p:nvPr/>
          </p:nvSpPr>
          <p:spPr bwMode="auto">
            <a:xfrm>
              <a:off x="602024" y="4131707"/>
              <a:ext cx="230735" cy="1990539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32759" y="4132282"/>
              <a:ext cx="10639513" cy="19905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65670" y="4137656"/>
              <a:ext cx="5206602" cy="195745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Once the PnP Core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 has been added also add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Microsoft.IdentityModel.Clients.ActiveDirectory</a:t>
              </a:r>
              <a:r>
                <a:rPr lang="en-US" sz="2400" dirty="0">
                  <a:solidFill>
                    <a:schemeClr val="bg1"/>
                  </a:solidFill>
                </a:rPr>
                <a:t> (=ADAL) package to your project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676" y="4313739"/>
              <a:ext cx="4203366" cy="1247152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106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setup using Azure AD – part 1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40935" y="3287333"/>
            <a:ext cx="10870248" cy="3081664"/>
            <a:chOff x="640935" y="3287333"/>
            <a:chExt cx="10870248" cy="3081664"/>
          </a:xfrm>
        </p:grpSpPr>
        <p:sp>
          <p:nvSpPr>
            <p:cNvPr id="10" name="Rectangle 9"/>
            <p:cNvSpPr/>
            <p:nvPr/>
          </p:nvSpPr>
          <p:spPr bwMode="auto">
            <a:xfrm>
              <a:off x="640935" y="3342706"/>
              <a:ext cx="230734" cy="2953690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71670" y="3342706"/>
              <a:ext cx="10639513" cy="29536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1287" y="3287333"/>
              <a:ext cx="8011104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Create a </a:t>
              </a:r>
              <a:r>
                <a:rPr lang="en-US" sz="2400" b="1" dirty="0">
                  <a:solidFill>
                    <a:schemeClr val="bg1"/>
                  </a:solidFill>
                </a:rPr>
                <a:t>self signed certificate</a:t>
              </a:r>
              <a:r>
                <a:rPr lang="en-US" sz="2400" dirty="0">
                  <a:solidFill>
                    <a:schemeClr val="bg1"/>
                  </a:solidFill>
                </a:rPr>
                <a:t> and prepare for using it: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029769" y="3854229"/>
              <a:ext cx="10205678" cy="14790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29769" y="3831511"/>
              <a:ext cx="9772116" cy="136960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FFFF00"/>
                  </a:solidFill>
                </a:rPr>
                <a:t>.\Create-SelfSignedCertificate.ps1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–</a:t>
              </a:r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CommonName</a:t>
              </a:r>
              <a:r>
                <a:rPr lang="en-US" sz="2400" dirty="0">
                  <a:solidFill>
                    <a:schemeClr val="bg1"/>
                  </a:solidFill>
                </a:rPr>
                <a:t> “PnP”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–</a:t>
              </a:r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StartDate</a:t>
              </a:r>
              <a:r>
                <a:rPr lang="en-US" sz="2400" dirty="0">
                  <a:solidFill>
                    <a:schemeClr val="bg1"/>
                  </a:solidFill>
                </a:rPr>
                <a:t> 2016-01-01 </a:t>
              </a:r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–</a:t>
              </a:r>
              <a:r>
                <a:rPr lang="en-US" sz="2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EndDate</a:t>
              </a:r>
              <a:r>
                <a:rPr lang="en-US" sz="2400" dirty="0">
                  <a:solidFill>
                    <a:schemeClr val="bg1"/>
                  </a:solidFill>
                </a:rPr>
                <a:t> 2018-01-01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FFFF00"/>
                  </a:solidFill>
                </a:rPr>
                <a:t>.\Get-SelfSignedCertificateInformation.ps1</a:t>
              </a:r>
              <a:endParaRPr lang="nl-BE" sz="2400" dirty="0" err="1">
                <a:solidFill>
                  <a:srgbClr val="FFFF00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8977758" y="3347114"/>
              <a:ext cx="478564" cy="507115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8541" y="5331790"/>
              <a:ext cx="9702143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Scripts are available from: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https://github.com/OfficeDev/PnP-Partner-Pack/tree/master/scripts</a:t>
              </a:r>
              <a:r>
                <a:rPr lang="en-US" sz="2400" dirty="0">
                  <a:solidFill>
                    <a:schemeClr val="bg1"/>
                  </a:solidFill>
                </a:rPr>
                <a:t>  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0936" y="1269040"/>
            <a:ext cx="10870248" cy="2188291"/>
            <a:chOff x="640936" y="1269040"/>
            <a:chExt cx="10870248" cy="2188291"/>
          </a:xfrm>
        </p:grpSpPr>
        <p:sp>
          <p:nvSpPr>
            <p:cNvPr id="4" name="Rectangle 3"/>
            <p:cNvSpPr/>
            <p:nvPr/>
          </p:nvSpPr>
          <p:spPr bwMode="auto">
            <a:xfrm>
              <a:off x="640936" y="1331596"/>
              <a:ext cx="230736" cy="201111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71671" y="1331596"/>
              <a:ext cx="10639513" cy="2011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08724" y="1269040"/>
              <a:ext cx="6302459" cy="218829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Create a </a:t>
              </a:r>
              <a:r>
                <a:rPr lang="en-US" sz="2400" b="1" dirty="0">
                  <a:solidFill>
                    <a:schemeClr val="bg1"/>
                  </a:solidFill>
                </a:rPr>
                <a:t>Web Application </a:t>
              </a:r>
              <a:r>
                <a:rPr lang="en-US" sz="2400" dirty="0">
                  <a:solidFill>
                    <a:schemeClr val="bg1"/>
                  </a:solidFill>
                </a:rPr>
                <a:t>in Azure AD: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Sign-on URL can be anything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App ID must be unique in your tenant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Add the PnP Core and ADAL </a:t>
              </a:r>
              <a:r>
                <a:rPr lang="en-US" sz="2400" dirty="0" err="1">
                  <a:solidFill>
                    <a:schemeClr val="bg1"/>
                  </a:solidFill>
                </a:rPr>
                <a:t>NuGet</a:t>
              </a:r>
              <a:r>
                <a:rPr lang="en-US" sz="2400" dirty="0">
                  <a:solidFill>
                    <a:schemeClr val="bg1"/>
                  </a:solidFill>
                </a:rPr>
                <a:t> packages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 rot="10800000">
              <a:off x="1959362" y="2776047"/>
              <a:ext cx="478564" cy="589376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r="38334" b="32863"/>
            <a:stretch/>
          </p:blipFill>
          <p:spPr>
            <a:xfrm>
              <a:off x="996507" y="1448094"/>
              <a:ext cx="1818429" cy="134296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r="36079" b="42587"/>
            <a:stretch/>
          </p:blipFill>
          <p:spPr>
            <a:xfrm>
              <a:off x="2963254" y="1464409"/>
              <a:ext cx="2043807" cy="1311639"/>
            </a:xfrm>
            <a:prstGeom prst="rect">
              <a:avLst/>
            </a:prstGeom>
            <a:ln>
              <a:noFill/>
            </a:ln>
          </p:spPr>
        </p:pic>
        <p:sp>
          <p:nvSpPr>
            <p:cNvPr id="19" name="Down Arrow 18"/>
            <p:cNvSpPr/>
            <p:nvPr/>
          </p:nvSpPr>
          <p:spPr bwMode="auto">
            <a:xfrm rot="10800000">
              <a:off x="3745875" y="2776047"/>
              <a:ext cx="478564" cy="576336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6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App-Only setup using Azure AD – part 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640936" y="1269040"/>
            <a:ext cx="10870248" cy="2083342"/>
            <a:chOff x="640936" y="1269040"/>
            <a:chExt cx="10870248" cy="2083342"/>
          </a:xfrm>
        </p:grpSpPr>
        <p:sp>
          <p:nvSpPr>
            <p:cNvPr id="4" name="Rectangle 3"/>
            <p:cNvSpPr/>
            <p:nvPr/>
          </p:nvSpPr>
          <p:spPr bwMode="auto">
            <a:xfrm>
              <a:off x="640936" y="1331596"/>
              <a:ext cx="230736" cy="201111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871671" y="1331596"/>
              <a:ext cx="10639513" cy="20111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18053" y="1269040"/>
              <a:ext cx="5293130" cy="1957459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Replace the </a:t>
              </a:r>
              <a:r>
                <a:rPr lang="en-US" sz="2400" b="1" dirty="0" err="1">
                  <a:solidFill>
                    <a:schemeClr val="bg1"/>
                  </a:solidFill>
                </a:rPr>
                <a:t>KeyCredentials</a:t>
              </a:r>
              <a:r>
                <a:rPr lang="en-US" sz="2400" dirty="0">
                  <a:solidFill>
                    <a:schemeClr val="bg1"/>
                  </a:solidFill>
                </a:rPr>
                <a:t> section obtained in the previous step in the app manifest via downloading, updating and again uploading the manifest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 rot="10800000">
              <a:off x="4490878" y="2813683"/>
              <a:ext cx="478564" cy="538699"/>
            </a:xfrm>
            <a:prstGeom prst="downArrow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851" y="1419609"/>
              <a:ext cx="5050023" cy="140278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640935" y="3287333"/>
            <a:ext cx="10870248" cy="2076160"/>
            <a:chOff x="640935" y="3287333"/>
            <a:chExt cx="10870248" cy="2076160"/>
          </a:xfrm>
        </p:grpSpPr>
        <p:sp>
          <p:nvSpPr>
            <p:cNvPr id="10" name="Rectangle 9"/>
            <p:cNvSpPr/>
            <p:nvPr/>
          </p:nvSpPr>
          <p:spPr bwMode="auto">
            <a:xfrm>
              <a:off x="640935" y="3342706"/>
              <a:ext cx="230734" cy="2020787"/>
            </a:xfrm>
            <a:prstGeom prst="rect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71670" y="3342706"/>
              <a:ext cx="10639513" cy="2020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18052" y="3287333"/>
              <a:ext cx="5155341" cy="960263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Grant </a:t>
              </a:r>
              <a:r>
                <a:rPr lang="en-US" sz="2400" b="1" dirty="0">
                  <a:solidFill>
                    <a:schemeClr val="bg1"/>
                  </a:solidFill>
                </a:rPr>
                <a:t>Application Permissions</a:t>
              </a:r>
              <a:r>
                <a:rPr lang="en-US" sz="2400" dirty="0">
                  <a:solidFill>
                    <a:schemeClr val="bg1"/>
                  </a:solidFill>
                </a:rPr>
                <a:t> to your app in Azure AD</a:t>
              </a:r>
              <a:endParaRPr lang="nl-BE" sz="2400" dirty="0" err="1">
                <a:solidFill>
                  <a:schemeClr val="bg1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 rot="10800000">
              <a:off x="3003912" y="4845331"/>
              <a:ext cx="478564" cy="507115"/>
            </a:xfrm>
            <a:prstGeom prst="downArrow">
              <a:avLst/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nl-BE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851" y="3558280"/>
              <a:ext cx="4975754" cy="127522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931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239125" y="295275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498" y="2553158"/>
            <a:ext cx="3437479" cy="18882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Q&amp;A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25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basic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7451108" cy="279461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Why use PnP Core?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Simple example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Closing remarks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1320" y="2428058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320" y="1370046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1320" y="3470840"/>
            <a:ext cx="364194" cy="364194"/>
            <a:chOff x="457580" y="2341896"/>
            <a:chExt cx="364194" cy="364194"/>
          </a:xfrm>
        </p:grpSpPr>
        <p:sp>
          <p:nvSpPr>
            <p:cNvPr id="13" name="Oval 12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 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Agenda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PnP core for basic operations?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4124206"/>
          </a:xfrm>
        </p:spPr>
        <p:txBody>
          <a:bodyPr/>
          <a:lstStyle/>
          <a:p>
            <a:r>
              <a:rPr lang="en-US" dirty="0"/>
              <a:t>Repeatability</a:t>
            </a:r>
          </a:p>
          <a:p>
            <a:pPr lvl="1"/>
            <a:r>
              <a:rPr lang="en-US" dirty="0"/>
              <a:t>Code is tested</a:t>
            </a:r>
          </a:p>
          <a:p>
            <a:pPr lvl="1"/>
            <a:r>
              <a:rPr lang="en-US" dirty="0"/>
              <a:t>Follows established patterns</a:t>
            </a:r>
          </a:p>
          <a:p>
            <a:r>
              <a:rPr lang="en-US" dirty="0"/>
              <a:t>Simplicity</a:t>
            </a:r>
          </a:p>
          <a:p>
            <a:pPr lvl="1"/>
            <a:r>
              <a:rPr lang="en-US" dirty="0"/>
              <a:t>Replace large code blocks with existing PnP methods</a:t>
            </a:r>
          </a:p>
          <a:p>
            <a:pPr lvl="1"/>
            <a:r>
              <a:rPr lang="en-US" dirty="0"/>
              <a:t>Wraps complex functionality in easy to consume methods</a:t>
            </a:r>
          </a:p>
          <a:p>
            <a:r>
              <a:rPr lang="en-US" dirty="0"/>
              <a:t>Supportability</a:t>
            </a:r>
          </a:p>
          <a:p>
            <a:pPr lvl="1"/>
            <a:r>
              <a:rPr lang="en-US" dirty="0"/>
              <a:t>Support for common and complex actions</a:t>
            </a:r>
          </a:p>
          <a:p>
            <a:pPr lvl="1"/>
            <a:r>
              <a:rPr lang="en-US" dirty="0"/>
              <a:t>Monthly updates to address community reported bugs and include enhancements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3 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Explanation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Plain CSOM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7003" y="1822450"/>
            <a:ext cx="11887200" cy="4022640"/>
          </a:xfrm>
        </p:spPr>
        <p:txBody>
          <a:bodyPr/>
          <a:lstStyle/>
          <a:p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(clientContext)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clientContext.Web.Lists.Add(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8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ListCreationInformation</a:t>
            </a:r>
            <a:endParaRPr lang="da-DK" sz="18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Title = </a:t>
            </a:r>
            <a:r>
              <a:rPr lang="da-DK" sz="1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"MyList"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Url = </a:t>
            </a:r>
            <a:r>
              <a:rPr lang="da-DK" sz="1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"lists/mylist"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TemplateType = (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da-DK" sz="18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ListTemplateType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.GenericList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da-DK" sz="180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clientContext.Load(list);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clientContext.ExecuteQuery();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7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PnP</a:t>
            </a:r>
            <a:r>
              <a:rPr lang="da-DK" dirty="0"/>
              <a:t> </a:t>
            </a:r>
            <a:r>
              <a:rPr lang="da-DK" dirty="0" err="1"/>
              <a:t>core</a:t>
            </a:r>
            <a:r>
              <a:rPr lang="da-DK" dirty="0"/>
              <a:t> web </a:t>
            </a:r>
            <a:r>
              <a:rPr lang="da-DK" dirty="0" err="1"/>
              <a:t>extensions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77003" y="1822450"/>
            <a:ext cx="11887200" cy="2059025"/>
          </a:xfrm>
        </p:spPr>
        <p:txBody>
          <a:bodyPr/>
          <a:lstStyle/>
          <a:p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(clientContext)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 = clientContext.Web.CreateList(</a:t>
            </a:r>
            <a:r>
              <a:rPr lang="da-DK" sz="1800" noProof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ListTemplateType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.GenericList, </a:t>
            </a:r>
            <a:r>
              <a:rPr lang="da-DK" sz="1800" noProof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"MyList"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sz="1800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a-DK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Extensions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overview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41686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tx1"/>
                </a:solidFill>
              </a:rPr>
              <a:t>Called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AppModelExtensions</a:t>
            </a:r>
            <a:r>
              <a:rPr lang="da-DK" dirty="0">
                <a:solidFill>
                  <a:schemeClr val="tx1"/>
                </a:solidFill>
              </a:rPr>
              <a:t> in </a:t>
            </a:r>
            <a:r>
              <a:rPr lang="da-DK" dirty="0" err="1">
                <a:solidFill>
                  <a:schemeClr val="tx1"/>
                </a:solidFill>
              </a:rPr>
              <a:t>PnP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core</a:t>
            </a:r>
            <a:r>
              <a:rPr lang="da-DK" dirty="0">
                <a:solidFill>
                  <a:schemeClr val="tx1"/>
                </a:solidFill>
              </a:rPr>
              <a:t>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Source </a:t>
            </a:r>
            <a:r>
              <a:rPr lang="da-DK" dirty="0" err="1">
                <a:solidFill>
                  <a:schemeClr val="tx1"/>
                </a:solidFill>
              </a:rPr>
              <a:t>code</a:t>
            </a:r>
            <a:r>
              <a:rPr lang="da-DK" dirty="0">
                <a:solidFill>
                  <a:schemeClr val="tx1"/>
                </a:solidFill>
              </a:rPr>
              <a:t> in </a:t>
            </a:r>
            <a:r>
              <a:rPr lang="da-DK" dirty="0" err="1">
                <a:solidFill>
                  <a:schemeClr val="tx1"/>
                </a:solidFill>
              </a:rPr>
              <a:t>GitHub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repo</a:t>
            </a:r>
            <a:r>
              <a:rPr lang="da-DK" dirty="0">
                <a:solidFill>
                  <a:schemeClr val="tx1"/>
                </a:solidFill>
              </a:rPr>
              <a:t>: </a:t>
            </a:r>
            <a:r>
              <a:rPr lang="da-DK" dirty="0">
                <a:solidFill>
                  <a:schemeClr val="tx1"/>
                </a:solidFill>
                <a:hlinkClick r:id="rId2"/>
              </a:rPr>
              <a:t>https://github.com/OfficeDev/PnP-Sites-Core/tree/master/Core/OfficeDevPnP.Core/AppModelExtensions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tx1"/>
                </a:solidFill>
              </a:rPr>
              <a:t>Extensions </a:t>
            </a:r>
            <a:r>
              <a:rPr lang="da-DK" dirty="0" err="1">
                <a:solidFill>
                  <a:schemeClr val="tx1"/>
                </a:solidFill>
              </a:rPr>
              <a:t>methods</a:t>
            </a:r>
            <a:r>
              <a:rPr lang="da-DK" dirty="0">
                <a:solidFill>
                  <a:schemeClr val="tx1"/>
                </a:solidFill>
              </a:rPr>
              <a:t> for: Branding, </a:t>
            </a:r>
            <a:r>
              <a:rPr lang="da-DK" dirty="0" err="1">
                <a:solidFill>
                  <a:schemeClr val="tx1"/>
                </a:solidFill>
              </a:rPr>
              <a:t>ClientContext</a:t>
            </a:r>
            <a:r>
              <a:rPr lang="da-DK" dirty="0">
                <a:solidFill>
                  <a:schemeClr val="tx1"/>
                </a:solidFill>
              </a:rPr>
              <a:t>, Feature, JavaScript, List, Navigation, Search, Web, Workflow and </a:t>
            </a:r>
            <a:r>
              <a:rPr lang="da-DK" dirty="0" err="1">
                <a:solidFill>
                  <a:schemeClr val="tx1"/>
                </a:solidFill>
              </a:rPr>
              <a:t>many</a:t>
            </a:r>
            <a:r>
              <a:rPr lang="da-DK" dirty="0">
                <a:solidFill>
                  <a:schemeClr val="tx1"/>
                </a:solidFill>
              </a:rPr>
              <a:t> more…</a:t>
            </a:r>
          </a:p>
        </p:txBody>
      </p:sp>
    </p:spTree>
    <p:extLst>
      <p:ext uri="{BB962C8B-B14F-4D97-AF65-F5344CB8AC3E}">
        <p14:creationId xmlns:p14="http://schemas.microsoft.com/office/powerpoint/2010/main" val="15720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PnP</a:t>
            </a:r>
            <a:r>
              <a:rPr lang="da-DK" dirty="0"/>
              <a:t> Authentication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8239125" y="295275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0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authentication manager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40" y="1290340"/>
            <a:ext cx="7451108" cy="4222694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Why do I need to authenticate using the PnP Authentication Manager class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Authentication Manager overview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690563"/>
            <a:r>
              <a:rPr lang="en-US" sz="32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App-Only and Azure AD authentication setup</a:t>
            </a:r>
          </a:p>
          <a:p>
            <a:pPr marL="690563"/>
            <a:endParaRPr lang="en-US" sz="32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1978" y="2912743"/>
            <a:ext cx="364194" cy="364194"/>
            <a:chOff x="457580" y="2341896"/>
            <a:chExt cx="364194" cy="364194"/>
          </a:xfrm>
        </p:grpSpPr>
        <p:sp>
          <p:nvSpPr>
            <p:cNvPr id="6" name="Oval 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1978" y="1451166"/>
            <a:ext cx="364194" cy="364194"/>
            <a:chOff x="457580" y="2341896"/>
            <a:chExt cx="364194" cy="364194"/>
          </a:xfrm>
        </p:grpSpPr>
        <p:sp>
          <p:nvSpPr>
            <p:cNvPr id="10" name="Oval 9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0108" y="4010126"/>
            <a:ext cx="364194" cy="364194"/>
            <a:chOff x="457580" y="2341896"/>
            <a:chExt cx="364194" cy="364194"/>
          </a:xfrm>
        </p:grpSpPr>
        <p:sp>
          <p:nvSpPr>
            <p:cNvPr id="16" name="Oval 15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Manager use cases</a:t>
            </a:r>
            <a:endParaRPr lang="nl-BE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2025" y="1222576"/>
            <a:ext cx="10870248" cy="5119311"/>
            <a:chOff x="602025" y="1222577"/>
            <a:chExt cx="10870248" cy="3368911"/>
          </a:xfrm>
        </p:grpSpPr>
        <p:grpSp>
          <p:nvGrpSpPr>
            <p:cNvPr id="4" name="Group 3"/>
            <p:cNvGrpSpPr/>
            <p:nvPr/>
          </p:nvGrpSpPr>
          <p:grpSpPr>
            <a:xfrm>
              <a:off x="602025" y="1222577"/>
              <a:ext cx="10870248" cy="3368911"/>
              <a:chOff x="640936" y="1331021"/>
              <a:chExt cx="10870248" cy="338817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640936" y="1331597"/>
                <a:ext cx="230735" cy="3387594"/>
              </a:xfrm>
              <a:prstGeom prst="rect">
                <a:avLst/>
              </a:prstGeom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871671" y="1331597"/>
                <a:ext cx="10639513" cy="33875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71669" y="1331021"/>
                <a:ext cx="10495641" cy="334474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CSOM</a:t>
                </a:r>
                <a:r>
                  <a:rPr lang="en-US" sz="2400" dirty="0">
                    <a:solidFill>
                      <a:schemeClr val="bg1"/>
                    </a:solidFill>
                  </a:rPr>
                  <a:t> code always requires you to have a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400" dirty="0">
                    <a:solidFill>
                      <a:schemeClr val="bg1"/>
                    </a:solidFill>
                  </a:rPr>
                  <a:t> object: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the OOB SharePoint Add-In templates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custom code</a:t>
                </a:r>
                <a:r>
                  <a:rPr lang="en-US" sz="2400" dirty="0">
                    <a:solidFill>
                      <a:schemeClr val="bg1"/>
                    </a:solidFill>
                  </a:rPr>
                  <a:t> such as the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PnP Authentication Manager</a:t>
                </a:r>
                <a:r>
                  <a:rPr lang="en-US" sz="2400" dirty="0">
                    <a:solidFill>
                      <a:schemeClr val="bg1"/>
                    </a:solidFill>
                  </a:rPr>
                  <a:t> when outside of an add-in or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SharePointContextProvider</a:t>
                </a:r>
                <a:r>
                  <a:rPr lang="en-US" sz="2400" dirty="0">
                    <a:solidFill>
                      <a:schemeClr val="bg1"/>
                    </a:solidFill>
                  </a:rPr>
                  <a:t> complicates things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Use standard CSOM code - new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400" dirty="0">
                    <a:solidFill>
                      <a:schemeClr val="bg1"/>
                    </a:solidFill>
                  </a:rPr>
                  <a:t>() – and set credentials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BE" sz="2400" dirty="0">
                    <a:solidFill>
                      <a:schemeClr val="bg1"/>
                    </a:solidFill>
                  </a:rPr>
                  <a:t>Use ADAL or ADALJS when working with Azure AD add-ins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77739" y="1955803"/>
              <a:ext cx="10205678" cy="1511447"/>
              <a:chOff x="977739" y="2521490"/>
              <a:chExt cx="10205678" cy="1511447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977739" y="2521490"/>
                <a:ext cx="10205678" cy="13823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nl-BE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14572" y="2752586"/>
                <a:ext cx="9757052" cy="128035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spContext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SharePointContextProvider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.Current.GetSharePointContext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(Context);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using</a:t>
                </a:r>
                <a:r>
                  <a:rPr lang="en-US" sz="2000" dirty="0">
                    <a:solidFill>
                      <a:schemeClr val="bg1"/>
                    </a:solidFill>
                  </a:rPr>
                  <a:t> (</a:t>
                </a:r>
                <a:r>
                  <a:rPr lang="en-US" sz="2000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var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clientContext</a:t>
                </a:r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spContext.CreateUserClientContextForSPHost</a:t>
                </a:r>
                <a:r>
                  <a:rPr lang="en-US" sz="2000" dirty="0">
                    <a:solidFill>
                      <a:schemeClr val="bg1"/>
                    </a:solidFill>
                  </a:rPr>
                  <a:t>())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{  </a:t>
                </a:r>
                <a:r>
                  <a:rPr lang="en-US" sz="2000" dirty="0">
                    <a:solidFill>
                      <a:srgbClr val="00B050"/>
                    </a:solidFill>
                  </a:rPr>
                  <a:t>// your code  </a:t>
                </a:r>
                <a:r>
                  <a:rPr lang="en-US" sz="2000" dirty="0">
                    <a:solidFill>
                      <a:schemeClr val="bg1"/>
                    </a:solidFill>
                  </a:rPr>
                  <a:t>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483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98F85-6911-4E8F-B940-ACC77278D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0</TotalTime>
  <Words>1213</Words>
  <Application>Microsoft Office PowerPoint</Application>
  <PresentationFormat>Custom</PresentationFormat>
  <Paragraphs>198</Paragraphs>
  <Slides>19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Courier New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Basic operations with PnP Core and Authentication Manager</vt:lpstr>
      <vt:lpstr>Agenda basic operations</vt:lpstr>
      <vt:lpstr>Why use PnP core for basic operations?</vt:lpstr>
      <vt:lpstr>Plain CSOM example</vt:lpstr>
      <vt:lpstr>PnP core web extensions example</vt:lpstr>
      <vt:lpstr>Extensions methods overview</vt:lpstr>
      <vt:lpstr>PnP Authentication Manager</vt:lpstr>
      <vt:lpstr>Agenda authentication manager</vt:lpstr>
      <vt:lpstr>Authentication Manager use cases</vt:lpstr>
      <vt:lpstr>Introduction to the PnP Authentication Manager</vt:lpstr>
      <vt:lpstr>Authentication</vt:lpstr>
      <vt:lpstr>Authentication Manager: Office 365</vt:lpstr>
      <vt:lpstr>Authentication Manager: On-Premises</vt:lpstr>
      <vt:lpstr>App-Only setup using SharePoint</vt:lpstr>
      <vt:lpstr>Interactive login setup using Azure AD</vt:lpstr>
      <vt:lpstr>App-Only setup using Azure AD – part 1</vt:lpstr>
      <vt:lpstr>App-Only setup using Azure AD – part 2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operations with PnP Core Component</dc:title>
  <dc:subject>Office 365</dc:subject>
  <dc:creator>Vesa Juvonen</dc:creator>
  <cp:keywords/>
  <dc:description>Template: _x000d_
Formatting: _x000d_
Audience Type:</dc:description>
  <cp:lastModifiedBy>Bernd Rickenberg</cp:lastModifiedBy>
  <cp:revision>51</cp:revision>
  <dcterms:created xsi:type="dcterms:W3CDTF">2016-02-12T12:20:14Z</dcterms:created>
  <dcterms:modified xsi:type="dcterms:W3CDTF">2016-08-15T17:33:36Z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