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33"/>
  </p:notesMasterIdLst>
  <p:handoutMasterIdLst>
    <p:handoutMasterId r:id="rId34"/>
  </p:handoutMasterIdLst>
  <p:sldIdLst>
    <p:sldId id="1338" r:id="rId5"/>
    <p:sldId id="1466" r:id="rId6"/>
    <p:sldId id="1470" r:id="rId7"/>
    <p:sldId id="1471" r:id="rId8"/>
    <p:sldId id="1472" r:id="rId9"/>
    <p:sldId id="1495" r:id="rId10"/>
    <p:sldId id="1473" r:id="rId11"/>
    <p:sldId id="1474" r:id="rId12"/>
    <p:sldId id="1476" r:id="rId13"/>
    <p:sldId id="1477" r:id="rId14"/>
    <p:sldId id="1478" r:id="rId15"/>
    <p:sldId id="1479" r:id="rId16"/>
    <p:sldId id="1480" r:id="rId17"/>
    <p:sldId id="1481" r:id="rId18"/>
    <p:sldId id="1482" r:id="rId19"/>
    <p:sldId id="1483" r:id="rId20"/>
    <p:sldId id="1484" r:id="rId21"/>
    <p:sldId id="1485" r:id="rId22"/>
    <p:sldId id="1486" r:id="rId23"/>
    <p:sldId id="1487" r:id="rId24"/>
    <p:sldId id="1488" r:id="rId25"/>
    <p:sldId id="1489" r:id="rId26"/>
    <p:sldId id="1490" r:id="rId27"/>
    <p:sldId id="1497" r:id="rId28"/>
    <p:sldId id="1491" r:id="rId29"/>
    <p:sldId id="1496" r:id="rId30"/>
    <p:sldId id="1493" r:id="rId31"/>
    <p:sldId id="1494" r:id="rId3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F9037D-3897-4313-ACB0-65FC7A376551}">
          <p14:sldIdLst>
            <p14:sldId id="1338"/>
            <p14:sldId id="1466"/>
            <p14:sldId id="1470"/>
            <p14:sldId id="1471"/>
            <p14:sldId id="1472"/>
            <p14:sldId id="1495"/>
            <p14:sldId id="1473"/>
            <p14:sldId id="1474"/>
            <p14:sldId id="1476"/>
            <p14:sldId id="1477"/>
            <p14:sldId id="1478"/>
            <p14:sldId id="1479"/>
            <p14:sldId id="1480"/>
            <p14:sldId id="1481"/>
            <p14:sldId id="1482"/>
            <p14:sldId id="1483"/>
            <p14:sldId id="1484"/>
            <p14:sldId id="1485"/>
            <p14:sldId id="1486"/>
            <p14:sldId id="1487"/>
            <p14:sldId id="1488"/>
            <p14:sldId id="1489"/>
            <p14:sldId id="1490"/>
            <p14:sldId id="1497"/>
            <p14:sldId id="1491"/>
            <p14:sldId id="1496"/>
            <p14:sldId id="1493"/>
            <p14:sldId id="149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1" autoAdjust="0"/>
    <p:restoredTop sz="83333" autoAdjust="0"/>
  </p:normalViewPr>
  <p:slideViewPr>
    <p:cSldViewPr snapToGrid="0">
      <p:cViewPr varScale="1">
        <p:scale>
          <a:sx n="93" d="100"/>
          <a:sy n="93" d="100"/>
        </p:scale>
        <p:origin x="1056" y="96"/>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87" d="100"/>
          <a:sy n="87" d="100"/>
        </p:scale>
        <p:origin x="384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2E00944-DAC0-44FF-B84F-F65CF37D45FC}" type="datetime8">
              <a:rPr lang="en-US" smtClean="0">
                <a:latin typeface="Segoe UI" pitchFamily="34" charset="0"/>
              </a:rPr>
              <a:t>8/15/2016 4:53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Developer Platform</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50B7805C-AC13-491B-9E17-1BA0CCAC14D6}" type="datetime8">
              <a:rPr lang="en-US" smtClean="0"/>
              <a:t>8/15/2016 4:53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4B1D6A3-6D43-444A-9DA0-C4F38E20E421}" type="datetime8">
              <a:rPr lang="en-US" smtClean="0"/>
              <a:t>8/15/2016 4:53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867151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F1AC8BB-2A75-433F-9FA3-F90187067AEB}"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8/15/2016 4:53 PM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C87E0CF-87F6-4B58-B8B8-DCAB2DAAF3CA}"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dirty="0">
              <a:ln>
                <a:noFill/>
              </a:ln>
              <a:solidFill>
                <a:prstClr val="black"/>
              </a:solidFill>
              <a:effectLst/>
              <a:uLnTx/>
              <a:uFillTx/>
            </a:endParaRPr>
          </a:p>
        </p:txBody>
      </p:sp>
      <p:sp>
        <p:nvSpPr>
          <p:cNvPr id="6" name="Footer Placeholder 5"/>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434982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endParaRPr lang="en-US" dirty="0"/>
          </a:p>
        </p:txBody>
      </p:sp>
      <p:sp>
        <p:nvSpPr>
          <p:cNvPr id="4" name="Slide Number Placeholder 3"/>
          <p:cNvSpPr>
            <a:spLocks noGrp="1"/>
          </p:cNvSpPr>
          <p:nvPr>
            <p:ph type="sldNum" sz="quarter" idx="10"/>
          </p:nvPr>
        </p:nvSpPr>
        <p:spPr/>
        <p:txBody>
          <a:bodyPr/>
          <a:lstStyle/>
          <a:p>
            <a:fld id="{B9C3C9DC-C0A3-4640-9A7A-3DC41095AE2E}"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186309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Historen</a:t>
            </a:r>
            <a:r>
              <a:rPr lang="da-DK" dirty="0"/>
              <a:t> om hvad timerjob</a:t>
            </a:r>
            <a:r>
              <a:rPr lang="da-DK" baseline="0" dirty="0"/>
              <a:t> hvad og at de køre som </a:t>
            </a:r>
            <a:r>
              <a:rPr lang="da-DK" baseline="0" dirty="0" err="1"/>
              <a:t>full</a:t>
            </a:r>
            <a:r>
              <a:rPr lang="da-DK" baseline="0" dirty="0"/>
              <a:t> trust kode</a:t>
            </a:r>
          </a:p>
          <a:p>
            <a:r>
              <a:rPr lang="da-DK" baseline="0" dirty="0"/>
              <a:t>Hvad er der af muligheder for at ændre dette?</a:t>
            </a:r>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8/15/2016 4:53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347117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Hvordan virker </a:t>
            </a:r>
            <a:r>
              <a:rPr lang="da-DK" dirty="0" err="1"/>
              <a:t>PnP</a:t>
            </a:r>
            <a:r>
              <a:rPr lang="da-DK" dirty="0"/>
              <a:t> timerjobs</a:t>
            </a:r>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8/15/2016 4:54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57097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Remote</a:t>
            </a:r>
            <a:r>
              <a:rPr lang="da-DK" baseline="0" dirty="0"/>
              <a:t> event receivers er fire and </a:t>
            </a:r>
            <a:r>
              <a:rPr lang="da-DK" baseline="0" dirty="0" err="1"/>
              <a:t>forget</a:t>
            </a:r>
            <a:endParaRPr lang="da-DK" baseline="0" dirty="0"/>
          </a:p>
          <a:p>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8/15/2016 4:56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426480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a:t>Vi</a:t>
            </a:r>
            <a:r>
              <a:rPr lang="en-US" baseline="0" noProof="0" dirty="0"/>
              <a:t> at </a:t>
            </a:r>
            <a:r>
              <a:rPr lang="en-US" baseline="0" noProof="0" dirty="0" err="1"/>
              <a:t>bruge</a:t>
            </a:r>
            <a:r>
              <a:rPr lang="en-US" baseline="0" noProof="0" dirty="0"/>
              <a:t> PnP </a:t>
            </a:r>
            <a:r>
              <a:rPr lang="en-US" baseline="0" noProof="0" dirty="0" err="1"/>
              <a:t>timerjob</a:t>
            </a:r>
            <a:r>
              <a:rPr lang="en-US" baseline="0" noProof="0" dirty="0"/>
              <a:t> </a:t>
            </a:r>
            <a:r>
              <a:rPr lang="en-US" baseline="0" noProof="0" dirty="0" err="1"/>
              <a:t>har</a:t>
            </a:r>
            <a:r>
              <a:rPr lang="en-US" baseline="0" noProof="0" dirty="0"/>
              <a:t> man </a:t>
            </a:r>
            <a:r>
              <a:rPr lang="en-US" baseline="0" noProof="0" dirty="0" err="1"/>
              <a:t>mulighed</a:t>
            </a:r>
            <a:r>
              <a:rPr lang="en-US" baseline="0" noProof="0" dirty="0"/>
              <a:t> for at scaler. </a:t>
            </a:r>
            <a:r>
              <a:rPr lang="en-US" baseline="0" noProof="0" dirty="0" err="1"/>
              <a:t>Det</a:t>
            </a:r>
            <a:r>
              <a:rPr lang="en-US" baseline="0" noProof="0" dirty="0"/>
              <a:t> </a:t>
            </a:r>
            <a:r>
              <a:rPr lang="en-US" baseline="0" noProof="0" dirty="0" err="1"/>
              <a:t>har</a:t>
            </a:r>
            <a:r>
              <a:rPr lang="en-US" baseline="0" noProof="0" dirty="0"/>
              <a:t> man </a:t>
            </a:r>
            <a:r>
              <a:rPr lang="en-US" baseline="0" noProof="0" dirty="0" err="1"/>
              <a:t>ikke</a:t>
            </a:r>
            <a:r>
              <a:rPr lang="en-US" baseline="0" noProof="0" dirty="0"/>
              <a:t> </a:t>
            </a:r>
            <a:r>
              <a:rPr lang="en-US" baseline="0" noProof="0" dirty="0" err="1"/>
              <a:t>på</a:t>
            </a:r>
            <a:r>
              <a:rPr lang="en-US" baseline="0" noProof="0" dirty="0"/>
              <a:t> </a:t>
            </a:r>
            <a:r>
              <a:rPr lang="en-US" baseline="0" noProof="0" dirty="0" err="1"/>
              <a:t>samme</a:t>
            </a:r>
            <a:r>
              <a:rPr lang="en-US" baseline="0" noProof="0" dirty="0"/>
              <a:t> </a:t>
            </a:r>
            <a:r>
              <a:rPr lang="en-US" baseline="0" noProof="0" dirty="0" err="1"/>
              <a:t>måde</a:t>
            </a:r>
            <a:r>
              <a:rPr lang="en-US" baseline="0" noProof="0" dirty="0"/>
              <a:t> I </a:t>
            </a:r>
            <a:r>
              <a:rPr lang="en-US" baseline="0" noProof="0" dirty="0" err="1"/>
              <a:t>en</a:t>
            </a:r>
            <a:r>
              <a:rPr lang="en-US" baseline="0" noProof="0" dirty="0"/>
              <a:t> SharePoint</a:t>
            </a:r>
            <a:endParaRPr lang="en-US" noProof="0"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761427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da-DK" baseline="0" dirty="0"/>
              <a:t>Tilføje </a:t>
            </a:r>
            <a:r>
              <a:rPr lang="da-DK" baseline="0" dirty="0" err="1"/>
              <a:t>PnP</a:t>
            </a:r>
            <a:r>
              <a:rPr lang="da-DK" baseline="0" dirty="0"/>
              <a:t> </a:t>
            </a:r>
            <a:r>
              <a:rPr lang="da-DK" baseline="0" dirty="0" err="1"/>
              <a:t>package</a:t>
            </a:r>
            <a:endParaRPr lang="da-DK" baseline="0" dirty="0"/>
          </a:p>
          <a:p>
            <a:pPr marL="228600" indent="-228600">
              <a:buAutoNum type="arabicPeriod"/>
            </a:pPr>
            <a:r>
              <a:rPr lang="da-DK" baseline="0" dirty="0"/>
              <a:t>Nedarv fra den rigtig klasse</a:t>
            </a:r>
          </a:p>
          <a:p>
            <a:pPr marL="228600" indent="-228600">
              <a:buAutoNum type="arabicPeriod"/>
            </a:pPr>
            <a:r>
              <a:rPr lang="da-DK" baseline="0" dirty="0"/>
              <a:t>Lav service </a:t>
            </a:r>
            <a:r>
              <a:rPr lang="da-DK" baseline="0" dirty="0" err="1"/>
              <a:t>account</a:t>
            </a:r>
            <a:r>
              <a:rPr lang="da-DK" baseline="0" dirty="0"/>
              <a:t> eller </a:t>
            </a:r>
            <a:r>
              <a:rPr lang="da-DK" baseline="0" dirty="0" err="1"/>
              <a:t>app-only</a:t>
            </a:r>
            <a:r>
              <a:rPr lang="da-DK" baseline="0" dirty="0"/>
              <a:t> </a:t>
            </a:r>
            <a:r>
              <a:rPr lang="da-DK" baseline="0" dirty="0" err="1"/>
              <a:t>token</a:t>
            </a:r>
            <a:r>
              <a:rPr lang="da-DK" baseline="0" dirty="0"/>
              <a:t> kald. Men en eller anden form for rettighed skal vi havde på plads</a:t>
            </a:r>
          </a:p>
          <a:p>
            <a:pPr marL="228600" indent="-228600">
              <a:buAutoNum type="arabicPeriod"/>
            </a:pPr>
            <a:r>
              <a:rPr lang="da-DK" dirty="0"/>
              <a:t>”Lav” listen</a:t>
            </a:r>
            <a:r>
              <a:rPr lang="da-DK" baseline="0" dirty="0"/>
              <a:t> af </a:t>
            </a:r>
            <a:r>
              <a:rPr lang="da-DK" baseline="0" dirty="0" err="1"/>
              <a:t>sitecollection</a:t>
            </a:r>
            <a:r>
              <a:rPr lang="da-DK" baseline="0" dirty="0"/>
              <a:t> som skal du køre </a:t>
            </a:r>
            <a:r>
              <a:rPr lang="da-DK" baseline="0" dirty="0" err="1"/>
              <a:t>timerjobet</a:t>
            </a:r>
            <a:r>
              <a:rPr lang="da-DK" baseline="0" dirty="0"/>
              <a:t> skal gøre på</a:t>
            </a:r>
          </a:p>
          <a:p>
            <a:pPr marL="228600" indent="-228600">
              <a:buAutoNum type="arabicPeriod"/>
            </a:pPr>
            <a:r>
              <a:rPr lang="da-DK" baseline="0" dirty="0"/>
              <a:t>Kør </a:t>
            </a:r>
            <a:r>
              <a:rPr lang="da-DK" baseline="0" dirty="0" err="1"/>
              <a:t>timerjobet</a:t>
            </a:r>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8/15/2016 4:53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274125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Det</a:t>
            </a:r>
            <a:r>
              <a:rPr lang="da-DK" baseline="0" dirty="0"/>
              <a:t> virker ikke som udgangspunkt med </a:t>
            </a:r>
            <a:r>
              <a:rPr lang="da-DK" baseline="0" dirty="0" err="1"/>
              <a:t>app-only</a:t>
            </a:r>
            <a:r>
              <a:rPr lang="da-DK" baseline="0" dirty="0"/>
              <a:t>. Der skal man så tilføje en </a:t>
            </a:r>
            <a:r>
              <a:rPr lang="da-DK" baseline="0" dirty="0" err="1"/>
              <a:t>enumeration</a:t>
            </a:r>
            <a:r>
              <a:rPr lang="da-DK" baseline="0" dirty="0"/>
              <a:t> </a:t>
            </a:r>
            <a:r>
              <a:rPr lang="da-DK" baseline="0" dirty="0" err="1"/>
              <a:t>account</a:t>
            </a:r>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8/15/2016 4:53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676405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SMSG Readiness</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5117415-2A81-47B5-B845-42479BE2B3AB}"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8/15/2016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351408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9.emf"/><Relationship Id="rId7" Type="http://schemas.openxmlformats.org/officeDocument/2006/relationships/hyperlink" Target="https://www.yammer.com/itpronetwork" TargetMode="External"/><Relationship Id="rId2" Type="http://schemas.openxmlformats.org/officeDocument/2006/relationships/image" Target="../media/image8.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1.png"/><Relationship Id="rId10" Type="http://schemas.openxmlformats.org/officeDocument/2006/relationships/hyperlink" Target="http://dev.office.com/podcasts" TargetMode="External"/><Relationship Id="rId4" Type="http://schemas.openxmlformats.org/officeDocument/2006/relationships/image" Target="../media/image10.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13872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0" name="Picture 5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46" name="Picture 4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77082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085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277410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89159" y="6221788"/>
            <a:ext cx="2231674" cy="772737"/>
          </a:xfrm>
          <a:prstGeom prst="rect">
            <a:avLst/>
          </a:prstGeom>
        </p:spPr>
      </p:pic>
    </p:spTree>
    <p:extLst>
      <p:ext uri="{BB962C8B-B14F-4D97-AF65-F5344CB8AC3E}">
        <p14:creationId xmlns:p14="http://schemas.microsoft.com/office/powerpoint/2010/main" val="10550609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51"/>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321" r:id="rId17"/>
    <p:sldLayoutId id="2147484250" r:id="rId18"/>
    <p:sldLayoutId id="2147484312" r:id="rId19"/>
    <p:sldLayoutId id="2147484313" r:id="rId20"/>
    <p:sldLayoutId id="2147484314" r:id="rId21"/>
    <p:sldLayoutId id="2147484315" r:id="rId22"/>
    <p:sldLayoutId id="2147484317" r:id="rId23"/>
    <p:sldLayoutId id="2147484316" r:id="rId24"/>
    <p:sldLayoutId id="2147484309" r:id="rId25"/>
    <p:sldLayoutId id="2147484306" r:id="rId26"/>
    <p:sldLayoutId id="2147484311" r:id="rId27"/>
    <p:sldLayoutId id="2147484307" r:id="rId28"/>
    <p:sldLayoutId id="2147484308" r:id="rId29"/>
    <p:sldLayoutId id="2147484310" r:id="rId30"/>
    <p:sldLayoutId id="2147484251" r:id="rId31"/>
    <p:sldLayoutId id="2147484252" r:id="rId32"/>
    <p:sldLayoutId id="2147484253" r:id="rId33"/>
    <p:sldLayoutId id="2147484305" r:id="rId34"/>
    <p:sldLayoutId id="2147484264" r:id="rId35"/>
    <p:sldLayoutId id="2147484254" r:id="rId36"/>
    <p:sldLayoutId id="2147484256" r:id="rId37"/>
    <p:sldLayoutId id="2147484257" r:id="rId38"/>
    <p:sldLayoutId id="2147484258" r:id="rId39"/>
    <p:sldLayoutId id="2147484259" r:id="rId40"/>
    <p:sldLayoutId id="2147484318" r:id="rId41"/>
    <p:sldLayoutId id="2147484320" r:id="rId42"/>
    <p:sldLayoutId id="2147484319" r:id="rId43"/>
    <p:sldLayoutId id="2147484260" r:id="rId44"/>
    <p:sldLayoutId id="2147484261" r:id="rId45"/>
    <p:sldLayoutId id="2147484299" r:id="rId46"/>
    <p:sldLayoutId id="2147484263" r:id="rId47"/>
    <p:sldLayoutId id="2147484322" r:id="rId48"/>
    <p:sldLayoutId id="2147484323" r:id="rId4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35.emf"/><Relationship Id="rId7" Type="http://schemas.openxmlformats.org/officeDocument/2006/relationships/image" Target="../media/image32.emf"/><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s>
</file>

<file path=ppt/slides/_rels/slide1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19.emf"/><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19.emf"/><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48.xml"/><Relationship Id="rId5" Type="http://schemas.openxmlformats.org/officeDocument/2006/relationships/image" Target="../media/image18.jpeg"/><Relationship Id="rId4"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19.emf"/><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image" Target="../media/image32.emf"/><Relationship Id="rId7" Type="http://schemas.openxmlformats.org/officeDocument/2006/relationships/image" Target="../media/image31.emf"/><Relationship Id="rId2" Type="http://schemas.openxmlformats.org/officeDocument/2006/relationships/image" Target="../media/image23.emf"/><Relationship Id="rId1" Type="http://schemas.openxmlformats.org/officeDocument/2006/relationships/slideLayout" Target="../slideLayouts/slideLayout11.xml"/><Relationship Id="rId6" Type="http://schemas.openxmlformats.org/officeDocument/2006/relationships/image" Target="../media/image43.png"/><Relationship Id="rId5" Type="http://schemas.openxmlformats.org/officeDocument/2006/relationships/image" Target="../media/image24.emf"/><Relationship Id="rId4" Type="http://schemas.openxmlformats.org/officeDocument/2006/relationships/image" Target="../media/image22.emf"/></Relationships>
</file>

<file path=ppt/slides/_rels/slide2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19.emf"/><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OfficeDev/PnP/tree/master/Solutions/Core.TimerJobs.Samples" TargetMode="External"/><Relationship Id="rId2" Type="http://schemas.openxmlformats.org/officeDocument/2006/relationships/hyperlink" Target="https://github.com/OfficeDev/PnP-Sites-Core/blob/master/Core/TimerJob%20Framework.md" TargetMode="External"/><Relationship Id="rId1" Type="http://schemas.openxmlformats.org/officeDocument/2006/relationships/slideLayout" Target="../slideLayouts/slideLayout4.xml"/><Relationship Id="rId4" Type="http://schemas.openxmlformats.org/officeDocument/2006/relationships/hyperlink" Target="https://github.com/OfficeDev/PnP/tree/master/Solutions/Governance.TimerJobs" TargetMode="External"/></Relationships>
</file>

<file path=ppt/slides/_rels/slide2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10.png"/><Relationship Id="rId7" Type="http://schemas.openxmlformats.org/officeDocument/2006/relationships/image" Target="../media/image48.png"/><Relationship Id="rId12" Type="http://schemas.openxmlformats.org/officeDocument/2006/relationships/image" Target="../media/image53.png"/><Relationship Id="rId2" Type="http://schemas.openxmlformats.org/officeDocument/2006/relationships/image" Target="../media/image17.png"/><Relationship Id="rId1" Type="http://schemas.openxmlformats.org/officeDocument/2006/relationships/slideLayout" Target="../slideLayouts/slideLayout48.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27.emf"/><Relationship Id="rId13" Type="http://schemas.openxmlformats.org/officeDocument/2006/relationships/image" Target="../media/image32.emf"/><Relationship Id="rId3" Type="http://schemas.openxmlformats.org/officeDocument/2006/relationships/image" Target="../media/image22.emf"/><Relationship Id="rId7" Type="http://schemas.openxmlformats.org/officeDocument/2006/relationships/image" Target="../media/image26.emf"/><Relationship Id="rId12" Type="http://schemas.openxmlformats.org/officeDocument/2006/relationships/image" Target="../media/image31.emf"/><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25.emf"/><Relationship Id="rId11" Type="http://schemas.openxmlformats.org/officeDocument/2006/relationships/image" Target="../media/image30.emf"/><Relationship Id="rId5" Type="http://schemas.openxmlformats.org/officeDocument/2006/relationships/image" Target="../media/image24.emf"/><Relationship Id="rId10" Type="http://schemas.openxmlformats.org/officeDocument/2006/relationships/image" Target="../media/image29.emf"/><Relationship Id="rId4" Type="http://schemas.openxmlformats.org/officeDocument/2006/relationships/image" Target="../media/image23.emf"/><Relationship Id="rId9" Type="http://schemas.openxmlformats.org/officeDocument/2006/relationships/image" Target="../media/image28.emf"/></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a:t>Remote Timer Job Framework</a:t>
            </a:r>
          </a:p>
        </p:txBody>
      </p:sp>
      <p:sp>
        <p:nvSpPr>
          <p:cNvPr id="5" name="Text Placeholder 4"/>
          <p:cNvSpPr>
            <a:spLocks noGrp="1"/>
          </p:cNvSpPr>
          <p:nvPr>
            <p:ph type="body" sz="quarter" idx="12"/>
          </p:nvPr>
        </p:nvSpPr>
        <p:spPr/>
        <p:txBody>
          <a:bodyPr/>
          <a:lstStyle/>
          <a:p>
            <a:r>
              <a:rPr lang="en-US" dirty="0"/>
              <a:t>Anders Dissing</a:t>
            </a:r>
          </a:p>
          <a:p>
            <a:r>
              <a:rPr lang="en-US" dirty="0"/>
              <a:t>CTO</a:t>
            </a:r>
          </a:p>
          <a:p>
            <a:r>
              <a:rPr lang="en-US" dirty="0" err="1"/>
              <a:t>Procurati</a:t>
            </a:r>
            <a:endParaRPr lang="en-US" dirty="0"/>
          </a:p>
        </p:txBody>
      </p:sp>
      <p:pic>
        <p:nvPicPr>
          <p:cNvPr id="6" name="Picture 5"/>
          <p:cNvPicPr>
            <a:picLocks noChangeAspect="1"/>
          </p:cNvPicPr>
          <p:nvPr/>
        </p:nvPicPr>
        <p:blipFill>
          <a:blip r:embed="rId3"/>
          <a:stretch>
            <a:fillRect/>
          </a:stretch>
        </p:blipFill>
        <p:spPr>
          <a:xfrm>
            <a:off x="9155986" y="0"/>
            <a:ext cx="3280489" cy="1451052"/>
          </a:xfrm>
          <a:prstGeom prst="rect">
            <a:avLst/>
          </a:prstGeom>
        </p:spPr>
      </p:pic>
    </p:spTree>
    <p:extLst>
      <p:ext uri="{BB962C8B-B14F-4D97-AF65-F5344CB8AC3E}">
        <p14:creationId xmlns:p14="http://schemas.microsoft.com/office/powerpoint/2010/main" val="3424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505" dirty="0">
                <a:solidFill>
                  <a:schemeClr val="tx1"/>
                </a:solidFill>
              </a:rPr>
              <a:t>“Performance of code running outside of the SharePoint is lower than server side…”</a:t>
            </a:r>
            <a:endParaRPr lang="en-GB" sz="5505" dirty="0">
              <a:solidFill>
                <a:schemeClr val="tx1"/>
              </a:solidFill>
            </a:endParaRPr>
          </a:p>
        </p:txBody>
      </p:sp>
      <p:sp>
        <p:nvSpPr>
          <p:cNvPr id="4" name="TextBox 3"/>
          <p:cNvSpPr txBox="1"/>
          <p:nvPr/>
        </p:nvSpPr>
        <p:spPr>
          <a:xfrm>
            <a:off x="4504837" y="4778372"/>
            <a:ext cx="7284088" cy="1630468"/>
          </a:xfrm>
          <a:prstGeom prst="rect">
            <a:avLst/>
          </a:prstGeom>
          <a:noFill/>
        </p:spPr>
        <p:txBody>
          <a:bodyPr wrap="square"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2447" b="0" i="0" u="none" strike="noStrike" kern="0" cap="none" spc="0" normalizeH="0" baseline="0" noProof="0" dirty="0">
                <a:ln>
                  <a:noFill/>
                </a:ln>
                <a:solidFill>
                  <a:srgbClr val="FFFFFF"/>
                </a:solidFill>
                <a:effectLst/>
                <a:uLnTx/>
                <a:uFillTx/>
                <a:latin typeface="Segoe UI" panose="020B0502040204020203" pitchFamily="34" charset="0"/>
                <a:cs typeface="Segoe UI" panose="020B0502040204020203" pitchFamily="34" charset="0"/>
              </a:rPr>
              <a:t>There’s already hundreds of timer jobs running native in the SharePoint, is placing your code among those really the only option compared to adding the code to clean platform?</a:t>
            </a:r>
            <a:endParaRPr kumimoji="0" lang="en-GB" sz="2447" b="0" i="0" u="none" strike="noStrike" kern="0" cap="none" spc="0" normalizeH="0" baseline="0" noProof="0" dirty="0">
              <a:ln>
                <a:noFill/>
              </a:ln>
              <a:solidFill>
                <a:srgbClr val="FFFFFF"/>
              </a:solidFill>
              <a:effectLst/>
              <a:uLnTx/>
              <a:uFillTx/>
              <a:latin typeface="Segoe UI" panose="020B0502040204020203" pitchFamily="34" charset="0"/>
              <a:cs typeface="Segoe UI" panose="020B0502040204020203" pitchFamily="34" charset="0"/>
            </a:endParaRPr>
          </a:p>
        </p:txBody>
      </p:sp>
      <p:sp>
        <p:nvSpPr>
          <p:cNvPr id="5" name="TextBox 4"/>
          <p:cNvSpPr txBox="1"/>
          <p:nvPr/>
        </p:nvSpPr>
        <p:spPr>
          <a:xfrm>
            <a:off x="4504836" y="3733765"/>
            <a:ext cx="3490870" cy="1246328"/>
          </a:xfrm>
          <a:prstGeom prst="rect">
            <a:avLst/>
          </a:prstGeom>
          <a:noFill/>
        </p:spPr>
        <p:txBody>
          <a:bodyPr wrap="none"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7341" b="0" i="0" u="none" strike="noStrike" kern="0" cap="none" spc="0" normalizeH="0" baseline="0" noProof="0" dirty="0">
                <a:ln>
                  <a:noFill/>
                </a:ln>
                <a:solidFill>
                  <a:srgbClr val="FFFFFF"/>
                </a:solidFill>
                <a:effectLst/>
                <a:uLnTx/>
                <a:uFillTx/>
                <a:latin typeface="Segoe UI" panose="020B0502040204020203" pitchFamily="34" charset="0"/>
                <a:cs typeface="Segoe UI" panose="020B0502040204020203" pitchFamily="34" charset="0"/>
              </a:rPr>
              <a:t>Correct.</a:t>
            </a:r>
            <a:endParaRPr kumimoji="0" lang="en-GB" sz="7341" b="0" i="0" u="none" strike="noStrike" kern="0" cap="none" spc="0" normalizeH="0" baseline="0" noProof="0" dirty="0">
              <a:ln>
                <a:noFill/>
              </a:ln>
              <a:solidFill>
                <a:srgbClr val="FFFFFF"/>
              </a:solidFill>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94008911"/>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03437" y="1966085"/>
            <a:ext cx="8008417" cy="1514261"/>
          </a:xfrm>
        </p:spPr>
        <p:txBody>
          <a:bodyPr/>
          <a:lstStyle/>
          <a:p>
            <a:r>
              <a:rPr lang="en-US" sz="4800" dirty="0"/>
              <a:t>PnP to the rescue: the remote timer job framework</a:t>
            </a:r>
          </a:p>
        </p:txBody>
      </p:sp>
      <p:sp>
        <p:nvSpPr>
          <p:cNvPr id="5" name="Text Placeholder 4"/>
          <p:cNvSpPr>
            <a:spLocks noGrp="1"/>
          </p:cNvSpPr>
          <p:nvPr>
            <p:ph type="body" sz="quarter" idx="12"/>
          </p:nvPr>
        </p:nvSpPr>
        <p:spPr/>
        <p:txBody>
          <a:bodyPr/>
          <a:lstStyle/>
          <a:p>
            <a:r>
              <a:rPr lang="en-US" dirty="0"/>
              <a:t>2</a:t>
            </a:r>
          </a:p>
        </p:txBody>
      </p:sp>
      <p:grpSp>
        <p:nvGrpSpPr>
          <p:cNvPr id="6" name="Group 5"/>
          <p:cNvGrpSpPr/>
          <p:nvPr/>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6"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7"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8"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9"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0"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1"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2"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3"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4"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5"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nvGrpSpPr>
              <p:cNvPr id="10" name="Group 9"/>
              <p:cNvGrpSpPr/>
              <p:nvPr/>
            </p:nvGrpSpPr>
            <p:grpSpPr>
              <a:xfrm rot="1103645">
                <a:off x="6767684" y="1476299"/>
                <a:ext cx="1225678" cy="1846263"/>
                <a:chOff x="6413501" y="1441450"/>
                <a:chExt cx="1225678" cy="1846263"/>
              </a:xfrm>
            </p:grpSpPr>
            <p:sp>
              <p:nvSpPr>
                <p:cNvPr id="22"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3"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4"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5"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6"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7"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8"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9"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0"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1"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2"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3"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4"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5"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6"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7"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8"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9"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0"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1"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2"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3"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4"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5"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nvGrpSpPr>
              <p:cNvPr id="11" name="Group 10"/>
              <p:cNvGrpSpPr/>
              <p:nvPr/>
            </p:nvGrpSpPr>
            <p:grpSpPr>
              <a:xfrm>
                <a:off x="4243570" y="3315652"/>
                <a:ext cx="2525262" cy="593085"/>
                <a:chOff x="4243570" y="3315652"/>
                <a:chExt cx="2525262" cy="593085"/>
              </a:xfrm>
            </p:grpSpPr>
            <p:sp>
              <p:nvSpPr>
                <p:cNvPr id="19" name="Freeform 18"/>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0" name="Freeform 19"/>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1" name="Freeform 20"/>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nvGrpSpPr>
              <p:cNvPr id="12" name="Group 11"/>
              <p:cNvGrpSpPr/>
              <p:nvPr/>
            </p:nvGrpSpPr>
            <p:grpSpPr>
              <a:xfrm rot="2350315">
                <a:off x="5989331" y="2507581"/>
                <a:ext cx="598331" cy="829441"/>
                <a:chOff x="6006115" y="2691336"/>
                <a:chExt cx="598331" cy="829441"/>
              </a:xfrm>
            </p:grpSpPr>
            <p:sp>
              <p:nvSpPr>
                <p:cNvPr id="17" name="Freeform 16"/>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8" name="Rectangle 17"/>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nvGrpSpPr>
              <p:cNvPr id="13" name="Group 12"/>
              <p:cNvGrpSpPr/>
              <p:nvPr/>
            </p:nvGrpSpPr>
            <p:grpSpPr>
              <a:xfrm rot="19811762">
                <a:off x="6350661" y="2802697"/>
                <a:ext cx="602318" cy="827644"/>
                <a:chOff x="6280309" y="2808848"/>
                <a:chExt cx="602318" cy="827644"/>
              </a:xfrm>
            </p:grpSpPr>
            <p:sp>
              <p:nvSpPr>
                <p:cNvPr id="15" name="Freeform 14"/>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6" name="Rectangle 15"/>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spTree>
    <p:extLst>
      <p:ext uri="{BB962C8B-B14F-4D97-AF65-F5344CB8AC3E}">
        <p14:creationId xmlns:p14="http://schemas.microsoft.com/office/powerpoint/2010/main" val="1228359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ight Arrow 54"/>
          <p:cNvSpPr/>
          <p:nvPr/>
        </p:nvSpPr>
        <p:spPr bwMode="auto">
          <a:xfrm>
            <a:off x="2502" y="2679936"/>
            <a:ext cx="12431473" cy="1052104"/>
          </a:xfrm>
          <a:prstGeom prst="rightArrow">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nl-BE" sz="224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Getting started</a:t>
            </a:r>
            <a:endParaRPr lang="nl-BE" dirty="0"/>
          </a:p>
        </p:txBody>
      </p:sp>
      <p:grpSp>
        <p:nvGrpSpPr>
          <p:cNvPr id="50" name="Group 49"/>
          <p:cNvGrpSpPr/>
          <p:nvPr/>
        </p:nvGrpSpPr>
        <p:grpSpPr>
          <a:xfrm>
            <a:off x="579074" y="2510282"/>
            <a:ext cx="2043465" cy="1221758"/>
            <a:chOff x="565318" y="2461284"/>
            <a:chExt cx="2003579" cy="1197911"/>
          </a:xfrm>
        </p:grpSpPr>
        <p:grpSp>
          <p:nvGrpSpPr>
            <p:cNvPr id="3" name="Group 2"/>
            <p:cNvGrpSpPr/>
            <p:nvPr/>
          </p:nvGrpSpPr>
          <p:grpSpPr>
            <a:xfrm>
              <a:off x="968747" y="2505173"/>
              <a:ext cx="1600150" cy="1154022"/>
              <a:chOff x="5029200" y="4609247"/>
              <a:chExt cx="1600150" cy="1154022"/>
            </a:xfrm>
          </p:grpSpPr>
          <p:grpSp>
            <p:nvGrpSpPr>
              <p:cNvPr id="4" name="Group 3"/>
              <p:cNvGrpSpPr/>
              <p:nvPr/>
            </p:nvGrpSpPr>
            <p:grpSpPr>
              <a:xfrm>
                <a:off x="5029200" y="4896805"/>
                <a:ext cx="1227510" cy="866464"/>
                <a:chOff x="5332478" y="4896807"/>
                <a:chExt cx="924232" cy="973700"/>
              </a:xfrm>
            </p:grpSpPr>
            <p:sp>
              <p:nvSpPr>
                <p:cNvPr id="6" name="Rectangle 5"/>
                <p:cNvSpPr/>
                <p:nvPr/>
              </p:nvSpPr>
              <p:spPr bwMode="auto">
                <a:xfrm>
                  <a:off x="5332478" y="5002589"/>
                  <a:ext cx="924232" cy="867918"/>
                </a:xfrm>
                <a:prstGeom prst="rect">
                  <a:avLst/>
                </a:prstGeom>
                <a:solidFill>
                  <a:schemeClr val="bg1"/>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r>
                    <a:rPr kumimoji="0" lang="en-US" sz="1632" b="0" i="0" u="none" strike="noStrike" kern="0" cap="none" spc="0" normalizeH="0" baseline="0" noProof="0" dirty="0">
                      <a:ln>
                        <a:noFill/>
                      </a:ln>
                      <a:solidFill>
                        <a:schemeClr val="tx1">
                          <a:lumMod val="65000"/>
                          <a:lumOff val="35000"/>
                        </a:schemeClr>
                      </a:solidFill>
                      <a:effectLst/>
                      <a:uLnTx/>
                      <a:uFillTx/>
                      <a:latin typeface="Segoe UI" pitchFamily="34" charset="0"/>
                    </a:rPr>
                    <a:t>PnP Core Component</a:t>
                  </a:r>
                </a:p>
              </p:txBody>
            </p:sp>
            <p:sp>
              <p:nvSpPr>
                <p:cNvPr id="7" name="Rectangle 6"/>
                <p:cNvSpPr/>
                <p:nvPr/>
              </p:nvSpPr>
              <p:spPr bwMode="auto">
                <a:xfrm>
                  <a:off x="5332478" y="4896807"/>
                  <a:ext cx="924232" cy="139346"/>
                </a:xfrm>
                <a:prstGeom prst="rect">
                  <a:avLst/>
                </a:prstGeom>
                <a:solidFill>
                  <a:schemeClr val="tx1"/>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5" name="TextBox 4"/>
              <p:cNvSpPr txBox="1"/>
              <p:nvPr/>
            </p:nvSpPr>
            <p:spPr>
              <a:xfrm>
                <a:off x="5538581" y="4609247"/>
                <a:ext cx="1090769" cy="430901"/>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56" b="1" i="0" u="none" strike="noStrike" kern="0" cap="none" spc="0" normalizeH="0" baseline="0" noProof="0" dirty="0" err="1">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rPr>
                  <a:t>NuGet</a:t>
                </a:r>
                <a:endParaRPr kumimoji="0" lang="en-US" sz="2856" b="1" i="0" u="none" strike="noStrike" kern="0" cap="none" spc="0" normalizeH="0" baseline="0" noProof="0" dirty="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endParaRPr>
              </a:p>
            </p:txBody>
          </p:sp>
        </p:grpSp>
        <p:grpSp>
          <p:nvGrpSpPr>
            <p:cNvPr id="35" name="Group 34"/>
            <p:cNvGrpSpPr/>
            <p:nvPr/>
          </p:nvGrpSpPr>
          <p:grpSpPr>
            <a:xfrm>
              <a:off x="565318" y="2461284"/>
              <a:ext cx="514401" cy="514401"/>
              <a:chOff x="492" y="17985"/>
              <a:chExt cx="524853" cy="524853"/>
            </a:xfrm>
          </p:grpSpPr>
          <p:sp>
            <p:nvSpPr>
              <p:cNvPr id="36" name="Oval 35"/>
              <p:cNvSpPr/>
              <p:nvPr/>
            </p:nvSpPr>
            <p:spPr>
              <a:xfrm>
                <a:off x="492" y="17985"/>
                <a:ext cx="524853" cy="524853"/>
              </a:xfrm>
              <a:prstGeom prst="ellipse">
                <a:avLst/>
              </a:pr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66378" eaLnBrk="1" fontAlgn="auto" latinLnBrk="0" hangingPunct="1">
                  <a:lnSpc>
                    <a:spcPct val="90000"/>
                  </a:lnSpc>
                  <a:spcBef>
                    <a:spcPct val="0"/>
                  </a:spcBef>
                  <a:spcAft>
                    <a:spcPct val="35000"/>
                  </a:spcAft>
                  <a:buClrTx/>
                  <a:buSzTx/>
                  <a:buFontTx/>
                  <a:buNone/>
                  <a:tabLst/>
                  <a:defRPr/>
                </a:pPr>
                <a:r>
                  <a:rPr kumimoji="0" lang="en-US" sz="2399" b="0" i="0" u="none" strike="noStrike" kern="0" cap="none" spc="0" normalizeH="0" baseline="0" noProof="0" dirty="0">
                    <a:ln>
                      <a:noFill/>
                    </a:ln>
                    <a:solidFill>
                      <a:schemeClr val="tx1"/>
                    </a:solidFill>
                    <a:effectLst/>
                    <a:uLnTx/>
                    <a:uFillTx/>
                  </a:rPr>
                  <a:t>1</a:t>
                </a:r>
              </a:p>
            </p:txBody>
          </p:sp>
        </p:grpSp>
      </p:grpSp>
      <p:grpSp>
        <p:nvGrpSpPr>
          <p:cNvPr id="51" name="Group 50"/>
          <p:cNvGrpSpPr/>
          <p:nvPr/>
        </p:nvGrpSpPr>
        <p:grpSpPr>
          <a:xfrm>
            <a:off x="3546755" y="2379050"/>
            <a:ext cx="1592524" cy="2133717"/>
            <a:chOff x="3475074" y="2332614"/>
            <a:chExt cx="1561440" cy="2092069"/>
          </a:xfrm>
        </p:grpSpPr>
        <p:grpSp>
          <p:nvGrpSpPr>
            <p:cNvPr id="34" name="Group 33"/>
            <p:cNvGrpSpPr/>
            <p:nvPr/>
          </p:nvGrpSpPr>
          <p:grpSpPr>
            <a:xfrm>
              <a:off x="3863695" y="2332614"/>
              <a:ext cx="1172819" cy="2092069"/>
              <a:chOff x="3863695" y="1791077"/>
              <a:chExt cx="1172819" cy="2092069"/>
            </a:xfrm>
          </p:grpSpPr>
          <p:grpSp>
            <p:nvGrpSpPr>
              <p:cNvPr id="13" name="Group 12"/>
              <p:cNvGrpSpPr/>
              <p:nvPr/>
            </p:nvGrpSpPr>
            <p:grpSpPr>
              <a:xfrm>
                <a:off x="3863696" y="1791077"/>
                <a:ext cx="1172818" cy="680520"/>
                <a:chOff x="3665513" y="2186968"/>
                <a:chExt cx="1172818" cy="680520"/>
              </a:xfrm>
            </p:grpSpPr>
            <p:pic>
              <p:nvPicPr>
                <p:cNvPr id="8" name="Picture 7"/>
                <p:cNvPicPr>
                  <a:picLocks noChangeAspect="1"/>
                </p:cNvPicPr>
                <p:nvPr/>
              </p:nvPicPr>
              <p:blipFill>
                <a:blip r:embed="rId3"/>
                <a:stretch>
                  <a:fillRect/>
                </a:stretch>
              </p:blipFill>
              <p:spPr>
                <a:xfrm>
                  <a:off x="3665513" y="2186968"/>
                  <a:ext cx="1172818" cy="680520"/>
                </a:xfrm>
                <a:prstGeom prst="rect">
                  <a:avLst/>
                </a:prstGeom>
              </p:spPr>
            </p:pic>
            <p:sp>
              <p:nvSpPr>
                <p:cNvPr id="10" name="Rectangle 9"/>
                <p:cNvSpPr/>
                <p:nvPr/>
              </p:nvSpPr>
              <p:spPr bwMode="auto">
                <a:xfrm>
                  <a:off x="3785036" y="2393599"/>
                  <a:ext cx="920128" cy="358480"/>
                </a:xfrm>
                <a:prstGeom prst="rect">
                  <a:avLst/>
                </a:prstGeom>
                <a:solidFill>
                  <a:schemeClr val="bg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r>
                    <a:rPr kumimoji="0" lang="en-US" sz="1632" b="0" i="0" u="none" strike="noStrike" kern="0" cap="none" spc="0" normalizeH="0" baseline="0" noProof="0" dirty="0" err="1">
                      <a:ln>
                        <a:noFill/>
                      </a:ln>
                      <a:solidFill>
                        <a:schemeClr val="tx1">
                          <a:lumMod val="65000"/>
                          <a:lumOff val="35000"/>
                        </a:schemeClr>
                      </a:solidFill>
                      <a:effectLst/>
                      <a:uLnTx/>
                      <a:uFillTx/>
                      <a:latin typeface="Segoe UI" pitchFamily="34" charset="0"/>
                    </a:rPr>
                    <a:t>TimerJob</a:t>
                  </a:r>
                  <a:endParaRPr kumimoji="0" lang="en-US" sz="1632" b="0" i="0" u="none" strike="noStrike" kern="0" cap="none" spc="0" normalizeH="0" baseline="0" noProof="0" dirty="0">
                    <a:ln>
                      <a:noFill/>
                    </a:ln>
                    <a:solidFill>
                      <a:schemeClr val="tx1">
                        <a:lumMod val="65000"/>
                        <a:lumOff val="35000"/>
                      </a:schemeClr>
                    </a:solidFill>
                    <a:effectLst/>
                    <a:uLnTx/>
                    <a:uFillTx/>
                    <a:latin typeface="Segoe UI" pitchFamily="34" charset="0"/>
                  </a:endParaRPr>
                </a:p>
              </p:txBody>
            </p:sp>
          </p:grpSp>
          <p:grpSp>
            <p:nvGrpSpPr>
              <p:cNvPr id="21" name="Group 20"/>
              <p:cNvGrpSpPr/>
              <p:nvPr/>
            </p:nvGrpSpPr>
            <p:grpSpPr>
              <a:xfrm>
                <a:off x="3863695" y="3108284"/>
                <a:ext cx="1172819" cy="774862"/>
                <a:chOff x="3665512" y="3504175"/>
                <a:chExt cx="1172819" cy="774862"/>
              </a:xfrm>
            </p:grpSpPr>
            <p:pic>
              <p:nvPicPr>
                <p:cNvPr id="11" name="Picture 10"/>
                <p:cNvPicPr>
                  <a:picLocks noChangeAspect="1"/>
                </p:cNvPicPr>
                <p:nvPr/>
              </p:nvPicPr>
              <p:blipFill>
                <a:blip r:embed="rId3"/>
                <a:stretch>
                  <a:fillRect/>
                </a:stretch>
              </p:blipFill>
              <p:spPr>
                <a:xfrm>
                  <a:off x="3665512" y="3504175"/>
                  <a:ext cx="1172819" cy="774862"/>
                </a:xfrm>
                <a:prstGeom prst="rect">
                  <a:avLst/>
                </a:prstGeom>
              </p:spPr>
            </p:pic>
            <p:sp>
              <p:nvSpPr>
                <p:cNvPr id="12" name="Rectangle 11"/>
                <p:cNvSpPr/>
                <p:nvPr/>
              </p:nvSpPr>
              <p:spPr bwMode="auto">
                <a:xfrm>
                  <a:off x="3785036" y="3712366"/>
                  <a:ext cx="920128" cy="358480"/>
                </a:xfrm>
                <a:prstGeom prst="rect">
                  <a:avLst/>
                </a:prstGeom>
                <a:solidFill>
                  <a:schemeClr val="bg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r>
                    <a:rPr kumimoji="0" lang="en-US" sz="1632" b="0" i="0" u="none" strike="noStrike" kern="0" cap="none" spc="0" normalizeH="0" baseline="0" noProof="0" dirty="0" err="1">
                      <a:ln>
                        <a:noFill/>
                      </a:ln>
                      <a:solidFill>
                        <a:schemeClr val="tx1">
                          <a:lumMod val="65000"/>
                          <a:lumOff val="35000"/>
                        </a:schemeClr>
                      </a:solidFill>
                      <a:effectLst/>
                      <a:uLnTx/>
                      <a:uFillTx/>
                      <a:latin typeface="Segoe UI" pitchFamily="34" charset="0"/>
                    </a:rPr>
                    <a:t>MyJob</a:t>
                  </a:r>
                  <a:endParaRPr kumimoji="0" lang="en-US" sz="1632" b="0" i="0" u="none" strike="noStrike" kern="0" cap="none" spc="0" normalizeH="0" baseline="0" noProof="0" dirty="0">
                    <a:ln>
                      <a:noFill/>
                    </a:ln>
                    <a:solidFill>
                      <a:schemeClr val="tx1">
                        <a:lumMod val="65000"/>
                        <a:lumOff val="35000"/>
                      </a:schemeClr>
                    </a:solidFill>
                    <a:effectLst/>
                    <a:uLnTx/>
                    <a:uFillTx/>
                    <a:latin typeface="Segoe UI" pitchFamily="34" charset="0"/>
                  </a:endParaRPr>
                </a:p>
              </p:txBody>
            </p:sp>
          </p:grpSp>
          <p:cxnSp>
            <p:nvCxnSpPr>
              <p:cNvPr id="16" name="Straight Arrow Connector 15"/>
              <p:cNvCxnSpPr>
                <a:stCxn id="11" idx="0"/>
                <a:endCxn id="8" idx="2"/>
              </p:cNvCxnSpPr>
              <p:nvPr/>
            </p:nvCxnSpPr>
            <p:spPr>
              <a:xfrm flipV="1">
                <a:off x="4450105" y="2471597"/>
                <a:ext cx="0" cy="636687"/>
              </a:xfrm>
              <a:prstGeom prst="straightConnector1">
                <a:avLst/>
              </a:prstGeom>
              <a:ln w="66675">
                <a:solidFill>
                  <a:schemeClr val="tx1">
                    <a:lumMod val="65000"/>
                    <a:lumOff val="3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cxnSp>
        </p:grpSp>
        <p:grpSp>
          <p:nvGrpSpPr>
            <p:cNvPr id="38" name="Group 37"/>
            <p:cNvGrpSpPr/>
            <p:nvPr/>
          </p:nvGrpSpPr>
          <p:grpSpPr>
            <a:xfrm>
              <a:off x="3475074" y="2461282"/>
              <a:ext cx="514401" cy="514401"/>
              <a:chOff x="492" y="17985"/>
              <a:chExt cx="524853" cy="524853"/>
            </a:xfrm>
          </p:grpSpPr>
          <p:sp>
            <p:nvSpPr>
              <p:cNvPr id="39" name="Oval 38"/>
              <p:cNvSpPr/>
              <p:nvPr/>
            </p:nvSpPr>
            <p:spPr>
              <a:xfrm>
                <a:off x="492" y="17985"/>
                <a:ext cx="524853" cy="524853"/>
              </a:xfrm>
              <a:prstGeom prst="ellipse">
                <a:avLst/>
              </a:pr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66378" eaLnBrk="1" fontAlgn="auto" latinLnBrk="0" hangingPunct="1">
                  <a:lnSpc>
                    <a:spcPct val="90000"/>
                  </a:lnSpc>
                  <a:spcBef>
                    <a:spcPct val="0"/>
                  </a:spcBef>
                  <a:spcAft>
                    <a:spcPct val="35000"/>
                  </a:spcAft>
                  <a:buClrTx/>
                  <a:buSzTx/>
                  <a:buFontTx/>
                  <a:buNone/>
                  <a:tabLst/>
                  <a:defRPr/>
                </a:pPr>
                <a:r>
                  <a:rPr kumimoji="0" lang="en-US" sz="2399" b="0" i="0" u="none" strike="noStrike" kern="0" cap="none" spc="0" normalizeH="0" baseline="0" noProof="0" dirty="0">
                    <a:ln>
                      <a:noFill/>
                    </a:ln>
                    <a:solidFill>
                      <a:schemeClr val="tx1"/>
                    </a:solidFill>
                    <a:effectLst/>
                    <a:uLnTx/>
                    <a:uFillTx/>
                  </a:rPr>
                  <a:t>2</a:t>
                </a:r>
              </a:p>
            </p:txBody>
          </p:sp>
        </p:grpSp>
      </p:grpSp>
      <p:grpSp>
        <p:nvGrpSpPr>
          <p:cNvPr id="52" name="Group 51"/>
          <p:cNvGrpSpPr/>
          <p:nvPr/>
        </p:nvGrpSpPr>
        <p:grpSpPr>
          <a:xfrm>
            <a:off x="5918383" y="2510281"/>
            <a:ext cx="1474032" cy="1279208"/>
            <a:chOff x="5800410" y="2461283"/>
            <a:chExt cx="1445261" cy="1254239"/>
          </a:xfrm>
        </p:grpSpPr>
        <p:grpSp>
          <p:nvGrpSpPr>
            <p:cNvPr id="22" name="Group 21"/>
            <p:cNvGrpSpPr/>
            <p:nvPr/>
          </p:nvGrpSpPr>
          <p:grpSpPr>
            <a:xfrm>
              <a:off x="5923607" y="2695606"/>
              <a:ext cx="1322064" cy="1019916"/>
              <a:chOff x="2864486" y="5084762"/>
              <a:chExt cx="983570" cy="777154"/>
            </a:xfrm>
          </p:grpSpPr>
          <p:pic>
            <p:nvPicPr>
              <p:cNvPr id="23" name="Picture 22"/>
              <p:cNvPicPr>
                <a:picLocks noChangeAspect="1"/>
              </p:cNvPicPr>
              <p:nvPr/>
            </p:nvPicPr>
            <p:blipFill>
              <a:blip r:embed="rId4"/>
              <a:stretch>
                <a:fillRect/>
              </a:stretch>
            </p:blipFill>
            <p:spPr>
              <a:xfrm>
                <a:off x="2864486" y="5084762"/>
                <a:ext cx="760558" cy="713792"/>
              </a:xfrm>
              <a:prstGeom prst="rect">
                <a:avLst/>
              </a:prstGeom>
            </p:spPr>
          </p:pic>
          <p:pic>
            <p:nvPicPr>
              <p:cNvPr id="24" name="Picture 23"/>
              <p:cNvPicPr>
                <a:picLocks noChangeAspect="1"/>
              </p:cNvPicPr>
              <p:nvPr/>
            </p:nvPicPr>
            <p:blipFill>
              <a:blip r:embed="rId5"/>
              <a:stretch>
                <a:fillRect/>
              </a:stretch>
            </p:blipFill>
            <p:spPr>
              <a:xfrm>
                <a:off x="3206611" y="5363316"/>
                <a:ext cx="641445" cy="498600"/>
              </a:xfrm>
              <a:prstGeom prst="rect">
                <a:avLst/>
              </a:prstGeom>
            </p:spPr>
          </p:pic>
        </p:grpSp>
        <p:grpSp>
          <p:nvGrpSpPr>
            <p:cNvPr id="41" name="Group 40"/>
            <p:cNvGrpSpPr/>
            <p:nvPr/>
          </p:nvGrpSpPr>
          <p:grpSpPr>
            <a:xfrm>
              <a:off x="5800410" y="2461283"/>
              <a:ext cx="514401" cy="514401"/>
              <a:chOff x="492" y="17985"/>
              <a:chExt cx="524853" cy="524853"/>
            </a:xfrm>
          </p:grpSpPr>
          <p:sp>
            <p:nvSpPr>
              <p:cNvPr id="42" name="Oval 41"/>
              <p:cNvSpPr/>
              <p:nvPr/>
            </p:nvSpPr>
            <p:spPr>
              <a:xfrm>
                <a:off x="492" y="17985"/>
                <a:ext cx="524853" cy="524853"/>
              </a:xfrm>
              <a:prstGeom prst="ellipse">
                <a:avLst/>
              </a:pr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66378" eaLnBrk="1" fontAlgn="auto" latinLnBrk="0" hangingPunct="1">
                  <a:lnSpc>
                    <a:spcPct val="90000"/>
                  </a:lnSpc>
                  <a:spcBef>
                    <a:spcPct val="0"/>
                  </a:spcBef>
                  <a:spcAft>
                    <a:spcPct val="35000"/>
                  </a:spcAft>
                  <a:buClrTx/>
                  <a:buSzTx/>
                  <a:buFontTx/>
                  <a:buNone/>
                  <a:tabLst/>
                  <a:defRPr/>
                </a:pPr>
                <a:r>
                  <a:rPr kumimoji="0" lang="fi-FI" sz="2399" b="0" i="0" u="none" strike="noStrike" kern="0" cap="none" spc="0" normalizeH="0" baseline="0" noProof="0" dirty="0">
                    <a:ln>
                      <a:noFill/>
                    </a:ln>
                    <a:solidFill>
                      <a:schemeClr val="tx1"/>
                    </a:solidFill>
                    <a:effectLst/>
                    <a:uLnTx/>
                    <a:uFillTx/>
                  </a:rPr>
                  <a:t>3</a:t>
                </a:r>
                <a:endParaRPr kumimoji="0" lang="en-US" sz="2399" b="0" i="0" u="none" strike="noStrike" kern="0" cap="none" spc="0" normalizeH="0" baseline="0" noProof="0" dirty="0">
                  <a:ln>
                    <a:noFill/>
                  </a:ln>
                  <a:solidFill>
                    <a:schemeClr val="tx1"/>
                  </a:solidFill>
                  <a:effectLst/>
                  <a:uLnTx/>
                  <a:uFillTx/>
                </a:endParaRPr>
              </a:p>
            </p:txBody>
          </p:sp>
        </p:grpSp>
      </p:grpSp>
      <p:grpSp>
        <p:nvGrpSpPr>
          <p:cNvPr id="53" name="Group 52"/>
          <p:cNvGrpSpPr/>
          <p:nvPr/>
        </p:nvGrpSpPr>
        <p:grpSpPr>
          <a:xfrm>
            <a:off x="7872613" y="2505380"/>
            <a:ext cx="1308878" cy="1306562"/>
            <a:chOff x="7716497" y="2456478"/>
            <a:chExt cx="1283330" cy="1281059"/>
          </a:xfrm>
        </p:grpSpPr>
        <p:grpSp>
          <p:nvGrpSpPr>
            <p:cNvPr id="33" name="Group 32"/>
            <p:cNvGrpSpPr/>
            <p:nvPr/>
          </p:nvGrpSpPr>
          <p:grpSpPr>
            <a:xfrm>
              <a:off x="8082097" y="2627627"/>
              <a:ext cx="917730" cy="1109910"/>
              <a:chOff x="8082097" y="2086090"/>
              <a:chExt cx="917730" cy="1109910"/>
            </a:xfrm>
          </p:grpSpPr>
          <p:pic>
            <p:nvPicPr>
              <p:cNvPr id="25" name="Picture 24"/>
              <p:cNvPicPr>
                <a:picLocks noChangeAspect="1"/>
              </p:cNvPicPr>
              <p:nvPr/>
            </p:nvPicPr>
            <p:blipFill>
              <a:blip r:embed="rId6"/>
              <a:stretch>
                <a:fillRect/>
              </a:stretch>
            </p:blipFill>
            <p:spPr>
              <a:xfrm>
                <a:off x="8107509" y="2086090"/>
                <a:ext cx="611820" cy="522000"/>
              </a:xfrm>
              <a:prstGeom prst="rect">
                <a:avLst/>
              </a:prstGeom>
            </p:spPr>
          </p:pic>
          <p:pic>
            <p:nvPicPr>
              <p:cNvPr id="26" name="Picture 25"/>
              <p:cNvPicPr>
                <a:picLocks noChangeAspect="1"/>
              </p:cNvPicPr>
              <p:nvPr/>
            </p:nvPicPr>
            <p:blipFill>
              <a:blip r:embed="rId6"/>
              <a:stretch>
                <a:fillRect/>
              </a:stretch>
            </p:blipFill>
            <p:spPr>
              <a:xfrm>
                <a:off x="8388007" y="2451590"/>
                <a:ext cx="611820" cy="522000"/>
              </a:xfrm>
              <a:prstGeom prst="rect">
                <a:avLst/>
              </a:prstGeom>
            </p:spPr>
          </p:pic>
          <p:pic>
            <p:nvPicPr>
              <p:cNvPr id="27" name="Picture 26"/>
              <p:cNvPicPr>
                <a:picLocks noChangeAspect="1"/>
              </p:cNvPicPr>
              <p:nvPr/>
            </p:nvPicPr>
            <p:blipFill>
              <a:blip r:embed="rId6"/>
              <a:stretch>
                <a:fillRect/>
              </a:stretch>
            </p:blipFill>
            <p:spPr>
              <a:xfrm>
                <a:off x="8082097" y="2674000"/>
                <a:ext cx="611820" cy="522000"/>
              </a:xfrm>
              <a:prstGeom prst="rect">
                <a:avLst/>
              </a:prstGeom>
            </p:spPr>
          </p:pic>
        </p:grpSp>
        <p:grpSp>
          <p:nvGrpSpPr>
            <p:cNvPr id="44" name="Group 43"/>
            <p:cNvGrpSpPr/>
            <p:nvPr/>
          </p:nvGrpSpPr>
          <p:grpSpPr>
            <a:xfrm>
              <a:off x="7716497" y="2456478"/>
              <a:ext cx="514401" cy="514401"/>
              <a:chOff x="492" y="17985"/>
              <a:chExt cx="524853" cy="524853"/>
            </a:xfrm>
          </p:grpSpPr>
          <p:sp>
            <p:nvSpPr>
              <p:cNvPr id="45" name="Oval 44"/>
              <p:cNvSpPr/>
              <p:nvPr/>
            </p:nvSpPr>
            <p:spPr>
              <a:xfrm>
                <a:off x="492" y="17985"/>
                <a:ext cx="524853" cy="524853"/>
              </a:xfrm>
              <a:prstGeom prst="ellipse">
                <a:avLst/>
              </a:pr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66378" eaLnBrk="1" fontAlgn="auto" latinLnBrk="0" hangingPunct="1">
                  <a:lnSpc>
                    <a:spcPct val="90000"/>
                  </a:lnSpc>
                  <a:spcBef>
                    <a:spcPct val="0"/>
                  </a:spcBef>
                  <a:spcAft>
                    <a:spcPct val="35000"/>
                  </a:spcAft>
                  <a:buClrTx/>
                  <a:buSzTx/>
                  <a:buFontTx/>
                  <a:buNone/>
                  <a:tabLst/>
                  <a:defRPr/>
                </a:pPr>
                <a:r>
                  <a:rPr kumimoji="0" lang="fi-FI" sz="2399" b="0" i="0" u="none" strike="noStrike" kern="0" cap="none" spc="0" normalizeH="0" baseline="0" noProof="0" dirty="0">
                    <a:ln>
                      <a:noFill/>
                    </a:ln>
                    <a:solidFill>
                      <a:schemeClr val="tx1"/>
                    </a:solidFill>
                    <a:effectLst/>
                    <a:uLnTx/>
                    <a:uFillTx/>
                  </a:rPr>
                  <a:t>4</a:t>
                </a:r>
                <a:endParaRPr kumimoji="0" lang="en-US" sz="2399" b="0" i="0" u="none" strike="noStrike" kern="0" cap="none" spc="0" normalizeH="0" baseline="0" noProof="0" dirty="0">
                  <a:ln>
                    <a:noFill/>
                  </a:ln>
                  <a:solidFill>
                    <a:schemeClr val="tx1"/>
                  </a:solidFill>
                  <a:effectLst/>
                  <a:uLnTx/>
                  <a:uFillTx/>
                </a:endParaRPr>
              </a:p>
            </p:txBody>
          </p:sp>
        </p:grpSp>
      </p:grpSp>
      <p:grpSp>
        <p:nvGrpSpPr>
          <p:cNvPr id="54" name="Group 53"/>
          <p:cNvGrpSpPr/>
          <p:nvPr/>
        </p:nvGrpSpPr>
        <p:grpSpPr>
          <a:xfrm>
            <a:off x="9826845" y="2548476"/>
            <a:ext cx="1821725" cy="1340071"/>
            <a:chOff x="9632584" y="2498733"/>
            <a:chExt cx="1786167" cy="1313914"/>
          </a:xfrm>
        </p:grpSpPr>
        <p:grpSp>
          <p:nvGrpSpPr>
            <p:cNvPr id="28" name="Group 27"/>
            <p:cNvGrpSpPr/>
            <p:nvPr/>
          </p:nvGrpSpPr>
          <p:grpSpPr>
            <a:xfrm>
              <a:off x="9867243" y="2695606"/>
              <a:ext cx="1551508" cy="1117041"/>
              <a:chOff x="7303388" y="5401003"/>
              <a:chExt cx="1551508" cy="1117041"/>
            </a:xfrm>
          </p:grpSpPr>
          <p:sp>
            <p:nvSpPr>
              <p:cNvPr id="29" name="Arc 28"/>
              <p:cNvSpPr/>
              <p:nvPr/>
            </p:nvSpPr>
            <p:spPr>
              <a:xfrm rot="7968779">
                <a:off x="7460381" y="5819698"/>
                <a:ext cx="406105" cy="720091"/>
              </a:xfrm>
              <a:prstGeom prst="arc">
                <a:avLst>
                  <a:gd name="adj1" fmla="val 2097834"/>
                  <a:gd name="adj2" fmla="val 366333"/>
                </a:avLst>
              </a:prstGeom>
              <a:ln w="28575">
                <a:solidFill>
                  <a:schemeClr val="bg2"/>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ysClr val="windowText" lastClr="000000"/>
                  </a:solidFill>
                  <a:effectLst/>
                  <a:uLnTx/>
                  <a:uFillTx/>
                  <a:latin typeface="Segoe UI Light" panose="020B0502040204020203" pitchFamily="34" charset="0"/>
                  <a:cs typeface="Segoe UI Light" panose="020B0502040204020203" pitchFamily="34" charset="0"/>
                </a:endParaRPr>
              </a:p>
            </p:txBody>
          </p:sp>
          <p:grpSp>
            <p:nvGrpSpPr>
              <p:cNvPr id="30" name="Group 29"/>
              <p:cNvGrpSpPr/>
              <p:nvPr/>
            </p:nvGrpSpPr>
            <p:grpSpPr>
              <a:xfrm>
                <a:off x="7524159" y="5401003"/>
                <a:ext cx="1330737" cy="1117041"/>
                <a:chOff x="5602373" y="5181081"/>
                <a:chExt cx="1330737" cy="1117041"/>
              </a:xfrm>
            </p:grpSpPr>
            <p:sp>
              <p:nvSpPr>
                <p:cNvPr id="31" name="Rectangle 30"/>
                <p:cNvSpPr/>
                <p:nvPr/>
              </p:nvSpPr>
              <p:spPr bwMode="auto">
                <a:xfrm>
                  <a:off x="5602373" y="5181081"/>
                  <a:ext cx="1330737"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marL="0" marR="0" lvl="0" indent="0" defTabSz="932290" eaLnBrk="1" fontAlgn="base" latinLnBrk="0" hangingPunct="1">
                    <a:lnSpc>
                      <a:spcPct val="100000"/>
                    </a:lnSpc>
                    <a:spcBef>
                      <a:spcPct val="0"/>
                    </a:spcBef>
                    <a:spcAft>
                      <a:spcPct val="0"/>
                    </a:spcAft>
                    <a:buClrTx/>
                    <a:buSzTx/>
                    <a:buFontTx/>
                    <a:buNone/>
                    <a:tabLst/>
                    <a:defRPr/>
                  </a:pPr>
                  <a:r>
                    <a:rPr kumimoji="0" lang="en-US" sz="1632"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Deploy and Run</a:t>
                  </a:r>
                </a:p>
              </p:txBody>
            </p:sp>
            <p:pic>
              <p:nvPicPr>
                <p:cNvPr id="32" name="Picture 31"/>
                <p:cNvPicPr>
                  <a:picLocks noChangeAspect="1"/>
                </p:cNvPicPr>
                <p:nvPr/>
              </p:nvPicPr>
              <p:blipFill>
                <a:blip r:embed="rId7"/>
                <a:stretch>
                  <a:fillRect/>
                </a:stretch>
              </p:blipFill>
              <p:spPr>
                <a:xfrm>
                  <a:off x="6173273" y="5504682"/>
                  <a:ext cx="730013" cy="793440"/>
                </a:xfrm>
                <a:prstGeom prst="rect">
                  <a:avLst/>
                </a:prstGeom>
              </p:spPr>
            </p:pic>
          </p:grpSp>
        </p:grpSp>
        <p:grpSp>
          <p:nvGrpSpPr>
            <p:cNvPr id="47" name="Group 46"/>
            <p:cNvGrpSpPr/>
            <p:nvPr/>
          </p:nvGrpSpPr>
          <p:grpSpPr>
            <a:xfrm>
              <a:off x="9632584" y="2498733"/>
              <a:ext cx="514401" cy="514401"/>
              <a:chOff x="492" y="17985"/>
              <a:chExt cx="524853" cy="524853"/>
            </a:xfrm>
          </p:grpSpPr>
          <p:sp>
            <p:nvSpPr>
              <p:cNvPr id="48" name="Oval 47"/>
              <p:cNvSpPr/>
              <p:nvPr/>
            </p:nvSpPr>
            <p:spPr>
              <a:xfrm>
                <a:off x="492" y="17985"/>
                <a:ext cx="524853" cy="524853"/>
              </a:xfrm>
              <a:prstGeom prst="ellipse">
                <a:avLst/>
              </a:pr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66378" eaLnBrk="1" fontAlgn="auto" latinLnBrk="0" hangingPunct="1">
                  <a:lnSpc>
                    <a:spcPct val="90000"/>
                  </a:lnSpc>
                  <a:spcBef>
                    <a:spcPct val="0"/>
                  </a:spcBef>
                  <a:spcAft>
                    <a:spcPct val="35000"/>
                  </a:spcAft>
                  <a:buClrTx/>
                  <a:buSzTx/>
                  <a:buFontTx/>
                  <a:buNone/>
                  <a:tabLst/>
                  <a:defRPr/>
                </a:pPr>
                <a:r>
                  <a:rPr kumimoji="0" lang="fi-FI" sz="2399" b="0" i="0" u="none" strike="noStrike" kern="0" cap="none" spc="0" normalizeH="0" baseline="0" noProof="0" dirty="0">
                    <a:ln>
                      <a:noFill/>
                    </a:ln>
                    <a:solidFill>
                      <a:schemeClr val="tx1"/>
                    </a:solidFill>
                    <a:effectLst/>
                    <a:uLnTx/>
                    <a:uFillTx/>
                  </a:rPr>
                  <a:t>5</a:t>
                </a:r>
                <a:endParaRPr kumimoji="0" lang="en-US" sz="2399" b="0" i="0" u="none" strike="noStrike" kern="0" cap="none" spc="0" normalizeH="0" baseline="0" noProof="0" dirty="0">
                  <a:ln>
                    <a:noFill/>
                  </a:ln>
                  <a:solidFill>
                    <a:schemeClr val="tx1"/>
                  </a:solidFill>
                  <a:effectLst/>
                  <a:uLnTx/>
                  <a:uFillTx/>
                </a:endParaRPr>
              </a:p>
            </p:txBody>
          </p:sp>
        </p:grpSp>
      </p:grpSp>
    </p:spTree>
    <p:extLst>
      <p:ext uri="{BB962C8B-B14F-4D97-AF65-F5344CB8AC3E}">
        <p14:creationId xmlns:p14="http://schemas.microsoft.com/office/powerpoint/2010/main" val="288323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dirty="0"/>
              <a:t>DEMO: “Hello world” remote timer job</a:t>
            </a:r>
          </a:p>
        </p:txBody>
      </p:sp>
      <p:pic>
        <p:nvPicPr>
          <p:cNvPr id="83" name="Picture 82"/>
          <p:cNvPicPr>
            <a:picLocks noChangeAspect="1"/>
          </p:cNvPicPr>
          <p:nvPr/>
        </p:nvPicPr>
        <p:blipFill>
          <a:blip r:embed="rId2"/>
          <a:stretch>
            <a:fillRect/>
          </a:stretch>
        </p:blipFill>
        <p:spPr>
          <a:xfrm>
            <a:off x="4526402" y="3305331"/>
            <a:ext cx="6126871" cy="3203260"/>
          </a:xfrm>
          <a:prstGeom prst="rect">
            <a:avLst/>
          </a:prstGeom>
        </p:spPr>
      </p:pic>
      <p:pic>
        <p:nvPicPr>
          <p:cNvPr id="85" name="Picture 84"/>
          <p:cNvPicPr>
            <a:picLocks noChangeAspect="1"/>
          </p:cNvPicPr>
          <p:nvPr/>
        </p:nvPicPr>
        <p:blipFill>
          <a:blip r:embed="rId3"/>
          <a:stretch>
            <a:fillRect/>
          </a:stretch>
        </p:blipFill>
        <p:spPr>
          <a:xfrm>
            <a:off x="10653273" y="5177227"/>
            <a:ext cx="1490672" cy="1331364"/>
          </a:xfrm>
          <a:prstGeom prst="rect">
            <a:avLst/>
          </a:prstGeom>
        </p:spPr>
      </p:pic>
      <p:sp>
        <p:nvSpPr>
          <p:cNvPr id="7" name="Oval 6"/>
          <p:cNvSpPr/>
          <p:nvPr/>
        </p:nvSpPr>
        <p:spPr bwMode="auto">
          <a:xfrm flipH="1">
            <a:off x="7901704" y="2725715"/>
            <a:ext cx="950275" cy="950275"/>
          </a:xfrm>
          <a:prstGeom prst="ellipse">
            <a:avLst/>
          </a:prstGeom>
          <a:ln w="19050" cap="rnd">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8" name="Straight Connector 7"/>
          <p:cNvCxnSpPr/>
          <p:nvPr/>
        </p:nvCxnSpPr>
        <p:spPr>
          <a:xfrm flipH="1">
            <a:off x="7663943" y="3657600"/>
            <a:ext cx="475523" cy="898497"/>
          </a:xfrm>
          <a:prstGeom prst="line">
            <a:avLst/>
          </a:prstGeom>
          <a:ln w="19050" cap="rnd">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7190" t="22653" r="69293" b="31230"/>
          <a:stretch/>
        </p:blipFill>
        <p:spPr>
          <a:xfrm>
            <a:off x="8046781" y="2971122"/>
            <a:ext cx="660120" cy="408005"/>
          </a:xfrm>
          <a:prstGeom prst="rect">
            <a:avLst/>
          </a:prstGeom>
        </p:spPr>
      </p:pic>
    </p:spTree>
    <p:extLst>
      <p:ext uri="{BB962C8B-B14F-4D97-AF65-F5344CB8AC3E}">
        <p14:creationId xmlns:p14="http://schemas.microsoft.com/office/powerpoint/2010/main" val="282640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01314"/>
          </a:xfrm>
        </p:spPr>
        <p:txBody>
          <a:bodyPr/>
          <a:lstStyle/>
          <a:p>
            <a:r>
              <a:rPr lang="en-US" dirty="0"/>
              <a:t>Configuration of authentication</a:t>
            </a:r>
          </a:p>
          <a:p>
            <a:r>
              <a:rPr lang="en-US" dirty="0"/>
              <a:t>Dynamic scope (=sites to operate on)</a:t>
            </a:r>
          </a:p>
          <a:p>
            <a:r>
              <a:rPr lang="en-US" dirty="0"/>
              <a:t>Runs at site level and optionally at sub site level</a:t>
            </a:r>
          </a:p>
          <a:p>
            <a:r>
              <a:rPr lang="en-US" dirty="0"/>
              <a:t>Configurable multi-threaded execution model</a:t>
            </a:r>
          </a:p>
          <a:p>
            <a:r>
              <a:rPr lang="en-US" dirty="0"/>
              <a:t>Optional state management</a:t>
            </a:r>
          </a:p>
          <a:p>
            <a:r>
              <a:rPr lang="en-US" dirty="0"/>
              <a:t>Easy development experience</a:t>
            </a:r>
          </a:p>
          <a:p>
            <a:r>
              <a:rPr lang="en-US" dirty="0"/>
              <a:t>Logging</a:t>
            </a:r>
            <a:endParaRPr lang="nl-BE" dirty="0"/>
          </a:p>
        </p:txBody>
      </p:sp>
      <p:sp>
        <p:nvSpPr>
          <p:cNvPr id="3" name="Title 2"/>
          <p:cNvSpPr>
            <a:spLocks noGrp="1"/>
          </p:cNvSpPr>
          <p:nvPr>
            <p:ph type="title"/>
          </p:nvPr>
        </p:nvSpPr>
        <p:spPr/>
        <p:txBody>
          <a:bodyPr/>
          <a:lstStyle/>
          <a:p>
            <a:r>
              <a:rPr lang="en-US" dirty="0"/>
              <a:t>The PnP </a:t>
            </a:r>
            <a:r>
              <a:rPr lang="en-US" dirty="0" err="1"/>
              <a:t>TimerJob</a:t>
            </a:r>
            <a:r>
              <a:rPr lang="en-US" dirty="0"/>
              <a:t> framework benefits</a:t>
            </a:r>
            <a:endParaRPr lang="nl-BE" dirty="0"/>
          </a:p>
        </p:txBody>
      </p:sp>
    </p:spTree>
    <p:extLst>
      <p:ext uri="{BB962C8B-B14F-4D97-AF65-F5344CB8AC3E}">
        <p14:creationId xmlns:p14="http://schemas.microsoft.com/office/powerpoint/2010/main" val="1747049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duotone>
              <a:schemeClr val="accent1">
                <a:shade val="45000"/>
                <a:satMod val="135000"/>
              </a:schemeClr>
              <a:prstClr val="white"/>
            </a:duotone>
            <a:lum bright="20000"/>
          </a:blip>
          <a:stretch>
            <a:fillRect/>
          </a:stretch>
        </p:blipFill>
        <p:spPr>
          <a:xfrm>
            <a:off x="2572351" y="143145"/>
            <a:ext cx="8450981" cy="6450221"/>
          </a:xfrm>
          <a:prstGeom prst="rect">
            <a:avLst/>
          </a:prstGeom>
        </p:spPr>
      </p:pic>
      <p:sp>
        <p:nvSpPr>
          <p:cNvPr id="2" name="Title 1"/>
          <p:cNvSpPr>
            <a:spLocks noGrp="1"/>
          </p:cNvSpPr>
          <p:nvPr>
            <p:ph type="title"/>
          </p:nvPr>
        </p:nvSpPr>
        <p:spPr/>
        <p:txBody>
          <a:bodyPr/>
          <a:lstStyle/>
          <a:p>
            <a:r>
              <a:rPr lang="en-US" dirty="0"/>
              <a:t>Authentication</a:t>
            </a:r>
            <a:endParaRPr lang="nl-BE" dirty="0"/>
          </a:p>
        </p:txBody>
      </p:sp>
      <p:sp>
        <p:nvSpPr>
          <p:cNvPr id="6" name="Text Placeholder 5"/>
          <p:cNvSpPr>
            <a:spLocks noGrp="1"/>
          </p:cNvSpPr>
          <p:nvPr>
            <p:ph type="body" sz="quarter" idx="10"/>
          </p:nvPr>
        </p:nvSpPr>
        <p:spPr>
          <a:xfrm>
            <a:off x="6588954" y="1447730"/>
            <a:ext cx="5486399" cy="4247317"/>
          </a:xfrm>
        </p:spPr>
        <p:txBody>
          <a:bodyPr/>
          <a:lstStyle/>
          <a:p>
            <a:r>
              <a:rPr lang="en-US" dirty="0"/>
              <a:t>App-Only token</a:t>
            </a:r>
          </a:p>
          <a:p>
            <a:pPr lvl="1"/>
            <a:r>
              <a:rPr lang="en-US" dirty="0"/>
              <a:t>Register app id and secret, which is used by the remote timer job to access Office 365</a:t>
            </a:r>
          </a:p>
          <a:p>
            <a:pPr lvl="1"/>
            <a:r>
              <a:rPr lang="en-US" dirty="0"/>
              <a:t>Set app id and secret for the remote timer job in app </a:t>
            </a:r>
            <a:r>
              <a:rPr lang="en-US" dirty="0" err="1"/>
              <a:t>config</a:t>
            </a:r>
            <a:r>
              <a:rPr lang="en-US" dirty="0"/>
              <a:t> or using other means</a:t>
            </a:r>
          </a:p>
          <a:p>
            <a:pPr lvl="1"/>
            <a:r>
              <a:rPr lang="en-US" dirty="0"/>
              <a:t>Tokens can be revoked in the server side</a:t>
            </a:r>
          </a:p>
          <a:p>
            <a:pPr lvl="1"/>
            <a:r>
              <a:rPr lang="en-US" dirty="0"/>
              <a:t>Not all functionalities work with app only tokens</a:t>
            </a:r>
          </a:p>
        </p:txBody>
      </p:sp>
      <p:sp>
        <p:nvSpPr>
          <p:cNvPr id="7" name="Text Placeholder 6"/>
          <p:cNvSpPr>
            <a:spLocks noGrp="1"/>
          </p:cNvSpPr>
          <p:nvPr>
            <p:ph type="body" sz="quarter" idx="11"/>
          </p:nvPr>
        </p:nvSpPr>
        <p:spPr>
          <a:xfrm>
            <a:off x="719817" y="1447730"/>
            <a:ext cx="5486399" cy="3841052"/>
          </a:xfrm>
        </p:spPr>
        <p:txBody>
          <a:bodyPr/>
          <a:lstStyle/>
          <a:p>
            <a:r>
              <a:rPr lang="en-US" dirty="0"/>
              <a:t>Use specific account</a:t>
            </a:r>
          </a:p>
          <a:p>
            <a:pPr lvl="1"/>
            <a:r>
              <a:rPr lang="en-US" dirty="0"/>
              <a:t>Similar as classic service account model in on-premises</a:t>
            </a:r>
          </a:p>
          <a:p>
            <a:pPr lvl="1"/>
            <a:r>
              <a:rPr lang="en-US" dirty="0"/>
              <a:t>Use specific account for accessing Office 365 which has required license and permissions to needed services</a:t>
            </a:r>
          </a:p>
          <a:p>
            <a:pPr lvl="1"/>
            <a:r>
              <a:rPr lang="en-US" dirty="0"/>
              <a:t>User identity and password has to be stored in the location where code is executed</a:t>
            </a:r>
          </a:p>
        </p:txBody>
      </p:sp>
    </p:spTree>
    <p:extLst>
      <p:ext uri="{BB962C8B-B14F-4D97-AF65-F5344CB8AC3E}">
        <p14:creationId xmlns:p14="http://schemas.microsoft.com/office/powerpoint/2010/main" val="496873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scope</a:t>
            </a:r>
            <a:endParaRPr lang="nl-BE" dirty="0"/>
          </a:p>
        </p:txBody>
      </p:sp>
      <p:grpSp>
        <p:nvGrpSpPr>
          <p:cNvPr id="11" name="Group 10"/>
          <p:cNvGrpSpPr/>
          <p:nvPr/>
        </p:nvGrpSpPr>
        <p:grpSpPr>
          <a:xfrm>
            <a:off x="385010" y="1626670"/>
            <a:ext cx="3667226" cy="4030538"/>
            <a:chOff x="490888" y="1501541"/>
            <a:chExt cx="3667226" cy="3821230"/>
          </a:xfrm>
        </p:grpSpPr>
        <p:sp>
          <p:nvSpPr>
            <p:cNvPr id="8" name="Rectangle 7"/>
            <p:cNvSpPr/>
            <p:nvPr/>
          </p:nvSpPr>
          <p:spPr bwMode="auto">
            <a:xfrm>
              <a:off x="490888" y="1501541"/>
              <a:ext cx="3667226" cy="644893"/>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err="1">
                  <a:ln>
                    <a:noFill/>
                  </a:ln>
                  <a:gradFill>
                    <a:gsLst>
                      <a:gs pos="0">
                        <a:srgbClr val="FFFFFF"/>
                      </a:gs>
                      <a:gs pos="100000">
                        <a:srgbClr val="FFFFFF"/>
                      </a:gs>
                    </a:gsLst>
                    <a:lin ang="5400000" scaled="0"/>
                  </a:gradFill>
                  <a:effectLst/>
                  <a:uLnTx/>
                  <a:uFillTx/>
                </a:rPr>
                <a:t>TimerJob</a:t>
              </a:r>
              <a:r>
                <a:rPr kumimoji="0" lang="en-US" sz="2800" b="1" i="0" u="none" strike="noStrike" kern="0" cap="none" spc="0" normalizeH="0" baseline="0" noProof="0" dirty="0">
                  <a:ln>
                    <a:noFill/>
                  </a:ln>
                  <a:gradFill>
                    <a:gsLst>
                      <a:gs pos="0">
                        <a:srgbClr val="FFFFFF"/>
                      </a:gs>
                      <a:gs pos="100000">
                        <a:srgbClr val="FFFFFF"/>
                      </a:gs>
                    </a:gsLst>
                    <a:lin ang="5400000" scaled="0"/>
                  </a:gradFill>
                  <a:effectLst/>
                  <a:uLnTx/>
                  <a:uFillTx/>
                </a:rPr>
                <a:t> class</a:t>
              </a:r>
              <a:endParaRPr kumimoji="0" lang="nl-BE" sz="28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9" name="Rectangle 8"/>
            <p:cNvSpPr/>
            <p:nvPr/>
          </p:nvSpPr>
          <p:spPr bwMode="auto">
            <a:xfrm>
              <a:off x="490888" y="2136809"/>
              <a:ext cx="3667226" cy="1357161"/>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800" b="0" i="0" u="sng" strike="noStrike" kern="0" cap="none" spc="0" normalizeH="0" baseline="0" noProof="0" dirty="0">
                  <a:ln>
                    <a:noFill/>
                  </a:ln>
                  <a:gradFill>
                    <a:gsLst>
                      <a:gs pos="0">
                        <a:srgbClr val="FFFFFF"/>
                      </a:gs>
                      <a:gs pos="100000">
                        <a:srgbClr val="FFFFFF"/>
                      </a:gs>
                    </a:gsLst>
                    <a:lin ang="5400000" scaled="0"/>
                  </a:gradFill>
                  <a:effectLst/>
                  <a:uLnTx/>
                  <a:uFillTx/>
                </a:rPr>
                <a:t>Properties:</a:t>
              </a:r>
            </a:p>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sng" strike="noStrike" kern="0" cap="none" spc="0" normalizeH="0" baseline="0" noProof="0" dirty="0">
                <a:ln>
                  <a:noFill/>
                </a:ln>
                <a:gradFill>
                  <a:gsLst>
                    <a:gs pos="0">
                      <a:srgbClr val="FFFFFF"/>
                    </a:gs>
                    <a:gs pos="100000">
                      <a:srgbClr val="FFFFFF"/>
                    </a:gs>
                  </a:gsLst>
                  <a:lin ang="5400000" scaled="0"/>
                </a:gradFill>
                <a:effectLst/>
                <a:uLnTx/>
                <a:uFillTx/>
              </a:endParaRP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err="1">
                  <a:ln>
                    <a:noFill/>
                  </a:ln>
                  <a:gradFill>
                    <a:gsLst>
                      <a:gs pos="0">
                        <a:srgbClr val="FFFFFF"/>
                      </a:gs>
                      <a:gs pos="100000">
                        <a:srgbClr val="FFFFFF"/>
                      </a:gs>
                    </a:gsLst>
                    <a:lin ang="5400000" scaled="0"/>
                  </a:gradFill>
                  <a:effectLst/>
                  <a:uLnTx/>
                  <a:uFillTx/>
                </a:rPr>
                <a:t>ExpandSubSites</a:t>
              </a:r>
              <a:endPar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endParaRPr>
            </a:p>
            <a:p>
              <a:pPr marL="0" marR="0" lvl="0" indent="0" algn="ctr" defTabSz="932472" eaLnBrk="1" fontAlgn="base" latinLnBrk="0" hangingPunct="1">
                <a:lnSpc>
                  <a:spcPct val="100000"/>
                </a:lnSpc>
                <a:spcBef>
                  <a:spcPct val="0"/>
                </a:spcBef>
                <a:spcAft>
                  <a:spcPct val="0"/>
                </a:spcAft>
                <a:buClrTx/>
                <a:buSzTx/>
                <a:buFontTx/>
                <a:buNone/>
                <a:tabLst/>
                <a:defRPr/>
              </a:pPr>
              <a:endParaRPr kumimoji="0" lang="nl-BE" sz="20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0" name="Rectangle 9"/>
            <p:cNvSpPr/>
            <p:nvPr/>
          </p:nvSpPr>
          <p:spPr bwMode="auto">
            <a:xfrm>
              <a:off x="490888" y="3493970"/>
              <a:ext cx="3667226" cy="1828801"/>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800" b="0" i="0" u="sng" strike="noStrike" kern="0" cap="none" spc="0" normalizeH="0" baseline="0" noProof="0" dirty="0">
                  <a:ln>
                    <a:noFill/>
                  </a:ln>
                  <a:gradFill>
                    <a:gsLst>
                      <a:gs pos="0">
                        <a:srgbClr val="FFFFFF"/>
                      </a:gs>
                      <a:gs pos="100000">
                        <a:srgbClr val="FFFFFF"/>
                      </a:gs>
                    </a:gsLst>
                    <a:lin ang="5400000" scaled="0"/>
                  </a:gradFill>
                  <a:effectLst/>
                  <a:uLnTx/>
                  <a:uFillTx/>
                </a:rPr>
                <a:t>Methods:</a:t>
              </a:r>
            </a:p>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sng" strike="noStrike" kern="0" cap="none" spc="0" normalizeH="0" baseline="0" noProof="0" dirty="0">
                <a:ln>
                  <a:noFill/>
                </a:ln>
                <a:gradFill>
                  <a:gsLst>
                    <a:gs pos="0">
                      <a:srgbClr val="FFFFFF"/>
                    </a:gs>
                    <a:gs pos="100000">
                      <a:srgbClr val="FFFFFF"/>
                    </a:gs>
                  </a:gsLst>
                  <a:lin ang="5400000" scaled="0"/>
                </a:gradFill>
                <a:effectLst/>
                <a:uLnTx/>
                <a:uFillTx/>
              </a:endParaRP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err="1">
                  <a:ln>
                    <a:noFill/>
                  </a:ln>
                  <a:gradFill>
                    <a:gsLst>
                      <a:gs pos="0">
                        <a:srgbClr val="FFFFFF"/>
                      </a:gs>
                      <a:gs pos="100000">
                        <a:srgbClr val="FFFFFF"/>
                      </a:gs>
                    </a:gsLst>
                    <a:lin ang="5400000" scaled="0"/>
                  </a:gradFill>
                  <a:effectLst/>
                  <a:uLnTx/>
                  <a:uFillTx/>
                </a:rPr>
                <a:t>AddSite</a:t>
              </a: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rPr>
                <a:t>(string site)</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err="1">
                  <a:ln>
                    <a:noFill/>
                  </a:ln>
                  <a:gradFill>
                    <a:gsLst>
                      <a:gs pos="0">
                        <a:srgbClr val="FFFFFF"/>
                      </a:gs>
                      <a:gs pos="100000">
                        <a:srgbClr val="FFFFFF"/>
                      </a:gs>
                    </a:gsLst>
                    <a:lin ang="5400000" scaled="0"/>
                  </a:gradFill>
                  <a:effectLst/>
                  <a:uLnTx/>
                  <a:uFillTx/>
                </a:rPr>
                <a:t>ClearAddedSites</a:t>
              </a:r>
              <a:endPar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endParaRPr>
            </a:p>
            <a:p>
              <a:pPr marL="0" marR="0" lvl="0" indent="0" algn="ctr" defTabSz="932472" eaLnBrk="1" fontAlgn="base" latinLnBrk="0" hangingPunct="1">
                <a:lnSpc>
                  <a:spcPct val="100000"/>
                </a:lnSpc>
                <a:spcBef>
                  <a:spcPct val="0"/>
                </a:spcBef>
                <a:spcAft>
                  <a:spcPct val="0"/>
                </a:spcAft>
                <a:buClrTx/>
                <a:buSzTx/>
                <a:buFontTx/>
                <a:buNone/>
                <a:tabLst/>
                <a:defRPr/>
              </a:pPr>
              <a:endParaRPr kumimoji="0" lang="nl-BE"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grpSp>
        <p:nvGrpSpPr>
          <p:cNvPr id="25" name="Group 24"/>
          <p:cNvGrpSpPr/>
          <p:nvPr/>
        </p:nvGrpSpPr>
        <p:grpSpPr>
          <a:xfrm>
            <a:off x="4528795" y="3838033"/>
            <a:ext cx="7333600" cy="1819175"/>
            <a:chOff x="4528795" y="4037799"/>
            <a:chExt cx="7333600" cy="1819175"/>
          </a:xfrm>
        </p:grpSpPr>
        <p:grpSp>
          <p:nvGrpSpPr>
            <p:cNvPr id="24" name="Group 23"/>
            <p:cNvGrpSpPr/>
            <p:nvPr/>
          </p:nvGrpSpPr>
          <p:grpSpPr>
            <a:xfrm>
              <a:off x="4528795" y="4037799"/>
              <a:ext cx="7333600" cy="1819175"/>
              <a:chOff x="4528795" y="3619099"/>
              <a:chExt cx="7333600" cy="1819175"/>
            </a:xfrm>
          </p:grpSpPr>
          <p:sp>
            <p:nvSpPr>
              <p:cNvPr id="20" name="Rectangle 19"/>
              <p:cNvSpPr/>
              <p:nvPr/>
            </p:nvSpPr>
            <p:spPr bwMode="auto">
              <a:xfrm>
                <a:off x="4528795" y="3619099"/>
                <a:ext cx="7333600" cy="1819175"/>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nl-BE"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9" name="&quot;No&quot; Symbol 18"/>
              <p:cNvSpPr/>
              <p:nvPr/>
            </p:nvSpPr>
            <p:spPr bwMode="auto">
              <a:xfrm>
                <a:off x="4735628" y="3816416"/>
                <a:ext cx="1491917" cy="1390852"/>
              </a:xfrm>
              <a:prstGeom prst="noSmoking">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nl-BE"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sp>
          <p:nvSpPr>
            <p:cNvPr id="21" name="TextBox 20"/>
            <p:cNvSpPr txBox="1"/>
            <p:nvPr/>
          </p:nvSpPr>
          <p:spPr>
            <a:xfrm>
              <a:off x="6366369" y="4235116"/>
              <a:ext cx="5496026" cy="1292662"/>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chemeClr val="bg1"/>
                  </a:solidFill>
                  <a:effectLst/>
                  <a:uLnTx/>
                  <a:uFillTx/>
                </a:rPr>
                <a:t>When using App-Only authentication this requires “enumeration” credentials to be set</a:t>
              </a:r>
              <a:endParaRPr kumimoji="0" lang="nl-BE" sz="2400" b="0" i="0" u="none" strike="noStrike" kern="0" cap="none" spc="0" normalizeH="0" baseline="0" noProof="0" dirty="0" err="1">
                <a:ln>
                  <a:noFill/>
                </a:ln>
                <a:solidFill>
                  <a:schemeClr val="bg1"/>
                </a:solidFill>
                <a:effectLst/>
                <a:uLnTx/>
                <a:uFillTx/>
              </a:endParaRPr>
            </a:p>
          </p:txBody>
        </p:sp>
      </p:grpSp>
      <p:pic>
        <p:nvPicPr>
          <p:cNvPr id="22" name="Picture 21"/>
          <p:cNvPicPr>
            <a:picLocks noChangeAspect="1"/>
          </p:cNvPicPr>
          <p:nvPr/>
        </p:nvPicPr>
        <p:blipFill>
          <a:blip r:embed="rId3"/>
          <a:stretch>
            <a:fillRect/>
          </a:stretch>
        </p:blipFill>
        <p:spPr>
          <a:xfrm>
            <a:off x="4528795" y="1626670"/>
            <a:ext cx="7333600" cy="2211363"/>
          </a:xfrm>
          <a:prstGeom prst="rect">
            <a:avLst/>
          </a:prstGeom>
          <a:solidFill>
            <a:schemeClr val="bg2">
              <a:lumMod val="50000"/>
            </a:schemeClr>
          </a:solidFill>
          <a:ln>
            <a:solidFill>
              <a:srgbClr val="0078D7"/>
            </a:solidFill>
          </a:ln>
        </p:spPr>
      </p:pic>
      <p:sp>
        <p:nvSpPr>
          <p:cNvPr id="13" name="Down Arrow 12"/>
          <p:cNvSpPr/>
          <p:nvPr/>
        </p:nvSpPr>
        <p:spPr bwMode="auto">
          <a:xfrm>
            <a:off x="11020926" y="1426904"/>
            <a:ext cx="741145" cy="1183907"/>
          </a:xfrm>
          <a:prstGeom prst="downArrow">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nl-BE"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Tree>
    <p:extLst>
      <p:ext uri="{BB962C8B-B14F-4D97-AF65-F5344CB8AC3E}">
        <p14:creationId xmlns:p14="http://schemas.microsoft.com/office/powerpoint/2010/main" val="260181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ounded Rectangle 5"/>
          <p:cNvSpPr/>
          <p:nvPr/>
        </p:nvSpPr>
        <p:spPr>
          <a:xfrm>
            <a:off x="4591846" y="904664"/>
            <a:ext cx="3005055" cy="742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ysClr val="windowText" lastClr="000000"/>
                </a:solidFill>
                <a:effectLst/>
                <a:uLnTx/>
                <a:uFillTx/>
              </a:rPr>
              <a:t>Credentials or App-Only?</a:t>
            </a:r>
            <a:endParaRPr kumimoji="0" lang="nl-BE" sz="1836" b="0" i="0" u="none" strike="noStrike" kern="0" cap="none" spc="0" normalizeH="0" baseline="0" noProof="0" dirty="0">
              <a:ln>
                <a:noFill/>
              </a:ln>
              <a:solidFill>
                <a:sysClr val="windowText" lastClr="000000"/>
              </a:solidFill>
              <a:effectLst/>
              <a:uLnTx/>
              <a:uFillTx/>
            </a:endParaRPr>
          </a:p>
        </p:txBody>
      </p:sp>
      <p:grpSp>
        <p:nvGrpSpPr>
          <p:cNvPr id="3" name="Group 2"/>
          <p:cNvGrpSpPr/>
          <p:nvPr/>
        </p:nvGrpSpPr>
        <p:grpSpPr>
          <a:xfrm>
            <a:off x="1457263" y="1647294"/>
            <a:ext cx="4637111" cy="1442080"/>
            <a:chOff x="1457263" y="1647294"/>
            <a:chExt cx="4637111" cy="1442080"/>
          </a:xfrm>
        </p:grpSpPr>
        <p:sp>
          <p:nvSpPr>
            <p:cNvPr id="7" name="Rounded Rectangle 6"/>
            <p:cNvSpPr/>
            <p:nvPr/>
          </p:nvSpPr>
          <p:spPr>
            <a:xfrm>
              <a:off x="1457263" y="2441733"/>
              <a:ext cx="2530119" cy="6476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ysClr val="windowText" lastClr="000000"/>
                  </a:solidFill>
                  <a:effectLst/>
                  <a:uLnTx/>
                  <a:uFillTx/>
                </a:rPr>
                <a:t>Office 365 or On-Premises?</a:t>
              </a:r>
              <a:endParaRPr kumimoji="0" lang="nl-BE" sz="1836" b="0" i="0" u="none" strike="noStrike" kern="0" cap="none" spc="0" normalizeH="0" baseline="0" noProof="0" dirty="0">
                <a:ln>
                  <a:noFill/>
                </a:ln>
                <a:solidFill>
                  <a:sysClr val="windowText" lastClr="000000"/>
                </a:solidFill>
                <a:effectLst/>
                <a:uLnTx/>
                <a:uFillTx/>
              </a:endParaRPr>
            </a:p>
          </p:txBody>
        </p:sp>
        <p:cxnSp>
          <p:nvCxnSpPr>
            <p:cNvPr id="15" name="Straight Arrow Connector 14"/>
            <p:cNvCxnSpPr>
              <a:stCxn id="6" idx="2"/>
              <a:endCxn id="7" idx="3"/>
            </p:cNvCxnSpPr>
            <p:nvPr/>
          </p:nvCxnSpPr>
          <p:spPr>
            <a:xfrm flipH="1">
              <a:off x="3987382" y="1647294"/>
              <a:ext cx="2106992" cy="1118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759242" y="1851676"/>
              <a:ext cx="1190262" cy="338554"/>
            </a:xfrm>
            <a:prstGeom prst="rect">
              <a:avLst/>
            </a:prstGeom>
            <a:solidFill>
              <a:schemeClr val="bg1"/>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lumMod val="50000"/>
                    </a:schemeClr>
                  </a:solidFill>
                  <a:effectLst/>
                  <a:uLnTx/>
                  <a:uFillTx/>
                </a:rPr>
                <a:t>Credentials</a:t>
              </a:r>
              <a:endParaRPr kumimoji="0" lang="nl-BE" sz="1600" b="0" i="0" u="none" strike="noStrike" kern="0" cap="none" spc="0" normalizeH="0" baseline="0" noProof="0" dirty="0">
                <a:ln>
                  <a:noFill/>
                </a:ln>
                <a:solidFill>
                  <a:schemeClr val="bg1">
                    <a:lumMod val="50000"/>
                  </a:schemeClr>
                </a:solidFill>
                <a:effectLst/>
                <a:uLnTx/>
                <a:uFillTx/>
              </a:endParaRPr>
            </a:p>
          </p:txBody>
        </p:sp>
      </p:grpSp>
      <p:grpSp>
        <p:nvGrpSpPr>
          <p:cNvPr id="4" name="Group 3"/>
          <p:cNvGrpSpPr/>
          <p:nvPr/>
        </p:nvGrpSpPr>
        <p:grpSpPr>
          <a:xfrm>
            <a:off x="265604" y="3089374"/>
            <a:ext cx="2922012" cy="1621484"/>
            <a:chOff x="265604" y="3089374"/>
            <a:chExt cx="2922012" cy="1621484"/>
          </a:xfrm>
        </p:grpSpPr>
        <p:sp>
          <p:nvSpPr>
            <p:cNvPr id="8" name="Rounded Rectangle 7"/>
            <p:cNvSpPr/>
            <p:nvPr/>
          </p:nvSpPr>
          <p:spPr>
            <a:xfrm>
              <a:off x="265604" y="3996071"/>
              <a:ext cx="2922012" cy="7147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2000" b="0" i="0" u="none" strike="noStrike" kern="0" cap="none" spc="0" normalizeH="0" baseline="0" noProof="0" dirty="0">
                  <a:ln>
                    <a:noFill/>
                  </a:ln>
                  <a:solidFill>
                    <a:sysClr val="windowText" lastClr="000000"/>
                  </a:solidFill>
                  <a:effectLst/>
                  <a:uLnTx/>
                  <a:uFillTx/>
                </a:rPr>
                <a:t>UseOffice365 </a:t>
              </a:r>
              <a:r>
                <a:rPr kumimoji="0" lang="nl-BE" sz="2000" b="0" i="0" u="none" strike="noStrike" kern="0" cap="none" spc="0" normalizeH="0" baseline="0" noProof="0" dirty="0" err="1">
                  <a:ln>
                    <a:noFill/>
                  </a:ln>
                  <a:solidFill>
                    <a:sysClr val="windowText" lastClr="000000"/>
                  </a:solidFill>
                  <a:effectLst/>
                  <a:uLnTx/>
                  <a:uFillTx/>
                </a:rPr>
                <a:t>Authentication</a:t>
              </a:r>
              <a:endParaRPr kumimoji="0" lang="nl-BE" sz="2000" b="0" i="0" u="none" strike="noStrike" kern="0" cap="none" spc="0" normalizeH="0" baseline="0" noProof="0" dirty="0">
                <a:ln>
                  <a:noFill/>
                </a:ln>
                <a:solidFill>
                  <a:sysClr val="windowText" lastClr="000000"/>
                </a:solidFill>
                <a:effectLst/>
                <a:uLnTx/>
                <a:uFillTx/>
              </a:endParaRPr>
            </a:p>
          </p:txBody>
        </p:sp>
        <p:cxnSp>
          <p:nvCxnSpPr>
            <p:cNvPr id="27" name="Straight Arrow Connector 26"/>
            <p:cNvCxnSpPr>
              <a:stCxn id="7" idx="2"/>
              <a:endCxn id="8" idx="0"/>
            </p:cNvCxnSpPr>
            <p:nvPr/>
          </p:nvCxnSpPr>
          <p:spPr>
            <a:xfrm flipH="1">
              <a:off x="1726610" y="3089374"/>
              <a:ext cx="995713" cy="906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532520" y="3398461"/>
              <a:ext cx="1107996" cy="338554"/>
            </a:xfrm>
            <a:prstGeom prst="rect">
              <a:avLst/>
            </a:prstGeom>
            <a:solidFill>
              <a:schemeClr val="bg1"/>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lumMod val="50000"/>
                    </a:schemeClr>
                  </a:solidFill>
                  <a:effectLst/>
                  <a:uLnTx/>
                  <a:uFillTx/>
                </a:rPr>
                <a:t>Office 365</a:t>
              </a:r>
              <a:endParaRPr kumimoji="0" lang="nl-BE" sz="1600" b="0" i="0" u="none" strike="noStrike" kern="0" cap="none" spc="0" normalizeH="0" baseline="0" noProof="0" dirty="0">
                <a:ln>
                  <a:noFill/>
                </a:ln>
                <a:solidFill>
                  <a:schemeClr val="bg1">
                    <a:lumMod val="50000"/>
                  </a:schemeClr>
                </a:solidFill>
                <a:effectLst/>
                <a:uLnTx/>
                <a:uFillTx/>
              </a:endParaRPr>
            </a:p>
          </p:txBody>
        </p:sp>
      </p:grpSp>
      <p:grpSp>
        <p:nvGrpSpPr>
          <p:cNvPr id="5" name="Group 4"/>
          <p:cNvGrpSpPr/>
          <p:nvPr/>
        </p:nvGrpSpPr>
        <p:grpSpPr>
          <a:xfrm>
            <a:off x="2722323" y="3089374"/>
            <a:ext cx="3536121" cy="1621483"/>
            <a:chOff x="2722323" y="3089374"/>
            <a:chExt cx="3536121" cy="1621483"/>
          </a:xfrm>
        </p:grpSpPr>
        <p:sp>
          <p:nvSpPr>
            <p:cNvPr id="9" name="Rounded Rectangle 8"/>
            <p:cNvSpPr/>
            <p:nvPr/>
          </p:nvSpPr>
          <p:spPr>
            <a:xfrm>
              <a:off x="3357010" y="3996070"/>
              <a:ext cx="2901434" cy="7147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1800" b="0" i="0" u="none" strike="noStrike" kern="0" cap="none" spc="0" normalizeH="0" baseline="0" noProof="0" dirty="0" err="1">
                  <a:ln>
                    <a:noFill/>
                  </a:ln>
                  <a:solidFill>
                    <a:sysClr val="windowText" lastClr="000000"/>
                  </a:solidFill>
                  <a:effectLst/>
                  <a:uLnTx/>
                  <a:uFillTx/>
                </a:rPr>
                <a:t>UseNetworkCredentials</a:t>
              </a:r>
              <a:r>
                <a:rPr kumimoji="0" lang="nl-BE" sz="1800" b="0" i="0" u="none" strike="noStrike" kern="0" cap="none" spc="0" normalizeH="0" baseline="0" noProof="0" dirty="0">
                  <a:ln>
                    <a:noFill/>
                  </a:ln>
                  <a:solidFill>
                    <a:sysClr val="windowText" lastClr="000000"/>
                  </a:solidFill>
                  <a:effectLst/>
                  <a:uLnTx/>
                  <a:uFillTx/>
                </a:rPr>
                <a:t> </a:t>
              </a:r>
              <a:r>
                <a:rPr kumimoji="0" lang="nl-BE" sz="1800" b="0" i="0" u="none" strike="noStrike" kern="0" cap="none" spc="0" normalizeH="0" baseline="0" noProof="0" dirty="0" err="1">
                  <a:ln>
                    <a:noFill/>
                  </a:ln>
                  <a:solidFill>
                    <a:sysClr val="windowText" lastClr="000000"/>
                  </a:solidFill>
                  <a:effectLst/>
                  <a:uLnTx/>
                  <a:uFillTx/>
                </a:rPr>
                <a:t>Authentication</a:t>
              </a:r>
              <a:endParaRPr kumimoji="0" lang="nl-BE" sz="1800" b="0" i="0" u="none" strike="noStrike" kern="0" cap="none" spc="0" normalizeH="0" baseline="0" noProof="0" dirty="0">
                <a:ln>
                  <a:noFill/>
                </a:ln>
                <a:solidFill>
                  <a:sysClr val="windowText" lastClr="000000"/>
                </a:solidFill>
                <a:effectLst/>
                <a:uLnTx/>
                <a:uFillTx/>
              </a:endParaRPr>
            </a:p>
          </p:txBody>
        </p:sp>
        <p:cxnSp>
          <p:nvCxnSpPr>
            <p:cNvPr id="29" name="Straight Arrow Connector 28"/>
            <p:cNvCxnSpPr>
              <a:stCxn id="7" idx="2"/>
              <a:endCxn id="9" idx="0"/>
            </p:cNvCxnSpPr>
            <p:nvPr/>
          </p:nvCxnSpPr>
          <p:spPr>
            <a:xfrm>
              <a:off x="2722323" y="3089374"/>
              <a:ext cx="2085404" cy="906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345753" y="3398461"/>
              <a:ext cx="1336135" cy="338554"/>
            </a:xfrm>
            <a:prstGeom prst="rect">
              <a:avLst/>
            </a:prstGeom>
            <a:solidFill>
              <a:schemeClr val="bg1"/>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lumMod val="50000"/>
                    </a:schemeClr>
                  </a:solidFill>
                  <a:effectLst/>
                  <a:uLnTx/>
                  <a:uFillTx/>
                </a:rPr>
                <a:t>On-Premises</a:t>
              </a:r>
              <a:endParaRPr kumimoji="0" lang="nl-BE" sz="1600" b="0" i="0" u="none" strike="noStrike" kern="0" cap="none" spc="0" normalizeH="0" baseline="0" noProof="0" dirty="0">
                <a:ln>
                  <a:noFill/>
                </a:ln>
                <a:solidFill>
                  <a:schemeClr val="bg1">
                    <a:lumMod val="50000"/>
                  </a:schemeClr>
                </a:solidFill>
                <a:effectLst/>
                <a:uLnTx/>
                <a:uFillTx/>
              </a:endParaRPr>
            </a:p>
          </p:txBody>
        </p:sp>
      </p:grpSp>
      <p:grpSp>
        <p:nvGrpSpPr>
          <p:cNvPr id="10" name="Group 9"/>
          <p:cNvGrpSpPr/>
          <p:nvPr/>
        </p:nvGrpSpPr>
        <p:grpSpPr>
          <a:xfrm>
            <a:off x="6094374" y="1647293"/>
            <a:ext cx="4032647" cy="785765"/>
            <a:chOff x="6094374" y="1647293"/>
            <a:chExt cx="4032647" cy="785765"/>
          </a:xfrm>
        </p:grpSpPr>
        <p:cxnSp>
          <p:nvCxnSpPr>
            <p:cNvPr id="17" name="Straight Arrow Connector 16"/>
            <p:cNvCxnSpPr>
              <a:stCxn id="6" idx="2"/>
              <a:endCxn id="28" idx="1"/>
            </p:cNvCxnSpPr>
            <p:nvPr/>
          </p:nvCxnSpPr>
          <p:spPr>
            <a:xfrm>
              <a:off x="6094374" y="1647293"/>
              <a:ext cx="1502528" cy="461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352324" y="1852980"/>
              <a:ext cx="1024639" cy="338554"/>
            </a:xfrm>
            <a:prstGeom prst="rect">
              <a:avLst/>
            </a:prstGeom>
            <a:solidFill>
              <a:schemeClr val="bg1"/>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lumMod val="50000"/>
                    </a:schemeClr>
                  </a:solidFill>
                  <a:effectLst/>
                  <a:uLnTx/>
                  <a:uFillTx/>
                </a:rPr>
                <a:t>App-only</a:t>
              </a:r>
              <a:endParaRPr kumimoji="0" lang="nl-BE" sz="1600" b="0" i="0" u="none" strike="noStrike" kern="0" cap="none" spc="0" normalizeH="0" baseline="0" noProof="0" dirty="0">
                <a:ln>
                  <a:noFill/>
                </a:ln>
                <a:solidFill>
                  <a:schemeClr val="bg1">
                    <a:lumMod val="50000"/>
                  </a:schemeClr>
                </a:solidFill>
                <a:effectLst/>
                <a:uLnTx/>
                <a:uFillTx/>
              </a:endParaRPr>
            </a:p>
          </p:txBody>
        </p:sp>
        <p:sp>
          <p:nvSpPr>
            <p:cNvPr id="28" name="Rounded Rectangle 27"/>
            <p:cNvSpPr/>
            <p:nvPr/>
          </p:nvSpPr>
          <p:spPr>
            <a:xfrm>
              <a:off x="7596902" y="1785417"/>
              <a:ext cx="2530119" cy="6476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ysClr val="windowText" lastClr="000000"/>
                  </a:solidFill>
                  <a:effectLst/>
                  <a:uLnTx/>
                  <a:uFillTx/>
                </a:rPr>
                <a:t>Office 365 or On-Premises?</a:t>
              </a:r>
              <a:endParaRPr kumimoji="0" lang="nl-BE" sz="1836" b="0" i="0" u="none" strike="noStrike" kern="0" cap="none" spc="0" normalizeH="0" baseline="0" noProof="0" dirty="0">
                <a:ln>
                  <a:noFill/>
                </a:ln>
                <a:solidFill>
                  <a:sysClr val="windowText" lastClr="000000"/>
                </a:solidFill>
                <a:effectLst/>
                <a:uLnTx/>
                <a:uFillTx/>
              </a:endParaRPr>
            </a:p>
          </p:txBody>
        </p:sp>
      </p:grpSp>
      <p:grpSp>
        <p:nvGrpSpPr>
          <p:cNvPr id="18" name="Group 17"/>
          <p:cNvGrpSpPr/>
          <p:nvPr/>
        </p:nvGrpSpPr>
        <p:grpSpPr>
          <a:xfrm>
            <a:off x="7286235" y="3663324"/>
            <a:ext cx="4803096" cy="2650848"/>
            <a:chOff x="7286235" y="3663324"/>
            <a:chExt cx="4803096" cy="2650848"/>
          </a:xfrm>
        </p:grpSpPr>
        <p:sp>
          <p:nvSpPr>
            <p:cNvPr id="12" name="Rounded Rectangle 11"/>
            <p:cNvSpPr/>
            <p:nvPr/>
          </p:nvSpPr>
          <p:spPr>
            <a:xfrm>
              <a:off x="9226457" y="5650157"/>
              <a:ext cx="2862874" cy="66401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1800" b="0" i="0" u="none" strike="noStrike" kern="0" cap="none" spc="0" normalizeH="0" baseline="0" noProof="0" dirty="0" err="1">
                  <a:ln>
                    <a:noFill/>
                  </a:ln>
                  <a:solidFill>
                    <a:sysClr val="windowText" lastClr="000000"/>
                  </a:solidFill>
                  <a:effectLst/>
                  <a:uLnTx/>
                  <a:uFillTx/>
                </a:rPr>
                <a:t>SetEnumeration</a:t>
              </a:r>
              <a:r>
                <a:rPr kumimoji="0" lang="nl-BE" sz="1800" b="0" i="0" u="none" strike="noStrike" kern="0" cap="none" spc="0" normalizeH="0" baseline="0" noProof="0" dirty="0">
                  <a:ln>
                    <a:noFill/>
                  </a:ln>
                  <a:solidFill>
                    <a:sysClr val="windowText" lastClr="000000"/>
                  </a:solidFill>
                  <a:effectLst/>
                  <a:uLnTx/>
                  <a:uFillTx/>
                </a:rPr>
                <a:t> </a:t>
              </a:r>
              <a:r>
                <a:rPr kumimoji="0" lang="nl-BE" sz="1800" b="0" i="0" u="none" strike="noStrike" kern="0" cap="none" spc="0" normalizeH="0" baseline="0" noProof="0" dirty="0" err="1">
                  <a:ln>
                    <a:noFill/>
                  </a:ln>
                  <a:solidFill>
                    <a:sysClr val="windowText" lastClr="000000"/>
                  </a:solidFill>
                  <a:effectLst/>
                  <a:uLnTx/>
                  <a:uFillTx/>
                </a:rPr>
                <a:t>Credentials</a:t>
              </a:r>
              <a:endParaRPr kumimoji="0" lang="nl-BE" sz="1800" b="0" i="0" u="none" strike="noStrike" kern="0" cap="none" spc="0" normalizeH="0" baseline="0" noProof="0" dirty="0">
                <a:ln>
                  <a:noFill/>
                </a:ln>
                <a:solidFill>
                  <a:sysClr val="windowText" lastClr="000000"/>
                </a:solidFill>
                <a:effectLst/>
                <a:uLnTx/>
                <a:uFillTx/>
              </a:endParaRPr>
            </a:p>
          </p:txBody>
        </p:sp>
        <p:sp>
          <p:nvSpPr>
            <p:cNvPr id="13" name="Rounded Rectangle 12"/>
            <p:cNvSpPr/>
            <p:nvPr/>
          </p:nvSpPr>
          <p:spPr>
            <a:xfrm>
              <a:off x="7596902" y="4063218"/>
              <a:ext cx="2676916" cy="6476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ysClr val="windowText" lastClr="000000"/>
                  </a:solidFill>
                  <a:effectLst/>
                  <a:uLnTx/>
                  <a:uFillTx/>
                </a:rPr>
                <a:t>Wild card site </a:t>
              </a:r>
              <a:r>
                <a:rPr kumimoji="0" lang="en-US" sz="1836" b="0" i="0" u="none" strike="noStrike" kern="0" cap="none" spc="0" normalizeH="0" baseline="0" noProof="0" dirty="0" err="1">
                  <a:ln>
                    <a:noFill/>
                  </a:ln>
                  <a:solidFill>
                    <a:sysClr val="windowText" lastClr="000000"/>
                  </a:solidFill>
                  <a:effectLst/>
                  <a:uLnTx/>
                  <a:uFillTx/>
                </a:rPr>
                <a:t>urls</a:t>
              </a:r>
              <a:r>
                <a:rPr kumimoji="0" lang="en-US" sz="1836" b="0" i="0" u="none" strike="noStrike" kern="0" cap="none" spc="0" normalizeH="0" baseline="0" noProof="0" dirty="0">
                  <a:ln>
                    <a:noFill/>
                  </a:ln>
                  <a:solidFill>
                    <a:sysClr val="windowText" lastClr="000000"/>
                  </a:solidFill>
                  <a:effectLst/>
                  <a:uLnTx/>
                  <a:uFillTx/>
                </a:rPr>
                <a:t> used?</a:t>
              </a:r>
              <a:endParaRPr kumimoji="0" lang="nl-BE" sz="1836" b="0" i="0" u="none" strike="noStrike" kern="0" cap="none" spc="0" normalizeH="0" baseline="0" noProof="0" dirty="0">
                <a:ln>
                  <a:noFill/>
                </a:ln>
                <a:solidFill>
                  <a:sysClr val="windowText" lastClr="000000"/>
                </a:solidFill>
                <a:effectLst/>
                <a:uLnTx/>
                <a:uFillTx/>
              </a:endParaRPr>
            </a:p>
          </p:txBody>
        </p:sp>
        <p:cxnSp>
          <p:nvCxnSpPr>
            <p:cNvPr id="19" name="Straight Arrow Connector 18"/>
            <p:cNvCxnSpPr>
              <a:stCxn id="11" idx="2"/>
              <a:endCxn id="13" idx="0"/>
            </p:cNvCxnSpPr>
            <p:nvPr/>
          </p:nvCxnSpPr>
          <p:spPr>
            <a:xfrm flipH="1">
              <a:off x="8935360" y="3663324"/>
              <a:ext cx="1423155" cy="399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2"/>
              <a:endCxn id="12" idx="0"/>
            </p:cNvCxnSpPr>
            <p:nvPr/>
          </p:nvCxnSpPr>
          <p:spPr>
            <a:xfrm>
              <a:off x="8935360" y="4710859"/>
              <a:ext cx="1722534" cy="939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239744" y="4941476"/>
              <a:ext cx="474425" cy="338554"/>
            </a:xfrm>
            <a:prstGeom prst="rect">
              <a:avLst/>
            </a:prstGeom>
            <a:solidFill>
              <a:schemeClr val="bg1"/>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lumMod val="50000"/>
                    </a:schemeClr>
                  </a:solidFill>
                  <a:effectLst/>
                  <a:uLnTx/>
                  <a:uFillTx/>
                </a:rPr>
                <a:t>Yes</a:t>
              </a:r>
              <a:endParaRPr kumimoji="0" lang="nl-BE" sz="1600" b="0" i="0" u="none" strike="noStrike" kern="0" cap="none" spc="0" normalizeH="0" baseline="0" noProof="0" dirty="0">
                <a:ln>
                  <a:noFill/>
                </a:ln>
                <a:solidFill>
                  <a:schemeClr val="bg1">
                    <a:lumMod val="50000"/>
                  </a:schemeClr>
                </a:solidFill>
                <a:effectLst/>
                <a:uLnTx/>
                <a:uFillTx/>
              </a:endParaRPr>
            </a:p>
          </p:txBody>
        </p:sp>
        <p:cxnSp>
          <p:nvCxnSpPr>
            <p:cNvPr id="42" name="Straight Arrow Connector 41"/>
            <p:cNvCxnSpPr>
              <a:stCxn id="2" idx="2"/>
              <a:endCxn id="13" idx="0"/>
            </p:cNvCxnSpPr>
            <p:nvPr/>
          </p:nvCxnSpPr>
          <p:spPr>
            <a:xfrm>
              <a:off x="7286235" y="3663324"/>
              <a:ext cx="1649125" cy="399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5831200" y="2433058"/>
            <a:ext cx="3030762" cy="1230266"/>
            <a:chOff x="5831200" y="2433058"/>
            <a:chExt cx="3030762" cy="1230266"/>
          </a:xfrm>
        </p:grpSpPr>
        <p:sp>
          <p:nvSpPr>
            <p:cNvPr id="2" name="Rounded Rectangle 1"/>
            <p:cNvSpPr/>
            <p:nvPr/>
          </p:nvSpPr>
          <p:spPr>
            <a:xfrm>
              <a:off x="5831200" y="3085056"/>
              <a:ext cx="2910069" cy="57826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2000" b="0" i="0" u="none" strike="noStrike" kern="0" cap="none" spc="0" normalizeH="0" baseline="0" noProof="0" dirty="0" err="1">
                  <a:ln>
                    <a:noFill/>
                  </a:ln>
                  <a:solidFill>
                    <a:sysClr val="windowText" lastClr="000000"/>
                  </a:solidFill>
                  <a:effectLst/>
                  <a:uLnTx/>
                  <a:uFillTx/>
                </a:rPr>
                <a:t>UseAzureADAppOnly</a:t>
              </a:r>
              <a:r>
                <a:rPr kumimoji="0" lang="nl-BE" sz="2000" b="0" i="0" u="none" strike="noStrike" kern="0" cap="none" spc="0" normalizeH="0" baseline="0" noProof="0" dirty="0">
                  <a:ln>
                    <a:noFill/>
                  </a:ln>
                  <a:solidFill>
                    <a:sysClr val="windowText" lastClr="000000"/>
                  </a:solidFill>
                  <a:effectLst/>
                  <a:uLnTx/>
                  <a:uFillTx/>
                </a:rPr>
                <a:t> </a:t>
              </a:r>
              <a:r>
                <a:rPr kumimoji="0" lang="nl-BE" sz="2000" b="0" i="0" u="none" strike="noStrike" kern="0" cap="none" spc="0" normalizeH="0" baseline="0" noProof="0" dirty="0" err="1">
                  <a:ln>
                    <a:noFill/>
                  </a:ln>
                  <a:solidFill>
                    <a:sysClr val="windowText" lastClr="000000"/>
                  </a:solidFill>
                  <a:effectLst/>
                  <a:uLnTx/>
                  <a:uFillTx/>
                </a:rPr>
                <a:t>Authentication</a:t>
              </a:r>
              <a:endParaRPr kumimoji="0" lang="nl-BE" sz="2000" b="0" i="0" u="none" strike="noStrike" kern="0" cap="none" spc="0" normalizeH="0" baseline="0" noProof="0" dirty="0">
                <a:ln>
                  <a:noFill/>
                </a:ln>
                <a:solidFill>
                  <a:sysClr val="windowText" lastClr="000000"/>
                </a:solidFill>
                <a:effectLst/>
                <a:uLnTx/>
                <a:uFillTx/>
              </a:endParaRPr>
            </a:p>
          </p:txBody>
        </p:sp>
        <p:cxnSp>
          <p:nvCxnSpPr>
            <p:cNvPr id="32" name="Straight Arrow Connector 31"/>
            <p:cNvCxnSpPr>
              <a:stCxn id="28" idx="2"/>
              <a:endCxn id="2" idx="0"/>
            </p:cNvCxnSpPr>
            <p:nvPr/>
          </p:nvCxnSpPr>
          <p:spPr>
            <a:xfrm flipH="1">
              <a:off x="7286235" y="2433058"/>
              <a:ext cx="1575727" cy="651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438806" y="2571182"/>
              <a:ext cx="1107996" cy="338554"/>
            </a:xfrm>
            <a:prstGeom prst="rect">
              <a:avLst/>
            </a:prstGeom>
            <a:solidFill>
              <a:schemeClr val="bg1"/>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lumMod val="50000"/>
                    </a:schemeClr>
                  </a:solidFill>
                  <a:effectLst/>
                  <a:uLnTx/>
                  <a:uFillTx/>
                </a:rPr>
                <a:t>Office 365</a:t>
              </a:r>
              <a:endParaRPr kumimoji="0" lang="nl-BE" sz="1600" b="0" i="0" u="none" strike="noStrike" kern="0" cap="none" spc="0" normalizeH="0" baseline="0" noProof="0" dirty="0">
                <a:ln>
                  <a:noFill/>
                </a:ln>
                <a:solidFill>
                  <a:schemeClr val="bg1">
                    <a:lumMod val="50000"/>
                  </a:schemeClr>
                </a:solidFill>
                <a:effectLst/>
                <a:uLnTx/>
                <a:uFillTx/>
              </a:endParaRPr>
            </a:p>
          </p:txBody>
        </p:sp>
      </p:grpSp>
      <p:grpSp>
        <p:nvGrpSpPr>
          <p:cNvPr id="14" name="Group 13"/>
          <p:cNvGrpSpPr/>
          <p:nvPr/>
        </p:nvGrpSpPr>
        <p:grpSpPr>
          <a:xfrm>
            <a:off x="8861962" y="2433058"/>
            <a:ext cx="2919709" cy="1230266"/>
            <a:chOff x="8861962" y="2433058"/>
            <a:chExt cx="2919709" cy="1230266"/>
          </a:xfrm>
        </p:grpSpPr>
        <p:sp>
          <p:nvSpPr>
            <p:cNvPr id="11" name="Rounded Rectangle 10"/>
            <p:cNvSpPr/>
            <p:nvPr/>
          </p:nvSpPr>
          <p:spPr>
            <a:xfrm>
              <a:off x="8935359" y="3085056"/>
              <a:ext cx="2846312" cy="57826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1800" b="0" i="0" u="none" strike="noStrike" kern="0" cap="none" spc="0" normalizeH="0" baseline="0" noProof="0" dirty="0" err="1">
                  <a:ln>
                    <a:noFill/>
                  </a:ln>
                  <a:solidFill>
                    <a:sysClr val="windowText" lastClr="000000"/>
                  </a:solidFill>
                  <a:effectLst/>
                  <a:uLnTx/>
                  <a:uFillTx/>
                </a:rPr>
                <a:t>UseAppOnly</a:t>
              </a:r>
              <a:r>
                <a:rPr kumimoji="0" lang="nl-BE" sz="1800" b="0" i="0" u="none" strike="noStrike" kern="0" cap="none" spc="0" normalizeH="0" baseline="0" noProof="0" dirty="0">
                  <a:ln>
                    <a:noFill/>
                  </a:ln>
                  <a:solidFill>
                    <a:sysClr val="windowText" lastClr="000000"/>
                  </a:solidFill>
                  <a:effectLst/>
                  <a:uLnTx/>
                  <a:uFillTx/>
                </a:rPr>
                <a:t> </a:t>
              </a:r>
              <a:r>
                <a:rPr kumimoji="0" lang="nl-BE" sz="1800" b="0" i="0" u="none" strike="noStrike" kern="0" cap="none" spc="0" normalizeH="0" baseline="0" noProof="0" dirty="0" err="1">
                  <a:ln>
                    <a:noFill/>
                  </a:ln>
                  <a:solidFill>
                    <a:sysClr val="windowText" lastClr="000000"/>
                  </a:solidFill>
                  <a:effectLst/>
                  <a:uLnTx/>
                  <a:uFillTx/>
                </a:rPr>
                <a:t>Authentication</a:t>
              </a:r>
              <a:endParaRPr kumimoji="0" lang="nl-BE" sz="1800" b="0" i="0" u="none" strike="noStrike" kern="0" cap="none" spc="0" normalizeH="0" baseline="0" noProof="0" dirty="0">
                <a:ln>
                  <a:noFill/>
                </a:ln>
                <a:solidFill>
                  <a:sysClr val="windowText" lastClr="000000"/>
                </a:solidFill>
                <a:effectLst/>
                <a:uLnTx/>
                <a:uFillTx/>
              </a:endParaRPr>
            </a:p>
          </p:txBody>
        </p:sp>
        <p:cxnSp>
          <p:nvCxnSpPr>
            <p:cNvPr id="34" name="Straight Arrow Connector 33"/>
            <p:cNvCxnSpPr>
              <a:stCxn id="28" idx="2"/>
              <a:endCxn id="11" idx="0"/>
            </p:cNvCxnSpPr>
            <p:nvPr/>
          </p:nvCxnSpPr>
          <p:spPr>
            <a:xfrm>
              <a:off x="8861962" y="2433058"/>
              <a:ext cx="1496553" cy="651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982146" y="2569819"/>
              <a:ext cx="2512739" cy="338554"/>
            </a:xfrm>
            <a:prstGeom prst="rect">
              <a:avLst/>
            </a:prstGeom>
            <a:solidFill>
              <a:schemeClr val="bg1"/>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lumMod val="50000"/>
                    </a:schemeClr>
                  </a:solidFill>
                  <a:effectLst/>
                  <a:uLnTx/>
                  <a:uFillTx/>
                </a:rPr>
                <a:t>Office 365 + On-Premises</a:t>
              </a:r>
              <a:endParaRPr kumimoji="0" lang="nl-BE" sz="1600" b="0" i="0" u="none" strike="noStrike" kern="0" cap="none" spc="0" normalizeH="0" baseline="0" noProof="0" dirty="0">
                <a:ln>
                  <a:noFill/>
                </a:ln>
                <a:solidFill>
                  <a:schemeClr val="bg1">
                    <a:lumMod val="50000"/>
                  </a:schemeClr>
                </a:solidFill>
                <a:effectLst/>
                <a:uLnTx/>
                <a:uFillTx/>
              </a:endParaRPr>
            </a:p>
          </p:txBody>
        </p:sp>
      </p:grpSp>
      <p:sp>
        <p:nvSpPr>
          <p:cNvPr id="26" name="Title 25"/>
          <p:cNvSpPr>
            <a:spLocks noGrp="1"/>
          </p:cNvSpPr>
          <p:nvPr>
            <p:ph type="title"/>
          </p:nvPr>
        </p:nvSpPr>
        <p:spPr/>
        <p:txBody>
          <a:bodyPr/>
          <a:lstStyle/>
          <a:p>
            <a:r>
              <a:rPr lang="en-US" dirty="0"/>
              <a:t>Authentication</a:t>
            </a:r>
            <a:endParaRPr lang="nl-BE" dirty="0"/>
          </a:p>
        </p:txBody>
      </p:sp>
    </p:spTree>
    <p:extLst>
      <p:ext uri="{BB962C8B-B14F-4D97-AF65-F5344CB8AC3E}">
        <p14:creationId xmlns:p14="http://schemas.microsoft.com/office/powerpoint/2010/main" val="2553448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dirty="0"/>
              <a:t>DEMO: Real world remote timer job</a:t>
            </a:r>
          </a:p>
        </p:txBody>
      </p:sp>
      <p:sp>
        <p:nvSpPr>
          <p:cNvPr id="4" name="Text Placeholder 3"/>
          <p:cNvSpPr>
            <a:spLocks noGrp="1"/>
          </p:cNvSpPr>
          <p:nvPr>
            <p:ph type="body" sz="quarter" idx="12"/>
          </p:nvPr>
        </p:nvSpPr>
        <p:spPr/>
        <p:txBody>
          <a:bodyPr/>
          <a:lstStyle/>
          <a:p>
            <a:endParaRPr lang="en-US" dirty="0"/>
          </a:p>
        </p:txBody>
      </p:sp>
      <p:pic>
        <p:nvPicPr>
          <p:cNvPr id="83" name="Picture 82"/>
          <p:cNvPicPr>
            <a:picLocks noChangeAspect="1"/>
          </p:cNvPicPr>
          <p:nvPr/>
        </p:nvPicPr>
        <p:blipFill>
          <a:blip r:embed="rId2"/>
          <a:stretch>
            <a:fillRect/>
          </a:stretch>
        </p:blipFill>
        <p:spPr>
          <a:xfrm>
            <a:off x="4526402" y="3305331"/>
            <a:ext cx="6126871" cy="3203260"/>
          </a:xfrm>
          <a:prstGeom prst="rect">
            <a:avLst/>
          </a:prstGeom>
        </p:spPr>
      </p:pic>
      <p:pic>
        <p:nvPicPr>
          <p:cNvPr id="85" name="Picture 84"/>
          <p:cNvPicPr>
            <a:picLocks noChangeAspect="1"/>
          </p:cNvPicPr>
          <p:nvPr/>
        </p:nvPicPr>
        <p:blipFill>
          <a:blip r:embed="rId3"/>
          <a:stretch>
            <a:fillRect/>
          </a:stretch>
        </p:blipFill>
        <p:spPr>
          <a:xfrm>
            <a:off x="10653273" y="5177227"/>
            <a:ext cx="1490672" cy="1331364"/>
          </a:xfrm>
          <a:prstGeom prst="rect">
            <a:avLst/>
          </a:prstGeom>
        </p:spPr>
      </p:pic>
      <p:sp>
        <p:nvSpPr>
          <p:cNvPr id="7" name="Oval 6"/>
          <p:cNvSpPr/>
          <p:nvPr/>
        </p:nvSpPr>
        <p:spPr bwMode="auto">
          <a:xfrm flipH="1">
            <a:off x="7901704" y="2725715"/>
            <a:ext cx="950275" cy="950275"/>
          </a:xfrm>
          <a:prstGeom prst="ellipse">
            <a:avLst/>
          </a:prstGeom>
          <a:ln w="19050" cap="rnd">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8" name="Straight Connector 7"/>
          <p:cNvCxnSpPr/>
          <p:nvPr/>
        </p:nvCxnSpPr>
        <p:spPr>
          <a:xfrm flipH="1">
            <a:off x="7663943" y="3657600"/>
            <a:ext cx="475523" cy="898497"/>
          </a:xfrm>
          <a:prstGeom prst="line">
            <a:avLst/>
          </a:prstGeom>
          <a:ln w="19050" cap="rnd">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7190" t="22653" r="69293" b="31230"/>
          <a:stretch/>
        </p:blipFill>
        <p:spPr>
          <a:xfrm>
            <a:off x="8046781" y="2971122"/>
            <a:ext cx="660120" cy="408005"/>
          </a:xfrm>
          <a:prstGeom prst="rect">
            <a:avLst/>
          </a:prstGeom>
        </p:spPr>
      </p:pic>
    </p:spTree>
    <p:extLst>
      <p:ext uri="{BB962C8B-B14F-4D97-AF65-F5344CB8AC3E}">
        <p14:creationId xmlns:p14="http://schemas.microsoft.com/office/powerpoint/2010/main" val="27078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03437" y="1633687"/>
            <a:ext cx="7639021" cy="2179058"/>
          </a:xfrm>
        </p:spPr>
        <p:txBody>
          <a:bodyPr/>
          <a:lstStyle/>
          <a:p>
            <a:r>
              <a:rPr lang="en-US" sz="4800" dirty="0"/>
              <a:t>Using Azure as the platform to host your remote operations</a:t>
            </a:r>
          </a:p>
        </p:txBody>
      </p:sp>
      <p:sp>
        <p:nvSpPr>
          <p:cNvPr id="5" name="Text Placeholder 4"/>
          <p:cNvSpPr>
            <a:spLocks noGrp="1"/>
          </p:cNvSpPr>
          <p:nvPr>
            <p:ph type="body" sz="quarter" idx="12"/>
          </p:nvPr>
        </p:nvSpPr>
        <p:spPr/>
        <p:txBody>
          <a:bodyPr/>
          <a:lstStyle/>
          <a:p>
            <a:r>
              <a:rPr lang="en-US" dirty="0"/>
              <a:t>3</a:t>
            </a:r>
          </a:p>
        </p:txBody>
      </p:sp>
      <p:grpSp>
        <p:nvGrpSpPr>
          <p:cNvPr id="6" name="Group 5"/>
          <p:cNvGrpSpPr/>
          <p:nvPr/>
        </p:nvGrpSpPr>
        <p:grpSpPr>
          <a:xfrm>
            <a:off x="7657993" y="3089395"/>
            <a:ext cx="4511783" cy="3608268"/>
            <a:chOff x="6527800" y="2483620"/>
            <a:chExt cx="5473700" cy="4377555"/>
          </a:xfrm>
        </p:grpSpPr>
        <p:grpSp>
          <p:nvGrpSpPr>
            <p:cNvPr id="7" name="Group 6"/>
            <p:cNvGrpSpPr/>
            <p:nvPr/>
          </p:nvGrpSpPr>
          <p:grpSpPr>
            <a:xfrm flipH="1">
              <a:off x="8613773" y="2483620"/>
              <a:ext cx="1958976" cy="4377555"/>
              <a:chOff x="8956675" y="449263"/>
              <a:chExt cx="2063751" cy="4611687"/>
            </a:xfrm>
          </p:grpSpPr>
          <p:sp>
            <p:nvSpPr>
              <p:cNvPr id="45"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6"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7"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8"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9"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0"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1"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2"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3"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4"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5"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6"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7"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8"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9"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60"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61"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62"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63"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64"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65"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66"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67"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68"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69"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70"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71"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nvGrpSpPr>
            <p:cNvPr id="8" name="Group 7"/>
            <p:cNvGrpSpPr/>
            <p:nvPr/>
          </p:nvGrpSpPr>
          <p:grpSpPr>
            <a:xfrm>
              <a:off x="6527800" y="3994753"/>
              <a:ext cx="3240121" cy="2863247"/>
              <a:chOff x="7045326" y="4452083"/>
              <a:chExt cx="2722595" cy="2405917"/>
            </a:xfrm>
          </p:grpSpPr>
          <p:sp>
            <p:nvSpPr>
              <p:cNvPr id="34"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5"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6"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7"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8"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9"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0"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1"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2"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3"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4"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nvGrpSpPr>
            <p:cNvPr id="9" name="Group 8"/>
            <p:cNvGrpSpPr/>
            <p:nvPr/>
          </p:nvGrpSpPr>
          <p:grpSpPr>
            <a:xfrm>
              <a:off x="10091976" y="4361890"/>
              <a:ext cx="1909524" cy="2419674"/>
              <a:chOff x="10091976" y="4967384"/>
              <a:chExt cx="1431688" cy="1814179"/>
            </a:xfrm>
          </p:grpSpPr>
          <p:sp>
            <p:nvSpPr>
              <p:cNvPr id="10"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1"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2"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3"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4"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5"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6"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7"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8"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9"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0"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1"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2"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3"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4"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5"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6"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7"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8"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9"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0"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1"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2"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33"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spTree>
    <p:extLst>
      <p:ext uri="{BB962C8B-B14F-4D97-AF65-F5344CB8AC3E}">
        <p14:creationId xmlns:p14="http://schemas.microsoft.com/office/powerpoint/2010/main" val="337726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61" name="Group 560"/>
          <p:cNvGrpSpPr/>
          <p:nvPr/>
        </p:nvGrpSpPr>
        <p:grpSpPr>
          <a:xfrm>
            <a:off x="6139845" y="1948176"/>
            <a:ext cx="5484193" cy="2756316"/>
            <a:chOff x="6017576" y="1174439"/>
            <a:chExt cx="5486400" cy="2757425"/>
          </a:xfrm>
        </p:grpSpPr>
        <p:sp>
          <p:nvSpPr>
            <p:cNvPr id="526" name="Rectangle 5"/>
            <p:cNvSpPr/>
            <p:nvPr/>
          </p:nvSpPr>
          <p:spPr bwMode="auto">
            <a:xfrm>
              <a:off x="6017576" y="1174439"/>
              <a:ext cx="5486400" cy="2757425"/>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27" name="Rectangle 6"/>
            <p:cNvSpPr/>
            <p:nvPr/>
          </p:nvSpPr>
          <p:spPr bwMode="auto">
            <a:xfrm>
              <a:off x="6017576" y="1174439"/>
              <a:ext cx="137160" cy="2757425"/>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p:cNvGrpSpPr/>
          <p:nvPr/>
        </p:nvGrpSpPr>
        <p:grpSpPr>
          <a:xfrm>
            <a:off x="411911" y="1948175"/>
            <a:ext cx="5484193" cy="2740835"/>
            <a:chOff x="401419" y="1910149"/>
            <a:chExt cx="5377148" cy="2687337"/>
          </a:xfrm>
        </p:grpSpPr>
        <p:sp>
          <p:nvSpPr>
            <p:cNvPr id="1381" name="Rectangle 11"/>
            <p:cNvSpPr/>
            <p:nvPr/>
          </p:nvSpPr>
          <p:spPr bwMode="auto">
            <a:xfrm>
              <a:off x="401419" y="1910149"/>
              <a:ext cx="5377148" cy="2687337"/>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23" name="Rectangle 12"/>
            <p:cNvSpPr/>
            <p:nvPr/>
          </p:nvSpPr>
          <p:spPr bwMode="auto">
            <a:xfrm>
              <a:off x="401419" y="1910149"/>
              <a:ext cx="134076" cy="2687337"/>
            </a:xfrm>
            <a:prstGeom prst="rect">
              <a:avLst/>
            </a:prstGeom>
            <a:solidFill>
              <a:srgbClr val="9528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Content Placeholder 2"/>
          <p:cNvSpPr>
            <a:spLocks noGrp="1"/>
          </p:cNvSpPr>
          <p:nvPr>
            <p:ph type="body" sz="quarter" idx="4294967295"/>
          </p:nvPr>
        </p:nvSpPr>
        <p:spPr>
          <a:xfrm>
            <a:off x="550095" y="1945352"/>
            <a:ext cx="4891311" cy="2808669"/>
          </a:xfrm>
        </p:spPr>
        <p:txBody>
          <a:bodyPr vert="horz" wrap="square" lIns="228508" tIns="146246" rIns="182806" bIns="146246" rtlCol="0">
            <a:spAutoFit/>
          </a:bodyPr>
          <a:lstStyle/>
          <a:p>
            <a:pPr marL="0" indent="0">
              <a:spcBef>
                <a:spcPts val="1799"/>
              </a:spcBef>
              <a:buNone/>
            </a:pPr>
            <a:r>
              <a:rPr lang="en-US" sz="3198" dirty="0">
                <a:solidFill>
                  <a:schemeClr val="bg1"/>
                </a:solidFill>
              </a:rPr>
              <a:t>Code samples</a:t>
            </a:r>
          </a:p>
          <a:p>
            <a:pPr marL="0" indent="0">
              <a:spcBef>
                <a:spcPts val="1799"/>
              </a:spcBef>
              <a:buNone/>
            </a:pPr>
            <a:r>
              <a:rPr lang="en-US" sz="3198" dirty="0">
                <a:solidFill>
                  <a:schemeClr val="bg1"/>
                </a:solidFill>
              </a:rPr>
              <a:t>Guidance documentation</a:t>
            </a:r>
          </a:p>
          <a:p>
            <a:pPr marL="0" indent="0">
              <a:spcBef>
                <a:spcPts val="1799"/>
              </a:spcBef>
              <a:buNone/>
            </a:pPr>
            <a:r>
              <a:rPr lang="en-US" sz="3198" dirty="0">
                <a:solidFill>
                  <a:schemeClr val="bg1"/>
                </a:solidFill>
              </a:rPr>
              <a:t>Monthly community calls</a:t>
            </a:r>
          </a:p>
          <a:p>
            <a:pPr marL="0" indent="0">
              <a:spcBef>
                <a:spcPts val="1799"/>
              </a:spcBef>
              <a:buNone/>
            </a:pPr>
            <a:r>
              <a:rPr lang="en-US" sz="3198" dirty="0">
                <a:solidFill>
                  <a:schemeClr val="bg1"/>
                </a:solidFill>
              </a:rPr>
              <a:t>Case Studies</a:t>
            </a:r>
          </a:p>
        </p:txBody>
      </p:sp>
      <p:sp>
        <p:nvSpPr>
          <p:cNvPr id="4" name="Content Placeholder 3"/>
          <p:cNvSpPr>
            <a:spLocks noGrp="1"/>
          </p:cNvSpPr>
          <p:nvPr>
            <p:ph type="body" sz="quarter" idx="4294967295"/>
          </p:nvPr>
        </p:nvSpPr>
        <p:spPr>
          <a:xfrm>
            <a:off x="6259796" y="1978795"/>
            <a:ext cx="5134175" cy="2951234"/>
          </a:xfrm>
        </p:spPr>
        <p:txBody>
          <a:bodyPr vert="horz" wrap="square" lIns="228508" tIns="146246" rIns="182806" bIns="146246" rtlCol="0">
            <a:spAutoFit/>
          </a:bodyPr>
          <a:lstStyle/>
          <a:p>
            <a:pPr marL="0" indent="0">
              <a:spcBef>
                <a:spcPts val="1799"/>
              </a:spcBef>
              <a:buNone/>
            </a:pPr>
            <a:r>
              <a:rPr lang="en-US" sz="3598" b="1" dirty="0">
                <a:solidFill>
                  <a:schemeClr val="bg1"/>
                </a:solidFill>
              </a:rPr>
              <a:t>Themes</a:t>
            </a:r>
          </a:p>
          <a:p>
            <a:pPr marL="0" indent="0">
              <a:spcBef>
                <a:spcPts val="800"/>
              </a:spcBef>
              <a:buNone/>
            </a:pPr>
            <a:r>
              <a:rPr lang="en-US" sz="2448" dirty="0">
                <a:solidFill>
                  <a:schemeClr val="bg1"/>
                </a:solidFill>
              </a:rPr>
              <a:t>SharePoint add-ins</a:t>
            </a:r>
          </a:p>
          <a:p>
            <a:pPr marL="0" indent="0">
              <a:spcBef>
                <a:spcPts val="800"/>
              </a:spcBef>
              <a:buNone/>
            </a:pPr>
            <a:r>
              <a:rPr lang="en-US" sz="2448" dirty="0">
                <a:solidFill>
                  <a:schemeClr val="bg1"/>
                </a:solidFill>
              </a:rPr>
              <a:t>Microsoft Graph, Office 365 APIs etc.</a:t>
            </a:r>
          </a:p>
          <a:p>
            <a:pPr marL="0" indent="0">
              <a:spcBef>
                <a:spcPts val="800"/>
              </a:spcBef>
              <a:buNone/>
            </a:pPr>
            <a:r>
              <a:rPr lang="en-US" sz="2448" dirty="0">
                <a:solidFill>
                  <a:schemeClr val="bg1"/>
                </a:solidFill>
              </a:rPr>
              <a:t>Remote provisioning</a:t>
            </a:r>
          </a:p>
          <a:p>
            <a:pPr marL="0" indent="0">
              <a:spcBef>
                <a:spcPts val="800"/>
              </a:spcBef>
              <a:buNone/>
            </a:pPr>
            <a:r>
              <a:rPr lang="en-US" sz="2448" dirty="0">
                <a:solidFill>
                  <a:schemeClr val="bg1"/>
                </a:solidFill>
              </a:rPr>
              <a:t>Client side development</a:t>
            </a:r>
          </a:p>
        </p:txBody>
      </p:sp>
      <p:sp>
        <p:nvSpPr>
          <p:cNvPr id="1292" name="Freeform 293"/>
          <p:cNvSpPr>
            <a:spLocks/>
          </p:cNvSpPr>
          <p:nvPr/>
        </p:nvSpPr>
        <p:spPr bwMode="auto">
          <a:xfrm>
            <a:off x="8881943" y="4947631"/>
            <a:ext cx="900757" cy="2034312"/>
          </a:xfrm>
          <a:custGeom>
            <a:avLst/>
            <a:gdLst>
              <a:gd name="T0" fmla="*/ 183 w 233"/>
              <a:gd name="T1" fmla="*/ 95 h 526"/>
              <a:gd name="T2" fmla="*/ 182 w 233"/>
              <a:gd name="T3" fmla="*/ 95 h 526"/>
              <a:gd name="T4" fmla="*/ 182 w 233"/>
              <a:gd name="T5" fmla="*/ 95 h 526"/>
              <a:gd name="T6" fmla="*/ 132 w 233"/>
              <a:gd name="T7" fmla="*/ 91 h 526"/>
              <a:gd name="T8" fmla="*/ 132 w 233"/>
              <a:gd name="T9" fmla="*/ 83 h 526"/>
              <a:gd name="T10" fmla="*/ 143 w 233"/>
              <a:gd name="T11" fmla="*/ 70 h 526"/>
              <a:gd name="T12" fmla="*/ 143 w 233"/>
              <a:gd name="T13" fmla="*/ 59 h 526"/>
              <a:gd name="T14" fmla="*/ 148 w 233"/>
              <a:gd name="T15" fmla="*/ 54 h 526"/>
              <a:gd name="T16" fmla="*/ 148 w 233"/>
              <a:gd name="T17" fmla="*/ 44 h 526"/>
              <a:gd name="T18" fmla="*/ 145 w 233"/>
              <a:gd name="T19" fmla="*/ 40 h 526"/>
              <a:gd name="T20" fmla="*/ 151 w 233"/>
              <a:gd name="T21" fmla="*/ 26 h 526"/>
              <a:gd name="T22" fmla="*/ 132 w 233"/>
              <a:gd name="T23" fmla="*/ 7 h 526"/>
              <a:gd name="T24" fmla="*/ 131 w 233"/>
              <a:gd name="T25" fmla="*/ 7 h 526"/>
              <a:gd name="T26" fmla="*/ 110 w 233"/>
              <a:gd name="T27" fmla="*/ 0 h 526"/>
              <a:gd name="T28" fmla="*/ 81 w 233"/>
              <a:gd name="T29" fmla="*/ 25 h 526"/>
              <a:gd name="T30" fmla="*/ 87 w 233"/>
              <a:gd name="T31" fmla="*/ 39 h 526"/>
              <a:gd name="T32" fmla="*/ 83 w 233"/>
              <a:gd name="T33" fmla="*/ 44 h 526"/>
              <a:gd name="T34" fmla="*/ 83 w 233"/>
              <a:gd name="T35" fmla="*/ 54 h 526"/>
              <a:gd name="T36" fmla="*/ 88 w 233"/>
              <a:gd name="T37" fmla="*/ 59 h 526"/>
              <a:gd name="T38" fmla="*/ 88 w 233"/>
              <a:gd name="T39" fmla="*/ 70 h 526"/>
              <a:gd name="T40" fmla="*/ 99 w 233"/>
              <a:gd name="T41" fmla="*/ 83 h 526"/>
              <a:gd name="T42" fmla="*/ 99 w 233"/>
              <a:gd name="T43" fmla="*/ 91 h 526"/>
              <a:gd name="T44" fmla="*/ 49 w 233"/>
              <a:gd name="T45" fmla="*/ 95 h 526"/>
              <a:gd name="T46" fmla="*/ 49 w 233"/>
              <a:gd name="T47" fmla="*/ 97 h 526"/>
              <a:gd name="T48" fmla="*/ 0 w 233"/>
              <a:gd name="T49" fmla="*/ 276 h 526"/>
              <a:gd name="T50" fmla="*/ 3 w 233"/>
              <a:gd name="T51" fmla="*/ 276 h 526"/>
              <a:gd name="T52" fmla="*/ 3 w 233"/>
              <a:gd name="T53" fmla="*/ 289 h 526"/>
              <a:gd name="T54" fmla="*/ 14 w 233"/>
              <a:gd name="T55" fmla="*/ 299 h 526"/>
              <a:gd name="T56" fmla="*/ 25 w 233"/>
              <a:gd name="T57" fmla="*/ 289 h 526"/>
              <a:gd name="T58" fmla="*/ 25 w 233"/>
              <a:gd name="T59" fmla="*/ 276 h 526"/>
              <a:gd name="T60" fmla="*/ 28 w 233"/>
              <a:gd name="T61" fmla="*/ 276 h 526"/>
              <a:gd name="T62" fmla="*/ 49 w 233"/>
              <a:gd name="T63" fmla="*/ 176 h 526"/>
              <a:gd name="T64" fmla="*/ 49 w 233"/>
              <a:gd name="T65" fmla="*/ 319 h 526"/>
              <a:gd name="T66" fmla="*/ 67 w 233"/>
              <a:gd name="T67" fmla="*/ 319 h 526"/>
              <a:gd name="T68" fmla="*/ 73 w 233"/>
              <a:gd name="T69" fmla="*/ 509 h 526"/>
              <a:gd name="T70" fmla="*/ 79 w 233"/>
              <a:gd name="T71" fmla="*/ 509 h 526"/>
              <a:gd name="T72" fmla="*/ 70 w 233"/>
              <a:gd name="T73" fmla="*/ 526 h 526"/>
              <a:gd name="T74" fmla="*/ 111 w 233"/>
              <a:gd name="T75" fmla="*/ 526 h 526"/>
              <a:gd name="T76" fmla="*/ 102 w 233"/>
              <a:gd name="T77" fmla="*/ 509 h 526"/>
              <a:gd name="T78" fmla="*/ 108 w 233"/>
              <a:gd name="T79" fmla="*/ 509 h 526"/>
              <a:gd name="T80" fmla="*/ 115 w 233"/>
              <a:gd name="T81" fmla="*/ 319 h 526"/>
              <a:gd name="T82" fmla="*/ 117 w 233"/>
              <a:gd name="T83" fmla="*/ 319 h 526"/>
              <a:gd name="T84" fmla="*/ 123 w 233"/>
              <a:gd name="T85" fmla="*/ 509 h 526"/>
              <a:gd name="T86" fmla="*/ 129 w 233"/>
              <a:gd name="T87" fmla="*/ 509 h 526"/>
              <a:gd name="T88" fmla="*/ 120 w 233"/>
              <a:gd name="T89" fmla="*/ 526 h 526"/>
              <a:gd name="T90" fmla="*/ 161 w 233"/>
              <a:gd name="T91" fmla="*/ 526 h 526"/>
              <a:gd name="T92" fmla="*/ 153 w 233"/>
              <a:gd name="T93" fmla="*/ 509 h 526"/>
              <a:gd name="T94" fmla="*/ 158 w 233"/>
              <a:gd name="T95" fmla="*/ 509 h 526"/>
              <a:gd name="T96" fmla="*/ 165 w 233"/>
              <a:gd name="T97" fmla="*/ 319 h 526"/>
              <a:gd name="T98" fmla="*/ 182 w 233"/>
              <a:gd name="T99" fmla="*/ 319 h 526"/>
              <a:gd name="T100" fmla="*/ 182 w 233"/>
              <a:gd name="T101" fmla="*/ 173 h 526"/>
              <a:gd name="T102" fmla="*/ 204 w 233"/>
              <a:gd name="T103" fmla="*/ 276 h 526"/>
              <a:gd name="T104" fmla="*/ 208 w 233"/>
              <a:gd name="T105" fmla="*/ 276 h 526"/>
              <a:gd name="T106" fmla="*/ 208 w 233"/>
              <a:gd name="T107" fmla="*/ 289 h 526"/>
              <a:gd name="T108" fmla="*/ 218 w 233"/>
              <a:gd name="T109" fmla="*/ 299 h 526"/>
              <a:gd name="T110" fmla="*/ 229 w 233"/>
              <a:gd name="T111" fmla="*/ 289 h 526"/>
              <a:gd name="T112" fmla="*/ 229 w 233"/>
              <a:gd name="T113" fmla="*/ 276 h 526"/>
              <a:gd name="T114" fmla="*/ 233 w 233"/>
              <a:gd name="T115" fmla="*/ 276 h 526"/>
              <a:gd name="T116" fmla="*/ 183 w 233"/>
              <a:gd name="T117" fmla="*/ 9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3" h="526">
                <a:moveTo>
                  <a:pt x="183" y="95"/>
                </a:moveTo>
                <a:cubicBezTo>
                  <a:pt x="182" y="95"/>
                  <a:pt x="182" y="95"/>
                  <a:pt x="182" y="95"/>
                </a:cubicBezTo>
                <a:cubicBezTo>
                  <a:pt x="182" y="95"/>
                  <a:pt x="182" y="95"/>
                  <a:pt x="182" y="95"/>
                </a:cubicBezTo>
                <a:cubicBezTo>
                  <a:pt x="132" y="91"/>
                  <a:pt x="132" y="91"/>
                  <a:pt x="132" y="91"/>
                </a:cubicBezTo>
                <a:cubicBezTo>
                  <a:pt x="132" y="83"/>
                  <a:pt x="132" y="83"/>
                  <a:pt x="132" y="83"/>
                </a:cubicBezTo>
                <a:cubicBezTo>
                  <a:pt x="138" y="82"/>
                  <a:pt x="143" y="77"/>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3"/>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9"/>
                  <a:pt x="49" y="319"/>
                  <a:pt x="49" y="319"/>
                </a:cubicBezTo>
                <a:cubicBezTo>
                  <a:pt x="67" y="319"/>
                  <a:pt x="67" y="319"/>
                  <a:pt x="67" y="319"/>
                </a:cubicBezTo>
                <a:cubicBezTo>
                  <a:pt x="73" y="509"/>
                  <a:pt x="73" y="509"/>
                  <a:pt x="73" y="509"/>
                </a:cubicBezTo>
                <a:cubicBezTo>
                  <a:pt x="79" y="509"/>
                  <a:pt x="79" y="509"/>
                  <a:pt x="79" y="509"/>
                </a:cubicBezTo>
                <a:cubicBezTo>
                  <a:pt x="74" y="513"/>
                  <a:pt x="70" y="519"/>
                  <a:pt x="70" y="526"/>
                </a:cubicBezTo>
                <a:cubicBezTo>
                  <a:pt x="111" y="526"/>
                  <a:pt x="111" y="526"/>
                  <a:pt x="111" y="526"/>
                </a:cubicBezTo>
                <a:cubicBezTo>
                  <a:pt x="111" y="519"/>
                  <a:pt x="108" y="513"/>
                  <a:pt x="102" y="509"/>
                </a:cubicBezTo>
                <a:cubicBezTo>
                  <a:pt x="108" y="509"/>
                  <a:pt x="108" y="509"/>
                  <a:pt x="108" y="509"/>
                </a:cubicBezTo>
                <a:cubicBezTo>
                  <a:pt x="115" y="319"/>
                  <a:pt x="115" y="319"/>
                  <a:pt x="115" y="319"/>
                </a:cubicBezTo>
                <a:cubicBezTo>
                  <a:pt x="117" y="319"/>
                  <a:pt x="117" y="319"/>
                  <a:pt x="117" y="319"/>
                </a:cubicBezTo>
                <a:cubicBezTo>
                  <a:pt x="123" y="509"/>
                  <a:pt x="123" y="509"/>
                  <a:pt x="123" y="509"/>
                </a:cubicBezTo>
                <a:cubicBezTo>
                  <a:pt x="129" y="509"/>
                  <a:pt x="129" y="509"/>
                  <a:pt x="129" y="509"/>
                </a:cubicBezTo>
                <a:cubicBezTo>
                  <a:pt x="124" y="513"/>
                  <a:pt x="120" y="519"/>
                  <a:pt x="120" y="526"/>
                </a:cubicBezTo>
                <a:cubicBezTo>
                  <a:pt x="161" y="526"/>
                  <a:pt x="161" y="526"/>
                  <a:pt x="161" y="526"/>
                </a:cubicBezTo>
                <a:cubicBezTo>
                  <a:pt x="161" y="519"/>
                  <a:pt x="158" y="513"/>
                  <a:pt x="153" y="509"/>
                </a:cubicBezTo>
                <a:cubicBezTo>
                  <a:pt x="158" y="509"/>
                  <a:pt x="158" y="509"/>
                  <a:pt x="158" y="509"/>
                </a:cubicBezTo>
                <a:cubicBezTo>
                  <a:pt x="165" y="319"/>
                  <a:pt x="165" y="319"/>
                  <a:pt x="165" y="319"/>
                </a:cubicBezTo>
                <a:cubicBezTo>
                  <a:pt x="182" y="319"/>
                  <a:pt x="182" y="319"/>
                  <a:pt x="182" y="319"/>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4"/>
                  <a:pt x="183" y="95"/>
                </a:cubicBezTo>
                <a:close/>
              </a:path>
            </a:pathLst>
          </a:custGeom>
          <a:solidFill>
            <a:srgbClr val="005A9E"/>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293" name="Freeform 294"/>
          <p:cNvSpPr>
            <a:spLocks/>
          </p:cNvSpPr>
          <p:nvPr/>
        </p:nvSpPr>
        <p:spPr bwMode="auto">
          <a:xfrm>
            <a:off x="9714631" y="5011109"/>
            <a:ext cx="660736" cy="1973035"/>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005A9E"/>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294" name="Freeform 295"/>
          <p:cNvSpPr>
            <a:spLocks/>
          </p:cNvSpPr>
          <p:nvPr/>
        </p:nvSpPr>
        <p:spPr bwMode="auto">
          <a:xfrm>
            <a:off x="11444502" y="5197285"/>
            <a:ext cx="599313" cy="1784657"/>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1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8 w 167"/>
              <a:gd name="T43" fmla="*/ 498 h 498"/>
              <a:gd name="T44" fmla="*/ 82 w 167"/>
              <a:gd name="T45" fmla="*/ 498 h 498"/>
              <a:gd name="T46" fmla="*/ 82 w 167"/>
              <a:gd name="T47" fmla="*/ 376 h 498"/>
              <a:gd name="T48" fmla="*/ 92 w 167"/>
              <a:gd name="T49" fmla="*/ 490 h 498"/>
              <a:gd name="T50" fmla="*/ 92 w 167"/>
              <a:gd name="T51" fmla="*/ 498 h 498"/>
              <a:gd name="T52" fmla="*/ 116 w 167"/>
              <a:gd name="T53" fmla="*/ 498 h 498"/>
              <a:gd name="T54" fmla="*/ 117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1" y="73"/>
                </a:cubicBezTo>
                <a:cubicBezTo>
                  <a:pt x="119" y="79"/>
                  <a:pt x="114" y="77"/>
                  <a:pt x="113" y="73"/>
                </a:cubicBezTo>
                <a:cubicBezTo>
                  <a:pt x="112" y="71"/>
                  <a:pt x="114" y="66"/>
                  <a:pt x="116" y="62"/>
                </a:cubicBezTo>
                <a:cubicBezTo>
                  <a:pt x="117"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2"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1" y="101"/>
                  <a:pt x="31" y="101"/>
                  <a:pt x="31" y="101"/>
                </a:cubicBezTo>
                <a:cubicBezTo>
                  <a:pt x="31" y="101"/>
                  <a:pt x="31" y="101"/>
                  <a:pt x="31" y="101"/>
                </a:cubicBezTo>
                <a:cubicBezTo>
                  <a:pt x="31" y="101"/>
                  <a:pt x="30" y="101"/>
                  <a:pt x="30" y="101"/>
                </a:cubicBezTo>
                <a:cubicBezTo>
                  <a:pt x="11" y="142"/>
                  <a:pt x="5"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5" y="376"/>
                  <a:pt x="55" y="376"/>
                  <a:pt x="55" y="376"/>
                </a:cubicBezTo>
                <a:cubicBezTo>
                  <a:pt x="57" y="490"/>
                  <a:pt x="57" y="490"/>
                  <a:pt x="57" y="490"/>
                </a:cubicBezTo>
                <a:cubicBezTo>
                  <a:pt x="56" y="492"/>
                  <a:pt x="55" y="495"/>
                  <a:pt x="55" y="498"/>
                </a:cubicBezTo>
                <a:cubicBezTo>
                  <a:pt x="58" y="498"/>
                  <a:pt x="58" y="498"/>
                  <a:pt x="58"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2" y="490"/>
                  <a:pt x="92" y="490"/>
                  <a:pt x="92"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4" y="490"/>
                </a:cubicBezTo>
                <a:cubicBezTo>
                  <a:pt x="117" y="376"/>
                  <a:pt x="117" y="376"/>
                  <a:pt x="117" y="376"/>
                </a:cubicBezTo>
                <a:cubicBezTo>
                  <a:pt x="129" y="376"/>
                  <a:pt x="129" y="376"/>
                  <a:pt x="129" y="376"/>
                </a:cubicBezTo>
                <a:cubicBezTo>
                  <a:pt x="129" y="262"/>
                  <a:pt x="129" y="262"/>
                  <a:pt x="129" y="262"/>
                </a:cubicBezTo>
                <a:cubicBezTo>
                  <a:pt x="134" y="155"/>
                  <a:pt x="134" y="155"/>
                  <a:pt x="134" y="155"/>
                </a:cubicBezTo>
                <a:cubicBezTo>
                  <a:pt x="140" y="179"/>
                  <a:pt x="144" y="203"/>
                  <a:pt x="146" y="229"/>
                </a:cubicBezTo>
                <a:cubicBezTo>
                  <a:pt x="149" y="229"/>
                  <a:pt x="149" y="229"/>
                  <a:pt x="149" y="229"/>
                </a:cubicBezTo>
                <a:cubicBezTo>
                  <a:pt x="149" y="238"/>
                  <a:pt x="149" y="238"/>
                  <a:pt x="149" y="238"/>
                </a:cubicBezTo>
                <a:cubicBezTo>
                  <a:pt x="149" y="242"/>
                  <a:pt x="152" y="246"/>
                  <a:pt x="156" y="246"/>
                </a:cubicBezTo>
                <a:cubicBezTo>
                  <a:pt x="161" y="246"/>
                  <a:pt x="164" y="242"/>
                  <a:pt x="164" y="238"/>
                </a:cubicBezTo>
                <a:cubicBezTo>
                  <a:pt x="164" y="229"/>
                  <a:pt x="164" y="229"/>
                  <a:pt x="164" y="229"/>
                </a:cubicBezTo>
                <a:cubicBezTo>
                  <a:pt x="167" y="229"/>
                  <a:pt x="167" y="229"/>
                  <a:pt x="167" y="229"/>
                </a:cubicBezTo>
                <a:cubicBezTo>
                  <a:pt x="162" y="183"/>
                  <a:pt x="157" y="142"/>
                  <a:pt x="137" y="101"/>
                </a:cubicBezTo>
                <a:close/>
              </a:path>
            </a:pathLst>
          </a:custGeom>
          <a:solidFill>
            <a:srgbClr val="005A9E"/>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295" name="Freeform 296"/>
          <p:cNvSpPr>
            <a:spLocks/>
          </p:cNvSpPr>
          <p:nvPr/>
        </p:nvSpPr>
        <p:spPr bwMode="auto">
          <a:xfrm>
            <a:off x="10476640" y="5008678"/>
            <a:ext cx="908100" cy="1973267"/>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005A9E"/>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58" name="Freeform 389"/>
          <p:cNvSpPr>
            <a:spLocks/>
          </p:cNvSpPr>
          <p:nvPr/>
        </p:nvSpPr>
        <p:spPr bwMode="auto">
          <a:xfrm flipH="1">
            <a:off x="7808211" y="4933518"/>
            <a:ext cx="908704" cy="2051305"/>
          </a:xfrm>
          <a:custGeom>
            <a:avLst/>
            <a:gdLst>
              <a:gd name="T0" fmla="*/ 189 w 241"/>
              <a:gd name="T1" fmla="*/ 99 h 545"/>
              <a:gd name="T2" fmla="*/ 189 w 241"/>
              <a:gd name="T3" fmla="*/ 99 h 545"/>
              <a:gd name="T4" fmla="*/ 189 w 241"/>
              <a:gd name="T5" fmla="*/ 99 h 545"/>
              <a:gd name="T6" fmla="*/ 137 w 241"/>
              <a:gd name="T7" fmla="*/ 94 h 545"/>
              <a:gd name="T8" fmla="*/ 137 w 241"/>
              <a:gd name="T9" fmla="*/ 86 h 545"/>
              <a:gd name="T10" fmla="*/ 148 w 241"/>
              <a:gd name="T11" fmla="*/ 73 h 545"/>
              <a:gd name="T12" fmla="*/ 148 w 241"/>
              <a:gd name="T13" fmla="*/ 61 h 545"/>
              <a:gd name="T14" fmla="*/ 153 w 241"/>
              <a:gd name="T15" fmla="*/ 56 h 545"/>
              <a:gd name="T16" fmla="*/ 153 w 241"/>
              <a:gd name="T17" fmla="*/ 46 h 545"/>
              <a:gd name="T18" fmla="*/ 150 w 241"/>
              <a:gd name="T19" fmla="*/ 41 h 545"/>
              <a:gd name="T20" fmla="*/ 156 w 241"/>
              <a:gd name="T21" fmla="*/ 27 h 545"/>
              <a:gd name="T22" fmla="*/ 136 w 241"/>
              <a:gd name="T23" fmla="*/ 7 h 545"/>
              <a:gd name="T24" fmla="*/ 136 w 241"/>
              <a:gd name="T25" fmla="*/ 7 h 545"/>
              <a:gd name="T26" fmla="*/ 114 w 241"/>
              <a:gd name="T27" fmla="*/ 0 h 545"/>
              <a:gd name="T28" fmla="*/ 84 w 241"/>
              <a:gd name="T29" fmla="*/ 25 h 545"/>
              <a:gd name="T30" fmla="*/ 90 w 241"/>
              <a:gd name="T31" fmla="*/ 41 h 545"/>
              <a:gd name="T32" fmla="*/ 86 w 241"/>
              <a:gd name="T33" fmla="*/ 46 h 545"/>
              <a:gd name="T34" fmla="*/ 86 w 241"/>
              <a:gd name="T35" fmla="*/ 56 h 545"/>
              <a:gd name="T36" fmla="*/ 91 w 241"/>
              <a:gd name="T37" fmla="*/ 61 h 545"/>
              <a:gd name="T38" fmla="*/ 91 w 241"/>
              <a:gd name="T39" fmla="*/ 73 h 545"/>
              <a:gd name="T40" fmla="*/ 103 w 241"/>
              <a:gd name="T41" fmla="*/ 86 h 545"/>
              <a:gd name="T42" fmla="*/ 103 w 241"/>
              <a:gd name="T43" fmla="*/ 94 h 545"/>
              <a:gd name="T44" fmla="*/ 51 w 241"/>
              <a:gd name="T45" fmla="*/ 99 h 545"/>
              <a:gd name="T46" fmla="*/ 51 w 241"/>
              <a:gd name="T47" fmla="*/ 100 h 545"/>
              <a:gd name="T48" fmla="*/ 0 w 241"/>
              <a:gd name="T49" fmla="*/ 286 h 545"/>
              <a:gd name="T50" fmla="*/ 4 w 241"/>
              <a:gd name="T51" fmla="*/ 286 h 545"/>
              <a:gd name="T52" fmla="*/ 4 w 241"/>
              <a:gd name="T53" fmla="*/ 299 h 545"/>
              <a:gd name="T54" fmla="*/ 15 w 241"/>
              <a:gd name="T55" fmla="*/ 310 h 545"/>
              <a:gd name="T56" fmla="*/ 26 w 241"/>
              <a:gd name="T57" fmla="*/ 299 h 545"/>
              <a:gd name="T58" fmla="*/ 26 w 241"/>
              <a:gd name="T59" fmla="*/ 286 h 545"/>
              <a:gd name="T60" fmla="*/ 29 w 241"/>
              <a:gd name="T61" fmla="*/ 286 h 545"/>
              <a:gd name="T62" fmla="*/ 51 w 241"/>
              <a:gd name="T63" fmla="*/ 182 h 545"/>
              <a:gd name="T64" fmla="*/ 51 w 241"/>
              <a:gd name="T65" fmla="*/ 330 h 545"/>
              <a:gd name="T66" fmla="*/ 69 w 241"/>
              <a:gd name="T67" fmla="*/ 330 h 545"/>
              <a:gd name="T68" fmla="*/ 76 w 241"/>
              <a:gd name="T69" fmla="*/ 528 h 545"/>
              <a:gd name="T70" fmla="*/ 82 w 241"/>
              <a:gd name="T71" fmla="*/ 528 h 545"/>
              <a:gd name="T72" fmla="*/ 73 w 241"/>
              <a:gd name="T73" fmla="*/ 545 h 545"/>
              <a:gd name="T74" fmla="*/ 115 w 241"/>
              <a:gd name="T75" fmla="*/ 545 h 545"/>
              <a:gd name="T76" fmla="*/ 106 w 241"/>
              <a:gd name="T77" fmla="*/ 528 h 545"/>
              <a:gd name="T78" fmla="*/ 112 w 241"/>
              <a:gd name="T79" fmla="*/ 528 h 545"/>
              <a:gd name="T80" fmla="*/ 119 w 241"/>
              <a:gd name="T81" fmla="*/ 330 h 545"/>
              <a:gd name="T82" fmla="*/ 121 w 241"/>
              <a:gd name="T83" fmla="*/ 330 h 545"/>
              <a:gd name="T84" fmla="*/ 128 w 241"/>
              <a:gd name="T85" fmla="*/ 528 h 545"/>
              <a:gd name="T86" fmla="*/ 134 w 241"/>
              <a:gd name="T87" fmla="*/ 528 h 545"/>
              <a:gd name="T88" fmla="*/ 125 w 241"/>
              <a:gd name="T89" fmla="*/ 545 h 545"/>
              <a:gd name="T90" fmla="*/ 167 w 241"/>
              <a:gd name="T91" fmla="*/ 545 h 545"/>
              <a:gd name="T92" fmla="*/ 158 w 241"/>
              <a:gd name="T93" fmla="*/ 528 h 545"/>
              <a:gd name="T94" fmla="*/ 164 w 241"/>
              <a:gd name="T95" fmla="*/ 528 h 545"/>
              <a:gd name="T96" fmla="*/ 171 w 241"/>
              <a:gd name="T97" fmla="*/ 330 h 545"/>
              <a:gd name="T98" fmla="*/ 189 w 241"/>
              <a:gd name="T99" fmla="*/ 330 h 545"/>
              <a:gd name="T100" fmla="*/ 189 w 241"/>
              <a:gd name="T101" fmla="*/ 179 h 545"/>
              <a:gd name="T102" fmla="*/ 212 w 241"/>
              <a:gd name="T103" fmla="*/ 286 h 545"/>
              <a:gd name="T104" fmla="*/ 215 w 241"/>
              <a:gd name="T105" fmla="*/ 286 h 545"/>
              <a:gd name="T106" fmla="*/ 215 w 241"/>
              <a:gd name="T107" fmla="*/ 299 h 545"/>
              <a:gd name="T108" fmla="*/ 226 w 241"/>
              <a:gd name="T109" fmla="*/ 310 h 545"/>
              <a:gd name="T110" fmla="*/ 237 w 241"/>
              <a:gd name="T111" fmla="*/ 299 h 545"/>
              <a:gd name="T112" fmla="*/ 237 w 241"/>
              <a:gd name="T113" fmla="*/ 286 h 545"/>
              <a:gd name="T114" fmla="*/ 241 w 241"/>
              <a:gd name="T115" fmla="*/ 286 h 545"/>
              <a:gd name="T116" fmla="*/ 189 w 241"/>
              <a:gd name="T117" fmla="*/ 9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545">
                <a:moveTo>
                  <a:pt x="189" y="99"/>
                </a:moveTo>
                <a:cubicBezTo>
                  <a:pt x="189" y="99"/>
                  <a:pt x="189" y="99"/>
                  <a:pt x="189" y="99"/>
                </a:cubicBezTo>
                <a:cubicBezTo>
                  <a:pt x="189" y="99"/>
                  <a:pt x="189" y="99"/>
                  <a:pt x="189" y="99"/>
                </a:cubicBezTo>
                <a:cubicBezTo>
                  <a:pt x="137" y="94"/>
                  <a:pt x="137" y="94"/>
                  <a:pt x="137" y="94"/>
                </a:cubicBezTo>
                <a:cubicBezTo>
                  <a:pt x="137" y="86"/>
                  <a:pt x="137" y="86"/>
                  <a:pt x="137" y="86"/>
                </a:cubicBezTo>
                <a:cubicBezTo>
                  <a:pt x="143" y="85"/>
                  <a:pt x="148" y="79"/>
                  <a:pt x="148" y="73"/>
                </a:cubicBezTo>
                <a:cubicBezTo>
                  <a:pt x="148" y="61"/>
                  <a:pt x="148" y="61"/>
                  <a:pt x="148" y="61"/>
                </a:cubicBezTo>
                <a:cubicBezTo>
                  <a:pt x="151" y="61"/>
                  <a:pt x="153" y="59"/>
                  <a:pt x="153" y="56"/>
                </a:cubicBezTo>
                <a:cubicBezTo>
                  <a:pt x="153" y="46"/>
                  <a:pt x="153" y="46"/>
                  <a:pt x="153" y="46"/>
                </a:cubicBezTo>
                <a:cubicBezTo>
                  <a:pt x="153" y="44"/>
                  <a:pt x="152" y="42"/>
                  <a:pt x="150" y="41"/>
                </a:cubicBezTo>
                <a:cubicBezTo>
                  <a:pt x="154" y="38"/>
                  <a:pt x="156" y="33"/>
                  <a:pt x="156" y="27"/>
                </a:cubicBezTo>
                <a:cubicBezTo>
                  <a:pt x="156" y="16"/>
                  <a:pt x="147" y="7"/>
                  <a:pt x="136" y="7"/>
                </a:cubicBezTo>
                <a:cubicBezTo>
                  <a:pt x="136" y="7"/>
                  <a:pt x="136" y="7"/>
                  <a:pt x="136" y="7"/>
                </a:cubicBezTo>
                <a:cubicBezTo>
                  <a:pt x="130" y="3"/>
                  <a:pt x="123" y="0"/>
                  <a:pt x="114" y="0"/>
                </a:cubicBezTo>
                <a:cubicBezTo>
                  <a:pt x="97" y="0"/>
                  <a:pt x="84" y="11"/>
                  <a:pt x="84" y="25"/>
                </a:cubicBezTo>
                <a:cubicBezTo>
                  <a:pt x="84" y="31"/>
                  <a:pt x="86" y="37"/>
                  <a:pt x="90" y="41"/>
                </a:cubicBezTo>
                <a:cubicBezTo>
                  <a:pt x="88" y="41"/>
                  <a:pt x="86" y="43"/>
                  <a:pt x="86" y="46"/>
                </a:cubicBezTo>
                <a:cubicBezTo>
                  <a:pt x="86" y="56"/>
                  <a:pt x="86" y="56"/>
                  <a:pt x="86" y="56"/>
                </a:cubicBezTo>
                <a:cubicBezTo>
                  <a:pt x="86" y="59"/>
                  <a:pt x="88" y="61"/>
                  <a:pt x="91" y="61"/>
                </a:cubicBezTo>
                <a:cubicBezTo>
                  <a:pt x="91" y="73"/>
                  <a:pt x="91" y="73"/>
                  <a:pt x="91" y="73"/>
                </a:cubicBezTo>
                <a:cubicBezTo>
                  <a:pt x="91" y="80"/>
                  <a:pt x="96" y="86"/>
                  <a:pt x="103" y="86"/>
                </a:cubicBezTo>
                <a:cubicBezTo>
                  <a:pt x="103" y="94"/>
                  <a:pt x="103" y="94"/>
                  <a:pt x="103" y="94"/>
                </a:cubicBezTo>
                <a:cubicBezTo>
                  <a:pt x="51" y="99"/>
                  <a:pt x="51" y="99"/>
                  <a:pt x="51" y="99"/>
                </a:cubicBezTo>
                <a:cubicBezTo>
                  <a:pt x="51" y="100"/>
                  <a:pt x="51" y="100"/>
                  <a:pt x="51" y="100"/>
                </a:cubicBezTo>
                <a:cubicBezTo>
                  <a:pt x="23" y="160"/>
                  <a:pt x="6" y="220"/>
                  <a:pt x="0" y="286"/>
                </a:cubicBezTo>
                <a:cubicBezTo>
                  <a:pt x="4" y="286"/>
                  <a:pt x="4" y="286"/>
                  <a:pt x="4" y="286"/>
                </a:cubicBezTo>
                <a:cubicBezTo>
                  <a:pt x="4" y="299"/>
                  <a:pt x="4" y="299"/>
                  <a:pt x="4" y="299"/>
                </a:cubicBezTo>
                <a:cubicBezTo>
                  <a:pt x="4" y="305"/>
                  <a:pt x="9" y="310"/>
                  <a:pt x="15" y="310"/>
                </a:cubicBezTo>
                <a:cubicBezTo>
                  <a:pt x="21" y="310"/>
                  <a:pt x="26" y="305"/>
                  <a:pt x="26" y="299"/>
                </a:cubicBezTo>
                <a:cubicBezTo>
                  <a:pt x="26" y="286"/>
                  <a:pt x="26" y="286"/>
                  <a:pt x="26" y="286"/>
                </a:cubicBezTo>
                <a:cubicBezTo>
                  <a:pt x="29" y="286"/>
                  <a:pt x="29" y="286"/>
                  <a:pt x="29" y="286"/>
                </a:cubicBezTo>
                <a:cubicBezTo>
                  <a:pt x="33" y="250"/>
                  <a:pt x="41" y="216"/>
                  <a:pt x="51" y="182"/>
                </a:cubicBezTo>
                <a:cubicBezTo>
                  <a:pt x="51" y="330"/>
                  <a:pt x="51" y="330"/>
                  <a:pt x="51" y="330"/>
                </a:cubicBezTo>
                <a:cubicBezTo>
                  <a:pt x="69" y="330"/>
                  <a:pt x="69" y="330"/>
                  <a:pt x="69" y="330"/>
                </a:cubicBezTo>
                <a:cubicBezTo>
                  <a:pt x="76" y="528"/>
                  <a:pt x="76" y="528"/>
                  <a:pt x="76" y="528"/>
                </a:cubicBezTo>
                <a:cubicBezTo>
                  <a:pt x="82" y="528"/>
                  <a:pt x="82" y="528"/>
                  <a:pt x="82" y="528"/>
                </a:cubicBezTo>
                <a:cubicBezTo>
                  <a:pt x="76" y="531"/>
                  <a:pt x="73" y="538"/>
                  <a:pt x="73" y="545"/>
                </a:cubicBezTo>
                <a:cubicBezTo>
                  <a:pt x="115" y="545"/>
                  <a:pt x="115" y="545"/>
                  <a:pt x="115" y="545"/>
                </a:cubicBezTo>
                <a:cubicBezTo>
                  <a:pt x="115" y="538"/>
                  <a:pt x="112" y="531"/>
                  <a:pt x="106" y="528"/>
                </a:cubicBezTo>
                <a:cubicBezTo>
                  <a:pt x="112" y="528"/>
                  <a:pt x="112" y="528"/>
                  <a:pt x="112" y="528"/>
                </a:cubicBezTo>
                <a:cubicBezTo>
                  <a:pt x="119" y="330"/>
                  <a:pt x="119" y="330"/>
                  <a:pt x="119" y="330"/>
                </a:cubicBezTo>
                <a:cubicBezTo>
                  <a:pt x="121" y="330"/>
                  <a:pt x="121" y="330"/>
                  <a:pt x="121" y="330"/>
                </a:cubicBezTo>
                <a:cubicBezTo>
                  <a:pt x="128" y="528"/>
                  <a:pt x="128" y="528"/>
                  <a:pt x="128" y="528"/>
                </a:cubicBezTo>
                <a:cubicBezTo>
                  <a:pt x="134" y="528"/>
                  <a:pt x="134" y="528"/>
                  <a:pt x="134" y="528"/>
                </a:cubicBezTo>
                <a:cubicBezTo>
                  <a:pt x="128" y="531"/>
                  <a:pt x="125" y="538"/>
                  <a:pt x="125" y="545"/>
                </a:cubicBezTo>
                <a:cubicBezTo>
                  <a:pt x="167" y="545"/>
                  <a:pt x="167" y="545"/>
                  <a:pt x="167" y="545"/>
                </a:cubicBezTo>
                <a:cubicBezTo>
                  <a:pt x="167" y="538"/>
                  <a:pt x="164" y="531"/>
                  <a:pt x="158" y="528"/>
                </a:cubicBezTo>
                <a:cubicBezTo>
                  <a:pt x="164" y="528"/>
                  <a:pt x="164" y="528"/>
                  <a:pt x="164" y="528"/>
                </a:cubicBezTo>
                <a:cubicBezTo>
                  <a:pt x="171" y="330"/>
                  <a:pt x="171" y="330"/>
                  <a:pt x="171" y="330"/>
                </a:cubicBezTo>
                <a:cubicBezTo>
                  <a:pt x="189" y="330"/>
                  <a:pt x="189" y="330"/>
                  <a:pt x="189" y="330"/>
                </a:cubicBezTo>
                <a:cubicBezTo>
                  <a:pt x="189" y="179"/>
                  <a:pt x="189" y="179"/>
                  <a:pt x="189" y="179"/>
                </a:cubicBezTo>
                <a:cubicBezTo>
                  <a:pt x="200" y="214"/>
                  <a:pt x="208" y="249"/>
                  <a:pt x="212" y="286"/>
                </a:cubicBezTo>
                <a:cubicBezTo>
                  <a:pt x="215" y="286"/>
                  <a:pt x="215" y="286"/>
                  <a:pt x="215" y="286"/>
                </a:cubicBezTo>
                <a:cubicBezTo>
                  <a:pt x="215" y="299"/>
                  <a:pt x="215" y="299"/>
                  <a:pt x="215" y="299"/>
                </a:cubicBezTo>
                <a:cubicBezTo>
                  <a:pt x="215" y="305"/>
                  <a:pt x="220" y="310"/>
                  <a:pt x="226" y="310"/>
                </a:cubicBezTo>
                <a:cubicBezTo>
                  <a:pt x="232" y="310"/>
                  <a:pt x="237" y="305"/>
                  <a:pt x="237" y="299"/>
                </a:cubicBezTo>
                <a:cubicBezTo>
                  <a:pt x="237" y="286"/>
                  <a:pt x="237" y="286"/>
                  <a:pt x="237" y="286"/>
                </a:cubicBezTo>
                <a:cubicBezTo>
                  <a:pt x="241" y="286"/>
                  <a:pt x="241" y="286"/>
                  <a:pt x="241" y="286"/>
                </a:cubicBezTo>
                <a:cubicBezTo>
                  <a:pt x="235" y="220"/>
                  <a:pt x="217" y="159"/>
                  <a:pt x="189" y="99"/>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59" name="Freeform 390"/>
          <p:cNvSpPr>
            <a:spLocks/>
          </p:cNvSpPr>
          <p:nvPr/>
        </p:nvSpPr>
        <p:spPr bwMode="auto">
          <a:xfrm flipH="1">
            <a:off x="7059727" y="5083265"/>
            <a:ext cx="633853" cy="1901559"/>
          </a:xfrm>
          <a:custGeom>
            <a:avLst/>
            <a:gdLst>
              <a:gd name="T0" fmla="*/ 142 w 172"/>
              <a:gd name="T1" fmla="*/ 104 h 516"/>
              <a:gd name="T2" fmla="*/ 102 w 172"/>
              <a:gd name="T3" fmla="*/ 100 h 516"/>
              <a:gd name="T4" fmla="*/ 99 w 172"/>
              <a:gd name="T5" fmla="*/ 96 h 516"/>
              <a:gd name="T6" fmla="*/ 129 w 172"/>
              <a:gd name="T7" fmla="*/ 82 h 516"/>
              <a:gd name="T8" fmla="*/ 117 w 172"/>
              <a:gd name="T9" fmla="*/ 76 h 516"/>
              <a:gd name="T10" fmla="*/ 122 w 172"/>
              <a:gd name="T11" fmla="*/ 60 h 516"/>
              <a:gd name="T12" fmla="*/ 122 w 172"/>
              <a:gd name="T13" fmla="*/ 59 h 516"/>
              <a:gd name="T14" fmla="*/ 106 w 172"/>
              <a:gd name="T15" fmla="*/ 15 h 516"/>
              <a:gd name="T16" fmla="*/ 50 w 172"/>
              <a:gd name="T17" fmla="*/ 39 h 516"/>
              <a:gd name="T18" fmla="*/ 54 w 172"/>
              <a:gd name="T19" fmla="*/ 59 h 516"/>
              <a:gd name="T20" fmla="*/ 51 w 172"/>
              <a:gd name="T21" fmla="*/ 76 h 516"/>
              <a:gd name="T22" fmla="*/ 60 w 172"/>
              <a:gd name="T23" fmla="*/ 95 h 516"/>
              <a:gd name="T24" fmla="*/ 75 w 172"/>
              <a:gd name="T25" fmla="*/ 100 h 516"/>
              <a:gd name="T26" fmla="*/ 31 w 172"/>
              <a:gd name="T27" fmla="*/ 104 h 516"/>
              <a:gd name="T28" fmla="*/ 31 w 172"/>
              <a:gd name="T29" fmla="*/ 104 h 516"/>
              <a:gd name="T30" fmla="*/ 3 w 172"/>
              <a:gd name="T31" fmla="*/ 237 h 516"/>
              <a:gd name="T32" fmla="*/ 11 w 172"/>
              <a:gd name="T33" fmla="*/ 254 h 516"/>
              <a:gd name="T34" fmla="*/ 19 w 172"/>
              <a:gd name="T35" fmla="*/ 237 h 516"/>
              <a:gd name="T36" fmla="*/ 34 w 172"/>
              <a:gd name="T37" fmla="*/ 160 h 516"/>
              <a:gd name="T38" fmla="*/ 40 w 172"/>
              <a:gd name="T39" fmla="*/ 390 h 516"/>
              <a:gd name="T40" fmla="*/ 59 w 172"/>
              <a:gd name="T41" fmla="*/ 508 h 516"/>
              <a:gd name="T42" fmla="*/ 59 w 172"/>
              <a:gd name="T43" fmla="*/ 516 h 516"/>
              <a:gd name="T44" fmla="*/ 85 w 172"/>
              <a:gd name="T45" fmla="*/ 516 h 516"/>
              <a:gd name="T46" fmla="*/ 85 w 172"/>
              <a:gd name="T47" fmla="*/ 390 h 516"/>
              <a:gd name="T48" fmla="*/ 95 w 172"/>
              <a:gd name="T49" fmla="*/ 508 h 516"/>
              <a:gd name="T50" fmla="*/ 95 w 172"/>
              <a:gd name="T51" fmla="*/ 516 h 516"/>
              <a:gd name="T52" fmla="*/ 120 w 172"/>
              <a:gd name="T53" fmla="*/ 516 h 516"/>
              <a:gd name="T54" fmla="*/ 120 w 172"/>
              <a:gd name="T55" fmla="*/ 390 h 516"/>
              <a:gd name="T56" fmla="*/ 133 w 172"/>
              <a:gd name="T57" fmla="*/ 271 h 516"/>
              <a:gd name="T58" fmla="*/ 151 w 172"/>
              <a:gd name="T59" fmla="*/ 237 h 516"/>
              <a:gd name="T60" fmla="*/ 154 w 172"/>
              <a:gd name="T61" fmla="*/ 247 h 516"/>
              <a:gd name="T62" fmla="*/ 170 w 172"/>
              <a:gd name="T63" fmla="*/ 247 h 516"/>
              <a:gd name="T64" fmla="*/ 172 w 172"/>
              <a:gd name="T65" fmla="*/ 237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 h="516">
                <a:moveTo>
                  <a:pt x="142" y="104"/>
                </a:moveTo>
                <a:cubicBezTo>
                  <a:pt x="142" y="104"/>
                  <a:pt x="142" y="104"/>
                  <a:pt x="142" y="104"/>
                </a:cubicBezTo>
                <a:cubicBezTo>
                  <a:pt x="102" y="100"/>
                  <a:pt x="102" y="100"/>
                  <a:pt x="102" y="100"/>
                </a:cubicBezTo>
                <a:cubicBezTo>
                  <a:pt x="102" y="100"/>
                  <a:pt x="102" y="100"/>
                  <a:pt x="102" y="100"/>
                </a:cubicBezTo>
                <a:cubicBezTo>
                  <a:pt x="98" y="100"/>
                  <a:pt x="98" y="100"/>
                  <a:pt x="98" y="100"/>
                </a:cubicBezTo>
                <a:cubicBezTo>
                  <a:pt x="99" y="96"/>
                  <a:pt x="99" y="96"/>
                  <a:pt x="99" y="96"/>
                </a:cubicBezTo>
                <a:cubicBezTo>
                  <a:pt x="104" y="96"/>
                  <a:pt x="108" y="96"/>
                  <a:pt x="116" y="95"/>
                </a:cubicBezTo>
                <a:cubicBezTo>
                  <a:pt x="127" y="93"/>
                  <a:pt x="129" y="86"/>
                  <a:pt x="129" y="82"/>
                </a:cubicBezTo>
                <a:cubicBezTo>
                  <a:pt x="129" y="77"/>
                  <a:pt x="126" y="70"/>
                  <a:pt x="125" y="76"/>
                </a:cubicBezTo>
                <a:cubicBezTo>
                  <a:pt x="123" y="81"/>
                  <a:pt x="118" y="80"/>
                  <a:pt x="117" y="76"/>
                </a:cubicBezTo>
                <a:cubicBezTo>
                  <a:pt x="116" y="74"/>
                  <a:pt x="118" y="68"/>
                  <a:pt x="120" y="64"/>
                </a:cubicBezTo>
                <a:cubicBezTo>
                  <a:pt x="120" y="62"/>
                  <a:pt x="121" y="61"/>
                  <a:pt x="122" y="60"/>
                </a:cubicBezTo>
                <a:cubicBezTo>
                  <a:pt x="122" y="59"/>
                  <a:pt x="122" y="59"/>
                  <a:pt x="122" y="59"/>
                </a:cubicBezTo>
                <a:cubicBezTo>
                  <a:pt x="122" y="59"/>
                  <a:pt x="122" y="59"/>
                  <a:pt x="122" y="59"/>
                </a:cubicBezTo>
                <a:cubicBezTo>
                  <a:pt x="123" y="55"/>
                  <a:pt x="124" y="50"/>
                  <a:pt x="124" y="45"/>
                </a:cubicBezTo>
                <a:cubicBezTo>
                  <a:pt x="124" y="31"/>
                  <a:pt x="117" y="19"/>
                  <a:pt x="106" y="15"/>
                </a:cubicBezTo>
                <a:cubicBezTo>
                  <a:pt x="100" y="6"/>
                  <a:pt x="91" y="0"/>
                  <a:pt x="81" y="0"/>
                </a:cubicBezTo>
                <a:cubicBezTo>
                  <a:pt x="64" y="0"/>
                  <a:pt x="50" y="17"/>
                  <a:pt x="50" y="39"/>
                </a:cubicBezTo>
                <a:cubicBezTo>
                  <a:pt x="50" y="47"/>
                  <a:pt x="51" y="53"/>
                  <a:pt x="54" y="59"/>
                </a:cubicBezTo>
                <a:cubicBezTo>
                  <a:pt x="54" y="59"/>
                  <a:pt x="54" y="59"/>
                  <a:pt x="54" y="59"/>
                </a:cubicBezTo>
                <a:cubicBezTo>
                  <a:pt x="54" y="59"/>
                  <a:pt x="61" y="72"/>
                  <a:pt x="59" y="76"/>
                </a:cubicBezTo>
                <a:cubicBezTo>
                  <a:pt x="58" y="80"/>
                  <a:pt x="53" y="81"/>
                  <a:pt x="51" y="76"/>
                </a:cubicBezTo>
                <a:cubicBezTo>
                  <a:pt x="49" y="70"/>
                  <a:pt x="46" y="77"/>
                  <a:pt x="47" y="82"/>
                </a:cubicBezTo>
                <a:cubicBezTo>
                  <a:pt x="47" y="86"/>
                  <a:pt x="49" y="93"/>
                  <a:pt x="60" y="95"/>
                </a:cubicBezTo>
                <a:cubicBezTo>
                  <a:pt x="66" y="96"/>
                  <a:pt x="70" y="96"/>
                  <a:pt x="75" y="96"/>
                </a:cubicBezTo>
                <a:cubicBezTo>
                  <a:pt x="75" y="100"/>
                  <a:pt x="75" y="100"/>
                  <a:pt x="75" y="100"/>
                </a:cubicBezTo>
                <a:cubicBezTo>
                  <a:pt x="71" y="100"/>
                  <a:pt x="71" y="100"/>
                  <a:pt x="71" y="100"/>
                </a:cubicBezTo>
                <a:cubicBezTo>
                  <a:pt x="31" y="104"/>
                  <a:pt x="31" y="104"/>
                  <a:pt x="31" y="104"/>
                </a:cubicBezTo>
                <a:cubicBezTo>
                  <a:pt x="31" y="104"/>
                  <a:pt x="31" y="104"/>
                  <a:pt x="31" y="104"/>
                </a:cubicBezTo>
                <a:cubicBezTo>
                  <a:pt x="31" y="104"/>
                  <a:pt x="31" y="104"/>
                  <a:pt x="31" y="104"/>
                </a:cubicBezTo>
                <a:cubicBezTo>
                  <a:pt x="11" y="148"/>
                  <a:pt x="4" y="190"/>
                  <a:pt x="0" y="237"/>
                </a:cubicBezTo>
                <a:cubicBezTo>
                  <a:pt x="3" y="237"/>
                  <a:pt x="3" y="237"/>
                  <a:pt x="3" y="237"/>
                </a:cubicBezTo>
                <a:cubicBezTo>
                  <a:pt x="3" y="247"/>
                  <a:pt x="3" y="247"/>
                  <a:pt x="3" y="247"/>
                </a:cubicBezTo>
                <a:cubicBezTo>
                  <a:pt x="3" y="251"/>
                  <a:pt x="6" y="254"/>
                  <a:pt x="11" y="254"/>
                </a:cubicBezTo>
                <a:cubicBezTo>
                  <a:pt x="15" y="254"/>
                  <a:pt x="19" y="251"/>
                  <a:pt x="19" y="247"/>
                </a:cubicBezTo>
                <a:cubicBezTo>
                  <a:pt x="19" y="237"/>
                  <a:pt x="19" y="237"/>
                  <a:pt x="19" y="237"/>
                </a:cubicBezTo>
                <a:cubicBezTo>
                  <a:pt x="21" y="237"/>
                  <a:pt x="21" y="237"/>
                  <a:pt x="21" y="237"/>
                </a:cubicBezTo>
                <a:cubicBezTo>
                  <a:pt x="24" y="210"/>
                  <a:pt x="28" y="185"/>
                  <a:pt x="34" y="160"/>
                </a:cubicBezTo>
                <a:cubicBezTo>
                  <a:pt x="40" y="271"/>
                  <a:pt x="40" y="271"/>
                  <a:pt x="40" y="271"/>
                </a:cubicBezTo>
                <a:cubicBezTo>
                  <a:pt x="40" y="390"/>
                  <a:pt x="40" y="390"/>
                  <a:pt x="40" y="390"/>
                </a:cubicBezTo>
                <a:cubicBezTo>
                  <a:pt x="56" y="390"/>
                  <a:pt x="56" y="390"/>
                  <a:pt x="56" y="390"/>
                </a:cubicBezTo>
                <a:cubicBezTo>
                  <a:pt x="59" y="508"/>
                  <a:pt x="59" y="508"/>
                  <a:pt x="59" y="508"/>
                </a:cubicBezTo>
                <a:cubicBezTo>
                  <a:pt x="57" y="510"/>
                  <a:pt x="56" y="513"/>
                  <a:pt x="56" y="516"/>
                </a:cubicBezTo>
                <a:cubicBezTo>
                  <a:pt x="59" y="516"/>
                  <a:pt x="59" y="516"/>
                  <a:pt x="59" y="516"/>
                </a:cubicBezTo>
                <a:cubicBezTo>
                  <a:pt x="82" y="516"/>
                  <a:pt x="82" y="516"/>
                  <a:pt x="82" y="516"/>
                </a:cubicBezTo>
                <a:cubicBezTo>
                  <a:pt x="85" y="516"/>
                  <a:pt x="85" y="516"/>
                  <a:pt x="85" y="516"/>
                </a:cubicBezTo>
                <a:cubicBezTo>
                  <a:pt x="85" y="513"/>
                  <a:pt x="84" y="510"/>
                  <a:pt x="82" y="508"/>
                </a:cubicBezTo>
                <a:cubicBezTo>
                  <a:pt x="85" y="390"/>
                  <a:pt x="85" y="390"/>
                  <a:pt x="85" y="390"/>
                </a:cubicBezTo>
                <a:cubicBezTo>
                  <a:pt x="92" y="390"/>
                  <a:pt x="92" y="390"/>
                  <a:pt x="92" y="390"/>
                </a:cubicBezTo>
                <a:cubicBezTo>
                  <a:pt x="95" y="508"/>
                  <a:pt x="95" y="508"/>
                  <a:pt x="95" y="508"/>
                </a:cubicBezTo>
                <a:cubicBezTo>
                  <a:pt x="93" y="510"/>
                  <a:pt x="92" y="513"/>
                  <a:pt x="92" y="516"/>
                </a:cubicBezTo>
                <a:cubicBezTo>
                  <a:pt x="95" y="516"/>
                  <a:pt x="95" y="516"/>
                  <a:pt x="95" y="516"/>
                </a:cubicBezTo>
                <a:cubicBezTo>
                  <a:pt x="117" y="516"/>
                  <a:pt x="117" y="516"/>
                  <a:pt x="117" y="516"/>
                </a:cubicBezTo>
                <a:cubicBezTo>
                  <a:pt x="120" y="516"/>
                  <a:pt x="120" y="516"/>
                  <a:pt x="120" y="516"/>
                </a:cubicBezTo>
                <a:cubicBezTo>
                  <a:pt x="120" y="513"/>
                  <a:pt x="119" y="510"/>
                  <a:pt x="117" y="508"/>
                </a:cubicBezTo>
                <a:cubicBezTo>
                  <a:pt x="120" y="390"/>
                  <a:pt x="120" y="390"/>
                  <a:pt x="120" y="390"/>
                </a:cubicBezTo>
                <a:cubicBezTo>
                  <a:pt x="133" y="390"/>
                  <a:pt x="133" y="390"/>
                  <a:pt x="133" y="390"/>
                </a:cubicBezTo>
                <a:cubicBezTo>
                  <a:pt x="133" y="271"/>
                  <a:pt x="133" y="271"/>
                  <a:pt x="133" y="271"/>
                </a:cubicBezTo>
                <a:cubicBezTo>
                  <a:pt x="139" y="160"/>
                  <a:pt x="139" y="160"/>
                  <a:pt x="139" y="160"/>
                </a:cubicBezTo>
                <a:cubicBezTo>
                  <a:pt x="145" y="185"/>
                  <a:pt x="148" y="210"/>
                  <a:pt x="151" y="237"/>
                </a:cubicBezTo>
                <a:cubicBezTo>
                  <a:pt x="154" y="237"/>
                  <a:pt x="154" y="237"/>
                  <a:pt x="154" y="237"/>
                </a:cubicBezTo>
                <a:cubicBezTo>
                  <a:pt x="154" y="247"/>
                  <a:pt x="154" y="247"/>
                  <a:pt x="154" y="247"/>
                </a:cubicBezTo>
                <a:cubicBezTo>
                  <a:pt x="154" y="251"/>
                  <a:pt x="157" y="254"/>
                  <a:pt x="162" y="254"/>
                </a:cubicBezTo>
                <a:cubicBezTo>
                  <a:pt x="166" y="254"/>
                  <a:pt x="170" y="251"/>
                  <a:pt x="170" y="247"/>
                </a:cubicBezTo>
                <a:cubicBezTo>
                  <a:pt x="170" y="237"/>
                  <a:pt x="170" y="237"/>
                  <a:pt x="170" y="237"/>
                </a:cubicBezTo>
                <a:cubicBezTo>
                  <a:pt x="172" y="237"/>
                  <a:pt x="172" y="237"/>
                  <a:pt x="172" y="237"/>
                </a:cubicBezTo>
                <a:cubicBezTo>
                  <a:pt x="168" y="190"/>
                  <a:pt x="162" y="148"/>
                  <a:pt x="142" y="104"/>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nvGrpSpPr>
          <p:cNvPr id="7" name="Group 6"/>
          <p:cNvGrpSpPr/>
          <p:nvPr/>
        </p:nvGrpSpPr>
        <p:grpSpPr>
          <a:xfrm>
            <a:off x="7305119" y="4829914"/>
            <a:ext cx="763537" cy="2155984"/>
            <a:chOff x="7160079" y="4735640"/>
            <a:chExt cx="748634" cy="2113902"/>
          </a:xfrm>
        </p:grpSpPr>
        <p:sp>
          <p:nvSpPr>
            <p:cNvPr id="399" name="Freeform 421"/>
            <p:cNvSpPr>
              <a:spLocks/>
            </p:cNvSpPr>
            <p:nvPr/>
          </p:nvSpPr>
          <p:spPr bwMode="auto">
            <a:xfrm flipH="1">
              <a:off x="7511204" y="6013176"/>
              <a:ext cx="205800" cy="824156"/>
            </a:xfrm>
            <a:custGeom>
              <a:avLst/>
              <a:gdLst>
                <a:gd name="T0" fmla="*/ 63 w 82"/>
                <a:gd name="T1" fmla="*/ 309 h 309"/>
                <a:gd name="T2" fmla="*/ 9 w 82"/>
                <a:gd name="T3" fmla="*/ 309 h 309"/>
                <a:gd name="T4" fmla="*/ 0 w 82"/>
                <a:gd name="T5" fmla="*/ 0 h 309"/>
                <a:gd name="T6" fmla="*/ 82 w 82"/>
                <a:gd name="T7" fmla="*/ 0 h 309"/>
                <a:gd name="T8" fmla="*/ 63 w 82"/>
                <a:gd name="T9" fmla="*/ 309 h 309"/>
              </a:gdLst>
              <a:ahLst/>
              <a:cxnLst>
                <a:cxn ang="0">
                  <a:pos x="T0" y="T1"/>
                </a:cxn>
                <a:cxn ang="0">
                  <a:pos x="T2" y="T3"/>
                </a:cxn>
                <a:cxn ang="0">
                  <a:pos x="T4" y="T5"/>
                </a:cxn>
                <a:cxn ang="0">
                  <a:pos x="T6" y="T7"/>
                </a:cxn>
                <a:cxn ang="0">
                  <a:pos x="T8" y="T9"/>
                </a:cxn>
              </a:cxnLst>
              <a:rect l="0" t="0" r="r" b="b"/>
              <a:pathLst>
                <a:path w="82" h="309">
                  <a:moveTo>
                    <a:pt x="63" y="309"/>
                  </a:moveTo>
                  <a:lnTo>
                    <a:pt x="9" y="309"/>
                  </a:lnTo>
                  <a:lnTo>
                    <a:pt x="0" y="0"/>
                  </a:lnTo>
                  <a:lnTo>
                    <a:pt x="82" y="0"/>
                  </a:lnTo>
                  <a:lnTo>
                    <a:pt x="63"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00" name="Freeform 422"/>
            <p:cNvSpPr>
              <a:spLocks/>
            </p:cNvSpPr>
            <p:nvPr/>
          </p:nvSpPr>
          <p:spPr bwMode="auto">
            <a:xfrm flipH="1">
              <a:off x="7570639" y="6789308"/>
              <a:ext cx="120468" cy="60234"/>
            </a:xfrm>
            <a:custGeom>
              <a:avLst/>
              <a:gdLst>
                <a:gd name="T0" fmla="*/ 17 w 34"/>
                <a:gd name="T1" fmla="*/ 0 h 17"/>
                <a:gd name="T2" fmla="*/ 0 w 34"/>
                <a:gd name="T3" fmla="*/ 17 h 17"/>
                <a:gd name="T4" fmla="*/ 34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7" y="0"/>
                    <a:pt x="0" y="8"/>
                    <a:pt x="0" y="17"/>
                  </a:cubicBezTo>
                  <a:cubicBezTo>
                    <a:pt x="34" y="17"/>
                    <a:pt x="34" y="17"/>
                    <a:pt x="34" y="17"/>
                  </a:cubicBezTo>
                  <a:cubicBezTo>
                    <a:pt x="34" y="8"/>
                    <a:pt x="26" y="0"/>
                    <a:pt x="17" y="0"/>
                  </a:cubicBezTo>
                  <a:close/>
                </a:path>
              </a:pathLst>
            </a:custGeom>
            <a:solidFill>
              <a:schemeClr val="accent5">
                <a:lumMod val="75000"/>
              </a:schemeClr>
            </a:solidFill>
            <a:ln>
              <a:noFill/>
            </a:ln>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01" name="Freeform 423"/>
            <p:cNvSpPr>
              <a:spLocks/>
            </p:cNvSpPr>
            <p:nvPr/>
          </p:nvSpPr>
          <p:spPr bwMode="auto">
            <a:xfrm flipH="1">
              <a:off x="7344823" y="6010056"/>
              <a:ext cx="205800" cy="814381"/>
            </a:xfrm>
            <a:custGeom>
              <a:avLst/>
              <a:gdLst>
                <a:gd name="T0" fmla="*/ 19 w 82"/>
                <a:gd name="T1" fmla="*/ 309 h 309"/>
                <a:gd name="T2" fmla="*/ 73 w 82"/>
                <a:gd name="T3" fmla="*/ 309 h 309"/>
                <a:gd name="T4" fmla="*/ 82 w 82"/>
                <a:gd name="T5" fmla="*/ 0 h 309"/>
                <a:gd name="T6" fmla="*/ 0 w 82"/>
                <a:gd name="T7" fmla="*/ 0 h 309"/>
                <a:gd name="T8" fmla="*/ 19 w 82"/>
                <a:gd name="T9" fmla="*/ 309 h 309"/>
              </a:gdLst>
              <a:ahLst/>
              <a:cxnLst>
                <a:cxn ang="0">
                  <a:pos x="T0" y="T1"/>
                </a:cxn>
                <a:cxn ang="0">
                  <a:pos x="T2" y="T3"/>
                </a:cxn>
                <a:cxn ang="0">
                  <a:pos x="T4" y="T5"/>
                </a:cxn>
                <a:cxn ang="0">
                  <a:pos x="T6" y="T7"/>
                </a:cxn>
                <a:cxn ang="0">
                  <a:pos x="T8" y="T9"/>
                </a:cxn>
              </a:cxnLst>
              <a:rect l="0" t="0" r="r" b="b"/>
              <a:pathLst>
                <a:path w="82" h="309">
                  <a:moveTo>
                    <a:pt x="19" y="309"/>
                  </a:moveTo>
                  <a:lnTo>
                    <a:pt x="73" y="309"/>
                  </a:lnTo>
                  <a:lnTo>
                    <a:pt x="82" y="0"/>
                  </a:lnTo>
                  <a:lnTo>
                    <a:pt x="0" y="0"/>
                  </a:lnTo>
                  <a:lnTo>
                    <a:pt x="19"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02" name="Freeform 424"/>
            <p:cNvSpPr>
              <a:spLocks/>
            </p:cNvSpPr>
            <p:nvPr/>
          </p:nvSpPr>
          <p:spPr bwMode="auto">
            <a:xfrm flipH="1">
              <a:off x="7374675" y="6789191"/>
              <a:ext cx="120468" cy="60234"/>
            </a:xfrm>
            <a:custGeom>
              <a:avLst/>
              <a:gdLst>
                <a:gd name="T0" fmla="*/ 17 w 34"/>
                <a:gd name="T1" fmla="*/ 0 h 17"/>
                <a:gd name="T2" fmla="*/ 34 w 34"/>
                <a:gd name="T3" fmla="*/ 17 h 17"/>
                <a:gd name="T4" fmla="*/ 0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27" y="0"/>
                    <a:pt x="34" y="8"/>
                    <a:pt x="34" y="17"/>
                  </a:cubicBezTo>
                  <a:cubicBezTo>
                    <a:pt x="0" y="17"/>
                    <a:pt x="0" y="17"/>
                    <a:pt x="0" y="17"/>
                  </a:cubicBezTo>
                  <a:cubicBezTo>
                    <a:pt x="0" y="8"/>
                    <a:pt x="8" y="0"/>
                    <a:pt x="17" y="0"/>
                  </a:cubicBezTo>
                  <a:close/>
                </a:path>
              </a:pathLst>
            </a:custGeom>
            <a:solidFill>
              <a:schemeClr val="accent5">
                <a:lumMod val="75000"/>
              </a:schemeClr>
            </a:solidFill>
            <a:ln>
              <a:noFill/>
            </a:ln>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nvGrpSpPr>
            <p:cNvPr id="320" name="Group 319"/>
            <p:cNvGrpSpPr/>
            <p:nvPr/>
          </p:nvGrpSpPr>
          <p:grpSpPr>
            <a:xfrm>
              <a:off x="7348678" y="4735640"/>
              <a:ext cx="376572" cy="534507"/>
              <a:chOff x="7405547" y="4764560"/>
              <a:chExt cx="302717" cy="429678"/>
            </a:xfrm>
          </p:grpSpPr>
          <p:sp>
            <p:nvSpPr>
              <p:cNvPr id="395" name="Freeform 418"/>
              <p:cNvSpPr>
                <a:spLocks/>
              </p:cNvSpPr>
              <p:nvPr/>
            </p:nvSpPr>
            <p:spPr bwMode="auto">
              <a:xfrm flipH="1">
                <a:off x="7405547" y="4764560"/>
                <a:ext cx="302717" cy="389208"/>
              </a:xfrm>
              <a:custGeom>
                <a:avLst/>
                <a:gdLst>
                  <a:gd name="T0" fmla="*/ 90 w 90"/>
                  <a:gd name="T1" fmla="*/ 55 h 116"/>
                  <a:gd name="T2" fmla="*/ 67 w 90"/>
                  <a:gd name="T3" fmla="*/ 17 h 116"/>
                  <a:gd name="T4" fmla="*/ 38 w 90"/>
                  <a:gd name="T5" fmla="*/ 0 h 116"/>
                  <a:gd name="T6" fmla="*/ 0 w 90"/>
                  <a:gd name="T7" fmla="*/ 47 h 116"/>
                  <a:gd name="T8" fmla="*/ 3 w 90"/>
                  <a:gd name="T9" fmla="*/ 111 h 116"/>
                  <a:gd name="T10" fmla="*/ 38 w 90"/>
                  <a:gd name="T11" fmla="*/ 116 h 116"/>
                  <a:gd name="T12" fmla="*/ 39 w 90"/>
                  <a:gd name="T13" fmla="*/ 116 h 116"/>
                  <a:gd name="T14" fmla="*/ 41 w 90"/>
                  <a:gd name="T15" fmla="*/ 116 h 116"/>
                  <a:gd name="T16" fmla="*/ 41 w 90"/>
                  <a:gd name="T17" fmla="*/ 116 h 116"/>
                  <a:gd name="T18" fmla="*/ 45 w 90"/>
                  <a:gd name="T19" fmla="*/ 116 h 116"/>
                  <a:gd name="T20" fmla="*/ 46 w 90"/>
                  <a:gd name="T21" fmla="*/ 116 h 116"/>
                  <a:gd name="T22" fmla="*/ 47 w 90"/>
                  <a:gd name="T23" fmla="*/ 116 h 116"/>
                  <a:gd name="T24" fmla="*/ 50 w 90"/>
                  <a:gd name="T25" fmla="*/ 116 h 116"/>
                  <a:gd name="T26" fmla="*/ 50 w 90"/>
                  <a:gd name="T27" fmla="*/ 116 h 116"/>
                  <a:gd name="T28" fmla="*/ 52 w 90"/>
                  <a:gd name="T29" fmla="*/ 116 h 116"/>
                  <a:gd name="T30" fmla="*/ 53 w 90"/>
                  <a:gd name="T31" fmla="*/ 116 h 116"/>
                  <a:gd name="T32" fmla="*/ 86 w 90"/>
                  <a:gd name="T33" fmla="*/ 111 h 116"/>
                  <a:gd name="T34" fmla="*/ 90 w 90"/>
                  <a:gd name="T35" fmla="*/ 5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16">
                    <a:moveTo>
                      <a:pt x="90" y="55"/>
                    </a:moveTo>
                    <a:cubicBezTo>
                      <a:pt x="90" y="37"/>
                      <a:pt x="80" y="22"/>
                      <a:pt x="67" y="17"/>
                    </a:cubicBezTo>
                    <a:cubicBezTo>
                      <a:pt x="60" y="6"/>
                      <a:pt x="50" y="0"/>
                      <a:pt x="38" y="0"/>
                    </a:cubicBezTo>
                    <a:cubicBezTo>
                      <a:pt x="17" y="0"/>
                      <a:pt x="0" y="21"/>
                      <a:pt x="0" y="47"/>
                    </a:cubicBezTo>
                    <a:cubicBezTo>
                      <a:pt x="0" y="52"/>
                      <a:pt x="2" y="85"/>
                      <a:pt x="3" y="111"/>
                    </a:cubicBezTo>
                    <a:cubicBezTo>
                      <a:pt x="14" y="114"/>
                      <a:pt x="26" y="116"/>
                      <a:pt x="38" y="116"/>
                    </a:cubicBezTo>
                    <a:cubicBezTo>
                      <a:pt x="38" y="116"/>
                      <a:pt x="39" y="116"/>
                      <a:pt x="39" y="116"/>
                    </a:cubicBezTo>
                    <a:cubicBezTo>
                      <a:pt x="40" y="116"/>
                      <a:pt x="41" y="116"/>
                      <a:pt x="41" y="116"/>
                    </a:cubicBezTo>
                    <a:cubicBezTo>
                      <a:pt x="41" y="116"/>
                      <a:pt x="41" y="116"/>
                      <a:pt x="41" y="116"/>
                    </a:cubicBezTo>
                    <a:cubicBezTo>
                      <a:pt x="42" y="116"/>
                      <a:pt x="44" y="116"/>
                      <a:pt x="45" y="116"/>
                    </a:cubicBezTo>
                    <a:cubicBezTo>
                      <a:pt x="45" y="116"/>
                      <a:pt x="45" y="116"/>
                      <a:pt x="46" y="116"/>
                    </a:cubicBezTo>
                    <a:cubicBezTo>
                      <a:pt x="46" y="116"/>
                      <a:pt x="46" y="116"/>
                      <a:pt x="47" y="116"/>
                    </a:cubicBezTo>
                    <a:cubicBezTo>
                      <a:pt x="48" y="116"/>
                      <a:pt x="49" y="116"/>
                      <a:pt x="50" y="116"/>
                    </a:cubicBezTo>
                    <a:cubicBezTo>
                      <a:pt x="50" y="116"/>
                      <a:pt x="50" y="116"/>
                      <a:pt x="50" y="116"/>
                    </a:cubicBezTo>
                    <a:cubicBezTo>
                      <a:pt x="50" y="116"/>
                      <a:pt x="51" y="116"/>
                      <a:pt x="52" y="116"/>
                    </a:cubicBezTo>
                    <a:cubicBezTo>
                      <a:pt x="53" y="116"/>
                      <a:pt x="53" y="116"/>
                      <a:pt x="53" y="116"/>
                    </a:cubicBezTo>
                    <a:cubicBezTo>
                      <a:pt x="65" y="116"/>
                      <a:pt x="76" y="114"/>
                      <a:pt x="86" y="111"/>
                    </a:cubicBezTo>
                    <a:cubicBezTo>
                      <a:pt x="87" y="87"/>
                      <a:pt x="90" y="58"/>
                      <a:pt x="90" y="55"/>
                    </a:cubicBezTo>
                    <a:close/>
                  </a:path>
                </a:pathLst>
              </a:custGeom>
              <a:solidFill>
                <a:srgbClr val="CC9900"/>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06" name="Freeform 428"/>
              <p:cNvSpPr>
                <a:spLocks/>
              </p:cNvSpPr>
              <p:nvPr/>
            </p:nvSpPr>
            <p:spPr bwMode="auto">
              <a:xfrm flipH="1">
                <a:off x="7450366" y="489719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07" name="Freeform 429"/>
              <p:cNvSpPr>
                <a:spLocks/>
              </p:cNvSpPr>
              <p:nvPr/>
            </p:nvSpPr>
            <p:spPr bwMode="auto">
              <a:xfrm flipH="1">
                <a:off x="7450366"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08" name="Freeform 430"/>
              <p:cNvSpPr>
                <a:spLocks/>
              </p:cNvSpPr>
              <p:nvPr/>
            </p:nvSpPr>
            <p:spPr bwMode="auto">
              <a:xfrm flipH="1">
                <a:off x="7455487"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09" name="Freeform 431"/>
              <p:cNvSpPr>
                <a:spLocks/>
              </p:cNvSpPr>
              <p:nvPr/>
            </p:nvSpPr>
            <p:spPr bwMode="auto">
              <a:xfrm flipH="1">
                <a:off x="7452927" y="48869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10" name="Freeform 432"/>
              <p:cNvSpPr>
                <a:spLocks/>
              </p:cNvSpPr>
              <p:nvPr/>
            </p:nvSpPr>
            <p:spPr bwMode="auto">
              <a:xfrm flipH="1">
                <a:off x="7668031"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11" name="Freeform 433"/>
              <p:cNvSpPr>
                <a:spLocks/>
              </p:cNvSpPr>
              <p:nvPr/>
            </p:nvSpPr>
            <p:spPr bwMode="auto">
              <a:xfrm flipH="1">
                <a:off x="7450366" y="4899751"/>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12" name="Freeform 434"/>
              <p:cNvSpPr>
                <a:spLocks/>
              </p:cNvSpPr>
              <p:nvPr/>
            </p:nvSpPr>
            <p:spPr bwMode="auto">
              <a:xfrm flipH="1">
                <a:off x="7450366" y="4907434"/>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13" name="Freeform 435"/>
              <p:cNvSpPr>
                <a:spLocks/>
              </p:cNvSpPr>
              <p:nvPr/>
            </p:nvSpPr>
            <p:spPr bwMode="auto">
              <a:xfrm flipH="1">
                <a:off x="7455487" y="48792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14" name="Freeform 436"/>
              <p:cNvSpPr>
                <a:spLocks/>
              </p:cNvSpPr>
              <p:nvPr/>
            </p:nvSpPr>
            <p:spPr bwMode="auto">
              <a:xfrm flipH="1">
                <a:off x="7675712" y="4904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15" name="Freeform 437"/>
              <p:cNvSpPr>
                <a:spLocks/>
              </p:cNvSpPr>
              <p:nvPr/>
            </p:nvSpPr>
            <p:spPr bwMode="auto">
              <a:xfrm flipH="1">
                <a:off x="7670591"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76" name="Freeform 438"/>
              <p:cNvSpPr>
                <a:spLocks/>
              </p:cNvSpPr>
              <p:nvPr/>
            </p:nvSpPr>
            <p:spPr bwMode="auto">
              <a:xfrm flipH="1">
                <a:off x="7670591" y="48895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77" name="Freeform 439"/>
              <p:cNvSpPr>
                <a:spLocks/>
              </p:cNvSpPr>
              <p:nvPr/>
            </p:nvSpPr>
            <p:spPr bwMode="auto">
              <a:xfrm flipH="1">
                <a:off x="7675712" y="48997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78" name="Freeform 440"/>
              <p:cNvSpPr>
                <a:spLocks/>
              </p:cNvSpPr>
              <p:nvPr/>
            </p:nvSpPr>
            <p:spPr bwMode="auto">
              <a:xfrm flipH="1">
                <a:off x="7427318" y="4871583"/>
                <a:ext cx="268879" cy="322655"/>
              </a:xfrm>
              <a:custGeom>
                <a:avLst/>
                <a:gdLst>
                  <a:gd name="T0" fmla="*/ 71 w 75"/>
                  <a:gd name="T1" fmla="*/ 16 h 90"/>
                  <a:gd name="T2" fmla="*/ 69 w 75"/>
                  <a:gd name="T3" fmla="*/ 16 h 90"/>
                  <a:gd name="T4" fmla="*/ 69 w 75"/>
                  <a:gd name="T5" fmla="*/ 11 h 90"/>
                  <a:gd name="T6" fmla="*/ 69 w 75"/>
                  <a:gd name="T7" fmla="*/ 10 h 90"/>
                  <a:gd name="T8" fmla="*/ 69 w 75"/>
                  <a:gd name="T9" fmla="*/ 9 h 90"/>
                  <a:gd name="T10" fmla="*/ 69 w 75"/>
                  <a:gd name="T11" fmla="*/ 8 h 90"/>
                  <a:gd name="T12" fmla="*/ 69 w 75"/>
                  <a:gd name="T13" fmla="*/ 8 h 90"/>
                  <a:gd name="T14" fmla="*/ 69 w 75"/>
                  <a:gd name="T15" fmla="*/ 7 h 90"/>
                  <a:gd name="T16" fmla="*/ 69 w 75"/>
                  <a:gd name="T17" fmla="*/ 6 h 90"/>
                  <a:gd name="T18" fmla="*/ 69 w 75"/>
                  <a:gd name="T19" fmla="*/ 6 h 90"/>
                  <a:gd name="T20" fmla="*/ 68 w 75"/>
                  <a:gd name="T21" fmla="*/ 4 h 90"/>
                  <a:gd name="T22" fmla="*/ 68 w 75"/>
                  <a:gd name="T23" fmla="*/ 4 h 90"/>
                  <a:gd name="T24" fmla="*/ 67 w 75"/>
                  <a:gd name="T25" fmla="*/ 3 h 90"/>
                  <a:gd name="T26" fmla="*/ 67 w 75"/>
                  <a:gd name="T27" fmla="*/ 3 h 90"/>
                  <a:gd name="T28" fmla="*/ 67 w 75"/>
                  <a:gd name="T29" fmla="*/ 2 h 90"/>
                  <a:gd name="T30" fmla="*/ 67 w 75"/>
                  <a:gd name="T31" fmla="*/ 2 h 90"/>
                  <a:gd name="T32" fmla="*/ 61 w 75"/>
                  <a:gd name="T33" fmla="*/ 3 h 90"/>
                  <a:gd name="T34" fmla="*/ 50 w 75"/>
                  <a:gd name="T35" fmla="*/ 0 h 90"/>
                  <a:gd name="T36" fmla="*/ 31 w 75"/>
                  <a:gd name="T37" fmla="*/ 3 h 90"/>
                  <a:gd name="T38" fmla="*/ 11 w 75"/>
                  <a:gd name="T39" fmla="*/ 0 h 90"/>
                  <a:gd name="T40" fmla="*/ 8 w 75"/>
                  <a:gd name="T41" fmla="*/ 3 h 90"/>
                  <a:gd name="T42" fmla="*/ 8 w 75"/>
                  <a:gd name="T43" fmla="*/ 3 h 90"/>
                  <a:gd name="T44" fmla="*/ 7 w 75"/>
                  <a:gd name="T45" fmla="*/ 5 h 90"/>
                  <a:gd name="T46" fmla="*/ 7 w 75"/>
                  <a:gd name="T47" fmla="*/ 5 h 90"/>
                  <a:gd name="T48" fmla="*/ 7 w 75"/>
                  <a:gd name="T49" fmla="*/ 6 h 90"/>
                  <a:gd name="T50" fmla="*/ 7 w 75"/>
                  <a:gd name="T51" fmla="*/ 6 h 90"/>
                  <a:gd name="T52" fmla="*/ 6 w 75"/>
                  <a:gd name="T53" fmla="*/ 8 h 90"/>
                  <a:gd name="T54" fmla="*/ 6 w 75"/>
                  <a:gd name="T55" fmla="*/ 8 h 90"/>
                  <a:gd name="T56" fmla="*/ 6 w 75"/>
                  <a:gd name="T57" fmla="*/ 9 h 90"/>
                  <a:gd name="T58" fmla="*/ 6 w 75"/>
                  <a:gd name="T59" fmla="*/ 9 h 90"/>
                  <a:gd name="T60" fmla="*/ 6 w 75"/>
                  <a:gd name="T61" fmla="*/ 11 h 90"/>
                  <a:gd name="T62" fmla="*/ 6 w 75"/>
                  <a:gd name="T63" fmla="*/ 16 h 90"/>
                  <a:gd name="T64" fmla="*/ 5 w 75"/>
                  <a:gd name="T65" fmla="*/ 16 h 90"/>
                  <a:gd name="T66" fmla="*/ 0 w 75"/>
                  <a:gd name="T67" fmla="*/ 21 h 90"/>
                  <a:gd name="T68" fmla="*/ 0 w 75"/>
                  <a:gd name="T69" fmla="*/ 33 h 90"/>
                  <a:gd name="T70" fmla="*/ 6 w 75"/>
                  <a:gd name="T71" fmla="*/ 38 h 90"/>
                  <a:gd name="T72" fmla="*/ 11 w 75"/>
                  <a:gd name="T73" fmla="*/ 51 h 90"/>
                  <a:gd name="T74" fmla="*/ 22 w 75"/>
                  <a:gd name="T75" fmla="*/ 66 h 90"/>
                  <a:gd name="T76" fmla="*/ 24 w 75"/>
                  <a:gd name="T77" fmla="*/ 80 h 90"/>
                  <a:gd name="T78" fmla="*/ 38 w 75"/>
                  <a:gd name="T79" fmla="*/ 90 h 90"/>
                  <a:gd name="T80" fmla="*/ 52 w 75"/>
                  <a:gd name="T81" fmla="*/ 80 h 90"/>
                  <a:gd name="T82" fmla="*/ 54 w 75"/>
                  <a:gd name="T83" fmla="*/ 66 h 90"/>
                  <a:gd name="T84" fmla="*/ 64 w 75"/>
                  <a:gd name="T85" fmla="*/ 51 h 90"/>
                  <a:gd name="T86" fmla="*/ 69 w 75"/>
                  <a:gd name="T87" fmla="*/ 38 h 90"/>
                  <a:gd name="T88" fmla="*/ 75 w 75"/>
                  <a:gd name="T89" fmla="*/ 33 h 90"/>
                  <a:gd name="T90" fmla="*/ 75 w 75"/>
                  <a:gd name="T91" fmla="*/ 21 h 90"/>
                  <a:gd name="T92" fmla="*/ 71 w 75"/>
                  <a:gd name="T93"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90">
                    <a:moveTo>
                      <a:pt x="71" y="16"/>
                    </a:moveTo>
                    <a:cubicBezTo>
                      <a:pt x="71" y="16"/>
                      <a:pt x="70" y="16"/>
                      <a:pt x="69" y="16"/>
                    </a:cubicBezTo>
                    <a:cubicBezTo>
                      <a:pt x="69" y="11"/>
                      <a:pt x="69" y="11"/>
                      <a:pt x="69" y="11"/>
                    </a:cubicBezTo>
                    <a:cubicBezTo>
                      <a:pt x="69" y="11"/>
                      <a:pt x="69" y="10"/>
                      <a:pt x="69" y="10"/>
                    </a:cubicBezTo>
                    <a:cubicBezTo>
                      <a:pt x="69" y="9"/>
                      <a:pt x="69" y="9"/>
                      <a:pt x="69" y="9"/>
                    </a:cubicBezTo>
                    <a:cubicBezTo>
                      <a:pt x="69" y="9"/>
                      <a:pt x="69" y="9"/>
                      <a:pt x="69" y="8"/>
                    </a:cubicBezTo>
                    <a:cubicBezTo>
                      <a:pt x="69" y="8"/>
                      <a:pt x="69" y="8"/>
                      <a:pt x="69" y="8"/>
                    </a:cubicBezTo>
                    <a:cubicBezTo>
                      <a:pt x="69" y="7"/>
                      <a:pt x="69" y="7"/>
                      <a:pt x="69" y="7"/>
                    </a:cubicBezTo>
                    <a:cubicBezTo>
                      <a:pt x="69" y="7"/>
                      <a:pt x="69" y="7"/>
                      <a:pt x="69" y="6"/>
                    </a:cubicBezTo>
                    <a:cubicBezTo>
                      <a:pt x="69" y="6"/>
                      <a:pt x="69" y="6"/>
                      <a:pt x="69" y="6"/>
                    </a:cubicBezTo>
                    <a:cubicBezTo>
                      <a:pt x="68" y="5"/>
                      <a:pt x="68" y="5"/>
                      <a:pt x="68" y="4"/>
                    </a:cubicBezTo>
                    <a:cubicBezTo>
                      <a:pt x="68" y="4"/>
                      <a:pt x="68" y="4"/>
                      <a:pt x="68" y="4"/>
                    </a:cubicBezTo>
                    <a:cubicBezTo>
                      <a:pt x="68" y="4"/>
                      <a:pt x="67" y="3"/>
                      <a:pt x="67" y="3"/>
                    </a:cubicBezTo>
                    <a:cubicBezTo>
                      <a:pt x="67" y="3"/>
                      <a:pt x="67" y="3"/>
                      <a:pt x="67" y="3"/>
                    </a:cubicBezTo>
                    <a:cubicBezTo>
                      <a:pt x="67" y="3"/>
                      <a:pt x="67" y="2"/>
                      <a:pt x="67" y="2"/>
                    </a:cubicBezTo>
                    <a:cubicBezTo>
                      <a:pt x="67" y="2"/>
                      <a:pt x="67" y="2"/>
                      <a:pt x="67" y="2"/>
                    </a:cubicBezTo>
                    <a:cubicBezTo>
                      <a:pt x="65" y="3"/>
                      <a:pt x="63" y="3"/>
                      <a:pt x="61" y="3"/>
                    </a:cubicBezTo>
                    <a:cubicBezTo>
                      <a:pt x="56" y="3"/>
                      <a:pt x="52" y="2"/>
                      <a:pt x="50" y="0"/>
                    </a:cubicBezTo>
                    <a:cubicBezTo>
                      <a:pt x="46" y="2"/>
                      <a:pt x="39" y="3"/>
                      <a:pt x="31" y="3"/>
                    </a:cubicBezTo>
                    <a:cubicBezTo>
                      <a:pt x="23" y="3"/>
                      <a:pt x="15" y="2"/>
                      <a:pt x="11" y="0"/>
                    </a:cubicBezTo>
                    <a:cubicBezTo>
                      <a:pt x="10" y="1"/>
                      <a:pt x="9" y="2"/>
                      <a:pt x="8" y="3"/>
                    </a:cubicBezTo>
                    <a:cubicBezTo>
                      <a:pt x="8" y="3"/>
                      <a:pt x="8" y="3"/>
                      <a:pt x="8" y="3"/>
                    </a:cubicBezTo>
                    <a:cubicBezTo>
                      <a:pt x="8" y="4"/>
                      <a:pt x="7" y="4"/>
                      <a:pt x="7" y="5"/>
                    </a:cubicBezTo>
                    <a:cubicBezTo>
                      <a:pt x="7" y="5"/>
                      <a:pt x="7" y="5"/>
                      <a:pt x="7" y="5"/>
                    </a:cubicBezTo>
                    <a:cubicBezTo>
                      <a:pt x="7" y="5"/>
                      <a:pt x="7" y="6"/>
                      <a:pt x="7" y="6"/>
                    </a:cubicBezTo>
                    <a:cubicBezTo>
                      <a:pt x="7" y="6"/>
                      <a:pt x="7" y="6"/>
                      <a:pt x="7" y="6"/>
                    </a:cubicBezTo>
                    <a:cubicBezTo>
                      <a:pt x="6" y="7"/>
                      <a:pt x="6" y="7"/>
                      <a:pt x="6" y="8"/>
                    </a:cubicBezTo>
                    <a:cubicBezTo>
                      <a:pt x="6" y="8"/>
                      <a:pt x="6" y="8"/>
                      <a:pt x="6" y="8"/>
                    </a:cubicBezTo>
                    <a:cubicBezTo>
                      <a:pt x="6" y="8"/>
                      <a:pt x="6" y="9"/>
                      <a:pt x="6" y="9"/>
                    </a:cubicBezTo>
                    <a:cubicBezTo>
                      <a:pt x="6" y="9"/>
                      <a:pt x="6" y="9"/>
                      <a:pt x="6" y="9"/>
                    </a:cubicBezTo>
                    <a:cubicBezTo>
                      <a:pt x="6" y="10"/>
                      <a:pt x="6" y="11"/>
                      <a:pt x="6" y="11"/>
                    </a:cubicBezTo>
                    <a:cubicBezTo>
                      <a:pt x="6" y="16"/>
                      <a:pt x="6" y="16"/>
                      <a:pt x="6" y="16"/>
                    </a:cubicBezTo>
                    <a:cubicBezTo>
                      <a:pt x="6" y="16"/>
                      <a:pt x="5" y="16"/>
                      <a:pt x="5" y="16"/>
                    </a:cubicBezTo>
                    <a:cubicBezTo>
                      <a:pt x="2" y="16"/>
                      <a:pt x="0" y="18"/>
                      <a:pt x="0" y="21"/>
                    </a:cubicBezTo>
                    <a:cubicBezTo>
                      <a:pt x="0" y="33"/>
                      <a:pt x="0" y="33"/>
                      <a:pt x="0" y="33"/>
                    </a:cubicBezTo>
                    <a:cubicBezTo>
                      <a:pt x="0" y="36"/>
                      <a:pt x="3" y="38"/>
                      <a:pt x="6" y="38"/>
                    </a:cubicBezTo>
                    <a:cubicBezTo>
                      <a:pt x="11" y="51"/>
                      <a:pt x="11" y="51"/>
                      <a:pt x="11" y="51"/>
                    </a:cubicBezTo>
                    <a:cubicBezTo>
                      <a:pt x="13" y="59"/>
                      <a:pt x="17" y="64"/>
                      <a:pt x="22" y="66"/>
                    </a:cubicBezTo>
                    <a:cubicBezTo>
                      <a:pt x="24" y="80"/>
                      <a:pt x="24" y="80"/>
                      <a:pt x="24" y="80"/>
                    </a:cubicBezTo>
                    <a:cubicBezTo>
                      <a:pt x="38" y="90"/>
                      <a:pt x="38" y="90"/>
                      <a:pt x="38" y="90"/>
                    </a:cubicBezTo>
                    <a:cubicBezTo>
                      <a:pt x="52" y="80"/>
                      <a:pt x="52" y="80"/>
                      <a:pt x="52" y="80"/>
                    </a:cubicBezTo>
                    <a:cubicBezTo>
                      <a:pt x="54" y="66"/>
                      <a:pt x="54" y="66"/>
                      <a:pt x="54" y="66"/>
                    </a:cubicBezTo>
                    <a:cubicBezTo>
                      <a:pt x="59" y="64"/>
                      <a:pt x="61" y="59"/>
                      <a:pt x="64" y="51"/>
                    </a:cubicBezTo>
                    <a:cubicBezTo>
                      <a:pt x="69" y="38"/>
                      <a:pt x="69" y="38"/>
                      <a:pt x="69" y="38"/>
                    </a:cubicBezTo>
                    <a:cubicBezTo>
                      <a:pt x="73" y="38"/>
                      <a:pt x="75" y="36"/>
                      <a:pt x="75" y="33"/>
                    </a:cubicBezTo>
                    <a:cubicBezTo>
                      <a:pt x="75" y="21"/>
                      <a:pt x="75" y="21"/>
                      <a:pt x="75" y="21"/>
                    </a:cubicBezTo>
                    <a:cubicBezTo>
                      <a:pt x="75" y="19"/>
                      <a:pt x="73" y="17"/>
                      <a:pt x="71" y="16"/>
                    </a:cubicBezTo>
                    <a:close/>
                  </a:path>
                </a:pathLst>
              </a:custGeom>
              <a:solidFill>
                <a:srgbClr val="E0BB8D"/>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sp>
          <p:nvSpPr>
            <p:cNvPr id="380" name="Rectangle 155"/>
            <p:cNvSpPr>
              <a:spLocks noChangeArrowheads="1"/>
            </p:cNvSpPr>
            <p:nvPr/>
          </p:nvSpPr>
          <p:spPr bwMode="auto">
            <a:xfrm>
              <a:off x="7368120" y="5217767"/>
              <a:ext cx="348635" cy="300075"/>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81" name="Freeform 163"/>
            <p:cNvSpPr>
              <a:spLocks/>
            </p:cNvSpPr>
            <p:nvPr/>
          </p:nvSpPr>
          <p:spPr bwMode="auto">
            <a:xfrm>
              <a:off x="7472940" y="5148924"/>
              <a:ext cx="143142" cy="236495"/>
            </a:xfrm>
            <a:custGeom>
              <a:avLst/>
              <a:gdLst>
                <a:gd name="T0" fmla="*/ 46 w 92"/>
                <a:gd name="T1" fmla="*/ 152 h 152"/>
                <a:gd name="T2" fmla="*/ 0 w 92"/>
                <a:gd name="T3" fmla="*/ 148 h 152"/>
                <a:gd name="T4" fmla="*/ 0 w 92"/>
                <a:gd name="T5" fmla="*/ 0 h 152"/>
                <a:gd name="T6" fmla="*/ 92 w 92"/>
                <a:gd name="T7" fmla="*/ 0 h 152"/>
                <a:gd name="T8" fmla="*/ 92 w 92"/>
                <a:gd name="T9" fmla="*/ 152 h 152"/>
                <a:gd name="T10" fmla="*/ 46 w 92"/>
                <a:gd name="T11" fmla="*/ 152 h 152"/>
              </a:gdLst>
              <a:ahLst/>
              <a:cxnLst>
                <a:cxn ang="0">
                  <a:pos x="T0" y="T1"/>
                </a:cxn>
                <a:cxn ang="0">
                  <a:pos x="T2" y="T3"/>
                </a:cxn>
                <a:cxn ang="0">
                  <a:pos x="T4" y="T5"/>
                </a:cxn>
                <a:cxn ang="0">
                  <a:pos x="T6" y="T7"/>
                </a:cxn>
                <a:cxn ang="0">
                  <a:pos x="T8" y="T9"/>
                </a:cxn>
                <a:cxn ang="0">
                  <a:pos x="T10" y="T11"/>
                </a:cxn>
              </a:cxnLst>
              <a:rect l="0" t="0" r="r" b="b"/>
              <a:pathLst>
                <a:path w="92" h="152">
                  <a:moveTo>
                    <a:pt x="46" y="152"/>
                  </a:moveTo>
                  <a:lnTo>
                    <a:pt x="0" y="148"/>
                  </a:lnTo>
                  <a:lnTo>
                    <a:pt x="0" y="0"/>
                  </a:lnTo>
                  <a:lnTo>
                    <a:pt x="92" y="0"/>
                  </a:lnTo>
                  <a:lnTo>
                    <a:pt x="92" y="152"/>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nvGrpSpPr>
            <p:cNvPr id="299" name="Group 298"/>
            <p:cNvGrpSpPr/>
            <p:nvPr/>
          </p:nvGrpSpPr>
          <p:grpSpPr>
            <a:xfrm>
              <a:off x="7160079" y="5174541"/>
              <a:ext cx="748634" cy="990878"/>
              <a:chOff x="7051597" y="5172550"/>
              <a:chExt cx="922338" cy="1220787"/>
            </a:xfrm>
          </p:grpSpPr>
          <p:sp>
            <p:nvSpPr>
              <p:cNvPr id="368" name="Rectangle 159"/>
              <p:cNvSpPr>
                <a:spLocks noChangeArrowheads="1"/>
              </p:cNvSpPr>
              <p:nvPr/>
            </p:nvSpPr>
            <p:spPr bwMode="auto">
              <a:xfrm>
                <a:off x="7765972" y="5531325"/>
                <a:ext cx="123825"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69" name="Freeform 160"/>
              <p:cNvSpPr>
                <a:spLocks/>
              </p:cNvSpPr>
              <p:nvPr/>
            </p:nvSpPr>
            <p:spPr bwMode="auto">
              <a:xfrm>
                <a:off x="7765972" y="6142512"/>
                <a:ext cx="127000" cy="250825"/>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70" name="Rectangle 161"/>
              <p:cNvSpPr>
                <a:spLocks noChangeArrowheads="1"/>
              </p:cNvSpPr>
              <p:nvPr/>
            </p:nvSpPr>
            <p:spPr bwMode="auto">
              <a:xfrm>
                <a:off x="7137322" y="5531325"/>
                <a:ext cx="122238"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71" name="Freeform 162"/>
              <p:cNvSpPr>
                <a:spLocks/>
              </p:cNvSpPr>
              <p:nvPr/>
            </p:nvSpPr>
            <p:spPr bwMode="auto">
              <a:xfrm>
                <a:off x="7134147" y="6142512"/>
                <a:ext cx="125413" cy="250825"/>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72" name="Freeform 168"/>
              <p:cNvSpPr>
                <a:spLocks/>
              </p:cNvSpPr>
              <p:nvPr/>
            </p:nvSpPr>
            <p:spPr bwMode="auto">
              <a:xfrm>
                <a:off x="7110334" y="5221762"/>
                <a:ext cx="803275" cy="9874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73" name="Freeform 175"/>
              <p:cNvSpPr>
                <a:spLocks/>
              </p:cNvSpPr>
              <p:nvPr/>
            </p:nvSpPr>
            <p:spPr bwMode="auto">
              <a:xfrm>
                <a:off x="7248447" y="5172550"/>
                <a:ext cx="266700" cy="349250"/>
              </a:xfrm>
              <a:custGeom>
                <a:avLst/>
                <a:gdLst>
                  <a:gd name="T0" fmla="*/ 95 w 168"/>
                  <a:gd name="T1" fmla="*/ 81 h 220"/>
                  <a:gd name="T2" fmla="*/ 64 w 168"/>
                  <a:gd name="T3" fmla="*/ 103 h 220"/>
                  <a:gd name="T4" fmla="*/ 168 w 168"/>
                  <a:gd name="T5" fmla="*/ 220 h 220"/>
                  <a:gd name="T6" fmla="*/ 81 w 168"/>
                  <a:gd name="T7" fmla="*/ 0 h 220"/>
                  <a:gd name="T8" fmla="*/ 0 w 168"/>
                  <a:gd name="T9" fmla="*/ 31 h 220"/>
                  <a:gd name="T10" fmla="*/ 43 w 168"/>
                  <a:gd name="T11" fmla="*/ 81 h 220"/>
                  <a:gd name="T12" fmla="*/ 95 w 168"/>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8" h="220">
                    <a:moveTo>
                      <a:pt x="95" y="81"/>
                    </a:moveTo>
                    <a:lnTo>
                      <a:pt x="64" y="103"/>
                    </a:lnTo>
                    <a:lnTo>
                      <a:pt x="168" y="220"/>
                    </a:lnTo>
                    <a:lnTo>
                      <a:pt x="81" y="0"/>
                    </a:lnTo>
                    <a:lnTo>
                      <a:pt x="0" y="31"/>
                    </a:lnTo>
                    <a:lnTo>
                      <a:pt x="43" y="81"/>
                    </a:lnTo>
                    <a:lnTo>
                      <a:pt x="9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74" name="Freeform 176"/>
              <p:cNvSpPr>
                <a:spLocks/>
              </p:cNvSpPr>
              <p:nvPr/>
            </p:nvSpPr>
            <p:spPr bwMode="auto">
              <a:xfrm>
                <a:off x="7515147" y="5172550"/>
                <a:ext cx="268288" cy="349250"/>
              </a:xfrm>
              <a:custGeom>
                <a:avLst/>
                <a:gdLst>
                  <a:gd name="T0" fmla="*/ 74 w 169"/>
                  <a:gd name="T1" fmla="*/ 81 h 220"/>
                  <a:gd name="T2" fmla="*/ 105 w 169"/>
                  <a:gd name="T3" fmla="*/ 103 h 220"/>
                  <a:gd name="T4" fmla="*/ 0 w 169"/>
                  <a:gd name="T5" fmla="*/ 220 h 220"/>
                  <a:gd name="T6" fmla="*/ 89 w 169"/>
                  <a:gd name="T7" fmla="*/ 0 h 220"/>
                  <a:gd name="T8" fmla="*/ 169 w 169"/>
                  <a:gd name="T9" fmla="*/ 31 h 220"/>
                  <a:gd name="T10" fmla="*/ 124 w 169"/>
                  <a:gd name="T11" fmla="*/ 81 h 220"/>
                  <a:gd name="T12" fmla="*/ 74 w 169"/>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9" h="220">
                    <a:moveTo>
                      <a:pt x="74" y="81"/>
                    </a:moveTo>
                    <a:lnTo>
                      <a:pt x="105" y="103"/>
                    </a:lnTo>
                    <a:lnTo>
                      <a:pt x="0" y="220"/>
                    </a:lnTo>
                    <a:lnTo>
                      <a:pt x="89" y="0"/>
                    </a:lnTo>
                    <a:lnTo>
                      <a:pt x="169" y="31"/>
                    </a:lnTo>
                    <a:lnTo>
                      <a:pt x="124" y="81"/>
                    </a:lnTo>
                    <a:lnTo>
                      <a:pt x="74"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75" name="Freeform 179"/>
              <p:cNvSpPr>
                <a:spLocks/>
              </p:cNvSpPr>
              <p:nvPr/>
            </p:nvSpPr>
            <p:spPr bwMode="auto">
              <a:xfrm>
                <a:off x="7051597" y="5777387"/>
                <a:ext cx="207963" cy="106363"/>
              </a:xfrm>
              <a:custGeom>
                <a:avLst/>
                <a:gdLst>
                  <a:gd name="T0" fmla="*/ 0 w 131"/>
                  <a:gd name="T1" fmla="*/ 67 h 67"/>
                  <a:gd name="T2" fmla="*/ 131 w 131"/>
                  <a:gd name="T3" fmla="*/ 67 h 67"/>
                  <a:gd name="T4" fmla="*/ 131 w 131"/>
                  <a:gd name="T5" fmla="*/ 0 h 67"/>
                  <a:gd name="T6" fmla="*/ 62 w 131"/>
                  <a:gd name="T7" fmla="*/ 0 h 67"/>
                  <a:gd name="T8" fmla="*/ 37 w 131"/>
                  <a:gd name="T9" fmla="*/ 28 h 67"/>
                  <a:gd name="T10" fmla="*/ 37 w 131"/>
                  <a:gd name="T11" fmla="*/ 0 h 67"/>
                  <a:gd name="T12" fmla="*/ 0 w 131"/>
                  <a:gd name="T13" fmla="*/ 0 h 67"/>
                  <a:gd name="T14" fmla="*/ 0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0" y="67"/>
                    </a:moveTo>
                    <a:lnTo>
                      <a:pt x="131" y="67"/>
                    </a:lnTo>
                    <a:lnTo>
                      <a:pt x="131" y="0"/>
                    </a:lnTo>
                    <a:lnTo>
                      <a:pt x="62" y="0"/>
                    </a:lnTo>
                    <a:lnTo>
                      <a:pt x="37" y="28"/>
                    </a:lnTo>
                    <a:lnTo>
                      <a:pt x="37" y="0"/>
                    </a:lnTo>
                    <a:lnTo>
                      <a:pt x="0" y="0"/>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p:txBody>
          </p:sp>
          <p:sp>
            <p:nvSpPr>
              <p:cNvPr id="376" name="Freeform 180"/>
              <p:cNvSpPr>
                <a:spLocks/>
              </p:cNvSpPr>
              <p:nvPr/>
            </p:nvSpPr>
            <p:spPr bwMode="auto">
              <a:xfrm>
                <a:off x="7765972" y="5777387"/>
                <a:ext cx="207963" cy="106363"/>
              </a:xfrm>
              <a:custGeom>
                <a:avLst/>
                <a:gdLst>
                  <a:gd name="T0" fmla="*/ 131 w 131"/>
                  <a:gd name="T1" fmla="*/ 67 h 67"/>
                  <a:gd name="T2" fmla="*/ 0 w 131"/>
                  <a:gd name="T3" fmla="*/ 67 h 67"/>
                  <a:gd name="T4" fmla="*/ 0 w 131"/>
                  <a:gd name="T5" fmla="*/ 0 h 67"/>
                  <a:gd name="T6" fmla="*/ 69 w 131"/>
                  <a:gd name="T7" fmla="*/ 0 h 67"/>
                  <a:gd name="T8" fmla="*/ 93 w 131"/>
                  <a:gd name="T9" fmla="*/ 28 h 67"/>
                  <a:gd name="T10" fmla="*/ 93 w 131"/>
                  <a:gd name="T11" fmla="*/ 0 h 67"/>
                  <a:gd name="T12" fmla="*/ 131 w 131"/>
                  <a:gd name="T13" fmla="*/ 0 h 67"/>
                  <a:gd name="T14" fmla="*/ 131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131" y="67"/>
                    </a:moveTo>
                    <a:lnTo>
                      <a:pt x="0" y="67"/>
                    </a:lnTo>
                    <a:lnTo>
                      <a:pt x="0" y="0"/>
                    </a:lnTo>
                    <a:lnTo>
                      <a:pt x="69" y="0"/>
                    </a:lnTo>
                    <a:lnTo>
                      <a:pt x="93" y="28"/>
                    </a:lnTo>
                    <a:lnTo>
                      <a:pt x="93" y="0"/>
                    </a:lnTo>
                    <a:lnTo>
                      <a:pt x="131" y="0"/>
                    </a:lnTo>
                    <a:lnTo>
                      <a:pt x="131"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grpSp>
      <p:grpSp>
        <p:nvGrpSpPr>
          <p:cNvPr id="11" name="Group 10"/>
          <p:cNvGrpSpPr/>
          <p:nvPr/>
        </p:nvGrpSpPr>
        <p:grpSpPr>
          <a:xfrm>
            <a:off x="11036782" y="4857535"/>
            <a:ext cx="808802" cy="2126560"/>
            <a:chOff x="10818904" y="4762722"/>
            <a:chExt cx="793015" cy="2085052"/>
          </a:xfrm>
        </p:grpSpPr>
        <p:grpSp>
          <p:nvGrpSpPr>
            <p:cNvPr id="366" name="Group 365"/>
            <p:cNvGrpSpPr/>
            <p:nvPr/>
          </p:nvGrpSpPr>
          <p:grpSpPr>
            <a:xfrm>
              <a:off x="10818904" y="4762722"/>
              <a:ext cx="793015" cy="2061715"/>
              <a:chOff x="4725988" y="7138463"/>
              <a:chExt cx="893762" cy="2323642"/>
            </a:xfrm>
          </p:grpSpPr>
          <p:sp>
            <p:nvSpPr>
              <p:cNvPr id="325" name="Rectangle 196"/>
              <p:cNvSpPr>
                <a:spLocks noChangeArrowheads="1"/>
              </p:cNvSpPr>
              <p:nvPr/>
            </p:nvSpPr>
            <p:spPr bwMode="auto">
              <a:xfrm>
                <a:off x="4905375" y="7639050"/>
                <a:ext cx="412750" cy="179388"/>
              </a:xfrm>
              <a:prstGeom prst="rect">
                <a:avLst/>
              </a:prstGeom>
              <a:solidFill>
                <a:srgbClr val="E1BC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27" name="Rectangle 197"/>
              <p:cNvSpPr>
                <a:spLocks noChangeArrowheads="1"/>
              </p:cNvSpPr>
              <p:nvPr/>
            </p:nvSpPr>
            <p:spPr bwMode="auto">
              <a:xfrm>
                <a:off x="4889500" y="8440738"/>
                <a:ext cx="447675" cy="146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28" name="Rectangle 198"/>
              <p:cNvSpPr>
                <a:spLocks noChangeArrowheads="1"/>
              </p:cNvSpPr>
              <p:nvPr/>
            </p:nvSpPr>
            <p:spPr bwMode="auto">
              <a:xfrm>
                <a:off x="4889501" y="8440738"/>
                <a:ext cx="193676" cy="102136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30" name="Rectangle 200"/>
              <p:cNvSpPr>
                <a:spLocks noChangeArrowheads="1"/>
              </p:cNvSpPr>
              <p:nvPr/>
            </p:nvSpPr>
            <p:spPr bwMode="auto">
              <a:xfrm>
                <a:off x="5145087" y="8440740"/>
                <a:ext cx="190500" cy="102136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33" name="Freeform 203"/>
              <p:cNvSpPr>
                <a:spLocks/>
              </p:cNvSpPr>
              <p:nvPr/>
            </p:nvSpPr>
            <p:spPr bwMode="auto">
              <a:xfrm>
                <a:off x="4738688" y="8411369"/>
                <a:ext cx="122237" cy="242888"/>
              </a:xfrm>
              <a:custGeom>
                <a:avLst/>
                <a:gdLst>
                  <a:gd name="T0" fmla="*/ 50 w 50"/>
                  <a:gd name="T1" fmla="*/ 0 h 100"/>
                  <a:gd name="T2" fmla="*/ 50 w 50"/>
                  <a:gd name="T3" fmla="*/ 100 h 100"/>
                  <a:gd name="T4" fmla="*/ 0 w 50"/>
                  <a:gd name="T5" fmla="*/ 50 h 100"/>
                  <a:gd name="T6" fmla="*/ 50 w 50"/>
                  <a:gd name="T7" fmla="*/ 0 h 100"/>
                </a:gdLst>
                <a:ahLst/>
                <a:cxnLst>
                  <a:cxn ang="0">
                    <a:pos x="T0" y="T1"/>
                  </a:cxn>
                  <a:cxn ang="0">
                    <a:pos x="T2" y="T3"/>
                  </a:cxn>
                  <a:cxn ang="0">
                    <a:pos x="T4" y="T5"/>
                  </a:cxn>
                  <a:cxn ang="0">
                    <a:pos x="T6" y="T7"/>
                  </a:cxn>
                </a:cxnLst>
                <a:rect l="0" t="0" r="r" b="b"/>
                <a:pathLst>
                  <a:path w="50" h="100">
                    <a:moveTo>
                      <a:pt x="50" y="0"/>
                    </a:moveTo>
                    <a:cubicBezTo>
                      <a:pt x="50" y="100"/>
                      <a:pt x="50" y="100"/>
                      <a:pt x="50" y="100"/>
                    </a:cubicBezTo>
                    <a:cubicBezTo>
                      <a:pt x="22" y="100"/>
                      <a:pt x="0" y="78"/>
                      <a:pt x="0" y="50"/>
                    </a:cubicBezTo>
                    <a:cubicBezTo>
                      <a:pt x="0" y="23"/>
                      <a:pt x="22" y="0"/>
                      <a:pt x="50"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34" name="Freeform 204"/>
              <p:cNvSpPr>
                <a:spLocks/>
              </p:cNvSpPr>
              <p:nvPr/>
            </p:nvSpPr>
            <p:spPr bwMode="auto">
              <a:xfrm>
                <a:off x="5041900" y="7473950"/>
                <a:ext cx="142875" cy="234950"/>
              </a:xfrm>
              <a:custGeom>
                <a:avLst/>
                <a:gdLst>
                  <a:gd name="T0" fmla="*/ 46 w 90"/>
                  <a:gd name="T1" fmla="*/ 148 h 148"/>
                  <a:gd name="T2" fmla="*/ 0 w 90"/>
                  <a:gd name="T3" fmla="*/ 104 h 148"/>
                  <a:gd name="T4" fmla="*/ 0 w 90"/>
                  <a:gd name="T5" fmla="*/ 0 h 148"/>
                  <a:gd name="T6" fmla="*/ 90 w 90"/>
                  <a:gd name="T7" fmla="*/ 0 h 148"/>
                  <a:gd name="T8" fmla="*/ 90 w 90"/>
                  <a:gd name="T9" fmla="*/ 104 h 148"/>
                  <a:gd name="T10" fmla="*/ 46 w 90"/>
                  <a:gd name="T11" fmla="*/ 148 h 148"/>
                </a:gdLst>
                <a:ahLst/>
                <a:cxnLst>
                  <a:cxn ang="0">
                    <a:pos x="T0" y="T1"/>
                  </a:cxn>
                  <a:cxn ang="0">
                    <a:pos x="T2" y="T3"/>
                  </a:cxn>
                  <a:cxn ang="0">
                    <a:pos x="T4" y="T5"/>
                  </a:cxn>
                  <a:cxn ang="0">
                    <a:pos x="T6" y="T7"/>
                  </a:cxn>
                  <a:cxn ang="0">
                    <a:pos x="T8" y="T9"/>
                  </a:cxn>
                  <a:cxn ang="0">
                    <a:pos x="T10" y="T11"/>
                  </a:cxn>
                </a:cxnLst>
                <a:rect l="0" t="0" r="r" b="b"/>
                <a:pathLst>
                  <a:path w="90" h="148">
                    <a:moveTo>
                      <a:pt x="46" y="148"/>
                    </a:moveTo>
                    <a:lnTo>
                      <a:pt x="0" y="104"/>
                    </a:lnTo>
                    <a:lnTo>
                      <a:pt x="0" y="0"/>
                    </a:lnTo>
                    <a:lnTo>
                      <a:pt x="90" y="0"/>
                    </a:lnTo>
                    <a:lnTo>
                      <a:pt x="90" y="104"/>
                    </a:lnTo>
                    <a:lnTo>
                      <a:pt x="46" y="148"/>
                    </a:ln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40" name="Freeform 210"/>
              <p:cNvSpPr>
                <a:spLocks/>
              </p:cNvSpPr>
              <p:nvPr/>
            </p:nvSpPr>
            <p:spPr bwMode="auto">
              <a:xfrm>
                <a:off x="4725988" y="7639050"/>
                <a:ext cx="776287" cy="893763"/>
              </a:xfrm>
              <a:custGeom>
                <a:avLst/>
                <a:gdLst>
                  <a:gd name="T0" fmla="*/ 252 w 320"/>
                  <a:gd name="T1" fmla="*/ 331 h 369"/>
                  <a:gd name="T2" fmla="*/ 252 w 320"/>
                  <a:gd name="T3" fmla="*/ 124 h 369"/>
                  <a:gd name="T4" fmla="*/ 261 w 320"/>
                  <a:gd name="T5" fmla="*/ 124 h 369"/>
                  <a:gd name="T6" fmla="*/ 320 w 320"/>
                  <a:gd name="T7" fmla="*/ 124 h 369"/>
                  <a:gd name="T8" fmla="*/ 320 w 320"/>
                  <a:gd name="T9" fmla="*/ 67 h 369"/>
                  <a:gd name="T10" fmla="*/ 252 w 320"/>
                  <a:gd name="T11" fmla="*/ 0 h 369"/>
                  <a:gd name="T12" fmla="*/ 245 w 320"/>
                  <a:gd name="T13" fmla="*/ 0 h 369"/>
                  <a:gd name="T14" fmla="*/ 160 w 320"/>
                  <a:gd name="T15" fmla="*/ 58 h 369"/>
                  <a:gd name="T16" fmla="*/ 74 w 320"/>
                  <a:gd name="T17" fmla="*/ 0 h 369"/>
                  <a:gd name="T18" fmla="*/ 67 w 320"/>
                  <a:gd name="T19" fmla="*/ 0 h 369"/>
                  <a:gd name="T20" fmla="*/ 0 w 320"/>
                  <a:gd name="T21" fmla="*/ 67 h 369"/>
                  <a:gd name="T22" fmla="*/ 0 w 320"/>
                  <a:gd name="T23" fmla="*/ 124 h 369"/>
                  <a:gd name="T24" fmla="*/ 0 w 320"/>
                  <a:gd name="T25" fmla="*/ 369 h 369"/>
                  <a:gd name="T26" fmla="*/ 59 w 320"/>
                  <a:gd name="T27" fmla="*/ 369 h 369"/>
                  <a:gd name="T28" fmla="*/ 59 w 320"/>
                  <a:gd name="T29" fmla="*/ 124 h 369"/>
                  <a:gd name="T30" fmla="*/ 67 w 320"/>
                  <a:gd name="T31" fmla="*/ 124 h 369"/>
                  <a:gd name="T32" fmla="*/ 67 w 320"/>
                  <a:gd name="T33" fmla="*/ 331 h 369"/>
                  <a:gd name="T34" fmla="*/ 252 w 320"/>
                  <a:gd name="T35" fmla="*/ 33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369">
                    <a:moveTo>
                      <a:pt x="252" y="331"/>
                    </a:moveTo>
                    <a:cubicBezTo>
                      <a:pt x="252" y="124"/>
                      <a:pt x="252" y="124"/>
                      <a:pt x="252" y="124"/>
                    </a:cubicBezTo>
                    <a:cubicBezTo>
                      <a:pt x="261" y="124"/>
                      <a:pt x="261" y="124"/>
                      <a:pt x="261" y="124"/>
                    </a:cubicBezTo>
                    <a:cubicBezTo>
                      <a:pt x="320" y="124"/>
                      <a:pt x="320" y="124"/>
                      <a:pt x="320" y="124"/>
                    </a:cubicBezTo>
                    <a:cubicBezTo>
                      <a:pt x="320" y="67"/>
                      <a:pt x="320" y="67"/>
                      <a:pt x="320" y="67"/>
                    </a:cubicBezTo>
                    <a:cubicBezTo>
                      <a:pt x="320" y="30"/>
                      <a:pt x="289" y="0"/>
                      <a:pt x="252" y="0"/>
                    </a:cubicBezTo>
                    <a:cubicBezTo>
                      <a:pt x="245" y="0"/>
                      <a:pt x="245" y="0"/>
                      <a:pt x="245" y="0"/>
                    </a:cubicBezTo>
                    <a:cubicBezTo>
                      <a:pt x="232" y="34"/>
                      <a:pt x="198" y="58"/>
                      <a:pt x="160" y="58"/>
                    </a:cubicBezTo>
                    <a:cubicBezTo>
                      <a:pt x="121" y="58"/>
                      <a:pt x="88" y="34"/>
                      <a:pt x="74" y="0"/>
                    </a:cubicBezTo>
                    <a:cubicBezTo>
                      <a:pt x="67" y="0"/>
                      <a:pt x="67" y="0"/>
                      <a:pt x="67" y="0"/>
                    </a:cubicBezTo>
                    <a:cubicBezTo>
                      <a:pt x="30" y="0"/>
                      <a:pt x="0" y="30"/>
                      <a:pt x="0" y="67"/>
                    </a:cubicBezTo>
                    <a:cubicBezTo>
                      <a:pt x="0" y="124"/>
                      <a:pt x="0" y="124"/>
                      <a:pt x="0" y="124"/>
                    </a:cubicBezTo>
                    <a:cubicBezTo>
                      <a:pt x="0" y="369"/>
                      <a:pt x="0" y="369"/>
                      <a:pt x="0" y="369"/>
                    </a:cubicBezTo>
                    <a:cubicBezTo>
                      <a:pt x="59" y="369"/>
                      <a:pt x="59" y="369"/>
                      <a:pt x="59" y="369"/>
                    </a:cubicBezTo>
                    <a:cubicBezTo>
                      <a:pt x="59" y="124"/>
                      <a:pt x="59" y="124"/>
                      <a:pt x="59" y="124"/>
                    </a:cubicBezTo>
                    <a:cubicBezTo>
                      <a:pt x="67" y="124"/>
                      <a:pt x="67" y="124"/>
                      <a:pt x="67" y="124"/>
                    </a:cubicBezTo>
                    <a:cubicBezTo>
                      <a:pt x="67" y="331"/>
                      <a:pt x="67" y="331"/>
                      <a:pt x="67" y="331"/>
                    </a:cubicBezTo>
                    <a:lnTo>
                      <a:pt x="252" y="331"/>
                    </a:lnTo>
                    <a:close/>
                  </a:path>
                </a:pathLst>
              </a:custGeom>
              <a:solidFill>
                <a:schemeClr val="accent5">
                  <a:lumMod val="75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282" name="Freeform 224"/>
              <p:cNvSpPr>
                <a:spLocks/>
              </p:cNvSpPr>
              <p:nvPr/>
            </p:nvSpPr>
            <p:spPr bwMode="auto">
              <a:xfrm>
                <a:off x="5292727" y="8265319"/>
                <a:ext cx="188912" cy="249238"/>
              </a:xfrm>
              <a:custGeom>
                <a:avLst/>
                <a:gdLst>
                  <a:gd name="T0" fmla="*/ 42 w 78"/>
                  <a:gd name="T1" fmla="*/ 0 h 103"/>
                  <a:gd name="T2" fmla="*/ 0 w 78"/>
                  <a:gd name="T3" fmla="*/ 91 h 103"/>
                  <a:gd name="T4" fmla="*/ 67 w 78"/>
                  <a:gd name="T5" fmla="*/ 66 h 103"/>
                  <a:gd name="T6" fmla="*/ 42 w 78"/>
                  <a:gd name="T7" fmla="*/ 0 h 103"/>
                </a:gdLst>
                <a:ahLst/>
                <a:cxnLst>
                  <a:cxn ang="0">
                    <a:pos x="T0" y="T1"/>
                  </a:cxn>
                  <a:cxn ang="0">
                    <a:pos x="T2" y="T3"/>
                  </a:cxn>
                  <a:cxn ang="0">
                    <a:pos x="T4" y="T5"/>
                  </a:cxn>
                  <a:cxn ang="0">
                    <a:pos x="T6" y="T7"/>
                  </a:cxn>
                </a:cxnLst>
                <a:rect l="0" t="0" r="r" b="b"/>
                <a:pathLst>
                  <a:path w="78" h="103">
                    <a:moveTo>
                      <a:pt x="42" y="0"/>
                    </a:moveTo>
                    <a:cubicBezTo>
                      <a:pt x="0" y="91"/>
                      <a:pt x="0" y="91"/>
                      <a:pt x="0" y="91"/>
                    </a:cubicBezTo>
                    <a:cubicBezTo>
                      <a:pt x="26" y="103"/>
                      <a:pt x="55" y="92"/>
                      <a:pt x="67" y="66"/>
                    </a:cubicBezTo>
                    <a:cubicBezTo>
                      <a:pt x="78" y="41"/>
                      <a:pt x="67" y="11"/>
                      <a:pt x="42"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284" name="Freeform 226"/>
              <p:cNvSpPr>
                <a:spLocks/>
              </p:cNvSpPr>
              <p:nvPr/>
            </p:nvSpPr>
            <p:spPr bwMode="auto">
              <a:xfrm>
                <a:off x="5341938" y="7683500"/>
                <a:ext cx="277812" cy="738188"/>
              </a:xfrm>
              <a:custGeom>
                <a:avLst/>
                <a:gdLst>
                  <a:gd name="T0" fmla="*/ 114 w 114"/>
                  <a:gd name="T1" fmla="*/ 168 h 305"/>
                  <a:gd name="T2" fmla="*/ 114 w 114"/>
                  <a:gd name="T3" fmla="*/ 166 h 305"/>
                  <a:gd name="T4" fmla="*/ 114 w 114"/>
                  <a:gd name="T5" fmla="*/ 163 h 305"/>
                  <a:gd name="T6" fmla="*/ 114 w 114"/>
                  <a:gd name="T7" fmla="*/ 160 h 305"/>
                  <a:gd name="T8" fmla="*/ 113 w 114"/>
                  <a:gd name="T9" fmla="*/ 157 h 305"/>
                  <a:gd name="T10" fmla="*/ 112 w 114"/>
                  <a:gd name="T11" fmla="*/ 154 h 305"/>
                  <a:gd name="T12" fmla="*/ 62 w 114"/>
                  <a:gd name="T13" fmla="*/ 23 h 305"/>
                  <a:gd name="T14" fmla="*/ 24 w 114"/>
                  <a:gd name="T15" fmla="*/ 5 h 305"/>
                  <a:gd name="T16" fmla="*/ 7 w 114"/>
                  <a:gd name="T17" fmla="*/ 44 h 305"/>
                  <a:gd name="T18" fmla="*/ 53 w 114"/>
                  <a:gd name="T19" fmla="*/ 164 h 305"/>
                  <a:gd name="T20" fmla="*/ 0 w 114"/>
                  <a:gd name="T21" fmla="*/ 281 h 305"/>
                  <a:gd name="T22" fmla="*/ 54 w 114"/>
                  <a:gd name="T23" fmla="*/ 305 h 305"/>
                  <a:gd name="T24" fmla="*/ 112 w 114"/>
                  <a:gd name="T25" fmla="*/ 177 h 305"/>
                  <a:gd name="T26" fmla="*/ 112 w 114"/>
                  <a:gd name="T27" fmla="*/ 174 h 305"/>
                  <a:gd name="T28" fmla="*/ 113 w 114"/>
                  <a:gd name="T29" fmla="*/ 171 h 305"/>
                  <a:gd name="T30" fmla="*/ 114 w 114"/>
                  <a:gd name="T31" fmla="*/ 16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305">
                    <a:moveTo>
                      <a:pt x="114" y="168"/>
                    </a:moveTo>
                    <a:cubicBezTo>
                      <a:pt x="114" y="168"/>
                      <a:pt x="114" y="167"/>
                      <a:pt x="114" y="166"/>
                    </a:cubicBezTo>
                    <a:cubicBezTo>
                      <a:pt x="114" y="165"/>
                      <a:pt x="114" y="164"/>
                      <a:pt x="114" y="163"/>
                    </a:cubicBezTo>
                    <a:cubicBezTo>
                      <a:pt x="114" y="162"/>
                      <a:pt x="114" y="161"/>
                      <a:pt x="114" y="160"/>
                    </a:cubicBezTo>
                    <a:cubicBezTo>
                      <a:pt x="114" y="159"/>
                      <a:pt x="113" y="158"/>
                      <a:pt x="113" y="157"/>
                    </a:cubicBezTo>
                    <a:cubicBezTo>
                      <a:pt x="113" y="156"/>
                      <a:pt x="113" y="155"/>
                      <a:pt x="112" y="154"/>
                    </a:cubicBezTo>
                    <a:cubicBezTo>
                      <a:pt x="62" y="23"/>
                      <a:pt x="62" y="23"/>
                      <a:pt x="62" y="23"/>
                    </a:cubicBezTo>
                    <a:cubicBezTo>
                      <a:pt x="56" y="7"/>
                      <a:pt x="39" y="0"/>
                      <a:pt x="24" y="5"/>
                    </a:cubicBezTo>
                    <a:cubicBezTo>
                      <a:pt x="9" y="11"/>
                      <a:pt x="1" y="28"/>
                      <a:pt x="7" y="44"/>
                    </a:cubicBezTo>
                    <a:cubicBezTo>
                      <a:pt x="53" y="164"/>
                      <a:pt x="53" y="164"/>
                      <a:pt x="53" y="164"/>
                    </a:cubicBezTo>
                    <a:cubicBezTo>
                      <a:pt x="0" y="281"/>
                      <a:pt x="0" y="281"/>
                      <a:pt x="0" y="281"/>
                    </a:cubicBezTo>
                    <a:cubicBezTo>
                      <a:pt x="54" y="305"/>
                      <a:pt x="54" y="305"/>
                      <a:pt x="54" y="305"/>
                    </a:cubicBezTo>
                    <a:cubicBezTo>
                      <a:pt x="112" y="177"/>
                      <a:pt x="112" y="177"/>
                      <a:pt x="112" y="177"/>
                    </a:cubicBezTo>
                    <a:cubicBezTo>
                      <a:pt x="112" y="176"/>
                      <a:pt x="112" y="175"/>
                      <a:pt x="112" y="174"/>
                    </a:cubicBezTo>
                    <a:cubicBezTo>
                      <a:pt x="113" y="173"/>
                      <a:pt x="113" y="172"/>
                      <a:pt x="113" y="171"/>
                    </a:cubicBezTo>
                    <a:cubicBezTo>
                      <a:pt x="114" y="170"/>
                      <a:pt x="114" y="169"/>
                      <a:pt x="114" y="168"/>
                    </a:cubicBezTo>
                    <a:close/>
                  </a:path>
                </a:pathLst>
              </a:custGeom>
              <a:solidFill>
                <a:schemeClr val="accent5">
                  <a:lumMod val="75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nvGrpSpPr>
              <p:cNvPr id="364" name="Group 363"/>
              <p:cNvGrpSpPr/>
              <p:nvPr/>
            </p:nvGrpSpPr>
            <p:grpSpPr>
              <a:xfrm>
                <a:off x="4895429" y="7138463"/>
                <a:ext cx="432081" cy="562325"/>
                <a:chOff x="4949548" y="7156100"/>
                <a:chExt cx="347110" cy="451741"/>
              </a:xfrm>
            </p:grpSpPr>
            <p:sp>
              <p:nvSpPr>
                <p:cNvPr id="1296" name="Freeform 297"/>
                <p:cNvSpPr>
                  <a:spLocks/>
                </p:cNvSpPr>
                <p:nvPr/>
              </p:nvSpPr>
              <p:spPr bwMode="auto">
                <a:xfrm>
                  <a:off x="4949548" y="7156100"/>
                  <a:ext cx="347110" cy="401917"/>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03500"/>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07" name="Freeform 308"/>
                <p:cNvSpPr>
                  <a:spLocks/>
                </p:cNvSpPr>
                <p:nvPr/>
              </p:nvSpPr>
              <p:spPr bwMode="auto">
                <a:xfrm>
                  <a:off x="5221921" y="7322181"/>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08" name="Freeform 309"/>
                <p:cNvSpPr>
                  <a:spLocks/>
                </p:cNvSpPr>
                <p:nvPr/>
              </p:nvSpPr>
              <p:spPr bwMode="auto">
                <a:xfrm>
                  <a:off x="5221921"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09" name="Freeform 310"/>
                <p:cNvSpPr>
                  <a:spLocks/>
                </p:cNvSpPr>
                <p:nvPr/>
              </p:nvSpPr>
              <p:spPr bwMode="auto">
                <a:xfrm>
                  <a:off x="5218600"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0" name="Freeform 311"/>
                <p:cNvSpPr>
                  <a:spLocks/>
                </p:cNvSpPr>
                <p:nvPr/>
              </p:nvSpPr>
              <p:spPr bwMode="auto">
                <a:xfrm>
                  <a:off x="5218600" y="73105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1" name="Freeform 312"/>
                <p:cNvSpPr>
                  <a:spLocks/>
                </p:cNvSpPr>
                <p:nvPr/>
              </p:nvSpPr>
              <p:spPr bwMode="auto">
                <a:xfrm>
                  <a:off x="5010998"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88" name="Freeform 313"/>
                <p:cNvSpPr>
                  <a:spLocks/>
                </p:cNvSpPr>
                <p:nvPr/>
              </p:nvSpPr>
              <p:spPr bwMode="auto">
                <a:xfrm>
                  <a:off x="5225243" y="7325503"/>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89" name="Freeform 314"/>
                <p:cNvSpPr>
                  <a:spLocks/>
                </p:cNvSpPr>
                <p:nvPr/>
              </p:nvSpPr>
              <p:spPr bwMode="auto">
                <a:xfrm>
                  <a:off x="5225243" y="7328825"/>
                  <a:ext cx="0" cy="664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90" name="Freeform 315"/>
                <p:cNvSpPr>
                  <a:spLocks/>
                </p:cNvSpPr>
                <p:nvPr/>
              </p:nvSpPr>
              <p:spPr bwMode="auto">
                <a:xfrm>
                  <a:off x="5215278" y="730391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91" name="Freeform 316"/>
                <p:cNvSpPr>
                  <a:spLocks/>
                </p:cNvSpPr>
                <p:nvPr/>
              </p:nvSpPr>
              <p:spPr bwMode="auto">
                <a:xfrm>
                  <a:off x="5007677" y="73288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92" name="Freeform 317"/>
                <p:cNvSpPr>
                  <a:spLocks/>
                </p:cNvSpPr>
                <p:nvPr/>
              </p:nvSpPr>
              <p:spPr bwMode="auto">
                <a:xfrm>
                  <a:off x="5007677"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93" name="Freeform 318"/>
                <p:cNvSpPr>
                  <a:spLocks/>
                </p:cNvSpPr>
                <p:nvPr/>
              </p:nvSpPr>
              <p:spPr bwMode="auto">
                <a:xfrm>
                  <a:off x="5010998" y="7313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94" name="Freeform 319"/>
                <p:cNvSpPr>
                  <a:spLocks/>
                </p:cNvSpPr>
                <p:nvPr/>
              </p:nvSpPr>
              <p:spPr bwMode="auto">
                <a:xfrm>
                  <a:off x="5007677" y="7322181"/>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95" name="Freeform 320"/>
                <p:cNvSpPr>
                  <a:spLocks/>
                </p:cNvSpPr>
                <p:nvPr/>
              </p:nvSpPr>
              <p:spPr bwMode="auto">
                <a:xfrm>
                  <a:off x="4986086" y="7295608"/>
                  <a:ext cx="257427" cy="312233"/>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E1BC8F"/>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1" name="Freeform 352"/>
                <p:cNvSpPr>
                  <a:spLocks noEditPoints="1"/>
                </p:cNvSpPr>
                <p:nvPr/>
              </p:nvSpPr>
              <p:spPr bwMode="auto">
                <a:xfrm>
                  <a:off x="4996051" y="7343773"/>
                  <a:ext cx="240819" cy="74737"/>
                </a:xfrm>
                <a:custGeom>
                  <a:avLst/>
                  <a:gdLst>
                    <a:gd name="T0" fmla="*/ 66 w 67"/>
                    <a:gd name="T1" fmla="*/ 1 h 21"/>
                    <a:gd name="T2" fmla="*/ 50 w 67"/>
                    <a:gd name="T3" fmla="*/ 0 h 21"/>
                    <a:gd name="T4" fmla="*/ 34 w 67"/>
                    <a:gd name="T5" fmla="*/ 4 h 21"/>
                    <a:gd name="T6" fmla="*/ 18 w 67"/>
                    <a:gd name="T7" fmla="*/ 0 h 21"/>
                    <a:gd name="T8" fmla="*/ 1 w 67"/>
                    <a:gd name="T9" fmla="*/ 1 h 21"/>
                    <a:gd name="T10" fmla="*/ 1 w 67"/>
                    <a:gd name="T11" fmla="*/ 3 h 21"/>
                    <a:gd name="T12" fmla="*/ 3 w 67"/>
                    <a:gd name="T13" fmla="*/ 6 h 21"/>
                    <a:gd name="T14" fmla="*/ 5 w 67"/>
                    <a:gd name="T15" fmla="*/ 11 h 21"/>
                    <a:gd name="T16" fmla="*/ 20 w 67"/>
                    <a:gd name="T17" fmla="*/ 20 h 21"/>
                    <a:gd name="T18" fmla="*/ 31 w 67"/>
                    <a:gd name="T19" fmla="*/ 8 h 21"/>
                    <a:gd name="T20" fmla="*/ 34 w 67"/>
                    <a:gd name="T21" fmla="*/ 7 h 21"/>
                    <a:gd name="T22" fmla="*/ 36 w 67"/>
                    <a:gd name="T23" fmla="*/ 8 h 21"/>
                    <a:gd name="T24" fmla="*/ 47 w 67"/>
                    <a:gd name="T25" fmla="*/ 20 h 21"/>
                    <a:gd name="T26" fmla="*/ 62 w 67"/>
                    <a:gd name="T27" fmla="*/ 11 h 21"/>
                    <a:gd name="T28" fmla="*/ 64 w 67"/>
                    <a:gd name="T29" fmla="*/ 6 h 21"/>
                    <a:gd name="T30" fmla="*/ 66 w 67"/>
                    <a:gd name="T31" fmla="*/ 3 h 21"/>
                    <a:gd name="T32" fmla="*/ 66 w 67"/>
                    <a:gd name="T33" fmla="*/ 1 h 21"/>
                    <a:gd name="T34" fmla="*/ 26 w 67"/>
                    <a:gd name="T35" fmla="*/ 15 h 21"/>
                    <a:gd name="T36" fmla="*/ 14 w 67"/>
                    <a:gd name="T37" fmla="*/ 18 h 21"/>
                    <a:gd name="T38" fmla="*/ 6 w 67"/>
                    <a:gd name="T39" fmla="*/ 7 h 21"/>
                    <a:gd name="T40" fmla="*/ 18 w 67"/>
                    <a:gd name="T41" fmla="*/ 2 h 21"/>
                    <a:gd name="T42" fmla="*/ 26 w 67"/>
                    <a:gd name="T43" fmla="*/ 4 h 21"/>
                    <a:gd name="T44" fmla="*/ 26 w 67"/>
                    <a:gd name="T45" fmla="*/ 15 h 21"/>
                    <a:gd name="T46" fmla="*/ 54 w 67"/>
                    <a:gd name="T47" fmla="*/ 18 h 21"/>
                    <a:gd name="T48" fmla="*/ 42 w 67"/>
                    <a:gd name="T49" fmla="*/ 15 h 21"/>
                    <a:gd name="T50" fmla="*/ 41 w 67"/>
                    <a:gd name="T51" fmla="*/ 4 h 21"/>
                    <a:gd name="T52" fmla="*/ 49 w 67"/>
                    <a:gd name="T53" fmla="*/ 2 h 21"/>
                    <a:gd name="T54" fmla="*/ 61 w 67"/>
                    <a:gd name="T55" fmla="*/ 7 h 21"/>
                    <a:gd name="T56" fmla="*/ 54 w 67"/>
                    <a:gd name="T5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1">
                      <a:moveTo>
                        <a:pt x="66" y="1"/>
                      </a:moveTo>
                      <a:cubicBezTo>
                        <a:pt x="66" y="1"/>
                        <a:pt x="57" y="0"/>
                        <a:pt x="50" y="0"/>
                      </a:cubicBezTo>
                      <a:cubicBezTo>
                        <a:pt x="43" y="1"/>
                        <a:pt x="37" y="4"/>
                        <a:pt x="34" y="4"/>
                      </a:cubicBezTo>
                      <a:cubicBezTo>
                        <a:pt x="30" y="4"/>
                        <a:pt x="25" y="1"/>
                        <a:pt x="18" y="0"/>
                      </a:cubicBezTo>
                      <a:cubicBezTo>
                        <a:pt x="11" y="0"/>
                        <a:pt x="1" y="1"/>
                        <a:pt x="1" y="1"/>
                      </a:cubicBezTo>
                      <a:cubicBezTo>
                        <a:pt x="0" y="1"/>
                        <a:pt x="0" y="2"/>
                        <a:pt x="1" y="3"/>
                      </a:cubicBezTo>
                      <a:cubicBezTo>
                        <a:pt x="1" y="5"/>
                        <a:pt x="1" y="5"/>
                        <a:pt x="3" y="6"/>
                      </a:cubicBezTo>
                      <a:cubicBezTo>
                        <a:pt x="4" y="7"/>
                        <a:pt x="5" y="11"/>
                        <a:pt x="5" y="11"/>
                      </a:cubicBezTo>
                      <a:cubicBezTo>
                        <a:pt x="6" y="19"/>
                        <a:pt x="12" y="21"/>
                        <a:pt x="20" y="20"/>
                      </a:cubicBezTo>
                      <a:cubicBezTo>
                        <a:pt x="28" y="19"/>
                        <a:pt x="30" y="10"/>
                        <a:pt x="31" y="8"/>
                      </a:cubicBezTo>
                      <a:cubicBezTo>
                        <a:pt x="32" y="7"/>
                        <a:pt x="34" y="7"/>
                        <a:pt x="34" y="7"/>
                      </a:cubicBezTo>
                      <a:cubicBezTo>
                        <a:pt x="34" y="7"/>
                        <a:pt x="35" y="7"/>
                        <a:pt x="36" y="8"/>
                      </a:cubicBezTo>
                      <a:cubicBezTo>
                        <a:pt x="37" y="10"/>
                        <a:pt x="39" y="19"/>
                        <a:pt x="47" y="20"/>
                      </a:cubicBezTo>
                      <a:cubicBezTo>
                        <a:pt x="55" y="21"/>
                        <a:pt x="61" y="19"/>
                        <a:pt x="62" y="11"/>
                      </a:cubicBezTo>
                      <a:cubicBezTo>
                        <a:pt x="62" y="11"/>
                        <a:pt x="63" y="7"/>
                        <a:pt x="64" y="6"/>
                      </a:cubicBezTo>
                      <a:cubicBezTo>
                        <a:pt x="66" y="5"/>
                        <a:pt x="66" y="5"/>
                        <a:pt x="66" y="3"/>
                      </a:cubicBezTo>
                      <a:cubicBezTo>
                        <a:pt x="67" y="2"/>
                        <a:pt x="67" y="1"/>
                        <a:pt x="66" y="1"/>
                      </a:cubicBezTo>
                      <a:close/>
                      <a:moveTo>
                        <a:pt x="26" y="15"/>
                      </a:moveTo>
                      <a:cubicBezTo>
                        <a:pt x="23" y="18"/>
                        <a:pt x="19" y="19"/>
                        <a:pt x="14" y="18"/>
                      </a:cubicBezTo>
                      <a:cubicBezTo>
                        <a:pt x="8" y="18"/>
                        <a:pt x="6" y="14"/>
                        <a:pt x="6" y="7"/>
                      </a:cubicBezTo>
                      <a:cubicBezTo>
                        <a:pt x="6" y="0"/>
                        <a:pt x="18" y="2"/>
                        <a:pt x="18" y="2"/>
                      </a:cubicBezTo>
                      <a:cubicBezTo>
                        <a:pt x="23" y="3"/>
                        <a:pt x="23" y="3"/>
                        <a:pt x="26" y="4"/>
                      </a:cubicBezTo>
                      <a:cubicBezTo>
                        <a:pt x="30" y="5"/>
                        <a:pt x="28" y="12"/>
                        <a:pt x="26" y="15"/>
                      </a:cubicBezTo>
                      <a:close/>
                      <a:moveTo>
                        <a:pt x="54" y="18"/>
                      </a:moveTo>
                      <a:cubicBezTo>
                        <a:pt x="48" y="19"/>
                        <a:pt x="44" y="18"/>
                        <a:pt x="42" y="15"/>
                      </a:cubicBezTo>
                      <a:cubicBezTo>
                        <a:pt x="40" y="12"/>
                        <a:pt x="37" y="5"/>
                        <a:pt x="41" y="4"/>
                      </a:cubicBezTo>
                      <a:cubicBezTo>
                        <a:pt x="45" y="3"/>
                        <a:pt x="45" y="3"/>
                        <a:pt x="49" y="2"/>
                      </a:cubicBezTo>
                      <a:cubicBezTo>
                        <a:pt x="49" y="2"/>
                        <a:pt x="61" y="0"/>
                        <a:pt x="61" y="7"/>
                      </a:cubicBezTo>
                      <a:cubicBezTo>
                        <a:pt x="61" y="14"/>
                        <a:pt x="59" y="18"/>
                        <a:pt x="54" y="1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2" name="Oval 353"/>
                <p:cNvSpPr>
                  <a:spLocks noChangeArrowheads="1"/>
                </p:cNvSpPr>
                <p:nvPr/>
              </p:nvSpPr>
              <p:spPr bwMode="auto">
                <a:xfrm>
                  <a:off x="5002694" y="7350416"/>
                  <a:ext cx="8305"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3" name="Oval 354"/>
                <p:cNvSpPr>
                  <a:spLocks noChangeArrowheads="1"/>
                </p:cNvSpPr>
                <p:nvPr/>
              </p:nvSpPr>
              <p:spPr bwMode="auto">
                <a:xfrm>
                  <a:off x="5221921" y="7350416"/>
                  <a:ext cx="6643"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grpSp>
        <p:sp>
          <p:nvSpPr>
            <p:cNvPr id="1300" name="Freeform 301"/>
            <p:cNvSpPr>
              <a:spLocks/>
            </p:cNvSpPr>
            <p:nvPr/>
          </p:nvSpPr>
          <p:spPr bwMode="auto">
            <a:xfrm>
              <a:off x="10956342" y="6755626"/>
              <a:ext cx="186926" cy="92148"/>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02" name="Freeform 303"/>
            <p:cNvSpPr>
              <a:spLocks/>
            </p:cNvSpPr>
            <p:nvPr/>
          </p:nvSpPr>
          <p:spPr bwMode="auto">
            <a:xfrm>
              <a:off x="11185694" y="6760024"/>
              <a:ext cx="180414" cy="87702"/>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grpSp>
        <p:nvGrpSpPr>
          <p:cNvPr id="10" name="Group 9"/>
          <p:cNvGrpSpPr/>
          <p:nvPr/>
        </p:nvGrpSpPr>
        <p:grpSpPr>
          <a:xfrm>
            <a:off x="10215400" y="4705201"/>
            <a:ext cx="785787" cy="2280063"/>
            <a:chOff x="10013555" y="4613361"/>
            <a:chExt cx="770449" cy="2235559"/>
          </a:xfrm>
        </p:grpSpPr>
        <p:grpSp>
          <p:nvGrpSpPr>
            <p:cNvPr id="9" name="Group 8"/>
            <p:cNvGrpSpPr/>
            <p:nvPr/>
          </p:nvGrpSpPr>
          <p:grpSpPr>
            <a:xfrm>
              <a:off x="10013555" y="4613361"/>
              <a:ext cx="759599" cy="2235559"/>
              <a:chOff x="10013555" y="4613361"/>
              <a:chExt cx="759599" cy="2235559"/>
            </a:xfrm>
          </p:grpSpPr>
          <p:grpSp>
            <p:nvGrpSpPr>
              <p:cNvPr id="562" name="Group 561"/>
              <p:cNvGrpSpPr/>
              <p:nvPr/>
            </p:nvGrpSpPr>
            <p:grpSpPr>
              <a:xfrm>
                <a:off x="10013555" y="4613361"/>
                <a:ext cx="759599" cy="2235559"/>
                <a:chOff x="10094772" y="4617073"/>
                <a:chExt cx="761819" cy="2242095"/>
              </a:xfrm>
            </p:grpSpPr>
            <p:sp>
              <p:nvSpPr>
                <p:cNvPr id="1324" name="Freeform 355"/>
                <p:cNvSpPr>
                  <a:spLocks/>
                </p:cNvSpPr>
                <p:nvPr/>
              </p:nvSpPr>
              <p:spPr bwMode="auto">
                <a:xfrm>
                  <a:off x="10317915" y="4979708"/>
                  <a:ext cx="174385" cy="189333"/>
                </a:xfrm>
                <a:custGeom>
                  <a:avLst/>
                  <a:gdLst>
                    <a:gd name="T0" fmla="*/ 0 w 105"/>
                    <a:gd name="T1" fmla="*/ 10 h 114"/>
                    <a:gd name="T2" fmla="*/ 11 w 105"/>
                    <a:gd name="T3" fmla="*/ 0 h 114"/>
                    <a:gd name="T4" fmla="*/ 95 w 105"/>
                    <a:gd name="T5" fmla="*/ 0 h 114"/>
                    <a:gd name="T6" fmla="*/ 105 w 105"/>
                    <a:gd name="T7" fmla="*/ 10 h 114"/>
                    <a:gd name="T8" fmla="*/ 77 w 105"/>
                    <a:gd name="T9" fmla="*/ 105 h 114"/>
                    <a:gd name="T10" fmla="*/ 39 w 105"/>
                    <a:gd name="T11" fmla="*/ 114 h 114"/>
                    <a:gd name="T12" fmla="*/ 6 w 105"/>
                    <a:gd name="T13" fmla="*/ 69 h 114"/>
                    <a:gd name="T14" fmla="*/ 0 w 105"/>
                    <a:gd name="T15" fmla="*/ 1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4">
                      <a:moveTo>
                        <a:pt x="0" y="10"/>
                      </a:moveTo>
                      <a:lnTo>
                        <a:pt x="11" y="0"/>
                      </a:lnTo>
                      <a:lnTo>
                        <a:pt x="95" y="0"/>
                      </a:lnTo>
                      <a:lnTo>
                        <a:pt x="105" y="10"/>
                      </a:lnTo>
                      <a:lnTo>
                        <a:pt x="77" y="105"/>
                      </a:lnTo>
                      <a:lnTo>
                        <a:pt x="39" y="114"/>
                      </a:lnTo>
                      <a:lnTo>
                        <a:pt x="6" y="69"/>
                      </a:lnTo>
                      <a:lnTo>
                        <a:pt x="0" y="10"/>
                      </a:lnTo>
                      <a:close/>
                    </a:path>
                  </a:pathLst>
                </a:custGeom>
                <a:solidFill>
                  <a:schemeClr val="bg1"/>
                </a:solidFill>
                <a:ln>
                  <a:noFill/>
                </a:ln>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5" name="Freeform 356"/>
                <p:cNvSpPr>
                  <a:spLocks/>
                </p:cNvSpPr>
                <p:nvPr/>
              </p:nvSpPr>
              <p:spPr bwMode="auto">
                <a:xfrm>
                  <a:off x="10216605" y="6769484"/>
                  <a:ext cx="176046" cy="89684"/>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6" name="Freeform 357"/>
                <p:cNvSpPr>
                  <a:spLocks/>
                </p:cNvSpPr>
                <p:nvPr/>
              </p:nvSpPr>
              <p:spPr bwMode="auto">
                <a:xfrm>
                  <a:off x="10191693" y="5815097"/>
                  <a:ext cx="225870" cy="968255"/>
                </a:xfrm>
                <a:custGeom>
                  <a:avLst/>
                  <a:gdLst>
                    <a:gd name="T0" fmla="*/ 106 w 136"/>
                    <a:gd name="T1" fmla="*/ 583 h 583"/>
                    <a:gd name="T2" fmla="*/ 26 w 136"/>
                    <a:gd name="T3" fmla="*/ 583 h 583"/>
                    <a:gd name="T4" fmla="*/ 0 w 136"/>
                    <a:gd name="T5" fmla="*/ 0 h 583"/>
                    <a:gd name="T6" fmla="*/ 136 w 136"/>
                    <a:gd name="T7" fmla="*/ 0 h 583"/>
                    <a:gd name="T8" fmla="*/ 106 w 136"/>
                    <a:gd name="T9" fmla="*/ 583 h 583"/>
                  </a:gdLst>
                  <a:ahLst/>
                  <a:cxnLst>
                    <a:cxn ang="0">
                      <a:pos x="T0" y="T1"/>
                    </a:cxn>
                    <a:cxn ang="0">
                      <a:pos x="T2" y="T3"/>
                    </a:cxn>
                    <a:cxn ang="0">
                      <a:pos x="T4" y="T5"/>
                    </a:cxn>
                    <a:cxn ang="0">
                      <a:pos x="T6" y="T7"/>
                    </a:cxn>
                    <a:cxn ang="0">
                      <a:pos x="T8" y="T9"/>
                    </a:cxn>
                  </a:cxnLst>
                  <a:rect l="0" t="0" r="r" b="b"/>
                  <a:pathLst>
                    <a:path w="136" h="583">
                      <a:moveTo>
                        <a:pt x="106" y="583"/>
                      </a:moveTo>
                      <a:lnTo>
                        <a:pt x="26" y="583"/>
                      </a:lnTo>
                      <a:lnTo>
                        <a:pt x="0" y="0"/>
                      </a:lnTo>
                      <a:lnTo>
                        <a:pt x="136" y="0"/>
                      </a:lnTo>
                      <a:lnTo>
                        <a:pt x="106" y="583"/>
                      </a:ln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7" name="Freeform 358"/>
                <p:cNvSpPr>
                  <a:spLocks/>
                </p:cNvSpPr>
                <p:nvPr/>
              </p:nvSpPr>
              <p:spPr bwMode="auto">
                <a:xfrm>
                  <a:off x="10389330" y="5815097"/>
                  <a:ext cx="225870" cy="968255"/>
                </a:xfrm>
                <a:custGeom>
                  <a:avLst/>
                  <a:gdLst>
                    <a:gd name="T0" fmla="*/ 110 w 136"/>
                    <a:gd name="T1" fmla="*/ 583 h 583"/>
                    <a:gd name="T2" fmla="*/ 30 w 136"/>
                    <a:gd name="T3" fmla="*/ 583 h 583"/>
                    <a:gd name="T4" fmla="*/ 0 w 136"/>
                    <a:gd name="T5" fmla="*/ 0 h 583"/>
                    <a:gd name="T6" fmla="*/ 136 w 136"/>
                    <a:gd name="T7" fmla="*/ 0 h 583"/>
                    <a:gd name="T8" fmla="*/ 110 w 136"/>
                    <a:gd name="T9" fmla="*/ 583 h 583"/>
                  </a:gdLst>
                  <a:ahLst/>
                  <a:cxnLst>
                    <a:cxn ang="0">
                      <a:pos x="T0" y="T1"/>
                    </a:cxn>
                    <a:cxn ang="0">
                      <a:pos x="T2" y="T3"/>
                    </a:cxn>
                    <a:cxn ang="0">
                      <a:pos x="T4" y="T5"/>
                    </a:cxn>
                    <a:cxn ang="0">
                      <a:pos x="T6" y="T7"/>
                    </a:cxn>
                    <a:cxn ang="0">
                      <a:pos x="T8" y="T9"/>
                    </a:cxn>
                  </a:cxnLst>
                  <a:rect l="0" t="0" r="r" b="b"/>
                  <a:pathLst>
                    <a:path w="136" h="583">
                      <a:moveTo>
                        <a:pt x="110" y="583"/>
                      </a:moveTo>
                      <a:lnTo>
                        <a:pt x="30" y="583"/>
                      </a:lnTo>
                      <a:lnTo>
                        <a:pt x="0" y="0"/>
                      </a:lnTo>
                      <a:lnTo>
                        <a:pt x="136" y="0"/>
                      </a:lnTo>
                      <a:lnTo>
                        <a:pt x="110" y="583"/>
                      </a:ln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8" name="Freeform 359"/>
                <p:cNvSpPr>
                  <a:spLocks/>
                </p:cNvSpPr>
                <p:nvPr/>
              </p:nvSpPr>
              <p:spPr bwMode="auto">
                <a:xfrm>
                  <a:off x="10420885" y="6769484"/>
                  <a:ext cx="176046" cy="89684"/>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9" name="Freeform 360"/>
                <p:cNvSpPr>
                  <a:spLocks/>
                </p:cNvSpPr>
                <p:nvPr/>
              </p:nvSpPr>
              <p:spPr bwMode="auto">
                <a:xfrm>
                  <a:off x="10299645" y="5001298"/>
                  <a:ext cx="219227" cy="591250"/>
                </a:xfrm>
                <a:custGeom>
                  <a:avLst/>
                  <a:gdLst>
                    <a:gd name="T0" fmla="*/ 132 w 132"/>
                    <a:gd name="T1" fmla="*/ 75 h 356"/>
                    <a:gd name="T2" fmla="*/ 67 w 132"/>
                    <a:gd name="T3" fmla="*/ 0 h 356"/>
                    <a:gd name="T4" fmla="*/ 0 w 132"/>
                    <a:gd name="T5" fmla="*/ 69 h 356"/>
                    <a:gd name="T6" fmla="*/ 50 w 132"/>
                    <a:gd name="T7" fmla="*/ 328 h 356"/>
                    <a:gd name="T8" fmla="*/ 63 w 132"/>
                    <a:gd name="T9" fmla="*/ 356 h 356"/>
                    <a:gd name="T10" fmla="*/ 78 w 132"/>
                    <a:gd name="T11" fmla="*/ 328 h 356"/>
                    <a:gd name="T12" fmla="*/ 132 w 132"/>
                    <a:gd name="T13" fmla="*/ 75 h 356"/>
                  </a:gdLst>
                  <a:ahLst/>
                  <a:cxnLst>
                    <a:cxn ang="0">
                      <a:pos x="T0" y="T1"/>
                    </a:cxn>
                    <a:cxn ang="0">
                      <a:pos x="T2" y="T3"/>
                    </a:cxn>
                    <a:cxn ang="0">
                      <a:pos x="T4" y="T5"/>
                    </a:cxn>
                    <a:cxn ang="0">
                      <a:pos x="T6" y="T7"/>
                    </a:cxn>
                    <a:cxn ang="0">
                      <a:pos x="T8" y="T9"/>
                    </a:cxn>
                    <a:cxn ang="0">
                      <a:pos x="T10" y="T11"/>
                    </a:cxn>
                    <a:cxn ang="0">
                      <a:pos x="T12" y="T13"/>
                    </a:cxn>
                  </a:cxnLst>
                  <a:rect l="0" t="0" r="r" b="b"/>
                  <a:pathLst>
                    <a:path w="132" h="356">
                      <a:moveTo>
                        <a:pt x="132" y="75"/>
                      </a:moveTo>
                      <a:lnTo>
                        <a:pt x="67" y="0"/>
                      </a:lnTo>
                      <a:lnTo>
                        <a:pt x="0" y="69"/>
                      </a:lnTo>
                      <a:lnTo>
                        <a:pt x="50" y="328"/>
                      </a:lnTo>
                      <a:lnTo>
                        <a:pt x="63" y="356"/>
                      </a:lnTo>
                      <a:lnTo>
                        <a:pt x="78" y="328"/>
                      </a:lnTo>
                      <a:lnTo>
                        <a:pt x="132" y="75"/>
                      </a:lnTo>
                      <a:close/>
                    </a:path>
                  </a:pathLst>
                </a:custGeom>
                <a:solidFill>
                  <a:srgbClr val="FFFFFF"/>
                </a:solidFill>
                <a:ln>
                  <a:noFill/>
                </a:ln>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31" name="Freeform 362"/>
                <p:cNvSpPr>
                  <a:spLocks/>
                </p:cNvSpPr>
                <p:nvPr/>
              </p:nvSpPr>
              <p:spPr bwMode="auto">
                <a:xfrm>
                  <a:off x="10271551" y="4617073"/>
                  <a:ext cx="266458" cy="350166"/>
                </a:xfrm>
                <a:custGeom>
                  <a:avLst/>
                  <a:gdLst>
                    <a:gd name="T0" fmla="*/ 74 w 86"/>
                    <a:gd name="T1" fmla="*/ 22 h 106"/>
                    <a:gd name="T2" fmla="*/ 62 w 86"/>
                    <a:gd name="T3" fmla="*/ 90 h 106"/>
                    <a:gd name="T4" fmla="*/ 25 w 86"/>
                    <a:gd name="T5" fmla="*/ 87 h 106"/>
                    <a:gd name="T6" fmla="*/ 25 w 86"/>
                    <a:gd name="T7" fmla="*/ 8 h 106"/>
                    <a:gd name="T8" fmla="*/ 74 w 86"/>
                    <a:gd name="T9" fmla="*/ 22 h 106"/>
                    <a:gd name="connsiteX0" fmla="*/ 8029 w 8534"/>
                    <a:gd name="connsiteY0" fmla="*/ 1590 h 8998"/>
                    <a:gd name="connsiteX1" fmla="*/ 5928 w 8534"/>
                    <a:gd name="connsiteY1" fmla="*/ 8177 h 8998"/>
                    <a:gd name="connsiteX2" fmla="*/ 1626 w 8534"/>
                    <a:gd name="connsiteY2" fmla="*/ 7894 h 8998"/>
                    <a:gd name="connsiteX3" fmla="*/ 1626 w 8534"/>
                    <a:gd name="connsiteY3" fmla="*/ 441 h 8998"/>
                    <a:gd name="connsiteX4" fmla="*/ 8029 w 8534"/>
                    <a:gd name="connsiteY4" fmla="*/ 1590 h 8998"/>
                    <a:gd name="connsiteX0" fmla="*/ 9408 w 10000"/>
                    <a:gd name="connsiteY0" fmla="*/ 1836 h 10069"/>
                    <a:gd name="connsiteX1" fmla="*/ 6946 w 10000"/>
                    <a:gd name="connsiteY1" fmla="*/ 9157 h 10069"/>
                    <a:gd name="connsiteX2" fmla="*/ 1905 w 10000"/>
                    <a:gd name="connsiteY2" fmla="*/ 8842 h 10069"/>
                    <a:gd name="connsiteX3" fmla="*/ 1905 w 10000"/>
                    <a:gd name="connsiteY3" fmla="*/ 559 h 10069"/>
                    <a:gd name="connsiteX4" fmla="*/ 9408 w 10000"/>
                    <a:gd name="connsiteY4" fmla="*/ 1836 h 10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9">
                      <a:moveTo>
                        <a:pt x="9408" y="1836"/>
                      </a:moveTo>
                      <a:cubicBezTo>
                        <a:pt x="11043" y="3829"/>
                        <a:pt x="8990" y="8213"/>
                        <a:pt x="6946" y="9157"/>
                      </a:cubicBezTo>
                      <a:cubicBezTo>
                        <a:pt x="5039" y="9995"/>
                        <a:pt x="3404" y="10834"/>
                        <a:pt x="1905" y="8842"/>
                      </a:cubicBezTo>
                      <a:cubicBezTo>
                        <a:pt x="407" y="6849"/>
                        <a:pt x="-1501" y="1712"/>
                        <a:pt x="1905" y="559"/>
                      </a:cubicBezTo>
                      <a:cubicBezTo>
                        <a:pt x="3949" y="-280"/>
                        <a:pt x="8571" y="-408"/>
                        <a:pt x="9408" y="1836"/>
                      </a:cubicBezTo>
                      <a:close/>
                    </a:path>
                  </a:pathLst>
                </a:custGeom>
                <a:solidFill>
                  <a:srgbClr val="453727"/>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32" name="Freeform 363"/>
                <p:cNvSpPr>
                  <a:spLocks/>
                </p:cNvSpPr>
                <p:nvPr/>
              </p:nvSpPr>
              <p:spPr bwMode="auto">
                <a:xfrm>
                  <a:off x="10336183" y="4868433"/>
                  <a:ext cx="139509" cy="167742"/>
                </a:xfrm>
                <a:custGeom>
                  <a:avLst/>
                  <a:gdLst>
                    <a:gd name="T0" fmla="*/ 84 w 84"/>
                    <a:gd name="T1" fmla="*/ 67 h 101"/>
                    <a:gd name="T2" fmla="*/ 41 w 84"/>
                    <a:gd name="T3" fmla="*/ 101 h 101"/>
                    <a:gd name="T4" fmla="*/ 0 w 84"/>
                    <a:gd name="T5" fmla="*/ 67 h 101"/>
                    <a:gd name="T6" fmla="*/ 0 w 84"/>
                    <a:gd name="T7" fmla="*/ 0 h 101"/>
                    <a:gd name="T8" fmla="*/ 84 w 84"/>
                    <a:gd name="T9" fmla="*/ 0 h 101"/>
                    <a:gd name="T10" fmla="*/ 84 w 84"/>
                    <a:gd name="T11" fmla="*/ 67 h 101"/>
                  </a:gdLst>
                  <a:ahLst/>
                  <a:cxnLst>
                    <a:cxn ang="0">
                      <a:pos x="T0" y="T1"/>
                    </a:cxn>
                    <a:cxn ang="0">
                      <a:pos x="T2" y="T3"/>
                    </a:cxn>
                    <a:cxn ang="0">
                      <a:pos x="T4" y="T5"/>
                    </a:cxn>
                    <a:cxn ang="0">
                      <a:pos x="T6" y="T7"/>
                    </a:cxn>
                    <a:cxn ang="0">
                      <a:pos x="T8" y="T9"/>
                    </a:cxn>
                    <a:cxn ang="0">
                      <a:pos x="T10" y="T11"/>
                    </a:cxn>
                  </a:cxnLst>
                  <a:rect l="0" t="0" r="r" b="b"/>
                  <a:pathLst>
                    <a:path w="84" h="101">
                      <a:moveTo>
                        <a:pt x="84" y="67"/>
                      </a:moveTo>
                      <a:lnTo>
                        <a:pt x="41" y="101"/>
                      </a:lnTo>
                      <a:lnTo>
                        <a:pt x="0" y="67"/>
                      </a:lnTo>
                      <a:lnTo>
                        <a:pt x="0" y="0"/>
                      </a:lnTo>
                      <a:lnTo>
                        <a:pt x="84" y="0"/>
                      </a:lnTo>
                      <a:lnTo>
                        <a:pt x="84" y="67"/>
                      </a:lnTo>
                      <a:close/>
                    </a:path>
                  </a:pathLst>
                </a:custGeom>
                <a:solidFill>
                  <a:srgbClr val="453727"/>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37" name="Freeform 368"/>
                <p:cNvSpPr>
                  <a:spLocks/>
                </p:cNvSpPr>
                <p:nvPr/>
              </p:nvSpPr>
              <p:spPr bwMode="auto">
                <a:xfrm>
                  <a:off x="10178407" y="4996316"/>
                  <a:ext cx="455062" cy="793869"/>
                </a:xfrm>
                <a:custGeom>
                  <a:avLst/>
                  <a:gdLst>
                    <a:gd name="T0" fmla="*/ 189 w 274"/>
                    <a:gd name="T1" fmla="*/ 0 h 478"/>
                    <a:gd name="T2" fmla="*/ 136 w 274"/>
                    <a:gd name="T3" fmla="*/ 91 h 478"/>
                    <a:gd name="T4" fmla="*/ 84 w 274"/>
                    <a:gd name="T5" fmla="*/ 0 h 478"/>
                    <a:gd name="T6" fmla="*/ 0 w 274"/>
                    <a:gd name="T7" fmla="*/ 16 h 478"/>
                    <a:gd name="T8" fmla="*/ 4 w 274"/>
                    <a:gd name="T9" fmla="*/ 478 h 478"/>
                    <a:gd name="T10" fmla="*/ 267 w 274"/>
                    <a:gd name="T11" fmla="*/ 478 h 478"/>
                    <a:gd name="T12" fmla="*/ 274 w 274"/>
                    <a:gd name="T13" fmla="*/ 16 h 478"/>
                    <a:gd name="T14" fmla="*/ 189 w 274"/>
                    <a:gd name="T15" fmla="*/ 0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478">
                      <a:moveTo>
                        <a:pt x="189" y="0"/>
                      </a:moveTo>
                      <a:lnTo>
                        <a:pt x="136" y="91"/>
                      </a:lnTo>
                      <a:lnTo>
                        <a:pt x="84" y="0"/>
                      </a:lnTo>
                      <a:lnTo>
                        <a:pt x="0" y="16"/>
                      </a:lnTo>
                      <a:lnTo>
                        <a:pt x="4" y="478"/>
                      </a:lnTo>
                      <a:lnTo>
                        <a:pt x="267" y="478"/>
                      </a:lnTo>
                      <a:lnTo>
                        <a:pt x="274" y="16"/>
                      </a:lnTo>
                      <a:lnTo>
                        <a:pt x="189" y="0"/>
                      </a:lnTo>
                      <a:close/>
                    </a:path>
                  </a:pathLst>
                </a:custGeom>
                <a:solidFill>
                  <a:schemeClr val="accent4">
                    <a:lumMod val="75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38" name="Freeform 369"/>
                <p:cNvSpPr>
                  <a:spLocks/>
                </p:cNvSpPr>
                <p:nvPr/>
              </p:nvSpPr>
              <p:spPr bwMode="auto">
                <a:xfrm>
                  <a:off x="10518872" y="4723943"/>
                  <a:ext cx="3322" cy="498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39" name="Freeform 370"/>
                <p:cNvSpPr>
                  <a:spLocks/>
                </p:cNvSpPr>
                <p:nvPr/>
              </p:nvSpPr>
              <p:spPr bwMode="auto">
                <a:xfrm>
                  <a:off x="10518872"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0" name="Freeform 371"/>
                <p:cNvSpPr>
                  <a:spLocks/>
                </p:cNvSpPr>
                <p:nvPr/>
              </p:nvSpPr>
              <p:spPr bwMode="auto">
                <a:xfrm>
                  <a:off x="10510569" y="471065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1" name="Freeform 372"/>
                <p:cNvSpPr>
                  <a:spLocks/>
                </p:cNvSpPr>
                <p:nvPr/>
              </p:nvSpPr>
              <p:spPr bwMode="auto">
                <a:xfrm>
                  <a:off x="10513891" y="47139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2" name="Freeform 373"/>
                <p:cNvSpPr>
                  <a:spLocks/>
                </p:cNvSpPr>
                <p:nvPr/>
              </p:nvSpPr>
              <p:spPr bwMode="auto">
                <a:xfrm>
                  <a:off x="10288021" y="47106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3" name="Freeform 374"/>
                <p:cNvSpPr>
                  <a:spLocks/>
                </p:cNvSpPr>
                <p:nvPr/>
              </p:nvSpPr>
              <p:spPr bwMode="auto">
                <a:xfrm>
                  <a:off x="10522194" y="4728924"/>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4" name="Freeform 375"/>
                <p:cNvSpPr>
                  <a:spLocks/>
                </p:cNvSpPr>
                <p:nvPr/>
              </p:nvSpPr>
              <p:spPr bwMode="auto">
                <a:xfrm>
                  <a:off x="10522194" y="4735568"/>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5" name="Rectangle 376"/>
                <p:cNvSpPr>
                  <a:spLocks noChangeArrowheads="1"/>
                </p:cNvSpPr>
                <p:nvPr/>
              </p:nvSpPr>
              <p:spPr bwMode="auto">
                <a:xfrm>
                  <a:off x="10510569" y="47073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6" name="Freeform 377"/>
                <p:cNvSpPr>
                  <a:spLocks/>
                </p:cNvSpPr>
                <p:nvPr/>
              </p:nvSpPr>
              <p:spPr bwMode="auto">
                <a:xfrm>
                  <a:off x="10281377" y="473224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7" name="Freeform 378"/>
                <p:cNvSpPr>
                  <a:spLocks/>
                </p:cNvSpPr>
                <p:nvPr/>
              </p:nvSpPr>
              <p:spPr bwMode="auto">
                <a:xfrm>
                  <a:off x="10284699"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8" name="Freeform 379"/>
                <p:cNvSpPr>
                  <a:spLocks/>
                </p:cNvSpPr>
                <p:nvPr/>
              </p:nvSpPr>
              <p:spPr bwMode="auto">
                <a:xfrm>
                  <a:off x="10288021" y="4717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9" name="Freeform 380"/>
                <p:cNvSpPr>
                  <a:spLocks/>
                </p:cNvSpPr>
                <p:nvPr/>
              </p:nvSpPr>
              <p:spPr bwMode="auto">
                <a:xfrm>
                  <a:off x="10284699" y="4723943"/>
                  <a:ext cx="0" cy="498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50" name="Freeform 381"/>
                <p:cNvSpPr>
                  <a:spLocks/>
                </p:cNvSpPr>
                <p:nvPr/>
              </p:nvSpPr>
              <p:spPr bwMode="auto">
                <a:xfrm>
                  <a:off x="10263108" y="4695708"/>
                  <a:ext cx="280678"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634E37"/>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51" name="Rectangle 382"/>
                <p:cNvSpPr>
                  <a:spLocks noChangeArrowheads="1"/>
                </p:cNvSpPr>
                <p:nvPr/>
              </p:nvSpPr>
              <p:spPr bwMode="auto">
                <a:xfrm>
                  <a:off x="10185050" y="5790185"/>
                  <a:ext cx="436795" cy="28235"/>
                </a:xfrm>
                <a:prstGeom prst="rect">
                  <a:avLst/>
                </a:prstGeom>
                <a:solidFill>
                  <a:srgbClr val="583618"/>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52" name="Rectangle 383"/>
                <p:cNvSpPr>
                  <a:spLocks noChangeArrowheads="1"/>
                </p:cNvSpPr>
                <p:nvPr/>
              </p:nvSpPr>
              <p:spPr bwMode="auto">
                <a:xfrm>
                  <a:off x="10364418" y="5790185"/>
                  <a:ext cx="78059" cy="282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73" name="Freeform 93"/>
                <p:cNvSpPr>
                  <a:spLocks/>
                </p:cNvSpPr>
                <p:nvPr/>
              </p:nvSpPr>
              <p:spPr bwMode="auto">
                <a:xfrm>
                  <a:off x="10099373" y="5638752"/>
                  <a:ext cx="96509" cy="243049"/>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634E37"/>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28" name="Freeform 265"/>
                <p:cNvSpPr>
                  <a:spLocks/>
                </p:cNvSpPr>
                <p:nvPr/>
              </p:nvSpPr>
              <p:spPr bwMode="auto">
                <a:xfrm>
                  <a:off x="10094772" y="5003603"/>
                  <a:ext cx="761819" cy="771971"/>
                </a:xfrm>
                <a:custGeom>
                  <a:avLst/>
                  <a:gdLst>
                    <a:gd name="T0" fmla="*/ 68 w 382"/>
                    <a:gd name="T1" fmla="*/ 0 h 397"/>
                    <a:gd name="T2" fmla="*/ 106 w 382"/>
                    <a:gd name="T3" fmla="*/ 0 h 397"/>
                    <a:gd name="T4" fmla="*/ 159 w 382"/>
                    <a:gd name="T5" fmla="*/ 120 h 397"/>
                    <a:gd name="T6" fmla="*/ 213 w 382"/>
                    <a:gd name="T7" fmla="*/ 0 h 397"/>
                    <a:gd name="T8" fmla="*/ 253 w 382"/>
                    <a:gd name="T9" fmla="*/ 0 h 397"/>
                    <a:gd name="T10" fmla="*/ 301 w 382"/>
                    <a:gd name="T11" fmla="*/ 20 h 397"/>
                    <a:gd name="T12" fmla="*/ 382 w 382"/>
                    <a:gd name="T13" fmla="*/ 159 h 397"/>
                    <a:gd name="T14" fmla="*/ 355 w 382"/>
                    <a:gd name="T15" fmla="*/ 163 h 397"/>
                    <a:gd name="T16" fmla="*/ 323 w 382"/>
                    <a:gd name="T17" fmla="*/ 177 h 397"/>
                    <a:gd name="T18" fmla="*/ 253 w 382"/>
                    <a:gd name="T19" fmla="*/ 101 h 397"/>
                    <a:gd name="T20" fmla="*/ 252 w 382"/>
                    <a:gd name="T21" fmla="*/ 397 h 397"/>
                    <a:gd name="T22" fmla="*/ 69 w 382"/>
                    <a:gd name="T23" fmla="*/ 397 h 397"/>
                    <a:gd name="T24" fmla="*/ 68 w 382"/>
                    <a:gd name="T25" fmla="*/ 125 h 397"/>
                    <a:gd name="T26" fmla="*/ 59 w 382"/>
                    <a:gd name="T27" fmla="*/ 125 h 397"/>
                    <a:gd name="T28" fmla="*/ 59 w 382"/>
                    <a:gd name="T29" fmla="*/ 247 h 397"/>
                    <a:gd name="T30" fmla="*/ 0 w 382"/>
                    <a:gd name="T31" fmla="*/ 247 h 397"/>
                    <a:gd name="T32" fmla="*/ 0 w 382"/>
                    <a:gd name="T33" fmla="*/ 68 h 397"/>
                    <a:gd name="T34" fmla="*/ 68 w 382"/>
                    <a:gd name="T35" fmla="*/ 0 h 397"/>
                    <a:gd name="connsiteX0" fmla="*/ 1780 w 10000"/>
                    <a:gd name="connsiteY0" fmla="*/ 0 h 10078"/>
                    <a:gd name="connsiteX1" fmla="*/ 2775 w 10000"/>
                    <a:gd name="connsiteY1" fmla="*/ 0 h 10078"/>
                    <a:gd name="connsiteX2" fmla="*/ 4162 w 10000"/>
                    <a:gd name="connsiteY2" fmla="*/ 3023 h 10078"/>
                    <a:gd name="connsiteX3" fmla="*/ 5576 w 10000"/>
                    <a:gd name="connsiteY3" fmla="*/ 0 h 10078"/>
                    <a:gd name="connsiteX4" fmla="*/ 6623 w 10000"/>
                    <a:gd name="connsiteY4" fmla="*/ 0 h 10078"/>
                    <a:gd name="connsiteX5" fmla="*/ 7880 w 10000"/>
                    <a:gd name="connsiteY5" fmla="*/ 504 h 10078"/>
                    <a:gd name="connsiteX6" fmla="*/ 10000 w 10000"/>
                    <a:gd name="connsiteY6" fmla="*/ 4005 h 10078"/>
                    <a:gd name="connsiteX7" fmla="*/ 9293 w 10000"/>
                    <a:gd name="connsiteY7" fmla="*/ 4106 h 10078"/>
                    <a:gd name="connsiteX8" fmla="*/ 8455 w 10000"/>
                    <a:gd name="connsiteY8" fmla="*/ 4458 h 10078"/>
                    <a:gd name="connsiteX9" fmla="*/ 6623 w 10000"/>
                    <a:gd name="connsiteY9" fmla="*/ 2544 h 10078"/>
                    <a:gd name="connsiteX10" fmla="*/ 6597 w 10000"/>
                    <a:gd name="connsiteY10" fmla="*/ 10000 h 10078"/>
                    <a:gd name="connsiteX11" fmla="*/ 1806 w 10000"/>
                    <a:gd name="connsiteY11" fmla="*/ 10000 h 10078"/>
                    <a:gd name="connsiteX12" fmla="*/ 1780 w 10000"/>
                    <a:gd name="connsiteY12" fmla="*/ 3149 h 10078"/>
                    <a:gd name="connsiteX13" fmla="*/ 1545 w 10000"/>
                    <a:gd name="connsiteY13" fmla="*/ 3149 h 10078"/>
                    <a:gd name="connsiteX14" fmla="*/ 1545 w 10000"/>
                    <a:gd name="connsiteY14" fmla="*/ 10078 h 10078"/>
                    <a:gd name="connsiteX15" fmla="*/ 0 w 10000"/>
                    <a:gd name="connsiteY15" fmla="*/ 6222 h 10078"/>
                    <a:gd name="connsiteX16" fmla="*/ 0 w 10000"/>
                    <a:gd name="connsiteY16" fmla="*/ 1713 h 10078"/>
                    <a:gd name="connsiteX17" fmla="*/ 1780 w 10000"/>
                    <a:gd name="connsiteY17" fmla="*/ 0 h 10078"/>
                    <a:gd name="connsiteX0" fmla="*/ 1780 w 10000"/>
                    <a:gd name="connsiteY0" fmla="*/ 0 h 10460"/>
                    <a:gd name="connsiteX1" fmla="*/ 2775 w 10000"/>
                    <a:gd name="connsiteY1" fmla="*/ 0 h 10460"/>
                    <a:gd name="connsiteX2" fmla="*/ 4162 w 10000"/>
                    <a:gd name="connsiteY2" fmla="*/ 3023 h 10460"/>
                    <a:gd name="connsiteX3" fmla="*/ 5576 w 10000"/>
                    <a:gd name="connsiteY3" fmla="*/ 0 h 10460"/>
                    <a:gd name="connsiteX4" fmla="*/ 6623 w 10000"/>
                    <a:gd name="connsiteY4" fmla="*/ 0 h 10460"/>
                    <a:gd name="connsiteX5" fmla="*/ 7880 w 10000"/>
                    <a:gd name="connsiteY5" fmla="*/ 504 h 10460"/>
                    <a:gd name="connsiteX6" fmla="*/ 10000 w 10000"/>
                    <a:gd name="connsiteY6" fmla="*/ 4005 h 10460"/>
                    <a:gd name="connsiteX7" fmla="*/ 9293 w 10000"/>
                    <a:gd name="connsiteY7" fmla="*/ 4106 h 10460"/>
                    <a:gd name="connsiteX8" fmla="*/ 8455 w 10000"/>
                    <a:gd name="connsiteY8" fmla="*/ 4458 h 10460"/>
                    <a:gd name="connsiteX9" fmla="*/ 6623 w 10000"/>
                    <a:gd name="connsiteY9" fmla="*/ 2544 h 10460"/>
                    <a:gd name="connsiteX10" fmla="*/ 6597 w 10000"/>
                    <a:gd name="connsiteY10" fmla="*/ 10000 h 10460"/>
                    <a:gd name="connsiteX11" fmla="*/ 1806 w 10000"/>
                    <a:gd name="connsiteY11" fmla="*/ 10000 h 10460"/>
                    <a:gd name="connsiteX12" fmla="*/ 1780 w 10000"/>
                    <a:gd name="connsiteY12" fmla="*/ 3149 h 10460"/>
                    <a:gd name="connsiteX13" fmla="*/ 1545 w 10000"/>
                    <a:gd name="connsiteY13" fmla="*/ 3149 h 10460"/>
                    <a:gd name="connsiteX14" fmla="*/ 1545 w 10000"/>
                    <a:gd name="connsiteY14" fmla="*/ 10078 h 10460"/>
                    <a:gd name="connsiteX15" fmla="*/ 94 w 10000"/>
                    <a:gd name="connsiteY15" fmla="*/ 9615 h 10460"/>
                    <a:gd name="connsiteX16" fmla="*/ 0 w 10000"/>
                    <a:gd name="connsiteY16" fmla="*/ 1713 h 10460"/>
                    <a:gd name="connsiteX17" fmla="*/ 1780 w 10000"/>
                    <a:gd name="connsiteY17" fmla="*/ 0 h 10460"/>
                    <a:gd name="connsiteX0" fmla="*/ 1780 w 10000"/>
                    <a:gd name="connsiteY0" fmla="*/ 0 h 10005"/>
                    <a:gd name="connsiteX1" fmla="*/ 2775 w 10000"/>
                    <a:gd name="connsiteY1" fmla="*/ 0 h 10005"/>
                    <a:gd name="connsiteX2" fmla="*/ 4162 w 10000"/>
                    <a:gd name="connsiteY2" fmla="*/ 3023 h 10005"/>
                    <a:gd name="connsiteX3" fmla="*/ 5576 w 10000"/>
                    <a:gd name="connsiteY3" fmla="*/ 0 h 10005"/>
                    <a:gd name="connsiteX4" fmla="*/ 6623 w 10000"/>
                    <a:gd name="connsiteY4" fmla="*/ 0 h 10005"/>
                    <a:gd name="connsiteX5" fmla="*/ 7880 w 10000"/>
                    <a:gd name="connsiteY5" fmla="*/ 504 h 10005"/>
                    <a:gd name="connsiteX6" fmla="*/ 10000 w 10000"/>
                    <a:gd name="connsiteY6" fmla="*/ 4005 h 10005"/>
                    <a:gd name="connsiteX7" fmla="*/ 9293 w 10000"/>
                    <a:gd name="connsiteY7" fmla="*/ 4106 h 10005"/>
                    <a:gd name="connsiteX8" fmla="*/ 8455 w 10000"/>
                    <a:gd name="connsiteY8" fmla="*/ 4458 h 10005"/>
                    <a:gd name="connsiteX9" fmla="*/ 6623 w 10000"/>
                    <a:gd name="connsiteY9" fmla="*/ 2544 h 10005"/>
                    <a:gd name="connsiteX10" fmla="*/ 6597 w 10000"/>
                    <a:gd name="connsiteY10" fmla="*/ 10000 h 10005"/>
                    <a:gd name="connsiteX11" fmla="*/ 1806 w 10000"/>
                    <a:gd name="connsiteY11" fmla="*/ 10000 h 10005"/>
                    <a:gd name="connsiteX12" fmla="*/ 1780 w 10000"/>
                    <a:gd name="connsiteY12" fmla="*/ 3149 h 10005"/>
                    <a:gd name="connsiteX13" fmla="*/ 1545 w 10000"/>
                    <a:gd name="connsiteY13" fmla="*/ 3149 h 10005"/>
                    <a:gd name="connsiteX14" fmla="*/ 1545 w 10000"/>
                    <a:gd name="connsiteY14" fmla="*/ 9492 h 10005"/>
                    <a:gd name="connsiteX15" fmla="*/ 94 w 10000"/>
                    <a:gd name="connsiteY15" fmla="*/ 9615 h 10005"/>
                    <a:gd name="connsiteX16" fmla="*/ 0 w 10000"/>
                    <a:gd name="connsiteY16" fmla="*/ 1713 h 10005"/>
                    <a:gd name="connsiteX17" fmla="*/ 1780 w 10000"/>
                    <a:gd name="connsiteY17" fmla="*/ 0 h 10005"/>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780" y="0"/>
                      </a:moveTo>
                      <a:lnTo>
                        <a:pt x="2775" y="0"/>
                      </a:lnTo>
                      <a:lnTo>
                        <a:pt x="4162" y="3023"/>
                      </a:lnTo>
                      <a:cubicBezTo>
                        <a:pt x="4162" y="3023"/>
                        <a:pt x="5209" y="856"/>
                        <a:pt x="5576" y="0"/>
                      </a:cubicBezTo>
                      <a:lnTo>
                        <a:pt x="6623" y="0"/>
                      </a:lnTo>
                      <a:cubicBezTo>
                        <a:pt x="7094" y="0"/>
                        <a:pt x="7539" y="202"/>
                        <a:pt x="7880" y="504"/>
                      </a:cubicBezTo>
                      <a:cubicBezTo>
                        <a:pt x="8194" y="806"/>
                        <a:pt x="10000" y="4005"/>
                        <a:pt x="10000" y="4005"/>
                      </a:cubicBezTo>
                      <a:lnTo>
                        <a:pt x="9293" y="4106"/>
                      </a:lnTo>
                      <a:lnTo>
                        <a:pt x="8455" y="4458"/>
                      </a:lnTo>
                      <a:lnTo>
                        <a:pt x="6623" y="2544"/>
                      </a:lnTo>
                      <a:cubicBezTo>
                        <a:pt x="6614" y="5029"/>
                        <a:pt x="6606" y="7515"/>
                        <a:pt x="6597" y="10000"/>
                      </a:cubicBezTo>
                      <a:lnTo>
                        <a:pt x="1806" y="10000"/>
                      </a:lnTo>
                      <a:cubicBezTo>
                        <a:pt x="1797" y="7716"/>
                        <a:pt x="1789" y="5433"/>
                        <a:pt x="1780" y="3149"/>
                      </a:cubicBezTo>
                      <a:cubicBezTo>
                        <a:pt x="1545" y="3149"/>
                        <a:pt x="1584" y="2092"/>
                        <a:pt x="1545" y="3149"/>
                      </a:cubicBezTo>
                      <a:cubicBezTo>
                        <a:pt x="1506" y="4206"/>
                        <a:pt x="2193" y="9401"/>
                        <a:pt x="1545" y="9492"/>
                      </a:cubicBezTo>
                      <a:cubicBezTo>
                        <a:pt x="897" y="9583"/>
                        <a:pt x="94" y="9615"/>
                        <a:pt x="94" y="9615"/>
                      </a:cubicBezTo>
                      <a:cubicBezTo>
                        <a:pt x="63" y="6981"/>
                        <a:pt x="31" y="4347"/>
                        <a:pt x="0" y="1713"/>
                      </a:cubicBezTo>
                      <a:cubicBezTo>
                        <a:pt x="0" y="781"/>
                        <a:pt x="812" y="0"/>
                        <a:pt x="1780" y="0"/>
                      </a:cubicBezTo>
                      <a:close/>
                    </a:path>
                  </a:pathLst>
                </a:custGeom>
                <a:solidFill>
                  <a:schemeClr val="accent4">
                    <a:lumMod val="75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p:txBody>
            </p:sp>
            <p:sp>
              <p:nvSpPr>
                <p:cNvPr id="1410" name="Rectangle 283"/>
                <p:cNvSpPr>
                  <a:spLocks noChangeArrowheads="1"/>
                </p:cNvSpPr>
                <p:nvPr/>
              </p:nvSpPr>
              <p:spPr bwMode="auto">
                <a:xfrm>
                  <a:off x="10707547" y="4806599"/>
                  <a:ext cx="134528" cy="2503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sp>
            <p:nvSpPr>
              <p:cNvPr id="546" name="Freeform 286"/>
              <p:cNvSpPr>
                <a:spLocks/>
              </p:cNvSpPr>
              <p:nvPr/>
            </p:nvSpPr>
            <p:spPr bwMode="auto">
              <a:xfrm>
                <a:off x="10644988" y="4946156"/>
                <a:ext cx="119804" cy="435597"/>
              </a:xfrm>
              <a:custGeom>
                <a:avLst/>
                <a:gdLst>
                  <a:gd name="T0" fmla="*/ 49 w 50"/>
                  <a:gd name="T1" fmla="*/ 49 h 219"/>
                  <a:gd name="T2" fmla="*/ 0 w 50"/>
                  <a:gd name="T3" fmla="*/ 0 h 219"/>
                  <a:gd name="T4" fmla="*/ 0 w 50"/>
                  <a:gd name="T5" fmla="*/ 219 h 219"/>
                  <a:gd name="T6" fmla="*/ 50 w 50"/>
                  <a:gd name="T7" fmla="*/ 219 h 219"/>
                  <a:gd name="T8" fmla="*/ 49 w 50"/>
                  <a:gd name="T9" fmla="*/ 49 h 219"/>
                </a:gdLst>
                <a:ahLst/>
                <a:cxnLst>
                  <a:cxn ang="0">
                    <a:pos x="T0" y="T1"/>
                  </a:cxn>
                  <a:cxn ang="0">
                    <a:pos x="T2" y="T3"/>
                  </a:cxn>
                  <a:cxn ang="0">
                    <a:pos x="T4" y="T5"/>
                  </a:cxn>
                  <a:cxn ang="0">
                    <a:pos x="T6" y="T7"/>
                  </a:cxn>
                  <a:cxn ang="0">
                    <a:pos x="T8" y="T9"/>
                  </a:cxn>
                </a:cxnLst>
                <a:rect l="0" t="0" r="r" b="b"/>
                <a:pathLst>
                  <a:path w="50" h="219">
                    <a:moveTo>
                      <a:pt x="49" y="49"/>
                    </a:moveTo>
                    <a:cubicBezTo>
                      <a:pt x="49" y="22"/>
                      <a:pt x="27" y="0"/>
                      <a:pt x="0" y="0"/>
                    </a:cubicBezTo>
                    <a:cubicBezTo>
                      <a:pt x="0" y="219"/>
                      <a:pt x="0" y="219"/>
                      <a:pt x="0" y="219"/>
                    </a:cubicBezTo>
                    <a:cubicBezTo>
                      <a:pt x="50" y="219"/>
                      <a:pt x="50" y="219"/>
                      <a:pt x="50" y="219"/>
                    </a:cubicBezTo>
                    <a:lnTo>
                      <a:pt x="49" y="49"/>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grpSp>
        <p:sp>
          <p:nvSpPr>
            <p:cNvPr id="548" name="Freeform 276"/>
            <p:cNvSpPr>
              <a:spLocks/>
            </p:cNvSpPr>
            <p:nvPr/>
          </p:nvSpPr>
          <p:spPr bwMode="auto">
            <a:xfrm>
              <a:off x="10625066" y="5328720"/>
              <a:ext cx="158938" cy="89633"/>
            </a:xfrm>
            <a:custGeom>
              <a:avLst/>
              <a:gdLst>
                <a:gd name="T0" fmla="*/ 128 w 128"/>
                <a:gd name="T1" fmla="*/ 0 h 66"/>
                <a:gd name="T2" fmla="*/ 0 w 128"/>
                <a:gd name="T3" fmla="*/ 0 h 66"/>
                <a:gd name="T4" fmla="*/ 0 w 128"/>
                <a:gd name="T5" fmla="*/ 66 h 66"/>
                <a:gd name="T6" fmla="*/ 66 w 128"/>
                <a:gd name="T7" fmla="*/ 66 h 66"/>
                <a:gd name="T8" fmla="*/ 91 w 128"/>
                <a:gd name="T9" fmla="*/ 38 h 66"/>
                <a:gd name="T10" fmla="*/ 91 w 128"/>
                <a:gd name="T11" fmla="*/ 66 h 66"/>
                <a:gd name="T12" fmla="*/ 128 w 128"/>
                <a:gd name="T13" fmla="*/ 66 h 66"/>
                <a:gd name="T14" fmla="*/ 128 w 128"/>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66">
                  <a:moveTo>
                    <a:pt x="128" y="0"/>
                  </a:moveTo>
                  <a:lnTo>
                    <a:pt x="0" y="0"/>
                  </a:lnTo>
                  <a:lnTo>
                    <a:pt x="0" y="66"/>
                  </a:lnTo>
                  <a:lnTo>
                    <a:pt x="66" y="66"/>
                  </a:lnTo>
                  <a:lnTo>
                    <a:pt x="91" y="38"/>
                  </a:lnTo>
                  <a:lnTo>
                    <a:pt x="91" y="66"/>
                  </a:lnTo>
                  <a:lnTo>
                    <a:pt x="128" y="66"/>
                  </a:lnTo>
                  <a:lnTo>
                    <a:pt x="128" y="0"/>
                  </a:lnTo>
                  <a:close/>
                </a:path>
              </a:pathLst>
            </a:custGeom>
            <a:solidFill>
              <a:schemeClr val="accent4">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grpSp>
        <p:nvGrpSpPr>
          <p:cNvPr id="12" name="Group 11"/>
          <p:cNvGrpSpPr/>
          <p:nvPr/>
        </p:nvGrpSpPr>
        <p:grpSpPr>
          <a:xfrm>
            <a:off x="9287254" y="4705199"/>
            <a:ext cx="1317095" cy="2278985"/>
            <a:chOff x="9103525" y="4613359"/>
            <a:chExt cx="1291387" cy="2234502"/>
          </a:xfrm>
        </p:grpSpPr>
        <p:sp>
          <p:nvSpPr>
            <p:cNvPr id="280" name="Rectangle 96"/>
            <p:cNvSpPr>
              <a:spLocks noChangeArrowheads="1"/>
            </p:cNvSpPr>
            <p:nvPr/>
          </p:nvSpPr>
          <p:spPr bwMode="auto">
            <a:xfrm>
              <a:off x="9752331" y="5608172"/>
              <a:ext cx="502552" cy="5134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nvGrpSpPr>
            <p:cNvPr id="8" name="Group 7"/>
            <p:cNvGrpSpPr/>
            <p:nvPr/>
          </p:nvGrpSpPr>
          <p:grpSpPr>
            <a:xfrm>
              <a:off x="9103525" y="4613359"/>
              <a:ext cx="1291387" cy="2234502"/>
              <a:chOff x="9103525" y="4613359"/>
              <a:chExt cx="1291387" cy="2234502"/>
            </a:xfrm>
          </p:grpSpPr>
          <p:sp>
            <p:nvSpPr>
              <p:cNvPr id="308" name="Freeform 331"/>
              <p:cNvSpPr>
                <a:spLocks/>
              </p:cNvSpPr>
              <p:nvPr/>
            </p:nvSpPr>
            <p:spPr bwMode="auto">
              <a:xfrm>
                <a:off x="9267212" y="5837054"/>
                <a:ext cx="221117" cy="987384"/>
              </a:xfrm>
              <a:custGeom>
                <a:avLst/>
                <a:gdLst>
                  <a:gd name="T0" fmla="*/ 90 w 108"/>
                  <a:gd name="T1" fmla="*/ 497 h 497"/>
                  <a:gd name="T2" fmla="*/ 13 w 108"/>
                  <a:gd name="T3" fmla="*/ 497 h 497"/>
                  <a:gd name="T4" fmla="*/ 0 w 108"/>
                  <a:gd name="T5" fmla="*/ 0 h 497"/>
                  <a:gd name="T6" fmla="*/ 108 w 108"/>
                  <a:gd name="T7" fmla="*/ 0 h 497"/>
                  <a:gd name="T8" fmla="*/ 90 w 108"/>
                  <a:gd name="T9" fmla="*/ 497 h 497"/>
                </a:gdLst>
                <a:ahLst/>
                <a:cxnLst>
                  <a:cxn ang="0">
                    <a:pos x="T0" y="T1"/>
                  </a:cxn>
                  <a:cxn ang="0">
                    <a:pos x="T2" y="T3"/>
                  </a:cxn>
                  <a:cxn ang="0">
                    <a:pos x="T4" y="T5"/>
                  </a:cxn>
                  <a:cxn ang="0">
                    <a:pos x="T6" y="T7"/>
                  </a:cxn>
                  <a:cxn ang="0">
                    <a:pos x="T8" y="T9"/>
                  </a:cxn>
                </a:cxnLst>
                <a:rect l="0" t="0" r="r" b="b"/>
                <a:pathLst>
                  <a:path w="108" h="497">
                    <a:moveTo>
                      <a:pt x="90" y="497"/>
                    </a:moveTo>
                    <a:lnTo>
                      <a:pt x="13" y="497"/>
                    </a:lnTo>
                    <a:lnTo>
                      <a:pt x="0" y="0"/>
                    </a:lnTo>
                    <a:lnTo>
                      <a:pt x="108" y="0"/>
                    </a:lnTo>
                    <a:lnTo>
                      <a:pt x="90" y="497"/>
                    </a:lnTo>
                    <a:close/>
                  </a:path>
                </a:pathLst>
              </a:custGeom>
              <a:solidFill>
                <a:schemeClr val="accent5">
                  <a:lumMod val="50000"/>
                </a:schemeClr>
              </a:solidFill>
              <a:ln>
                <a:noFill/>
              </a:ln>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09" name="Freeform 332"/>
              <p:cNvSpPr>
                <a:spLocks/>
              </p:cNvSpPr>
              <p:nvPr/>
            </p:nvSpPr>
            <p:spPr bwMode="auto">
              <a:xfrm>
                <a:off x="9454628" y="5842855"/>
                <a:ext cx="206302" cy="949089"/>
              </a:xfrm>
              <a:custGeom>
                <a:avLst/>
                <a:gdLst>
                  <a:gd name="T0" fmla="*/ 97 w 110"/>
                  <a:gd name="T1" fmla="*/ 497 h 497"/>
                  <a:gd name="T2" fmla="*/ 20 w 110"/>
                  <a:gd name="T3" fmla="*/ 497 h 497"/>
                  <a:gd name="T4" fmla="*/ 0 w 110"/>
                  <a:gd name="T5" fmla="*/ 0 h 497"/>
                  <a:gd name="T6" fmla="*/ 110 w 110"/>
                  <a:gd name="T7" fmla="*/ 0 h 497"/>
                  <a:gd name="T8" fmla="*/ 97 w 110"/>
                  <a:gd name="T9" fmla="*/ 497 h 497"/>
                </a:gdLst>
                <a:ahLst/>
                <a:cxnLst>
                  <a:cxn ang="0">
                    <a:pos x="T0" y="T1"/>
                  </a:cxn>
                  <a:cxn ang="0">
                    <a:pos x="T2" y="T3"/>
                  </a:cxn>
                  <a:cxn ang="0">
                    <a:pos x="T4" y="T5"/>
                  </a:cxn>
                  <a:cxn ang="0">
                    <a:pos x="T6" y="T7"/>
                  </a:cxn>
                  <a:cxn ang="0">
                    <a:pos x="T8" y="T9"/>
                  </a:cxn>
                </a:cxnLst>
                <a:rect l="0" t="0" r="r" b="b"/>
                <a:pathLst>
                  <a:path w="110" h="497">
                    <a:moveTo>
                      <a:pt x="97" y="497"/>
                    </a:moveTo>
                    <a:lnTo>
                      <a:pt x="20" y="497"/>
                    </a:lnTo>
                    <a:lnTo>
                      <a:pt x="0" y="0"/>
                    </a:lnTo>
                    <a:lnTo>
                      <a:pt x="110" y="0"/>
                    </a:lnTo>
                    <a:lnTo>
                      <a:pt x="97" y="497"/>
                    </a:lnTo>
                    <a:close/>
                  </a:path>
                </a:pathLst>
              </a:custGeom>
              <a:solidFill>
                <a:schemeClr val="accent5">
                  <a:lumMod val="50000"/>
                </a:schemeClr>
              </a:solidFill>
              <a:ln>
                <a:noFill/>
              </a:ln>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74" name="Freeform 90"/>
              <p:cNvSpPr>
                <a:spLocks/>
              </p:cNvSpPr>
              <p:nvPr/>
            </p:nvSpPr>
            <p:spPr bwMode="auto">
              <a:xfrm>
                <a:off x="9103525" y="5099397"/>
                <a:ext cx="731267" cy="759273"/>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75" name="Freeform 91"/>
              <p:cNvSpPr>
                <a:spLocks/>
              </p:cNvSpPr>
              <p:nvPr/>
            </p:nvSpPr>
            <p:spPr bwMode="auto">
              <a:xfrm>
                <a:off x="9700984" y="5384125"/>
                <a:ext cx="261389" cy="39052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76" name="Rectangle 92"/>
              <p:cNvSpPr>
                <a:spLocks noChangeArrowheads="1"/>
              </p:cNvSpPr>
              <p:nvPr/>
            </p:nvSpPr>
            <p:spPr bwMode="auto">
              <a:xfrm>
                <a:off x="9122195" y="5384125"/>
                <a:ext cx="115136" cy="676812"/>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77" name="Freeform 93"/>
              <p:cNvSpPr>
                <a:spLocks/>
              </p:cNvSpPr>
              <p:nvPr/>
            </p:nvSpPr>
            <p:spPr bwMode="auto">
              <a:xfrm>
                <a:off x="9122195" y="5945801"/>
                <a:ext cx="115136" cy="227160"/>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78" name="Freeform 94"/>
              <p:cNvSpPr>
                <a:spLocks/>
              </p:cNvSpPr>
              <p:nvPr/>
            </p:nvSpPr>
            <p:spPr bwMode="auto">
              <a:xfrm>
                <a:off x="9845683" y="5659518"/>
                <a:ext cx="230271" cy="115136"/>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82" name="Rectangle 98"/>
              <p:cNvSpPr>
                <a:spLocks noChangeArrowheads="1"/>
              </p:cNvSpPr>
              <p:nvPr/>
            </p:nvSpPr>
            <p:spPr bwMode="auto">
              <a:xfrm>
                <a:off x="9752331" y="5608172"/>
                <a:ext cx="116692" cy="5134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83" name="Rectangle 102"/>
              <p:cNvSpPr>
                <a:spLocks noChangeArrowheads="1"/>
              </p:cNvSpPr>
              <p:nvPr/>
            </p:nvSpPr>
            <p:spPr bwMode="auto">
              <a:xfrm>
                <a:off x="9122195" y="5384125"/>
                <a:ext cx="115136" cy="34230"/>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84" name="Rectangle 103"/>
              <p:cNvSpPr>
                <a:spLocks noChangeArrowheads="1"/>
              </p:cNvSpPr>
              <p:nvPr/>
            </p:nvSpPr>
            <p:spPr bwMode="auto">
              <a:xfrm>
                <a:off x="9700985" y="5384125"/>
                <a:ext cx="113580" cy="34230"/>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nvGrpSpPr>
              <p:cNvPr id="128" name="Group 127"/>
              <p:cNvGrpSpPr/>
              <p:nvPr/>
            </p:nvGrpSpPr>
            <p:grpSpPr>
              <a:xfrm>
                <a:off x="9280338" y="4613359"/>
                <a:ext cx="377637" cy="528290"/>
                <a:chOff x="9374573" y="4664153"/>
                <a:chExt cx="312233" cy="436794"/>
              </a:xfrm>
            </p:grpSpPr>
            <p:sp>
              <p:nvSpPr>
                <p:cNvPr id="302" name="Freeform 325"/>
                <p:cNvSpPr>
                  <a:spLocks/>
                </p:cNvSpPr>
                <p:nvPr/>
              </p:nvSpPr>
              <p:spPr bwMode="auto">
                <a:xfrm>
                  <a:off x="9411111" y="4699030"/>
                  <a:ext cx="275695" cy="333824"/>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03" name="Freeform 326"/>
                <p:cNvSpPr>
                  <a:spLocks/>
                </p:cNvSpPr>
                <p:nvPr/>
              </p:nvSpPr>
              <p:spPr bwMode="auto">
                <a:xfrm>
                  <a:off x="9374573" y="4664153"/>
                  <a:ext cx="272373" cy="312233"/>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04" name="Freeform 327"/>
                <p:cNvSpPr>
                  <a:spLocks/>
                </p:cNvSpPr>
                <p:nvPr/>
              </p:nvSpPr>
              <p:spPr bwMode="auto">
                <a:xfrm>
                  <a:off x="9464257" y="4949813"/>
                  <a:ext cx="142830" cy="151134"/>
                </a:xfrm>
                <a:custGeom>
                  <a:avLst/>
                  <a:gdLst>
                    <a:gd name="T0" fmla="*/ 86 w 86"/>
                    <a:gd name="T1" fmla="*/ 70 h 91"/>
                    <a:gd name="T2" fmla="*/ 43 w 86"/>
                    <a:gd name="T3" fmla="*/ 91 h 91"/>
                    <a:gd name="T4" fmla="*/ 0 w 86"/>
                    <a:gd name="T5" fmla="*/ 70 h 91"/>
                    <a:gd name="T6" fmla="*/ 0 w 86"/>
                    <a:gd name="T7" fmla="*/ 0 h 91"/>
                    <a:gd name="T8" fmla="*/ 86 w 86"/>
                    <a:gd name="T9" fmla="*/ 0 h 91"/>
                    <a:gd name="T10" fmla="*/ 86 w 86"/>
                    <a:gd name="T11" fmla="*/ 70 h 91"/>
                  </a:gdLst>
                  <a:ahLst/>
                  <a:cxnLst>
                    <a:cxn ang="0">
                      <a:pos x="T0" y="T1"/>
                    </a:cxn>
                    <a:cxn ang="0">
                      <a:pos x="T2" y="T3"/>
                    </a:cxn>
                    <a:cxn ang="0">
                      <a:pos x="T4" y="T5"/>
                    </a:cxn>
                    <a:cxn ang="0">
                      <a:pos x="T6" y="T7"/>
                    </a:cxn>
                    <a:cxn ang="0">
                      <a:pos x="T8" y="T9"/>
                    </a:cxn>
                    <a:cxn ang="0">
                      <a:pos x="T10" y="T11"/>
                    </a:cxn>
                  </a:cxnLst>
                  <a:rect l="0" t="0" r="r" b="b"/>
                  <a:pathLst>
                    <a:path w="86" h="91">
                      <a:moveTo>
                        <a:pt x="86" y="70"/>
                      </a:moveTo>
                      <a:lnTo>
                        <a:pt x="43" y="91"/>
                      </a:lnTo>
                      <a:lnTo>
                        <a:pt x="0" y="70"/>
                      </a:lnTo>
                      <a:lnTo>
                        <a:pt x="0" y="0"/>
                      </a:lnTo>
                      <a:lnTo>
                        <a:pt x="86" y="0"/>
                      </a:lnTo>
                      <a:lnTo>
                        <a:pt x="86" y="70"/>
                      </a:lnTo>
                      <a:close/>
                    </a:path>
                  </a:pathLst>
                </a:custGeom>
                <a:solidFill>
                  <a:srgbClr val="C3986F"/>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13" name="Freeform 336"/>
                <p:cNvSpPr>
                  <a:spLocks/>
                </p:cNvSpPr>
                <p:nvPr/>
              </p:nvSpPr>
              <p:spPr bwMode="auto">
                <a:xfrm>
                  <a:off x="9650268" y="4810305"/>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14" name="Freeform 337"/>
                <p:cNvSpPr>
                  <a:spLocks/>
                </p:cNvSpPr>
                <p:nvPr/>
              </p:nvSpPr>
              <p:spPr bwMode="auto">
                <a:xfrm>
                  <a:off x="9650268"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15" name="Freeform 338"/>
                <p:cNvSpPr>
                  <a:spLocks/>
                </p:cNvSpPr>
                <p:nvPr/>
              </p:nvSpPr>
              <p:spPr bwMode="auto">
                <a:xfrm>
                  <a:off x="9643624"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16" name="Freeform 339"/>
                <p:cNvSpPr>
                  <a:spLocks/>
                </p:cNvSpPr>
                <p:nvPr/>
              </p:nvSpPr>
              <p:spPr bwMode="auto">
                <a:xfrm>
                  <a:off x="9646946" y="480034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17" name="Freeform 340"/>
                <p:cNvSpPr>
                  <a:spLocks/>
                </p:cNvSpPr>
                <p:nvPr/>
              </p:nvSpPr>
              <p:spPr bwMode="auto">
                <a:xfrm>
                  <a:off x="9421076"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18" name="Freeform 341"/>
                <p:cNvSpPr>
                  <a:spLocks/>
                </p:cNvSpPr>
                <p:nvPr/>
              </p:nvSpPr>
              <p:spPr bwMode="auto">
                <a:xfrm>
                  <a:off x="9650268" y="4813626"/>
                  <a:ext cx="0" cy="498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19" name="Freeform 342"/>
                <p:cNvSpPr>
                  <a:spLocks/>
                </p:cNvSpPr>
                <p:nvPr/>
              </p:nvSpPr>
              <p:spPr bwMode="auto">
                <a:xfrm>
                  <a:off x="9650268" y="4821930"/>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2" name="Rectangle 343"/>
                <p:cNvSpPr>
                  <a:spLocks noChangeArrowheads="1"/>
                </p:cNvSpPr>
                <p:nvPr/>
              </p:nvSpPr>
              <p:spPr bwMode="auto">
                <a:xfrm>
                  <a:off x="9640303" y="47920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3" name="Freeform 344"/>
                <p:cNvSpPr>
                  <a:spLocks/>
                </p:cNvSpPr>
                <p:nvPr/>
              </p:nvSpPr>
              <p:spPr bwMode="auto">
                <a:xfrm>
                  <a:off x="9414432" y="48186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4" name="Freeform 345"/>
                <p:cNvSpPr>
                  <a:spLocks/>
                </p:cNvSpPr>
                <p:nvPr/>
              </p:nvSpPr>
              <p:spPr bwMode="auto">
                <a:xfrm>
                  <a:off x="9417754"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5" name="Freeform 346"/>
                <p:cNvSpPr>
                  <a:spLocks/>
                </p:cNvSpPr>
                <p:nvPr/>
              </p:nvSpPr>
              <p:spPr bwMode="auto">
                <a:xfrm>
                  <a:off x="9417754" y="4800340"/>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6" name="Freeform 347"/>
                <p:cNvSpPr>
                  <a:spLocks/>
                </p:cNvSpPr>
                <p:nvPr/>
              </p:nvSpPr>
              <p:spPr bwMode="auto">
                <a:xfrm>
                  <a:off x="9414432" y="4810305"/>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7" name="Freeform 348"/>
                <p:cNvSpPr>
                  <a:spLocks/>
                </p:cNvSpPr>
                <p:nvPr/>
              </p:nvSpPr>
              <p:spPr bwMode="auto">
                <a:xfrm>
                  <a:off x="9392841" y="4782070"/>
                  <a:ext cx="279016"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E0BB8D"/>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8" name="Freeform 349"/>
                <p:cNvSpPr>
                  <a:spLocks noEditPoints="1"/>
                </p:cNvSpPr>
                <p:nvPr/>
              </p:nvSpPr>
              <p:spPr bwMode="auto">
                <a:xfrm>
                  <a:off x="9417754" y="4831895"/>
                  <a:ext cx="239157" cy="79719"/>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EB3C00"/>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9" name="Oval 350"/>
                <p:cNvSpPr>
                  <a:spLocks noChangeArrowheads="1"/>
                </p:cNvSpPr>
                <p:nvPr/>
              </p:nvSpPr>
              <p:spPr bwMode="auto">
                <a:xfrm>
                  <a:off x="9421076"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0" name="Oval 351"/>
                <p:cNvSpPr>
                  <a:spLocks noChangeArrowheads="1"/>
                </p:cNvSpPr>
                <p:nvPr/>
              </p:nvSpPr>
              <p:spPr bwMode="auto">
                <a:xfrm>
                  <a:off x="9643624"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sp>
            <p:nvSpPr>
              <p:cNvPr id="300" name="Freeform 323"/>
              <p:cNvSpPr>
                <a:spLocks/>
              </p:cNvSpPr>
              <p:nvPr/>
            </p:nvSpPr>
            <p:spPr bwMode="auto">
              <a:xfrm>
                <a:off x="9280025" y="6759963"/>
                <a:ext cx="175796" cy="87898"/>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01" name="Freeform 324"/>
              <p:cNvSpPr>
                <a:spLocks/>
              </p:cNvSpPr>
              <p:nvPr/>
            </p:nvSpPr>
            <p:spPr bwMode="auto">
              <a:xfrm>
                <a:off x="9472099" y="6759963"/>
                <a:ext cx="175796" cy="87898"/>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81" name="Freeform 97"/>
              <p:cNvSpPr>
                <a:spLocks/>
              </p:cNvSpPr>
              <p:nvPr/>
            </p:nvSpPr>
            <p:spPr bwMode="auto">
              <a:xfrm>
                <a:off x="9869022" y="5353006"/>
                <a:ext cx="525890" cy="255166"/>
              </a:xfrm>
              <a:custGeom>
                <a:avLst/>
                <a:gdLst>
                  <a:gd name="T0" fmla="*/ 87 w 338"/>
                  <a:gd name="T1" fmla="*/ 0 h 164"/>
                  <a:gd name="T2" fmla="*/ 338 w 338"/>
                  <a:gd name="T3" fmla="*/ 0 h 164"/>
                  <a:gd name="T4" fmla="*/ 248 w 338"/>
                  <a:gd name="T5" fmla="*/ 164 h 164"/>
                  <a:gd name="T6" fmla="*/ 0 w 338"/>
                  <a:gd name="T7" fmla="*/ 164 h 164"/>
                  <a:gd name="T8" fmla="*/ 87 w 338"/>
                  <a:gd name="T9" fmla="*/ 0 h 164"/>
                </a:gdLst>
                <a:ahLst/>
                <a:cxnLst>
                  <a:cxn ang="0">
                    <a:pos x="T0" y="T1"/>
                  </a:cxn>
                  <a:cxn ang="0">
                    <a:pos x="T2" y="T3"/>
                  </a:cxn>
                  <a:cxn ang="0">
                    <a:pos x="T4" y="T5"/>
                  </a:cxn>
                  <a:cxn ang="0">
                    <a:pos x="T6" y="T7"/>
                  </a:cxn>
                  <a:cxn ang="0">
                    <a:pos x="T8" y="T9"/>
                  </a:cxn>
                </a:cxnLst>
                <a:rect l="0" t="0" r="r" b="b"/>
                <a:pathLst>
                  <a:path w="338" h="164">
                    <a:moveTo>
                      <a:pt x="87" y="0"/>
                    </a:moveTo>
                    <a:lnTo>
                      <a:pt x="338" y="0"/>
                    </a:lnTo>
                    <a:lnTo>
                      <a:pt x="248" y="164"/>
                    </a:lnTo>
                    <a:lnTo>
                      <a:pt x="0" y="164"/>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grpSp>
      <p:grpSp>
        <p:nvGrpSpPr>
          <p:cNvPr id="560" name="Group 559"/>
          <p:cNvGrpSpPr/>
          <p:nvPr/>
        </p:nvGrpSpPr>
        <p:grpSpPr>
          <a:xfrm>
            <a:off x="8285485" y="4665055"/>
            <a:ext cx="736304" cy="2319769"/>
            <a:chOff x="8164080" y="4538026"/>
            <a:chExt cx="736600" cy="2320703"/>
          </a:xfrm>
        </p:grpSpPr>
        <p:grpSp>
          <p:nvGrpSpPr>
            <p:cNvPr id="559" name="Group 558"/>
            <p:cNvGrpSpPr/>
            <p:nvPr/>
          </p:nvGrpSpPr>
          <p:grpSpPr>
            <a:xfrm>
              <a:off x="8164080" y="4538026"/>
              <a:ext cx="736600" cy="2278663"/>
              <a:chOff x="6086476" y="7174900"/>
              <a:chExt cx="736600" cy="2278663"/>
            </a:xfrm>
          </p:grpSpPr>
          <p:sp>
            <p:nvSpPr>
              <p:cNvPr id="1366" name="Freeform 397"/>
              <p:cNvSpPr>
                <a:spLocks/>
              </p:cNvSpPr>
              <p:nvPr/>
            </p:nvSpPr>
            <p:spPr bwMode="auto">
              <a:xfrm flipH="1">
                <a:off x="6459819" y="8496230"/>
                <a:ext cx="212543" cy="957333"/>
              </a:xfrm>
              <a:custGeom>
                <a:avLst/>
                <a:gdLst>
                  <a:gd name="T0" fmla="*/ 71 w 83"/>
                  <a:gd name="T1" fmla="*/ 298 h 298"/>
                  <a:gd name="T2" fmla="*/ 11 w 83"/>
                  <a:gd name="T3" fmla="*/ 298 h 298"/>
                  <a:gd name="T4" fmla="*/ 0 w 83"/>
                  <a:gd name="T5" fmla="*/ 0 h 298"/>
                  <a:gd name="T6" fmla="*/ 83 w 83"/>
                  <a:gd name="T7" fmla="*/ 0 h 298"/>
                  <a:gd name="T8" fmla="*/ 71 w 83"/>
                  <a:gd name="T9" fmla="*/ 298 h 298"/>
                </a:gdLst>
                <a:ahLst/>
                <a:cxnLst>
                  <a:cxn ang="0">
                    <a:pos x="T0" y="T1"/>
                  </a:cxn>
                  <a:cxn ang="0">
                    <a:pos x="T2" y="T3"/>
                  </a:cxn>
                  <a:cxn ang="0">
                    <a:pos x="T4" y="T5"/>
                  </a:cxn>
                  <a:cxn ang="0">
                    <a:pos x="T6" y="T7"/>
                  </a:cxn>
                  <a:cxn ang="0">
                    <a:pos x="T8" y="T9"/>
                  </a:cxn>
                </a:cxnLst>
                <a:rect l="0" t="0" r="r" b="b"/>
                <a:pathLst>
                  <a:path w="83" h="298">
                    <a:moveTo>
                      <a:pt x="71" y="298"/>
                    </a:moveTo>
                    <a:lnTo>
                      <a:pt x="11" y="298"/>
                    </a:lnTo>
                    <a:lnTo>
                      <a:pt x="0" y="0"/>
                    </a:lnTo>
                    <a:lnTo>
                      <a:pt x="83" y="0"/>
                    </a:lnTo>
                    <a:lnTo>
                      <a:pt x="71" y="298"/>
                    </a:lnTo>
                    <a:close/>
                  </a:path>
                </a:pathLst>
              </a:custGeom>
              <a:solidFill>
                <a:srgbClr val="634E37"/>
              </a:solidFill>
              <a:ln>
                <a:noFill/>
              </a:ln>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67" name="Freeform 398"/>
              <p:cNvSpPr>
                <a:spLocks/>
              </p:cNvSpPr>
              <p:nvPr/>
            </p:nvSpPr>
            <p:spPr bwMode="auto">
              <a:xfrm flipH="1">
                <a:off x="6234475" y="8496230"/>
                <a:ext cx="215103" cy="957333"/>
              </a:xfrm>
              <a:custGeom>
                <a:avLst/>
                <a:gdLst>
                  <a:gd name="T0" fmla="*/ 73 w 84"/>
                  <a:gd name="T1" fmla="*/ 298 h 298"/>
                  <a:gd name="T2" fmla="*/ 11 w 84"/>
                  <a:gd name="T3" fmla="*/ 298 h 298"/>
                  <a:gd name="T4" fmla="*/ 0 w 84"/>
                  <a:gd name="T5" fmla="*/ 0 h 298"/>
                  <a:gd name="T6" fmla="*/ 84 w 84"/>
                  <a:gd name="T7" fmla="*/ 0 h 298"/>
                  <a:gd name="T8" fmla="*/ 73 w 84"/>
                  <a:gd name="T9" fmla="*/ 298 h 298"/>
                </a:gdLst>
                <a:ahLst/>
                <a:cxnLst>
                  <a:cxn ang="0">
                    <a:pos x="T0" y="T1"/>
                  </a:cxn>
                  <a:cxn ang="0">
                    <a:pos x="T2" y="T3"/>
                  </a:cxn>
                  <a:cxn ang="0">
                    <a:pos x="T4" y="T5"/>
                  </a:cxn>
                  <a:cxn ang="0">
                    <a:pos x="T6" y="T7"/>
                  </a:cxn>
                  <a:cxn ang="0">
                    <a:pos x="T8" y="T9"/>
                  </a:cxn>
                </a:cxnLst>
                <a:rect l="0" t="0" r="r" b="b"/>
                <a:pathLst>
                  <a:path w="84" h="298">
                    <a:moveTo>
                      <a:pt x="73" y="298"/>
                    </a:moveTo>
                    <a:lnTo>
                      <a:pt x="11" y="298"/>
                    </a:lnTo>
                    <a:lnTo>
                      <a:pt x="0" y="0"/>
                    </a:lnTo>
                    <a:lnTo>
                      <a:pt x="84" y="0"/>
                    </a:lnTo>
                    <a:lnTo>
                      <a:pt x="73" y="298"/>
                    </a:lnTo>
                    <a:close/>
                  </a:path>
                </a:pathLst>
              </a:custGeom>
              <a:solidFill>
                <a:srgbClr val="634E37"/>
              </a:solidFill>
              <a:ln>
                <a:noFill/>
              </a:ln>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p:txBody>
          </p:sp>
          <p:sp>
            <p:nvSpPr>
              <p:cNvPr id="1418" name="Freeform 292"/>
              <p:cNvSpPr>
                <a:spLocks/>
              </p:cNvSpPr>
              <p:nvPr/>
            </p:nvSpPr>
            <p:spPr bwMode="auto">
              <a:xfrm>
                <a:off x="6086476" y="7680325"/>
                <a:ext cx="736600" cy="819150"/>
              </a:xfrm>
              <a:custGeom>
                <a:avLst/>
                <a:gdLst>
                  <a:gd name="T0" fmla="*/ 294 w 373"/>
                  <a:gd name="T1" fmla="*/ 0 h 418"/>
                  <a:gd name="T2" fmla="*/ 221 w 373"/>
                  <a:gd name="T3" fmla="*/ 0 h 418"/>
                  <a:gd name="T4" fmla="*/ 187 w 373"/>
                  <a:gd name="T5" fmla="*/ 17 h 418"/>
                  <a:gd name="T6" fmla="*/ 153 w 373"/>
                  <a:gd name="T7" fmla="*/ 0 h 418"/>
                  <a:gd name="T8" fmla="*/ 79 w 373"/>
                  <a:gd name="T9" fmla="*/ 0 h 418"/>
                  <a:gd name="T10" fmla="*/ 0 w 373"/>
                  <a:gd name="T11" fmla="*/ 79 h 418"/>
                  <a:gd name="T12" fmla="*/ 0 w 373"/>
                  <a:gd name="T13" fmla="*/ 145 h 418"/>
                  <a:gd name="T14" fmla="*/ 69 w 373"/>
                  <a:gd name="T15" fmla="*/ 145 h 418"/>
                  <a:gd name="T16" fmla="*/ 69 w 373"/>
                  <a:gd name="T17" fmla="*/ 418 h 418"/>
                  <a:gd name="T18" fmla="*/ 305 w 373"/>
                  <a:gd name="T19" fmla="*/ 418 h 418"/>
                  <a:gd name="T20" fmla="*/ 305 w 373"/>
                  <a:gd name="T21" fmla="*/ 145 h 418"/>
                  <a:gd name="T22" fmla="*/ 373 w 373"/>
                  <a:gd name="T23" fmla="*/ 145 h 418"/>
                  <a:gd name="T24" fmla="*/ 373 w 373"/>
                  <a:gd name="T25" fmla="*/ 79 h 418"/>
                  <a:gd name="T26" fmla="*/ 294 w 373"/>
                  <a:gd name="T2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418">
                    <a:moveTo>
                      <a:pt x="294" y="0"/>
                    </a:moveTo>
                    <a:cubicBezTo>
                      <a:pt x="221" y="0"/>
                      <a:pt x="221" y="0"/>
                      <a:pt x="221" y="0"/>
                    </a:cubicBezTo>
                    <a:cubicBezTo>
                      <a:pt x="187" y="17"/>
                      <a:pt x="187" y="17"/>
                      <a:pt x="187" y="17"/>
                    </a:cubicBezTo>
                    <a:cubicBezTo>
                      <a:pt x="153" y="0"/>
                      <a:pt x="153" y="0"/>
                      <a:pt x="153" y="0"/>
                    </a:cubicBezTo>
                    <a:cubicBezTo>
                      <a:pt x="79" y="0"/>
                      <a:pt x="79" y="0"/>
                      <a:pt x="79" y="0"/>
                    </a:cubicBezTo>
                    <a:cubicBezTo>
                      <a:pt x="35" y="0"/>
                      <a:pt x="0" y="35"/>
                      <a:pt x="0" y="79"/>
                    </a:cubicBezTo>
                    <a:cubicBezTo>
                      <a:pt x="0" y="145"/>
                      <a:pt x="0" y="145"/>
                      <a:pt x="0" y="145"/>
                    </a:cubicBezTo>
                    <a:cubicBezTo>
                      <a:pt x="69" y="145"/>
                      <a:pt x="69" y="145"/>
                      <a:pt x="69" y="145"/>
                    </a:cubicBezTo>
                    <a:cubicBezTo>
                      <a:pt x="69" y="418"/>
                      <a:pt x="69" y="418"/>
                      <a:pt x="69" y="418"/>
                    </a:cubicBezTo>
                    <a:cubicBezTo>
                      <a:pt x="305" y="418"/>
                      <a:pt x="305" y="418"/>
                      <a:pt x="305" y="418"/>
                    </a:cubicBezTo>
                    <a:cubicBezTo>
                      <a:pt x="305" y="145"/>
                      <a:pt x="305" y="145"/>
                      <a:pt x="305" y="145"/>
                    </a:cubicBezTo>
                    <a:cubicBezTo>
                      <a:pt x="373" y="145"/>
                      <a:pt x="373" y="145"/>
                      <a:pt x="373" y="145"/>
                    </a:cubicBezTo>
                    <a:cubicBezTo>
                      <a:pt x="373" y="79"/>
                      <a:pt x="373" y="79"/>
                      <a:pt x="373" y="79"/>
                    </a:cubicBezTo>
                    <a:cubicBezTo>
                      <a:pt x="373" y="35"/>
                      <a:pt x="338" y="0"/>
                      <a:pt x="294" y="0"/>
                    </a:cubicBezTo>
                    <a:close/>
                  </a:path>
                </a:pathLst>
              </a:custGeom>
              <a:solidFill>
                <a:srgbClr val="582159"/>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22" name="Freeform 296"/>
              <p:cNvSpPr>
                <a:spLocks/>
              </p:cNvSpPr>
              <p:nvPr/>
            </p:nvSpPr>
            <p:spPr bwMode="auto">
              <a:xfrm>
                <a:off x="6477001" y="8088313"/>
                <a:ext cx="192088" cy="93662"/>
              </a:xfrm>
              <a:custGeom>
                <a:avLst/>
                <a:gdLst>
                  <a:gd name="T0" fmla="*/ 97 w 97"/>
                  <a:gd name="T1" fmla="*/ 48 h 48"/>
                  <a:gd name="T2" fmla="*/ 0 w 97"/>
                  <a:gd name="T3" fmla="*/ 48 h 48"/>
                  <a:gd name="T4" fmla="*/ 48 w 97"/>
                  <a:gd name="T5" fmla="*/ 0 h 48"/>
                  <a:gd name="T6" fmla="*/ 97 w 97"/>
                  <a:gd name="T7" fmla="*/ 48 h 48"/>
                </a:gdLst>
                <a:ahLst/>
                <a:cxnLst>
                  <a:cxn ang="0">
                    <a:pos x="T0" y="T1"/>
                  </a:cxn>
                  <a:cxn ang="0">
                    <a:pos x="T2" y="T3"/>
                  </a:cxn>
                  <a:cxn ang="0">
                    <a:pos x="T4" y="T5"/>
                  </a:cxn>
                  <a:cxn ang="0">
                    <a:pos x="T6" y="T7"/>
                  </a:cxn>
                </a:cxnLst>
                <a:rect l="0" t="0" r="r" b="b"/>
                <a:pathLst>
                  <a:path w="97" h="48">
                    <a:moveTo>
                      <a:pt x="97" y="48"/>
                    </a:moveTo>
                    <a:cubicBezTo>
                      <a:pt x="0" y="48"/>
                      <a:pt x="0" y="48"/>
                      <a:pt x="0" y="48"/>
                    </a:cubicBezTo>
                    <a:cubicBezTo>
                      <a:pt x="0" y="21"/>
                      <a:pt x="22" y="0"/>
                      <a:pt x="48" y="0"/>
                    </a:cubicBezTo>
                    <a:cubicBezTo>
                      <a:pt x="75" y="0"/>
                      <a:pt x="97" y="21"/>
                      <a:pt x="97" y="48"/>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23" name="Freeform 297"/>
              <p:cNvSpPr>
                <a:spLocks/>
              </p:cNvSpPr>
              <p:nvPr/>
            </p:nvSpPr>
            <p:spPr bwMode="auto">
              <a:xfrm>
                <a:off x="6326188" y="7964488"/>
                <a:ext cx="476250" cy="334962"/>
              </a:xfrm>
              <a:custGeom>
                <a:avLst/>
                <a:gdLst>
                  <a:gd name="T0" fmla="*/ 192 w 242"/>
                  <a:gd name="T1" fmla="*/ 171 h 171"/>
                  <a:gd name="T2" fmla="*/ 0 w 242"/>
                  <a:gd name="T3" fmla="*/ 109 h 171"/>
                  <a:gd name="T4" fmla="*/ 11 w 242"/>
                  <a:gd name="T5" fmla="*/ 77 h 171"/>
                  <a:gd name="T6" fmla="*/ 184 w 242"/>
                  <a:gd name="T7" fmla="*/ 95 h 171"/>
                  <a:gd name="T8" fmla="*/ 184 w 242"/>
                  <a:gd name="T9" fmla="*/ 0 h 171"/>
                  <a:gd name="T10" fmla="*/ 242 w 242"/>
                  <a:gd name="T11" fmla="*/ 0 h 171"/>
                  <a:gd name="T12" fmla="*/ 242 w 242"/>
                  <a:gd name="T13" fmla="*/ 122 h 171"/>
                  <a:gd name="T14" fmla="*/ 192 w 242"/>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171">
                    <a:moveTo>
                      <a:pt x="192" y="171"/>
                    </a:moveTo>
                    <a:cubicBezTo>
                      <a:pt x="0" y="109"/>
                      <a:pt x="0" y="109"/>
                      <a:pt x="0" y="109"/>
                    </a:cubicBezTo>
                    <a:cubicBezTo>
                      <a:pt x="11" y="77"/>
                      <a:pt x="11" y="77"/>
                      <a:pt x="11" y="77"/>
                    </a:cubicBezTo>
                    <a:cubicBezTo>
                      <a:pt x="184" y="95"/>
                      <a:pt x="184" y="95"/>
                      <a:pt x="184" y="95"/>
                    </a:cubicBezTo>
                    <a:cubicBezTo>
                      <a:pt x="184" y="0"/>
                      <a:pt x="184" y="0"/>
                      <a:pt x="184" y="0"/>
                    </a:cubicBezTo>
                    <a:cubicBezTo>
                      <a:pt x="242" y="0"/>
                      <a:pt x="242" y="0"/>
                      <a:pt x="242" y="0"/>
                    </a:cubicBezTo>
                    <a:cubicBezTo>
                      <a:pt x="242" y="122"/>
                      <a:pt x="242" y="122"/>
                      <a:pt x="242" y="122"/>
                    </a:cubicBezTo>
                    <a:cubicBezTo>
                      <a:pt x="242" y="149"/>
                      <a:pt x="219" y="171"/>
                      <a:pt x="192"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24" name="Freeform 298"/>
              <p:cNvSpPr>
                <a:spLocks/>
              </p:cNvSpPr>
              <p:nvPr/>
            </p:nvSpPr>
            <p:spPr bwMode="auto">
              <a:xfrm>
                <a:off x="6108701" y="7964488"/>
                <a:ext cx="579438" cy="334962"/>
              </a:xfrm>
              <a:custGeom>
                <a:avLst/>
                <a:gdLst>
                  <a:gd name="T0" fmla="*/ 50 w 294"/>
                  <a:gd name="T1" fmla="*/ 171 h 171"/>
                  <a:gd name="T2" fmla="*/ 294 w 294"/>
                  <a:gd name="T3" fmla="*/ 108 h 171"/>
                  <a:gd name="T4" fmla="*/ 181 w 294"/>
                  <a:gd name="T5" fmla="*/ 88 h 171"/>
                  <a:gd name="T6" fmla="*/ 58 w 294"/>
                  <a:gd name="T7" fmla="*/ 95 h 171"/>
                  <a:gd name="T8" fmla="*/ 58 w 294"/>
                  <a:gd name="T9" fmla="*/ 0 h 171"/>
                  <a:gd name="T10" fmla="*/ 0 w 294"/>
                  <a:gd name="T11" fmla="*/ 0 h 171"/>
                  <a:gd name="T12" fmla="*/ 0 w 294"/>
                  <a:gd name="T13" fmla="*/ 122 h 171"/>
                  <a:gd name="T14" fmla="*/ 50 w 294"/>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 h="171">
                    <a:moveTo>
                      <a:pt x="50" y="171"/>
                    </a:moveTo>
                    <a:cubicBezTo>
                      <a:pt x="294" y="108"/>
                      <a:pt x="294" y="108"/>
                      <a:pt x="294" y="108"/>
                    </a:cubicBezTo>
                    <a:cubicBezTo>
                      <a:pt x="181" y="88"/>
                      <a:pt x="181" y="88"/>
                      <a:pt x="181" y="88"/>
                    </a:cubicBezTo>
                    <a:cubicBezTo>
                      <a:pt x="58" y="95"/>
                      <a:pt x="58" y="95"/>
                      <a:pt x="58" y="95"/>
                    </a:cubicBezTo>
                    <a:cubicBezTo>
                      <a:pt x="58" y="0"/>
                      <a:pt x="58" y="0"/>
                      <a:pt x="58" y="0"/>
                    </a:cubicBezTo>
                    <a:cubicBezTo>
                      <a:pt x="0" y="0"/>
                      <a:pt x="0" y="0"/>
                      <a:pt x="0" y="0"/>
                    </a:cubicBezTo>
                    <a:cubicBezTo>
                      <a:pt x="0" y="122"/>
                      <a:pt x="0" y="122"/>
                      <a:pt x="0" y="122"/>
                    </a:cubicBezTo>
                    <a:cubicBezTo>
                      <a:pt x="0" y="149"/>
                      <a:pt x="22" y="171"/>
                      <a:pt x="50"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25" name="Freeform 299"/>
              <p:cNvSpPr>
                <a:spLocks/>
              </p:cNvSpPr>
              <p:nvPr/>
            </p:nvSpPr>
            <p:spPr bwMode="auto">
              <a:xfrm>
                <a:off x="6265863" y="7615238"/>
                <a:ext cx="381000" cy="360362"/>
              </a:xfrm>
              <a:custGeom>
                <a:avLst/>
                <a:gdLst>
                  <a:gd name="T0" fmla="*/ 197 w 240"/>
                  <a:gd name="T1" fmla="*/ 80 h 227"/>
                  <a:gd name="T2" fmla="*/ 240 w 240"/>
                  <a:gd name="T3" fmla="*/ 80 h 227"/>
                  <a:gd name="T4" fmla="*/ 182 w 240"/>
                  <a:gd name="T5" fmla="*/ 0 h 227"/>
                  <a:gd name="T6" fmla="*/ 57 w 240"/>
                  <a:gd name="T7" fmla="*/ 0 h 227"/>
                  <a:gd name="T8" fmla="*/ 0 w 240"/>
                  <a:gd name="T9" fmla="*/ 80 h 227"/>
                  <a:gd name="T10" fmla="*/ 40 w 240"/>
                  <a:gd name="T11" fmla="*/ 80 h 227"/>
                  <a:gd name="T12" fmla="*/ 120 w 240"/>
                  <a:gd name="T13" fmla="*/ 227 h 227"/>
                  <a:gd name="T14" fmla="*/ 197 w 240"/>
                  <a:gd name="T15" fmla="*/ 80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227">
                    <a:moveTo>
                      <a:pt x="197" y="80"/>
                    </a:moveTo>
                    <a:lnTo>
                      <a:pt x="240" y="80"/>
                    </a:lnTo>
                    <a:lnTo>
                      <a:pt x="182" y="0"/>
                    </a:lnTo>
                    <a:lnTo>
                      <a:pt x="57" y="0"/>
                    </a:lnTo>
                    <a:lnTo>
                      <a:pt x="0" y="80"/>
                    </a:lnTo>
                    <a:lnTo>
                      <a:pt x="40" y="80"/>
                    </a:lnTo>
                    <a:lnTo>
                      <a:pt x="120" y="227"/>
                    </a:lnTo>
                    <a:lnTo>
                      <a:pt x="197" y="80"/>
                    </a:lnTo>
                    <a:close/>
                  </a:path>
                </a:pathLst>
              </a:custGeom>
              <a:solidFill>
                <a:srgbClr val="481B49"/>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27" name="Freeform 301"/>
              <p:cNvSpPr>
                <a:spLocks/>
              </p:cNvSpPr>
              <p:nvPr/>
            </p:nvSpPr>
            <p:spPr bwMode="auto">
              <a:xfrm>
                <a:off x="6356351" y="7545388"/>
                <a:ext cx="198438" cy="203200"/>
              </a:xfrm>
              <a:custGeom>
                <a:avLst/>
                <a:gdLst>
                  <a:gd name="T0" fmla="*/ 100 w 100"/>
                  <a:gd name="T1" fmla="*/ 17 h 104"/>
                  <a:gd name="T2" fmla="*/ 85 w 100"/>
                  <a:gd name="T3" fmla="*/ 0 h 104"/>
                  <a:gd name="T4" fmla="*/ 15 w 100"/>
                  <a:gd name="T5" fmla="*/ 0 h 104"/>
                  <a:gd name="T6" fmla="*/ 0 w 100"/>
                  <a:gd name="T7" fmla="*/ 17 h 104"/>
                  <a:gd name="T8" fmla="*/ 0 w 100"/>
                  <a:gd name="T9" fmla="*/ 75 h 104"/>
                  <a:gd name="T10" fmla="*/ 50 w 100"/>
                  <a:gd name="T11" fmla="*/ 104 h 104"/>
                  <a:gd name="T12" fmla="*/ 100 w 100"/>
                  <a:gd name="T13" fmla="*/ 75 h 104"/>
                  <a:gd name="T14" fmla="*/ 100 w 100"/>
                  <a:gd name="T15" fmla="*/ 1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4">
                    <a:moveTo>
                      <a:pt x="100" y="17"/>
                    </a:moveTo>
                    <a:cubicBezTo>
                      <a:pt x="96" y="10"/>
                      <a:pt x="91" y="4"/>
                      <a:pt x="85" y="0"/>
                    </a:cubicBezTo>
                    <a:cubicBezTo>
                      <a:pt x="15" y="0"/>
                      <a:pt x="15" y="0"/>
                      <a:pt x="15" y="0"/>
                    </a:cubicBezTo>
                    <a:cubicBezTo>
                      <a:pt x="9" y="4"/>
                      <a:pt x="4" y="10"/>
                      <a:pt x="0" y="17"/>
                    </a:cubicBezTo>
                    <a:cubicBezTo>
                      <a:pt x="0" y="75"/>
                      <a:pt x="0" y="75"/>
                      <a:pt x="0" y="75"/>
                    </a:cubicBezTo>
                    <a:cubicBezTo>
                      <a:pt x="10" y="92"/>
                      <a:pt x="29" y="104"/>
                      <a:pt x="50" y="104"/>
                    </a:cubicBezTo>
                    <a:cubicBezTo>
                      <a:pt x="71" y="104"/>
                      <a:pt x="90" y="92"/>
                      <a:pt x="100" y="75"/>
                    </a:cubicBezTo>
                    <a:lnTo>
                      <a:pt x="100" y="1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28" name="Freeform 302"/>
              <p:cNvSpPr>
                <a:spLocks/>
              </p:cNvSpPr>
              <p:nvPr/>
            </p:nvSpPr>
            <p:spPr bwMode="auto">
              <a:xfrm>
                <a:off x="6356351" y="7499350"/>
                <a:ext cx="198438" cy="166687"/>
              </a:xfrm>
              <a:custGeom>
                <a:avLst/>
                <a:gdLst>
                  <a:gd name="T0" fmla="*/ 100 w 100"/>
                  <a:gd name="T1" fmla="*/ 79 h 85"/>
                  <a:gd name="T2" fmla="*/ 50 w 100"/>
                  <a:gd name="T3" fmla="*/ 85 h 85"/>
                  <a:gd name="T4" fmla="*/ 0 w 100"/>
                  <a:gd name="T5" fmla="*/ 78 h 85"/>
                  <a:gd name="T6" fmla="*/ 0 w 100"/>
                  <a:gd name="T7" fmla="*/ 0 h 85"/>
                  <a:gd name="T8" fmla="*/ 100 w 100"/>
                  <a:gd name="T9" fmla="*/ 0 h 85"/>
                  <a:gd name="T10" fmla="*/ 100 w 100"/>
                  <a:gd name="T11" fmla="*/ 79 h 85"/>
                </a:gdLst>
                <a:ahLst/>
                <a:cxnLst>
                  <a:cxn ang="0">
                    <a:pos x="T0" y="T1"/>
                  </a:cxn>
                  <a:cxn ang="0">
                    <a:pos x="T2" y="T3"/>
                  </a:cxn>
                  <a:cxn ang="0">
                    <a:pos x="T4" y="T5"/>
                  </a:cxn>
                  <a:cxn ang="0">
                    <a:pos x="T6" y="T7"/>
                  </a:cxn>
                  <a:cxn ang="0">
                    <a:pos x="T8" y="T9"/>
                  </a:cxn>
                  <a:cxn ang="0">
                    <a:pos x="T10" y="T11"/>
                  </a:cxn>
                </a:cxnLst>
                <a:rect l="0" t="0" r="r" b="b"/>
                <a:pathLst>
                  <a:path w="100" h="85">
                    <a:moveTo>
                      <a:pt x="100" y="79"/>
                    </a:moveTo>
                    <a:cubicBezTo>
                      <a:pt x="84" y="83"/>
                      <a:pt x="67" y="85"/>
                      <a:pt x="50" y="85"/>
                    </a:cubicBezTo>
                    <a:cubicBezTo>
                      <a:pt x="33" y="85"/>
                      <a:pt x="16" y="83"/>
                      <a:pt x="0" y="78"/>
                    </a:cubicBezTo>
                    <a:cubicBezTo>
                      <a:pt x="0" y="0"/>
                      <a:pt x="0" y="0"/>
                      <a:pt x="0" y="0"/>
                    </a:cubicBezTo>
                    <a:cubicBezTo>
                      <a:pt x="100" y="0"/>
                      <a:pt x="100" y="0"/>
                      <a:pt x="100" y="0"/>
                    </a:cubicBezTo>
                    <a:lnTo>
                      <a:pt x="100" y="7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30" name="Rectangle 304"/>
              <p:cNvSpPr>
                <a:spLocks noChangeArrowheads="1"/>
              </p:cNvSpPr>
              <p:nvPr/>
            </p:nvSpPr>
            <p:spPr bwMode="auto">
              <a:xfrm>
                <a:off x="6108701" y="7964488"/>
                <a:ext cx="114300" cy="33337"/>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36" name="Freeform 310"/>
              <p:cNvSpPr>
                <a:spLocks/>
              </p:cNvSpPr>
              <p:nvPr/>
            </p:nvSpPr>
            <p:spPr bwMode="auto">
              <a:xfrm>
                <a:off x="6249988" y="8115300"/>
                <a:ext cx="192088" cy="96837"/>
              </a:xfrm>
              <a:custGeom>
                <a:avLst/>
                <a:gdLst>
                  <a:gd name="T0" fmla="*/ 97 w 97"/>
                  <a:gd name="T1" fmla="*/ 49 h 49"/>
                  <a:gd name="T2" fmla="*/ 0 w 97"/>
                  <a:gd name="T3" fmla="*/ 49 h 49"/>
                  <a:gd name="T4" fmla="*/ 49 w 97"/>
                  <a:gd name="T5" fmla="*/ 0 h 49"/>
                  <a:gd name="T6" fmla="*/ 97 w 97"/>
                  <a:gd name="T7" fmla="*/ 49 h 49"/>
                </a:gdLst>
                <a:ahLst/>
                <a:cxnLst>
                  <a:cxn ang="0">
                    <a:pos x="T0" y="T1"/>
                  </a:cxn>
                  <a:cxn ang="0">
                    <a:pos x="T2" y="T3"/>
                  </a:cxn>
                  <a:cxn ang="0">
                    <a:pos x="T4" y="T5"/>
                  </a:cxn>
                  <a:cxn ang="0">
                    <a:pos x="T6" y="T7"/>
                  </a:cxn>
                </a:cxnLst>
                <a:rect l="0" t="0" r="r" b="b"/>
                <a:pathLst>
                  <a:path w="97" h="49">
                    <a:moveTo>
                      <a:pt x="97" y="49"/>
                    </a:moveTo>
                    <a:cubicBezTo>
                      <a:pt x="0" y="49"/>
                      <a:pt x="0" y="49"/>
                      <a:pt x="0" y="49"/>
                    </a:cubicBezTo>
                    <a:cubicBezTo>
                      <a:pt x="0" y="22"/>
                      <a:pt x="22" y="0"/>
                      <a:pt x="49" y="0"/>
                    </a:cubicBezTo>
                    <a:cubicBezTo>
                      <a:pt x="75" y="0"/>
                      <a:pt x="97" y="22"/>
                      <a:pt x="97" y="49"/>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37" name="Freeform 311"/>
              <p:cNvSpPr>
                <a:spLocks/>
              </p:cNvSpPr>
              <p:nvPr/>
            </p:nvSpPr>
            <p:spPr bwMode="auto">
              <a:xfrm>
                <a:off x="6275388" y="8147050"/>
                <a:ext cx="219075" cy="111125"/>
              </a:xfrm>
              <a:custGeom>
                <a:avLst/>
                <a:gdLst>
                  <a:gd name="T0" fmla="*/ 59 w 138"/>
                  <a:gd name="T1" fmla="*/ 70 h 70"/>
                  <a:gd name="T2" fmla="*/ 0 w 138"/>
                  <a:gd name="T3" fmla="*/ 0 h 70"/>
                  <a:gd name="T4" fmla="*/ 138 w 138"/>
                  <a:gd name="T5" fmla="*/ 54 h 70"/>
                  <a:gd name="T6" fmla="*/ 59 w 138"/>
                  <a:gd name="T7" fmla="*/ 70 h 70"/>
                </a:gdLst>
                <a:ahLst/>
                <a:cxnLst>
                  <a:cxn ang="0">
                    <a:pos x="T0" y="T1"/>
                  </a:cxn>
                  <a:cxn ang="0">
                    <a:pos x="T2" y="T3"/>
                  </a:cxn>
                  <a:cxn ang="0">
                    <a:pos x="T4" y="T5"/>
                  </a:cxn>
                  <a:cxn ang="0">
                    <a:pos x="T6" y="T7"/>
                  </a:cxn>
                </a:cxnLst>
                <a:rect l="0" t="0" r="r" b="b"/>
                <a:pathLst>
                  <a:path w="138" h="70">
                    <a:moveTo>
                      <a:pt x="59" y="70"/>
                    </a:moveTo>
                    <a:lnTo>
                      <a:pt x="0" y="0"/>
                    </a:lnTo>
                    <a:lnTo>
                      <a:pt x="138" y="54"/>
                    </a:lnTo>
                    <a:lnTo>
                      <a:pt x="59" y="7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551" name="Rectangle 315"/>
              <p:cNvSpPr>
                <a:spLocks noChangeArrowheads="1"/>
              </p:cNvSpPr>
              <p:nvPr/>
            </p:nvSpPr>
            <p:spPr bwMode="auto">
              <a:xfrm>
                <a:off x="6086476" y="7929563"/>
                <a:ext cx="163513" cy="128587"/>
              </a:xfrm>
              <a:prstGeom prst="rect">
                <a:avLst/>
              </a:prstGeom>
              <a:solidFill>
                <a:srgbClr val="481B49"/>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552" name="Rectangle 316"/>
              <p:cNvSpPr>
                <a:spLocks noChangeArrowheads="1"/>
              </p:cNvSpPr>
              <p:nvPr/>
            </p:nvSpPr>
            <p:spPr bwMode="auto">
              <a:xfrm>
                <a:off x="6669088" y="7942263"/>
                <a:ext cx="153988" cy="115887"/>
              </a:xfrm>
              <a:prstGeom prst="rect">
                <a:avLst/>
              </a:prstGeom>
              <a:solidFill>
                <a:srgbClr val="481B49"/>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nvGrpSpPr>
              <p:cNvPr id="558" name="Group 557"/>
              <p:cNvGrpSpPr/>
              <p:nvPr/>
            </p:nvGrpSpPr>
            <p:grpSpPr>
              <a:xfrm>
                <a:off x="6275388" y="7174900"/>
                <a:ext cx="353529" cy="441132"/>
                <a:chOff x="6770468" y="7164742"/>
                <a:chExt cx="289365" cy="361068"/>
              </a:xfrm>
            </p:grpSpPr>
            <p:sp>
              <p:nvSpPr>
                <p:cNvPr id="1361" name="Freeform 392"/>
                <p:cNvSpPr>
                  <a:spLocks/>
                </p:cNvSpPr>
                <p:nvPr/>
              </p:nvSpPr>
              <p:spPr bwMode="auto">
                <a:xfrm flipH="1">
                  <a:off x="6770470" y="7164742"/>
                  <a:ext cx="286805" cy="240711"/>
                </a:xfrm>
                <a:custGeom>
                  <a:avLst/>
                  <a:gdLst>
                    <a:gd name="T0" fmla="*/ 8 w 80"/>
                    <a:gd name="T1" fmla="*/ 60 h 67"/>
                    <a:gd name="T2" fmla="*/ 8 w 80"/>
                    <a:gd name="T3" fmla="*/ 57 h 67"/>
                    <a:gd name="T4" fmla="*/ 8 w 80"/>
                    <a:gd name="T5" fmla="*/ 57 h 67"/>
                    <a:gd name="T6" fmla="*/ 8 w 80"/>
                    <a:gd name="T7" fmla="*/ 55 h 67"/>
                    <a:gd name="T8" fmla="*/ 8 w 80"/>
                    <a:gd name="T9" fmla="*/ 54 h 67"/>
                    <a:gd name="T10" fmla="*/ 8 w 80"/>
                    <a:gd name="T11" fmla="*/ 52 h 67"/>
                    <a:gd name="T12" fmla="*/ 8 w 80"/>
                    <a:gd name="T13" fmla="*/ 52 h 67"/>
                    <a:gd name="T14" fmla="*/ 9 w 80"/>
                    <a:gd name="T15" fmla="*/ 50 h 67"/>
                    <a:gd name="T16" fmla="*/ 9 w 80"/>
                    <a:gd name="T17" fmla="*/ 50 h 67"/>
                    <a:gd name="T18" fmla="*/ 10 w 80"/>
                    <a:gd name="T19" fmla="*/ 48 h 67"/>
                    <a:gd name="T20" fmla="*/ 10 w 80"/>
                    <a:gd name="T21" fmla="*/ 48 h 67"/>
                    <a:gd name="T22" fmla="*/ 12 w 80"/>
                    <a:gd name="T23" fmla="*/ 43 h 67"/>
                    <a:gd name="T24" fmla="*/ 33 w 80"/>
                    <a:gd name="T25" fmla="*/ 47 h 67"/>
                    <a:gd name="T26" fmla="*/ 52 w 80"/>
                    <a:gd name="T27" fmla="*/ 43 h 67"/>
                    <a:gd name="T28" fmla="*/ 63 w 80"/>
                    <a:gd name="T29" fmla="*/ 47 h 67"/>
                    <a:gd name="T30" fmla="*/ 68 w 80"/>
                    <a:gd name="T31" fmla="*/ 46 h 67"/>
                    <a:gd name="T32" fmla="*/ 68 w 80"/>
                    <a:gd name="T33" fmla="*/ 46 h 67"/>
                    <a:gd name="T34" fmla="*/ 68 w 80"/>
                    <a:gd name="T35" fmla="*/ 46 h 67"/>
                    <a:gd name="T36" fmla="*/ 69 w 80"/>
                    <a:gd name="T37" fmla="*/ 47 h 67"/>
                    <a:gd name="T38" fmla="*/ 69 w 80"/>
                    <a:gd name="T39" fmla="*/ 48 h 67"/>
                    <a:gd name="T40" fmla="*/ 70 w 80"/>
                    <a:gd name="T41" fmla="*/ 49 h 67"/>
                    <a:gd name="T42" fmla="*/ 70 w 80"/>
                    <a:gd name="T43" fmla="*/ 49 h 67"/>
                    <a:gd name="T44" fmla="*/ 70 w 80"/>
                    <a:gd name="T45" fmla="*/ 52 h 67"/>
                    <a:gd name="T46" fmla="*/ 71 w 80"/>
                    <a:gd name="T47" fmla="*/ 52 h 67"/>
                    <a:gd name="T48" fmla="*/ 71 w 80"/>
                    <a:gd name="T49" fmla="*/ 53 h 67"/>
                    <a:gd name="T50" fmla="*/ 71 w 80"/>
                    <a:gd name="T51" fmla="*/ 54 h 67"/>
                    <a:gd name="T52" fmla="*/ 71 w 80"/>
                    <a:gd name="T53" fmla="*/ 55 h 67"/>
                    <a:gd name="T54" fmla="*/ 71 w 80"/>
                    <a:gd name="T55" fmla="*/ 57 h 67"/>
                    <a:gd name="T56" fmla="*/ 71 w 80"/>
                    <a:gd name="T57" fmla="*/ 57 h 67"/>
                    <a:gd name="T58" fmla="*/ 71 w 80"/>
                    <a:gd name="T59" fmla="*/ 60 h 67"/>
                    <a:gd name="T60" fmla="*/ 71 w 80"/>
                    <a:gd name="T61" fmla="*/ 67 h 67"/>
                    <a:gd name="T62" fmla="*/ 73 w 80"/>
                    <a:gd name="T63" fmla="*/ 67 h 67"/>
                    <a:gd name="T64" fmla="*/ 80 w 80"/>
                    <a:gd name="T65" fmla="*/ 43 h 67"/>
                    <a:gd name="T66" fmla="*/ 58 w 80"/>
                    <a:gd name="T67" fmla="*/ 10 h 67"/>
                    <a:gd name="T68" fmla="*/ 58 w 80"/>
                    <a:gd name="T69" fmla="*/ 10 h 67"/>
                    <a:gd name="T70" fmla="*/ 34 w 80"/>
                    <a:gd name="T71" fmla="*/ 0 h 67"/>
                    <a:gd name="T72" fmla="*/ 0 w 80"/>
                    <a:gd name="T73" fmla="*/ 41 h 67"/>
                    <a:gd name="T74" fmla="*/ 7 w 80"/>
                    <a:gd name="T75" fmla="*/ 67 h 67"/>
                    <a:gd name="T76" fmla="*/ 8 w 80"/>
                    <a:gd name="T77" fmla="*/ 67 h 67"/>
                    <a:gd name="T78" fmla="*/ 8 w 80"/>
                    <a:gd name="T7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67">
                      <a:moveTo>
                        <a:pt x="8" y="60"/>
                      </a:moveTo>
                      <a:cubicBezTo>
                        <a:pt x="8" y="59"/>
                        <a:pt x="8" y="58"/>
                        <a:pt x="8" y="57"/>
                      </a:cubicBezTo>
                      <a:cubicBezTo>
                        <a:pt x="8" y="57"/>
                        <a:pt x="8" y="57"/>
                        <a:pt x="8" y="57"/>
                      </a:cubicBezTo>
                      <a:cubicBezTo>
                        <a:pt x="8" y="56"/>
                        <a:pt x="8" y="55"/>
                        <a:pt x="8" y="55"/>
                      </a:cubicBezTo>
                      <a:cubicBezTo>
                        <a:pt x="8" y="55"/>
                        <a:pt x="8" y="54"/>
                        <a:pt x="8" y="54"/>
                      </a:cubicBezTo>
                      <a:cubicBezTo>
                        <a:pt x="8" y="54"/>
                        <a:pt x="8" y="53"/>
                        <a:pt x="8" y="52"/>
                      </a:cubicBezTo>
                      <a:cubicBezTo>
                        <a:pt x="8" y="52"/>
                        <a:pt x="8" y="52"/>
                        <a:pt x="8" y="52"/>
                      </a:cubicBezTo>
                      <a:cubicBezTo>
                        <a:pt x="8" y="51"/>
                        <a:pt x="9" y="51"/>
                        <a:pt x="9" y="50"/>
                      </a:cubicBezTo>
                      <a:cubicBezTo>
                        <a:pt x="9" y="50"/>
                        <a:pt x="9" y="50"/>
                        <a:pt x="9" y="50"/>
                      </a:cubicBezTo>
                      <a:cubicBezTo>
                        <a:pt x="9" y="49"/>
                        <a:pt x="9" y="49"/>
                        <a:pt x="10" y="48"/>
                      </a:cubicBezTo>
                      <a:cubicBezTo>
                        <a:pt x="10" y="48"/>
                        <a:pt x="10" y="48"/>
                        <a:pt x="10" y="48"/>
                      </a:cubicBezTo>
                      <a:cubicBezTo>
                        <a:pt x="10" y="46"/>
                        <a:pt x="11" y="44"/>
                        <a:pt x="12" y="43"/>
                      </a:cubicBezTo>
                      <a:cubicBezTo>
                        <a:pt x="17" y="45"/>
                        <a:pt x="24" y="47"/>
                        <a:pt x="33" y="47"/>
                      </a:cubicBezTo>
                      <a:cubicBezTo>
                        <a:pt x="40" y="47"/>
                        <a:pt x="47" y="45"/>
                        <a:pt x="52" y="43"/>
                      </a:cubicBezTo>
                      <a:cubicBezTo>
                        <a:pt x="54" y="45"/>
                        <a:pt x="58" y="47"/>
                        <a:pt x="63" y="47"/>
                      </a:cubicBezTo>
                      <a:cubicBezTo>
                        <a:pt x="65" y="47"/>
                        <a:pt x="67" y="47"/>
                        <a:pt x="68" y="46"/>
                      </a:cubicBezTo>
                      <a:cubicBezTo>
                        <a:pt x="68" y="46"/>
                        <a:pt x="68" y="46"/>
                        <a:pt x="68" y="46"/>
                      </a:cubicBezTo>
                      <a:cubicBezTo>
                        <a:pt x="68" y="46"/>
                        <a:pt x="68" y="46"/>
                        <a:pt x="68" y="46"/>
                      </a:cubicBezTo>
                      <a:cubicBezTo>
                        <a:pt x="69" y="46"/>
                        <a:pt x="69" y="47"/>
                        <a:pt x="69" y="47"/>
                      </a:cubicBezTo>
                      <a:cubicBezTo>
                        <a:pt x="69" y="47"/>
                        <a:pt x="69" y="47"/>
                        <a:pt x="69" y="48"/>
                      </a:cubicBezTo>
                      <a:cubicBezTo>
                        <a:pt x="69" y="48"/>
                        <a:pt x="69" y="48"/>
                        <a:pt x="70" y="49"/>
                      </a:cubicBezTo>
                      <a:cubicBezTo>
                        <a:pt x="70" y="49"/>
                        <a:pt x="70" y="49"/>
                        <a:pt x="70" y="49"/>
                      </a:cubicBezTo>
                      <a:cubicBezTo>
                        <a:pt x="70" y="50"/>
                        <a:pt x="70" y="51"/>
                        <a:pt x="70" y="52"/>
                      </a:cubicBezTo>
                      <a:cubicBezTo>
                        <a:pt x="70" y="52"/>
                        <a:pt x="70" y="52"/>
                        <a:pt x="71" y="52"/>
                      </a:cubicBezTo>
                      <a:cubicBezTo>
                        <a:pt x="71" y="53"/>
                        <a:pt x="71" y="53"/>
                        <a:pt x="71" y="53"/>
                      </a:cubicBezTo>
                      <a:cubicBezTo>
                        <a:pt x="71" y="54"/>
                        <a:pt x="71" y="54"/>
                        <a:pt x="71" y="54"/>
                      </a:cubicBezTo>
                      <a:cubicBezTo>
                        <a:pt x="71" y="55"/>
                        <a:pt x="71" y="55"/>
                        <a:pt x="71" y="55"/>
                      </a:cubicBezTo>
                      <a:cubicBezTo>
                        <a:pt x="71" y="56"/>
                        <a:pt x="71" y="56"/>
                        <a:pt x="71" y="57"/>
                      </a:cubicBezTo>
                      <a:cubicBezTo>
                        <a:pt x="71" y="57"/>
                        <a:pt x="71" y="57"/>
                        <a:pt x="71" y="57"/>
                      </a:cubicBezTo>
                      <a:cubicBezTo>
                        <a:pt x="71" y="58"/>
                        <a:pt x="71" y="59"/>
                        <a:pt x="71" y="60"/>
                      </a:cubicBezTo>
                      <a:cubicBezTo>
                        <a:pt x="71" y="67"/>
                        <a:pt x="71" y="67"/>
                        <a:pt x="71" y="67"/>
                      </a:cubicBezTo>
                      <a:cubicBezTo>
                        <a:pt x="72" y="67"/>
                        <a:pt x="73" y="67"/>
                        <a:pt x="73" y="67"/>
                      </a:cubicBezTo>
                      <a:cubicBezTo>
                        <a:pt x="78" y="61"/>
                        <a:pt x="80" y="52"/>
                        <a:pt x="80" y="43"/>
                      </a:cubicBezTo>
                      <a:cubicBezTo>
                        <a:pt x="80" y="25"/>
                        <a:pt x="70" y="10"/>
                        <a:pt x="58" y="10"/>
                      </a:cubicBezTo>
                      <a:cubicBezTo>
                        <a:pt x="58" y="10"/>
                        <a:pt x="58" y="10"/>
                        <a:pt x="58" y="10"/>
                      </a:cubicBezTo>
                      <a:cubicBezTo>
                        <a:pt x="52" y="2"/>
                        <a:pt x="43" y="0"/>
                        <a:pt x="34" y="0"/>
                      </a:cubicBezTo>
                      <a:cubicBezTo>
                        <a:pt x="15" y="0"/>
                        <a:pt x="0" y="17"/>
                        <a:pt x="0" y="41"/>
                      </a:cubicBezTo>
                      <a:cubicBezTo>
                        <a:pt x="0" y="50"/>
                        <a:pt x="2" y="59"/>
                        <a:pt x="7" y="67"/>
                      </a:cubicBezTo>
                      <a:cubicBezTo>
                        <a:pt x="7" y="67"/>
                        <a:pt x="7" y="67"/>
                        <a:pt x="8" y="67"/>
                      </a:cubicBezTo>
                      <a:lnTo>
                        <a:pt x="8" y="60"/>
                      </a:lnTo>
                      <a:close/>
                    </a:path>
                  </a:pathLst>
                </a:custGeom>
                <a:solidFill>
                  <a:srgbClr val="634E37"/>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73" name="Freeform 404"/>
                <p:cNvSpPr>
                  <a:spLocks/>
                </p:cNvSpPr>
                <p:nvPr/>
              </p:nvSpPr>
              <p:spPr bwMode="auto">
                <a:xfrm flipH="1">
                  <a:off x="6793516" y="729790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74" name="Freeform 405"/>
                <p:cNvSpPr>
                  <a:spLocks/>
                </p:cNvSpPr>
                <p:nvPr/>
              </p:nvSpPr>
              <p:spPr bwMode="auto">
                <a:xfrm flipH="1">
                  <a:off x="6793516"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75" name="Freeform 406"/>
                <p:cNvSpPr>
                  <a:spLocks/>
                </p:cNvSpPr>
                <p:nvPr/>
              </p:nvSpPr>
              <p:spPr bwMode="auto">
                <a:xfrm flipH="1">
                  <a:off x="6801199"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84" name="Freeform 407"/>
                <p:cNvSpPr>
                  <a:spLocks/>
                </p:cNvSpPr>
                <p:nvPr/>
              </p:nvSpPr>
              <p:spPr bwMode="auto">
                <a:xfrm flipH="1">
                  <a:off x="6798637" y="72876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85" name="Freeform 408"/>
                <p:cNvSpPr>
                  <a:spLocks/>
                </p:cNvSpPr>
                <p:nvPr/>
              </p:nvSpPr>
              <p:spPr bwMode="auto">
                <a:xfrm flipH="1">
                  <a:off x="7031666"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86" name="Freeform 409"/>
                <p:cNvSpPr>
                  <a:spLocks/>
                </p:cNvSpPr>
                <p:nvPr/>
              </p:nvSpPr>
              <p:spPr bwMode="auto">
                <a:xfrm flipH="1">
                  <a:off x="6790956" y="7300463"/>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87" name="Freeform 410"/>
                <p:cNvSpPr>
                  <a:spLocks/>
                </p:cNvSpPr>
                <p:nvPr/>
              </p:nvSpPr>
              <p:spPr bwMode="auto">
                <a:xfrm flipH="1">
                  <a:off x="6790956" y="7308144"/>
                  <a:ext cx="0" cy="768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88" name="Freeform 411"/>
                <p:cNvSpPr>
                  <a:spLocks/>
                </p:cNvSpPr>
                <p:nvPr/>
              </p:nvSpPr>
              <p:spPr bwMode="auto">
                <a:xfrm flipH="1">
                  <a:off x="6801199" y="72799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89" name="Freeform 412"/>
                <p:cNvSpPr>
                  <a:spLocks/>
                </p:cNvSpPr>
                <p:nvPr/>
              </p:nvSpPr>
              <p:spPr bwMode="auto">
                <a:xfrm flipH="1">
                  <a:off x="7039348" y="7305584"/>
                  <a:ext cx="0" cy="256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90" name="Freeform 413"/>
                <p:cNvSpPr>
                  <a:spLocks/>
                </p:cNvSpPr>
                <p:nvPr/>
              </p:nvSpPr>
              <p:spPr bwMode="auto">
                <a:xfrm flipH="1">
                  <a:off x="7034227"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91" name="Freeform 414"/>
                <p:cNvSpPr>
                  <a:spLocks/>
                </p:cNvSpPr>
                <p:nvPr/>
              </p:nvSpPr>
              <p:spPr bwMode="auto">
                <a:xfrm flipH="1">
                  <a:off x="7034227" y="72902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92" name="Freeform 415"/>
                <p:cNvSpPr>
                  <a:spLocks/>
                </p:cNvSpPr>
                <p:nvPr/>
              </p:nvSpPr>
              <p:spPr bwMode="auto">
                <a:xfrm flipH="1">
                  <a:off x="7039348" y="7300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93" name="Freeform 416"/>
                <p:cNvSpPr>
                  <a:spLocks/>
                </p:cNvSpPr>
                <p:nvPr/>
              </p:nvSpPr>
              <p:spPr bwMode="auto">
                <a:xfrm flipH="1">
                  <a:off x="6770468" y="7269734"/>
                  <a:ext cx="289365" cy="256076"/>
                </a:xfrm>
                <a:custGeom>
                  <a:avLst/>
                  <a:gdLst>
                    <a:gd name="T0" fmla="*/ 77 w 81"/>
                    <a:gd name="T1" fmla="*/ 18 h 72"/>
                    <a:gd name="T2" fmla="*/ 75 w 81"/>
                    <a:gd name="T3" fmla="*/ 17 h 72"/>
                    <a:gd name="T4" fmla="*/ 75 w 81"/>
                    <a:gd name="T5" fmla="*/ 13 h 72"/>
                    <a:gd name="T6" fmla="*/ 75 w 81"/>
                    <a:gd name="T7" fmla="*/ 11 h 72"/>
                    <a:gd name="T8" fmla="*/ 75 w 81"/>
                    <a:gd name="T9" fmla="*/ 10 h 72"/>
                    <a:gd name="T10" fmla="*/ 75 w 81"/>
                    <a:gd name="T11" fmla="*/ 9 h 72"/>
                    <a:gd name="T12" fmla="*/ 74 w 81"/>
                    <a:gd name="T13" fmla="*/ 9 h 72"/>
                    <a:gd name="T14" fmla="*/ 74 w 81"/>
                    <a:gd name="T15" fmla="*/ 8 h 72"/>
                    <a:gd name="T16" fmla="*/ 74 w 81"/>
                    <a:gd name="T17" fmla="*/ 7 h 72"/>
                    <a:gd name="T18" fmla="*/ 74 w 81"/>
                    <a:gd name="T19" fmla="*/ 7 h 72"/>
                    <a:gd name="T20" fmla="*/ 73 w 81"/>
                    <a:gd name="T21" fmla="*/ 5 h 72"/>
                    <a:gd name="T22" fmla="*/ 73 w 81"/>
                    <a:gd name="T23" fmla="*/ 5 h 72"/>
                    <a:gd name="T24" fmla="*/ 72 w 81"/>
                    <a:gd name="T25" fmla="*/ 4 h 72"/>
                    <a:gd name="T26" fmla="*/ 72 w 81"/>
                    <a:gd name="T27" fmla="*/ 4 h 72"/>
                    <a:gd name="T28" fmla="*/ 72 w 81"/>
                    <a:gd name="T29" fmla="*/ 3 h 72"/>
                    <a:gd name="T30" fmla="*/ 72 w 81"/>
                    <a:gd name="T31" fmla="*/ 3 h 72"/>
                    <a:gd name="T32" fmla="*/ 65 w 81"/>
                    <a:gd name="T33" fmla="*/ 4 h 72"/>
                    <a:gd name="T34" fmla="*/ 54 w 81"/>
                    <a:gd name="T35" fmla="*/ 1 h 72"/>
                    <a:gd name="T36" fmla="*/ 33 w 81"/>
                    <a:gd name="T37" fmla="*/ 4 h 72"/>
                    <a:gd name="T38" fmla="*/ 11 w 81"/>
                    <a:gd name="T39" fmla="*/ 0 h 72"/>
                    <a:gd name="T40" fmla="*/ 8 w 81"/>
                    <a:gd name="T41" fmla="*/ 4 h 72"/>
                    <a:gd name="T42" fmla="*/ 8 w 81"/>
                    <a:gd name="T43" fmla="*/ 4 h 72"/>
                    <a:gd name="T44" fmla="*/ 7 w 81"/>
                    <a:gd name="T45" fmla="*/ 6 h 72"/>
                    <a:gd name="T46" fmla="*/ 7 w 81"/>
                    <a:gd name="T47" fmla="*/ 6 h 72"/>
                    <a:gd name="T48" fmla="*/ 7 w 81"/>
                    <a:gd name="T49" fmla="*/ 7 h 72"/>
                    <a:gd name="T50" fmla="*/ 7 w 81"/>
                    <a:gd name="T51" fmla="*/ 7 h 72"/>
                    <a:gd name="T52" fmla="*/ 6 w 81"/>
                    <a:gd name="T53" fmla="*/ 9 h 72"/>
                    <a:gd name="T54" fmla="*/ 6 w 81"/>
                    <a:gd name="T55" fmla="*/ 9 h 72"/>
                    <a:gd name="T56" fmla="*/ 6 w 81"/>
                    <a:gd name="T57" fmla="*/ 10 h 72"/>
                    <a:gd name="T58" fmla="*/ 6 w 81"/>
                    <a:gd name="T59" fmla="*/ 11 h 72"/>
                    <a:gd name="T60" fmla="*/ 6 w 81"/>
                    <a:gd name="T61" fmla="*/ 13 h 72"/>
                    <a:gd name="T62" fmla="*/ 6 w 81"/>
                    <a:gd name="T63" fmla="*/ 17 h 72"/>
                    <a:gd name="T64" fmla="*/ 5 w 81"/>
                    <a:gd name="T65" fmla="*/ 18 h 72"/>
                    <a:gd name="T66" fmla="*/ 0 w 81"/>
                    <a:gd name="T67" fmla="*/ 23 h 72"/>
                    <a:gd name="T68" fmla="*/ 0 w 81"/>
                    <a:gd name="T69" fmla="*/ 36 h 72"/>
                    <a:gd name="T70" fmla="*/ 6 w 81"/>
                    <a:gd name="T71" fmla="*/ 42 h 72"/>
                    <a:gd name="T72" fmla="*/ 6 w 81"/>
                    <a:gd name="T73" fmla="*/ 56 h 72"/>
                    <a:gd name="T74" fmla="*/ 23 w 81"/>
                    <a:gd name="T75" fmla="*/ 72 h 72"/>
                    <a:gd name="T76" fmla="*/ 58 w 81"/>
                    <a:gd name="T77" fmla="*/ 72 h 72"/>
                    <a:gd name="T78" fmla="*/ 75 w 81"/>
                    <a:gd name="T79" fmla="*/ 56 h 72"/>
                    <a:gd name="T80" fmla="*/ 75 w 81"/>
                    <a:gd name="T81" fmla="*/ 42 h 72"/>
                    <a:gd name="T82" fmla="*/ 81 w 81"/>
                    <a:gd name="T83" fmla="*/ 36 h 72"/>
                    <a:gd name="T84" fmla="*/ 81 w 81"/>
                    <a:gd name="T85" fmla="*/ 23 h 72"/>
                    <a:gd name="T86" fmla="*/ 77 w 81"/>
                    <a:gd name="T8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 h="72">
                      <a:moveTo>
                        <a:pt x="77" y="18"/>
                      </a:moveTo>
                      <a:cubicBezTo>
                        <a:pt x="76" y="18"/>
                        <a:pt x="76" y="17"/>
                        <a:pt x="75" y="17"/>
                      </a:cubicBezTo>
                      <a:cubicBezTo>
                        <a:pt x="75" y="13"/>
                        <a:pt x="75" y="13"/>
                        <a:pt x="75" y="13"/>
                      </a:cubicBezTo>
                      <a:cubicBezTo>
                        <a:pt x="75" y="12"/>
                        <a:pt x="75" y="11"/>
                        <a:pt x="75" y="11"/>
                      </a:cubicBezTo>
                      <a:cubicBezTo>
                        <a:pt x="75" y="11"/>
                        <a:pt x="75" y="11"/>
                        <a:pt x="75" y="10"/>
                      </a:cubicBezTo>
                      <a:cubicBezTo>
                        <a:pt x="75" y="10"/>
                        <a:pt x="75" y="10"/>
                        <a:pt x="75" y="9"/>
                      </a:cubicBezTo>
                      <a:cubicBezTo>
                        <a:pt x="74" y="9"/>
                        <a:pt x="74" y="9"/>
                        <a:pt x="74" y="9"/>
                      </a:cubicBezTo>
                      <a:cubicBezTo>
                        <a:pt x="74" y="9"/>
                        <a:pt x="74" y="8"/>
                        <a:pt x="74" y="8"/>
                      </a:cubicBezTo>
                      <a:cubicBezTo>
                        <a:pt x="74" y="8"/>
                        <a:pt x="74" y="8"/>
                        <a:pt x="74" y="7"/>
                      </a:cubicBezTo>
                      <a:cubicBezTo>
                        <a:pt x="74" y="7"/>
                        <a:pt x="74" y="7"/>
                        <a:pt x="74" y="7"/>
                      </a:cubicBezTo>
                      <a:cubicBezTo>
                        <a:pt x="74" y="6"/>
                        <a:pt x="73" y="6"/>
                        <a:pt x="73" y="5"/>
                      </a:cubicBezTo>
                      <a:cubicBezTo>
                        <a:pt x="73" y="5"/>
                        <a:pt x="73" y="5"/>
                        <a:pt x="73" y="5"/>
                      </a:cubicBezTo>
                      <a:cubicBezTo>
                        <a:pt x="73" y="5"/>
                        <a:pt x="73" y="4"/>
                        <a:pt x="72" y="4"/>
                      </a:cubicBezTo>
                      <a:cubicBezTo>
                        <a:pt x="72" y="4"/>
                        <a:pt x="72" y="4"/>
                        <a:pt x="72" y="4"/>
                      </a:cubicBezTo>
                      <a:cubicBezTo>
                        <a:pt x="72" y="3"/>
                        <a:pt x="72" y="3"/>
                        <a:pt x="72" y="3"/>
                      </a:cubicBezTo>
                      <a:cubicBezTo>
                        <a:pt x="72" y="3"/>
                        <a:pt x="72" y="3"/>
                        <a:pt x="72" y="3"/>
                      </a:cubicBezTo>
                      <a:cubicBezTo>
                        <a:pt x="70" y="3"/>
                        <a:pt x="68" y="4"/>
                        <a:pt x="65" y="4"/>
                      </a:cubicBezTo>
                      <a:cubicBezTo>
                        <a:pt x="61" y="4"/>
                        <a:pt x="56" y="2"/>
                        <a:pt x="54" y="1"/>
                      </a:cubicBezTo>
                      <a:cubicBezTo>
                        <a:pt x="49" y="2"/>
                        <a:pt x="41" y="4"/>
                        <a:pt x="33" y="4"/>
                      </a:cubicBezTo>
                      <a:cubicBezTo>
                        <a:pt x="24" y="4"/>
                        <a:pt x="16" y="2"/>
                        <a:pt x="11" y="0"/>
                      </a:cubicBezTo>
                      <a:cubicBezTo>
                        <a:pt x="10" y="2"/>
                        <a:pt x="9" y="3"/>
                        <a:pt x="8" y="4"/>
                      </a:cubicBezTo>
                      <a:cubicBezTo>
                        <a:pt x="8" y="4"/>
                        <a:pt x="8" y="4"/>
                        <a:pt x="8" y="4"/>
                      </a:cubicBezTo>
                      <a:cubicBezTo>
                        <a:pt x="8" y="5"/>
                        <a:pt x="8" y="5"/>
                        <a:pt x="7" y="6"/>
                      </a:cubicBezTo>
                      <a:cubicBezTo>
                        <a:pt x="7" y="6"/>
                        <a:pt x="7" y="6"/>
                        <a:pt x="7" y="6"/>
                      </a:cubicBezTo>
                      <a:cubicBezTo>
                        <a:pt x="7" y="6"/>
                        <a:pt x="7" y="7"/>
                        <a:pt x="7" y="7"/>
                      </a:cubicBezTo>
                      <a:cubicBezTo>
                        <a:pt x="7" y="7"/>
                        <a:pt x="7" y="7"/>
                        <a:pt x="7" y="7"/>
                      </a:cubicBezTo>
                      <a:cubicBezTo>
                        <a:pt x="7" y="8"/>
                        <a:pt x="6" y="8"/>
                        <a:pt x="6" y="9"/>
                      </a:cubicBezTo>
                      <a:cubicBezTo>
                        <a:pt x="6" y="9"/>
                        <a:pt x="6" y="9"/>
                        <a:pt x="6" y="9"/>
                      </a:cubicBezTo>
                      <a:cubicBezTo>
                        <a:pt x="6" y="9"/>
                        <a:pt x="6" y="10"/>
                        <a:pt x="6" y="10"/>
                      </a:cubicBezTo>
                      <a:cubicBezTo>
                        <a:pt x="6" y="11"/>
                        <a:pt x="6" y="11"/>
                        <a:pt x="6" y="11"/>
                      </a:cubicBezTo>
                      <a:cubicBezTo>
                        <a:pt x="6" y="11"/>
                        <a:pt x="6" y="12"/>
                        <a:pt x="6" y="13"/>
                      </a:cubicBezTo>
                      <a:cubicBezTo>
                        <a:pt x="6" y="17"/>
                        <a:pt x="6" y="17"/>
                        <a:pt x="6" y="17"/>
                      </a:cubicBezTo>
                      <a:cubicBezTo>
                        <a:pt x="6" y="17"/>
                        <a:pt x="5" y="17"/>
                        <a:pt x="5" y="18"/>
                      </a:cubicBezTo>
                      <a:cubicBezTo>
                        <a:pt x="2" y="18"/>
                        <a:pt x="0" y="20"/>
                        <a:pt x="0" y="23"/>
                      </a:cubicBezTo>
                      <a:cubicBezTo>
                        <a:pt x="0" y="36"/>
                        <a:pt x="0" y="36"/>
                        <a:pt x="0" y="36"/>
                      </a:cubicBezTo>
                      <a:cubicBezTo>
                        <a:pt x="0" y="39"/>
                        <a:pt x="3" y="42"/>
                        <a:pt x="6" y="42"/>
                      </a:cubicBezTo>
                      <a:cubicBezTo>
                        <a:pt x="6" y="56"/>
                        <a:pt x="6" y="56"/>
                        <a:pt x="6" y="56"/>
                      </a:cubicBezTo>
                      <a:cubicBezTo>
                        <a:pt x="6" y="65"/>
                        <a:pt x="13" y="72"/>
                        <a:pt x="23" y="72"/>
                      </a:cubicBezTo>
                      <a:cubicBezTo>
                        <a:pt x="58" y="72"/>
                        <a:pt x="58" y="72"/>
                        <a:pt x="58" y="72"/>
                      </a:cubicBezTo>
                      <a:cubicBezTo>
                        <a:pt x="67" y="72"/>
                        <a:pt x="75" y="65"/>
                        <a:pt x="75" y="56"/>
                      </a:cubicBezTo>
                      <a:cubicBezTo>
                        <a:pt x="75" y="42"/>
                        <a:pt x="75" y="42"/>
                        <a:pt x="75" y="42"/>
                      </a:cubicBezTo>
                      <a:cubicBezTo>
                        <a:pt x="78" y="42"/>
                        <a:pt x="81" y="39"/>
                        <a:pt x="81" y="36"/>
                      </a:cubicBezTo>
                      <a:cubicBezTo>
                        <a:pt x="81" y="23"/>
                        <a:pt x="81" y="23"/>
                        <a:pt x="81" y="23"/>
                      </a:cubicBezTo>
                      <a:cubicBezTo>
                        <a:pt x="81" y="21"/>
                        <a:pt x="79" y="19"/>
                        <a:pt x="77" y="18"/>
                      </a:cubicBezTo>
                      <a:close/>
                    </a:path>
                  </a:pathLst>
                </a:custGeom>
                <a:solidFill>
                  <a:srgbClr val="E0BB8D"/>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grpSp>
        <p:sp>
          <p:nvSpPr>
            <p:cNvPr id="1368" name="Freeform 399"/>
            <p:cNvSpPr>
              <a:spLocks/>
            </p:cNvSpPr>
            <p:nvPr/>
          </p:nvSpPr>
          <p:spPr bwMode="auto">
            <a:xfrm flipH="1">
              <a:off x="8554049" y="6763980"/>
              <a:ext cx="181814" cy="94749"/>
            </a:xfrm>
            <a:custGeom>
              <a:avLst/>
              <a:gdLst>
                <a:gd name="T0" fmla="*/ 26 w 51"/>
                <a:gd name="T1" fmla="*/ 0 h 26"/>
                <a:gd name="T2" fmla="*/ 0 w 51"/>
                <a:gd name="T3" fmla="*/ 26 h 26"/>
                <a:gd name="T4" fmla="*/ 51 w 51"/>
                <a:gd name="T5" fmla="*/ 26 h 26"/>
                <a:gd name="T6" fmla="*/ 26 w 51"/>
                <a:gd name="T7" fmla="*/ 0 h 26"/>
              </a:gdLst>
              <a:ahLst/>
              <a:cxnLst>
                <a:cxn ang="0">
                  <a:pos x="T0" y="T1"/>
                </a:cxn>
                <a:cxn ang="0">
                  <a:pos x="T2" y="T3"/>
                </a:cxn>
                <a:cxn ang="0">
                  <a:pos x="T4" y="T5"/>
                </a:cxn>
                <a:cxn ang="0">
                  <a:pos x="T6" y="T7"/>
                </a:cxn>
              </a:cxnLst>
              <a:rect l="0" t="0" r="r" b="b"/>
              <a:pathLst>
                <a:path w="51" h="26">
                  <a:moveTo>
                    <a:pt x="26" y="0"/>
                  </a:moveTo>
                  <a:cubicBezTo>
                    <a:pt x="11" y="0"/>
                    <a:pt x="0" y="12"/>
                    <a:pt x="0" y="26"/>
                  </a:cubicBezTo>
                  <a:cubicBezTo>
                    <a:pt x="51" y="26"/>
                    <a:pt x="51" y="26"/>
                    <a:pt x="51" y="26"/>
                  </a:cubicBezTo>
                  <a:cubicBezTo>
                    <a:pt x="51" y="12"/>
                    <a:pt x="40" y="0"/>
                    <a:pt x="26" y="0"/>
                  </a:cubicBez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69" name="Freeform 400"/>
            <p:cNvSpPr>
              <a:spLocks/>
            </p:cNvSpPr>
            <p:nvPr/>
          </p:nvSpPr>
          <p:spPr bwMode="auto">
            <a:xfrm flipH="1">
              <a:off x="8328703" y="6763980"/>
              <a:ext cx="181814" cy="94749"/>
            </a:xfrm>
            <a:custGeom>
              <a:avLst/>
              <a:gdLst>
                <a:gd name="T0" fmla="*/ 25 w 51"/>
                <a:gd name="T1" fmla="*/ 0 h 26"/>
                <a:gd name="T2" fmla="*/ 0 w 51"/>
                <a:gd name="T3" fmla="*/ 26 h 26"/>
                <a:gd name="T4" fmla="*/ 51 w 51"/>
                <a:gd name="T5" fmla="*/ 26 h 26"/>
                <a:gd name="T6" fmla="*/ 25 w 51"/>
                <a:gd name="T7" fmla="*/ 0 h 26"/>
              </a:gdLst>
              <a:ahLst/>
              <a:cxnLst>
                <a:cxn ang="0">
                  <a:pos x="T0" y="T1"/>
                </a:cxn>
                <a:cxn ang="0">
                  <a:pos x="T2" y="T3"/>
                </a:cxn>
                <a:cxn ang="0">
                  <a:pos x="T4" y="T5"/>
                </a:cxn>
                <a:cxn ang="0">
                  <a:pos x="T6" y="T7"/>
                </a:cxn>
              </a:cxnLst>
              <a:rect l="0" t="0" r="r" b="b"/>
              <a:pathLst>
                <a:path w="51" h="26">
                  <a:moveTo>
                    <a:pt x="25" y="0"/>
                  </a:moveTo>
                  <a:cubicBezTo>
                    <a:pt x="11" y="0"/>
                    <a:pt x="0" y="12"/>
                    <a:pt x="0" y="26"/>
                  </a:cubicBezTo>
                  <a:cubicBezTo>
                    <a:pt x="51" y="26"/>
                    <a:pt x="51" y="26"/>
                    <a:pt x="51" y="26"/>
                  </a:cubicBezTo>
                  <a:cubicBezTo>
                    <a:pt x="51" y="12"/>
                    <a:pt x="39" y="0"/>
                    <a:pt x="25" y="0"/>
                  </a:cubicBez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2" y="5787062"/>
            <a:ext cx="4141792" cy="859665"/>
          </a:xfrm>
          <a:prstGeom prst="rect">
            <a:avLst/>
          </a:prstGeom>
        </p:spPr>
      </p:pic>
      <p:pic>
        <p:nvPicPr>
          <p:cNvPr id="177" name="Picture 176"/>
          <p:cNvPicPr>
            <a:picLocks noChangeAspect="1"/>
          </p:cNvPicPr>
          <p:nvPr/>
        </p:nvPicPr>
        <p:blipFill>
          <a:blip r:embed="rId4"/>
          <a:stretch>
            <a:fillRect/>
          </a:stretch>
        </p:blipFill>
        <p:spPr>
          <a:xfrm>
            <a:off x="153368" y="-112321"/>
            <a:ext cx="4642930" cy="2055873"/>
          </a:xfrm>
          <a:prstGeom prst="rect">
            <a:avLst/>
          </a:prstGeom>
        </p:spPr>
      </p:pic>
      <p:sp>
        <p:nvSpPr>
          <p:cNvPr id="14" name="TextBox 13"/>
          <p:cNvSpPr txBox="1"/>
          <p:nvPr/>
        </p:nvSpPr>
        <p:spPr>
          <a:xfrm>
            <a:off x="6215203" y="679823"/>
            <a:ext cx="4655845" cy="768409"/>
          </a:xfrm>
          <a:prstGeom prst="rect">
            <a:avLst/>
          </a:prstGeom>
          <a:noFill/>
        </p:spPr>
        <p:txBody>
          <a:bodyPr wrap="none" lIns="0" tIns="0" rIns="0" bIns="0" rtlCol="0">
            <a:spAutoFit/>
          </a:bodyPr>
          <a:lstStyle/>
          <a:p>
            <a:r>
              <a:rPr lang="en-US" sz="4896" spc="-71" dirty="0">
                <a:gradFill>
                  <a:gsLst>
                    <a:gs pos="2917">
                      <a:schemeClr val="bg2"/>
                    </a:gs>
                    <a:gs pos="95000">
                      <a:schemeClr val="bg2"/>
                    </a:gs>
                  </a:gsLst>
                  <a:lin ang="5400000" scaled="0"/>
                </a:gradFill>
                <a:latin typeface="+mj-lt"/>
              </a:rPr>
              <a:t>Sharing is caring…</a:t>
            </a:r>
            <a:endParaRPr lang="fi-FI" sz="4896" spc="-71" dirty="0">
              <a:gradFill>
                <a:gsLst>
                  <a:gs pos="2917">
                    <a:schemeClr val="bg2"/>
                  </a:gs>
                  <a:gs pos="95000">
                    <a:schemeClr val="bg2"/>
                  </a:gs>
                </a:gsLst>
                <a:lin ang="5400000" scaled="0"/>
              </a:gradFill>
              <a:latin typeface="+mj-lt"/>
            </a:endParaRPr>
          </a:p>
        </p:txBody>
      </p:sp>
      <p:sp>
        <p:nvSpPr>
          <p:cNvPr id="187" name="TextBox 186"/>
          <p:cNvSpPr txBox="1"/>
          <p:nvPr/>
        </p:nvSpPr>
        <p:spPr>
          <a:xfrm>
            <a:off x="412195" y="4924132"/>
            <a:ext cx="5954882" cy="640363"/>
          </a:xfrm>
          <a:prstGeom prst="rect">
            <a:avLst/>
          </a:prstGeom>
          <a:noFill/>
        </p:spPr>
        <p:txBody>
          <a:bodyPr wrap="none" lIns="0" tIns="0" rIns="0" bIns="0" rtlCol="0">
            <a:spAutoFit/>
          </a:bodyPr>
          <a:lstStyle/>
          <a:p>
            <a:r>
              <a:rPr lang="en-US" sz="4080" b="1" spc="-71" dirty="0">
                <a:solidFill>
                  <a:schemeClr val="tx2"/>
                </a:solidFill>
                <a:latin typeface="+mj-lt"/>
              </a:rPr>
              <a:t>http://aka.ms/OfficeDevPnP</a:t>
            </a:r>
            <a:endParaRPr lang="fi-FI" sz="4080" b="1" spc="-71" dirty="0">
              <a:solidFill>
                <a:schemeClr val="tx2"/>
              </a:solidFill>
              <a:latin typeface="+mj-lt"/>
            </a:endParaRPr>
          </a:p>
        </p:txBody>
      </p:sp>
      <p:pic>
        <p:nvPicPr>
          <p:cNvPr id="184" name="Picture 2" descr="http://www.logodesignlove.com/images/car/volvo-logotype.jpg"/>
          <p:cNvPicPr>
            <a:picLocks noChangeAspect="1" noChangeArrowheads="1"/>
          </p:cNvPicPr>
          <p:nvPr/>
        </p:nvPicPr>
        <p:blipFill rotWithShape="1">
          <a:blip r:embed="rId5">
            <a:extLst>
              <a:ext uri="{28A0092B-C50C-407E-A947-70E740481C1C}">
                <a14:useLocalDpi xmlns:a14="http://schemas.microsoft.com/office/drawing/2010/main" val="0"/>
              </a:ext>
            </a:extLst>
          </a:blip>
          <a:srcRect t="34083" b="35654"/>
          <a:stretch/>
        </p:blipFill>
        <p:spPr bwMode="auto">
          <a:xfrm>
            <a:off x="3954455" y="5923513"/>
            <a:ext cx="2623558" cy="555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447091"/>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wipe(left)">
                                      <p:cBhvr>
                                        <p:cTn id="7" dur="500"/>
                                        <p:tgtEl>
                                          <p:spTgt spid="177"/>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par>
                          <p:cTn id="11" fill="hold">
                            <p:stCondLst>
                              <p:cond delay="1000"/>
                            </p:stCondLst>
                            <p:childTnLst>
                              <p:par>
                                <p:cTn id="12" presetID="2" presetClass="entr" presetSubtype="4" fill="hold" nodeType="afterEffect">
                                  <p:stCondLst>
                                    <p:cond delay="25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2500"/>
                                  </p:stCondLst>
                                  <p:childTnLst>
                                    <p:set>
                                      <p:cBhvr>
                                        <p:cTn id="17" dur="1" fill="hold">
                                          <p:stCondLst>
                                            <p:cond delay="0"/>
                                          </p:stCondLst>
                                        </p:cTn>
                                        <p:tgtEl>
                                          <p:spTgt spid="184"/>
                                        </p:tgtEl>
                                        <p:attrNameLst>
                                          <p:attrName>style.visibility</p:attrName>
                                        </p:attrNameLst>
                                      </p:cBhvr>
                                      <p:to>
                                        <p:strVal val="visible"/>
                                      </p:to>
                                    </p:set>
                                    <p:anim calcmode="lin" valueType="num">
                                      <p:cBhvr additive="base">
                                        <p:cTn id="18" dur="1000" fill="hold"/>
                                        <p:tgtEl>
                                          <p:spTgt spid="184"/>
                                        </p:tgtEl>
                                        <p:attrNameLst>
                                          <p:attrName>ppt_x</p:attrName>
                                        </p:attrNameLst>
                                      </p:cBhvr>
                                      <p:tavLst>
                                        <p:tav tm="0">
                                          <p:val>
                                            <p:strVal val="#ppt_x"/>
                                          </p:val>
                                        </p:tav>
                                        <p:tav tm="100000">
                                          <p:val>
                                            <p:strVal val="#ppt_x"/>
                                          </p:val>
                                        </p:tav>
                                      </p:tavLst>
                                    </p:anim>
                                    <p:anim calcmode="lin" valueType="num">
                                      <p:cBhvr additive="base">
                                        <p:cTn id="19" dur="1000" fill="hold"/>
                                        <p:tgtEl>
                                          <p:spTgt spid="184"/>
                                        </p:tgtEl>
                                        <p:attrNameLst>
                                          <p:attrName>ppt_y</p:attrName>
                                        </p:attrNameLst>
                                      </p:cBhvr>
                                      <p:tavLst>
                                        <p:tav tm="0">
                                          <p:val>
                                            <p:strVal val="1+#ppt_h/2"/>
                                          </p:val>
                                        </p:tav>
                                        <p:tav tm="100000">
                                          <p:val>
                                            <p:strVal val="#ppt_y"/>
                                          </p:val>
                                        </p:tav>
                                      </p:tavLst>
                                    </p:anim>
                                  </p:childTnLst>
                                </p:cTn>
                              </p:par>
                              <p:par>
                                <p:cTn id="20" presetID="22" presetClass="entr" presetSubtype="8" fill="hold" grpId="0" nodeType="withEffect">
                                  <p:stCondLst>
                                    <p:cond delay="1500"/>
                                  </p:stCondLst>
                                  <p:childTnLst>
                                    <p:set>
                                      <p:cBhvr>
                                        <p:cTn id="21" dur="1" fill="hold">
                                          <p:stCondLst>
                                            <p:cond delay="0"/>
                                          </p:stCondLst>
                                        </p:cTn>
                                        <p:tgtEl>
                                          <p:spTgt spid="187"/>
                                        </p:tgtEl>
                                        <p:attrNameLst>
                                          <p:attrName>style.visibility</p:attrName>
                                        </p:attrNameLst>
                                      </p:cBhvr>
                                      <p:to>
                                        <p:strVal val="visible"/>
                                      </p:to>
                                    </p:set>
                                    <p:animEffect transition="in" filter="wipe(left)">
                                      <p:cBhvr>
                                        <p:cTn id="22" dur="1000"/>
                                        <p:tgtEl>
                                          <p:spTgt spid="187"/>
                                        </p:tgtEl>
                                      </p:cBhvr>
                                    </p:animEffect>
                                  </p:childTnLst>
                                </p:cTn>
                              </p:par>
                              <p:par>
                                <p:cTn id="23" presetID="22" presetClass="entr" presetSubtype="8" fill="hold" nodeType="withEffect">
                                  <p:stCondLst>
                                    <p:cond delay="100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par>
                                <p:cTn id="26" presetID="22" presetClass="entr" presetSubtype="8" fill="hold" nodeType="withEffect">
                                  <p:stCondLst>
                                    <p:cond delay="1500"/>
                                  </p:stCondLst>
                                  <p:childTnLst>
                                    <p:set>
                                      <p:cBhvr>
                                        <p:cTn id="27" dur="1" fill="hold">
                                          <p:stCondLst>
                                            <p:cond delay="0"/>
                                          </p:stCondLst>
                                        </p:cTn>
                                        <p:tgtEl>
                                          <p:spTgt spid="561"/>
                                        </p:tgtEl>
                                        <p:attrNameLst>
                                          <p:attrName>style.visibility</p:attrName>
                                        </p:attrNameLst>
                                      </p:cBhvr>
                                      <p:to>
                                        <p:strVal val="visible"/>
                                      </p:to>
                                    </p:set>
                                    <p:animEffect transition="in" filter="wipe(left)">
                                      <p:cBhvr>
                                        <p:cTn id="28" dur="500"/>
                                        <p:tgtEl>
                                          <p:spTgt spid="56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294"/>
                                        </p:tgtEl>
                                        <p:attrNameLst>
                                          <p:attrName>style.visibility</p:attrName>
                                        </p:attrNameLst>
                                      </p:cBhvr>
                                      <p:to>
                                        <p:strVal val="visible"/>
                                      </p:to>
                                    </p:set>
                                    <p:animEffect transition="in" filter="fade">
                                      <p:cBhvr>
                                        <p:cTn id="31" dur="3000"/>
                                        <p:tgtEl>
                                          <p:spTgt spid="129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295"/>
                                        </p:tgtEl>
                                        <p:attrNameLst>
                                          <p:attrName>style.visibility</p:attrName>
                                        </p:attrNameLst>
                                      </p:cBhvr>
                                      <p:to>
                                        <p:strVal val="visible"/>
                                      </p:to>
                                    </p:set>
                                    <p:animEffect transition="in" filter="fade">
                                      <p:cBhvr>
                                        <p:cTn id="34" dur="3000"/>
                                        <p:tgtEl>
                                          <p:spTgt spid="1295"/>
                                        </p:tgtEl>
                                      </p:cBhvr>
                                    </p:animEffect>
                                  </p:childTnLst>
                                </p:cTn>
                              </p:par>
                              <p:par>
                                <p:cTn id="35" presetID="10" presetClass="entr" presetSubtype="0" fill="hold" grpId="0" nodeType="withEffect">
                                  <p:stCondLst>
                                    <p:cond delay="1000"/>
                                  </p:stCondLst>
                                  <p:childTnLst>
                                    <p:set>
                                      <p:cBhvr>
                                        <p:cTn id="36" dur="1" fill="hold">
                                          <p:stCondLst>
                                            <p:cond delay="0"/>
                                          </p:stCondLst>
                                        </p:cTn>
                                        <p:tgtEl>
                                          <p:spTgt spid="1293"/>
                                        </p:tgtEl>
                                        <p:attrNameLst>
                                          <p:attrName>style.visibility</p:attrName>
                                        </p:attrNameLst>
                                      </p:cBhvr>
                                      <p:to>
                                        <p:strVal val="visible"/>
                                      </p:to>
                                    </p:set>
                                    <p:animEffect transition="in" filter="fade">
                                      <p:cBhvr>
                                        <p:cTn id="37" dur="3000"/>
                                        <p:tgtEl>
                                          <p:spTgt spid="1293"/>
                                        </p:tgtEl>
                                      </p:cBhvr>
                                    </p:animEffect>
                                  </p:childTnLst>
                                </p:cTn>
                              </p:par>
                              <p:par>
                                <p:cTn id="38" presetID="10" presetClass="entr" presetSubtype="0" fill="hold" grpId="0" nodeType="withEffect">
                                  <p:stCondLst>
                                    <p:cond delay="1250"/>
                                  </p:stCondLst>
                                  <p:childTnLst>
                                    <p:set>
                                      <p:cBhvr>
                                        <p:cTn id="39" dur="1" fill="hold">
                                          <p:stCondLst>
                                            <p:cond delay="0"/>
                                          </p:stCondLst>
                                        </p:cTn>
                                        <p:tgtEl>
                                          <p:spTgt spid="1292"/>
                                        </p:tgtEl>
                                        <p:attrNameLst>
                                          <p:attrName>style.visibility</p:attrName>
                                        </p:attrNameLst>
                                      </p:cBhvr>
                                      <p:to>
                                        <p:strVal val="visible"/>
                                      </p:to>
                                    </p:set>
                                    <p:animEffect transition="in" filter="fade">
                                      <p:cBhvr>
                                        <p:cTn id="40" dur="3000"/>
                                        <p:tgtEl>
                                          <p:spTgt spid="1292"/>
                                        </p:tgtEl>
                                      </p:cBhvr>
                                    </p:animEffect>
                                  </p:childTnLst>
                                </p:cTn>
                              </p:par>
                              <p:par>
                                <p:cTn id="41" presetID="10" presetClass="entr" presetSubtype="0" fill="hold" grpId="0" nodeType="withEffect">
                                  <p:stCondLst>
                                    <p:cond delay="2000"/>
                                  </p:stCondLst>
                                  <p:childTnLst>
                                    <p:set>
                                      <p:cBhvr>
                                        <p:cTn id="42" dur="1" fill="hold">
                                          <p:stCondLst>
                                            <p:cond delay="0"/>
                                          </p:stCondLst>
                                        </p:cTn>
                                        <p:tgtEl>
                                          <p:spTgt spid="1358"/>
                                        </p:tgtEl>
                                        <p:attrNameLst>
                                          <p:attrName>style.visibility</p:attrName>
                                        </p:attrNameLst>
                                      </p:cBhvr>
                                      <p:to>
                                        <p:strVal val="visible"/>
                                      </p:to>
                                    </p:set>
                                    <p:animEffect transition="in" filter="fade">
                                      <p:cBhvr>
                                        <p:cTn id="43" dur="3000"/>
                                        <p:tgtEl>
                                          <p:spTgt spid="1358"/>
                                        </p:tgtEl>
                                      </p:cBhvr>
                                    </p:animEffect>
                                  </p:childTnLst>
                                </p:cTn>
                              </p:par>
                              <p:par>
                                <p:cTn id="44" presetID="10" presetClass="entr" presetSubtype="0" fill="hold" grpId="0" nodeType="withEffect">
                                  <p:stCondLst>
                                    <p:cond delay="1500"/>
                                  </p:stCondLst>
                                  <p:childTnLst>
                                    <p:set>
                                      <p:cBhvr>
                                        <p:cTn id="45" dur="1" fill="hold">
                                          <p:stCondLst>
                                            <p:cond delay="0"/>
                                          </p:stCondLst>
                                        </p:cTn>
                                        <p:tgtEl>
                                          <p:spTgt spid="1359"/>
                                        </p:tgtEl>
                                        <p:attrNameLst>
                                          <p:attrName>style.visibility</p:attrName>
                                        </p:attrNameLst>
                                      </p:cBhvr>
                                      <p:to>
                                        <p:strVal val="visible"/>
                                      </p:to>
                                    </p:set>
                                    <p:animEffect transition="in" filter="fade">
                                      <p:cBhvr>
                                        <p:cTn id="46" dur="3000"/>
                                        <p:tgtEl>
                                          <p:spTgt spid="1359"/>
                                        </p:tgtEl>
                                      </p:cBhvr>
                                    </p:animEffect>
                                  </p:childTnLst>
                                </p:cTn>
                              </p:par>
                              <p:par>
                                <p:cTn id="47" presetID="42" presetClass="entr" presetSubtype="0" fill="hold" nodeType="withEffect">
                                  <p:stCondLst>
                                    <p:cond delay="500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anim calcmode="lin" valueType="num">
                                      <p:cBhvr>
                                        <p:cTn id="50" dur="1000" fill="hold"/>
                                        <p:tgtEl>
                                          <p:spTgt spid="7"/>
                                        </p:tgtEl>
                                        <p:attrNameLst>
                                          <p:attrName>ppt_x</p:attrName>
                                        </p:attrNameLst>
                                      </p:cBhvr>
                                      <p:tavLst>
                                        <p:tav tm="0">
                                          <p:val>
                                            <p:strVal val="#ppt_x"/>
                                          </p:val>
                                        </p:tav>
                                        <p:tav tm="100000">
                                          <p:val>
                                            <p:strVal val="#ppt_x"/>
                                          </p:val>
                                        </p:tav>
                                      </p:tavLst>
                                    </p:anim>
                                    <p:anim calcmode="lin" valueType="num">
                                      <p:cBhvr>
                                        <p:cTn id="51" dur="1000" fill="hold"/>
                                        <p:tgtEl>
                                          <p:spTgt spid="7"/>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5500"/>
                                  </p:stCondLst>
                                  <p:childTnLst>
                                    <p:set>
                                      <p:cBhvr>
                                        <p:cTn id="53" dur="1" fill="hold">
                                          <p:stCondLst>
                                            <p:cond delay="0"/>
                                          </p:stCondLst>
                                        </p:cTn>
                                        <p:tgtEl>
                                          <p:spTgt spid="560"/>
                                        </p:tgtEl>
                                        <p:attrNameLst>
                                          <p:attrName>style.visibility</p:attrName>
                                        </p:attrNameLst>
                                      </p:cBhvr>
                                      <p:to>
                                        <p:strVal val="visible"/>
                                      </p:to>
                                    </p:set>
                                    <p:animEffect transition="in" filter="fade">
                                      <p:cBhvr>
                                        <p:cTn id="54" dur="1000"/>
                                        <p:tgtEl>
                                          <p:spTgt spid="560"/>
                                        </p:tgtEl>
                                      </p:cBhvr>
                                    </p:animEffect>
                                    <p:anim calcmode="lin" valueType="num">
                                      <p:cBhvr>
                                        <p:cTn id="55" dur="1000" fill="hold"/>
                                        <p:tgtEl>
                                          <p:spTgt spid="560"/>
                                        </p:tgtEl>
                                        <p:attrNameLst>
                                          <p:attrName>ppt_x</p:attrName>
                                        </p:attrNameLst>
                                      </p:cBhvr>
                                      <p:tavLst>
                                        <p:tav tm="0">
                                          <p:val>
                                            <p:strVal val="#ppt_x"/>
                                          </p:val>
                                        </p:tav>
                                        <p:tav tm="100000">
                                          <p:val>
                                            <p:strVal val="#ppt_x"/>
                                          </p:val>
                                        </p:tav>
                                      </p:tavLst>
                                    </p:anim>
                                    <p:anim calcmode="lin" valueType="num">
                                      <p:cBhvr>
                                        <p:cTn id="56" dur="1000" fill="hold"/>
                                        <p:tgtEl>
                                          <p:spTgt spid="560"/>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600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1000"/>
                                        <p:tgtEl>
                                          <p:spTgt spid="12"/>
                                        </p:tgtEl>
                                      </p:cBhvr>
                                    </p:animEffect>
                                    <p:anim calcmode="lin" valueType="num">
                                      <p:cBhvr>
                                        <p:cTn id="60" dur="1000" fill="hold"/>
                                        <p:tgtEl>
                                          <p:spTgt spid="12"/>
                                        </p:tgtEl>
                                        <p:attrNameLst>
                                          <p:attrName>ppt_x</p:attrName>
                                        </p:attrNameLst>
                                      </p:cBhvr>
                                      <p:tavLst>
                                        <p:tav tm="0">
                                          <p:val>
                                            <p:strVal val="#ppt_x"/>
                                          </p:val>
                                        </p:tav>
                                        <p:tav tm="100000">
                                          <p:val>
                                            <p:strVal val="#ppt_x"/>
                                          </p:val>
                                        </p:tav>
                                      </p:tavLst>
                                    </p:anim>
                                    <p:anim calcmode="lin" valueType="num">
                                      <p:cBhvr>
                                        <p:cTn id="61" dur="1000" fill="hold"/>
                                        <p:tgtEl>
                                          <p:spTgt spid="12"/>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650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1000"/>
                                        <p:tgtEl>
                                          <p:spTgt spid="10"/>
                                        </p:tgtEl>
                                      </p:cBhvr>
                                    </p:animEffect>
                                    <p:anim calcmode="lin" valueType="num">
                                      <p:cBhvr>
                                        <p:cTn id="65" dur="1000" fill="hold"/>
                                        <p:tgtEl>
                                          <p:spTgt spid="10"/>
                                        </p:tgtEl>
                                        <p:attrNameLst>
                                          <p:attrName>ppt_x</p:attrName>
                                        </p:attrNameLst>
                                      </p:cBhvr>
                                      <p:tavLst>
                                        <p:tav tm="0">
                                          <p:val>
                                            <p:strVal val="#ppt_x"/>
                                          </p:val>
                                        </p:tav>
                                        <p:tav tm="100000">
                                          <p:val>
                                            <p:strVal val="#ppt_x"/>
                                          </p:val>
                                        </p:tav>
                                      </p:tavLst>
                                    </p:anim>
                                    <p:anim calcmode="lin" valueType="num">
                                      <p:cBhvr>
                                        <p:cTn id="66" dur="1000" fill="hold"/>
                                        <p:tgtEl>
                                          <p:spTgt spid="10"/>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700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1000"/>
                                        <p:tgtEl>
                                          <p:spTgt spid="11"/>
                                        </p:tgtEl>
                                      </p:cBhvr>
                                    </p:animEffect>
                                    <p:anim calcmode="lin" valueType="num">
                                      <p:cBhvr>
                                        <p:cTn id="70" dur="1000" fill="hold"/>
                                        <p:tgtEl>
                                          <p:spTgt spid="11"/>
                                        </p:tgtEl>
                                        <p:attrNameLst>
                                          <p:attrName>ppt_x</p:attrName>
                                        </p:attrNameLst>
                                      </p:cBhvr>
                                      <p:tavLst>
                                        <p:tav tm="0">
                                          <p:val>
                                            <p:strVal val="#ppt_x"/>
                                          </p:val>
                                        </p:tav>
                                        <p:tav tm="100000">
                                          <p:val>
                                            <p:strVal val="#ppt_x"/>
                                          </p:val>
                                        </p:tav>
                                      </p:tavLst>
                                    </p:anim>
                                    <p:anim calcmode="lin" valueType="num">
                                      <p:cBhvr>
                                        <p:cTn id="7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2" grpId="0" animBg="1"/>
      <p:bldP spid="1293" grpId="0" animBg="1"/>
      <p:bldP spid="1294" grpId="0" animBg="1"/>
      <p:bldP spid="1295" grpId="0" animBg="1"/>
      <p:bldP spid="1358" grpId="0" animBg="1"/>
      <p:bldP spid="1359" grpId="0" animBg="1"/>
      <p:bldP spid="14" grpId="0"/>
      <p:bldP spid="18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your “remote” timer jobs</a:t>
            </a:r>
            <a:endParaRPr lang="nl-BE" dirty="0"/>
          </a:p>
        </p:txBody>
      </p:sp>
      <p:sp>
        <p:nvSpPr>
          <p:cNvPr id="4" name="Rectangle 3"/>
          <p:cNvSpPr/>
          <p:nvPr/>
        </p:nvSpPr>
        <p:spPr bwMode="auto">
          <a:xfrm>
            <a:off x="981776" y="1674795"/>
            <a:ext cx="5013262" cy="1092507"/>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gradFill>
                  <a:gsLst>
                    <a:gs pos="0">
                      <a:srgbClr val="FFFFFF"/>
                    </a:gs>
                    <a:gs pos="100000">
                      <a:srgbClr val="FFFFFF"/>
                    </a:gs>
                  </a:gsLst>
                  <a:lin ang="5400000" scaled="0"/>
                </a:gradFill>
                <a:effectLst/>
                <a:uLnTx/>
                <a:uFillTx/>
              </a:rPr>
              <a:t>SharePoint 2013/2016 on-premises</a:t>
            </a:r>
            <a:endParaRPr kumimoji="0" lang="nl-BE" sz="28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5" name="Rectangle 4"/>
          <p:cNvSpPr/>
          <p:nvPr/>
        </p:nvSpPr>
        <p:spPr bwMode="auto">
          <a:xfrm>
            <a:off x="6902814" y="1684420"/>
            <a:ext cx="5013262" cy="1092507"/>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gradFill>
                  <a:gsLst>
                    <a:gs pos="0">
                      <a:srgbClr val="FFFFFF"/>
                    </a:gs>
                    <a:gs pos="100000">
                      <a:srgbClr val="FFFFFF"/>
                    </a:gs>
                  </a:gsLst>
                  <a:lin ang="5400000" scaled="0"/>
                </a:gradFill>
                <a:effectLst/>
                <a:uLnTx/>
                <a:uFillTx/>
              </a:rPr>
              <a:t>SharePoint Online</a:t>
            </a:r>
            <a:endParaRPr kumimoji="0" lang="nl-BE" sz="28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6" name="Rectangle 5"/>
          <p:cNvSpPr/>
          <p:nvPr/>
        </p:nvSpPr>
        <p:spPr bwMode="auto">
          <a:xfrm>
            <a:off x="981776" y="2762448"/>
            <a:ext cx="5013262" cy="1597794"/>
          </a:xfrm>
          <a:prstGeom prst="rect">
            <a:avLst/>
          </a:prstGeom>
          <a:solidFill>
            <a:schemeClr val="accent2">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0" i="0" u="sng" strike="noStrike" kern="0" cap="none" spc="0" normalizeH="0" baseline="0" noProof="0" dirty="0">
                <a:ln>
                  <a:noFill/>
                </a:ln>
                <a:gradFill>
                  <a:gsLst>
                    <a:gs pos="0">
                      <a:srgbClr val="FFFFFF"/>
                    </a:gs>
                    <a:gs pos="100000">
                      <a:srgbClr val="FFFFFF"/>
                    </a:gs>
                  </a:gsLst>
                  <a:lin ang="5400000" scaled="0"/>
                </a:gradFill>
                <a:effectLst/>
                <a:uLnTx/>
                <a:uFillTx/>
              </a:rPr>
              <a:t>Option 1</a:t>
            </a: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rPr>
              <a:t>: </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rPr>
              <a:t>Deploy .exe and run using built-in Windows Scheduler service</a:t>
            </a:r>
            <a:endParaRPr kumimoji="0" lang="nl-BE" sz="24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7" name="Rectangle 6"/>
          <p:cNvSpPr/>
          <p:nvPr/>
        </p:nvSpPr>
        <p:spPr bwMode="auto">
          <a:xfrm>
            <a:off x="981776" y="4360244"/>
            <a:ext cx="5013262" cy="1597794"/>
          </a:xfrm>
          <a:prstGeom prst="rect">
            <a:avLst/>
          </a:prstGeom>
          <a:solidFill>
            <a:schemeClr val="accent2">
              <a:lumMod val="40000"/>
              <a:lumOff val="6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0" i="0" u="sng" strike="noStrike" kern="0" cap="none" spc="0" normalizeH="0" baseline="0" noProof="0" dirty="0">
                <a:ln>
                  <a:noFill/>
                </a:ln>
                <a:gradFill>
                  <a:gsLst>
                    <a:gs pos="0">
                      <a:srgbClr val="FFFFFF"/>
                    </a:gs>
                    <a:gs pos="100000">
                      <a:srgbClr val="FFFFFF"/>
                    </a:gs>
                  </a:gsLst>
                  <a:lin ang="5400000" scaled="0"/>
                </a:gradFill>
                <a:effectLst/>
                <a:uLnTx/>
                <a:uFillTx/>
              </a:rPr>
              <a:t>Option 2</a:t>
            </a: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rPr>
              <a:t>: </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rPr>
              <a:t>Build own scheduler NT service that runs the jobs</a:t>
            </a:r>
            <a:endParaRPr kumimoji="0" lang="nl-BE" sz="24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8" name="Rectangle 7"/>
          <p:cNvSpPr/>
          <p:nvPr/>
        </p:nvSpPr>
        <p:spPr bwMode="auto">
          <a:xfrm>
            <a:off x="6902814" y="2781705"/>
            <a:ext cx="5013262" cy="1597794"/>
          </a:xfrm>
          <a:prstGeom prst="rect">
            <a:avLst/>
          </a:prstGeom>
          <a:solidFill>
            <a:schemeClr val="accent2">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0" i="0" u="sng" strike="noStrike" kern="0" cap="none" spc="0" normalizeH="0" baseline="0" noProof="0" dirty="0">
                <a:ln>
                  <a:noFill/>
                </a:ln>
                <a:gradFill>
                  <a:gsLst>
                    <a:gs pos="0">
                      <a:srgbClr val="FFFFFF"/>
                    </a:gs>
                    <a:gs pos="100000">
                      <a:srgbClr val="FFFFFF"/>
                    </a:gs>
                  </a:gsLst>
                  <a:lin ang="5400000" scaled="0"/>
                </a:gradFill>
                <a:effectLst/>
                <a:uLnTx/>
                <a:uFillTx/>
              </a:rPr>
              <a:t>Option 1</a:t>
            </a: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rPr>
              <a:t>: </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rPr>
              <a:t>Deploy as </a:t>
            </a:r>
            <a:r>
              <a:rPr kumimoji="0" lang="en-US" sz="2400" b="1" i="0" u="none" strike="noStrike" kern="0" cap="none" spc="0" normalizeH="0" baseline="0" noProof="0" dirty="0">
                <a:ln>
                  <a:noFill/>
                </a:ln>
                <a:gradFill>
                  <a:gsLst>
                    <a:gs pos="0">
                      <a:srgbClr val="FFFFFF"/>
                    </a:gs>
                    <a:gs pos="100000">
                      <a:srgbClr val="FFFFFF"/>
                    </a:gs>
                  </a:gsLst>
                  <a:lin ang="5400000" scaled="0"/>
                </a:gradFill>
                <a:effectLst/>
                <a:uLnTx/>
                <a:uFillTx/>
              </a:rPr>
              <a:t>web job </a:t>
            </a: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rPr>
              <a:t>to an Azure Web site</a:t>
            </a:r>
            <a:endParaRPr kumimoji="0" lang="nl-BE" sz="24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9" name="Rectangle 8"/>
          <p:cNvSpPr/>
          <p:nvPr/>
        </p:nvSpPr>
        <p:spPr bwMode="auto">
          <a:xfrm>
            <a:off x="6902814" y="4369872"/>
            <a:ext cx="5013262" cy="1597794"/>
          </a:xfrm>
          <a:prstGeom prst="rect">
            <a:avLst/>
          </a:prstGeom>
          <a:solidFill>
            <a:schemeClr val="accent2">
              <a:lumMod val="40000"/>
              <a:lumOff val="6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0" i="0" u="sng" strike="noStrike" kern="0" cap="none" spc="0" normalizeH="0" baseline="0" noProof="0" dirty="0">
                <a:ln>
                  <a:noFill/>
                </a:ln>
                <a:gradFill>
                  <a:gsLst>
                    <a:gs pos="0">
                      <a:srgbClr val="FFFFFF"/>
                    </a:gs>
                    <a:gs pos="100000">
                      <a:srgbClr val="FFFFFF"/>
                    </a:gs>
                  </a:gsLst>
                  <a:lin ang="5400000" scaled="0"/>
                </a:gradFill>
                <a:effectLst/>
                <a:uLnTx/>
                <a:uFillTx/>
              </a:rPr>
              <a:t>Option 2</a:t>
            </a: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rPr>
              <a:t>: </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rPr>
              <a:t>Use one of the on-premises deployment options</a:t>
            </a:r>
            <a:endParaRPr kumimoji="0" lang="nl-BE" sz="24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Tree>
    <p:extLst>
      <p:ext uri="{BB962C8B-B14F-4D97-AF65-F5344CB8AC3E}">
        <p14:creationId xmlns:p14="http://schemas.microsoft.com/office/powerpoint/2010/main" val="300708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50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50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50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09973"/>
            <a:ext cx="10527245" cy="2179058"/>
          </a:xfrm>
        </p:spPr>
        <p:txBody>
          <a:bodyPr/>
          <a:lstStyle/>
          <a:p>
            <a:r>
              <a:rPr lang="en-US" dirty="0"/>
              <a:t>DEMO: Deploying to Azure</a:t>
            </a:r>
          </a:p>
        </p:txBody>
      </p:sp>
      <p:sp>
        <p:nvSpPr>
          <p:cNvPr id="4" name="Text Placeholder 3"/>
          <p:cNvSpPr>
            <a:spLocks noGrp="1"/>
          </p:cNvSpPr>
          <p:nvPr>
            <p:ph type="body" sz="quarter" idx="12"/>
          </p:nvPr>
        </p:nvSpPr>
        <p:spPr/>
        <p:txBody>
          <a:bodyPr/>
          <a:lstStyle/>
          <a:p>
            <a:endParaRPr lang="en-US" dirty="0"/>
          </a:p>
        </p:txBody>
      </p:sp>
      <p:pic>
        <p:nvPicPr>
          <p:cNvPr id="83" name="Picture 82"/>
          <p:cNvPicPr>
            <a:picLocks noChangeAspect="1"/>
          </p:cNvPicPr>
          <p:nvPr/>
        </p:nvPicPr>
        <p:blipFill>
          <a:blip r:embed="rId2"/>
          <a:stretch>
            <a:fillRect/>
          </a:stretch>
        </p:blipFill>
        <p:spPr>
          <a:xfrm>
            <a:off x="4526402" y="3305331"/>
            <a:ext cx="6126871" cy="3203260"/>
          </a:xfrm>
          <a:prstGeom prst="rect">
            <a:avLst/>
          </a:prstGeom>
        </p:spPr>
      </p:pic>
      <p:pic>
        <p:nvPicPr>
          <p:cNvPr id="85" name="Picture 84"/>
          <p:cNvPicPr>
            <a:picLocks noChangeAspect="1"/>
          </p:cNvPicPr>
          <p:nvPr/>
        </p:nvPicPr>
        <p:blipFill>
          <a:blip r:embed="rId3"/>
          <a:stretch>
            <a:fillRect/>
          </a:stretch>
        </p:blipFill>
        <p:spPr>
          <a:xfrm>
            <a:off x="10653273" y="5177227"/>
            <a:ext cx="1490672" cy="1331364"/>
          </a:xfrm>
          <a:prstGeom prst="rect">
            <a:avLst/>
          </a:prstGeom>
        </p:spPr>
      </p:pic>
      <p:sp>
        <p:nvSpPr>
          <p:cNvPr id="7" name="Oval 6"/>
          <p:cNvSpPr/>
          <p:nvPr/>
        </p:nvSpPr>
        <p:spPr bwMode="auto">
          <a:xfrm flipH="1">
            <a:off x="7901704" y="2725715"/>
            <a:ext cx="950275" cy="950275"/>
          </a:xfrm>
          <a:prstGeom prst="ellipse">
            <a:avLst/>
          </a:prstGeom>
          <a:ln w="19050" cap="rnd">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8" name="Straight Connector 7"/>
          <p:cNvCxnSpPr/>
          <p:nvPr/>
        </p:nvCxnSpPr>
        <p:spPr>
          <a:xfrm flipH="1">
            <a:off x="7663943" y="3657600"/>
            <a:ext cx="475523" cy="898497"/>
          </a:xfrm>
          <a:prstGeom prst="line">
            <a:avLst/>
          </a:prstGeom>
          <a:ln w="19050" cap="rnd">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7190" t="22653" r="69293" b="31230"/>
          <a:stretch/>
        </p:blipFill>
        <p:spPr>
          <a:xfrm>
            <a:off x="8046781" y="2971122"/>
            <a:ext cx="660120" cy="408005"/>
          </a:xfrm>
          <a:prstGeom prst="rect">
            <a:avLst/>
          </a:prstGeom>
        </p:spPr>
      </p:pic>
    </p:spTree>
    <p:extLst>
      <p:ext uri="{BB962C8B-B14F-4D97-AF65-F5344CB8AC3E}">
        <p14:creationId xmlns:p14="http://schemas.microsoft.com/office/powerpoint/2010/main" val="3047929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31948" y="1476621"/>
            <a:ext cx="7642853" cy="4384983"/>
          </a:xfrm>
        </p:spPr>
        <p:txBody>
          <a:bodyPr/>
          <a:lstStyle/>
          <a:p>
            <a:r>
              <a:rPr lang="en-US" sz="3672" dirty="0">
                <a:solidFill>
                  <a:schemeClr val="tx2"/>
                </a:solidFill>
              </a:rPr>
              <a:t>Why</a:t>
            </a:r>
          </a:p>
          <a:p>
            <a:pPr lvl="1"/>
            <a:r>
              <a:rPr lang="en-US" sz="2040" dirty="0"/>
              <a:t>Ensure that end user operations are fast, but start still long lasting operations as needed</a:t>
            </a:r>
          </a:p>
          <a:p>
            <a:r>
              <a:rPr lang="en-US" sz="3672" dirty="0">
                <a:solidFill>
                  <a:schemeClr val="tx2"/>
                </a:solidFill>
              </a:rPr>
              <a:t>What</a:t>
            </a:r>
          </a:p>
          <a:p>
            <a:pPr lvl="1"/>
            <a:r>
              <a:rPr lang="en-US" sz="2040" dirty="0"/>
              <a:t>User remote timer jobs also for one time asynchronous operations</a:t>
            </a:r>
          </a:p>
          <a:p>
            <a:r>
              <a:rPr lang="en-US" sz="3672" dirty="0">
                <a:solidFill>
                  <a:schemeClr val="tx2"/>
                </a:solidFill>
              </a:rPr>
              <a:t>How</a:t>
            </a:r>
          </a:p>
          <a:p>
            <a:pPr lvl="1"/>
            <a:r>
              <a:rPr lang="en-US" sz="2040" dirty="0"/>
              <a:t>Spin up remote timer job queues for process. Exact model depends on used technology, but storage queues and web jobs are excellent model for Azure based app model implementation</a:t>
            </a:r>
          </a:p>
        </p:txBody>
      </p:sp>
      <p:sp>
        <p:nvSpPr>
          <p:cNvPr id="3" name="Title 2"/>
          <p:cNvSpPr>
            <a:spLocks noGrp="1"/>
          </p:cNvSpPr>
          <p:nvPr>
            <p:ph type="title"/>
          </p:nvPr>
        </p:nvSpPr>
        <p:spPr/>
        <p:txBody>
          <a:bodyPr/>
          <a:lstStyle/>
          <a:p>
            <a:r>
              <a:rPr lang="en-US" dirty="0"/>
              <a:t>Remote timer job for </a:t>
            </a:r>
            <a:r>
              <a:rPr lang="en-US" dirty="0" err="1"/>
              <a:t>async</a:t>
            </a:r>
            <a:r>
              <a:rPr lang="en-US" dirty="0"/>
              <a:t> tasks</a:t>
            </a:r>
          </a:p>
        </p:txBody>
      </p:sp>
      <p:sp>
        <p:nvSpPr>
          <p:cNvPr id="2" name="Rectangle 1"/>
          <p:cNvSpPr/>
          <p:nvPr/>
        </p:nvSpPr>
        <p:spPr bwMode="auto">
          <a:xfrm>
            <a:off x="9538636" y="541"/>
            <a:ext cx="2895338" cy="6993984"/>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nl-BE"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nvGrpSpPr>
          <p:cNvPr id="73" name="Group 72"/>
          <p:cNvGrpSpPr/>
          <p:nvPr/>
        </p:nvGrpSpPr>
        <p:grpSpPr>
          <a:xfrm>
            <a:off x="9954325" y="5187461"/>
            <a:ext cx="2482150" cy="1807064"/>
            <a:chOff x="8385175" y="3462338"/>
            <a:chExt cx="1535113" cy="1117599"/>
          </a:xfrm>
        </p:grpSpPr>
        <p:sp>
          <p:nvSpPr>
            <p:cNvPr id="74"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75"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76"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77"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78"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79"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80"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81"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82"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83"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84"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85"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86"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87"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88"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89"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90"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91"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92"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pic>
          <p:nvPicPr>
            <p:cNvPr id="93" name="Picture 92"/>
            <p:cNvPicPr>
              <a:picLocks noChangeAspect="1"/>
            </p:cNvPicPr>
            <p:nvPr/>
          </p:nvPicPr>
          <p:blipFill>
            <a:blip r:embed="rId3"/>
            <a:stretch>
              <a:fillRect/>
            </a:stretch>
          </p:blipFill>
          <p:spPr>
            <a:xfrm>
              <a:off x="8749942" y="3693929"/>
              <a:ext cx="307105" cy="443035"/>
            </a:xfrm>
            <a:prstGeom prst="rect">
              <a:avLst/>
            </a:prstGeom>
          </p:spPr>
        </p:pic>
        <p:grpSp>
          <p:nvGrpSpPr>
            <p:cNvPr id="94" name="Group 93"/>
            <p:cNvGrpSpPr/>
            <p:nvPr/>
          </p:nvGrpSpPr>
          <p:grpSpPr>
            <a:xfrm rot="5400000">
              <a:off x="9166188" y="3758283"/>
              <a:ext cx="306387" cy="444499"/>
              <a:chOff x="6878638" y="-701675"/>
              <a:chExt cx="306387" cy="444499"/>
            </a:xfrm>
          </p:grpSpPr>
          <p:sp>
            <p:nvSpPr>
              <p:cNvPr id="95"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96"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97"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98"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99"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00"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01"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02"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03"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04"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05"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06"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07"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08"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09"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10"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11"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12"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13"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14"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15"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16"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17"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18"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19"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20"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21"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22"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23"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24"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25"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26"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27"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28"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29"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30"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31"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32"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33"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34"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35"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136"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grpSp>
      </p:grpSp>
    </p:spTree>
    <p:extLst>
      <p:ext uri="{BB962C8B-B14F-4D97-AF65-F5344CB8AC3E}">
        <p14:creationId xmlns:p14="http://schemas.microsoft.com/office/powerpoint/2010/main" val="226782063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6462675" y="4913843"/>
            <a:ext cx="1557449" cy="1139278"/>
            <a:chOff x="5647357" y="5181081"/>
            <a:chExt cx="1527049" cy="1117041"/>
          </a:xfrm>
        </p:grpSpPr>
        <p:grpSp>
          <p:nvGrpSpPr>
            <p:cNvPr id="48" name="Group 47"/>
            <p:cNvGrpSpPr/>
            <p:nvPr/>
          </p:nvGrpSpPr>
          <p:grpSpPr>
            <a:xfrm>
              <a:off x="5647357" y="5181081"/>
              <a:ext cx="1527049" cy="825548"/>
              <a:chOff x="5647357" y="5181081"/>
              <a:chExt cx="1527049" cy="825548"/>
            </a:xfrm>
          </p:grpSpPr>
          <p:sp>
            <p:nvSpPr>
              <p:cNvPr id="50" name="Rectangle 49"/>
              <p:cNvSpPr/>
              <p:nvPr/>
            </p:nvSpPr>
            <p:spPr bwMode="auto">
              <a:xfrm>
                <a:off x="5647357" y="5181081"/>
                <a:ext cx="1285753"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marL="0" marR="0" lvl="0" indent="0" defTabSz="932290" eaLnBrk="1" fontAlgn="base" latinLnBrk="0" hangingPunct="1">
                  <a:lnSpc>
                    <a:spcPct val="100000"/>
                  </a:lnSpc>
                  <a:spcBef>
                    <a:spcPct val="0"/>
                  </a:spcBef>
                  <a:spcAft>
                    <a:spcPct val="0"/>
                  </a:spcAft>
                  <a:buClrTx/>
                  <a:buSzTx/>
                  <a:buFontTx/>
                  <a:buNone/>
                  <a:tabLst/>
                  <a:defRPr/>
                </a:pPr>
                <a:r>
                  <a:rPr kumimoji="0" lang="en-US" sz="1632" b="0" i="0" u="none" strike="noStrike" kern="0" cap="none" spc="0" normalizeH="0" baseline="0" noProof="0" dirty="0" err="1">
                    <a:ln>
                      <a:noFill/>
                    </a:ln>
                    <a:solidFill>
                      <a:schemeClr val="tx1">
                        <a:lumMod val="65000"/>
                        <a:lumOff val="35000"/>
                      </a:schemeClr>
                    </a:solidFill>
                    <a:effectLst/>
                    <a:uLnTx/>
                    <a:uFillTx/>
                    <a:ea typeface="Segoe UI" pitchFamily="34" charset="0"/>
                    <a:cs typeface="Segoe UI" pitchFamily="34" charset="0"/>
                  </a:rPr>
                  <a:t>WebJob</a:t>
                </a:r>
                <a:endParaRPr kumimoji="0" lang="en-US" sz="1632"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endParaRPr>
              </a:p>
            </p:txBody>
          </p:sp>
          <p:pic>
            <p:nvPicPr>
              <p:cNvPr id="51" name="Picture 50"/>
              <p:cNvPicPr>
                <a:picLocks noChangeAspect="1"/>
              </p:cNvPicPr>
              <p:nvPr/>
            </p:nvPicPr>
            <p:blipFill>
              <a:blip r:embed="rId2"/>
              <a:stretch>
                <a:fillRect/>
              </a:stretch>
            </p:blipFill>
            <p:spPr>
              <a:xfrm>
                <a:off x="6753910" y="5189567"/>
                <a:ext cx="420496" cy="432326"/>
              </a:xfrm>
              <a:prstGeom prst="rect">
                <a:avLst/>
              </a:prstGeom>
            </p:spPr>
          </p:pic>
        </p:grpSp>
        <p:pic>
          <p:nvPicPr>
            <p:cNvPr id="49" name="Picture 48"/>
            <p:cNvPicPr>
              <a:picLocks noChangeAspect="1"/>
            </p:cNvPicPr>
            <p:nvPr/>
          </p:nvPicPr>
          <p:blipFill>
            <a:blip r:embed="rId3"/>
            <a:stretch>
              <a:fillRect/>
            </a:stretch>
          </p:blipFill>
          <p:spPr>
            <a:xfrm>
              <a:off x="6173273" y="5504682"/>
              <a:ext cx="730013" cy="793440"/>
            </a:xfrm>
            <a:prstGeom prst="rect">
              <a:avLst/>
            </a:prstGeom>
          </p:spPr>
        </p:pic>
      </p:grpSp>
      <p:sp>
        <p:nvSpPr>
          <p:cNvPr id="13" name="TextBox 12"/>
          <p:cNvSpPr txBox="1"/>
          <p:nvPr/>
        </p:nvSpPr>
        <p:spPr>
          <a:xfrm rot="20316549">
            <a:off x="4217366" y="2746299"/>
            <a:ext cx="2362452" cy="25615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32" b="0" i="0" u="none" strike="noStrike" kern="0" cap="none" spc="-71" normalizeH="0" baseline="0" noProof="0" dirty="0">
                <a:ln>
                  <a:noFill/>
                </a:ln>
                <a:gradFill>
                  <a:gsLst>
                    <a:gs pos="2917">
                      <a:schemeClr val="bg2"/>
                    </a:gs>
                    <a:gs pos="95000">
                      <a:schemeClr val="bg2"/>
                    </a:gs>
                  </a:gsLst>
                  <a:lin ang="5400000" scaled="0"/>
                </a:gradFill>
                <a:effectLst/>
                <a:uLnTx/>
                <a:uFillTx/>
              </a:rPr>
              <a:t>&lt;&lt;Run app functionality&gt;&gt;</a:t>
            </a:r>
          </a:p>
        </p:txBody>
      </p:sp>
      <p:grpSp>
        <p:nvGrpSpPr>
          <p:cNvPr id="36" name="Group 35"/>
          <p:cNvGrpSpPr/>
          <p:nvPr/>
        </p:nvGrpSpPr>
        <p:grpSpPr>
          <a:xfrm>
            <a:off x="6674784" y="1822377"/>
            <a:ext cx="2135021" cy="1530599"/>
            <a:chOff x="5552962" y="2500157"/>
            <a:chExt cx="2093348" cy="1500723"/>
          </a:xfrm>
        </p:grpSpPr>
        <p:sp>
          <p:nvSpPr>
            <p:cNvPr id="24" name="Arc 23"/>
            <p:cNvSpPr/>
            <p:nvPr/>
          </p:nvSpPr>
          <p:spPr>
            <a:xfrm rot="8695172">
              <a:off x="5552962" y="3264463"/>
              <a:ext cx="754529" cy="736417"/>
            </a:xfrm>
            <a:prstGeom prst="arc">
              <a:avLst>
                <a:gd name="adj1" fmla="val 2097834"/>
                <a:gd name="adj2" fmla="val 366333"/>
              </a:avLst>
            </a:prstGeom>
            <a:ln w="53975">
              <a:solidFill>
                <a:schemeClr val="bg2"/>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ysClr val="windowText" lastClr="000000"/>
                </a:solidFill>
                <a:effectLst/>
                <a:uLnTx/>
                <a:uFillTx/>
                <a:latin typeface="Segoe UI Light" panose="020B0502040204020203" pitchFamily="34" charset="0"/>
                <a:cs typeface="Segoe UI Light" panose="020B0502040204020203" pitchFamily="34" charset="0"/>
              </a:endParaRPr>
            </a:p>
          </p:txBody>
        </p:sp>
        <p:grpSp>
          <p:nvGrpSpPr>
            <p:cNvPr id="17" name="Group 16"/>
            <p:cNvGrpSpPr/>
            <p:nvPr/>
          </p:nvGrpSpPr>
          <p:grpSpPr>
            <a:xfrm>
              <a:off x="5651115" y="2500157"/>
              <a:ext cx="1995195" cy="1307309"/>
              <a:chOff x="4395610" y="3071229"/>
              <a:chExt cx="1995195" cy="1307309"/>
            </a:xfrm>
          </p:grpSpPr>
          <p:sp>
            <p:nvSpPr>
              <p:cNvPr id="18" name="Rectangle 17"/>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marL="0" marR="0" lvl="0" indent="0" defTabSz="932290" eaLnBrk="1" fontAlgn="base" latinLnBrk="0" hangingPunct="1">
                  <a:lnSpc>
                    <a:spcPct val="100000"/>
                  </a:lnSpc>
                  <a:spcBef>
                    <a:spcPct val="0"/>
                  </a:spcBef>
                  <a:spcAft>
                    <a:spcPct val="0"/>
                  </a:spcAft>
                  <a:buClrTx/>
                  <a:buSzTx/>
                  <a:buFontTx/>
                  <a:buNone/>
                  <a:tabLst/>
                  <a:defRPr/>
                </a:pPr>
                <a:r>
                  <a:rPr kumimoji="0" lang="en-US" sz="1632"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Provider Hosted Apps</a:t>
                </a:r>
              </a:p>
            </p:txBody>
          </p:sp>
          <p:pic>
            <p:nvPicPr>
              <p:cNvPr id="19" name="Picture 18"/>
              <p:cNvPicPr>
                <a:picLocks noChangeAspect="1"/>
              </p:cNvPicPr>
              <p:nvPr/>
            </p:nvPicPr>
            <p:blipFill>
              <a:blip r:embed="rId4"/>
              <a:stretch>
                <a:fillRect/>
              </a:stretch>
            </p:blipFill>
            <p:spPr>
              <a:xfrm>
                <a:off x="5246592" y="3476941"/>
                <a:ext cx="529349" cy="417312"/>
              </a:xfrm>
              <a:prstGeom prst="rect">
                <a:avLst/>
              </a:prstGeom>
            </p:spPr>
          </p:pic>
          <p:pic>
            <p:nvPicPr>
              <p:cNvPr id="20" name="Picture 19"/>
              <p:cNvPicPr>
                <a:picLocks noChangeAspect="1"/>
              </p:cNvPicPr>
              <p:nvPr/>
            </p:nvPicPr>
            <p:blipFill>
              <a:blip r:embed="rId4"/>
              <a:stretch>
                <a:fillRect/>
              </a:stretch>
            </p:blipFill>
            <p:spPr>
              <a:xfrm>
                <a:off x="5581574" y="3585493"/>
                <a:ext cx="556200" cy="438480"/>
              </a:xfrm>
              <a:prstGeom prst="rect">
                <a:avLst/>
              </a:prstGeom>
            </p:spPr>
          </p:pic>
          <p:pic>
            <p:nvPicPr>
              <p:cNvPr id="21" name="Picture 20"/>
              <p:cNvPicPr>
                <a:picLocks noChangeAspect="1"/>
              </p:cNvPicPr>
              <p:nvPr/>
            </p:nvPicPr>
            <p:blipFill>
              <a:blip r:embed="rId2"/>
              <a:stretch>
                <a:fillRect/>
              </a:stretch>
            </p:blipFill>
            <p:spPr>
              <a:xfrm>
                <a:off x="5970309" y="3700199"/>
                <a:ext cx="420496" cy="432326"/>
              </a:xfrm>
              <a:prstGeom prst="rect">
                <a:avLst/>
              </a:prstGeom>
            </p:spPr>
          </p:pic>
          <p:pic>
            <p:nvPicPr>
              <p:cNvPr id="22" name="Picture 21"/>
              <p:cNvPicPr>
                <a:picLocks noChangeAspect="1"/>
              </p:cNvPicPr>
              <p:nvPr/>
            </p:nvPicPr>
            <p:blipFill>
              <a:blip r:embed="rId5"/>
              <a:stretch>
                <a:fillRect/>
              </a:stretch>
            </p:blipFill>
            <p:spPr>
              <a:xfrm>
                <a:off x="4893565" y="3772769"/>
                <a:ext cx="688009" cy="605769"/>
              </a:xfrm>
              <a:prstGeom prst="rect">
                <a:avLst/>
              </a:prstGeom>
            </p:spPr>
          </p:pic>
        </p:grpSp>
      </p:grpSp>
      <p:cxnSp>
        <p:nvCxnSpPr>
          <p:cNvPr id="25" name="Straight Arrow Connector 24"/>
          <p:cNvCxnSpPr/>
          <p:nvPr/>
        </p:nvCxnSpPr>
        <p:spPr>
          <a:xfrm flipH="1" flipV="1">
            <a:off x="3784323" y="4358744"/>
            <a:ext cx="2544746" cy="1057546"/>
          </a:xfrm>
          <a:prstGeom prst="straightConnector1">
            <a:avLst/>
          </a:prstGeom>
          <a:ln w="28575">
            <a:solidFill>
              <a:schemeClr val="accent1"/>
            </a:solidFill>
            <a:prstDash val="sysDash"/>
            <a:headEnd type="none" w="lg" len="lg"/>
            <a:tailEnd type="stealth" w="lg" len="lg"/>
          </a:ln>
          <a:effectLst/>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rot="1287592">
            <a:off x="4137422" y="4668549"/>
            <a:ext cx="2274690" cy="22411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28" b="0" i="0" u="none" strike="noStrike" kern="0" cap="none" spc="-71" normalizeH="0" baseline="0" noProof="0" dirty="0">
                <a:ln>
                  <a:noFill/>
                </a:ln>
                <a:gradFill>
                  <a:gsLst>
                    <a:gs pos="2917">
                      <a:schemeClr val="bg2"/>
                    </a:gs>
                    <a:gs pos="95000">
                      <a:schemeClr val="bg2"/>
                    </a:gs>
                  </a:gsLst>
                  <a:lin ang="5400000" scaled="0"/>
                </a:gradFill>
                <a:effectLst/>
                <a:uLnTx/>
                <a:uFillTx/>
              </a:rPr>
              <a:t>&lt;&lt; Perform needed actions&gt;&gt;</a:t>
            </a:r>
          </a:p>
        </p:txBody>
      </p:sp>
      <p:grpSp>
        <p:nvGrpSpPr>
          <p:cNvPr id="41" name="Group 40"/>
          <p:cNvGrpSpPr/>
          <p:nvPr/>
        </p:nvGrpSpPr>
        <p:grpSpPr>
          <a:xfrm>
            <a:off x="1072449" y="2023693"/>
            <a:ext cx="3713081" cy="2264036"/>
            <a:chOff x="942102" y="1153312"/>
            <a:chExt cx="3640606" cy="2219845"/>
          </a:xfrm>
        </p:grpSpPr>
        <p:grpSp>
          <p:nvGrpSpPr>
            <p:cNvPr id="15" name="Group 14"/>
            <p:cNvGrpSpPr>
              <a:grpSpLocks noChangeAspect="1"/>
            </p:cNvGrpSpPr>
            <p:nvPr/>
          </p:nvGrpSpPr>
          <p:grpSpPr>
            <a:xfrm>
              <a:off x="942102" y="1487871"/>
              <a:ext cx="3244601" cy="1885286"/>
              <a:chOff x="2145551" y="3618082"/>
              <a:chExt cx="4168413" cy="2422070"/>
            </a:xfrm>
          </p:grpSpPr>
          <p:sp>
            <p:nvSpPr>
              <p:cNvPr id="7" name="Rectangle 6"/>
              <p:cNvSpPr/>
              <p:nvPr/>
            </p:nvSpPr>
            <p:spPr bwMode="auto">
              <a:xfrm>
                <a:off x="2145551" y="3618082"/>
                <a:ext cx="4168413" cy="1799135"/>
              </a:xfrm>
              <a:prstGeom prst="rect">
                <a:avLst/>
              </a:prstGeom>
              <a:solidFill>
                <a:schemeClr val="bg1">
                  <a:lumMod val="95000"/>
                  <a:alpha val="80000"/>
                </a:schemeClr>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marL="0" marR="0" lvl="0" indent="0" defTabSz="932290" eaLnBrk="1" fontAlgn="base" latinLnBrk="0" hangingPunct="1">
                  <a:lnSpc>
                    <a:spcPct val="100000"/>
                  </a:lnSpc>
                  <a:spcBef>
                    <a:spcPct val="0"/>
                  </a:spcBef>
                  <a:spcAft>
                    <a:spcPct val="0"/>
                  </a:spcAft>
                  <a:buClrTx/>
                  <a:buSzTx/>
                  <a:buFontTx/>
                  <a:buNone/>
                  <a:tabLst/>
                  <a:defRPr/>
                </a:pPr>
                <a:r>
                  <a:rPr kumimoji="0" lang="en-US" sz="2040" b="0" i="0" u="none" strike="noStrike" kern="0" cap="none" spc="-53" normalizeH="0" baseline="0" noProof="0" dirty="0">
                    <a:ln>
                      <a:noFill/>
                    </a:ln>
                    <a:solidFill>
                      <a:schemeClr val="tx1">
                        <a:lumMod val="75000"/>
                        <a:lumOff val="25000"/>
                      </a:schemeClr>
                    </a:solidFill>
                    <a:effectLst/>
                    <a:uLnTx/>
                    <a:uFillTx/>
                    <a:latin typeface="Segoe UI Light" panose="020B0502040204020203" pitchFamily="34" charset="0"/>
                    <a:cs typeface="Segoe UI Light" panose="020B0502040204020203" pitchFamily="34" charset="0"/>
                  </a:rPr>
                  <a:t>SharePoint</a:t>
                </a:r>
              </a:p>
            </p:txBody>
          </p:sp>
          <p:sp>
            <p:nvSpPr>
              <p:cNvPr id="5" name="Rectangle 4"/>
              <p:cNvSpPr/>
              <p:nvPr/>
            </p:nvSpPr>
            <p:spPr bwMode="auto">
              <a:xfrm>
                <a:off x="3165957" y="4449234"/>
                <a:ext cx="2809797" cy="1000339"/>
              </a:xfrm>
              <a:prstGeom prst="rect">
                <a:avLst/>
              </a:prstGeom>
              <a:solidFill>
                <a:schemeClr val="bg1"/>
              </a:solidFill>
              <a:ln>
                <a:solidFill>
                  <a:schemeClr val="bg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2" name="Picture 1"/>
              <p:cNvPicPr>
                <a:picLocks noChangeAspect="1"/>
              </p:cNvPicPr>
              <p:nvPr/>
            </p:nvPicPr>
            <p:blipFill>
              <a:blip r:embed="rId6"/>
              <a:stretch>
                <a:fillRect/>
              </a:stretch>
            </p:blipFill>
            <p:spPr>
              <a:xfrm>
                <a:off x="2409438" y="4157130"/>
                <a:ext cx="3640637" cy="1883022"/>
              </a:xfrm>
              <a:prstGeom prst="rect">
                <a:avLst/>
              </a:prstGeom>
            </p:spPr>
          </p:pic>
        </p:grpSp>
        <p:pic>
          <p:nvPicPr>
            <p:cNvPr id="33" name="Picture 32"/>
            <p:cNvPicPr>
              <a:picLocks noChangeAspect="1"/>
            </p:cNvPicPr>
            <p:nvPr/>
          </p:nvPicPr>
          <p:blipFill>
            <a:blip r:embed="rId7"/>
            <a:stretch>
              <a:fillRect/>
            </a:stretch>
          </p:blipFill>
          <p:spPr>
            <a:xfrm>
              <a:off x="3562524" y="1153312"/>
              <a:ext cx="1020184" cy="669117"/>
            </a:xfrm>
            <a:prstGeom prst="rect">
              <a:avLst/>
            </a:prstGeom>
          </p:spPr>
        </p:pic>
      </p:grpSp>
      <p:grpSp>
        <p:nvGrpSpPr>
          <p:cNvPr id="52" name="Group 51"/>
          <p:cNvGrpSpPr/>
          <p:nvPr/>
        </p:nvGrpSpPr>
        <p:grpSpPr>
          <a:xfrm>
            <a:off x="9647668" y="3467590"/>
            <a:ext cx="1781185" cy="1136708"/>
            <a:chOff x="7465491" y="5209929"/>
            <a:chExt cx="1746418" cy="1114521"/>
          </a:xfrm>
        </p:grpSpPr>
        <p:grpSp>
          <p:nvGrpSpPr>
            <p:cNvPr id="53" name="Group 52"/>
            <p:cNvGrpSpPr/>
            <p:nvPr/>
          </p:nvGrpSpPr>
          <p:grpSpPr>
            <a:xfrm>
              <a:off x="7465491" y="5209929"/>
              <a:ext cx="1746418" cy="825548"/>
              <a:chOff x="5427988" y="5181081"/>
              <a:chExt cx="1746418" cy="825548"/>
            </a:xfrm>
          </p:grpSpPr>
          <p:sp>
            <p:nvSpPr>
              <p:cNvPr id="55" name="Rectangle 54"/>
              <p:cNvSpPr/>
              <p:nvPr/>
            </p:nvSpPr>
            <p:spPr bwMode="auto">
              <a:xfrm>
                <a:off x="5427988" y="5181081"/>
                <a:ext cx="1505122"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marL="0" marR="0" lvl="0" indent="0" defTabSz="932290" eaLnBrk="1" fontAlgn="base" latinLnBrk="0" hangingPunct="1">
                  <a:lnSpc>
                    <a:spcPct val="100000"/>
                  </a:lnSpc>
                  <a:spcBef>
                    <a:spcPct val="0"/>
                  </a:spcBef>
                  <a:spcAft>
                    <a:spcPct val="0"/>
                  </a:spcAft>
                  <a:buClrTx/>
                  <a:buSzTx/>
                  <a:buFontTx/>
                  <a:buNone/>
                  <a:tabLst/>
                  <a:defRPr/>
                </a:pPr>
                <a:r>
                  <a:rPr kumimoji="0" lang="en-US" sz="1632"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Storage </a:t>
                </a:r>
                <a:br>
                  <a:rPr kumimoji="0" lang="en-US" sz="1632"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br>
                <a:r>
                  <a:rPr kumimoji="0" lang="en-US" sz="1632"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Queue</a:t>
                </a:r>
              </a:p>
            </p:txBody>
          </p:sp>
          <p:pic>
            <p:nvPicPr>
              <p:cNvPr id="56" name="Picture 55"/>
              <p:cNvPicPr>
                <a:picLocks noChangeAspect="1"/>
              </p:cNvPicPr>
              <p:nvPr/>
            </p:nvPicPr>
            <p:blipFill>
              <a:blip r:embed="rId2"/>
              <a:stretch>
                <a:fillRect/>
              </a:stretch>
            </p:blipFill>
            <p:spPr>
              <a:xfrm>
                <a:off x="6753910" y="5189567"/>
                <a:ext cx="420496" cy="432326"/>
              </a:xfrm>
              <a:prstGeom prst="rect">
                <a:avLst/>
              </a:prstGeom>
            </p:spPr>
          </p:pic>
        </p:grpSp>
        <p:pic>
          <p:nvPicPr>
            <p:cNvPr id="54" name="Picture 53"/>
            <p:cNvPicPr>
              <a:picLocks noChangeAspect="1"/>
            </p:cNvPicPr>
            <p:nvPr/>
          </p:nvPicPr>
          <p:blipFill>
            <a:blip r:embed="rId8"/>
            <a:stretch>
              <a:fillRect/>
            </a:stretch>
          </p:blipFill>
          <p:spPr>
            <a:xfrm>
              <a:off x="8060707" y="5531010"/>
              <a:ext cx="911161" cy="793440"/>
            </a:xfrm>
            <a:prstGeom prst="rect">
              <a:avLst/>
            </a:prstGeom>
          </p:spPr>
        </p:pic>
      </p:grpSp>
      <p:cxnSp>
        <p:nvCxnSpPr>
          <p:cNvPr id="58" name="Straight Arrow Connector 57"/>
          <p:cNvCxnSpPr/>
          <p:nvPr/>
        </p:nvCxnSpPr>
        <p:spPr>
          <a:xfrm flipH="1" flipV="1">
            <a:off x="8786290" y="2450441"/>
            <a:ext cx="1628921" cy="897989"/>
          </a:xfrm>
          <a:prstGeom prst="straightConnector1">
            <a:avLst/>
          </a:prstGeom>
          <a:ln w="28575">
            <a:solidFill>
              <a:schemeClr val="accent1"/>
            </a:solidFill>
            <a:prstDash val="sysDash"/>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cxnSp>
        <p:nvCxnSpPr>
          <p:cNvPr id="60" name="Straight Arrow Connector 59"/>
          <p:cNvCxnSpPr/>
          <p:nvPr/>
        </p:nvCxnSpPr>
        <p:spPr>
          <a:xfrm flipV="1">
            <a:off x="7983470" y="4442114"/>
            <a:ext cx="2271264" cy="1087833"/>
          </a:xfrm>
          <a:prstGeom prst="straightConnector1">
            <a:avLst/>
          </a:prstGeom>
          <a:ln w="28575">
            <a:solidFill>
              <a:schemeClr val="accent1"/>
            </a:solidFill>
            <a:prstDash val="sysDash"/>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grpSp>
        <p:nvGrpSpPr>
          <p:cNvPr id="27" name="Group 26"/>
          <p:cNvGrpSpPr/>
          <p:nvPr/>
        </p:nvGrpSpPr>
        <p:grpSpPr>
          <a:xfrm>
            <a:off x="4228904" y="3505957"/>
            <a:ext cx="524641" cy="524641"/>
            <a:chOff x="492" y="17985"/>
            <a:chExt cx="524853" cy="524853"/>
          </a:xfrm>
          <a:solidFill>
            <a:schemeClr val="accent3"/>
          </a:solidFill>
        </p:grpSpPr>
        <p:sp>
          <p:nvSpPr>
            <p:cNvPr id="28" name="Oval 27"/>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Oval 4"/>
            <p:cNvSpPr/>
            <p:nvPr/>
          </p:nvSpPr>
          <p:spPr>
            <a:xfrm>
              <a:off x="77355" y="94848"/>
              <a:ext cx="371127" cy="371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66275" eaLnBrk="1" fontAlgn="auto" latinLnBrk="0" hangingPunct="1">
                <a:lnSpc>
                  <a:spcPct val="90000"/>
                </a:lnSpc>
                <a:spcBef>
                  <a:spcPct val="0"/>
                </a:spcBef>
                <a:spcAft>
                  <a:spcPct val="35000"/>
                </a:spcAft>
                <a:buClrTx/>
                <a:buSzTx/>
                <a:buFontTx/>
                <a:buNone/>
                <a:tabLst/>
                <a:defRPr/>
              </a:pPr>
              <a:r>
                <a:rPr kumimoji="0" lang="fi-FI" sz="2399" b="0" i="0" u="none" strike="noStrike" kern="0" cap="none" spc="0" normalizeH="0" baseline="0" noProof="0" dirty="0">
                  <a:ln>
                    <a:noFill/>
                  </a:ln>
                  <a:solidFill>
                    <a:schemeClr val="tx1"/>
                  </a:solidFill>
                  <a:effectLst/>
                  <a:uLnTx/>
                  <a:uFillTx/>
                </a:rPr>
                <a:t>1</a:t>
              </a:r>
              <a:endParaRPr kumimoji="0" lang="en-US" sz="2399" b="0" i="0" u="none" strike="noStrike" kern="0" cap="none" spc="0" normalizeH="0" baseline="0" noProof="0" dirty="0">
                <a:ln>
                  <a:noFill/>
                </a:ln>
                <a:solidFill>
                  <a:schemeClr val="tx1"/>
                </a:solidFill>
                <a:effectLst/>
                <a:uLnTx/>
                <a:uFillTx/>
              </a:endParaRPr>
            </a:p>
          </p:txBody>
        </p:sp>
      </p:grpSp>
      <p:cxnSp>
        <p:nvCxnSpPr>
          <p:cNvPr id="12" name="Straight Arrow Connector 11"/>
          <p:cNvCxnSpPr>
            <a:endCxn id="2" idx="3"/>
          </p:cNvCxnSpPr>
          <p:nvPr/>
        </p:nvCxnSpPr>
        <p:spPr>
          <a:xfrm flipH="1">
            <a:off x="4172148" y="2559229"/>
            <a:ext cx="2430695" cy="981060"/>
          </a:xfrm>
          <a:prstGeom prst="straightConnector1">
            <a:avLst/>
          </a:prstGeom>
          <a:ln w="28575">
            <a:solidFill>
              <a:schemeClr val="accent1"/>
            </a:solidFill>
            <a:prstDash val="sysDash"/>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grpSp>
        <p:nvGrpSpPr>
          <p:cNvPr id="67" name="Group 66"/>
          <p:cNvGrpSpPr/>
          <p:nvPr/>
        </p:nvGrpSpPr>
        <p:grpSpPr>
          <a:xfrm>
            <a:off x="8442255" y="1650686"/>
            <a:ext cx="524641" cy="524641"/>
            <a:chOff x="492" y="17985"/>
            <a:chExt cx="524853" cy="524853"/>
          </a:xfrm>
          <a:solidFill>
            <a:schemeClr val="accent3"/>
          </a:solidFill>
        </p:grpSpPr>
        <p:sp>
          <p:nvSpPr>
            <p:cNvPr id="68" name="Oval 67"/>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9" name="Oval 4"/>
            <p:cNvSpPr/>
            <p:nvPr/>
          </p:nvSpPr>
          <p:spPr>
            <a:xfrm>
              <a:off x="77355" y="94848"/>
              <a:ext cx="371127" cy="371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66275" eaLnBrk="1" fontAlgn="auto" latinLnBrk="0" hangingPunct="1">
                <a:lnSpc>
                  <a:spcPct val="90000"/>
                </a:lnSpc>
                <a:spcBef>
                  <a:spcPct val="0"/>
                </a:spcBef>
                <a:spcAft>
                  <a:spcPct val="35000"/>
                </a:spcAft>
                <a:buClrTx/>
                <a:buSzTx/>
                <a:buFontTx/>
                <a:buNone/>
                <a:tabLst/>
                <a:defRPr/>
              </a:pPr>
              <a:r>
                <a:rPr kumimoji="0" lang="fi-FI" sz="2399" b="0" i="0" u="none" strike="noStrike" kern="0" cap="none" spc="0" normalizeH="0" baseline="0" noProof="0" dirty="0">
                  <a:ln>
                    <a:noFill/>
                  </a:ln>
                  <a:solidFill>
                    <a:schemeClr val="tx1"/>
                  </a:solidFill>
                  <a:effectLst/>
                  <a:uLnTx/>
                  <a:uFillTx/>
                </a:rPr>
                <a:t>2</a:t>
              </a:r>
              <a:endParaRPr kumimoji="0" lang="en-US" sz="2399" b="0" i="0" u="none" strike="noStrike" kern="0" cap="none" spc="0" normalizeH="0" baseline="0" noProof="0" dirty="0">
                <a:ln>
                  <a:noFill/>
                </a:ln>
                <a:solidFill>
                  <a:schemeClr val="tx1"/>
                </a:solidFill>
                <a:effectLst/>
                <a:uLnTx/>
                <a:uFillTx/>
              </a:endParaRPr>
            </a:p>
          </p:txBody>
        </p:sp>
      </p:grpSp>
      <p:grpSp>
        <p:nvGrpSpPr>
          <p:cNvPr id="70" name="Group 69"/>
          <p:cNvGrpSpPr/>
          <p:nvPr/>
        </p:nvGrpSpPr>
        <p:grpSpPr>
          <a:xfrm>
            <a:off x="9207005" y="3981129"/>
            <a:ext cx="524641" cy="524641"/>
            <a:chOff x="492" y="17985"/>
            <a:chExt cx="524853" cy="524853"/>
          </a:xfrm>
          <a:solidFill>
            <a:schemeClr val="accent3"/>
          </a:solidFill>
        </p:grpSpPr>
        <p:sp>
          <p:nvSpPr>
            <p:cNvPr id="71" name="Oval 70"/>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2" name="Oval 4"/>
            <p:cNvSpPr/>
            <p:nvPr/>
          </p:nvSpPr>
          <p:spPr>
            <a:xfrm>
              <a:off x="77355" y="94848"/>
              <a:ext cx="371127" cy="371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66275" eaLnBrk="1" fontAlgn="auto" latinLnBrk="0" hangingPunct="1">
                <a:lnSpc>
                  <a:spcPct val="90000"/>
                </a:lnSpc>
                <a:spcBef>
                  <a:spcPct val="0"/>
                </a:spcBef>
                <a:spcAft>
                  <a:spcPct val="35000"/>
                </a:spcAft>
                <a:buClrTx/>
                <a:buSzTx/>
                <a:buFontTx/>
                <a:buNone/>
                <a:tabLst/>
                <a:defRPr/>
              </a:pPr>
              <a:r>
                <a:rPr kumimoji="0" lang="fi-FI" sz="2399" b="0" i="0" u="none" strike="noStrike" kern="0" cap="none" spc="0" normalizeH="0" baseline="0" noProof="0" dirty="0">
                  <a:ln>
                    <a:noFill/>
                  </a:ln>
                  <a:solidFill>
                    <a:schemeClr val="tx1"/>
                  </a:solidFill>
                  <a:effectLst/>
                  <a:uLnTx/>
                  <a:uFillTx/>
                </a:rPr>
                <a:t>3</a:t>
              </a:r>
              <a:endParaRPr kumimoji="0" lang="en-US" sz="2399" b="0" i="0" u="none" strike="noStrike" kern="0" cap="none" spc="0" normalizeH="0" baseline="0" noProof="0" dirty="0">
                <a:ln>
                  <a:noFill/>
                </a:ln>
                <a:solidFill>
                  <a:schemeClr val="tx1"/>
                </a:solidFill>
                <a:effectLst/>
                <a:uLnTx/>
                <a:uFillTx/>
              </a:endParaRPr>
            </a:p>
          </p:txBody>
        </p:sp>
      </p:grpSp>
      <p:grpSp>
        <p:nvGrpSpPr>
          <p:cNvPr id="73" name="Group 72"/>
          <p:cNvGrpSpPr/>
          <p:nvPr/>
        </p:nvGrpSpPr>
        <p:grpSpPr>
          <a:xfrm>
            <a:off x="6234557" y="5529947"/>
            <a:ext cx="524641" cy="524641"/>
            <a:chOff x="492" y="17985"/>
            <a:chExt cx="524853" cy="524853"/>
          </a:xfrm>
          <a:solidFill>
            <a:schemeClr val="accent3"/>
          </a:solidFill>
        </p:grpSpPr>
        <p:sp>
          <p:nvSpPr>
            <p:cNvPr id="74" name="Oval 73"/>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5" name="Oval 4"/>
            <p:cNvSpPr/>
            <p:nvPr/>
          </p:nvSpPr>
          <p:spPr>
            <a:xfrm>
              <a:off x="77355" y="94848"/>
              <a:ext cx="371127" cy="371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66275" eaLnBrk="1" fontAlgn="auto" latinLnBrk="0" hangingPunct="1">
                <a:lnSpc>
                  <a:spcPct val="90000"/>
                </a:lnSpc>
                <a:spcBef>
                  <a:spcPct val="0"/>
                </a:spcBef>
                <a:spcAft>
                  <a:spcPct val="35000"/>
                </a:spcAft>
                <a:buClrTx/>
                <a:buSzTx/>
                <a:buFontTx/>
                <a:buNone/>
                <a:tabLst/>
                <a:defRPr/>
              </a:pPr>
              <a:r>
                <a:rPr kumimoji="0" lang="fi-FI" sz="2399" b="0" i="0" u="none" strike="noStrike" kern="0" cap="none" spc="0" normalizeH="0" baseline="0" noProof="0" dirty="0">
                  <a:ln>
                    <a:noFill/>
                  </a:ln>
                  <a:solidFill>
                    <a:schemeClr val="tx1"/>
                  </a:solidFill>
                  <a:effectLst/>
                  <a:uLnTx/>
                  <a:uFillTx/>
                </a:rPr>
                <a:t>4</a:t>
              </a:r>
              <a:endParaRPr kumimoji="0" lang="en-US" sz="2399" b="0" i="0" u="none" strike="noStrike" kern="0" cap="none" spc="0" normalizeH="0" baseline="0" noProof="0" dirty="0">
                <a:ln>
                  <a:noFill/>
                </a:ln>
                <a:solidFill>
                  <a:schemeClr val="tx1"/>
                </a:solidFill>
                <a:effectLst/>
                <a:uLnTx/>
                <a:uFillTx/>
              </a:endParaRPr>
            </a:p>
          </p:txBody>
        </p:sp>
      </p:grpSp>
      <p:sp>
        <p:nvSpPr>
          <p:cNvPr id="76" name="TextBox 75"/>
          <p:cNvSpPr txBox="1"/>
          <p:nvPr/>
        </p:nvSpPr>
        <p:spPr>
          <a:xfrm rot="1803052">
            <a:off x="8857111" y="2648684"/>
            <a:ext cx="1479271" cy="22411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28" b="0" i="0" u="none" strike="noStrike" kern="0" cap="none" spc="-71" normalizeH="0" baseline="0" noProof="0" dirty="0">
                <a:ln>
                  <a:noFill/>
                </a:ln>
                <a:gradFill>
                  <a:gsLst>
                    <a:gs pos="2917">
                      <a:schemeClr val="bg2"/>
                    </a:gs>
                    <a:gs pos="95000">
                      <a:schemeClr val="bg2"/>
                    </a:gs>
                  </a:gsLst>
                  <a:lin ang="5400000" scaled="0"/>
                </a:gradFill>
                <a:effectLst/>
                <a:uLnTx/>
                <a:uFillTx/>
              </a:rPr>
              <a:t>&lt;&lt;Add message&gt;&gt;</a:t>
            </a:r>
          </a:p>
        </p:txBody>
      </p:sp>
      <p:sp>
        <p:nvSpPr>
          <p:cNvPr id="77" name="TextBox 76"/>
          <p:cNvSpPr txBox="1"/>
          <p:nvPr/>
        </p:nvSpPr>
        <p:spPr>
          <a:xfrm rot="20074024">
            <a:off x="8316506" y="4801784"/>
            <a:ext cx="1230960" cy="22411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28" b="0" i="0" u="none" strike="noStrike" kern="0" cap="none" spc="-71" normalizeH="0" baseline="0" noProof="0" dirty="0">
                <a:ln>
                  <a:noFill/>
                </a:ln>
                <a:gradFill>
                  <a:gsLst>
                    <a:gs pos="2917">
                      <a:schemeClr val="bg2"/>
                    </a:gs>
                    <a:gs pos="95000">
                      <a:schemeClr val="bg2"/>
                    </a:gs>
                  </a:gsLst>
                  <a:lin ang="5400000" scaled="0"/>
                </a:gradFill>
                <a:effectLst/>
                <a:uLnTx/>
                <a:uFillTx/>
              </a:rPr>
              <a:t>&lt;&lt;instantiate&gt;&gt;</a:t>
            </a:r>
          </a:p>
        </p:txBody>
      </p:sp>
      <p:sp>
        <p:nvSpPr>
          <p:cNvPr id="3" name="Title 2"/>
          <p:cNvSpPr>
            <a:spLocks noGrp="1"/>
          </p:cNvSpPr>
          <p:nvPr>
            <p:ph type="title"/>
          </p:nvPr>
        </p:nvSpPr>
        <p:spPr/>
        <p:txBody>
          <a:bodyPr/>
          <a:lstStyle/>
          <a:p>
            <a:r>
              <a:rPr lang="en-US" dirty="0"/>
              <a:t>Asynchronous pattern with Azure web jobs</a:t>
            </a:r>
            <a:endParaRPr lang="en-GB" dirty="0"/>
          </a:p>
        </p:txBody>
      </p:sp>
    </p:spTree>
    <p:extLst>
      <p:ext uri="{BB962C8B-B14F-4D97-AF65-F5344CB8AC3E}">
        <p14:creationId xmlns:p14="http://schemas.microsoft.com/office/powerpoint/2010/main" val="357778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1000"/>
                                        <p:tgtEl>
                                          <p:spTgt spid="76"/>
                                        </p:tgtEl>
                                      </p:cBhvr>
                                    </p:animEffect>
                                    <p:anim calcmode="lin" valueType="num">
                                      <p:cBhvr>
                                        <p:cTn id="20" dur="1000" fill="hold"/>
                                        <p:tgtEl>
                                          <p:spTgt spid="76"/>
                                        </p:tgtEl>
                                        <p:attrNameLst>
                                          <p:attrName>ppt_x</p:attrName>
                                        </p:attrNameLst>
                                      </p:cBhvr>
                                      <p:tavLst>
                                        <p:tav tm="0">
                                          <p:val>
                                            <p:strVal val="#ppt_x"/>
                                          </p:val>
                                        </p:tav>
                                        <p:tav tm="100000">
                                          <p:val>
                                            <p:strVal val="#ppt_x"/>
                                          </p:val>
                                        </p:tav>
                                      </p:tavLst>
                                    </p:anim>
                                    <p:anim calcmode="lin" valueType="num">
                                      <p:cBhvr>
                                        <p:cTn id="21" dur="1000" fill="hold"/>
                                        <p:tgtEl>
                                          <p:spTgt spid="7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1000"/>
                                        <p:tgtEl>
                                          <p:spTgt spid="58"/>
                                        </p:tgtEl>
                                      </p:cBhvr>
                                    </p:animEffect>
                                    <p:anim calcmode="lin" valueType="num">
                                      <p:cBhvr>
                                        <p:cTn id="25" dur="1000" fill="hold"/>
                                        <p:tgtEl>
                                          <p:spTgt spid="58"/>
                                        </p:tgtEl>
                                        <p:attrNameLst>
                                          <p:attrName>ppt_x</p:attrName>
                                        </p:attrNameLst>
                                      </p:cBhvr>
                                      <p:tavLst>
                                        <p:tav tm="0">
                                          <p:val>
                                            <p:strVal val="#ppt_x"/>
                                          </p:val>
                                        </p:tav>
                                        <p:tav tm="100000">
                                          <p:val>
                                            <p:strVal val="#ppt_x"/>
                                          </p:val>
                                        </p:tav>
                                      </p:tavLst>
                                    </p:anim>
                                    <p:anim calcmode="lin" valueType="num">
                                      <p:cBhvr>
                                        <p:cTn id="2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fade">
                                      <p:cBhvr>
                                        <p:cTn id="31" dur="1000"/>
                                        <p:tgtEl>
                                          <p:spTgt spid="77"/>
                                        </p:tgtEl>
                                      </p:cBhvr>
                                    </p:animEffect>
                                    <p:anim calcmode="lin" valueType="num">
                                      <p:cBhvr>
                                        <p:cTn id="32" dur="1000" fill="hold"/>
                                        <p:tgtEl>
                                          <p:spTgt spid="77"/>
                                        </p:tgtEl>
                                        <p:attrNameLst>
                                          <p:attrName>ppt_x</p:attrName>
                                        </p:attrNameLst>
                                      </p:cBhvr>
                                      <p:tavLst>
                                        <p:tav tm="0">
                                          <p:val>
                                            <p:strVal val="#ppt_x"/>
                                          </p:val>
                                        </p:tav>
                                        <p:tav tm="100000">
                                          <p:val>
                                            <p:strVal val="#ppt_x"/>
                                          </p:val>
                                        </p:tav>
                                      </p:tavLst>
                                    </p:anim>
                                    <p:anim calcmode="lin" valueType="num">
                                      <p:cBhvr>
                                        <p:cTn id="33" dur="1000" fill="hold"/>
                                        <p:tgtEl>
                                          <p:spTgt spid="7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fade">
                                      <p:cBhvr>
                                        <p:cTn id="36" dur="1000"/>
                                        <p:tgtEl>
                                          <p:spTgt spid="60"/>
                                        </p:tgtEl>
                                      </p:cBhvr>
                                    </p:animEffect>
                                    <p:anim calcmode="lin" valueType="num">
                                      <p:cBhvr>
                                        <p:cTn id="37" dur="1000" fill="hold"/>
                                        <p:tgtEl>
                                          <p:spTgt spid="60"/>
                                        </p:tgtEl>
                                        <p:attrNameLst>
                                          <p:attrName>ppt_x</p:attrName>
                                        </p:attrNameLst>
                                      </p:cBhvr>
                                      <p:tavLst>
                                        <p:tav tm="0">
                                          <p:val>
                                            <p:strVal val="#ppt_x"/>
                                          </p:val>
                                        </p:tav>
                                        <p:tav tm="100000">
                                          <p:val>
                                            <p:strVal val="#ppt_x"/>
                                          </p:val>
                                        </p:tav>
                                      </p:tavLst>
                                    </p:anim>
                                    <p:anim calcmode="lin" valueType="num">
                                      <p:cBhvr>
                                        <p:cTn id="38"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1000"/>
                                        <p:tgtEl>
                                          <p:spTgt spid="25"/>
                                        </p:tgtEl>
                                      </p:cBhvr>
                                    </p:animEffect>
                                    <p:anim calcmode="lin" valueType="num">
                                      <p:cBhvr>
                                        <p:cTn id="44" dur="1000" fill="hold"/>
                                        <p:tgtEl>
                                          <p:spTgt spid="25"/>
                                        </p:tgtEl>
                                        <p:attrNameLst>
                                          <p:attrName>ppt_x</p:attrName>
                                        </p:attrNameLst>
                                      </p:cBhvr>
                                      <p:tavLst>
                                        <p:tav tm="0">
                                          <p:val>
                                            <p:strVal val="#ppt_x"/>
                                          </p:val>
                                        </p:tav>
                                        <p:tav tm="100000">
                                          <p:val>
                                            <p:strVal val="#ppt_x"/>
                                          </p:val>
                                        </p:tav>
                                      </p:tavLst>
                                    </p:anim>
                                    <p:anim calcmode="lin" valueType="num">
                                      <p:cBhvr>
                                        <p:cTn id="45" dur="1000" fill="hold"/>
                                        <p:tgtEl>
                                          <p:spTgt spid="2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1000"/>
                                        <p:tgtEl>
                                          <p:spTgt spid="26"/>
                                        </p:tgtEl>
                                      </p:cBhvr>
                                    </p:animEffect>
                                    <p:anim calcmode="lin" valueType="num">
                                      <p:cBhvr>
                                        <p:cTn id="49" dur="1000" fill="hold"/>
                                        <p:tgtEl>
                                          <p:spTgt spid="26"/>
                                        </p:tgtEl>
                                        <p:attrNameLst>
                                          <p:attrName>ppt_x</p:attrName>
                                        </p:attrNameLst>
                                      </p:cBhvr>
                                      <p:tavLst>
                                        <p:tav tm="0">
                                          <p:val>
                                            <p:strVal val="#ppt_x"/>
                                          </p:val>
                                        </p:tav>
                                        <p:tav tm="100000">
                                          <p:val>
                                            <p:strVal val="#ppt_x"/>
                                          </p:val>
                                        </p:tav>
                                      </p:tavLst>
                                    </p:anim>
                                    <p:anim calcmode="lin" valueType="num">
                                      <p:cBhvr>
                                        <p:cTn id="5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P spid="76" grpId="0"/>
      <p:bldP spid="7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09973"/>
            <a:ext cx="10527245" cy="2179058"/>
          </a:xfrm>
        </p:spPr>
        <p:txBody>
          <a:bodyPr/>
          <a:lstStyle/>
          <a:p>
            <a:r>
              <a:rPr lang="en-US" dirty="0"/>
              <a:t>HOL: </a:t>
            </a:r>
            <a:r>
              <a:rPr lang="da-DK" dirty="0"/>
              <a:t>Site </a:t>
            </a:r>
            <a:r>
              <a:rPr lang="da-DK" dirty="0" err="1"/>
              <a:t>Governance</a:t>
            </a:r>
            <a:r>
              <a:rPr lang="da-DK" dirty="0"/>
              <a:t> Timerjob</a:t>
            </a:r>
            <a:endParaRPr lang="en-US" dirty="0"/>
          </a:p>
        </p:txBody>
      </p:sp>
      <p:pic>
        <p:nvPicPr>
          <p:cNvPr id="83" name="Picture 82"/>
          <p:cNvPicPr>
            <a:picLocks noChangeAspect="1"/>
          </p:cNvPicPr>
          <p:nvPr/>
        </p:nvPicPr>
        <p:blipFill>
          <a:blip r:embed="rId2"/>
          <a:stretch>
            <a:fillRect/>
          </a:stretch>
        </p:blipFill>
        <p:spPr>
          <a:xfrm>
            <a:off x="4526402" y="3305331"/>
            <a:ext cx="6126871" cy="3203260"/>
          </a:xfrm>
          <a:prstGeom prst="rect">
            <a:avLst/>
          </a:prstGeom>
        </p:spPr>
      </p:pic>
      <p:pic>
        <p:nvPicPr>
          <p:cNvPr id="85" name="Picture 84"/>
          <p:cNvPicPr>
            <a:picLocks noChangeAspect="1"/>
          </p:cNvPicPr>
          <p:nvPr/>
        </p:nvPicPr>
        <p:blipFill>
          <a:blip r:embed="rId3"/>
          <a:stretch>
            <a:fillRect/>
          </a:stretch>
        </p:blipFill>
        <p:spPr>
          <a:xfrm>
            <a:off x="10653273" y="5177227"/>
            <a:ext cx="1490672" cy="1331364"/>
          </a:xfrm>
          <a:prstGeom prst="rect">
            <a:avLst/>
          </a:prstGeom>
        </p:spPr>
      </p:pic>
      <p:sp>
        <p:nvSpPr>
          <p:cNvPr id="7" name="Oval 6"/>
          <p:cNvSpPr/>
          <p:nvPr/>
        </p:nvSpPr>
        <p:spPr bwMode="auto">
          <a:xfrm flipH="1">
            <a:off x="7901704" y="2725715"/>
            <a:ext cx="950275" cy="950275"/>
          </a:xfrm>
          <a:prstGeom prst="ellipse">
            <a:avLst/>
          </a:prstGeom>
          <a:ln w="19050" cap="rnd">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8" name="Straight Connector 7"/>
          <p:cNvCxnSpPr/>
          <p:nvPr/>
        </p:nvCxnSpPr>
        <p:spPr>
          <a:xfrm flipH="1">
            <a:off x="7663943" y="3657600"/>
            <a:ext cx="475523" cy="898497"/>
          </a:xfrm>
          <a:prstGeom prst="line">
            <a:avLst/>
          </a:prstGeom>
          <a:ln w="19050" cap="rnd">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7190" t="22653" r="69293" b="31230"/>
          <a:stretch/>
        </p:blipFill>
        <p:spPr>
          <a:xfrm>
            <a:off x="8046781" y="2971122"/>
            <a:ext cx="660120" cy="408005"/>
          </a:xfrm>
          <a:prstGeom prst="rect">
            <a:avLst/>
          </a:prstGeom>
        </p:spPr>
      </p:pic>
    </p:spTree>
    <p:extLst>
      <p:ext uri="{BB962C8B-B14F-4D97-AF65-F5344CB8AC3E}">
        <p14:creationId xmlns:p14="http://schemas.microsoft.com/office/powerpoint/2010/main" val="2908507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endParaRPr lang="nl-BE" dirty="0"/>
          </a:p>
        </p:txBody>
      </p:sp>
      <p:sp>
        <p:nvSpPr>
          <p:cNvPr id="3" name="Text Placeholder 2"/>
          <p:cNvSpPr>
            <a:spLocks noGrp="1"/>
          </p:cNvSpPr>
          <p:nvPr>
            <p:ph type="body" sz="quarter" idx="10"/>
          </p:nvPr>
        </p:nvSpPr>
        <p:spPr>
          <a:xfrm>
            <a:off x="274638" y="1491982"/>
            <a:ext cx="11887200" cy="3108543"/>
          </a:xfrm>
        </p:spPr>
        <p:txBody>
          <a:bodyPr/>
          <a:lstStyle/>
          <a:p>
            <a:r>
              <a:rPr lang="en-US" dirty="0"/>
              <a:t>Timer Job framework:</a:t>
            </a:r>
          </a:p>
          <a:p>
            <a:pPr lvl="1"/>
            <a:r>
              <a:rPr lang="en-US" dirty="0">
                <a:hlinkClick r:id="rId2"/>
              </a:rPr>
              <a:t>https://github.com/OfficeDev/PnP-Sites-Core/blob/master/Core/TimerJob%20Framework.md</a:t>
            </a:r>
            <a:r>
              <a:rPr lang="en-US" dirty="0"/>
              <a:t> </a:t>
            </a:r>
          </a:p>
          <a:p>
            <a:endParaRPr lang="en-US" dirty="0"/>
          </a:p>
          <a:p>
            <a:r>
              <a:rPr lang="en-US" dirty="0"/>
              <a:t>Samples using the timer job framework:</a:t>
            </a:r>
          </a:p>
          <a:p>
            <a:pPr lvl="1"/>
            <a:r>
              <a:rPr lang="en-US" dirty="0">
                <a:hlinkClick r:id="rId3"/>
              </a:rPr>
              <a:t>https://github.com/OfficeDev/PnP/tree/master/Solutions/Core.TimerJobs.Samples</a:t>
            </a:r>
            <a:r>
              <a:rPr lang="en-US" dirty="0"/>
              <a:t> </a:t>
            </a:r>
          </a:p>
          <a:p>
            <a:pPr lvl="1"/>
            <a:r>
              <a:rPr lang="en-US" dirty="0">
                <a:hlinkClick r:id="rId4"/>
              </a:rPr>
              <a:t>https://github.com/OfficeDev/PnP/tree/master/Solutions/Governance.TimerJobs</a:t>
            </a:r>
            <a:r>
              <a:rPr lang="en-US" dirty="0"/>
              <a:t> </a:t>
            </a:r>
            <a:endParaRPr lang="nl-BE" dirty="0"/>
          </a:p>
        </p:txBody>
      </p:sp>
    </p:spTree>
    <p:extLst>
      <p:ext uri="{BB962C8B-B14F-4D97-AF65-F5344CB8AC3E}">
        <p14:creationId xmlns:p14="http://schemas.microsoft.com/office/powerpoint/2010/main" val="2366786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776958" y="359489"/>
            <a:ext cx="5594038" cy="916837"/>
          </a:xfrm>
        </p:spPr>
        <p:txBody>
          <a:bodyPr anchor="ctr"/>
          <a:lstStyle/>
          <a:p>
            <a:pPr algn="ctr"/>
            <a:r>
              <a:rPr lang="en-US" sz="4487" dirty="0"/>
              <a:t>aka.ms/OfficeDevPnP</a:t>
            </a:r>
            <a:endParaRPr lang="fi-FI" sz="4487" dirty="0"/>
          </a:p>
        </p:txBody>
      </p:sp>
      <p:pic>
        <p:nvPicPr>
          <p:cNvPr id="3" name="Picture 2"/>
          <p:cNvPicPr>
            <a:picLocks noChangeAspect="1"/>
          </p:cNvPicPr>
          <p:nvPr/>
        </p:nvPicPr>
        <p:blipFill>
          <a:blip r:embed="rId2"/>
          <a:stretch>
            <a:fillRect/>
          </a:stretch>
        </p:blipFill>
        <p:spPr>
          <a:xfrm>
            <a:off x="134982" y="2815"/>
            <a:ext cx="3416044" cy="1512612"/>
          </a:xfrm>
          <a:prstGeom prst="rect">
            <a:avLst/>
          </a:prstGeom>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21000" r="22284" b="14513"/>
          <a:stretch/>
        </p:blipFill>
        <p:spPr>
          <a:xfrm>
            <a:off x="361281" y="1715942"/>
            <a:ext cx="534582" cy="943342"/>
          </a:xfrm>
          <a:prstGeom prst="rect">
            <a:avLst/>
          </a:prstGeom>
        </p:spPr>
      </p:pic>
      <p:pic>
        <p:nvPicPr>
          <p:cNvPr id="1026" name="Picture 2" descr="https://assets-cdn.github.com/images/modules/logos_page/Octoca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9637" y="1822273"/>
            <a:ext cx="1616455" cy="13436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5"/>
          <a:stretch>
            <a:fillRect/>
          </a:stretch>
        </p:blipFill>
        <p:spPr>
          <a:xfrm>
            <a:off x="106677" y="2967400"/>
            <a:ext cx="1331801" cy="559494"/>
          </a:xfrm>
          <a:prstGeom prst="rect">
            <a:avLst/>
          </a:prstGeom>
        </p:spPr>
      </p:pic>
      <p:cxnSp>
        <p:nvCxnSpPr>
          <p:cNvPr id="13" name="Straight Connector 12"/>
          <p:cNvCxnSpPr/>
          <p:nvPr/>
        </p:nvCxnSpPr>
        <p:spPr>
          <a:xfrm>
            <a:off x="5003" y="1626560"/>
            <a:ext cx="12426473"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986410" y="1640192"/>
            <a:ext cx="5870719" cy="2876564"/>
          </a:xfrm>
          <a:prstGeom prst="rect">
            <a:avLst/>
          </a:prstGeom>
          <a:noFill/>
        </p:spPr>
        <p:txBody>
          <a:bodyPr wrap="none" lIns="182733" tIns="146187" rIns="182733" bIns="146187" rtlCol="0">
            <a:spAutoFit/>
          </a:bodyPr>
          <a:lstStyle/>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a:t>
            </a:r>
          </a:p>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https://github.com/OfficeDev/PnP-Sites-Core</a:t>
            </a:r>
          </a:p>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https://github.com/OfficeDev/PnP-PowerShell</a:t>
            </a:r>
          </a:p>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https://github.com/OfficeDev/PnP-Tools</a:t>
            </a:r>
          </a:p>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https://github.com/OfficeDev/PnP-Guidance</a:t>
            </a:r>
          </a:p>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https://github.com/OfficeDev/PnP-Transformation</a:t>
            </a:r>
          </a:p>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https://github.com/OfficeDev/PnP-OfficeAddIns</a:t>
            </a:r>
          </a:p>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https://github.com/OfficeDev/PnP-Provisioning-Schema</a:t>
            </a:r>
            <a:endParaRPr lang="en-US" sz="1998" dirty="0">
              <a:gradFill>
                <a:gsLst>
                  <a:gs pos="2917">
                    <a:schemeClr val="tx1"/>
                  </a:gs>
                  <a:gs pos="30000">
                    <a:schemeClr val="tx1"/>
                  </a:gs>
                </a:gsLst>
                <a:lin ang="5400000" scaled="0"/>
              </a:gradFill>
              <a:latin typeface="+mj-lt"/>
            </a:endParaRPr>
          </a:p>
        </p:txBody>
      </p:sp>
      <p:pic>
        <p:nvPicPr>
          <p:cNvPr id="22" name="Picture 21"/>
          <p:cNvPicPr>
            <a:picLocks noChangeAspect="1"/>
          </p:cNvPicPr>
          <p:nvPr/>
        </p:nvPicPr>
        <p:blipFill>
          <a:blip r:embed="rId6"/>
          <a:stretch>
            <a:fillRect/>
          </a:stretch>
        </p:blipFill>
        <p:spPr>
          <a:xfrm>
            <a:off x="9743792" y="331678"/>
            <a:ext cx="2562540" cy="935133"/>
          </a:xfrm>
          <a:prstGeom prst="rect">
            <a:avLst/>
          </a:prstGeom>
        </p:spPr>
      </p:pic>
      <p:pic>
        <p:nvPicPr>
          <p:cNvPr id="21" name="Picture 20"/>
          <p:cNvPicPr>
            <a:picLocks noChangeAspect="1"/>
          </p:cNvPicPr>
          <p:nvPr/>
        </p:nvPicPr>
        <p:blipFill>
          <a:blip r:embed="rId7"/>
          <a:stretch>
            <a:fillRect/>
          </a:stretch>
        </p:blipFill>
        <p:spPr>
          <a:xfrm>
            <a:off x="382992" y="3981834"/>
            <a:ext cx="654943" cy="552608"/>
          </a:xfrm>
          <a:prstGeom prst="rect">
            <a:avLst/>
          </a:prstGeom>
        </p:spPr>
      </p:pic>
      <p:sp>
        <p:nvSpPr>
          <p:cNvPr id="23" name="Rectangle 22"/>
          <p:cNvSpPr/>
          <p:nvPr/>
        </p:nvSpPr>
        <p:spPr>
          <a:xfrm>
            <a:off x="1610504" y="1999972"/>
            <a:ext cx="4066360" cy="376422"/>
          </a:xfrm>
          <a:prstGeom prst="rect">
            <a:avLst/>
          </a:prstGeom>
        </p:spPr>
        <p:txBody>
          <a:bodyPr wrap="none">
            <a:spAutoFit/>
          </a:bodyPr>
          <a:lstStyle/>
          <a:p>
            <a:pPr>
              <a:lnSpc>
                <a:spcPct val="90000"/>
              </a:lnSpc>
              <a:spcAft>
                <a:spcPts val="600"/>
              </a:spcAft>
            </a:pPr>
            <a:r>
              <a:rPr lang="en-US" sz="1998" dirty="0">
                <a:gradFill>
                  <a:gsLst>
                    <a:gs pos="2917">
                      <a:schemeClr val="tx1"/>
                    </a:gs>
                    <a:gs pos="30000">
                      <a:schemeClr val="tx1"/>
                    </a:gs>
                  </a:gsLst>
                  <a:lin ang="5400000" scaled="0"/>
                </a:gradFill>
                <a:latin typeface="+mj-lt"/>
              </a:rPr>
              <a:t>https://aka.ms/OfficeDevPnPVideos</a:t>
            </a:r>
          </a:p>
        </p:txBody>
      </p:sp>
      <p:cxnSp>
        <p:nvCxnSpPr>
          <p:cNvPr id="25" name="Straight Connector 24"/>
          <p:cNvCxnSpPr/>
          <p:nvPr/>
        </p:nvCxnSpPr>
        <p:spPr>
          <a:xfrm>
            <a:off x="10028" y="2777761"/>
            <a:ext cx="5863873"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610505" y="3075358"/>
            <a:ext cx="4033661" cy="376422"/>
          </a:xfrm>
          <a:prstGeom prst="rect">
            <a:avLst/>
          </a:prstGeom>
        </p:spPr>
        <p:txBody>
          <a:bodyPr wrap="none">
            <a:spAutoFit/>
          </a:bodyPr>
          <a:lstStyle/>
          <a:p>
            <a:pPr>
              <a:lnSpc>
                <a:spcPct val="90000"/>
              </a:lnSpc>
              <a:spcAft>
                <a:spcPts val="600"/>
              </a:spcAft>
            </a:pPr>
            <a:r>
              <a:rPr lang="en-US" sz="1998" dirty="0">
                <a:gradFill>
                  <a:gsLst>
                    <a:gs pos="2917">
                      <a:schemeClr val="tx1"/>
                    </a:gs>
                    <a:gs pos="30000">
                      <a:schemeClr val="tx1"/>
                    </a:gs>
                  </a:gsLst>
                  <a:lin ang="5400000" scaled="0"/>
                </a:gradFill>
                <a:latin typeface="+mj-lt"/>
              </a:rPr>
              <a:t>https://aka.ms/OfficeDevPnPMSDN</a:t>
            </a:r>
          </a:p>
        </p:txBody>
      </p:sp>
      <p:cxnSp>
        <p:nvCxnSpPr>
          <p:cNvPr id="28" name="Straight Connector 27"/>
          <p:cNvCxnSpPr/>
          <p:nvPr/>
        </p:nvCxnSpPr>
        <p:spPr>
          <a:xfrm>
            <a:off x="-5385" y="3713112"/>
            <a:ext cx="5863873"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765" y="4798387"/>
            <a:ext cx="5863873"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610504" y="4124620"/>
            <a:ext cx="4204282" cy="376422"/>
          </a:xfrm>
          <a:prstGeom prst="rect">
            <a:avLst/>
          </a:prstGeom>
        </p:spPr>
        <p:txBody>
          <a:bodyPr wrap="none">
            <a:spAutoFit/>
          </a:bodyPr>
          <a:lstStyle/>
          <a:p>
            <a:pPr>
              <a:lnSpc>
                <a:spcPct val="90000"/>
              </a:lnSpc>
              <a:spcAft>
                <a:spcPts val="600"/>
              </a:spcAft>
            </a:pPr>
            <a:r>
              <a:rPr lang="en-US" sz="1998" dirty="0">
                <a:gradFill>
                  <a:gsLst>
                    <a:gs pos="2917">
                      <a:schemeClr val="tx1"/>
                    </a:gs>
                    <a:gs pos="30000">
                      <a:schemeClr val="tx1"/>
                    </a:gs>
                  </a:gsLst>
                  <a:lin ang="5400000" scaled="0"/>
                </a:gradFill>
                <a:latin typeface="+mj-lt"/>
              </a:rPr>
              <a:t>https://aka.ms/OfficeDevPnPYammer</a:t>
            </a:r>
          </a:p>
        </p:txBody>
      </p:sp>
      <p:sp>
        <p:nvSpPr>
          <p:cNvPr id="31" name="Rectangle 30"/>
          <p:cNvSpPr/>
          <p:nvPr/>
        </p:nvSpPr>
        <p:spPr>
          <a:xfrm>
            <a:off x="6151446" y="6392506"/>
            <a:ext cx="4609871" cy="376554"/>
          </a:xfrm>
          <a:prstGeom prst="rect">
            <a:avLst/>
          </a:prstGeom>
        </p:spPr>
        <p:txBody>
          <a:bodyPr wrap="none">
            <a:spAutoFit/>
          </a:bodyPr>
          <a:lstStyle/>
          <a:p>
            <a:pPr>
              <a:lnSpc>
                <a:spcPct val="90000"/>
              </a:lnSpc>
              <a:spcAft>
                <a:spcPts val="600"/>
              </a:spcAft>
            </a:pPr>
            <a:r>
              <a:rPr lang="en-US" sz="1999" dirty="0">
                <a:gradFill>
                  <a:gsLst>
                    <a:gs pos="2917">
                      <a:schemeClr val="tx1"/>
                    </a:gs>
                    <a:gs pos="30000">
                      <a:schemeClr val="tx1"/>
                    </a:gs>
                  </a:gsLst>
                  <a:lin ang="5400000" scaled="0"/>
                </a:gradFill>
                <a:latin typeface="+mj-lt"/>
              </a:rPr>
              <a:t>https://aka.ms/OfficeDevPnPPartnerPack</a:t>
            </a:r>
          </a:p>
        </p:txBody>
      </p:sp>
      <p:pic>
        <p:nvPicPr>
          <p:cNvPr id="26" name="Picture 25"/>
          <p:cNvPicPr>
            <a:picLocks noChangeAspect="1"/>
          </p:cNvPicPr>
          <p:nvPr/>
        </p:nvPicPr>
        <p:blipFill>
          <a:blip r:embed="rId8"/>
          <a:stretch>
            <a:fillRect/>
          </a:stretch>
        </p:blipFill>
        <p:spPr>
          <a:xfrm>
            <a:off x="148192" y="4792365"/>
            <a:ext cx="1072080" cy="1072080"/>
          </a:xfrm>
          <a:prstGeom prst="rect">
            <a:avLst/>
          </a:prstGeom>
        </p:spPr>
      </p:pic>
      <p:cxnSp>
        <p:nvCxnSpPr>
          <p:cNvPr id="33" name="Straight Connector 32"/>
          <p:cNvCxnSpPr/>
          <p:nvPr/>
        </p:nvCxnSpPr>
        <p:spPr>
          <a:xfrm flipH="1" flipV="1">
            <a:off x="5855924" y="1626559"/>
            <a:ext cx="17978" cy="5365156"/>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610505" y="5155886"/>
            <a:ext cx="1932797" cy="376422"/>
          </a:xfrm>
          <a:prstGeom prst="rect">
            <a:avLst/>
          </a:prstGeom>
        </p:spPr>
        <p:txBody>
          <a:bodyPr wrap="none">
            <a:spAutoFit/>
          </a:bodyPr>
          <a:lstStyle/>
          <a:p>
            <a:pPr>
              <a:lnSpc>
                <a:spcPct val="90000"/>
              </a:lnSpc>
              <a:spcAft>
                <a:spcPts val="600"/>
              </a:spcAft>
            </a:pPr>
            <a:r>
              <a:rPr lang="en-US" sz="1998" dirty="0">
                <a:gradFill>
                  <a:gsLst>
                    <a:gs pos="2917">
                      <a:schemeClr val="tx1"/>
                    </a:gs>
                    <a:gs pos="30000">
                      <a:schemeClr val="tx1"/>
                    </a:gs>
                  </a:gsLst>
                  <a:lin ang="5400000" scaled="0"/>
                </a:gradFill>
                <a:latin typeface="+mj-lt"/>
              </a:rPr>
              <a:t>@OfficeDevPnP</a:t>
            </a:r>
          </a:p>
        </p:txBody>
      </p:sp>
      <p:cxnSp>
        <p:nvCxnSpPr>
          <p:cNvPr id="41" name="Straight Connector 40"/>
          <p:cNvCxnSpPr/>
          <p:nvPr/>
        </p:nvCxnSpPr>
        <p:spPr>
          <a:xfrm>
            <a:off x="5876400" y="4466378"/>
            <a:ext cx="6557574"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001" y="5871615"/>
            <a:ext cx="5863873"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pic>
        <p:nvPicPr>
          <p:cNvPr id="1028" name="Picture 4" descr="https://newsignature.com/wp-content/uploads/2015/04/Skype_for_Business_Secondary_Blue_RGB.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59" y="5797531"/>
            <a:ext cx="1305942" cy="1297236"/>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1610503" y="6241668"/>
            <a:ext cx="3724663" cy="376422"/>
          </a:xfrm>
          <a:prstGeom prst="rect">
            <a:avLst/>
          </a:prstGeom>
        </p:spPr>
        <p:txBody>
          <a:bodyPr wrap="none">
            <a:spAutoFit/>
          </a:bodyPr>
          <a:lstStyle/>
          <a:p>
            <a:pPr>
              <a:lnSpc>
                <a:spcPct val="90000"/>
              </a:lnSpc>
              <a:spcAft>
                <a:spcPts val="600"/>
              </a:spcAft>
            </a:pPr>
            <a:r>
              <a:rPr lang="en-US" sz="1998" dirty="0">
                <a:gradFill>
                  <a:gsLst>
                    <a:gs pos="2917">
                      <a:schemeClr val="tx1"/>
                    </a:gs>
                    <a:gs pos="30000">
                      <a:schemeClr val="tx1"/>
                    </a:gs>
                  </a:gsLst>
                  <a:lin ang="5400000" scaled="0"/>
                </a:gradFill>
                <a:latin typeface="+mj-lt"/>
              </a:rPr>
              <a:t>https://aka.ms/OfficeDevPnPCall</a:t>
            </a:r>
          </a:p>
        </p:txBody>
      </p:sp>
      <p:pic>
        <p:nvPicPr>
          <p:cNvPr id="44" name="Picture 43"/>
          <p:cNvPicPr>
            <a:picLocks noChangeAspect="1"/>
          </p:cNvPicPr>
          <p:nvPr/>
        </p:nvPicPr>
        <p:blipFill>
          <a:blip r:embed="rId10"/>
          <a:stretch>
            <a:fillRect/>
          </a:stretch>
        </p:blipFill>
        <p:spPr>
          <a:xfrm>
            <a:off x="6051368" y="5220034"/>
            <a:ext cx="2994687" cy="1208382"/>
          </a:xfrm>
          <a:prstGeom prst="rect">
            <a:avLst/>
          </a:prstGeom>
        </p:spPr>
      </p:pic>
      <p:pic>
        <p:nvPicPr>
          <p:cNvPr id="5" name="Picture 4"/>
          <p:cNvPicPr>
            <a:picLocks noChangeAspect="1"/>
          </p:cNvPicPr>
          <p:nvPr/>
        </p:nvPicPr>
        <p:blipFill>
          <a:blip r:embed="rId11"/>
          <a:stretch>
            <a:fillRect/>
          </a:stretch>
        </p:blipFill>
        <p:spPr>
          <a:xfrm>
            <a:off x="6054596" y="4652498"/>
            <a:ext cx="1285197" cy="475999"/>
          </a:xfrm>
          <a:prstGeom prst="rect">
            <a:avLst/>
          </a:prstGeom>
        </p:spPr>
      </p:pic>
      <p:cxnSp>
        <p:nvCxnSpPr>
          <p:cNvPr id="32" name="Straight Connector 31"/>
          <p:cNvCxnSpPr/>
          <p:nvPr/>
        </p:nvCxnSpPr>
        <p:spPr>
          <a:xfrm>
            <a:off x="5876400" y="5314618"/>
            <a:ext cx="6557574"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467522" y="4702297"/>
            <a:ext cx="3624932" cy="376422"/>
          </a:xfrm>
          <a:prstGeom prst="rect">
            <a:avLst/>
          </a:prstGeom>
        </p:spPr>
        <p:txBody>
          <a:bodyPr wrap="none">
            <a:spAutoFit/>
          </a:bodyPr>
          <a:lstStyle/>
          <a:p>
            <a:pPr>
              <a:lnSpc>
                <a:spcPct val="90000"/>
              </a:lnSpc>
              <a:spcAft>
                <a:spcPts val="600"/>
              </a:spcAft>
            </a:pPr>
            <a:r>
              <a:rPr lang="en-US" sz="1998" dirty="0">
                <a:gradFill>
                  <a:gsLst>
                    <a:gs pos="2917">
                      <a:schemeClr val="tx1"/>
                    </a:gs>
                    <a:gs pos="30000">
                      <a:schemeClr val="tx1"/>
                    </a:gs>
                  </a:gsLst>
                  <a:lin ang="5400000" scaled="0"/>
                </a:gradFill>
                <a:latin typeface="+mj-lt"/>
              </a:rPr>
              <a:t>https://docs.com/OfficeDevPnP</a:t>
            </a:r>
          </a:p>
        </p:txBody>
      </p:sp>
      <p:pic>
        <p:nvPicPr>
          <p:cNvPr id="51" name="Picture 50"/>
          <p:cNvPicPr>
            <a:picLocks noChangeAspect="1"/>
          </p:cNvPicPr>
          <p:nvPr/>
        </p:nvPicPr>
        <p:blipFill rotWithShape="1">
          <a:blip r:embed="rId12"/>
          <a:srcRect l="33919" t="7339" r="19732" b="7339"/>
          <a:stretch/>
        </p:blipFill>
        <p:spPr>
          <a:xfrm>
            <a:off x="10953477" y="4481972"/>
            <a:ext cx="1412615" cy="2604090"/>
          </a:xfrm>
          <a:prstGeom prst="rect">
            <a:avLst/>
          </a:prstGeom>
        </p:spPr>
      </p:pic>
    </p:spTree>
    <p:extLst>
      <p:ext uri="{BB962C8B-B14F-4D97-AF65-F5344CB8AC3E}">
        <p14:creationId xmlns:p14="http://schemas.microsoft.com/office/powerpoint/2010/main" val="3504259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nodeType="withEffect">
                                  <p:stCondLst>
                                    <p:cond delay="100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par>
                                <p:cTn id="14" presetID="42" presetClass="entr" presetSubtype="0" fill="hold" grpId="0" nodeType="withEffect">
                                  <p:stCondLst>
                                    <p:cond delay="150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anim calcmode="lin" valueType="num">
                                      <p:cBhvr>
                                        <p:cTn id="17" dur="1000" fill="hold"/>
                                        <p:tgtEl>
                                          <p:spTgt spid="23"/>
                                        </p:tgtEl>
                                        <p:attrNameLst>
                                          <p:attrName>ppt_x</p:attrName>
                                        </p:attrNameLst>
                                      </p:cBhvr>
                                      <p:tavLst>
                                        <p:tav tm="0">
                                          <p:val>
                                            <p:strVal val="#ppt_x"/>
                                          </p:val>
                                        </p:tav>
                                        <p:tav tm="100000">
                                          <p:val>
                                            <p:strVal val="#ppt_x"/>
                                          </p:val>
                                        </p:tav>
                                      </p:tavLst>
                                    </p:anim>
                                    <p:anim calcmode="lin" valueType="num">
                                      <p:cBhvr>
                                        <p:cTn id="18" dur="1000" fill="hold"/>
                                        <p:tgtEl>
                                          <p:spTgt spid="23"/>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15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200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1000"/>
                                        <p:tgtEl>
                                          <p:spTgt spid="27"/>
                                        </p:tgtEl>
                                      </p:cBhvr>
                                    </p:animEffect>
                                    <p:anim calcmode="lin" valueType="num">
                                      <p:cBhvr>
                                        <p:cTn id="27" dur="1000" fill="hold"/>
                                        <p:tgtEl>
                                          <p:spTgt spid="27"/>
                                        </p:tgtEl>
                                        <p:attrNameLst>
                                          <p:attrName>ppt_x</p:attrName>
                                        </p:attrNameLst>
                                      </p:cBhvr>
                                      <p:tavLst>
                                        <p:tav tm="0">
                                          <p:val>
                                            <p:strVal val="#ppt_x"/>
                                          </p:val>
                                        </p:tav>
                                        <p:tav tm="100000">
                                          <p:val>
                                            <p:strVal val="#ppt_x"/>
                                          </p:val>
                                        </p:tav>
                                      </p:tavLst>
                                    </p:anim>
                                    <p:anim calcmode="lin" valueType="num">
                                      <p:cBhvr>
                                        <p:cTn id="28" dur="1000" fill="hold"/>
                                        <p:tgtEl>
                                          <p:spTgt spid="2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200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50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1000"/>
                                        <p:tgtEl>
                                          <p:spTgt spid="30"/>
                                        </p:tgtEl>
                                      </p:cBhvr>
                                    </p:animEffect>
                                    <p:anim calcmode="lin" valueType="num">
                                      <p:cBhvr>
                                        <p:cTn id="37" dur="1000" fill="hold"/>
                                        <p:tgtEl>
                                          <p:spTgt spid="30"/>
                                        </p:tgtEl>
                                        <p:attrNameLst>
                                          <p:attrName>ppt_x</p:attrName>
                                        </p:attrNameLst>
                                      </p:cBhvr>
                                      <p:tavLst>
                                        <p:tav tm="0">
                                          <p:val>
                                            <p:strVal val="#ppt_x"/>
                                          </p:val>
                                        </p:tav>
                                        <p:tav tm="100000">
                                          <p:val>
                                            <p:strVal val="#ppt_x"/>
                                          </p:val>
                                        </p:tav>
                                      </p:tavLst>
                                    </p:anim>
                                    <p:anim calcmode="lin" valueType="num">
                                      <p:cBhvr>
                                        <p:cTn id="38" dur="1000" fill="hold"/>
                                        <p:tgtEl>
                                          <p:spTgt spid="30"/>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250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1000"/>
                                        <p:tgtEl>
                                          <p:spTgt spid="21"/>
                                        </p:tgtEl>
                                      </p:cBhvr>
                                    </p:animEffect>
                                    <p:anim calcmode="lin" valueType="num">
                                      <p:cBhvr>
                                        <p:cTn id="42" dur="1000" fill="hold"/>
                                        <p:tgtEl>
                                          <p:spTgt spid="21"/>
                                        </p:tgtEl>
                                        <p:attrNameLst>
                                          <p:attrName>ppt_x</p:attrName>
                                        </p:attrNameLst>
                                      </p:cBhvr>
                                      <p:tavLst>
                                        <p:tav tm="0">
                                          <p:val>
                                            <p:strVal val="#ppt_x"/>
                                          </p:val>
                                        </p:tav>
                                        <p:tav tm="100000">
                                          <p:val>
                                            <p:strVal val="#ppt_x"/>
                                          </p:val>
                                        </p:tav>
                                      </p:tavLst>
                                    </p:anim>
                                    <p:anim calcmode="lin" valueType="num">
                                      <p:cBhvr>
                                        <p:cTn id="43" dur="1000" fill="hold"/>
                                        <p:tgtEl>
                                          <p:spTgt spid="2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300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1000"/>
                                        <p:tgtEl>
                                          <p:spTgt spid="37"/>
                                        </p:tgtEl>
                                      </p:cBhvr>
                                    </p:animEffect>
                                    <p:anim calcmode="lin" valueType="num">
                                      <p:cBhvr>
                                        <p:cTn id="47" dur="1000" fill="hold"/>
                                        <p:tgtEl>
                                          <p:spTgt spid="37"/>
                                        </p:tgtEl>
                                        <p:attrNameLst>
                                          <p:attrName>ppt_x</p:attrName>
                                        </p:attrNameLst>
                                      </p:cBhvr>
                                      <p:tavLst>
                                        <p:tav tm="0">
                                          <p:val>
                                            <p:strVal val="#ppt_x"/>
                                          </p:val>
                                        </p:tav>
                                        <p:tav tm="100000">
                                          <p:val>
                                            <p:strVal val="#ppt_x"/>
                                          </p:val>
                                        </p:tav>
                                      </p:tavLst>
                                    </p:anim>
                                    <p:anim calcmode="lin" valueType="num">
                                      <p:cBhvr>
                                        <p:cTn id="48" dur="1000" fill="hold"/>
                                        <p:tgtEl>
                                          <p:spTgt spid="37"/>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300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1000"/>
                                        <p:tgtEl>
                                          <p:spTgt spid="26"/>
                                        </p:tgtEl>
                                      </p:cBhvr>
                                    </p:animEffect>
                                    <p:anim calcmode="lin" valueType="num">
                                      <p:cBhvr>
                                        <p:cTn id="52" dur="1000" fill="hold"/>
                                        <p:tgtEl>
                                          <p:spTgt spid="26"/>
                                        </p:tgtEl>
                                        <p:attrNameLst>
                                          <p:attrName>ppt_x</p:attrName>
                                        </p:attrNameLst>
                                      </p:cBhvr>
                                      <p:tavLst>
                                        <p:tav tm="0">
                                          <p:val>
                                            <p:strVal val="#ppt_x"/>
                                          </p:val>
                                        </p:tav>
                                        <p:tav tm="100000">
                                          <p:val>
                                            <p:strVal val="#ppt_x"/>
                                          </p:val>
                                        </p:tav>
                                      </p:tavLst>
                                    </p:anim>
                                    <p:anim calcmode="lin" valueType="num">
                                      <p:cBhvr>
                                        <p:cTn id="53" dur="1000" fill="hold"/>
                                        <p:tgtEl>
                                          <p:spTgt spid="26"/>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1500"/>
                                  </p:stCondLst>
                                  <p:childTnLst>
                                    <p:set>
                                      <p:cBhvr>
                                        <p:cTn id="55" dur="1" fill="hold">
                                          <p:stCondLst>
                                            <p:cond delay="0"/>
                                          </p:stCondLst>
                                        </p:cTn>
                                        <p:tgtEl>
                                          <p:spTgt spid="1026"/>
                                        </p:tgtEl>
                                        <p:attrNameLst>
                                          <p:attrName>style.visibility</p:attrName>
                                        </p:attrNameLst>
                                      </p:cBhvr>
                                      <p:to>
                                        <p:strVal val="visible"/>
                                      </p:to>
                                    </p:set>
                                    <p:animEffect transition="in" filter="fade">
                                      <p:cBhvr>
                                        <p:cTn id="56" dur="1000"/>
                                        <p:tgtEl>
                                          <p:spTgt spid="1026"/>
                                        </p:tgtEl>
                                      </p:cBhvr>
                                    </p:animEffect>
                                    <p:anim calcmode="lin" valueType="num">
                                      <p:cBhvr>
                                        <p:cTn id="57" dur="1000" fill="hold"/>
                                        <p:tgtEl>
                                          <p:spTgt spid="1026"/>
                                        </p:tgtEl>
                                        <p:attrNameLst>
                                          <p:attrName>ppt_x</p:attrName>
                                        </p:attrNameLst>
                                      </p:cBhvr>
                                      <p:tavLst>
                                        <p:tav tm="0">
                                          <p:val>
                                            <p:strVal val="#ppt_x"/>
                                          </p:val>
                                        </p:tav>
                                        <p:tav tm="100000">
                                          <p:val>
                                            <p:strVal val="#ppt_x"/>
                                          </p:val>
                                        </p:tav>
                                      </p:tavLst>
                                    </p:anim>
                                    <p:anim calcmode="lin" valueType="num">
                                      <p:cBhvr>
                                        <p:cTn id="58" dur="1000" fill="hold"/>
                                        <p:tgtEl>
                                          <p:spTgt spid="102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150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1000"/>
                                        <p:tgtEl>
                                          <p:spTgt spid="20"/>
                                        </p:tgtEl>
                                      </p:cBhvr>
                                    </p:animEffect>
                                    <p:anim calcmode="lin" valueType="num">
                                      <p:cBhvr>
                                        <p:cTn id="62" dur="1000" fill="hold"/>
                                        <p:tgtEl>
                                          <p:spTgt spid="20"/>
                                        </p:tgtEl>
                                        <p:attrNameLst>
                                          <p:attrName>ppt_x</p:attrName>
                                        </p:attrNameLst>
                                      </p:cBhvr>
                                      <p:tavLst>
                                        <p:tav tm="0">
                                          <p:val>
                                            <p:strVal val="#ppt_x"/>
                                          </p:val>
                                        </p:tav>
                                        <p:tav tm="100000">
                                          <p:val>
                                            <p:strVal val="#ppt_x"/>
                                          </p:val>
                                        </p:tav>
                                      </p:tavLst>
                                    </p:anim>
                                    <p:anim calcmode="lin" valueType="num">
                                      <p:cBhvr>
                                        <p:cTn id="63" dur="1000" fill="hold"/>
                                        <p:tgtEl>
                                          <p:spTgt spid="20"/>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2000"/>
                                  </p:stCondLst>
                                  <p:childTnLst>
                                    <p:set>
                                      <p:cBhvr>
                                        <p:cTn id="65" dur="1" fill="hold">
                                          <p:stCondLst>
                                            <p:cond delay="0"/>
                                          </p:stCondLst>
                                        </p:cTn>
                                        <p:tgtEl>
                                          <p:spTgt spid="34"/>
                                        </p:tgtEl>
                                        <p:attrNameLst>
                                          <p:attrName>style.visibility</p:attrName>
                                        </p:attrNameLst>
                                      </p:cBhvr>
                                      <p:to>
                                        <p:strVal val="visible"/>
                                      </p:to>
                                    </p:set>
                                    <p:animEffect transition="in" filter="fade">
                                      <p:cBhvr>
                                        <p:cTn id="66" dur="1000"/>
                                        <p:tgtEl>
                                          <p:spTgt spid="34"/>
                                        </p:tgtEl>
                                      </p:cBhvr>
                                    </p:animEffect>
                                    <p:anim calcmode="lin" valueType="num">
                                      <p:cBhvr>
                                        <p:cTn id="67" dur="1000" fill="hold"/>
                                        <p:tgtEl>
                                          <p:spTgt spid="34"/>
                                        </p:tgtEl>
                                        <p:attrNameLst>
                                          <p:attrName>ppt_x</p:attrName>
                                        </p:attrNameLst>
                                      </p:cBhvr>
                                      <p:tavLst>
                                        <p:tav tm="0">
                                          <p:val>
                                            <p:strVal val="#ppt_x"/>
                                          </p:val>
                                        </p:tav>
                                        <p:tav tm="100000">
                                          <p:val>
                                            <p:strVal val="#ppt_x"/>
                                          </p:val>
                                        </p:tav>
                                      </p:tavLst>
                                    </p:anim>
                                    <p:anim calcmode="lin" valueType="num">
                                      <p:cBhvr>
                                        <p:cTn id="68" dur="1000" fill="hold"/>
                                        <p:tgtEl>
                                          <p:spTgt spid="34"/>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2000"/>
                                  </p:stCondLst>
                                  <p:childTnLst>
                                    <p:set>
                                      <p:cBhvr>
                                        <p:cTn id="70" dur="1" fill="hold">
                                          <p:stCondLst>
                                            <p:cond delay="0"/>
                                          </p:stCondLst>
                                        </p:cTn>
                                        <p:tgtEl>
                                          <p:spTgt spid="5"/>
                                        </p:tgtEl>
                                        <p:attrNameLst>
                                          <p:attrName>style.visibility</p:attrName>
                                        </p:attrNameLst>
                                      </p:cBhvr>
                                      <p:to>
                                        <p:strVal val="visible"/>
                                      </p:to>
                                    </p:set>
                                    <p:animEffect transition="in" filter="fade">
                                      <p:cBhvr>
                                        <p:cTn id="71" dur="1000"/>
                                        <p:tgtEl>
                                          <p:spTgt spid="5"/>
                                        </p:tgtEl>
                                      </p:cBhvr>
                                    </p:animEffect>
                                    <p:anim calcmode="lin" valueType="num">
                                      <p:cBhvr>
                                        <p:cTn id="72" dur="1000" fill="hold"/>
                                        <p:tgtEl>
                                          <p:spTgt spid="5"/>
                                        </p:tgtEl>
                                        <p:attrNameLst>
                                          <p:attrName>ppt_x</p:attrName>
                                        </p:attrNameLst>
                                      </p:cBhvr>
                                      <p:tavLst>
                                        <p:tav tm="0">
                                          <p:val>
                                            <p:strVal val="#ppt_x"/>
                                          </p:val>
                                        </p:tav>
                                        <p:tav tm="100000">
                                          <p:val>
                                            <p:strVal val="#ppt_x"/>
                                          </p:val>
                                        </p:tav>
                                      </p:tavLst>
                                    </p:anim>
                                    <p:anim calcmode="lin" valueType="num">
                                      <p:cBhvr>
                                        <p:cTn id="73" dur="1000" fill="hold"/>
                                        <p:tgtEl>
                                          <p:spTgt spid="5"/>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300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1000"/>
                                        <p:tgtEl>
                                          <p:spTgt spid="31"/>
                                        </p:tgtEl>
                                      </p:cBhvr>
                                    </p:animEffect>
                                    <p:anim calcmode="lin" valueType="num">
                                      <p:cBhvr>
                                        <p:cTn id="77" dur="1000" fill="hold"/>
                                        <p:tgtEl>
                                          <p:spTgt spid="31"/>
                                        </p:tgtEl>
                                        <p:attrNameLst>
                                          <p:attrName>ppt_x</p:attrName>
                                        </p:attrNameLst>
                                      </p:cBhvr>
                                      <p:tavLst>
                                        <p:tav tm="0">
                                          <p:val>
                                            <p:strVal val="#ppt_x"/>
                                          </p:val>
                                        </p:tav>
                                        <p:tav tm="100000">
                                          <p:val>
                                            <p:strVal val="#ppt_x"/>
                                          </p:val>
                                        </p:tav>
                                      </p:tavLst>
                                    </p:anim>
                                    <p:anim calcmode="lin" valueType="num">
                                      <p:cBhvr>
                                        <p:cTn id="78" dur="1000" fill="hold"/>
                                        <p:tgtEl>
                                          <p:spTgt spid="31"/>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300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1000"/>
                                        <p:tgtEl>
                                          <p:spTgt spid="44"/>
                                        </p:tgtEl>
                                      </p:cBhvr>
                                    </p:animEffect>
                                    <p:anim calcmode="lin" valueType="num">
                                      <p:cBhvr>
                                        <p:cTn id="82" dur="1000" fill="hold"/>
                                        <p:tgtEl>
                                          <p:spTgt spid="44"/>
                                        </p:tgtEl>
                                        <p:attrNameLst>
                                          <p:attrName>ppt_x</p:attrName>
                                        </p:attrNameLst>
                                      </p:cBhvr>
                                      <p:tavLst>
                                        <p:tav tm="0">
                                          <p:val>
                                            <p:strVal val="#ppt_x"/>
                                          </p:val>
                                        </p:tav>
                                        <p:tav tm="100000">
                                          <p:val>
                                            <p:strVal val="#ppt_x"/>
                                          </p:val>
                                        </p:tav>
                                      </p:tavLst>
                                    </p:anim>
                                    <p:anim calcmode="lin" valueType="num">
                                      <p:cBhvr>
                                        <p:cTn id="83" dur="1000" fill="hold"/>
                                        <p:tgtEl>
                                          <p:spTgt spid="44"/>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3500"/>
                                  </p:stCondLst>
                                  <p:childTnLst>
                                    <p:set>
                                      <p:cBhvr>
                                        <p:cTn id="85" dur="1" fill="hold">
                                          <p:stCondLst>
                                            <p:cond delay="0"/>
                                          </p:stCondLst>
                                        </p:cTn>
                                        <p:tgtEl>
                                          <p:spTgt spid="50"/>
                                        </p:tgtEl>
                                        <p:attrNameLst>
                                          <p:attrName>style.visibility</p:attrName>
                                        </p:attrNameLst>
                                      </p:cBhvr>
                                      <p:to>
                                        <p:strVal val="visible"/>
                                      </p:to>
                                    </p:set>
                                    <p:animEffect transition="in" filter="fade">
                                      <p:cBhvr>
                                        <p:cTn id="86" dur="1000"/>
                                        <p:tgtEl>
                                          <p:spTgt spid="50"/>
                                        </p:tgtEl>
                                      </p:cBhvr>
                                    </p:animEffect>
                                    <p:anim calcmode="lin" valueType="num">
                                      <p:cBhvr>
                                        <p:cTn id="87" dur="1000" fill="hold"/>
                                        <p:tgtEl>
                                          <p:spTgt spid="50"/>
                                        </p:tgtEl>
                                        <p:attrNameLst>
                                          <p:attrName>ppt_x</p:attrName>
                                        </p:attrNameLst>
                                      </p:cBhvr>
                                      <p:tavLst>
                                        <p:tav tm="0">
                                          <p:val>
                                            <p:strVal val="#ppt_x"/>
                                          </p:val>
                                        </p:tav>
                                        <p:tav tm="100000">
                                          <p:val>
                                            <p:strVal val="#ppt_x"/>
                                          </p:val>
                                        </p:tav>
                                      </p:tavLst>
                                    </p:anim>
                                    <p:anim calcmode="lin" valueType="num">
                                      <p:cBhvr>
                                        <p:cTn id="88" dur="1000" fill="hold"/>
                                        <p:tgtEl>
                                          <p:spTgt spid="50"/>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3500"/>
                                  </p:stCondLst>
                                  <p:childTnLst>
                                    <p:set>
                                      <p:cBhvr>
                                        <p:cTn id="90" dur="1" fill="hold">
                                          <p:stCondLst>
                                            <p:cond delay="0"/>
                                          </p:stCondLst>
                                        </p:cTn>
                                        <p:tgtEl>
                                          <p:spTgt spid="1028"/>
                                        </p:tgtEl>
                                        <p:attrNameLst>
                                          <p:attrName>style.visibility</p:attrName>
                                        </p:attrNameLst>
                                      </p:cBhvr>
                                      <p:to>
                                        <p:strVal val="visible"/>
                                      </p:to>
                                    </p:set>
                                    <p:animEffect transition="in" filter="fade">
                                      <p:cBhvr>
                                        <p:cTn id="91" dur="1000"/>
                                        <p:tgtEl>
                                          <p:spTgt spid="1028"/>
                                        </p:tgtEl>
                                      </p:cBhvr>
                                    </p:animEffect>
                                    <p:anim calcmode="lin" valueType="num">
                                      <p:cBhvr>
                                        <p:cTn id="92" dur="1000" fill="hold"/>
                                        <p:tgtEl>
                                          <p:spTgt spid="1028"/>
                                        </p:tgtEl>
                                        <p:attrNameLst>
                                          <p:attrName>ppt_x</p:attrName>
                                        </p:attrNameLst>
                                      </p:cBhvr>
                                      <p:tavLst>
                                        <p:tav tm="0">
                                          <p:val>
                                            <p:strVal val="#ppt_x"/>
                                          </p:val>
                                        </p:tav>
                                        <p:tav tm="100000">
                                          <p:val>
                                            <p:strVal val="#ppt_x"/>
                                          </p:val>
                                        </p:tav>
                                      </p:tavLst>
                                    </p:anim>
                                    <p:anim calcmode="lin" valueType="num">
                                      <p:cBhvr>
                                        <p:cTn id="93"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23" grpId="0"/>
      <p:bldP spid="27" grpId="0"/>
      <p:bldP spid="30" grpId="0"/>
      <p:bldP spid="31" grpId="0"/>
      <p:bldP spid="37" grpId="0"/>
      <p:bldP spid="50" grpId="0"/>
      <p:bldP spid="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99498" y="2553158"/>
            <a:ext cx="3437479" cy="1888209"/>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1500" b="0" i="0" u="none" strike="noStrike" kern="0" cap="none" spc="0" normalizeH="0" baseline="0" noProof="0" dirty="0">
                <a:ln>
                  <a:noFill/>
                </a:ln>
                <a:gradFill>
                  <a:gsLst>
                    <a:gs pos="2917">
                      <a:schemeClr val="tx1"/>
                    </a:gs>
                    <a:gs pos="30000">
                      <a:schemeClr val="tx1"/>
                    </a:gs>
                  </a:gsLst>
                  <a:lin ang="5400000" scaled="0"/>
                </a:gradFill>
                <a:effectLst/>
                <a:uLnTx/>
                <a:uFillTx/>
                <a:latin typeface="+mj-lt"/>
              </a:rPr>
              <a:t>Q&amp;A</a:t>
            </a:r>
            <a:endParaRPr kumimoji="0" lang="fi-FI" sz="11500" b="0" i="0" u="none" strike="noStrike" kern="0" cap="none" spc="0" normalizeH="0" baseline="0" noProof="0" dirty="0" err="1">
              <a:ln>
                <a:noFill/>
              </a:ln>
              <a:gradFill>
                <a:gsLst>
                  <a:gs pos="2917">
                    <a:schemeClr val="tx1"/>
                  </a:gs>
                  <a:gs pos="30000">
                    <a:schemeClr val="tx1"/>
                  </a:gs>
                </a:gsLst>
                <a:lin ang="5400000" scaled="0"/>
              </a:gradFill>
              <a:effectLst/>
              <a:uLnTx/>
              <a:uFillTx/>
              <a:latin typeface="+mj-lt"/>
            </a:endParaRPr>
          </a:p>
        </p:txBody>
      </p:sp>
    </p:spTree>
    <p:extLst>
      <p:ext uri="{BB962C8B-B14F-4D97-AF65-F5344CB8AC3E}">
        <p14:creationId xmlns:p14="http://schemas.microsoft.com/office/powerpoint/2010/main" val="3971392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3983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 slide</a:t>
            </a:r>
          </a:p>
        </p:txBody>
      </p:sp>
      <p:sp>
        <p:nvSpPr>
          <p:cNvPr id="5" name="Text Placeholder 4"/>
          <p:cNvSpPr>
            <a:spLocks noGrp="1"/>
          </p:cNvSpPr>
          <p:nvPr>
            <p:ph type="body" sz="quarter" idx="10"/>
          </p:nvPr>
        </p:nvSpPr>
        <p:spPr>
          <a:xfrm>
            <a:off x="274640" y="1212850"/>
            <a:ext cx="7451108" cy="5207579"/>
          </a:xfrm>
        </p:spPr>
        <p:txBody>
          <a:bodyPr vert="horz" wrap="square" lIns="146304" tIns="91440" rIns="146304" bIns="91440" rtlCol="0">
            <a:spAutoFit/>
          </a:bodyPr>
          <a:lstStyle/>
          <a:p>
            <a:pPr marL="690563"/>
            <a:r>
              <a:rPr lang="en-US" sz="3200" dirty="0">
                <a:gradFill>
                  <a:gsLst>
                    <a:gs pos="1250">
                      <a:schemeClr val="tx1"/>
                    </a:gs>
                    <a:gs pos="99000">
                      <a:schemeClr val="tx1"/>
                    </a:gs>
                  </a:gsLst>
                  <a:lin ang="5400000" scaled="0"/>
                </a:gradFill>
              </a:rPr>
              <a:t>Introduction to remote operations in SharePoint</a:t>
            </a:r>
          </a:p>
          <a:p>
            <a:pPr marL="690563"/>
            <a:r>
              <a:rPr lang="en-US" sz="3200" dirty="0">
                <a:gradFill>
                  <a:gsLst>
                    <a:gs pos="1250">
                      <a:schemeClr val="tx1"/>
                    </a:gs>
                    <a:gs pos="99000">
                      <a:schemeClr val="tx1"/>
                    </a:gs>
                  </a:gsLst>
                  <a:lin ang="5400000" scaled="0"/>
                </a:gradFill>
              </a:rPr>
              <a:t>PnP to the rescue: the remote timer job framework</a:t>
            </a:r>
          </a:p>
          <a:p>
            <a:pPr marL="690563"/>
            <a:r>
              <a:rPr lang="en-US" sz="3200" dirty="0">
                <a:gradFill>
                  <a:gsLst>
                    <a:gs pos="1250">
                      <a:schemeClr val="tx1"/>
                    </a:gs>
                    <a:gs pos="99000">
                      <a:schemeClr val="tx1"/>
                    </a:gs>
                  </a:gsLst>
                  <a:lin ang="5400000" scaled="0"/>
                </a:gradFill>
              </a:rPr>
              <a:t>Demo</a:t>
            </a:r>
          </a:p>
          <a:p>
            <a:pPr marL="690563"/>
            <a:endParaRPr lang="en-US" sz="3200" dirty="0">
              <a:gradFill>
                <a:gsLst>
                  <a:gs pos="1250">
                    <a:schemeClr val="tx1"/>
                  </a:gs>
                  <a:gs pos="99000">
                    <a:schemeClr val="tx1"/>
                  </a:gs>
                </a:gsLst>
                <a:lin ang="5400000" scaled="0"/>
              </a:gradFill>
            </a:endParaRPr>
          </a:p>
          <a:p>
            <a:pPr marL="690563"/>
            <a:r>
              <a:rPr lang="en-US" sz="3200" dirty="0">
                <a:gradFill>
                  <a:gsLst>
                    <a:gs pos="1250">
                      <a:schemeClr val="tx1"/>
                    </a:gs>
                    <a:gs pos="99000">
                      <a:schemeClr val="tx1"/>
                    </a:gs>
                  </a:gsLst>
                  <a:lin ang="5400000" scaled="0"/>
                </a:gradFill>
              </a:rPr>
              <a:t>Using Azure as the platform to host your remote operations</a:t>
            </a:r>
          </a:p>
          <a:p>
            <a:pPr marL="690563"/>
            <a:endParaRPr lang="en-US" sz="3200" dirty="0">
              <a:gradFill>
                <a:gsLst>
                  <a:gs pos="1250">
                    <a:schemeClr val="tx1"/>
                  </a:gs>
                  <a:gs pos="99000">
                    <a:schemeClr val="tx1"/>
                  </a:gs>
                </a:gsLst>
                <a:lin ang="5400000" scaled="0"/>
              </a:gradFill>
            </a:endParaRPr>
          </a:p>
          <a:p>
            <a:pPr marL="690563"/>
            <a:r>
              <a:rPr lang="en-US" sz="3200" dirty="0">
                <a:gradFill>
                  <a:gsLst>
                    <a:gs pos="1250">
                      <a:schemeClr val="tx1"/>
                    </a:gs>
                    <a:gs pos="99000">
                      <a:schemeClr val="tx1"/>
                    </a:gs>
                  </a:gsLst>
                  <a:lin ang="5400000" scaled="0"/>
                </a:gradFill>
              </a:rPr>
              <a:t>HOL</a:t>
            </a:r>
          </a:p>
        </p:txBody>
      </p:sp>
      <p:grpSp>
        <p:nvGrpSpPr>
          <p:cNvPr id="8" name="Group 7"/>
          <p:cNvGrpSpPr/>
          <p:nvPr/>
        </p:nvGrpSpPr>
        <p:grpSpPr>
          <a:xfrm>
            <a:off x="457580" y="2341896"/>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grpSp>
        <p:nvGrpSpPr>
          <p:cNvPr id="9" name="Group 8"/>
          <p:cNvGrpSpPr/>
          <p:nvPr/>
        </p:nvGrpSpPr>
        <p:grpSpPr>
          <a:xfrm>
            <a:off x="457580" y="1385276"/>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grpSp>
        <p:nvGrpSpPr>
          <p:cNvPr id="12" name="Group 11"/>
          <p:cNvGrpSpPr/>
          <p:nvPr/>
        </p:nvGrpSpPr>
        <p:grpSpPr>
          <a:xfrm>
            <a:off x="457580" y="3298516"/>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grpSp>
        <p:nvGrpSpPr>
          <p:cNvPr id="15" name="Group 14"/>
          <p:cNvGrpSpPr/>
          <p:nvPr/>
        </p:nvGrpSpPr>
        <p:grpSpPr>
          <a:xfrm>
            <a:off x="469450" y="4317786"/>
            <a:ext cx="364194" cy="364194"/>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grpSp>
        <p:nvGrpSpPr>
          <p:cNvPr id="18" name="Group 17"/>
          <p:cNvGrpSpPr/>
          <p:nvPr/>
        </p:nvGrpSpPr>
        <p:grpSpPr>
          <a:xfrm>
            <a:off x="452148" y="5866832"/>
            <a:ext cx="364194" cy="364194"/>
            <a:chOff x="457580" y="2341896"/>
            <a:chExt cx="364194" cy="364194"/>
          </a:xfrm>
        </p:grpSpPr>
        <p:sp>
          <p:nvSpPr>
            <p:cNvPr id="19" name="Oval 18"/>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0" name="Right Arrow 19"/>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spTree>
    <p:extLst>
      <p:ext uri="{BB962C8B-B14F-4D97-AF65-F5344CB8AC3E}">
        <p14:creationId xmlns:p14="http://schemas.microsoft.com/office/powerpoint/2010/main" val="310684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03438" y="1633687"/>
            <a:ext cx="8125878" cy="2179058"/>
          </a:xfrm>
        </p:spPr>
        <p:txBody>
          <a:bodyPr/>
          <a:lstStyle/>
          <a:p>
            <a:r>
              <a:rPr lang="en-US" sz="4800" dirty="0"/>
              <a:t>Introduction to remote operations in SharePoint</a:t>
            </a:r>
          </a:p>
        </p:txBody>
      </p:sp>
      <p:sp>
        <p:nvSpPr>
          <p:cNvPr id="5" name="Text Placeholder 4"/>
          <p:cNvSpPr>
            <a:spLocks noGrp="1"/>
          </p:cNvSpPr>
          <p:nvPr>
            <p:ph type="body" sz="quarter" idx="12"/>
          </p:nvPr>
        </p:nvSpPr>
        <p:spPr/>
        <p:txBody>
          <a:bodyPr/>
          <a:lstStyle/>
          <a:p>
            <a:r>
              <a:rPr lang="en-US" dirty="0"/>
              <a:t>1</a:t>
            </a:r>
          </a:p>
        </p:txBody>
      </p:sp>
      <p:pic>
        <p:nvPicPr>
          <p:cNvPr id="6" name="Picture 5"/>
          <p:cNvPicPr>
            <a:picLocks noChangeAspect="1"/>
          </p:cNvPicPr>
          <p:nvPr/>
        </p:nvPicPr>
        <p:blipFill>
          <a:blip r:embed="rId2"/>
          <a:stretch>
            <a:fillRect/>
          </a:stretch>
        </p:blipFill>
        <p:spPr>
          <a:xfrm>
            <a:off x="6645047" y="3726250"/>
            <a:ext cx="5334228" cy="2788849"/>
          </a:xfrm>
          <a:prstGeom prst="rect">
            <a:avLst/>
          </a:prstGeom>
        </p:spPr>
      </p:pic>
    </p:spTree>
    <p:extLst>
      <p:ext uri="{BB962C8B-B14F-4D97-AF65-F5344CB8AC3E}">
        <p14:creationId xmlns:p14="http://schemas.microsoft.com/office/powerpoint/2010/main" val="1467687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29630" y="1396844"/>
            <a:ext cx="5885714" cy="2847619"/>
          </a:xfrm>
          <a:prstGeom prst="rect">
            <a:avLst/>
          </a:prstGeom>
          <a:ln>
            <a:solidFill>
              <a:srgbClr val="0078D7"/>
            </a:solidFill>
          </a:ln>
        </p:spPr>
      </p:pic>
      <p:pic>
        <p:nvPicPr>
          <p:cNvPr id="6" name="Picture 5"/>
          <p:cNvPicPr>
            <a:picLocks noChangeAspect="1"/>
          </p:cNvPicPr>
          <p:nvPr/>
        </p:nvPicPr>
        <p:blipFill>
          <a:blip r:embed="rId4"/>
          <a:stretch>
            <a:fillRect/>
          </a:stretch>
        </p:blipFill>
        <p:spPr>
          <a:xfrm>
            <a:off x="5754510" y="1812361"/>
            <a:ext cx="5952381" cy="3028571"/>
          </a:xfrm>
          <a:prstGeom prst="rect">
            <a:avLst/>
          </a:prstGeom>
          <a:ln>
            <a:solidFill>
              <a:srgbClr val="0078D7"/>
            </a:solidFill>
          </a:ln>
        </p:spPr>
      </p:pic>
      <p:sp>
        <p:nvSpPr>
          <p:cNvPr id="7" name="Rectangular Callout 6"/>
          <p:cNvSpPr/>
          <p:nvPr/>
        </p:nvSpPr>
        <p:spPr bwMode="auto">
          <a:xfrm>
            <a:off x="3938187" y="5536085"/>
            <a:ext cx="2966815" cy="316833"/>
          </a:xfrm>
          <a:prstGeom prst="wedgeRectCallout">
            <a:avLst>
              <a:gd name="adj1" fmla="val 88753"/>
              <a:gd name="adj2" fmla="val -318189"/>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nl-BE"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 name="Title 1"/>
          <p:cNvSpPr>
            <a:spLocks noGrp="1"/>
          </p:cNvSpPr>
          <p:nvPr>
            <p:ph type="title"/>
          </p:nvPr>
        </p:nvSpPr>
        <p:spPr/>
        <p:txBody>
          <a:bodyPr/>
          <a:lstStyle/>
          <a:p>
            <a:r>
              <a:rPr lang="en-US" dirty="0"/>
              <a:t>How did we do this…or still do?</a:t>
            </a:r>
            <a:endParaRPr lang="nl-BE" dirty="0"/>
          </a:p>
        </p:txBody>
      </p:sp>
      <p:sp>
        <p:nvSpPr>
          <p:cNvPr id="5" name="Rectangular Callout 4"/>
          <p:cNvSpPr/>
          <p:nvPr/>
        </p:nvSpPr>
        <p:spPr bwMode="auto">
          <a:xfrm>
            <a:off x="2743200" y="5256449"/>
            <a:ext cx="4289989" cy="905854"/>
          </a:xfrm>
          <a:prstGeom prst="wedgeRectCallout">
            <a:avLst>
              <a:gd name="adj1" fmla="val -31363"/>
              <a:gd name="adj2" fmla="val -175235"/>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nl-BE" sz="1800" b="0" i="0" u="none" strike="noStrike" kern="0" cap="none" spc="0" normalizeH="0" baseline="0" noProof="0" dirty="0">
                <a:ln>
                  <a:noFill/>
                </a:ln>
                <a:solidFill>
                  <a:sysClr val="windowText" lastClr="000000"/>
                </a:solidFill>
                <a:effectLst/>
                <a:uLnTx/>
                <a:uFillTx/>
              </a:rPr>
              <a:t>public class </a:t>
            </a:r>
            <a:r>
              <a:rPr kumimoji="0" lang="nl-BE" sz="1800" b="0" i="0" u="none" strike="noStrike" kern="0" cap="none" spc="0" normalizeH="0" baseline="0" noProof="0" dirty="0" err="1">
                <a:ln>
                  <a:noFill/>
                </a:ln>
                <a:solidFill>
                  <a:sysClr val="windowText" lastClr="000000"/>
                </a:solidFill>
                <a:effectLst/>
                <a:uLnTx/>
                <a:uFillTx/>
              </a:rPr>
              <a:t>MyTimerJob</a:t>
            </a:r>
            <a:r>
              <a:rPr kumimoji="0" lang="nl-BE" sz="1800" b="0" i="0" u="none" strike="noStrike" kern="0" cap="none" spc="0" normalizeH="0" baseline="0" noProof="0" dirty="0">
                <a:ln>
                  <a:noFill/>
                </a:ln>
                <a:solidFill>
                  <a:sysClr val="windowText" lastClr="000000"/>
                </a:solidFill>
                <a:effectLst/>
                <a:uLnTx/>
                <a:uFillTx/>
              </a:rPr>
              <a:t> : </a:t>
            </a:r>
            <a:r>
              <a:rPr kumimoji="0" lang="nl-BE" sz="1800" b="1" i="0" u="none" strike="noStrike" kern="0" cap="none" spc="0" normalizeH="0" baseline="0" noProof="0" dirty="0" err="1">
                <a:ln>
                  <a:noFill/>
                </a:ln>
                <a:solidFill>
                  <a:sysClr val="windowText" lastClr="000000"/>
                </a:solidFill>
                <a:effectLst/>
                <a:uLnTx/>
                <a:uFillTx/>
              </a:rPr>
              <a:t>SPJobDefinition</a:t>
            </a:r>
            <a:r>
              <a:rPr kumimoji="0" lang="nl-BE" sz="1800" b="0" i="0" u="none" strike="noStrike" kern="0" cap="none" spc="0" normalizeH="0" baseline="0" noProof="0" dirty="0">
                <a:ln>
                  <a:noFill/>
                </a:ln>
                <a:solidFill>
                  <a:sysClr val="windowText" lastClr="000000"/>
                </a:solidFill>
                <a:effectLst/>
                <a:uLnTx/>
                <a:uFillTx/>
              </a:rPr>
              <a:t> </a:t>
            </a:r>
            <a:endParaRPr kumimoji="0" lang="nl-BE"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Tree>
    <p:extLst>
      <p:ext uri="{BB962C8B-B14F-4D97-AF65-F5344CB8AC3E}">
        <p14:creationId xmlns:p14="http://schemas.microsoft.com/office/powerpoint/2010/main" val="286687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8230759" y="3818805"/>
            <a:ext cx="2034914" cy="1333334"/>
            <a:chOff x="4395610" y="3071229"/>
            <a:chExt cx="1995195" cy="1307309"/>
          </a:xfrm>
        </p:grpSpPr>
        <p:sp>
          <p:nvSpPr>
            <p:cNvPr id="26" name="Rectangle 2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marL="0" marR="0" lvl="0" indent="0" defTabSz="932290" eaLnBrk="1" fontAlgn="base" latinLnBrk="0" hangingPunct="1">
                <a:lnSpc>
                  <a:spcPct val="100000"/>
                </a:lnSpc>
                <a:spcBef>
                  <a:spcPct val="0"/>
                </a:spcBef>
                <a:spcAft>
                  <a:spcPct val="0"/>
                </a:spcAft>
                <a:buClrTx/>
                <a:buSzTx/>
                <a:buFontTx/>
                <a:buNone/>
                <a:tabLst/>
                <a:defRPr/>
              </a:pPr>
              <a:r>
                <a:rPr kumimoji="0" lang="en-US" sz="1632"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Provider Hosted Apps</a:t>
              </a:r>
            </a:p>
          </p:txBody>
        </p:sp>
        <p:pic>
          <p:nvPicPr>
            <p:cNvPr id="27" name="Picture 26"/>
            <p:cNvPicPr>
              <a:picLocks noChangeAspect="1"/>
            </p:cNvPicPr>
            <p:nvPr/>
          </p:nvPicPr>
          <p:blipFill>
            <a:blip r:embed="rId3"/>
            <a:stretch>
              <a:fillRect/>
            </a:stretch>
          </p:blipFill>
          <p:spPr>
            <a:xfrm>
              <a:off x="5246592" y="3476941"/>
              <a:ext cx="529349" cy="417312"/>
            </a:xfrm>
            <a:prstGeom prst="rect">
              <a:avLst/>
            </a:prstGeom>
          </p:spPr>
        </p:pic>
        <p:pic>
          <p:nvPicPr>
            <p:cNvPr id="28" name="Picture 27"/>
            <p:cNvPicPr>
              <a:picLocks noChangeAspect="1"/>
            </p:cNvPicPr>
            <p:nvPr/>
          </p:nvPicPr>
          <p:blipFill>
            <a:blip r:embed="rId3"/>
            <a:stretch>
              <a:fillRect/>
            </a:stretch>
          </p:blipFill>
          <p:spPr>
            <a:xfrm>
              <a:off x="5581574" y="3585493"/>
              <a:ext cx="556200" cy="438480"/>
            </a:xfrm>
            <a:prstGeom prst="rect">
              <a:avLst/>
            </a:prstGeom>
          </p:spPr>
        </p:pic>
        <p:pic>
          <p:nvPicPr>
            <p:cNvPr id="29" name="Picture 28"/>
            <p:cNvPicPr>
              <a:picLocks noChangeAspect="1"/>
            </p:cNvPicPr>
            <p:nvPr/>
          </p:nvPicPr>
          <p:blipFill>
            <a:blip r:embed="rId4"/>
            <a:stretch>
              <a:fillRect/>
            </a:stretch>
          </p:blipFill>
          <p:spPr>
            <a:xfrm>
              <a:off x="5970309" y="3700199"/>
              <a:ext cx="420496" cy="432326"/>
            </a:xfrm>
            <a:prstGeom prst="rect">
              <a:avLst/>
            </a:prstGeom>
          </p:spPr>
        </p:pic>
        <p:pic>
          <p:nvPicPr>
            <p:cNvPr id="30" name="Picture 29"/>
            <p:cNvPicPr>
              <a:picLocks noChangeAspect="1"/>
            </p:cNvPicPr>
            <p:nvPr/>
          </p:nvPicPr>
          <p:blipFill>
            <a:blip r:embed="rId5"/>
            <a:stretch>
              <a:fillRect/>
            </a:stretch>
          </p:blipFill>
          <p:spPr>
            <a:xfrm>
              <a:off x="4893565" y="3772769"/>
              <a:ext cx="688009" cy="605769"/>
            </a:xfrm>
            <a:prstGeom prst="rect">
              <a:avLst/>
            </a:prstGeom>
          </p:spPr>
        </p:pic>
      </p:grpSp>
      <p:grpSp>
        <p:nvGrpSpPr>
          <p:cNvPr id="7" name="Group 6"/>
          <p:cNvGrpSpPr>
            <a:grpSpLocks noChangeAspect="1"/>
          </p:cNvGrpSpPr>
          <p:nvPr/>
        </p:nvGrpSpPr>
        <p:grpSpPr>
          <a:xfrm>
            <a:off x="1850115" y="1943475"/>
            <a:ext cx="3157697" cy="2680317"/>
            <a:chOff x="1189689" y="976497"/>
            <a:chExt cx="3486193" cy="2959150"/>
          </a:xfrm>
        </p:grpSpPr>
        <p:grpSp>
          <p:nvGrpSpPr>
            <p:cNvPr id="8" name="Group 7"/>
            <p:cNvGrpSpPr/>
            <p:nvPr/>
          </p:nvGrpSpPr>
          <p:grpSpPr>
            <a:xfrm>
              <a:off x="3605640" y="1950993"/>
              <a:ext cx="1070242" cy="1327793"/>
              <a:chOff x="1919646" y="3675113"/>
              <a:chExt cx="902998" cy="1126838"/>
            </a:xfrm>
          </p:grpSpPr>
          <p:pic>
            <p:nvPicPr>
              <p:cNvPr id="23" name="Picture 22"/>
              <p:cNvPicPr>
                <a:picLocks noChangeAspect="1"/>
              </p:cNvPicPr>
              <p:nvPr/>
            </p:nvPicPr>
            <p:blipFill>
              <a:blip r:embed="rId6"/>
              <a:stretch>
                <a:fillRect/>
              </a:stretch>
            </p:blipFill>
            <p:spPr>
              <a:xfrm>
                <a:off x="1919646" y="3675113"/>
                <a:ext cx="674964" cy="892879"/>
              </a:xfrm>
              <a:prstGeom prst="rect">
                <a:avLst/>
              </a:prstGeom>
            </p:spPr>
          </p:pic>
          <p:pic>
            <p:nvPicPr>
              <p:cNvPr id="24" name="Picture 23"/>
              <p:cNvPicPr>
                <a:picLocks noChangeAspect="1"/>
              </p:cNvPicPr>
              <p:nvPr/>
            </p:nvPicPr>
            <p:blipFill>
              <a:blip r:embed="rId7"/>
              <a:stretch>
                <a:fillRect/>
              </a:stretch>
            </p:blipFill>
            <p:spPr>
              <a:xfrm>
                <a:off x="2210824" y="4189471"/>
                <a:ext cx="611820" cy="612480"/>
              </a:xfrm>
              <a:prstGeom prst="rect">
                <a:avLst/>
              </a:prstGeom>
            </p:spPr>
          </p:pic>
        </p:grpSp>
        <p:grpSp>
          <p:nvGrpSpPr>
            <p:cNvPr id="9" name="Group 8"/>
            <p:cNvGrpSpPr/>
            <p:nvPr/>
          </p:nvGrpSpPr>
          <p:grpSpPr>
            <a:xfrm>
              <a:off x="1189689" y="1453879"/>
              <a:ext cx="2516893" cy="2481768"/>
              <a:chOff x="4383758" y="2311697"/>
              <a:chExt cx="2516893" cy="2481768"/>
            </a:xfrm>
          </p:grpSpPr>
          <p:sp>
            <p:nvSpPr>
              <p:cNvPr id="11" name="Rectangle 10"/>
              <p:cNvSpPr/>
              <p:nvPr/>
            </p:nvSpPr>
            <p:spPr bwMode="auto">
              <a:xfrm>
                <a:off x="4537410" y="2311697"/>
                <a:ext cx="2017543" cy="2200147"/>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marL="0" marR="0" lvl="0" indent="0" defTabSz="932290" eaLnBrk="1" fontAlgn="base" latinLnBrk="0" hangingPunct="1">
                  <a:lnSpc>
                    <a:spcPct val="100000"/>
                  </a:lnSpc>
                  <a:spcBef>
                    <a:spcPct val="0"/>
                  </a:spcBef>
                  <a:spcAft>
                    <a:spcPct val="0"/>
                  </a:spcAft>
                  <a:buClrTx/>
                  <a:buSzTx/>
                  <a:buFontTx/>
                  <a:buNone/>
                  <a:tabLst/>
                  <a:defRPr/>
                </a:pPr>
                <a:r>
                  <a:rPr kumimoji="0" lang="en-US" sz="1632"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SharePoint </a:t>
                </a:r>
                <a:br>
                  <a:rPr kumimoji="0" lang="en-US" sz="1632"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br>
                <a:r>
                  <a:rPr kumimoji="0" lang="en-US" sz="1632"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Service</a:t>
                </a:r>
              </a:p>
            </p:txBody>
          </p:sp>
          <p:grpSp>
            <p:nvGrpSpPr>
              <p:cNvPr id="12" name="Group 11"/>
              <p:cNvGrpSpPr/>
              <p:nvPr/>
            </p:nvGrpSpPr>
            <p:grpSpPr>
              <a:xfrm>
                <a:off x="5421611" y="2886866"/>
                <a:ext cx="1479040" cy="1043909"/>
                <a:chOff x="4557447" y="1721445"/>
                <a:chExt cx="1479040" cy="1043909"/>
              </a:xfrm>
            </p:grpSpPr>
            <p:pic>
              <p:nvPicPr>
                <p:cNvPr id="20" name="Picture 19"/>
                <p:cNvPicPr>
                  <a:picLocks noChangeAspect="1"/>
                </p:cNvPicPr>
                <p:nvPr/>
              </p:nvPicPr>
              <p:blipFill>
                <a:blip r:embed="rId8"/>
                <a:stretch>
                  <a:fillRect/>
                </a:stretch>
              </p:blipFill>
              <p:spPr>
                <a:xfrm>
                  <a:off x="4557447" y="1902539"/>
                  <a:ext cx="477423" cy="839046"/>
                </a:xfrm>
                <a:prstGeom prst="rect">
                  <a:avLst/>
                </a:prstGeom>
              </p:spPr>
            </p:pic>
            <p:pic>
              <p:nvPicPr>
                <p:cNvPr id="21" name="Picture 20"/>
                <p:cNvPicPr>
                  <a:picLocks noChangeAspect="1"/>
                </p:cNvPicPr>
                <p:nvPr/>
              </p:nvPicPr>
              <p:blipFill>
                <a:blip r:embed="rId8"/>
                <a:stretch>
                  <a:fillRect/>
                </a:stretch>
              </p:blipFill>
              <p:spPr>
                <a:xfrm>
                  <a:off x="4869643" y="1721445"/>
                  <a:ext cx="477423" cy="839046"/>
                </a:xfrm>
                <a:prstGeom prst="rect">
                  <a:avLst/>
                </a:prstGeom>
              </p:spPr>
            </p:pic>
            <p:pic>
              <p:nvPicPr>
                <p:cNvPr id="22" name="Picture 21"/>
                <p:cNvPicPr>
                  <a:picLocks noChangeAspect="1"/>
                </p:cNvPicPr>
                <p:nvPr/>
              </p:nvPicPr>
              <p:blipFill>
                <a:blip r:embed="rId9"/>
                <a:stretch>
                  <a:fillRect/>
                </a:stretch>
              </p:blipFill>
              <p:spPr>
                <a:xfrm>
                  <a:off x="5153580" y="1902539"/>
                  <a:ext cx="882907" cy="862815"/>
                </a:xfrm>
                <a:prstGeom prst="rect">
                  <a:avLst/>
                </a:prstGeom>
              </p:spPr>
            </p:pic>
          </p:grpSp>
          <p:grpSp>
            <p:nvGrpSpPr>
              <p:cNvPr id="13" name="Group 12"/>
              <p:cNvGrpSpPr/>
              <p:nvPr/>
            </p:nvGrpSpPr>
            <p:grpSpPr>
              <a:xfrm>
                <a:off x="4880542" y="3820782"/>
                <a:ext cx="944427" cy="972683"/>
                <a:chOff x="3981885" y="2834055"/>
                <a:chExt cx="944427" cy="972683"/>
              </a:xfrm>
            </p:grpSpPr>
            <p:pic>
              <p:nvPicPr>
                <p:cNvPr id="17" name="Picture 16"/>
                <p:cNvPicPr>
                  <a:picLocks noChangeAspect="1"/>
                </p:cNvPicPr>
                <p:nvPr/>
              </p:nvPicPr>
              <p:blipFill>
                <a:blip r:embed="rId8"/>
                <a:stretch>
                  <a:fillRect/>
                </a:stretch>
              </p:blipFill>
              <p:spPr>
                <a:xfrm>
                  <a:off x="3981885" y="2967692"/>
                  <a:ext cx="477423" cy="839046"/>
                </a:xfrm>
                <a:prstGeom prst="rect">
                  <a:avLst/>
                </a:prstGeom>
              </p:spPr>
            </p:pic>
            <p:pic>
              <p:nvPicPr>
                <p:cNvPr id="18" name="Picture 17"/>
                <p:cNvPicPr>
                  <a:picLocks noChangeAspect="1"/>
                </p:cNvPicPr>
                <p:nvPr/>
              </p:nvPicPr>
              <p:blipFill>
                <a:blip r:embed="rId8"/>
                <a:stretch>
                  <a:fillRect/>
                </a:stretch>
              </p:blipFill>
              <p:spPr>
                <a:xfrm>
                  <a:off x="4269036" y="2834055"/>
                  <a:ext cx="477423" cy="839046"/>
                </a:xfrm>
                <a:prstGeom prst="rect">
                  <a:avLst/>
                </a:prstGeom>
              </p:spPr>
            </p:pic>
            <p:pic>
              <p:nvPicPr>
                <p:cNvPr id="19" name="Picture 18"/>
                <p:cNvPicPr>
                  <a:picLocks noChangeAspect="1"/>
                </p:cNvPicPr>
                <p:nvPr/>
              </p:nvPicPr>
              <p:blipFill>
                <a:blip r:embed="rId10"/>
                <a:stretch>
                  <a:fillRect/>
                </a:stretch>
              </p:blipFill>
              <p:spPr>
                <a:xfrm>
                  <a:off x="4480085" y="3260431"/>
                  <a:ext cx="446227" cy="456212"/>
                </a:xfrm>
                <a:prstGeom prst="rect">
                  <a:avLst/>
                </a:prstGeom>
              </p:spPr>
            </p:pic>
          </p:grpSp>
          <p:grpSp>
            <p:nvGrpSpPr>
              <p:cNvPr id="14" name="Group 13"/>
              <p:cNvGrpSpPr/>
              <p:nvPr/>
            </p:nvGrpSpPr>
            <p:grpSpPr>
              <a:xfrm>
                <a:off x="4383758" y="2988031"/>
                <a:ext cx="968998" cy="971748"/>
                <a:chOff x="3601101" y="2714202"/>
                <a:chExt cx="968998" cy="971748"/>
              </a:xfrm>
            </p:grpSpPr>
            <p:pic>
              <p:nvPicPr>
                <p:cNvPr id="15" name="Picture 14"/>
                <p:cNvPicPr>
                  <a:picLocks noChangeAspect="1"/>
                </p:cNvPicPr>
                <p:nvPr/>
              </p:nvPicPr>
              <p:blipFill>
                <a:blip r:embed="rId8"/>
                <a:stretch>
                  <a:fillRect/>
                </a:stretch>
              </p:blipFill>
              <p:spPr>
                <a:xfrm>
                  <a:off x="3601101" y="2846904"/>
                  <a:ext cx="477423" cy="839046"/>
                </a:xfrm>
                <a:prstGeom prst="rect">
                  <a:avLst/>
                </a:prstGeom>
              </p:spPr>
            </p:pic>
            <p:pic>
              <p:nvPicPr>
                <p:cNvPr id="16" name="Picture 15"/>
                <p:cNvPicPr>
                  <a:picLocks noChangeAspect="1"/>
                </p:cNvPicPr>
                <p:nvPr/>
              </p:nvPicPr>
              <p:blipFill>
                <a:blip r:embed="rId11"/>
                <a:stretch>
                  <a:fillRect/>
                </a:stretch>
              </p:blipFill>
              <p:spPr>
                <a:xfrm>
                  <a:off x="3875612" y="2714202"/>
                  <a:ext cx="694487" cy="898458"/>
                </a:xfrm>
                <a:prstGeom prst="rect">
                  <a:avLst/>
                </a:prstGeom>
              </p:spPr>
            </p:pic>
          </p:grpSp>
        </p:grpSp>
        <p:pic>
          <p:nvPicPr>
            <p:cNvPr id="10" name="Picture 9"/>
            <p:cNvPicPr>
              <a:picLocks noChangeAspect="1"/>
            </p:cNvPicPr>
            <p:nvPr/>
          </p:nvPicPr>
          <p:blipFill>
            <a:blip r:embed="rId12"/>
            <a:stretch>
              <a:fillRect/>
            </a:stretch>
          </p:blipFill>
          <p:spPr>
            <a:xfrm>
              <a:off x="3058769" y="976497"/>
              <a:ext cx="1485788" cy="974496"/>
            </a:xfrm>
            <a:prstGeom prst="rect">
              <a:avLst/>
            </a:prstGeom>
          </p:spPr>
        </p:pic>
      </p:grpSp>
      <p:cxnSp>
        <p:nvCxnSpPr>
          <p:cNvPr id="31" name="Straight Arrow Connector 30"/>
          <p:cNvCxnSpPr/>
          <p:nvPr/>
        </p:nvCxnSpPr>
        <p:spPr>
          <a:xfrm flipH="1" flipV="1">
            <a:off x="4043696" y="4276021"/>
            <a:ext cx="3988825" cy="3346"/>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2" name="Group 31"/>
          <p:cNvGrpSpPr/>
          <p:nvPr/>
        </p:nvGrpSpPr>
        <p:grpSpPr>
          <a:xfrm>
            <a:off x="9836806" y="3596489"/>
            <a:ext cx="524641" cy="524641"/>
            <a:chOff x="492" y="17985"/>
            <a:chExt cx="524853" cy="524853"/>
          </a:xfrm>
          <a:solidFill>
            <a:schemeClr val="accent3"/>
          </a:solidFill>
        </p:grpSpPr>
        <p:sp>
          <p:nvSpPr>
            <p:cNvPr id="33" name="Oval 32"/>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Oval 4"/>
            <p:cNvSpPr/>
            <p:nvPr/>
          </p:nvSpPr>
          <p:spPr>
            <a:xfrm>
              <a:off x="77355" y="94848"/>
              <a:ext cx="371127" cy="371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66378" eaLnBrk="1" fontAlgn="auto" latinLnBrk="0" hangingPunct="1">
                <a:lnSpc>
                  <a:spcPct val="90000"/>
                </a:lnSpc>
                <a:spcBef>
                  <a:spcPct val="0"/>
                </a:spcBef>
                <a:spcAft>
                  <a:spcPct val="35000"/>
                </a:spcAft>
                <a:buClrTx/>
                <a:buSzTx/>
                <a:buFontTx/>
                <a:buNone/>
                <a:tabLst/>
                <a:defRPr/>
              </a:pPr>
              <a:r>
                <a:rPr kumimoji="0" lang="fi-FI" sz="2399" b="0" i="0" u="none" strike="noStrike" kern="0" cap="none" spc="0" normalizeH="0" baseline="0" noProof="0" dirty="0">
                  <a:ln>
                    <a:noFill/>
                  </a:ln>
                  <a:solidFill>
                    <a:sysClr val="windowText" lastClr="000000"/>
                  </a:solidFill>
                  <a:effectLst/>
                  <a:uLnTx/>
                  <a:uFillTx/>
                </a:rPr>
                <a:t>2</a:t>
              </a:r>
              <a:endParaRPr kumimoji="0" lang="en-US" sz="2399" b="0" i="0" u="none" strike="noStrike" kern="0" cap="none" spc="0" normalizeH="0" baseline="0" noProof="0" dirty="0">
                <a:ln>
                  <a:noFill/>
                </a:ln>
                <a:solidFill>
                  <a:sysClr val="windowText" lastClr="000000"/>
                </a:solidFill>
                <a:effectLst/>
                <a:uLnTx/>
                <a:uFillTx/>
              </a:endParaRPr>
            </a:p>
          </p:txBody>
        </p:sp>
      </p:grpSp>
      <p:cxnSp>
        <p:nvCxnSpPr>
          <p:cNvPr id="40" name="Straight Connector 39"/>
          <p:cNvCxnSpPr/>
          <p:nvPr/>
        </p:nvCxnSpPr>
        <p:spPr>
          <a:xfrm flipH="1">
            <a:off x="6445557" y="2741871"/>
            <a:ext cx="179920" cy="1375189"/>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41" name="TextBox 4"/>
          <p:cNvSpPr txBox="1"/>
          <p:nvPr/>
        </p:nvSpPr>
        <p:spPr>
          <a:xfrm>
            <a:off x="5709701" y="1772058"/>
            <a:ext cx="3628106" cy="1851672"/>
          </a:xfrm>
          <a:prstGeom prst="rect">
            <a:avLst/>
          </a:prstGeom>
          <a:solidFill>
            <a:srgbClr val="505050"/>
          </a:solidFill>
          <a:ln w="19050">
            <a:noFill/>
            <a:prstDash val="solid"/>
            <a:miter lim="800000"/>
          </a:ln>
          <a:effectLst/>
        </p:spPr>
        <p:txBody>
          <a:bodyPr wrap="square" lIns="58191" tIns="29096" rIns="93107" bIns="29096"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marR="0" lvl="1" indent="0" algn="l" defTabSz="93234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chemeClr val="bg1"/>
                </a:solidFill>
                <a:effectLst/>
                <a:uLnTx/>
                <a:uFillTx/>
                <a:latin typeface="+mn-lt"/>
                <a:ea typeface="+mn-ea"/>
                <a:cs typeface="+mn-cs"/>
              </a:rPr>
              <a:t>Scheduled execution which accesses the needed resources from the SharePoint service and performs the required automation.</a:t>
            </a:r>
          </a:p>
          <a:p>
            <a:pPr marL="0" marR="0" lvl="1" indent="0" algn="l" defTabSz="932348" rtl="0" eaLnBrk="1" fontAlgn="auto" latinLnBrk="0" hangingPunct="1">
              <a:lnSpc>
                <a:spcPct val="100000"/>
              </a:lnSpc>
              <a:spcBef>
                <a:spcPts val="0"/>
              </a:spcBef>
              <a:spcAft>
                <a:spcPts val="0"/>
              </a:spcAft>
              <a:buClrTx/>
              <a:buSzTx/>
              <a:buFontTx/>
              <a:buNone/>
              <a:tabLst/>
              <a:defRPr/>
            </a:pPr>
            <a:endParaRPr kumimoji="0" lang="fi-FI" sz="1428" b="0" i="0" u="none" strike="noStrike" kern="1200" cap="none" spc="0" normalizeH="0" baseline="0" noProof="0" dirty="0">
              <a:ln>
                <a:noFill/>
              </a:ln>
              <a:solidFill>
                <a:schemeClr val="bg1"/>
              </a:solidFill>
              <a:effectLst/>
              <a:uLnTx/>
              <a:uFillTx/>
              <a:latin typeface="+mn-lt"/>
              <a:ea typeface="+mn-ea"/>
              <a:cs typeface="+mn-cs"/>
            </a:endParaRPr>
          </a:p>
          <a:p>
            <a:pPr marL="0" marR="0" lvl="1" indent="0" algn="l" defTabSz="93234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chemeClr val="bg1"/>
                </a:solidFill>
                <a:effectLst/>
                <a:uLnTx/>
                <a:uFillTx/>
                <a:latin typeface="+mn-lt"/>
                <a:ea typeface="+mn-ea"/>
                <a:cs typeface="+mn-cs"/>
              </a:rPr>
              <a:t>Can use either specific account for connection or </a:t>
            </a:r>
            <a:r>
              <a:rPr kumimoji="0" lang="en-US" sz="1428" b="0" i="0" u="none" strike="noStrike" kern="1200" cap="none" spc="0" normalizeH="0" baseline="0" noProof="0" dirty="0" err="1">
                <a:ln>
                  <a:noFill/>
                </a:ln>
                <a:solidFill>
                  <a:schemeClr val="bg1"/>
                </a:solidFill>
                <a:effectLst/>
                <a:uLnTx/>
                <a:uFillTx/>
                <a:latin typeface="+mn-lt"/>
                <a:ea typeface="+mn-ea"/>
                <a:cs typeface="+mn-cs"/>
              </a:rPr>
              <a:t>oAuth</a:t>
            </a:r>
            <a:r>
              <a:rPr kumimoji="0" lang="en-US" sz="1428" b="0" i="0" u="none" strike="noStrike" kern="1200" cap="none" spc="0" normalizeH="0" baseline="0" noProof="0" dirty="0">
                <a:ln>
                  <a:noFill/>
                </a:ln>
                <a:solidFill>
                  <a:schemeClr val="bg1"/>
                </a:solidFill>
                <a:effectLst/>
                <a:uLnTx/>
                <a:uFillTx/>
                <a:latin typeface="+mn-lt"/>
                <a:ea typeface="+mn-ea"/>
                <a:cs typeface="+mn-cs"/>
              </a:rPr>
              <a:t> based app-only token approach</a:t>
            </a:r>
          </a:p>
        </p:txBody>
      </p:sp>
      <p:grpSp>
        <p:nvGrpSpPr>
          <p:cNvPr id="44" name="Group 43"/>
          <p:cNvGrpSpPr/>
          <p:nvPr/>
        </p:nvGrpSpPr>
        <p:grpSpPr>
          <a:xfrm>
            <a:off x="3503789" y="4286500"/>
            <a:ext cx="524641" cy="524641"/>
            <a:chOff x="492" y="17985"/>
            <a:chExt cx="524853" cy="524853"/>
          </a:xfrm>
          <a:solidFill>
            <a:schemeClr val="accent3"/>
          </a:solidFill>
        </p:grpSpPr>
        <p:sp>
          <p:nvSpPr>
            <p:cNvPr id="45" name="Oval 44"/>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Oval 4"/>
            <p:cNvSpPr/>
            <p:nvPr/>
          </p:nvSpPr>
          <p:spPr>
            <a:xfrm>
              <a:off x="77355" y="94848"/>
              <a:ext cx="371127" cy="371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66378" eaLnBrk="1" fontAlgn="auto" latinLnBrk="0" hangingPunct="1">
                <a:lnSpc>
                  <a:spcPct val="90000"/>
                </a:lnSpc>
                <a:spcBef>
                  <a:spcPct val="0"/>
                </a:spcBef>
                <a:spcAft>
                  <a:spcPct val="35000"/>
                </a:spcAft>
                <a:buClrTx/>
                <a:buSzTx/>
                <a:buFontTx/>
                <a:buNone/>
                <a:tabLst/>
                <a:defRPr/>
              </a:pPr>
              <a:r>
                <a:rPr kumimoji="0" lang="fi-FI" sz="2399" b="0" i="0" u="none" strike="noStrike" kern="0" cap="none" spc="0" normalizeH="0" baseline="0" noProof="0" dirty="0">
                  <a:ln>
                    <a:noFill/>
                  </a:ln>
                  <a:solidFill>
                    <a:sysClr val="windowText" lastClr="000000"/>
                  </a:solidFill>
                  <a:effectLst/>
                  <a:uLnTx/>
                  <a:uFillTx/>
                </a:rPr>
                <a:t>1</a:t>
              </a:r>
              <a:endParaRPr kumimoji="0" lang="en-US" sz="2399" b="0" i="0" u="none" strike="noStrike" kern="0" cap="none" spc="0" normalizeH="0" baseline="0" noProof="0" dirty="0">
                <a:ln>
                  <a:noFill/>
                </a:ln>
                <a:solidFill>
                  <a:sysClr val="windowText" lastClr="000000"/>
                </a:solidFill>
                <a:effectLst/>
                <a:uLnTx/>
                <a:uFillTx/>
              </a:endParaRPr>
            </a:p>
          </p:txBody>
        </p:sp>
      </p:grpSp>
      <p:sp>
        <p:nvSpPr>
          <p:cNvPr id="35" name="Title 34"/>
          <p:cNvSpPr>
            <a:spLocks noGrp="1"/>
          </p:cNvSpPr>
          <p:nvPr>
            <p:ph type="title"/>
          </p:nvPr>
        </p:nvSpPr>
        <p:spPr/>
        <p:txBody>
          <a:bodyPr/>
          <a:lstStyle/>
          <a:p>
            <a:r>
              <a:rPr lang="fi-FI" dirty="0"/>
              <a:t>Remote timer job architecture</a:t>
            </a:r>
            <a:endParaRPr lang="en-GB" dirty="0"/>
          </a:p>
        </p:txBody>
      </p:sp>
      <p:grpSp>
        <p:nvGrpSpPr>
          <p:cNvPr id="42" name="Group 41"/>
          <p:cNvGrpSpPr/>
          <p:nvPr/>
        </p:nvGrpSpPr>
        <p:grpSpPr>
          <a:xfrm>
            <a:off x="6967621" y="4712997"/>
            <a:ext cx="1582395" cy="1139278"/>
            <a:chOff x="7303388" y="5401003"/>
            <a:chExt cx="1551508" cy="1117041"/>
          </a:xfrm>
        </p:grpSpPr>
        <p:sp>
          <p:nvSpPr>
            <p:cNvPr id="43" name="Arc 42"/>
            <p:cNvSpPr/>
            <p:nvPr/>
          </p:nvSpPr>
          <p:spPr>
            <a:xfrm rot="7968779">
              <a:off x="7460381" y="5819698"/>
              <a:ext cx="406105" cy="720091"/>
            </a:xfrm>
            <a:prstGeom prst="arc">
              <a:avLst>
                <a:gd name="adj1" fmla="val 2097834"/>
                <a:gd name="adj2" fmla="val 366333"/>
              </a:avLst>
            </a:prstGeom>
            <a:ln w="28575">
              <a:solidFill>
                <a:schemeClr val="bg2"/>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ysClr val="windowText" lastClr="000000"/>
                </a:solidFill>
                <a:effectLst/>
                <a:uLnTx/>
                <a:uFillTx/>
                <a:latin typeface="Segoe UI Light" panose="020B0502040204020203" pitchFamily="34" charset="0"/>
                <a:cs typeface="Segoe UI Light" panose="020B0502040204020203" pitchFamily="34" charset="0"/>
              </a:endParaRPr>
            </a:p>
          </p:txBody>
        </p:sp>
        <p:grpSp>
          <p:nvGrpSpPr>
            <p:cNvPr id="47" name="Group 46"/>
            <p:cNvGrpSpPr/>
            <p:nvPr/>
          </p:nvGrpSpPr>
          <p:grpSpPr>
            <a:xfrm>
              <a:off x="7524159" y="5401003"/>
              <a:ext cx="1330737" cy="1117041"/>
              <a:chOff x="5602373" y="5181081"/>
              <a:chExt cx="1330737" cy="1117041"/>
            </a:xfrm>
          </p:grpSpPr>
          <p:sp>
            <p:nvSpPr>
              <p:cNvPr id="48" name="Rectangle 47"/>
              <p:cNvSpPr/>
              <p:nvPr/>
            </p:nvSpPr>
            <p:spPr bwMode="auto">
              <a:xfrm>
                <a:off x="5602373" y="5181081"/>
                <a:ext cx="1330737"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marL="0" marR="0" lvl="0" indent="0" defTabSz="932290" eaLnBrk="1" fontAlgn="base" latinLnBrk="0" hangingPunct="1">
                  <a:lnSpc>
                    <a:spcPct val="100000"/>
                  </a:lnSpc>
                  <a:spcBef>
                    <a:spcPct val="0"/>
                  </a:spcBef>
                  <a:spcAft>
                    <a:spcPct val="0"/>
                  </a:spcAft>
                  <a:buClrTx/>
                  <a:buSzTx/>
                  <a:buFontTx/>
                  <a:buNone/>
                  <a:tabLst/>
                  <a:defRPr/>
                </a:pPr>
                <a:r>
                  <a:rPr kumimoji="0" lang="en-US" sz="1632"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Remote timer job</a:t>
                </a:r>
              </a:p>
            </p:txBody>
          </p:sp>
          <p:pic>
            <p:nvPicPr>
              <p:cNvPr id="49" name="Picture 48"/>
              <p:cNvPicPr>
                <a:picLocks noChangeAspect="1"/>
              </p:cNvPicPr>
              <p:nvPr/>
            </p:nvPicPr>
            <p:blipFill>
              <a:blip r:embed="rId13"/>
              <a:stretch>
                <a:fillRect/>
              </a:stretch>
            </p:blipFill>
            <p:spPr>
              <a:xfrm>
                <a:off x="6173273" y="5504682"/>
                <a:ext cx="730013" cy="793440"/>
              </a:xfrm>
              <a:prstGeom prst="rect">
                <a:avLst/>
              </a:prstGeom>
            </p:spPr>
          </p:pic>
        </p:grpSp>
      </p:grpSp>
    </p:spTree>
    <p:extLst>
      <p:ext uri="{BB962C8B-B14F-4D97-AF65-F5344CB8AC3E}">
        <p14:creationId xmlns:p14="http://schemas.microsoft.com/office/powerpoint/2010/main" val="254079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ppt_x</p:attrName>
                                        </p:attrNameLst>
                                      </p:cBhvr>
                                      <p:tavLst>
                                        <p:tav tm="0">
                                          <p:val>
                                            <p:strVal val="#ppt_x"/>
                                          </p:val>
                                        </p:tav>
                                        <p:tav tm="100000">
                                          <p:val>
                                            <p:strVal val="#ppt_x"/>
                                          </p:val>
                                        </p:tav>
                                      </p:tavLst>
                                    </p:anim>
                                    <p:anim calcmode="lin" valueType="num">
                                      <p:cBhvr>
                                        <p:cTn id="29" dur="1000" fill="hold"/>
                                        <p:tgtEl>
                                          <p:spTgt spid="3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1000"/>
                                        <p:tgtEl>
                                          <p:spTgt spid="42"/>
                                        </p:tgtEl>
                                      </p:cBhvr>
                                    </p:animEffect>
                                    <p:anim calcmode="lin" valueType="num">
                                      <p:cBhvr>
                                        <p:cTn id="33" dur="1000" fill="hold"/>
                                        <p:tgtEl>
                                          <p:spTgt spid="42"/>
                                        </p:tgtEl>
                                        <p:attrNameLst>
                                          <p:attrName>ppt_x</p:attrName>
                                        </p:attrNameLst>
                                      </p:cBhvr>
                                      <p:tavLst>
                                        <p:tav tm="0">
                                          <p:val>
                                            <p:strVal val="#ppt_x"/>
                                          </p:val>
                                        </p:tav>
                                        <p:tav tm="100000">
                                          <p:val>
                                            <p:strVal val="#ppt_x"/>
                                          </p:val>
                                        </p:tav>
                                      </p:tavLst>
                                    </p:anim>
                                    <p:anim calcmode="lin" valueType="num">
                                      <p:cBhvr>
                                        <p:cTn id="34"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4103" y="1119499"/>
            <a:ext cx="5649360" cy="5263990"/>
          </a:xfrm>
          <a:prstGeom prst="rect">
            <a:avLst/>
          </a:prstGeom>
          <a:ln>
            <a:solidFill>
              <a:srgbClr val="0078D7"/>
            </a:solidFill>
          </a:ln>
        </p:spPr>
      </p:pic>
      <p:sp>
        <p:nvSpPr>
          <p:cNvPr id="2" name="Title 1"/>
          <p:cNvSpPr>
            <a:spLocks noGrp="1"/>
          </p:cNvSpPr>
          <p:nvPr>
            <p:ph type="title"/>
          </p:nvPr>
        </p:nvSpPr>
        <p:spPr/>
        <p:txBody>
          <a:bodyPr/>
          <a:lstStyle/>
          <a:p>
            <a:r>
              <a:rPr lang="en-US" sz="4400" dirty="0"/>
              <a:t>Anatomy of a timer job in SharePoint On-premises</a:t>
            </a:r>
            <a:endParaRPr lang="nl-BE" sz="4400" dirty="0"/>
          </a:p>
        </p:txBody>
      </p:sp>
      <p:grpSp>
        <p:nvGrpSpPr>
          <p:cNvPr id="12" name="Group 11"/>
          <p:cNvGrpSpPr/>
          <p:nvPr/>
        </p:nvGrpSpPr>
        <p:grpSpPr>
          <a:xfrm>
            <a:off x="6398885" y="1119499"/>
            <a:ext cx="5195843" cy="812504"/>
            <a:chOff x="6219421" y="1119499"/>
            <a:chExt cx="5195843" cy="812504"/>
          </a:xfrm>
        </p:grpSpPr>
        <p:sp>
          <p:nvSpPr>
            <p:cNvPr id="11" name="Rectangular Callout 10"/>
            <p:cNvSpPr/>
            <p:nvPr/>
          </p:nvSpPr>
          <p:spPr bwMode="auto">
            <a:xfrm>
              <a:off x="6219421" y="1403319"/>
              <a:ext cx="760575" cy="376015"/>
            </a:xfrm>
            <a:prstGeom prst="wedgeRectCallout">
              <a:avLst>
                <a:gd name="adj1" fmla="val -209597"/>
                <a:gd name="adj2" fmla="val 398863"/>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nl-BE"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5" name="Rectangle 4"/>
            <p:cNvSpPr/>
            <p:nvPr/>
          </p:nvSpPr>
          <p:spPr bwMode="auto">
            <a:xfrm>
              <a:off x="6219421" y="1119499"/>
              <a:ext cx="5195843" cy="812504"/>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rPr>
                <a:t>Scope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 What sites to run against?</a:t>
              </a:r>
              <a:endParaRPr kumimoji="0" lang="nl-BE"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sp>
        <p:nvSpPr>
          <p:cNvPr id="7" name="Rectangle 6"/>
          <p:cNvSpPr/>
          <p:nvPr/>
        </p:nvSpPr>
        <p:spPr bwMode="auto">
          <a:xfrm>
            <a:off x="6398885" y="3167641"/>
            <a:ext cx="5195843" cy="812504"/>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rPr>
              <a:t>Host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 Where to run?</a:t>
            </a:r>
            <a:endParaRPr kumimoji="0" lang="nl-BE"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8" name="Rectangle 7"/>
          <p:cNvSpPr/>
          <p:nvPr/>
        </p:nvSpPr>
        <p:spPr bwMode="auto">
          <a:xfrm>
            <a:off x="6398885" y="4191712"/>
            <a:ext cx="5195843" cy="812504"/>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rPr>
              <a:t>Authentication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 Who’s running it?</a:t>
            </a:r>
            <a:endParaRPr kumimoji="0" lang="nl-BE"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nvGrpSpPr>
          <p:cNvPr id="13" name="Group 12"/>
          <p:cNvGrpSpPr/>
          <p:nvPr/>
        </p:nvGrpSpPr>
        <p:grpSpPr>
          <a:xfrm>
            <a:off x="6398885" y="2143570"/>
            <a:ext cx="5195843" cy="812504"/>
            <a:chOff x="6219421" y="2143570"/>
            <a:chExt cx="5195843" cy="812504"/>
          </a:xfrm>
        </p:grpSpPr>
        <p:sp>
          <p:nvSpPr>
            <p:cNvPr id="6" name="Rectangle 5"/>
            <p:cNvSpPr/>
            <p:nvPr/>
          </p:nvSpPr>
          <p:spPr bwMode="auto">
            <a:xfrm>
              <a:off x="6219421" y="2143570"/>
              <a:ext cx="5195843" cy="812504"/>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rPr>
                <a:t>Schedule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 When to run?</a:t>
              </a:r>
              <a:endParaRPr kumimoji="0" lang="nl-BE"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9" name="Rectangular Callout 8"/>
            <p:cNvSpPr/>
            <p:nvPr/>
          </p:nvSpPr>
          <p:spPr bwMode="auto">
            <a:xfrm>
              <a:off x="6219421" y="2361814"/>
              <a:ext cx="760575" cy="376015"/>
            </a:xfrm>
            <a:prstGeom prst="wedgeRectCallout">
              <a:avLst>
                <a:gd name="adj1" fmla="val -145552"/>
                <a:gd name="adj2" fmla="val 330682"/>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nl-BE"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spTree>
    <p:extLst>
      <p:ext uri="{BB962C8B-B14F-4D97-AF65-F5344CB8AC3E}">
        <p14:creationId xmlns:p14="http://schemas.microsoft.com/office/powerpoint/2010/main" val="139945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timer jobs components</a:t>
            </a:r>
            <a:endParaRPr lang="nl-BE" dirty="0"/>
          </a:p>
        </p:txBody>
      </p:sp>
      <p:sp>
        <p:nvSpPr>
          <p:cNvPr id="4" name="Rectangle 3"/>
          <p:cNvSpPr/>
          <p:nvPr/>
        </p:nvSpPr>
        <p:spPr bwMode="auto">
          <a:xfrm>
            <a:off x="2714018" y="1731524"/>
            <a:ext cx="1945532" cy="593388"/>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rPr>
              <a:t>Scope</a:t>
            </a:r>
            <a:endParaRPr kumimoji="0" lang="nl-BE" sz="20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5" name="Rectangle 4"/>
          <p:cNvSpPr/>
          <p:nvPr/>
        </p:nvSpPr>
        <p:spPr bwMode="auto">
          <a:xfrm>
            <a:off x="4948137" y="1731524"/>
            <a:ext cx="1945532" cy="593388"/>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rPr>
              <a:t>Schedule</a:t>
            </a:r>
            <a:endParaRPr kumimoji="0" lang="nl-BE" sz="20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6" name="Rectangle 5"/>
          <p:cNvSpPr/>
          <p:nvPr/>
        </p:nvSpPr>
        <p:spPr bwMode="auto">
          <a:xfrm>
            <a:off x="7182256" y="1731524"/>
            <a:ext cx="1945532" cy="59338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rPr>
              <a:t>Host</a:t>
            </a:r>
            <a:endParaRPr kumimoji="0" lang="nl-BE" sz="20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7" name="Rectangle 6"/>
          <p:cNvSpPr/>
          <p:nvPr/>
        </p:nvSpPr>
        <p:spPr bwMode="auto">
          <a:xfrm>
            <a:off x="9416375" y="1731524"/>
            <a:ext cx="1945532" cy="593388"/>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rPr>
              <a:t>Authentication</a:t>
            </a:r>
            <a:endParaRPr kumimoji="0" lang="nl-BE" sz="20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8" name="Rectangle 7"/>
          <p:cNvSpPr/>
          <p:nvPr/>
        </p:nvSpPr>
        <p:spPr bwMode="auto">
          <a:xfrm>
            <a:off x="434503" y="2778871"/>
            <a:ext cx="1945532" cy="859276"/>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rPr>
              <a:t>Timer jobs</a:t>
            </a:r>
            <a:endParaRPr kumimoji="0" lang="nl-BE" sz="20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9" name="Rectangle 8"/>
          <p:cNvSpPr/>
          <p:nvPr/>
        </p:nvSpPr>
        <p:spPr bwMode="auto">
          <a:xfrm>
            <a:off x="434503" y="4189245"/>
            <a:ext cx="1945532" cy="859276"/>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rPr>
              <a:t>“Remote” timer jobs</a:t>
            </a:r>
            <a:endParaRPr kumimoji="0" lang="nl-BE" sz="20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0" name="Rectangle 9"/>
          <p:cNvSpPr/>
          <p:nvPr/>
        </p:nvSpPr>
        <p:spPr bwMode="auto">
          <a:xfrm>
            <a:off x="2714018" y="2778871"/>
            <a:ext cx="1945532" cy="859276"/>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gradFill>
                  <a:gsLst>
                    <a:gs pos="0">
                      <a:srgbClr val="FFFFFF"/>
                    </a:gs>
                    <a:gs pos="100000">
                      <a:srgbClr val="FFFFFF"/>
                    </a:gs>
                  </a:gsLst>
                  <a:lin ang="5400000" scaled="0"/>
                </a:gradFill>
                <a:effectLst/>
                <a:uLnTx/>
                <a:uFillTx/>
              </a:rPr>
              <a:t>Web Application</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gradFill>
                  <a:gsLst>
                    <a:gs pos="0">
                      <a:srgbClr val="FFFFFF"/>
                    </a:gs>
                    <a:gs pos="100000">
                      <a:srgbClr val="FFFFFF"/>
                    </a:gs>
                  </a:gsLst>
                  <a:lin ang="5400000" scaled="0"/>
                </a:gradFill>
                <a:effectLst/>
                <a:uLnTx/>
                <a:uFillTx/>
              </a:rPr>
              <a:t>Farm</a:t>
            </a:r>
            <a:endParaRPr kumimoji="0" lang="nl-BE" sz="18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1" name="Rectangle 10"/>
          <p:cNvSpPr/>
          <p:nvPr/>
        </p:nvSpPr>
        <p:spPr bwMode="auto">
          <a:xfrm>
            <a:off x="2714018" y="4189245"/>
            <a:ext cx="1945532" cy="859276"/>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gradFill>
                  <a:gsLst>
                    <a:gs pos="0">
                      <a:srgbClr val="FFFFFF"/>
                    </a:gs>
                    <a:gs pos="100000">
                      <a:srgbClr val="FFFFFF"/>
                    </a:gs>
                  </a:gsLst>
                  <a:lin ang="5400000" scaled="0"/>
                </a:gradFill>
                <a:effectLst/>
                <a:uLnTx/>
                <a:uFillTx/>
              </a:rPr>
              <a:t>(Wildcard) Site collection scope</a:t>
            </a:r>
            <a:endParaRPr kumimoji="0" lang="nl-BE" sz="18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2" name="Rectangle 11"/>
          <p:cNvSpPr/>
          <p:nvPr/>
        </p:nvSpPr>
        <p:spPr bwMode="auto">
          <a:xfrm>
            <a:off x="4948137" y="2778871"/>
            <a:ext cx="1945532" cy="859276"/>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gradFill>
                  <a:gsLst>
                    <a:gs pos="0">
                      <a:srgbClr val="FFFFFF"/>
                    </a:gs>
                    <a:gs pos="100000">
                      <a:srgbClr val="FFFFFF"/>
                    </a:gs>
                  </a:gsLst>
                  <a:lin ang="5400000" scaled="0"/>
                </a:gradFill>
                <a:effectLst/>
                <a:uLnTx/>
                <a:uFillTx/>
              </a:rPr>
              <a:t>Via Central Administration</a:t>
            </a:r>
            <a:endParaRPr kumimoji="0" lang="nl-BE" sz="18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3" name="Rectangle 12"/>
          <p:cNvSpPr/>
          <p:nvPr/>
        </p:nvSpPr>
        <p:spPr bwMode="auto">
          <a:xfrm>
            <a:off x="4948137" y="4189245"/>
            <a:ext cx="1945532" cy="859276"/>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gradFill>
                  <a:gsLst>
                    <a:gs pos="0">
                      <a:srgbClr val="FFFFFF"/>
                    </a:gs>
                    <a:gs pos="100000">
                      <a:srgbClr val="FFFFFF"/>
                    </a:gs>
                  </a:gsLst>
                  <a:lin ang="5400000" scaled="0"/>
                </a:gradFill>
                <a:effectLst/>
                <a:uLnTx/>
                <a:uFillTx/>
              </a:rPr>
              <a:t>Azure Web jobs</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gradFill>
                  <a:gsLst>
                    <a:gs pos="0">
                      <a:srgbClr val="FFFFFF"/>
                    </a:gs>
                    <a:gs pos="100000">
                      <a:srgbClr val="FFFFFF"/>
                    </a:gs>
                  </a:gsLst>
                  <a:lin ang="5400000" scaled="0"/>
                </a:gradFill>
                <a:effectLst/>
                <a:uLnTx/>
                <a:uFillTx/>
              </a:rPr>
              <a:t>Windows Scheduler</a:t>
            </a:r>
            <a:endParaRPr kumimoji="0" lang="nl-BE" sz="18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4" name="Rectangle 13"/>
          <p:cNvSpPr/>
          <p:nvPr/>
        </p:nvSpPr>
        <p:spPr bwMode="auto">
          <a:xfrm>
            <a:off x="7182256" y="2778871"/>
            <a:ext cx="1945532" cy="85927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gradFill>
                  <a:gsLst>
                    <a:gs pos="0">
                      <a:srgbClr val="FFFFFF"/>
                    </a:gs>
                    <a:gs pos="100000">
                      <a:srgbClr val="FFFFFF"/>
                    </a:gs>
                  </a:gsLst>
                  <a:lin ang="5400000" scaled="0"/>
                </a:gradFill>
                <a:effectLst/>
                <a:uLnTx/>
                <a:uFillTx/>
              </a:rPr>
              <a:t>SharePoint server</a:t>
            </a:r>
            <a:endParaRPr kumimoji="0" lang="nl-BE" sz="18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5" name="Rectangle 14"/>
          <p:cNvSpPr/>
          <p:nvPr/>
        </p:nvSpPr>
        <p:spPr bwMode="auto">
          <a:xfrm>
            <a:off x="7182256" y="4189245"/>
            <a:ext cx="1945532" cy="85927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gradFill>
                  <a:gsLst>
                    <a:gs pos="0">
                      <a:srgbClr val="FFFFFF"/>
                    </a:gs>
                    <a:gs pos="100000">
                      <a:srgbClr val="FFFFFF"/>
                    </a:gs>
                  </a:gsLst>
                  <a:lin ang="5400000" scaled="0"/>
                </a:gradFill>
                <a:effectLst/>
                <a:uLnTx/>
                <a:uFillTx/>
              </a:rPr>
              <a:t>Azure</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gradFill>
                  <a:gsLst>
                    <a:gs pos="0">
                      <a:srgbClr val="FFFFFF"/>
                    </a:gs>
                    <a:gs pos="100000">
                      <a:srgbClr val="FFFFFF"/>
                    </a:gs>
                  </a:gsLst>
                  <a:lin ang="5400000" scaled="0"/>
                </a:gradFill>
                <a:effectLst/>
                <a:uLnTx/>
                <a:uFillTx/>
              </a:rPr>
              <a:t>Windows server</a:t>
            </a:r>
            <a:endParaRPr kumimoji="0" lang="nl-BE" sz="18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6" name="Rectangle 15"/>
          <p:cNvSpPr/>
          <p:nvPr/>
        </p:nvSpPr>
        <p:spPr bwMode="auto">
          <a:xfrm>
            <a:off x="9416375" y="2778871"/>
            <a:ext cx="1945532" cy="85927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gradFill>
                  <a:gsLst>
                    <a:gs pos="0">
                      <a:srgbClr val="FFFFFF"/>
                    </a:gs>
                    <a:gs pos="100000">
                      <a:srgbClr val="FFFFFF"/>
                    </a:gs>
                  </a:gsLst>
                  <a:lin ang="5400000" scaled="0"/>
                </a:gradFill>
                <a:effectLst/>
                <a:uLnTx/>
                <a:uFillTx/>
              </a:rPr>
              <a:t>Farm account</a:t>
            </a:r>
            <a:endParaRPr kumimoji="0" lang="nl-BE" sz="18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7" name="Rectangle 16"/>
          <p:cNvSpPr/>
          <p:nvPr/>
        </p:nvSpPr>
        <p:spPr bwMode="auto">
          <a:xfrm>
            <a:off x="9416375" y="4189245"/>
            <a:ext cx="1945532" cy="85927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gradFill>
                  <a:gsLst>
                    <a:gs pos="0">
                      <a:srgbClr val="FFFFFF"/>
                    </a:gs>
                    <a:gs pos="100000">
                      <a:srgbClr val="FFFFFF"/>
                    </a:gs>
                  </a:gsLst>
                  <a:lin ang="5400000" scaled="0"/>
                </a:gradFill>
                <a:effectLst/>
                <a:uLnTx/>
                <a:uFillTx/>
              </a:rPr>
              <a:t>Credentials</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gradFill>
                  <a:gsLst>
                    <a:gs pos="0">
                      <a:srgbClr val="FFFFFF"/>
                    </a:gs>
                    <a:gs pos="100000">
                      <a:srgbClr val="FFFFFF"/>
                    </a:gs>
                  </a:gsLst>
                  <a:lin ang="5400000" scaled="0"/>
                </a:gradFill>
                <a:effectLst/>
                <a:uLnTx/>
                <a:uFillTx/>
              </a:rPr>
              <a:t>App-Only</a:t>
            </a:r>
            <a:endParaRPr kumimoji="0" lang="nl-BE" sz="1800" b="1"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cxnSp>
        <p:nvCxnSpPr>
          <p:cNvPr id="19" name="Straight Connector 18"/>
          <p:cNvCxnSpPr/>
          <p:nvPr/>
        </p:nvCxnSpPr>
        <p:spPr>
          <a:xfrm>
            <a:off x="434503" y="2490281"/>
            <a:ext cx="10927404" cy="0"/>
          </a:xfrm>
          <a:prstGeom prst="line">
            <a:avLst/>
          </a:prstGeom>
          <a:ln w="19050">
            <a:solidFill>
              <a:srgbClr val="0078D7"/>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518910" y="1731524"/>
            <a:ext cx="26821" cy="3754876"/>
          </a:xfrm>
          <a:prstGeom prst="line">
            <a:avLst/>
          </a:prstGeom>
          <a:ln w="19050">
            <a:solidFill>
              <a:srgbClr val="0078D7"/>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auto">
          <a:xfrm>
            <a:off x="204281" y="3998068"/>
            <a:ext cx="11624553" cy="1313234"/>
          </a:xfrm>
          <a:prstGeom prst="rect">
            <a:avLst/>
          </a:prstGeom>
          <a:noFill/>
          <a:ln w="57150">
            <a:solidFill>
              <a:schemeClr val="accent1"/>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nl-BE"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Tree>
    <p:extLst>
      <p:ext uri="{BB962C8B-B14F-4D97-AF65-F5344CB8AC3E}">
        <p14:creationId xmlns:p14="http://schemas.microsoft.com/office/powerpoint/2010/main" val="406680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1" grpId="0" animBg="1"/>
      <p:bldP spid="12" grpId="0" animBg="1"/>
      <p:bldP spid="13" grpId="0" animBg="1"/>
      <p:bldP spid="14" grpId="0" animBg="1"/>
      <p:bldP spid="15" grpId="0" animBg="1"/>
      <p:bldP spid="16" grpId="0" animBg="1"/>
      <p:bldP spid="17"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Governance related tasks</a:t>
            </a:r>
          </a:p>
          <a:p>
            <a:r>
              <a:rPr lang="en-US" dirty="0"/>
              <a:t>Maintenance tasks</a:t>
            </a:r>
          </a:p>
          <a:p>
            <a:r>
              <a:rPr lang="en-US" dirty="0"/>
              <a:t>Fall back scenario for business logic depending on remote event receivers</a:t>
            </a:r>
          </a:p>
        </p:txBody>
      </p:sp>
      <p:sp>
        <p:nvSpPr>
          <p:cNvPr id="3" name="Title 2"/>
          <p:cNvSpPr>
            <a:spLocks noGrp="1"/>
          </p:cNvSpPr>
          <p:nvPr>
            <p:ph type="title"/>
          </p:nvPr>
        </p:nvSpPr>
        <p:spPr/>
        <p:txBody>
          <a:bodyPr/>
          <a:lstStyle/>
          <a:p>
            <a:r>
              <a:rPr lang="en-US" dirty="0"/>
              <a:t>Business scenarios</a:t>
            </a:r>
            <a:endParaRPr lang="nl-BE" dirty="0"/>
          </a:p>
        </p:txBody>
      </p:sp>
    </p:spTree>
    <p:extLst>
      <p:ext uri="{BB962C8B-B14F-4D97-AF65-F5344CB8AC3E}">
        <p14:creationId xmlns:p14="http://schemas.microsoft.com/office/powerpoint/2010/main" val="3607132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Dev_Platform_TEMPLATEV2" id="{C5D7A68D-493B-D74B-B3ED-7E2DDFA07D58}" vid="{79239F1D-CC65-A14B-B9FD-0AE5856B7F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0FB13D1C689144BB5F9CE4432496FCB" ma:contentTypeVersion="3" ma:contentTypeDescription="Create a new document." ma:contentTypeScope="" ma:versionID="0aed2fc25fd5034226770614f019c86e">
  <xsd:schema xmlns:xsd="http://www.w3.org/2001/XMLSchema" xmlns:xs="http://www.w3.org/2001/XMLSchema" xmlns:p="http://schemas.microsoft.com/office/2006/metadata/properties" xmlns:ns2="cf1a6e66-1f70-4758-bffa-fec7fdad6eba" targetNamespace="http://schemas.microsoft.com/office/2006/metadata/properties" ma:root="true" ma:fieldsID="a196deca63c194a2b60d66bd1b77470a" ns2:_="">
    <xsd:import namespace="cf1a6e66-1f70-4758-bffa-fec7fdad6eba"/>
    <xsd:element name="properties">
      <xsd:complexType>
        <xsd:sequence>
          <xsd:element name="documentManagement">
            <xsd:complexType>
              <xsd:all>
                <xsd:element ref="ns2:SharedWithUsers" minOccurs="0"/>
                <xsd:element ref="ns2:SharedWithDetail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1a6e66-1f70-4758-bffa-fec7fdad6eb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f1a6e66-1f70-4758-bffa-fec7fdad6eba"/>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60D314C9-2B15-43AF-8516-80E385C51A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1a6e66-1f70-4758-bffa-fec7fdad6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Office_Dev_Platform_TEMPLATE</Template>
  <TotalTime>1083</TotalTime>
  <Words>1232</Words>
  <Application>Microsoft Office PowerPoint</Application>
  <PresentationFormat>Custom</PresentationFormat>
  <Paragraphs>265</Paragraphs>
  <Slides>28</Slides>
  <Notes>10</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Consolas</vt:lpstr>
      <vt:lpstr>Segoe Light</vt:lpstr>
      <vt:lpstr>Segoe UI</vt:lpstr>
      <vt:lpstr>Segoe UI Black</vt:lpstr>
      <vt:lpstr>Segoe UI Light</vt:lpstr>
      <vt:lpstr>Wingdings</vt:lpstr>
      <vt:lpstr>6-30540_Office_365_CloudRoadShow</vt:lpstr>
      <vt:lpstr>Remote Timer Job Framework</vt:lpstr>
      <vt:lpstr>PowerPoint Presentation</vt:lpstr>
      <vt:lpstr>Agenda slide</vt:lpstr>
      <vt:lpstr>PowerPoint Presentation</vt:lpstr>
      <vt:lpstr>How did we do this…or still do?</vt:lpstr>
      <vt:lpstr>Remote timer job architecture</vt:lpstr>
      <vt:lpstr>Anatomy of a timer job in SharePoint On-premises</vt:lpstr>
      <vt:lpstr>“Remote” timer jobs components</vt:lpstr>
      <vt:lpstr>Business scenarios</vt:lpstr>
      <vt:lpstr>“Performance of code running outside of the SharePoint is lower than server side…”</vt:lpstr>
      <vt:lpstr>PowerPoint Presentation</vt:lpstr>
      <vt:lpstr>Getting started</vt:lpstr>
      <vt:lpstr>DEMO: “Hello world” remote timer job</vt:lpstr>
      <vt:lpstr>The PnP TimerJob framework benefits</vt:lpstr>
      <vt:lpstr>Authentication</vt:lpstr>
      <vt:lpstr>Dynamic scope</vt:lpstr>
      <vt:lpstr>Authentication</vt:lpstr>
      <vt:lpstr>DEMO: Real world remote timer job</vt:lpstr>
      <vt:lpstr>PowerPoint Presentation</vt:lpstr>
      <vt:lpstr>Hosting your “remote” timer jobs</vt:lpstr>
      <vt:lpstr>DEMO: Deploying to Azure</vt:lpstr>
      <vt:lpstr>Remote timer job for async tasks</vt:lpstr>
      <vt:lpstr>Asynchronous pattern with Azure web jobs</vt:lpstr>
      <vt:lpstr>HOL: Site Governance Timerjob</vt:lpstr>
      <vt:lpstr>Resources</vt:lpstr>
      <vt:lpstr>aka.ms/OfficeDevPnP</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Timer Job Framework</dc:title>
  <dc:subject>Office 365</dc:subject>
  <dc:creator>Vesa Juvonen</dc:creator>
  <cp:keywords/>
  <dc:description>Template: _x000d_
Formatting: _x000d_
Audience Type:</dc:description>
  <cp:lastModifiedBy>Anders Dissing</cp:lastModifiedBy>
  <cp:revision>33</cp:revision>
  <dcterms:created xsi:type="dcterms:W3CDTF">2016-02-12T12:20:14Z</dcterms:created>
  <dcterms:modified xsi:type="dcterms:W3CDTF">2016-08-15T15:32:12Z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0x01010090FB13D1C689144BB5F9CE4432496FCB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