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2"/>
  </p:notesMasterIdLst>
  <p:handoutMasterIdLst>
    <p:handoutMasterId r:id="rId23"/>
  </p:handoutMasterIdLst>
  <p:sldIdLst>
    <p:sldId id="1338" r:id="rId5"/>
    <p:sldId id="1466" r:id="rId6"/>
    <p:sldId id="1465" r:id="rId7"/>
    <p:sldId id="1470" r:id="rId8"/>
    <p:sldId id="1471" r:id="rId9"/>
    <p:sldId id="1482" r:id="rId10"/>
    <p:sldId id="1472" r:id="rId11"/>
    <p:sldId id="1481" r:id="rId12"/>
    <p:sldId id="1473" r:id="rId13"/>
    <p:sldId id="1474" r:id="rId14"/>
    <p:sldId id="1475" r:id="rId15"/>
    <p:sldId id="1476" r:id="rId16"/>
    <p:sldId id="1480" r:id="rId17"/>
    <p:sldId id="1477" r:id="rId18"/>
    <p:sldId id="1478" r:id="rId19"/>
    <p:sldId id="1479" r:id="rId20"/>
    <p:sldId id="1464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6"/>
            <p14:sldId id="1465"/>
            <p14:sldId id="1470"/>
            <p14:sldId id="1471"/>
            <p14:sldId id="1482"/>
            <p14:sldId id="1472"/>
            <p14:sldId id="1481"/>
            <p14:sldId id="1473"/>
            <p14:sldId id="1474"/>
            <p14:sldId id="1475"/>
            <p14:sldId id="1476"/>
            <p14:sldId id="1480"/>
            <p14:sldId id="1477"/>
            <p14:sldId id="1478"/>
            <p14:sldId id="1479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94933" autoAdjust="0"/>
  </p:normalViewPr>
  <p:slideViewPr>
    <p:cSldViewPr snapToGrid="0">
      <p:cViewPr varScale="1">
        <p:scale>
          <a:sx n="106" d="100"/>
          <a:sy n="106" d="100"/>
        </p:scale>
        <p:origin x="450" y="114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8/16/2016 7:05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8/16/2016 7:05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8/16/2016 7:05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C9DC-C0A3-4640-9A7A-3DC41095AE2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0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Filesystem</a:t>
            </a:r>
            <a:r>
              <a:rPr lang="da-DK" baseline="0" dirty="0"/>
              <a:t> vil gemme ned på disk</a:t>
            </a:r>
          </a:p>
          <a:p>
            <a:pPr marL="171450" indent="-171450">
              <a:buFontTx/>
              <a:buChar char="-"/>
            </a:pPr>
            <a:r>
              <a:rPr lang="da-DK" baseline="0" dirty="0"/>
              <a:t>Fil gemme filen i </a:t>
            </a:r>
            <a:r>
              <a:rPr lang="da-DK" baseline="0" dirty="0" err="1"/>
              <a:t>azure</a:t>
            </a:r>
            <a:r>
              <a:rPr lang="da-DK" baseline="0" dirty="0"/>
              <a:t> </a:t>
            </a:r>
            <a:r>
              <a:rPr lang="da-DK" baseline="0" dirty="0" err="1"/>
              <a:t>blob</a:t>
            </a:r>
            <a:r>
              <a:rPr lang="da-DK" baseline="0" dirty="0"/>
              <a:t> store</a:t>
            </a:r>
          </a:p>
          <a:p>
            <a:pPr marL="171450" indent="-171450">
              <a:buFontTx/>
              <a:buChar char="-"/>
            </a:pPr>
            <a:r>
              <a:rPr lang="da-DK" baseline="0" dirty="0"/>
              <a:t>Vil gemme filen i et </a:t>
            </a:r>
            <a:r>
              <a:rPr lang="da-DK" baseline="0" dirty="0" err="1"/>
              <a:t>doc</a:t>
            </a:r>
            <a:r>
              <a:rPr lang="da-DK" baseline="0" dirty="0"/>
              <a:t> </a:t>
            </a:r>
            <a:r>
              <a:rPr lang="da-DK" baseline="0" dirty="0" err="1"/>
              <a:t>lib</a:t>
            </a:r>
            <a:r>
              <a:rPr lang="da-DK" baseline="0" dirty="0"/>
              <a:t> på </a:t>
            </a:r>
            <a:r>
              <a:rPr lang="da-DK" baseline="0" dirty="0" err="1"/>
              <a:t>sharepoint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8/16/2016 7:06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1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Der bliver ikke taget filer, indhold eller sidder med. Dog forsiden bliver taget med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Selv</a:t>
            </a:r>
            <a:r>
              <a:rPr lang="da-DK" baseline="0" dirty="0"/>
              <a:t> </a:t>
            </a:r>
            <a:r>
              <a:rPr lang="da-DK" baseline="0" dirty="0" err="1"/>
              <a:t>Provisioning</a:t>
            </a:r>
            <a:r>
              <a:rPr lang="da-DK" baseline="0" dirty="0"/>
              <a:t> motoren og xml </a:t>
            </a:r>
            <a:r>
              <a:rPr lang="da-DK" baseline="0" dirty="0" err="1"/>
              <a:t>schemaet</a:t>
            </a:r>
            <a:r>
              <a:rPr lang="da-DK" baseline="0" dirty="0"/>
              <a:t> er </a:t>
            </a:r>
            <a:r>
              <a:rPr lang="da-DK" baseline="0" dirty="0" err="1"/>
              <a:t>adskildt</a:t>
            </a:r>
            <a:r>
              <a:rPr lang="da-DK" baseline="0" dirty="0"/>
              <a:t> og det er de fordi man selv kan lave sit eget skema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 err="1"/>
              <a:t>PnP</a:t>
            </a:r>
            <a:r>
              <a:rPr lang="da-DK" baseline="0" dirty="0"/>
              <a:t> teamet er også ved at en version som bygger på open-xml format hvor de kan havde nestede xml filer som udgøre template filen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8/16/2016 7:24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0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</a:t>
            </a:r>
            <a:r>
              <a:rPr lang="it-IT" baseline="0" dirty="0"/>
              <a:t> site model, </a:t>
            </a:r>
            <a:r>
              <a:rPr lang="it-IT" baseline="0" dirty="0" err="1"/>
              <a:t>extract</a:t>
            </a:r>
            <a:r>
              <a:rPr lang="it-IT" baseline="0" dirty="0"/>
              <a:t> </a:t>
            </a:r>
            <a:r>
              <a:rPr lang="it-IT" baseline="0" dirty="0" err="1"/>
              <a:t>template</a:t>
            </a:r>
            <a:r>
              <a:rPr lang="it-IT" baseline="0" dirty="0"/>
              <a:t> via </a:t>
            </a:r>
            <a:r>
              <a:rPr lang="it-IT" baseline="0" dirty="0" err="1"/>
              <a:t>PowerShell</a:t>
            </a:r>
            <a:r>
              <a:rPr lang="it-IT" baseline="0" dirty="0"/>
              <a:t>, </a:t>
            </a:r>
            <a:r>
              <a:rPr lang="it-IT" baseline="0" dirty="0" err="1"/>
              <a:t>apply</a:t>
            </a:r>
            <a:r>
              <a:rPr lang="it-IT" baseline="0" dirty="0"/>
              <a:t> </a:t>
            </a:r>
            <a:r>
              <a:rPr lang="it-IT" baseline="0" dirty="0" err="1"/>
              <a:t>template</a:t>
            </a:r>
            <a:r>
              <a:rPr lang="it-IT" baseline="0" dirty="0"/>
              <a:t> to </a:t>
            </a:r>
            <a:r>
              <a:rPr lang="it-IT" baseline="0" dirty="0" err="1"/>
              <a:t>fresh</a:t>
            </a:r>
            <a:r>
              <a:rPr lang="it-IT" baseline="0" dirty="0"/>
              <a:t> new target site, </a:t>
            </a:r>
            <a:r>
              <a:rPr lang="it-IT" baseline="0" dirty="0" err="1"/>
              <a:t>modify</a:t>
            </a:r>
            <a:r>
              <a:rPr lang="it-IT" baseline="0" dirty="0"/>
              <a:t> model, update target with delta </a:t>
            </a:r>
            <a:r>
              <a:rPr lang="it-IT" baseline="0" dirty="0" err="1"/>
              <a:t>handling</a:t>
            </a:r>
            <a:r>
              <a:rPr lang="it-IT" baseline="0" dirty="0"/>
              <a:t>.</a:t>
            </a:r>
          </a:p>
          <a:p>
            <a:r>
              <a:rPr lang="it-IT" baseline="0" dirty="0"/>
              <a:t>Show code-</a:t>
            </a:r>
            <a:r>
              <a:rPr lang="it-IT" baseline="0" dirty="0" err="1"/>
              <a:t>based</a:t>
            </a:r>
            <a:r>
              <a:rPr lang="it-IT" baseline="0" dirty="0"/>
              <a:t> </a:t>
            </a:r>
            <a:r>
              <a:rPr lang="it-IT" baseline="0" dirty="0" err="1"/>
              <a:t>approach</a:t>
            </a:r>
            <a:r>
              <a:rPr lang="it-IT" baseline="0" dirty="0"/>
              <a:t> </a:t>
            </a:r>
            <a:r>
              <a:rPr lang="it-IT" baseline="0" dirty="0" err="1"/>
              <a:t>instead</a:t>
            </a:r>
            <a:r>
              <a:rPr lang="it-IT" baseline="0" dirty="0"/>
              <a:t> of </a:t>
            </a:r>
            <a:r>
              <a:rPr lang="it-IT" baseline="0" dirty="0" err="1"/>
              <a:t>PowerShell</a:t>
            </a:r>
            <a:r>
              <a:rPr lang="it-IT" baseline="0" dirty="0"/>
              <a:t> </a:t>
            </a:r>
            <a:r>
              <a:rPr lang="it-IT" baseline="0" dirty="0" err="1"/>
              <a:t>based</a:t>
            </a:r>
            <a:r>
              <a:rPr lang="it-IT" baseline="0" dirty="0"/>
              <a:t> </a:t>
            </a:r>
            <a:r>
              <a:rPr lang="it-IT" baseline="0" dirty="0" err="1"/>
              <a:t>approach</a:t>
            </a:r>
            <a:endParaRPr lang="it-IT" baseline="0" dirty="0"/>
          </a:p>
          <a:p>
            <a:r>
              <a:rPr lang="it-IT" baseline="0" dirty="0"/>
              <a:t>Show XML </a:t>
            </a:r>
            <a:r>
              <a:rPr lang="it-IT" baseline="0" dirty="0" err="1"/>
              <a:t>document</a:t>
            </a:r>
            <a:r>
              <a:rPr lang="it-IT" baseline="0" dirty="0"/>
              <a:t> of </a:t>
            </a:r>
            <a:r>
              <a:rPr lang="it-IT" baseline="0" dirty="0" err="1"/>
              <a:t>generated</a:t>
            </a:r>
            <a:r>
              <a:rPr lang="it-IT" baseline="0" dirty="0"/>
              <a:t> </a:t>
            </a:r>
            <a:r>
              <a:rPr lang="it-IT" baseline="0" dirty="0" err="1"/>
              <a:t>template</a:t>
            </a:r>
            <a:endParaRPr lang="it-I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8/16/2016 7:05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2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PnP</a:t>
            </a:r>
            <a:r>
              <a:rPr lang="da-DK" baseline="0" dirty="0"/>
              <a:t> fjerne ikke noget, f.eks. Hvis der nu er blevet et felt mindre på en liste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8/16/2016 7:05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</a:t>
            </a:r>
            <a:r>
              <a:rPr lang="it-IT" baseline="0" dirty="0"/>
              <a:t> site model, </a:t>
            </a:r>
            <a:r>
              <a:rPr lang="it-IT" baseline="0" dirty="0" err="1"/>
              <a:t>extract</a:t>
            </a:r>
            <a:r>
              <a:rPr lang="it-IT" baseline="0" dirty="0"/>
              <a:t> </a:t>
            </a:r>
            <a:r>
              <a:rPr lang="it-IT" baseline="0" dirty="0" err="1"/>
              <a:t>template</a:t>
            </a:r>
            <a:r>
              <a:rPr lang="it-IT" baseline="0" dirty="0"/>
              <a:t> via </a:t>
            </a:r>
            <a:r>
              <a:rPr lang="it-IT" baseline="0" dirty="0" err="1"/>
              <a:t>PowerShell</a:t>
            </a:r>
            <a:r>
              <a:rPr lang="it-IT" baseline="0" dirty="0"/>
              <a:t>, </a:t>
            </a:r>
            <a:r>
              <a:rPr lang="it-IT" baseline="0" dirty="0" err="1"/>
              <a:t>apply</a:t>
            </a:r>
            <a:r>
              <a:rPr lang="it-IT" baseline="0" dirty="0"/>
              <a:t> </a:t>
            </a:r>
            <a:r>
              <a:rPr lang="it-IT" baseline="0" dirty="0" err="1"/>
              <a:t>template</a:t>
            </a:r>
            <a:r>
              <a:rPr lang="it-IT" baseline="0" dirty="0"/>
              <a:t> to </a:t>
            </a:r>
            <a:r>
              <a:rPr lang="it-IT" baseline="0" dirty="0" err="1"/>
              <a:t>fresh</a:t>
            </a:r>
            <a:r>
              <a:rPr lang="it-IT" baseline="0" dirty="0"/>
              <a:t> new target site, </a:t>
            </a:r>
            <a:r>
              <a:rPr lang="it-IT" baseline="0" dirty="0" err="1"/>
              <a:t>modify</a:t>
            </a:r>
            <a:r>
              <a:rPr lang="it-IT" baseline="0" dirty="0"/>
              <a:t> model, update target with delta </a:t>
            </a:r>
            <a:r>
              <a:rPr lang="it-IT" baseline="0" dirty="0" err="1"/>
              <a:t>handling</a:t>
            </a:r>
            <a:r>
              <a:rPr lang="it-IT" baseline="0" dirty="0"/>
              <a:t>.</a:t>
            </a:r>
          </a:p>
          <a:p>
            <a:r>
              <a:rPr lang="it-IT" baseline="0" dirty="0"/>
              <a:t>Show code-</a:t>
            </a:r>
            <a:r>
              <a:rPr lang="it-IT" baseline="0" dirty="0" err="1"/>
              <a:t>based</a:t>
            </a:r>
            <a:r>
              <a:rPr lang="it-IT" baseline="0" dirty="0"/>
              <a:t> </a:t>
            </a:r>
            <a:r>
              <a:rPr lang="it-IT" baseline="0" dirty="0" err="1"/>
              <a:t>approach</a:t>
            </a:r>
            <a:r>
              <a:rPr lang="it-IT" baseline="0" dirty="0"/>
              <a:t> </a:t>
            </a:r>
            <a:r>
              <a:rPr lang="it-IT" baseline="0" dirty="0" err="1"/>
              <a:t>instead</a:t>
            </a:r>
            <a:r>
              <a:rPr lang="it-IT" baseline="0" dirty="0"/>
              <a:t> of </a:t>
            </a:r>
            <a:r>
              <a:rPr lang="it-IT" baseline="0" dirty="0" err="1"/>
              <a:t>PowerShell</a:t>
            </a:r>
            <a:r>
              <a:rPr lang="it-IT" baseline="0" dirty="0"/>
              <a:t> </a:t>
            </a:r>
            <a:r>
              <a:rPr lang="it-IT" baseline="0" dirty="0" err="1"/>
              <a:t>based</a:t>
            </a:r>
            <a:r>
              <a:rPr lang="it-IT" baseline="0" dirty="0"/>
              <a:t> </a:t>
            </a:r>
            <a:r>
              <a:rPr lang="it-IT" baseline="0" dirty="0" err="1"/>
              <a:t>approach</a:t>
            </a:r>
            <a:endParaRPr lang="it-IT" baseline="0" dirty="0"/>
          </a:p>
          <a:p>
            <a:r>
              <a:rPr lang="it-IT" baseline="0" dirty="0"/>
              <a:t>Show XML </a:t>
            </a:r>
            <a:r>
              <a:rPr lang="it-IT" baseline="0" dirty="0" err="1"/>
              <a:t>document</a:t>
            </a:r>
            <a:r>
              <a:rPr lang="it-IT" baseline="0" dirty="0"/>
              <a:t> of </a:t>
            </a:r>
            <a:r>
              <a:rPr lang="it-IT" baseline="0" dirty="0" err="1"/>
              <a:t>generated</a:t>
            </a:r>
            <a:r>
              <a:rPr lang="it-IT" baseline="0" dirty="0"/>
              <a:t> </a:t>
            </a:r>
            <a:r>
              <a:rPr lang="it-IT" baseline="0" dirty="0" err="1"/>
              <a:t>template</a:t>
            </a:r>
            <a:endParaRPr lang="it-I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8/16/2016 7:05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6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8/16/2016 7:05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74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  <p:sldLayoutId id="2147484322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Site Provisioning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Anders Dissing</a:t>
            </a:r>
          </a:p>
          <a:p>
            <a:r>
              <a:rPr lang="en-US" dirty="0"/>
              <a:t>CTO</a:t>
            </a:r>
          </a:p>
          <a:p>
            <a:r>
              <a:rPr lang="en-US" dirty="0" err="1"/>
              <a:t>Procurati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79058"/>
          </a:xfrm>
        </p:spPr>
        <p:txBody>
          <a:bodyPr/>
          <a:lstStyle/>
          <a:p>
            <a:r>
              <a:rPr lang="en-US" dirty="0"/>
              <a:t>PnP Remote Provisioning Engine in action</a:t>
            </a:r>
            <a:endParaRPr lang="it-I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78" name="Arc 77"/>
          <p:cNvSpPr/>
          <p:nvPr/>
        </p:nvSpPr>
        <p:spPr>
          <a:xfrm>
            <a:off x="8787412" y="2566819"/>
            <a:ext cx="2379003" cy="1883781"/>
          </a:xfrm>
          <a:prstGeom prst="arc">
            <a:avLst>
              <a:gd name="adj1" fmla="val 5761996"/>
              <a:gd name="adj2" fmla="val 10603929"/>
            </a:avLst>
          </a:prstGeom>
          <a:ln w="19050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877391" y="2564522"/>
            <a:ext cx="6977123" cy="4257209"/>
            <a:chOff x="8092941" y="4424546"/>
            <a:chExt cx="3319523" cy="2025463"/>
          </a:xfrm>
        </p:grpSpPr>
        <p:grpSp>
          <p:nvGrpSpPr>
            <p:cNvPr id="80" name="Group 79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11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9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92" name="Freeform 9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3" name="Freeform 9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4" name="Freeform 9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 rot="2350315">
                <a:off x="5989331" y="2507581"/>
                <a:ext cx="598332" cy="829441"/>
                <a:chOff x="6006115" y="2691336"/>
                <a:chExt cx="598332" cy="829441"/>
              </a:xfrm>
            </p:grpSpPr>
            <p:sp>
              <p:nvSpPr>
                <p:cNvPr id="90" name="Freeform 8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1" name="Rectangle 90"/>
                <p:cNvSpPr>
                  <a:spLocks noChangeArrowheads="1"/>
                </p:cNvSpPr>
                <p:nvPr/>
              </p:nvSpPr>
              <p:spPr bwMode="auto">
                <a:xfrm rot="1103645">
                  <a:off x="6340922" y="2691336"/>
                  <a:ext cx="263525" cy="723900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88" name="Freeform 8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89" name="Rectangle 8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1" name="Freeform 80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</p:grpSp>
      <p:sp>
        <p:nvSpPr>
          <p:cNvPr id="130" name="Oval 129"/>
          <p:cNvSpPr/>
          <p:nvPr/>
        </p:nvSpPr>
        <p:spPr bwMode="auto">
          <a:xfrm flipH="1">
            <a:off x="8282196" y="2597643"/>
            <a:ext cx="950275" cy="950275"/>
          </a:xfrm>
          <a:prstGeom prst="ellipse">
            <a:avLst/>
          </a:prstGeom>
          <a:ln w="19050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14899" r="67704" b="14268"/>
          <a:stretch/>
        </p:blipFill>
        <p:spPr>
          <a:xfrm>
            <a:off x="8508987" y="2808038"/>
            <a:ext cx="545947" cy="5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48828"/>
          </a:xfrm>
        </p:spPr>
        <p:txBody>
          <a:bodyPr/>
          <a:lstStyle/>
          <a:p>
            <a:r>
              <a:rPr lang="en-US" dirty="0"/>
              <a:t>We provide base templates to implement ‘delta handling’</a:t>
            </a:r>
          </a:p>
          <a:p>
            <a:pPr lvl="1"/>
            <a:r>
              <a:rPr lang="en-US" dirty="0"/>
              <a:t>Base templates are available for all supported O365 site definitions</a:t>
            </a:r>
          </a:p>
          <a:p>
            <a:pPr lvl="1"/>
            <a:r>
              <a:rPr lang="en-US" dirty="0"/>
              <a:t>Embedded in the engine</a:t>
            </a:r>
          </a:p>
          <a:p>
            <a:r>
              <a:rPr lang="en-US" dirty="0"/>
              <a:t>Useful to keep sites up to date with reference templates</a:t>
            </a:r>
          </a:p>
          <a:p>
            <a:pPr lvl="1"/>
            <a:r>
              <a:rPr lang="en-US" dirty="0"/>
              <a:t>Do not remove/delete anything</a:t>
            </a:r>
          </a:p>
          <a:p>
            <a:pPr lvl="1"/>
            <a:r>
              <a:rPr lang="en-US" dirty="0"/>
              <a:t>Just update/add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Delta Handling</a:t>
            </a:r>
          </a:p>
        </p:txBody>
      </p:sp>
    </p:spTree>
    <p:extLst>
      <p:ext uri="{BB962C8B-B14F-4D97-AF65-F5344CB8AC3E}">
        <p14:creationId xmlns:p14="http://schemas.microsoft.com/office/powerpoint/2010/main" val="21846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PnP Provisioning Engine Main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5486399" cy="4893647"/>
          </a:xfrm>
        </p:spPr>
        <p:txBody>
          <a:bodyPr/>
          <a:lstStyle/>
          <a:p>
            <a:r>
              <a:rPr lang="en-US" sz="2400" dirty="0"/>
              <a:t>SP2013, SP2016 and SPO</a:t>
            </a:r>
          </a:p>
          <a:p>
            <a:r>
              <a:rPr lang="en-US" sz="2400" dirty="0"/>
              <a:t>Delta templates</a:t>
            </a:r>
          </a:p>
          <a:p>
            <a:r>
              <a:rPr lang="en-US" sz="2400" dirty="0"/>
              <a:t>XML, JSON formatter</a:t>
            </a:r>
          </a:p>
          <a:p>
            <a:r>
              <a:rPr lang="en-US" sz="2400" dirty="0"/>
              <a:t>Site Columns</a:t>
            </a:r>
          </a:p>
          <a:p>
            <a:r>
              <a:rPr lang="en-US" sz="2400" dirty="0"/>
              <a:t>Content Types</a:t>
            </a:r>
          </a:p>
          <a:p>
            <a:r>
              <a:rPr lang="en-US" sz="2400" dirty="0"/>
              <a:t>Lists/Libraries Instances</a:t>
            </a:r>
          </a:p>
          <a:p>
            <a:r>
              <a:rPr lang="en-US" sz="2400" dirty="0"/>
              <a:t>Features (Site or Web)</a:t>
            </a:r>
          </a:p>
          <a:p>
            <a:r>
              <a:rPr lang="en-US" sz="2400" dirty="0"/>
              <a:t>Custom Actions (Site or Web)</a:t>
            </a:r>
          </a:p>
          <a:p>
            <a:r>
              <a:rPr lang="en-US" sz="2400" dirty="0"/>
              <a:t>Files/Pages (Wiki, </a:t>
            </a:r>
            <a:r>
              <a:rPr lang="en-US" sz="2400" dirty="0" err="1"/>
              <a:t>WebPart</a:t>
            </a:r>
            <a:r>
              <a:rPr lang="en-US" sz="2400" dirty="0"/>
              <a:t>)</a:t>
            </a:r>
          </a:p>
          <a:p>
            <a:r>
              <a:rPr lang="en-US" sz="2400" dirty="0"/>
              <a:t>Taxonomies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4893647"/>
          </a:xfrm>
        </p:spPr>
        <p:txBody>
          <a:bodyPr/>
          <a:lstStyle/>
          <a:p>
            <a:r>
              <a:rPr lang="en-US" sz="2400"/>
              <a:t>Composed Look</a:t>
            </a:r>
            <a:endParaRPr lang="en-US" sz="2400" dirty="0"/>
          </a:p>
          <a:p>
            <a:r>
              <a:rPr lang="en-US" sz="2400" dirty="0"/>
              <a:t>Site Policies</a:t>
            </a:r>
          </a:p>
          <a:p>
            <a:r>
              <a:rPr lang="en-US" sz="2400" dirty="0"/>
              <a:t>Web Settings</a:t>
            </a:r>
          </a:p>
          <a:p>
            <a:r>
              <a:rPr lang="en-US" sz="2400" dirty="0"/>
              <a:t>Regional Settings</a:t>
            </a:r>
          </a:p>
          <a:p>
            <a:r>
              <a:rPr lang="en-US" sz="2400" dirty="0"/>
              <a:t>UI Languages</a:t>
            </a:r>
          </a:p>
          <a:p>
            <a:r>
              <a:rPr lang="en-US" sz="2400" dirty="0"/>
              <a:t>Resource Files</a:t>
            </a:r>
          </a:p>
          <a:p>
            <a:r>
              <a:rPr lang="en-US" sz="2400" dirty="0"/>
              <a:t>Audit Settings</a:t>
            </a:r>
          </a:p>
          <a:p>
            <a:r>
              <a:rPr lang="it-IT" sz="2400" dirty="0" err="1"/>
              <a:t>Workflows</a:t>
            </a:r>
            <a:r>
              <a:rPr lang="it-IT" sz="2400" dirty="0"/>
              <a:t> (SPD </a:t>
            </a:r>
            <a:r>
              <a:rPr lang="it-IT" sz="2400" dirty="0" err="1"/>
              <a:t>only</a:t>
            </a:r>
            <a:r>
              <a:rPr lang="it-IT" sz="2400" dirty="0"/>
              <a:t>)</a:t>
            </a:r>
          </a:p>
          <a:p>
            <a:r>
              <a:rPr lang="it-IT" sz="2400" dirty="0" err="1"/>
              <a:t>Search</a:t>
            </a:r>
            <a:r>
              <a:rPr lang="it-IT" sz="2400" dirty="0"/>
              <a:t> </a:t>
            </a:r>
            <a:r>
              <a:rPr lang="it-IT" sz="2400" dirty="0" err="1"/>
              <a:t>Settings</a:t>
            </a:r>
            <a:endParaRPr lang="it-IT" sz="2400" dirty="0"/>
          </a:p>
          <a:p>
            <a:r>
              <a:rPr lang="it-IT" sz="2400" dirty="0"/>
              <a:t>Publishing (</a:t>
            </a:r>
            <a:r>
              <a:rPr lang="it-IT" sz="2400" dirty="0" err="1"/>
              <a:t>including</a:t>
            </a:r>
            <a:r>
              <a:rPr lang="it-IT" sz="2400" dirty="0"/>
              <a:t> Page Layouts)</a:t>
            </a:r>
          </a:p>
        </p:txBody>
      </p:sp>
    </p:spTree>
    <p:extLst>
      <p:ext uri="{BB962C8B-B14F-4D97-AF65-F5344CB8AC3E}">
        <p14:creationId xmlns:p14="http://schemas.microsoft.com/office/powerpoint/2010/main" val="208599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79058"/>
          </a:xfrm>
        </p:spPr>
        <p:txBody>
          <a:bodyPr/>
          <a:lstStyle/>
          <a:p>
            <a:r>
              <a:rPr lang="en-US" dirty="0"/>
              <a:t>PnP Remote Provisioning Engine in action</a:t>
            </a:r>
            <a:endParaRPr lang="it-I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HOL</a:t>
            </a:r>
          </a:p>
        </p:txBody>
      </p:sp>
      <p:sp>
        <p:nvSpPr>
          <p:cNvPr id="78" name="Arc 77"/>
          <p:cNvSpPr/>
          <p:nvPr/>
        </p:nvSpPr>
        <p:spPr>
          <a:xfrm>
            <a:off x="8787412" y="2566819"/>
            <a:ext cx="2379003" cy="1883781"/>
          </a:xfrm>
          <a:prstGeom prst="arc">
            <a:avLst>
              <a:gd name="adj1" fmla="val 5761996"/>
              <a:gd name="adj2" fmla="val 10603929"/>
            </a:avLst>
          </a:prstGeom>
          <a:ln w="19050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877391" y="2564522"/>
            <a:ext cx="6977123" cy="4257209"/>
            <a:chOff x="8092941" y="4424546"/>
            <a:chExt cx="3319523" cy="2025463"/>
          </a:xfrm>
        </p:grpSpPr>
        <p:grpSp>
          <p:nvGrpSpPr>
            <p:cNvPr id="80" name="Group 79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11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2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9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78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1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92" name="Freeform 9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3" name="Freeform 9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4" name="Freeform 9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 rot="2350315">
                <a:off x="5989331" y="2507581"/>
                <a:ext cx="598332" cy="829441"/>
                <a:chOff x="6006115" y="2691336"/>
                <a:chExt cx="598332" cy="829441"/>
              </a:xfrm>
            </p:grpSpPr>
            <p:sp>
              <p:nvSpPr>
                <p:cNvPr id="90" name="Freeform 8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91" name="Rectangle 90"/>
                <p:cNvSpPr>
                  <a:spLocks noChangeArrowheads="1"/>
                </p:cNvSpPr>
                <p:nvPr/>
              </p:nvSpPr>
              <p:spPr bwMode="auto">
                <a:xfrm rot="1103645">
                  <a:off x="6340922" y="2691336"/>
                  <a:ext cx="263525" cy="723900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88" name="Freeform 8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89" name="Rectangle 8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1" name="Freeform 80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</p:grpSp>
      <p:sp>
        <p:nvSpPr>
          <p:cNvPr id="130" name="Oval 129"/>
          <p:cNvSpPr/>
          <p:nvPr/>
        </p:nvSpPr>
        <p:spPr bwMode="auto">
          <a:xfrm flipH="1">
            <a:off x="8282196" y="2597643"/>
            <a:ext cx="950275" cy="950275"/>
          </a:xfrm>
          <a:prstGeom prst="ellipse">
            <a:avLst/>
          </a:prstGeom>
          <a:ln w="19050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14899" r="67704" b="14268"/>
          <a:stretch/>
        </p:blipFill>
        <p:spPr>
          <a:xfrm>
            <a:off x="8508987" y="2808038"/>
            <a:ext cx="545947" cy="5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3674852"/>
          </a:xfrm>
        </p:spPr>
        <p:txBody>
          <a:bodyPr/>
          <a:lstStyle/>
          <a:p>
            <a:r>
              <a:rPr lang="en-US" dirty="0"/>
              <a:t>It is a community project!</a:t>
            </a:r>
            <a:br>
              <a:rPr lang="en-US" dirty="0"/>
            </a:br>
            <a:r>
              <a:rPr lang="en-US" dirty="0"/>
              <a:t>		</a:t>
            </a:r>
            <a:r>
              <a:rPr lang="en-US" sz="3600" dirty="0"/>
              <a:t>Feel free to contribute with Issues,</a:t>
            </a:r>
            <a:br>
              <a:rPr lang="en-US" sz="3600" dirty="0"/>
            </a:br>
            <a:r>
              <a:rPr lang="en-US" sz="3600" dirty="0"/>
              <a:t>			Pull Requests, Yammer threads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43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76958" y="359489"/>
            <a:ext cx="5594038" cy="916837"/>
          </a:xfrm>
        </p:spPr>
        <p:txBody>
          <a:bodyPr anchor="ctr"/>
          <a:lstStyle/>
          <a:p>
            <a:pPr algn="ctr"/>
            <a:r>
              <a:rPr lang="en-US" sz="4487" dirty="0"/>
              <a:t>aka.ms/OfficeDevPnP</a:t>
            </a:r>
            <a:endParaRPr lang="fi-FI" sz="448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" y="2815"/>
            <a:ext cx="3416044" cy="1512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r="22284" b="14513"/>
          <a:stretch/>
        </p:blipFill>
        <p:spPr>
          <a:xfrm>
            <a:off x="361281" y="1715942"/>
            <a:ext cx="534582" cy="943342"/>
          </a:xfrm>
          <a:prstGeom prst="rect">
            <a:avLst/>
          </a:prstGeom>
        </p:spPr>
      </p:pic>
      <p:pic>
        <p:nvPicPr>
          <p:cNvPr id="1026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637" y="1822273"/>
            <a:ext cx="1616455" cy="13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7" y="2967400"/>
            <a:ext cx="1331801" cy="5594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003" y="1626560"/>
            <a:ext cx="124264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86410" y="1640192"/>
            <a:ext cx="5870719" cy="2876564"/>
          </a:xfrm>
          <a:prstGeom prst="rect">
            <a:avLst/>
          </a:prstGeom>
          <a:noFill/>
        </p:spPr>
        <p:txBody>
          <a:bodyPr wrap="none" lIns="182733" tIns="146187" rIns="182733" bIns="146187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https://github.com/OfficeDev/PnP-Sites-Core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https://github.com/OfficeDev/PnP-PowerShell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https://github.com/OfficeDev/PnP-Tools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https://github.com/OfficeDev/PnP-Guidance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https://github.com/OfficeDev/PnP-Transformation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https://github.com/OfficeDev/PnP-OfficeAddIns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https://github.com/OfficeDev/PnP-Provisioning-Schema</a:t>
            </a:r>
            <a:endParaRPr lang="en-US" sz="199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3792" y="331678"/>
            <a:ext cx="2562540" cy="9351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92" y="3981834"/>
            <a:ext cx="654943" cy="55260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10504" y="1999972"/>
            <a:ext cx="4066360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https://aka.ms/OfficeDevPnPVideos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28" y="2777761"/>
            <a:ext cx="58638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10505" y="3075358"/>
            <a:ext cx="4033661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https://aka.ms/OfficeDevPnPMSDN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-5385" y="3713112"/>
            <a:ext cx="58638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65" y="4798387"/>
            <a:ext cx="58638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10504" y="4124620"/>
            <a:ext cx="4204282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https://aka.ms/OfficeDevPnPYammer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51446" y="6392506"/>
            <a:ext cx="4609871" cy="376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https://aka.ms/OfficeDevPnPPartnerPack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92" y="4792365"/>
            <a:ext cx="1072080" cy="107208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 flipV="1">
            <a:off x="5855924" y="1626559"/>
            <a:ext cx="17978" cy="536515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10505" y="5155886"/>
            <a:ext cx="1932797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@OfficeDevPnP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876400" y="4466378"/>
            <a:ext cx="6557574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01" y="5871615"/>
            <a:ext cx="5863873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newsignature.com/wp-content/uploads/2015/04/Skype_for_Business_Secondary_Blue_RG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" y="5797531"/>
            <a:ext cx="1305942" cy="129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610503" y="6241668"/>
            <a:ext cx="3724663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https://aka.ms/OfficeDevPnPCall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1368" y="5220034"/>
            <a:ext cx="2994687" cy="1208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4596" y="4652498"/>
            <a:ext cx="1285197" cy="475999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5876400" y="5314618"/>
            <a:ext cx="6557574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67522" y="4702297"/>
            <a:ext cx="3624932" cy="376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https://docs.com/OfficeDevPnP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2"/>
          <a:srcRect l="33919" t="7339" r="19732" b="7339"/>
          <a:stretch/>
        </p:blipFill>
        <p:spPr>
          <a:xfrm>
            <a:off x="10953477" y="4481972"/>
            <a:ext cx="1412615" cy="26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42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3" grpId="0"/>
      <p:bldP spid="27" grpId="0"/>
      <p:bldP spid="30" grpId="0"/>
      <p:bldP spid="31" grpId="0"/>
      <p:bldP spid="37" grpId="0"/>
      <p:bldP spid="50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239125" y="295275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498" y="2553158"/>
            <a:ext cx="3437479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Q&amp;A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8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 560"/>
          <p:cNvGrpSpPr/>
          <p:nvPr/>
        </p:nvGrpSpPr>
        <p:grpSpPr>
          <a:xfrm>
            <a:off x="6139845" y="1948176"/>
            <a:ext cx="5484193" cy="2756316"/>
            <a:chOff x="6017576" y="1174439"/>
            <a:chExt cx="5486400" cy="2757425"/>
          </a:xfrm>
        </p:grpSpPr>
        <p:sp>
          <p:nvSpPr>
            <p:cNvPr id="526" name="Rectangle 5"/>
            <p:cNvSpPr/>
            <p:nvPr/>
          </p:nvSpPr>
          <p:spPr bwMode="auto">
            <a:xfrm>
              <a:off x="6017576" y="1174439"/>
              <a:ext cx="5486400" cy="2757425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3" tIns="91403" rIns="34280" bIns="34280" rtlCol="0" anchor="b" anchorCtr="0"/>
            <a:lstStyle/>
            <a:p>
              <a:pPr algn="ctr" defTabSz="93203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7" name="Rectangle 6"/>
            <p:cNvSpPr/>
            <p:nvPr/>
          </p:nvSpPr>
          <p:spPr bwMode="auto">
            <a:xfrm>
              <a:off x="6017576" y="1174439"/>
              <a:ext cx="137160" cy="2757425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3" tIns="91403" rIns="34280" bIns="34280" rtlCol="0" anchor="b" anchorCtr="0"/>
            <a:lstStyle/>
            <a:p>
              <a:pPr algn="ctr" defTabSz="93203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1911" y="1948175"/>
            <a:ext cx="5484193" cy="2740835"/>
            <a:chOff x="401419" y="1910149"/>
            <a:chExt cx="5377148" cy="2687337"/>
          </a:xfrm>
        </p:grpSpPr>
        <p:sp>
          <p:nvSpPr>
            <p:cNvPr id="1381" name="Rectangle 11"/>
            <p:cNvSpPr/>
            <p:nvPr/>
          </p:nvSpPr>
          <p:spPr bwMode="auto">
            <a:xfrm>
              <a:off x="401419" y="1910149"/>
              <a:ext cx="5377148" cy="2687337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3" tIns="91403" rIns="34280" bIns="34280" rtlCol="0" anchor="b" anchorCtr="0"/>
            <a:lstStyle/>
            <a:p>
              <a:pPr algn="ctr" defTabSz="93203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3" name="Rectangle 12"/>
            <p:cNvSpPr/>
            <p:nvPr/>
          </p:nvSpPr>
          <p:spPr bwMode="auto">
            <a:xfrm>
              <a:off x="401419" y="1910149"/>
              <a:ext cx="134076" cy="2687337"/>
            </a:xfrm>
            <a:prstGeom prst="rect">
              <a:avLst/>
            </a:prstGeom>
            <a:solidFill>
              <a:srgbClr val="9528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03" tIns="91403" rIns="34280" bIns="34280" rtlCol="0" anchor="b" anchorCtr="0"/>
            <a:lstStyle/>
            <a:p>
              <a:pPr algn="ctr" defTabSz="932037"/>
              <a:endPara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50095" y="1945352"/>
            <a:ext cx="4891311" cy="2808669"/>
          </a:xfrm>
        </p:spPr>
        <p:txBody>
          <a:bodyPr vert="horz" wrap="square" lIns="228508" tIns="146246" rIns="182806" bIns="146246" rtlCol="0">
            <a:spAutoFit/>
          </a:bodyPr>
          <a:lstStyle/>
          <a:p>
            <a:pPr marL="0" indent="0">
              <a:spcBef>
                <a:spcPts val="1799"/>
              </a:spcBef>
              <a:buNone/>
            </a:pPr>
            <a:r>
              <a:rPr lang="en-US" sz="3198" dirty="0">
                <a:solidFill>
                  <a:schemeClr val="bg1"/>
                </a:solidFill>
              </a:rPr>
              <a:t>Code samples</a:t>
            </a:r>
          </a:p>
          <a:p>
            <a:pPr marL="0" indent="0">
              <a:spcBef>
                <a:spcPts val="1799"/>
              </a:spcBef>
              <a:buNone/>
            </a:pPr>
            <a:r>
              <a:rPr lang="en-US" sz="3198" dirty="0">
                <a:solidFill>
                  <a:schemeClr val="bg1"/>
                </a:solidFill>
              </a:rPr>
              <a:t>Guidance documentation</a:t>
            </a:r>
          </a:p>
          <a:p>
            <a:pPr marL="0" indent="0">
              <a:spcBef>
                <a:spcPts val="1799"/>
              </a:spcBef>
              <a:buNone/>
            </a:pPr>
            <a:r>
              <a:rPr lang="en-US" sz="3198" dirty="0">
                <a:solidFill>
                  <a:schemeClr val="bg1"/>
                </a:solidFill>
              </a:rPr>
              <a:t>Monthly community calls</a:t>
            </a:r>
          </a:p>
          <a:p>
            <a:pPr marL="0" indent="0">
              <a:spcBef>
                <a:spcPts val="1799"/>
              </a:spcBef>
              <a:buNone/>
            </a:pPr>
            <a:r>
              <a:rPr lang="en-US" sz="3198" dirty="0">
                <a:solidFill>
                  <a:schemeClr val="bg1"/>
                </a:solidFill>
              </a:rPr>
              <a:t>Case Studies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6259796" y="1978795"/>
            <a:ext cx="5134175" cy="2951234"/>
          </a:xfrm>
        </p:spPr>
        <p:txBody>
          <a:bodyPr vert="horz" wrap="square" lIns="228508" tIns="146246" rIns="182806" bIns="146246" rtlCol="0">
            <a:spAutoFit/>
          </a:bodyPr>
          <a:lstStyle/>
          <a:p>
            <a:pPr marL="0" indent="0">
              <a:spcBef>
                <a:spcPts val="1799"/>
              </a:spcBef>
              <a:buNone/>
            </a:pPr>
            <a:r>
              <a:rPr lang="en-US" sz="3598" b="1" dirty="0">
                <a:solidFill>
                  <a:schemeClr val="bg1"/>
                </a:solidFill>
              </a:rPr>
              <a:t>Themes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48" dirty="0">
                <a:solidFill>
                  <a:schemeClr val="bg1"/>
                </a:solidFill>
              </a:rPr>
              <a:t>SharePoint add-ins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48" dirty="0">
                <a:solidFill>
                  <a:schemeClr val="bg1"/>
                </a:solidFill>
              </a:rPr>
              <a:t>Microsoft Graph, Office 365 APIs etc.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48" dirty="0">
                <a:solidFill>
                  <a:schemeClr val="bg1"/>
                </a:solidFill>
              </a:rPr>
              <a:t>Remote provisioning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448" dirty="0">
                <a:solidFill>
                  <a:schemeClr val="bg1"/>
                </a:solidFill>
              </a:rPr>
              <a:t>Client side development</a:t>
            </a:r>
          </a:p>
        </p:txBody>
      </p:sp>
      <p:sp>
        <p:nvSpPr>
          <p:cNvPr id="1292" name="Freeform 293"/>
          <p:cNvSpPr>
            <a:spLocks/>
          </p:cNvSpPr>
          <p:nvPr/>
        </p:nvSpPr>
        <p:spPr bwMode="auto">
          <a:xfrm>
            <a:off x="8881943" y="4947631"/>
            <a:ext cx="900757" cy="2034312"/>
          </a:xfrm>
          <a:custGeom>
            <a:avLst/>
            <a:gdLst>
              <a:gd name="T0" fmla="*/ 183 w 233"/>
              <a:gd name="T1" fmla="*/ 95 h 526"/>
              <a:gd name="T2" fmla="*/ 182 w 233"/>
              <a:gd name="T3" fmla="*/ 95 h 526"/>
              <a:gd name="T4" fmla="*/ 182 w 233"/>
              <a:gd name="T5" fmla="*/ 95 h 526"/>
              <a:gd name="T6" fmla="*/ 132 w 233"/>
              <a:gd name="T7" fmla="*/ 91 h 526"/>
              <a:gd name="T8" fmla="*/ 132 w 233"/>
              <a:gd name="T9" fmla="*/ 83 h 526"/>
              <a:gd name="T10" fmla="*/ 143 w 233"/>
              <a:gd name="T11" fmla="*/ 70 h 526"/>
              <a:gd name="T12" fmla="*/ 143 w 233"/>
              <a:gd name="T13" fmla="*/ 59 h 526"/>
              <a:gd name="T14" fmla="*/ 148 w 233"/>
              <a:gd name="T15" fmla="*/ 54 h 526"/>
              <a:gd name="T16" fmla="*/ 148 w 233"/>
              <a:gd name="T17" fmla="*/ 44 h 526"/>
              <a:gd name="T18" fmla="*/ 145 w 233"/>
              <a:gd name="T19" fmla="*/ 40 h 526"/>
              <a:gd name="T20" fmla="*/ 151 w 233"/>
              <a:gd name="T21" fmla="*/ 26 h 526"/>
              <a:gd name="T22" fmla="*/ 132 w 233"/>
              <a:gd name="T23" fmla="*/ 7 h 526"/>
              <a:gd name="T24" fmla="*/ 131 w 233"/>
              <a:gd name="T25" fmla="*/ 7 h 526"/>
              <a:gd name="T26" fmla="*/ 110 w 233"/>
              <a:gd name="T27" fmla="*/ 0 h 526"/>
              <a:gd name="T28" fmla="*/ 81 w 233"/>
              <a:gd name="T29" fmla="*/ 25 h 526"/>
              <a:gd name="T30" fmla="*/ 87 w 233"/>
              <a:gd name="T31" fmla="*/ 39 h 526"/>
              <a:gd name="T32" fmla="*/ 83 w 233"/>
              <a:gd name="T33" fmla="*/ 44 h 526"/>
              <a:gd name="T34" fmla="*/ 83 w 233"/>
              <a:gd name="T35" fmla="*/ 54 h 526"/>
              <a:gd name="T36" fmla="*/ 88 w 233"/>
              <a:gd name="T37" fmla="*/ 59 h 526"/>
              <a:gd name="T38" fmla="*/ 88 w 233"/>
              <a:gd name="T39" fmla="*/ 70 h 526"/>
              <a:gd name="T40" fmla="*/ 99 w 233"/>
              <a:gd name="T41" fmla="*/ 83 h 526"/>
              <a:gd name="T42" fmla="*/ 99 w 233"/>
              <a:gd name="T43" fmla="*/ 91 h 526"/>
              <a:gd name="T44" fmla="*/ 49 w 233"/>
              <a:gd name="T45" fmla="*/ 95 h 526"/>
              <a:gd name="T46" fmla="*/ 49 w 233"/>
              <a:gd name="T47" fmla="*/ 97 h 526"/>
              <a:gd name="T48" fmla="*/ 0 w 233"/>
              <a:gd name="T49" fmla="*/ 276 h 526"/>
              <a:gd name="T50" fmla="*/ 3 w 233"/>
              <a:gd name="T51" fmla="*/ 276 h 526"/>
              <a:gd name="T52" fmla="*/ 3 w 233"/>
              <a:gd name="T53" fmla="*/ 289 h 526"/>
              <a:gd name="T54" fmla="*/ 14 w 233"/>
              <a:gd name="T55" fmla="*/ 299 h 526"/>
              <a:gd name="T56" fmla="*/ 25 w 233"/>
              <a:gd name="T57" fmla="*/ 289 h 526"/>
              <a:gd name="T58" fmla="*/ 25 w 233"/>
              <a:gd name="T59" fmla="*/ 276 h 526"/>
              <a:gd name="T60" fmla="*/ 28 w 233"/>
              <a:gd name="T61" fmla="*/ 276 h 526"/>
              <a:gd name="T62" fmla="*/ 49 w 233"/>
              <a:gd name="T63" fmla="*/ 176 h 526"/>
              <a:gd name="T64" fmla="*/ 49 w 233"/>
              <a:gd name="T65" fmla="*/ 319 h 526"/>
              <a:gd name="T66" fmla="*/ 67 w 233"/>
              <a:gd name="T67" fmla="*/ 319 h 526"/>
              <a:gd name="T68" fmla="*/ 73 w 233"/>
              <a:gd name="T69" fmla="*/ 509 h 526"/>
              <a:gd name="T70" fmla="*/ 79 w 233"/>
              <a:gd name="T71" fmla="*/ 509 h 526"/>
              <a:gd name="T72" fmla="*/ 70 w 233"/>
              <a:gd name="T73" fmla="*/ 526 h 526"/>
              <a:gd name="T74" fmla="*/ 111 w 233"/>
              <a:gd name="T75" fmla="*/ 526 h 526"/>
              <a:gd name="T76" fmla="*/ 102 w 233"/>
              <a:gd name="T77" fmla="*/ 509 h 526"/>
              <a:gd name="T78" fmla="*/ 108 w 233"/>
              <a:gd name="T79" fmla="*/ 509 h 526"/>
              <a:gd name="T80" fmla="*/ 115 w 233"/>
              <a:gd name="T81" fmla="*/ 319 h 526"/>
              <a:gd name="T82" fmla="*/ 117 w 233"/>
              <a:gd name="T83" fmla="*/ 319 h 526"/>
              <a:gd name="T84" fmla="*/ 123 w 233"/>
              <a:gd name="T85" fmla="*/ 509 h 526"/>
              <a:gd name="T86" fmla="*/ 129 w 233"/>
              <a:gd name="T87" fmla="*/ 509 h 526"/>
              <a:gd name="T88" fmla="*/ 120 w 233"/>
              <a:gd name="T89" fmla="*/ 526 h 526"/>
              <a:gd name="T90" fmla="*/ 161 w 233"/>
              <a:gd name="T91" fmla="*/ 526 h 526"/>
              <a:gd name="T92" fmla="*/ 153 w 233"/>
              <a:gd name="T93" fmla="*/ 509 h 526"/>
              <a:gd name="T94" fmla="*/ 158 w 233"/>
              <a:gd name="T95" fmla="*/ 509 h 526"/>
              <a:gd name="T96" fmla="*/ 165 w 233"/>
              <a:gd name="T97" fmla="*/ 319 h 526"/>
              <a:gd name="T98" fmla="*/ 182 w 233"/>
              <a:gd name="T99" fmla="*/ 319 h 526"/>
              <a:gd name="T100" fmla="*/ 182 w 233"/>
              <a:gd name="T101" fmla="*/ 173 h 526"/>
              <a:gd name="T102" fmla="*/ 204 w 233"/>
              <a:gd name="T103" fmla="*/ 276 h 526"/>
              <a:gd name="T104" fmla="*/ 208 w 233"/>
              <a:gd name="T105" fmla="*/ 276 h 526"/>
              <a:gd name="T106" fmla="*/ 208 w 233"/>
              <a:gd name="T107" fmla="*/ 289 h 526"/>
              <a:gd name="T108" fmla="*/ 218 w 233"/>
              <a:gd name="T109" fmla="*/ 299 h 526"/>
              <a:gd name="T110" fmla="*/ 229 w 233"/>
              <a:gd name="T111" fmla="*/ 289 h 526"/>
              <a:gd name="T112" fmla="*/ 229 w 233"/>
              <a:gd name="T113" fmla="*/ 276 h 526"/>
              <a:gd name="T114" fmla="*/ 233 w 233"/>
              <a:gd name="T115" fmla="*/ 276 h 526"/>
              <a:gd name="T116" fmla="*/ 183 w 233"/>
              <a:gd name="T117" fmla="*/ 9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3" h="526">
                <a:moveTo>
                  <a:pt x="183" y="95"/>
                </a:moveTo>
                <a:cubicBezTo>
                  <a:pt x="182" y="95"/>
                  <a:pt x="182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8" y="82"/>
                  <a:pt x="143" y="77"/>
                  <a:pt x="143" y="70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6" y="59"/>
                  <a:pt x="148" y="57"/>
                  <a:pt x="148" y="5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2"/>
                  <a:pt x="146" y="40"/>
                  <a:pt x="145" y="40"/>
                </a:cubicBezTo>
                <a:cubicBezTo>
                  <a:pt x="148" y="36"/>
                  <a:pt x="151" y="31"/>
                  <a:pt x="151" y="26"/>
                </a:cubicBezTo>
                <a:cubicBezTo>
                  <a:pt x="151" y="16"/>
                  <a:pt x="142" y="7"/>
                  <a:pt x="132" y="7"/>
                </a:cubicBezTo>
                <a:cubicBezTo>
                  <a:pt x="131" y="7"/>
                  <a:pt x="131" y="7"/>
                  <a:pt x="131" y="7"/>
                </a:cubicBezTo>
                <a:cubicBezTo>
                  <a:pt x="126" y="3"/>
                  <a:pt x="118" y="0"/>
                  <a:pt x="110" y="0"/>
                </a:cubicBezTo>
                <a:cubicBezTo>
                  <a:pt x="94" y="0"/>
                  <a:pt x="81" y="11"/>
                  <a:pt x="81" y="25"/>
                </a:cubicBezTo>
                <a:cubicBezTo>
                  <a:pt x="81" y="30"/>
                  <a:pt x="83" y="35"/>
                  <a:pt x="87" y="39"/>
                </a:cubicBezTo>
                <a:cubicBezTo>
                  <a:pt x="85" y="40"/>
                  <a:pt x="83" y="42"/>
                  <a:pt x="83" y="4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7"/>
                  <a:pt x="85" y="59"/>
                  <a:pt x="88" y="59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77"/>
                  <a:pt x="93" y="83"/>
                  <a:pt x="99" y="83"/>
                </a:cubicBezTo>
                <a:cubicBezTo>
                  <a:pt x="99" y="91"/>
                  <a:pt x="99" y="91"/>
                  <a:pt x="99" y="91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97"/>
                  <a:pt x="49" y="97"/>
                  <a:pt x="49" y="97"/>
                </a:cubicBezTo>
                <a:cubicBezTo>
                  <a:pt x="23" y="155"/>
                  <a:pt x="6" y="213"/>
                  <a:pt x="0" y="276"/>
                </a:cubicBezTo>
                <a:cubicBezTo>
                  <a:pt x="3" y="276"/>
                  <a:pt x="3" y="276"/>
                  <a:pt x="3" y="276"/>
                </a:cubicBezTo>
                <a:cubicBezTo>
                  <a:pt x="3" y="289"/>
                  <a:pt x="3" y="289"/>
                  <a:pt x="3" y="289"/>
                </a:cubicBezTo>
                <a:cubicBezTo>
                  <a:pt x="3" y="295"/>
                  <a:pt x="8" y="299"/>
                  <a:pt x="14" y="299"/>
                </a:cubicBezTo>
                <a:cubicBezTo>
                  <a:pt x="20" y="299"/>
                  <a:pt x="25" y="295"/>
                  <a:pt x="25" y="289"/>
                </a:cubicBezTo>
                <a:cubicBezTo>
                  <a:pt x="25" y="276"/>
                  <a:pt x="25" y="276"/>
                  <a:pt x="25" y="276"/>
                </a:cubicBezTo>
                <a:cubicBezTo>
                  <a:pt x="28" y="276"/>
                  <a:pt x="28" y="276"/>
                  <a:pt x="28" y="276"/>
                </a:cubicBezTo>
                <a:cubicBezTo>
                  <a:pt x="32" y="241"/>
                  <a:pt x="39" y="208"/>
                  <a:pt x="49" y="176"/>
                </a:cubicBezTo>
                <a:cubicBezTo>
                  <a:pt x="49" y="319"/>
                  <a:pt x="49" y="319"/>
                  <a:pt x="49" y="319"/>
                </a:cubicBezTo>
                <a:cubicBezTo>
                  <a:pt x="67" y="319"/>
                  <a:pt x="67" y="319"/>
                  <a:pt x="67" y="319"/>
                </a:cubicBezTo>
                <a:cubicBezTo>
                  <a:pt x="73" y="509"/>
                  <a:pt x="73" y="509"/>
                  <a:pt x="73" y="509"/>
                </a:cubicBezTo>
                <a:cubicBezTo>
                  <a:pt x="79" y="509"/>
                  <a:pt x="79" y="509"/>
                  <a:pt x="79" y="509"/>
                </a:cubicBezTo>
                <a:cubicBezTo>
                  <a:pt x="74" y="513"/>
                  <a:pt x="70" y="519"/>
                  <a:pt x="70" y="526"/>
                </a:cubicBezTo>
                <a:cubicBezTo>
                  <a:pt x="111" y="526"/>
                  <a:pt x="111" y="526"/>
                  <a:pt x="111" y="526"/>
                </a:cubicBezTo>
                <a:cubicBezTo>
                  <a:pt x="111" y="519"/>
                  <a:pt x="108" y="513"/>
                  <a:pt x="102" y="509"/>
                </a:cubicBezTo>
                <a:cubicBezTo>
                  <a:pt x="108" y="509"/>
                  <a:pt x="108" y="509"/>
                  <a:pt x="108" y="509"/>
                </a:cubicBezTo>
                <a:cubicBezTo>
                  <a:pt x="115" y="319"/>
                  <a:pt x="115" y="319"/>
                  <a:pt x="115" y="319"/>
                </a:cubicBezTo>
                <a:cubicBezTo>
                  <a:pt x="117" y="319"/>
                  <a:pt x="117" y="319"/>
                  <a:pt x="117" y="319"/>
                </a:cubicBezTo>
                <a:cubicBezTo>
                  <a:pt x="123" y="509"/>
                  <a:pt x="123" y="509"/>
                  <a:pt x="123" y="509"/>
                </a:cubicBezTo>
                <a:cubicBezTo>
                  <a:pt x="129" y="509"/>
                  <a:pt x="129" y="509"/>
                  <a:pt x="129" y="509"/>
                </a:cubicBezTo>
                <a:cubicBezTo>
                  <a:pt x="124" y="513"/>
                  <a:pt x="120" y="519"/>
                  <a:pt x="120" y="526"/>
                </a:cubicBezTo>
                <a:cubicBezTo>
                  <a:pt x="161" y="526"/>
                  <a:pt x="161" y="526"/>
                  <a:pt x="161" y="526"/>
                </a:cubicBezTo>
                <a:cubicBezTo>
                  <a:pt x="161" y="519"/>
                  <a:pt x="158" y="513"/>
                  <a:pt x="153" y="509"/>
                </a:cubicBezTo>
                <a:cubicBezTo>
                  <a:pt x="158" y="509"/>
                  <a:pt x="158" y="509"/>
                  <a:pt x="158" y="509"/>
                </a:cubicBezTo>
                <a:cubicBezTo>
                  <a:pt x="165" y="319"/>
                  <a:pt x="165" y="319"/>
                  <a:pt x="165" y="319"/>
                </a:cubicBezTo>
                <a:cubicBezTo>
                  <a:pt x="182" y="319"/>
                  <a:pt x="182" y="319"/>
                  <a:pt x="182" y="319"/>
                </a:cubicBezTo>
                <a:cubicBezTo>
                  <a:pt x="182" y="173"/>
                  <a:pt x="182" y="173"/>
                  <a:pt x="182" y="173"/>
                </a:cubicBezTo>
                <a:cubicBezTo>
                  <a:pt x="193" y="206"/>
                  <a:pt x="200" y="240"/>
                  <a:pt x="204" y="276"/>
                </a:cubicBezTo>
                <a:cubicBezTo>
                  <a:pt x="208" y="276"/>
                  <a:pt x="208" y="276"/>
                  <a:pt x="208" y="276"/>
                </a:cubicBezTo>
                <a:cubicBezTo>
                  <a:pt x="208" y="289"/>
                  <a:pt x="208" y="289"/>
                  <a:pt x="208" y="289"/>
                </a:cubicBezTo>
                <a:cubicBezTo>
                  <a:pt x="208" y="295"/>
                  <a:pt x="212" y="299"/>
                  <a:pt x="218" y="299"/>
                </a:cubicBezTo>
                <a:cubicBezTo>
                  <a:pt x="224" y="299"/>
                  <a:pt x="229" y="295"/>
                  <a:pt x="229" y="289"/>
                </a:cubicBezTo>
                <a:cubicBezTo>
                  <a:pt x="229" y="276"/>
                  <a:pt x="229" y="276"/>
                  <a:pt x="229" y="276"/>
                </a:cubicBezTo>
                <a:cubicBezTo>
                  <a:pt x="233" y="276"/>
                  <a:pt x="233" y="276"/>
                  <a:pt x="233" y="276"/>
                </a:cubicBezTo>
                <a:cubicBezTo>
                  <a:pt x="227" y="212"/>
                  <a:pt x="210" y="154"/>
                  <a:pt x="183" y="95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293" name="Freeform 294"/>
          <p:cNvSpPr>
            <a:spLocks/>
          </p:cNvSpPr>
          <p:nvPr/>
        </p:nvSpPr>
        <p:spPr bwMode="auto">
          <a:xfrm>
            <a:off x="9714631" y="5011109"/>
            <a:ext cx="660736" cy="1973035"/>
          </a:xfrm>
          <a:custGeom>
            <a:avLst/>
            <a:gdLst>
              <a:gd name="T0" fmla="*/ 137 w 167"/>
              <a:gd name="T1" fmla="*/ 101 h 498"/>
              <a:gd name="T2" fmla="*/ 99 w 167"/>
              <a:gd name="T3" fmla="*/ 97 h 498"/>
              <a:gd name="T4" fmla="*/ 95 w 167"/>
              <a:gd name="T5" fmla="*/ 93 h 498"/>
              <a:gd name="T6" fmla="*/ 125 w 167"/>
              <a:gd name="T7" fmla="*/ 79 h 498"/>
              <a:gd name="T8" fmla="*/ 113 w 167"/>
              <a:gd name="T9" fmla="*/ 73 h 498"/>
              <a:gd name="T10" fmla="*/ 118 w 167"/>
              <a:gd name="T11" fmla="*/ 58 h 498"/>
              <a:gd name="T12" fmla="*/ 118 w 167"/>
              <a:gd name="T13" fmla="*/ 57 h 498"/>
              <a:gd name="T14" fmla="*/ 102 w 167"/>
              <a:gd name="T15" fmla="*/ 14 h 498"/>
              <a:gd name="T16" fmla="*/ 48 w 167"/>
              <a:gd name="T17" fmla="*/ 38 h 498"/>
              <a:gd name="T18" fmla="*/ 52 w 167"/>
              <a:gd name="T19" fmla="*/ 57 h 498"/>
              <a:gd name="T20" fmla="*/ 50 w 167"/>
              <a:gd name="T21" fmla="*/ 73 h 498"/>
              <a:gd name="T22" fmla="*/ 58 w 167"/>
              <a:gd name="T23" fmla="*/ 92 h 498"/>
              <a:gd name="T24" fmla="*/ 73 w 167"/>
              <a:gd name="T25" fmla="*/ 97 h 498"/>
              <a:gd name="T26" fmla="*/ 30 w 167"/>
              <a:gd name="T27" fmla="*/ 101 h 498"/>
              <a:gd name="T28" fmla="*/ 30 w 167"/>
              <a:gd name="T29" fmla="*/ 101 h 498"/>
              <a:gd name="T30" fmla="*/ 3 w 167"/>
              <a:gd name="T31" fmla="*/ 229 h 498"/>
              <a:gd name="T32" fmla="*/ 11 w 167"/>
              <a:gd name="T33" fmla="*/ 246 h 498"/>
              <a:gd name="T34" fmla="*/ 18 w 167"/>
              <a:gd name="T35" fmla="*/ 229 h 498"/>
              <a:gd name="T36" fmla="*/ 33 w 167"/>
              <a:gd name="T37" fmla="*/ 154 h 498"/>
              <a:gd name="T38" fmla="*/ 39 w 167"/>
              <a:gd name="T39" fmla="*/ 376 h 498"/>
              <a:gd name="T40" fmla="*/ 57 w 167"/>
              <a:gd name="T41" fmla="*/ 490 h 498"/>
              <a:gd name="T42" fmla="*/ 57 w 167"/>
              <a:gd name="T43" fmla="*/ 498 h 498"/>
              <a:gd name="T44" fmla="*/ 82 w 167"/>
              <a:gd name="T45" fmla="*/ 498 h 498"/>
              <a:gd name="T46" fmla="*/ 82 w 167"/>
              <a:gd name="T47" fmla="*/ 376 h 498"/>
              <a:gd name="T48" fmla="*/ 91 w 167"/>
              <a:gd name="T49" fmla="*/ 490 h 498"/>
              <a:gd name="T50" fmla="*/ 92 w 167"/>
              <a:gd name="T51" fmla="*/ 498 h 498"/>
              <a:gd name="T52" fmla="*/ 116 w 167"/>
              <a:gd name="T53" fmla="*/ 498 h 498"/>
              <a:gd name="T54" fmla="*/ 116 w 167"/>
              <a:gd name="T55" fmla="*/ 376 h 498"/>
              <a:gd name="T56" fmla="*/ 129 w 167"/>
              <a:gd name="T57" fmla="*/ 262 h 498"/>
              <a:gd name="T58" fmla="*/ 146 w 167"/>
              <a:gd name="T59" fmla="*/ 229 h 498"/>
              <a:gd name="T60" fmla="*/ 149 w 167"/>
              <a:gd name="T61" fmla="*/ 238 h 498"/>
              <a:gd name="T62" fmla="*/ 164 w 167"/>
              <a:gd name="T63" fmla="*/ 238 h 498"/>
              <a:gd name="T64" fmla="*/ 167 w 167"/>
              <a:gd name="T65" fmla="*/ 22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7" h="498">
                <a:moveTo>
                  <a:pt x="137" y="101"/>
                </a:moveTo>
                <a:cubicBezTo>
                  <a:pt x="137" y="101"/>
                  <a:pt x="137" y="101"/>
                  <a:pt x="137" y="101"/>
                </a:cubicBezTo>
                <a:cubicBezTo>
                  <a:pt x="99" y="97"/>
                  <a:pt x="99" y="97"/>
                  <a:pt x="99" y="97"/>
                </a:cubicBezTo>
                <a:cubicBezTo>
                  <a:pt x="99" y="97"/>
                  <a:pt x="99" y="97"/>
                  <a:pt x="99" y="97"/>
                </a:cubicBezTo>
                <a:cubicBezTo>
                  <a:pt x="95" y="97"/>
                  <a:pt x="95" y="97"/>
                  <a:pt x="95" y="97"/>
                </a:cubicBezTo>
                <a:cubicBezTo>
                  <a:pt x="95" y="93"/>
                  <a:pt x="95" y="93"/>
                  <a:pt x="95" y="93"/>
                </a:cubicBezTo>
                <a:cubicBezTo>
                  <a:pt x="100" y="93"/>
                  <a:pt x="105" y="93"/>
                  <a:pt x="112" y="92"/>
                </a:cubicBezTo>
                <a:cubicBezTo>
                  <a:pt x="123" y="90"/>
                  <a:pt x="124" y="83"/>
                  <a:pt x="125" y="79"/>
                </a:cubicBezTo>
                <a:cubicBezTo>
                  <a:pt x="125" y="75"/>
                  <a:pt x="122" y="68"/>
                  <a:pt x="120" y="73"/>
                </a:cubicBezTo>
                <a:cubicBezTo>
                  <a:pt x="119" y="79"/>
                  <a:pt x="114" y="77"/>
                  <a:pt x="113" y="73"/>
                </a:cubicBezTo>
                <a:cubicBezTo>
                  <a:pt x="112" y="71"/>
                  <a:pt x="114" y="66"/>
                  <a:pt x="116" y="62"/>
                </a:cubicBezTo>
                <a:cubicBezTo>
                  <a:pt x="116" y="60"/>
                  <a:pt x="117" y="59"/>
                  <a:pt x="118" y="58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9" y="53"/>
                  <a:pt x="120" y="49"/>
                  <a:pt x="120" y="44"/>
                </a:cubicBezTo>
                <a:cubicBezTo>
                  <a:pt x="120" y="30"/>
                  <a:pt x="113" y="18"/>
                  <a:pt x="102" y="14"/>
                </a:cubicBezTo>
                <a:cubicBezTo>
                  <a:pt x="97" y="5"/>
                  <a:pt x="88" y="0"/>
                  <a:pt x="79" y="0"/>
                </a:cubicBezTo>
                <a:cubicBezTo>
                  <a:pt x="62" y="0"/>
                  <a:pt x="48" y="17"/>
                  <a:pt x="48" y="38"/>
                </a:cubicBezTo>
                <a:cubicBezTo>
                  <a:pt x="48" y="45"/>
                  <a:pt x="50" y="52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9" y="70"/>
                  <a:pt x="57" y="73"/>
                </a:cubicBezTo>
                <a:cubicBezTo>
                  <a:pt x="56" y="77"/>
                  <a:pt x="51" y="79"/>
                  <a:pt x="50" y="73"/>
                </a:cubicBezTo>
                <a:cubicBezTo>
                  <a:pt x="48" y="68"/>
                  <a:pt x="45" y="75"/>
                  <a:pt x="45" y="79"/>
                </a:cubicBezTo>
                <a:cubicBezTo>
                  <a:pt x="46" y="83"/>
                  <a:pt x="47" y="90"/>
                  <a:pt x="58" y="92"/>
                </a:cubicBezTo>
                <a:cubicBezTo>
                  <a:pt x="64" y="92"/>
                  <a:pt x="68" y="93"/>
                  <a:pt x="72" y="93"/>
                </a:cubicBezTo>
                <a:cubicBezTo>
                  <a:pt x="73" y="97"/>
                  <a:pt x="73" y="97"/>
                  <a:pt x="73" y="97"/>
                </a:cubicBezTo>
                <a:cubicBezTo>
                  <a:pt x="69" y="97"/>
                  <a:pt x="69" y="97"/>
                  <a:pt x="69" y="97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10" y="142"/>
                  <a:pt x="4" y="183"/>
                  <a:pt x="0" y="229"/>
                </a:cubicBezTo>
                <a:cubicBezTo>
                  <a:pt x="3" y="229"/>
                  <a:pt x="3" y="229"/>
                  <a:pt x="3" y="229"/>
                </a:cubicBezTo>
                <a:cubicBezTo>
                  <a:pt x="3" y="238"/>
                  <a:pt x="3" y="238"/>
                  <a:pt x="3" y="238"/>
                </a:cubicBezTo>
                <a:cubicBezTo>
                  <a:pt x="3" y="242"/>
                  <a:pt x="6" y="246"/>
                  <a:pt x="11" y="246"/>
                </a:cubicBezTo>
                <a:cubicBezTo>
                  <a:pt x="15" y="246"/>
                  <a:pt x="18" y="242"/>
                  <a:pt x="18" y="238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21" y="229"/>
                  <a:pt x="21" y="229"/>
                  <a:pt x="21" y="229"/>
                </a:cubicBezTo>
                <a:cubicBezTo>
                  <a:pt x="24" y="203"/>
                  <a:pt x="27" y="178"/>
                  <a:pt x="33" y="154"/>
                </a:cubicBezTo>
                <a:cubicBezTo>
                  <a:pt x="39" y="262"/>
                  <a:pt x="39" y="262"/>
                  <a:pt x="39" y="262"/>
                </a:cubicBezTo>
                <a:cubicBezTo>
                  <a:pt x="39" y="376"/>
                  <a:pt x="39" y="376"/>
                  <a:pt x="39" y="376"/>
                </a:cubicBezTo>
                <a:cubicBezTo>
                  <a:pt x="54" y="376"/>
                  <a:pt x="54" y="376"/>
                  <a:pt x="54" y="376"/>
                </a:cubicBezTo>
                <a:cubicBezTo>
                  <a:pt x="57" y="490"/>
                  <a:pt x="57" y="490"/>
                  <a:pt x="57" y="490"/>
                </a:cubicBezTo>
                <a:cubicBezTo>
                  <a:pt x="56" y="492"/>
                  <a:pt x="55" y="495"/>
                  <a:pt x="55" y="498"/>
                </a:cubicBezTo>
                <a:cubicBezTo>
                  <a:pt x="57" y="498"/>
                  <a:pt x="57" y="498"/>
                  <a:pt x="57" y="498"/>
                </a:cubicBezTo>
                <a:cubicBezTo>
                  <a:pt x="79" y="498"/>
                  <a:pt x="79" y="498"/>
                  <a:pt x="79" y="498"/>
                </a:cubicBezTo>
                <a:cubicBezTo>
                  <a:pt x="82" y="498"/>
                  <a:pt x="82" y="498"/>
                  <a:pt x="82" y="498"/>
                </a:cubicBezTo>
                <a:cubicBezTo>
                  <a:pt x="82" y="495"/>
                  <a:pt x="81" y="492"/>
                  <a:pt x="79" y="490"/>
                </a:cubicBezTo>
                <a:cubicBezTo>
                  <a:pt x="82" y="376"/>
                  <a:pt x="82" y="376"/>
                  <a:pt x="82" y="376"/>
                </a:cubicBezTo>
                <a:cubicBezTo>
                  <a:pt x="89" y="376"/>
                  <a:pt x="89" y="376"/>
                  <a:pt x="89" y="376"/>
                </a:cubicBezTo>
                <a:cubicBezTo>
                  <a:pt x="91" y="490"/>
                  <a:pt x="91" y="490"/>
                  <a:pt x="91" y="490"/>
                </a:cubicBezTo>
                <a:cubicBezTo>
                  <a:pt x="90" y="492"/>
                  <a:pt x="89" y="495"/>
                  <a:pt x="89" y="498"/>
                </a:cubicBezTo>
                <a:cubicBezTo>
                  <a:pt x="92" y="498"/>
                  <a:pt x="92" y="498"/>
                  <a:pt x="92" y="498"/>
                </a:cubicBezTo>
                <a:cubicBezTo>
                  <a:pt x="113" y="498"/>
                  <a:pt x="113" y="498"/>
                  <a:pt x="113" y="498"/>
                </a:cubicBezTo>
                <a:cubicBezTo>
                  <a:pt x="116" y="498"/>
                  <a:pt x="116" y="498"/>
                  <a:pt x="116" y="498"/>
                </a:cubicBezTo>
                <a:cubicBezTo>
                  <a:pt x="116" y="495"/>
                  <a:pt x="115" y="492"/>
                  <a:pt x="113" y="490"/>
                </a:cubicBezTo>
                <a:cubicBezTo>
                  <a:pt x="116" y="376"/>
                  <a:pt x="116" y="376"/>
                  <a:pt x="116" y="376"/>
                </a:cubicBezTo>
                <a:cubicBezTo>
                  <a:pt x="129" y="376"/>
                  <a:pt x="129" y="376"/>
                  <a:pt x="129" y="376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34" y="155"/>
                  <a:pt x="134" y="155"/>
                  <a:pt x="134" y="155"/>
                </a:cubicBezTo>
                <a:cubicBezTo>
                  <a:pt x="140" y="179"/>
                  <a:pt x="143" y="203"/>
                  <a:pt x="146" y="229"/>
                </a:cubicBezTo>
                <a:cubicBezTo>
                  <a:pt x="149" y="229"/>
                  <a:pt x="149" y="229"/>
                  <a:pt x="149" y="229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149" y="242"/>
                  <a:pt x="152" y="246"/>
                  <a:pt x="156" y="246"/>
                </a:cubicBezTo>
                <a:cubicBezTo>
                  <a:pt x="160" y="246"/>
                  <a:pt x="164" y="242"/>
                  <a:pt x="164" y="238"/>
                </a:cubicBezTo>
                <a:cubicBezTo>
                  <a:pt x="164" y="229"/>
                  <a:pt x="164" y="229"/>
                  <a:pt x="164" y="229"/>
                </a:cubicBezTo>
                <a:cubicBezTo>
                  <a:pt x="167" y="229"/>
                  <a:pt x="167" y="229"/>
                  <a:pt x="167" y="229"/>
                </a:cubicBezTo>
                <a:cubicBezTo>
                  <a:pt x="162" y="183"/>
                  <a:pt x="156" y="142"/>
                  <a:pt x="137" y="101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294" name="Freeform 295"/>
          <p:cNvSpPr>
            <a:spLocks/>
          </p:cNvSpPr>
          <p:nvPr/>
        </p:nvSpPr>
        <p:spPr bwMode="auto">
          <a:xfrm>
            <a:off x="11444502" y="5197285"/>
            <a:ext cx="599313" cy="1784657"/>
          </a:xfrm>
          <a:custGeom>
            <a:avLst/>
            <a:gdLst>
              <a:gd name="T0" fmla="*/ 137 w 167"/>
              <a:gd name="T1" fmla="*/ 101 h 498"/>
              <a:gd name="T2" fmla="*/ 99 w 167"/>
              <a:gd name="T3" fmla="*/ 97 h 498"/>
              <a:gd name="T4" fmla="*/ 95 w 167"/>
              <a:gd name="T5" fmla="*/ 93 h 498"/>
              <a:gd name="T6" fmla="*/ 125 w 167"/>
              <a:gd name="T7" fmla="*/ 79 h 498"/>
              <a:gd name="T8" fmla="*/ 113 w 167"/>
              <a:gd name="T9" fmla="*/ 73 h 498"/>
              <a:gd name="T10" fmla="*/ 118 w 167"/>
              <a:gd name="T11" fmla="*/ 58 h 498"/>
              <a:gd name="T12" fmla="*/ 118 w 167"/>
              <a:gd name="T13" fmla="*/ 57 h 498"/>
              <a:gd name="T14" fmla="*/ 102 w 167"/>
              <a:gd name="T15" fmla="*/ 14 h 498"/>
              <a:gd name="T16" fmla="*/ 48 w 167"/>
              <a:gd name="T17" fmla="*/ 38 h 498"/>
              <a:gd name="T18" fmla="*/ 52 w 167"/>
              <a:gd name="T19" fmla="*/ 57 h 498"/>
              <a:gd name="T20" fmla="*/ 50 w 167"/>
              <a:gd name="T21" fmla="*/ 73 h 498"/>
              <a:gd name="T22" fmla="*/ 58 w 167"/>
              <a:gd name="T23" fmla="*/ 92 h 498"/>
              <a:gd name="T24" fmla="*/ 73 w 167"/>
              <a:gd name="T25" fmla="*/ 97 h 498"/>
              <a:gd name="T26" fmla="*/ 31 w 167"/>
              <a:gd name="T27" fmla="*/ 101 h 498"/>
              <a:gd name="T28" fmla="*/ 30 w 167"/>
              <a:gd name="T29" fmla="*/ 101 h 498"/>
              <a:gd name="T30" fmla="*/ 3 w 167"/>
              <a:gd name="T31" fmla="*/ 229 h 498"/>
              <a:gd name="T32" fmla="*/ 11 w 167"/>
              <a:gd name="T33" fmla="*/ 246 h 498"/>
              <a:gd name="T34" fmla="*/ 18 w 167"/>
              <a:gd name="T35" fmla="*/ 229 h 498"/>
              <a:gd name="T36" fmla="*/ 33 w 167"/>
              <a:gd name="T37" fmla="*/ 154 h 498"/>
              <a:gd name="T38" fmla="*/ 39 w 167"/>
              <a:gd name="T39" fmla="*/ 376 h 498"/>
              <a:gd name="T40" fmla="*/ 57 w 167"/>
              <a:gd name="T41" fmla="*/ 490 h 498"/>
              <a:gd name="T42" fmla="*/ 58 w 167"/>
              <a:gd name="T43" fmla="*/ 498 h 498"/>
              <a:gd name="T44" fmla="*/ 82 w 167"/>
              <a:gd name="T45" fmla="*/ 498 h 498"/>
              <a:gd name="T46" fmla="*/ 82 w 167"/>
              <a:gd name="T47" fmla="*/ 376 h 498"/>
              <a:gd name="T48" fmla="*/ 92 w 167"/>
              <a:gd name="T49" fmla="*/ 490 h 498"/>
              <a:gd name="T50" fmla="*/ 92 w 167"/>
              <a:gd name="T51" fmla="*/ 498 h 498"/>
              <a:gd name="T52" fmla="*/ 116 w 167"/>
              <a:gd name="T53" fmla="*/ 498 h 498"/>
              <a:gd name="T54" fmla="*/ 117 w 167"/>
              <a:gd name="T55" fmla="*/ 376 h 498"/>
              <a:gd name="T56" fmla="*/ 129 w 167"/>
              <a:gd name="T57" fmla="*/ 262 h 498"/>
              <a:gd name="T58" fmla="*/ 146 w 167"/>
              <a:gd name="T59" fmla="*/ 229 h 498"/>
              <a:gd name="T60" fmla="*/ 149 w 167"/>
              <a:gd name="T61" fmla="*/ 238 h 498"/>
              <a:gd name="T62" fmla="*/ 164 w 167"/>
              <a:gd name="T63" fmla="*/ 238 h 498"/>
              <a:gd name="T64" fmla="*/ 167 w 167"/>
              <a:gd name="T65" fmla="*/ 22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7" h="498">
                <a:moveTo>
                  <a:pt x="137" y="101"/>
                </a:moveTo>
                <a:cubicBezTo>
                  <a:pt x="137" y="101"/>
                  <a:pt x="137" y="101"/>
                  <a:pt x="137" y="101"/>
                </a:cubicBezTo>
                <a:cubicBezTo>
                  <a:pt x="99" y="97"/>
                  <a:pt x="99" y="97"/>
                  <a:pt x="99" y="97"/>
                </a:cubicBezTo>
                <a:cubicBezTo>
                  <a:pt x="99" y="97"/>
                  <a:pt x="99" y="97"/>
                  <a:pt x="99" y="97"/>
                </a:cubicBezTo>
                <a:cubicBezTo>
                  <a:pt x="95" y="97"/>
                  <a:pt x="95" y="97"/>
                  <a:pt x="95" y="97"/>
                </a:cubicBezTo>
                <a:cubicBezTo>
                  <a:pt x="95" y="93"/>
                  <a:pt x="95" y="93"/>
                  <a:pt x="95" y="93"/>
                </a:cubicBezTo>
                <a:cubicBezTo>
                  <a:pt x="100" y="93"/>
                  <a:pt x="105" y="93"/>
                  <a:pt x="112" y="92"/>
                </a:cubicBezTo>
                <a:cubicBezTo>
                  <a:pt x="123" y="90"/>
                  <a:pt x="124" y="83"/>
                  <a:pt x="125" y="79"/>
                </a:cubicBezTo>
                <a:cubicBezTo>
                  <a:pt x="125" y="75"/>
                  <a:pt x="122" y="68"/>
                  <a:pt x="121" y="73"/>
                </a:cubicBezTo>
                <a:cubicBezTo>
                  <a:pt x="119" y="79"/>
                  <a:pt x="114" y="77"/>
                  <a:pt x="113" y="73"/>
                </a:cubicBezTo>
                <a:cubicBezTo>
                  <a:pt x="112" y="71"/>
                  <a:pt x="114" y="66"/>
                  <a:pt x="116" y="62"/>
                </a:cubicBezTo>
                <a:cubicBezTo>
                  <a:pt x="117" y="60"/>
                  <a:pt x="117" y="59"/>
                  <a:pt x="118" y="58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8" y="57"/>
                  <a:pt x="118" y="57"/>
                  <a:pt x="118" y="57"/>
                </a:cubicBezTo>
                <a:cubicBezTo>
                  <a:pt x="119" y="53"/>
                  <a:pt x="120" y="49"/>
                  <a:pt x="120" y="44"/>
                </a:cubicBezTo>
                <a:cubicBezTo>
                  <a:pt x="120" y="30"/>
                  <a:pt x="113" y="18"/>
                  <a:pt x="102" y="14"/>
                </a:cubicBezTo>
                <a:cubicBezTo>
                  <a:pt x="97" y="5"/>
                  <a:pt x="88" y="0"/>
                  <a:pt x="79" y="0"/>
                </a:cubicBezTo>
                <a:cubicBezTo>
                  <a:pt x="62" y="0"/>
                  <a:pt x="48" y="17"/>
                  <a:pt x="48" y="38"/>
                </a:cubicBezTo>
                <a:cubicBezTo>
                  <a:pt x="48" y="45"/>
                  <a:pt x="50" y="52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9" y="70"/>
                  <a:pt x="57" y="73"/>
                </a:cubicBezTo>
                <a:cubicBezTo>
                  <a:pt x="56" y="77"/>
                  <a:pt x="52" y="79"/>
                  <a:pt x="50" y="73"/>
                </a:cubicBezTo>
                <a:cubicBezTo>
                  <a:pt x="48" y="68"/>
                  <a:pt x="45" y="75"/>
                  <a:pt x="45" y="79"/>
                </a:cubicBezTo>
                <a:cubicBezTo>
                  <a:pt x="46" y="83"/>
                  <a:pt x="47" y="90"/>
                  <a:pt x="58" y="92"/>
                </a:cubicBezTo>
                <a:cubicBezTo>
                  <a:pt x="64" y="92"/>
                  <a:pt x="68" y="93"/>
                  <a:pt x="72" y="93"/>
                </a:cubicBezTo>
                <a:cubicBezTo>
                  <a:pt x="73" y="97"/>
                  <a:pt x="73" y="97"/>
                  <a:pt x="73" y="97"/>
                </a:cubicBezTo>
                <a:cubicBezTo>
                  <a:pt x="69" y="97"/>
                  <a:pt x="69" y="97"/>
                  <a:pt x="69" y="97"/>
                </a:cubicBezTo>
                <a:cubicBezTo>
                  <a:pt x="31" y="101"/>
                  <a:pt x="31" y="101"/>
                  <a:pt x="31" y="101"/>
                </a:cubicBezTo>
                <a:cubicBezTo>
                  <a:pt x="31" y="101"/>
                  <a:pt x="31" y="101"/>
                  <a:pt x="31" y="101"/>
                </a:cubicBezTo>
                <a:cubicBezTo>
                  <a:pt x="31" y="101"/>
                  <a:pt x="30" y="101"/>
                  <a:pt x="30" y="101"/>
                </a:cubicBezTo>
                <a:cubicBezTo>
                  <a:pt x="11" y="142"/>
                  <a:pt x="5" y="183"/>
                  <a:pt x="0" y="229"/>
                </a:cubicBezTo>
                <a:cubicBezTo>
                  <a:pt x="3" y="229"/>
                  <a:pt x="3" y="229"/>
                  <a:pt x="3" y="229"/>
                </a:cubicBezTo>
                <a:cubicBezTo>
                  <a:pt x="3" y="238"/>
                  <a:pt x="3" y="238"/>
                  <a:pt x="3" y="238"/>
                </a:cubicBezTo>
                <a:cubicBezTo>
                  <a:pt x="3" y="242"/>
                  <a:pt x="6" y="246"/>
                  <a:pt x="11" y="246"/>
                </a:cubicBezTo>
                <a:cubicBezTo>
                  <a:pt x="15" y="246"/>
                  <a:pt x="18" y="242"/>
                  <a:pt x="18" y="238"/>
                </a:cubicBezTo>
                <a:cubicBezTo>
                  <a:pt x="18" y="229"/>
                  <a:pt x="18" y="229"/>
                  <a:pt x="18" y="229"/>
                </a:cubicBezTo>
                <a:cubicBezTo>
                  <a:pt x="21" y="229"/>
                  <a:pt x="21" y="229"/>
                  <a:pt x="21" y="229"/>
                </a:cubicBezTo>
                <a:cubicBezTo>
                  <a:pt x="24" y="203"/>
                  <a:pt x="27" y="178"/>
                  <a:pt x="33" y="154"/>
                </a:cubicBezTo>
                <a:cubicBezTo>
                  <a:pt x="39" y="262"/>
                  <a:pt x="39" y="262"/>
                  <a:pt x="39" y="262"/>
                </a:cubicBezTo>
                <a:cubicBezTo>
                  <a:pt x="39" y="376"/>
                  <a:pt x="39" y="376"/>
                  <a:pt x="39" y="376"/>
                </a:cubicBezTo>
                <a:cubicBezTo>
                  <a:pt x="55" y="376"/>
                  <a:pt x="55" y="376"/>
                  <a:pt x="55" y="376"/>
                </a:cubicBezTo>
                <a:cubicBezTo>
                  <a:pt x="57" y="490"/>
                  <a:pt x="57" y="490"/>
                  <a:pt x="57" y="490"/>
                </a:cubicBezTo>
                <a:cubicBezTo>
                  <a:pt x="56" y="492"/>
                  <a:pt x="55" y="495"/>
                  <a:pt x="55" y="498"/>
                </a:cubicBezTo>
                <a:cubicBezTo>
                  <a:pt x="58" y="498"/>
                  <a:pt x="58" y="498"/>
                  <a:pt x="58" y="498"/>
                </a:cubicBezTo>
                <a:cubicBezTo>
                  <a:pt x="79" y="498"/>
                  <a:pt x="79" y="498"/>
                  <a:pt x="79" y="498"/>
                </a:cubicBezTo>
                <a:cubicBezTo>
                  <a:pt x="82" y="498"/>
                  <a:pt x="82" y="498"/>
                  <a:pt x="82" y="498"/>
                </a:cubicBezTo>
                <a:cubicBezTo>
                  <a:pt x="82" y="495"/>
                  <a:pt x="81" y="492"/>
                  <a:pt x="79" y="490"/>
                </a:cubicBezTo>
                <a:cubicBezTo>
                  <a:pt x="82" y="376"/>
                  <a:pt x="82" y="376"/>
                  <a:pt x="82" y="376"/>
                </a:cubicBezTo>
                <a:cubicBezTo>
                  <a:pt x="89" y="376"/>
                  <a:pt x="89" y="376"/>
                  <a:pt x="89" y="376"/>
                </a:cubicBezTo>
                <a:cubicBezTo>
                  <a:pt x="92" y="490"/>
                  <a:pt x="92" y="490"/>
                  <a:pt x="92" y="490"/>
                </a:cubicBezTo>
                <a:cubicBezTo>
                  <a:pt x="90" y="492"/>
                  <a:pt x="89" y="495"/>
                  <a:pt x="89" y="498"/>
                </a:cubicBezTo>
                <a:cubicBezTo>
                  <a:pt x="92" y="498"/>
                  <a:pt x="92" y="498"/>
                  <a:pt x="92" y="498"/>
                </a:cubicBezTo>
                <a:cubicBezTo>
                  <a:pt x="113" y="498"/>
                  <a:pt x="113" y="498"/>
                  <a:pt x="113" y="498"/>
                </a:cubicBezTo>
                <a:cubicBezTo>
                  <a:pt x="116" y="498"/>
                  <a:pt x="116" y="498"/>
                  <a:pt x="116" y="498"/>
                </a:cubicBezTo>
                <a:cubicBezTo>
                  <a:pt x="116" y="495"/>
                  <a:pt x="115" y="492"/>
                  <a:pt x="114" y="490"/>
                </a:cubicBezTo>
                <a:cubicBezTo>
                  <a:pt x="117" y="376"/>
                  <a:pt x="117" y="376"/>
                  <a:pt x="117" y="376"/>
                </a:cubicBezTo>
                <a:cubicBezTo>
                  <a:pt x="129" y="376"/>
                  <a:pt x="129" y="376"/>
                  <a:pt x="129" y="376"/>
                </a:cubicBezTo>
                <a:cubicBezTo>
                  <a:pt x="129" y="262"/>
                  <a:pt x="129" y="262"/>
                  <a:pt x="129" y="262"/>
                </a:cubicBezTo>
                <a:cubicBezTo>
                  <a:pt x="134" y="155"/>
                  <a:pt x="134" y="155"/>
                  <a:pt x="134" y="155"/>
                </a:cubicBezTo>
                <a:cubicBezTo>
                  <a:pt x="140" y="179"/>
                  <a:pt x="144" y="203"/>
                  <a:pt x="146" y="229"/>
                </a:cubicBezTo>
                <a:cubicBezTo>
                  <a:pt x="149" y="229"/>
                  <a:pt x="149" y="229"/>
                  <a:pt x="149" y="229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149" y="242"/>
                  <a:pt x="152" y="246"/>
                  <a:pt x="156" y="246"/>
                </a:cubicBezTo>
                <a:cubicBezTo>
                  <a:pt x="161" y="246"/>
                  <a:pt x="164" y="242"/>
                  <a:pt x="164" y="238"/>
                </a:cubicBezTo>
                <a:cubicBezTo>
                  <a:pt x="164" y="229"/>
                  <a:pt x="164" y="229"/>
                  <a:pt x="164" y="229"/>
                </a:cubicBezTo>
                <a:cubicBezTo>
                  <a:pt x="167" y="229"/>
                  <a:pt x="167" y="229"/>
                  <a:pt x="167" y="229"/>
                </a:cubicBezTo>
                <a:cubicBezTo>
                  <a:pt x="162" y="183"/>
                  <a:pt x="157" y="142"/>
                  <a:pt x="137" y="101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295" name="Freeform 296"/>
          <p:cNvSpPr>
            <a:spLocks/>
          </p:cNvSpPr>
          <p:nvPr/>
        </p:nvSpPr>
        <p:spPr bwMode="auto">
          <a:xfrm>
            <a:off x="10476640" y="5008678"/>
            <a:ext cx="908100" cy="1973267"/>
          </a:xfrm>
          <a:custGeom>
            <a:avLst/>
            <a:gdLst>
              <a:gd name="T0" fmla="*/ 183 w 233"/>
              <a:gd name="T1" fmla="*/ 95 h 506"/>
              <a:gd name="T2" fmla="*/ 182 w 233"/>
              <a:gd name="T3" fmla="*/ 95 h 506"/>
              <a:gd name="T4" fmla="*/ 182 w 233"/>
              <a:gd name="T5" fmla="*/ 95 h 506"/>
              <a:gd name="T6" fmla="*/ 132 w 233"/>
              <a:gd name="T7" fmla="*/ 91 h 506"/>
              <a:gd name="T8" fmla="*/ 132 w 233"/>
              <a:gd name="T9" fmla="*/ 91 h 506"/>
              <a:gd name="T10" fmla="*/ 132 w 233"/>
              <a:gd name="T11" fmla="*/ 91 h 506"/>
              <a:gd name="T12" fmla="*/ 132 w 233"/>
              <a:gd name="T13" fmla="*/ 91 h 506"/>
              <a:gd name="T14" fmla="*/ 132 w 233"/>
              <a:gd name="T15" fmla="*/ 83 h 506"/>
              <a:gd name="T16" fmla="*/ 143 w 233"/>
              <a:gd name="T17" fmla="*/ 70 h 506"/>
              <a:gd name="T18" fmla="*/ 143 w 233"/>
              <a:gd name="T19" fmla="*/ 59 h 506"/>
              <a:gd name="T20" fmla="*/ 148 w 233"/>
              <a:gd name="T21" fmla="*/ 54 h 506"/>
              <a:gd name="T22" fmla="*/ 148 w 233"/>
              <a:gd name="T23" fmla="*/ 44 h 506"/>
              <a:gd name="T24" fmla="*/ 145 w 233"/>
              <a:gd name="T25" fmla="*/ 40 h 506"/>
              <a:gd name="T26" fmla="*/ 151 w 233"/>
              <a:gd name="T27" fmla="*/ 26 h 506"/>
              <a:gd name="T28" fmla="*/ 132 w 233"/>
              <a:gd name="T29" fmla="*/ 7 h 506"/>
              <a:gd name="T30" fmla="*/ 131 w 233"/>
              <a:gd name="T31" fmla="*/ 7 h 506"/>
              <a:gd name="T32" fmla="*/ 110 w 233"/>
              <a:gd name="T33" fmla="*/ 0 h 506"/>
              <a:gd name="T34" fmla="*/ 81 w 233"/>
              <a:gd name="T35" fmla="*/ 25 h 506"/>
              <a:gd name="T36" fmla="*/ 87 w 233"/>
              <a:gd name="T37" fmla="*/ 39 h 506"/>
              <a:gd name="T38" fmla="*/ 83 w 233"/>
              <a:gd name="T39" fmla="*/ 44 h 506"/>
              <a:gd name="T40" fmla="*/ 83 w 233"/>
              <a:gd name="T41" fmla="*/ 54 h 506"/>
              <a:gd name="T42" fmla="*/ 88 w 233"/>
              <a:gd name="T43" fmla="*/ 59 h 506"/>
              <a:gd name="T44" fmla="*/ 88 w 233"/>
              <a:gd name="T45" fmla="*/ 70 h 506"/>
              <a:gd name="T46" fmla="*/ 99 w 233"/>
              <a:gd name="T47" fmla="*/ 83 h 506"/>
              <a:gd name="T48" fmla="*/ 99 w 233"/>
              <a:gd name="T49" fmla="*/ 91 h 506"/>
              <a:gd name="T50" fmla="*/ 49 w 233"/>
              <a:gd name="T51" fmla="*/ 95 h 506"/>
              <a:gd name="T52" fmla="*/ 49 w 233"/>
              <a:gd name="T53" fmla="*/ 97 h 506"/>
              <a:gd name="T54" fmla="*/ 0 w 233"/>
              <a:gd name="T55" fmla="*/ 276 h 506"/>
              <a:gd name="T56" fmla="*/ 3 w 233"/>
              <a:gd name="T57" fmla="*/ 276 h 506"/>
              <a:gd name="T58" fmla="*/ 3 w 233"/>
              <a:gd name="T59" fmla="*/ 289 h 506"/>
              <a:gd name="T60" fmla="*/ 14 w 233"/>
              <a:gd name="T61" fmla="*/ 299 h 506"/>
              <a:gd name="T62" fmla="*/ 25 w 233"/>
              <a:gd name="T63" fmla="*/ 289 h 506"/>
              <a:gd name="T64" fmla="*/ 25 w 233"/>
              <a:gd name="T65" fmla="*/ 276 h 506"/>
              <a:gd name="T66" fmla="*/ 28 w 233"/>
              <a:gd name="T67" fmla="*/ 276 h 506"/>
              <a:gd name="T68" fmla="*/ 49 w 233"/>
              <a:gd name="T69" fmla="*/ 176 h 506"/>
              <a:gd name="T70" fmla="*/ 49 w 233"/>
              <a:gd name="T71" fmla="*/ 318 h 506"/>
              <a:gd name="T72" fmla="*/ 67 w 233"/>
              <a:gd name="T73" fmla="*/ 318 h 506"/>
              <a:gd name="T74" fmla="*/ 73 w 233"/>
              <a:gd name="T75" fmla="*/ 489 h 506"/>
              <a:gd name="T76" fmla="*/ 79 w 233"/>
              <a:gd name="T77" fmla="*/ 489 h 506"/>
              <a:gd name="T78" fmla="*/ 70 w 233"/>
              <a:gd name="T79" fmla="*/ 506 h 506"/>
              <a:gd name="T80" fmla="*/ 111 w 233"/>
              <a:gd name="T81" fmla="*/ 506 h 506"/>
              <a:gd name="T82" fmla="*/ 102 w 233"/>
              <a:gd name="T83" fmla="*/ 489 h 506"/>
              <a:gd name="T84" fmla="*/ 108 w 233"/>
              <a:gd name="T85" fmla="*/ 489 h 506"/>
              <a:gd name="T86" fmla="*/ 115 w 233"/>
              <a:gd name="T87" fmla="*/ 318 h 506"/>
              <a:gd name="T88" fmla="*/ 117 w 233"/>
              <a:gd name="T89" fmla="*/ 318 h 506"/>
              <a:gd name="T90" fmla="*/ 123 w 233"/>
              <a:gd name="T91" fmla="*/ 489 h 506"/>
              <a:gd name="T92" fmla="*/ 129 w 233"/>
              <a:gd name="T93" fmla="*/ 489 h 506"/>
              <a:gd name="T94" fmla="*/ 120 w 233"/>
              <a:gd name="T95" fmla="*/ 506 h 506"/>
              <a:gd name="T96" fmla="*/ 161 w 233"/>
              <a:gd name="T97" fmla="*/ 506 h 506"/>
              <a:gd name="T98" fmla="*/ 153 w 233"/>
              <a:gd name="T99" fmla="*/ 489 h 506"/>
              <a:gd name="T100" fmla="*/ 158 w 233"/>
              <a:gd name="T101" fmla="*/ 489 h 506"/>
              <a:gd name="T102" fmla="*/ 165 w 233"/>
              <a:gd name="T103" fmla="*/ 318 h 506"/>
              <a:gd name="T104" fmla="*/ 182 w 233"/>
              <a:gd name="T105" fmla="*/ 318 h 506"/>
              <a:gd name="T106" fmla="*/ 182 w 233"/>
              <a:gd name="T107" fmla="*/ 173 h 506"/>
              <a:gd name="T108" fmla="*/ 204 w 233"/>
              <a:gd name="T109" fmla="*/ 276 h 506"/>
              <a:gd name="T110" fmla="*/ 208 w 233"/>
              <a:gd name="T111" fmla="*/ 276 h 506"/>
              <a:gd name="T112" fmla="*/ 208 w 233"/>
              <a:gd name="T113" fmla="*/ 289 h 506"/>
              <a:gd name="T114" fmla="*/ 218 w 233"/>
              <a:gd name="T115" fmla="*/ 299 h 506"/>
              <a:gd name="T116" fmla="*/ 229 w 233"/>
              <a:gd name="T117" fmla="*/ 289 h 506"/>
              <a:gd name="T118" fmla="*/ 229 w 233"/>
              <a:gd name="T119" fmla="*/ 276 h 506"/>
              <a:gd name="T120" fmla="*/ 233 w 233"/>
              <a:gd name="T121" fmla="*/ 276 h 506"/>
              <a:gd name="T122" fmla="*/ 183 w 233"/>
              <a:gd name="T123" fmla="*/ 9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3" h="506">
                <a:moveTo>
                  <a:pt x="183" y="95"/>
                </a:moveTo>
                <a:cubicBezTo>
                  <a:pt x="182" y="95"/>
                  <a:pt x="182" y="95"/>
                  <a:pt x="182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8" y="82"/>
                  <a:pt x="143" y="76"/>
                  <a:pt x="143" y="70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6" y="59"/>
                  <a:pt x="148" y="57"/>
                  <a:pt x="148" y="5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2"/>
                  <a:pt x="146" y="40"/>
                  <a:pt x="145" y="40"/>
                </a:cubicBezTo>
                <a:cubicBezTo>
                  <a:pt x="148" y="36"/>
                  <a:pt x="151" y="31"/>
                  <a:pt x="151" y="26"/>
                </a:cubicBezTo>
                <a:cubicBezTo>
                  <a:pt x="151" y="16"/>
                  <a:pt x="142" y="7"/>
                  <a:pt x="132" y="7"/>
                </a:cubicBezTo>
                <a:cubicBezTo>
                  <a:pt x="131" y="7"/>
                  <a:pt x="131" y="7"/>
                  <a:pt x="131" y="7"/>
                </a:cubicBezTo>
                <a:cubicBezTo>
                  <a:pt x="126" y="3"/>
                  <a:pt x="118" y="0"/>
                  <a:pt x="110" y="0"/>
                </a:cubicBezTo>
                <a:cubicBezTo>
                  <a:pt x="94" y="0"/>
                  <a:pt x="81" y="11"/>
                  <a:pt x="81" y="25"/>
                </a:cubicBezTo>
                <a:cubicBezTo>
                  <a:pt x="81" y="30"/>
                  <a:pt x="83" y="35"/>
                  <a:pt x="87" y="39"/>
                </a:cubicBezTo>
                <a:cubicBezTo>
                  <a:pt x="85" y="40"/>
                  <a:pt x="83" y="42"/>
                  <a:pt x="83" y="4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7"/>
                  <a:pt x="85" y="59"/>
                  <a:pt x="88" y="59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77"/>
                  <a:pt x="93" y="82"/>
                  <a:pt x="99" y="83"/>
                </a:cubicBezTo>
                <a:cubicBezTo>
                  <a:pt x="99" y="91"/>
                  <a:pt x="99" y="91"/>
                  <a:pt x="99" y="91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97"/>
                  <a:pt x="49" y="97"/>
                  <a:pt x="49" y="97"/>
                </a:cubicBezTo>
                <a:cubicBezTo>
                  <a:pt x="23" y="155"/>
                  <a:pt x="6" y="213"/>
                  <a:pt x="0" y="276"/>
                </a:cubicBezTo>
                <a:cubicBezTo>
                  <a:pt x="3" y="276"/>
                  <a:pt x="3" y="276"/>
                  <a:pt x="3" y="276"/>
                </a:cubicBezTo>
                <a:cubicBezTo>
                  <a:pt x="3" y="289"/>
                  <a:pt x="3" y="289"/>
                  <a:pt x="3" y="289"/>
                </a:cubicBezTo>
                <a:cubicBezTo>
                  <a:pt x="3" y="295"/>
                  <a:pt x="8" y="299"/>
                  <a:pt x="14" y="299"/>
                </a:cubicBezTo>
                <a:cubicBezTo>
                  <a:pt x="20" y="299"/>
                  <a:pt x="25" y="295"/>
                  <a:pt x="25" y="289"/>
                </a:cubicBezTo>
                <a:cubicBezTo>
                  <a:pt x="25" y="276"/>
                  <a:pt x="25" y="276"/>
                  <a:pt x="25" y="276"/>
                </a:cubicBezTo>
                <a:cubicBezTo>
                  <a:pt x="28" y="276"/>
                  <a:pt x="28" y="276"/>
                  <a:pt x="28" y="276"/>
                </a:cubicBezTo>
                <a:cubicBezTo>
                  <a:pt x="32" y="241"/>
                  <a:pt x="39" y="208"/>
                  <a:pt x="49" y="176"/>
                </a:cubicBezTo>
                <a:cubicBezTo>
                  <a:pt x="49" y="318"/>
                  <a:pt x="49" y="318"/>
                  <a:pt x="49" y="318"/>
                </a:cubicBezTo>
                <a:cubicBezTo>
                  <a:pt x="67" y="318"/>
                  <a:pt x="67" y="318"/>
                  <a:pt x="67" y="318"/>
                </a:cubicBezTo>
                <a:cubicBezTo>
                  <a:pt x="73" y="489"/>
                  <a:pt x="73" y="489"/>
                  <a:pt x="73" y="489"/>
                </a:cubicBezTo>
                <a:cubicBezTo>
                  <a:pt x="79" y="489"/>
                  <a:pt x="79" y="489"/>
                  <a:pt x="79" y="489"/>
                </a:cubicBezTo>
                <a:cubicBezTo>
                  <a:pt x="74" y="493"/>
                  <a:pt x="70" y="499"/>
                  <a:pt x="70" y="506"/>
                </a:cubicBezTo>
                <a:cubicBezTo>
                  <a:pt x="111" y="506"/>
                  <a:pt x="111" y="506"/>
                  <a:pt x="111" y="506"/>
                </a:cubicBezTo>
                <a:cubicBezTo>
                  <a:pt x="111" y="499"/>
                  <a:pt x="108" y="493"/>
                  <a:pt x="102" y="489"/>
                </a:cubicBezTo>
                <a:cubicBezTo>
                  <a:pt x="108" y="489"/>
                  <a:pt x="108" y="489"/>
                  <a:pt x="108" y="489"/>
                </a:cubicBezTo>
                <a:cubicBezTo>
                  <a:pt x="115" y="318"/>
                  <a:pt x="115" y="318"/>
                  <a:pt x="115" y="318"/>
                </a:cubicBezTo>
                <a:cubicBezTo>
                  <a:pt x="117" y="318"/>
                  <a:pt x="117" y="318"/>
                  <a:pt x="117" y="318"/>
                </a:cubicBezTo>
                <a:cubicBezTo>
                  <a:pt x="123" y="489"/>
                  <a:pt x="123" y="489"/>
                  <a:pt x="123" y="489"/>
                </a:cubicBezTo>
                <a:cubicBezTo>
                  <a:pt x="129" y="489"/>
                  <a:pt x="129" y="489"/>
                  <a:pt x="129" y="489"/>
                </a:cubicBezTo>
                <a:cubicBezTo>
                  <a:pt x="124" y="493"/>
                  <a:pt x="120" y="499"/>
                  <a:pt x="120" y="506"/>
                </a:cubicBezTo>
                <a:cubicBezTo>
                  <a:pt x="161" y="506"/>
                  <a:pt x="161" y="506"/>
                  <a:pt x="161" y="506"/>
                </a:cubicBezTo>
                <a:cubicBezTo>
                  <a:pt x="161" y="499"/>
                  <a:pt x="158" y="493"/>
                  <a:pt x="153" y="489"/>
                </a:cubicBezTo>
                <a:cubicBezTo>
                  <a:pt x="158" y="489"/>
                  <a:pt x="158" y="489"/>
                  <a:pt x="158" y="489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82" y="318"/>
                  <a:pt x="182" y="318"/>
                  <a:pt x="182" y="318"/>
                </a:cubicBezTo>
                <a:cubicBezTo>
                  <a:pt x="182" y="173"/>
                  <a:pt x="182" y="173"/>
                  <a:pt x="182" y="173"/>
                </a:cubicBezTo>
                <a:cubicBezTo>
                  <a:pt x="193" y="206"/>
                  <a:pt x="200" y="240"/>
                  <a:pt x="204" y="276"/>
                </a:cubicBezTo>
                <a:cubicBezTo>
                  <a:pt x="208" y="276"/>
                  <a:pt x="208" y="276"/>
                  <a:pt x="208" y="276"/>
                </a:cubicBezTo>
                <a:cubicBezTo>
                  <a:pt x="208" y="289"/>
                  <a:pt x="208" y="289"/>
                  <a:pt x="208" y="289"/>
                </a:cubicBezTo>
                <a:cubicBezTo>
                  <a:pt x="208" y="295"/>
                  <a:pt x="212" y="299"/>
                  <a:pt x="218" y="299"/>
                </a:cubicBezTo>
                <a:cubicBezTo>
                  <a:pt x="224" y="299"/>
                  <a:pt x="229" y="295"/>
                  <a:pt x="229" y="289"/>
                </a:cubicBezTo>
                <a:cubicBezTo>
                  <a:pt x="229" y="276"/>
                  <a:pt x="229" y="276"/>
                  <a:pt x="229" y="276"/>
                </a:cubicBezTo>
                <a:cubicBezTo>
                  <a:pt x="233" y="276"/>
                  <a:pt x="233" y="276"/>
                  <a:pt x="233" y="276"/>
                </a:cubicBezTo>
                <a:cubicBezTo>
                  <a:pt x="227" y="212"/>
                  <a:pt x="210" y="153"/>
                  <a:pt x="183" y="95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358" name="Freeform 389"/>
          <p:cNvSpPr>
            <a:spLocks/>
          </p:cNvSpPr>
          <p:nvPr/>
        </p:nvSpPr>
        <p:spPr bwMode="auto">
          <a:xfrm flipH="1">
            <a:off x="7808211" y="4933518"/>
            <a:ext cx="908704" cy="2051305"/>
          </a:xfrm>
          <a:custGeom>
            <a:avLst/>
            <a:gdLst>
              <a:gd name="T0" fmla="*/ 189 w 241"/>
              <a:gd name="T1" fmla="*/ 99 h 545"/>
              <a:gd name="T2" fmla="*/ 189 w 241"/>
              <a:gd name="T3" fmla="*/ 99 h 545"/>
              <a:gd name="T4" fmla="*/ 189 w 241"/>
              <a:gd name="T5" fmla="*/ 99 h 545"/>
              <a:gd name="T6" fmla="*/ 137 w 241"/>
              <a:gd name="T7" fmla="*/ 94 h 545"/>
              <a:gd name="T8" fmla="*/ 137 w 241"/>
              <a:gd name="T9" fmla="*/ 86 h 545"/>
              <a:gd name="T10" fmla="*/ 148 w 241"/>
              <a:gd name="T11" fmla="*/ 73 h 545"/>
              <a:gd name="T12" fmla="*/ 148 w 241"/>
              <a:gd name="T13" fmla="*/ 61 h 545"/>
              <a:gd name="T14" fmla="*/ 153 w 241"/>
              <a:gd name="T15" fmla="*/ 56 h 545"/>
              <a:gd name="T16" fmla="*/ 153 w 241"/>
              <a:gd name="T17" fmla="*/ 46 h 545"/>
              <a:gd name="T18" fmla="*/ 150 w 241"/>
              <a:gd name="T19" fmla="*/ 41 h 545"/>
              <a:gd name="T20" fmla="*/ 156 w 241"/>
              <a:gd name="T21" fmla="*/ 27 h 545"/>
              <a:gd name="T22" fmla="*/ 136 w 241"/>
              <a:gd name="T23" fmla="*/ 7 h 545"/>
              <a:gd name="T24" fmla="*/ 136 w 241"/>
              <a:gd name="T25" fmla="*/ 7 h 545"/>
              <a:gd name="T26" fmla="*/ 114 w 241"/>
              <a:gd name="T27" fmla="*/ 0 h 545"/>
              <a:gd name="T28" fmla="*/ 84 w 241"/>
              <a:gd name="T29" fmla="*/ 25 h 545"/>
              <a:gd name="T30" fmla="*/ 90 w 241"/>
              <a:gd name="T31" fmla="*/ 41 h 545"/>
              <a:gd name="T32" fmla="*/ 86 w 241"/>
              <a:gd name="T33" fmla="*/ 46 h 545"/>
              <a:gd name="T34" fmla="*/ 86 w 241"/>
              <a:gd name="T35" fmla="*/ 56 h 545"/>
              <a:gd name="T36" fmla="*/ 91 w 241"/>
              <a:gd name="T37" fmla="*/ 61 h 545"/>
              <a:gd name="T38" fmla="*/ 91 w 241"/>
              <a:gd name="T39" fmla="*/ 73 h 545"/>
              <a:gd name="T40" fmla="*/ 103 w 241"/>
              <a:gd name="T41" fmla="*/ 86 h 545"/>
              <a:gd name="T42" fmla="*/ 103 w 241"/>
              <a:gd name="T43" fmla="*/ 94 h 545"/>
              <a:gd name="T44" fmla="*/ 51 w 241"/>
              <a:gd name="T45" fmla="*/ 99 h 545"/>
              <a:gd name="T46" fmla="*/ 51 w 241"/>
              <a:gd name="T47" fmla="*/ 100 h 545"/>
              <a:gd name="T48" fmla="*/ 0 w 241"/>
              <a:gd name="T49" fmla="*/ 286 h 545"/>
              <a:gd name="T50" fmla="*/ 4 w 241"/>
              <a:gd name="T51" fmla="*/ 286 h 545"/>
              <a:gd name="T52" fmla="*/ 4 w 241"/>
              <a:gd name="T53" fmla="*/ 299 h 545"/>
              <a:gd name="T54" fmla="*/ 15 w 241"/>
              <a:gd name="T55" fmla="*/ 310 h 545"/>
              <a:gd name="T56" fmla="*/ 26 w 241"/>
              <a:gd name="T57" fmla="*/ 299 h 545"/>
              <a:gd name="T58" fmla="*/ 26 w 241"/>
              <a:gd name="T59" fmla="*/ 286 h 545"/>
              <a:gd name="T60" fmla="*/ 29 w 241"/>
              <a:gd name="T61" fmla="*/ 286 h 545"/>
              <a:gd name="T62" fmla="*/ 51 w 241"/>
              <a:gd name="T63" fmla="*/ 182 h 545"/>
              <a:gd name="T64" fmla="*/ 51 w 241"/>
              <a:gd name="T65" fmla="*/ 330 h 545"/>
              <a:gd name="T66" fmla="*/ 69 w 241"/>
              <a:gd name="T67" fmla="*/ 330 h 545"/>
              <a:gd name="T68" fmla="*/ 76 w 241"/>
              <a:gd name="T69" fmla="*/ 528 h 545"/>
              <a:gd name="T70" fmla="*/ 82 w 241"/>
              <a:gd name="T71" fmla="*/ 528 h 545"/>
              <a:gd name="T72" fmla="*/ 73 w 241"/>
              <a:gd name="T73" fmla="*/ 545 h 545"/>
              <a:gd name="T74" fmla="*/ 115 w 241"/>
              <a:gd name="T75" fmla="*/ 545 h 545"/>
              <a:gd name="T76" fmla="*/ 106 w 241"/>
              <a:gd name="T77" fmla="*/ 528 h 545"/>
              <a:gd name="T78" fmla="*/ 112 w 241"/>
              <a:gd name="T79" fmla="*/ 528 h 545"/>
              <a:gd name="T80" fmla="*/ 119 w 241"/>
              <a:gd name="T81" fmla="*/ 330 h 545"/>
              <a:gd name="T82" fmla="*/ 121 w 241"/>
              <a:gd name="T83" fmla="*/ 330 h 545"/>
              <a:gd name="T84" fmla="*/ 128 w 241"/>
              <a:gd name="T85" fmla="*/ 528 h 545"/>
              <a:gd name="T86" fmla="*/ 134 w 241"/>
              <a:gd name="T87" fmla="*/ 528 h 545"/>
              <a:gd name="T88" fmla="*/ 125 w 241"/>
              <a:gd name="T89" fmla="*/ 545 h 545"/>
              <a:gd name="T90" fmla="*/ 167 w 241"/>
              <a:gd name="T91" fmla="*/ 545 h 545"/>
              <a:gd name="T92" fmla="*/ 158 w 241"/>
              <a:gd name="T93" fmla="*/ 528 h 545"/>
              <a:gd name="T94" fmla="*/ 164 w 241"/>
              <a:gd name="T95" fmla="*/ 528 h 545"/>
              <a:gd name="T96" fmla="*/ 171 w 241"/>
              <a:gd name="T97" fmla="*/ 330 h 545"/>
              <a:gd name="T98" fmla="*/ 189 w 241"/>
              <a:gd name="T99" fmla="*/ 330 h 545"/>
              <a:gd name="T100" fmla="*/ 189 w 241"/>
              <a:gd name="T101" fmla="*/ 179 h 545"/>
              <a:gd name="T102" fmla="*/ 212 w 241"/>
              <a:gd name="T103" fmla="*/ 286 h 545"/>
              <a:gd name="T104" fmla="*/ 215 w 241"/>
              <a:gd name="T105" fmla="*/ 286 h 545"/>
              <a:gd name="T106" fmla="*/ 215 w 241"/>
              <a:gd name="T107" fmla="*/ 299 h 545"/>
              <a:gd name="T108" fmla="*/ 226 w 241"/>
              <a:gd name="T109" fmla="*/ 310 h 545"/>
              <a:gd name="T110" fmla="*/ 237 w 241"/>
              <a:gd name="T111" fmla="*/ 299 h 545"/>
              <a:gd name="T112" fmla="*/ 237 w 241"/>
              <a:gd name="T113" fmla="*/ 286 h 545"/>
              <a:gd name="T114" fmla="*/ 241 w 241"/>
              <a:gd name="T115" fmla="*/ 286 h 545"/>
              <a:gd name="T116" fmla="*/ 189 w 241"/>
              <a:gd name="T117" fmla="*/ 99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" h="545">
                <a:moveTo>
                  <a:pt x="189" y="99"/>
                </a:moveTo>
                <a:cubicBezTo>
                  <a:pt x="189" y="99"/>
                  <a:pt x="189" y="99"/>
                  <a:pt x="189" y="99"/>
                </a:cubicBezTo>
                <a:cubicBezTo>
                  <a:pt x="189" y="99"/>
                  <a:pt x="189" y="99"/>
                  <a:pt x="189" y="99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43" y="85"/>
                  <a:pt x="148" y="79"/>
                  <a:pt x="148" y="73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51" y="61"/>
                  <a:pt x="153" y="59"/>
                  <a:pt x="153" y="56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53" y="44"/>
                  <a:pt x="152" y="42"/>
                  <a:pt x="150" y="41"/>
                </a:cubicBezTo>
                <a:cubicBezTo>
                  <a:pt x="154" y="38"/>
                  <a:pt x="156" y="33"/>
                  <a:pt x="156" y="27"/>
                </a:cubicBezTo>
                <a:cubicBezTo>
                  <a:pt x="156" y="16"/>
                  <a:pt x="147" y="7"/>
                  <a:pt x="136" y="7"/>
                </a:cubicBezTo>
                <a:cubicBezTo>
                  <a:pt x="136" y="7"/>
                  <a:pt x="136" y="7"/>
                  <a:pt x="136" y="7"/>
                </a:cubicBezTo>
                <a:cubicBezTo>
                  <a:pt x="130" y="3"/>
                  <a:pt x="123" y="0"/>
                  <a:pt x="114" y="0"/>
                </a:cubicBezTo>
                <a:cubicBezTo>
                  <a:pt x="97" y="0"/>
                  <a:pt x="84" y="11"/>
                  <a:pt x="84" y="25"/>
                </a:cubicBezTo>
                <a:cubicBezTo>
                  <a:pt x="84" y="31"/>
                  <a:pt x="86" y="37"/>
                  <a:pt x="90" y="41"/>
                </a:cubicBezTo>
                <a:cubicBezTo>
                  <a:pt x="88" y="41"/>
                  <a:pt x="86" y="43"/>
                  <a:pt x="86" y="4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9"/>
                  <a:pt x="88" y="61"/>
                  <a:pt x="91" y="61"/>
                </a:cubicBezTo>
                <a:cubicBezTo>
                  <a:pt x="91" y="73"/>
                  <a:pt x="91" y="73"/>
                  <a:pt x="91" y="73"/>
                </a:cubicBezTo>
                <a:cubicBezTo>
                  <a:pt x="91" y="80"/>
                  <a:pt x="96" y="86"/>
                  <a:pt x="103" y="86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51" y="99"/>
                  <a:pt x="51" y="99"/>
                  <a:pt x="51" y="99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23" y="160"/>
                  <a:pt x="6" y="220"/>
                  <a:pt x="0" y="286"/>
                </a:cubicBezTo>
                <a:cubicBezTo>
                  <a:pt x="4" y="286"/>
                  <a:pt x="4" y="286"/>
                  <a:pt x="4" y="286"/>
                </a:cubicBezTo>
                <a:cubicBezTo>
                  <a:pt x="4" y="299"/>
                  <a:pt x="4" y="299"/>
                  <a:pt x="4" y="299"/>
                </a:cubicBezTo>
                <a:cubicBezTo>
                  <a:pt x="4" y="305"/>
                  <a:pt x="9" y="310"/>
                  <a:pt x="15" y="310"/>
                </a:cubicBezTo>
                <a:cubicBezTo>
                  <a:pt x="21" y="310"/>
                  <a:pt x="26" y="305"/>
                  <a:pt x="26" y="299"/>
                </a:cubicBezTo>
                <a:cubicBezTo>
                  <a:pt x="26" y="286"/>
                  <a:pt x="26" y="286"/>
                  <a:pt x="26" y="286"/>
                </a:cubicBezTo>
                <a:cubicBezTo>
                  <a:pt x="29" y="286"/>
                  <a:pt x="29" y="286"/>
                  <a:pt x="29" y="286"/>
                </a:cubicBezTo>
                <a:cubicBezTo>
                  <a:pt x="33" y="250"/>
                  <a:pt x="41" y="216"/>
                  <a:pt x="51" y="182"/>
                </a:cubicBezTo>
                <a:cubicBezTo>
                  <a:pt x="51" y="330"/>
                  <a:pt x="51" y="330"/>
                  <a:pt x="51" y="330"/>
                </a:cubicBezTo>
                <a:cubicBezTo>
                  <a:pt x="69" y="330"/>
                  <a:pt x="69" y="330"/>
                  <a:pt x="69" y="330"/>
                </a:cubicBezTo>
                <a:cubicBezTo>
                  <a:pt x="76" y="528"/>
                  <a:pt x="76" y="528"/>
                  <a:pt x="76" y="528"/>
                </a:cubicBezTo>
                <a:cubicBezTo>
                  <a:pt x="82" y="528"/>
                  <a:pt x="82" y="528"/>
                  <a:pt x="82" y="528"/>
                </a:cubicBezTo>
                <a:cubicBezTo>
                  <a:pt x="76" y="531"/>
                  <a:pt x="73" y="538"/>
                  <a:pt x="73" y="545"/>
                </a:cubicBezTo>
                <a:cubicBezTo>
                  <a:pt x="115" y="545"/>
                  <a:pt x="115" y="545"/>
                  <a:pt x="115" y="545"/>
                </a:cubicBezTo>
                <a:cubicBezTo>
                  <a:pt x="115" y="538"/>
                  <a:pt x="112" y="531"/>
                  <a:pt x="106" y="528"/>
                </a:cubicBezTo>
                <a:cubicBezTo>
                  <a:pt x="112" y="528"/>
                  <a:pt x="112" y="528"/>
                  <a:pt x="112" y="528"/>
                </a:cubicBezTo>
                <a:cubicBezTo>
                  <a:pt x="119" y="330"/>
                  <a:pt x="119" y="330"/>
                  <a:pt x="119" y="330"/>
                </a:cubicBezTo>
                <a:cubicBezTo>
                  <a:pt x="121" y="330"/>
                  <a:pt x="121" y="330"/>
                  <a:pt x="121" y="330"/>
                </a:cubicBezTo>
                <a:cubicBezTo>
                  <a:pt x="128" y="528"/>
                  <a:pt x="128" y="528"/>
                  <a:pt x="128" y="528"/>
                </a:cubicBezTo>
                <a:cubicBezTo>
                  <a:pt x="134" y="528"/>
                  <a:pt x="134" y="528"/>
                  <a:pt x="134" y="528"/>
                </a:cubicBezTo>
                <a:cubicBezTo>
                  <a:pt x="128" y="531"/>
                  <a:pt x="125" y="538"/>
                  <a:pt x="125" y="545"/>
                </a:cubicBezTo>
                <a:cubicBezTo>
                  <a:pt x="167" y="545"/>
                  <a:pt x="167" y="545"/>
                  <a:pt x="167" y="545"/>
                </a:cubicBezTo>
                <a:cubicBezTo>
                  <a:pt x="167" y="538"/>
                  <a:pt x="164" y="531"/>
                  <a:pt x="158" y="528"/>
                </a:cubicBezTo>
                <a:cubicBezTo>
                  <a:pt x="164" y="528"/>
                  <a:pt x="164" y="528"/>
                  <a:pt x="164" y="528"/>
                </a:cubicBezTo>
                <a:cubicBezTo>
                  <a:pt x="171" y="330"/>
                  <a:pt x="171" y="330"/>
                  <a:pt x="171" y="330"/>
                </a:cubicBezTo>
                <a:cubicBezTo>
                  <a:pt x="189" y="330"/>
                  <a:pt x="189" y="330"/>
                  <a:pt x="189" y="330"/>
                </a:cubicBezTo>
                <a:cubicBezTo>
                  <a:pt x="189" y="179"/>
                  <a:pt x="189" y="179"/>
                  <a:pt x="189" y="179"/>
                </a:cubicBezTo>
                <a:cubicBezTo>
                  <a:pt x="200" y="214"/>
                  <a:pt x="208" y="249"/>
                  <a:pt x="212" y="286"/>
                </a:cubicBezTo>
                <a:cubicBezTo>
                  <a:pt x="215" y="286"/>
                  <a:pt x="215" y="286"/>
                  <a:pt x="215" y="286"/>
                </a:cubicBezTo>
                <a:cubicBezTo>
                  <a:pt x="215" y="299"/>
                  <a:pt x="215" y="299"/>
                  <a:pt x="215" y="299"/>
                </a:cubicBezTo>
                <a:cubicBezTo>
                  <a:pt x="215" y="305"/>
                  <a:pt x="220" y="310"/>
                  <a:pt x="226" y="310"/>
                </a:cubicBezTo>
                <a:cubicBezTo>
                  <a:pt x="232" y="310"/>
                  <a:pt x="237" y="305"/>
                  <a:pt x="237" y="299"/>
                </a:cubicBezTo>
                <a:cubicBezTo>
                  <a:pt x="237" y="286"/>
                  <a:pt x="237" y="286"/>
                  <a:pt x="237" y="286"/>
                </a:cubicBezTo>
                <a:cubicBezTo>
                  <a:pt x="241" y="286"/>
                  <a:pt x="241" y="286"/>
                  <a:pt x="241" y="286"/>
                </a:cubicBezTo>
                <a:cubicBezTo>
                  <a:pt x="235" y="220"/>
                  <a:pt x="217" y="159"/>
                  <a:pt x="189" y="99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sp>
        <p:nvSpPr>
          <p:cNvPr id="1359" name="Freeform 390"/>
          <p:cNvSpPr>
            <a:spLocks/>
          </p:cNvSpPr>
          <p:nvPr/>
        </p:nvSpPr>
        <p:spPr bwMode="auto">
          <a:xfrm flipH="1">
            <a:off x="7059727" y="5083265"/>
            <a:ext cx="633853" cy="1901559"/>
          </a:xfrm>
          <a:custGeom>
            <a:avLst/>
            <a:gdLst>
              <a:gd name="T0" fmla="*/ 142 w 172"/>
              <a:gd name="T1" fmla="*/ 104 h 516"/>
              <a:gd name="T2" fmla="*/ 102 w 172"/>
              <a:gd name="T3" fmla="*/ 100 h 516"/>
              <a:gd name="T4" fmla="*/ 99 w 172"/>
              <a:gd name="T5" fmla="*/ 96 h 516"/>
              <a:gd name="T6" fmla="*/ 129 w 172"/>
              <a:gd name="T7" fmla="*/ 82 h 516"/>
              <a:gd name="T8" fmla="*/ 117 w 172"/>
              <a:gd name="T9" fmla="*/ 76 h 516"/>
              <a:gd name="T10" fmla="*/ 122 w 172"/>
              <a:gd name="T11" fmla="*/ 60 h 516"/>
              <a:gd name="T12" fmla="*/ 122 w 172"/>
              <a:gd name="T13" fmla="*/ 59 h 516"/>
              <a:gd name="T14" fmla="*/ 106 w 172"/>
              <a:gd name="T15" fmla="*/ 15 h 516"/>
              <a:gd name="T16" fmla="*/ 50 w 172"/>
              <a:gd name="T17" fmla="*/ 39 h 516"/>
              <a:gd name="T18" fmla="*/ 54 w 172"/>
              <a:gd name="T19" fmla="*/ 59 h 516"/>
              <a:gd name="T20" fmla="*/ 51 w 172"/>
              <a:gd name="T21" fmla="*/ 76 h 516"/>
              <a:gd name="T22" fmla="*/ 60 w 172"/>
              <a:gd name="T23" fmla="*/ 95 h 516"/>
              <a:gd name="T24" fmla="*/ 75 w 172"/>
              <a:gd name="T25" fmla="*/ 100 h 516"/>
              <a:gd name="T26" fmla="*/ 31 w 172"/>
              <a:gd name="T27" fmla="*/ 104 h 516"/>
              <a:gd name="T28" fmla="*/ 31 w 172"/>
              <a:gd name="T29" fmla="*/ 104 h 516"/>
              <a:gd name="T30" fmla="*/ 3 w 172"/>
              <a:gd name="T31" fmla="*/ 237 h 516"/>
              <a:gd name="T32" fmla="*/ 11 w 172"/>
              <a:gd name="T33" fmla="*/ 254 h 516"/>
              <a:gd name="T34" fmla="*/ 19 w 172"/>
              <a:gd name="T35" fmla="*/ 237 h 516"/>
              <a:gd name="T36" fmla="*/ 34 w 172"/>
              <a:gd name="T37" fmla="*/ 160 h 516"/>
              <a:gd name="T38" fmla="*/ 40 w 172"/>
              <a:gd name="T39" fmla="*/ 390 h 516"/>
              <a:gd name="T40" fmla="*/ 59 w 172"/>
              <a:gd name="T41" fmla="*/ 508 h 516"/>
              <a:gd name="T42" fmla="*/ 59 w 172"/>
              <a:gd name="T43" fmla="*/ 516 h 516"/>
              <a:gd name="T44" fmla="*/ 85 w 172"/>
              <a:gd name="T45" fmla="*/ 516 h 516"/>
              <a:gd name="T46" fmla="*/ 85 w 172"/>
              <a:gd name="T47" fmla="*/ 390 h 516"/>
              <a:gd name="T48" fmla="*/ 95 w 172"/>
              <a:gd name="T49" fmla="*/ 508 h 516"/>
              <a:gd name="T50" fmla="*/ 95 w 172"/>
              <a:gd name="T51" fmla="*/ 516 h 516"/>
              <a:gd name="T52" fmla="*/ 120 w 172"/>
              <a:gd name="T53" fmla="*/ 516 h 516"/>
              <a:gd name="T54" fmla="*/ 120 w 172"/>
              <a:gd name="T55" fmla="*/ 390 h 516"/>
              <a:gd name="T56" fmla="*/ 133 w 172"/>
              <a:gd name="T57" fmla="*/ 271 h 516"/>
              <a:gd name="T58" fmla="*/ 151 w 172"/>
              <a:gd name="T59" fmla="*/ 237 h 516"/>
              <a:gd name="T60" fmla="*/ 154 w 172"/>
              <a:gd name="T61" fmla="*/ 247 h 516"/>
              <a:gd name="T62" fmla="*/ 170 w 172"/>
              <a:gd name="T63" fmla="*/ 247 h 516"/>
              <a:gd name="T64" fmla="*/ 172 w 172"/>
              <a:gd name="T65" fmla="*/ 237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" h="516">
                <a:moveTo>
                  <a:pt x="142" y="104"/>
                </a:moveTo>
                <a:cubicBezTo>
                  <a:pt x="142" y="104"/>
                  <a:pt x="142" y="104"/>
                  <a:pt x="142" y="104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98" y="100"/>
                  <a:pt x="98" y="100"/>
                  <a:pt x="98" y="100"/>
                </a:cubicBezTo>
                <a:cubicBezTo>
                  <a:pt x="99" y="96"/>
                  <a:pt x="99" y="96"/>
                  <a:pt x="99" y="96"/>
                </a:cubicBezTo>
                <a:cubicBezTo>
                  <a:pt x="104" y="96"/>
                  <a:pt x="108" y="96"/>
                  <a:pt x="116" y="95"/>
                </a:cubicBezTo>
                <a:cubicBezTo>
                  <a:pt x="127" y="93"/>
                  <a:pt x="129" y="86"/>
                  <a:pt x="129" y="82"/>
                </a:cubicBezTo>
                <a:cubicBezTo>
                  <a:pt x="129" y="77"/>
                  <a:pt x="126" y="70"/>
                  <a:pt x="125" y="76"/>
                </a:cubicBezTo>
                <a:cubicBezTo>
                  <a:pt x="123" y="81"/>
                  <a:pt x="118" y="80"/>
                  <a:pt x="117" y="76"/>
                </a:cubicBezTo>
                <a:cubicBezTo>
                  <a:pt x="116" y="74"/>
                  <a:pt x="118" y="68"/>
                  <a:pt x="120" y="64"/>
                </a:cubicBezTo>
                <a:cubicBezTo>
                  <a:pt x="120" y="62"/>
                  <a:pt x="121" y="61"/>
                  <a:pt x="122" y="60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3" y="55"/>
                  <a:pt x="124" y="50"/>
                  <a:pt x="124" y="45"/>
                </a:cubicBezTo>
                <a:cubicBezTo>
                  <a:pt x="124" y="31"/>
                  <a:pt x="117" y="19"/>
                  <a:pt x="106" y="15"/>
                </a:cubicBezTo>
                <a:cubicBezTo>
                  <a:pt x="100" y="6"/>
                  <a:pt x="91" y="0"/>
                  <a:pt x="81" y="0"/>
                </a:cubicBezTo>
                <a:cubicBezTo>
                  <a:pt x="64" y="0"/>
                  <a:pt x="50" y="17"/>
                  <a:pt x="50" y="39"/>
                </a:cubicBezTo>
                <a:cubicBezTo>
                  <a:pt x="50" y="47"/>
                  <a:pt x="51" y="53"/>
                  <a:pt x="54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61" y="72"/>
                  <a:pt x="59" y="76"/>
                </a:cubicBezTo>
                <a:cubicBezTo>
                  <a:pt x="58" y="80"/>
                  <a:pt x="53" y="81"/>
                  <a:pt x="51" y="76"/>
                </a:cubicBezTo>
                <a:cubicBezTo>
                  <a:pt x="49" y="70"/>
                  <a:pt x="46" y="77"/>
                  <a:pt x="47" y="82"/>
                </a:cubicBezTo>
                <a:cubicBezTo>
                  <a:pt x="47" y="86"/>
                  <a:pt x="49" y="93"/>
                  <a:pt x="60" y="95"/>
                </a:cubicBezTo>
                <a:cubicBezTo>
                  <a:pt x="66" y="96"/>
                  <a:pt x="70" y="96"/>
                  <a:pt x="75" y="9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11" y="148"/>
                  <a:pt x="4" y="190"/>
                  <a:pt x="0" y="237"/>
                </a:cubicBezTo>
                <a:cubicBezTo>
                  <a:pt x="3" y="237"/>
                  <a:pt x="3" y="237"/>
                  <a:pt x="3" y="237"/>
                </a:cubicBezTo>
                <a:cubicBezTo>
                  <a:pt x="3" y="247"/>
                  <a:pt x="3" y="247"/>
                  <a:pt x="3" y="247"/>
                </a:cubicBezTo>
                <a:cubicBezTo>
                  <a:pt x="3" y="251"/>
                  <a:pt x="6" y="254"/>
                  <a:pt x="11" y="254"/>
                </a:cubicBezTo>
                <a:cubicBezTo>
                  <a:pt x="15" y="254"/>
                  <a:pt x="19" y="251"/>
                  <a:pt x="19" y="247"/>
                </a:cubicBezTo>
                <a:cubicBezTo>
                  <a:pt x="19" y="237"/>
                  <a:pt x="19" y="237"/>
                  <a:pt x="19" y="237"/>
                </a:cubicBezTo>
                <a:cubicBezTo>
                  <a:pt x="21" y="237"/>
                  <a:pt x="21" y="237"/>
                  <a:pt x="21" y="237"/>
                </a:cubicBezTo>
                <a:cubicBezTo>
                  <a:pt x="24" y="210"/>
                  <a:pt x="28" y="185"/>
                  <a:pt x="34" y="160"/>
                </a:cubicBezTo>
                <a:cubicBezTo>
                  <a:pt x="40" y="271"/>
                  <a:pt x="40" y="271"/>
                  <a:pt x="40" y="271"/>
                </a:cubicBezTo>
                <a:cubicBezTo>
                  <a:pt x="40" y="390"/>
                  <a:pt x="40" y="390"/>
                  <a:pt x="40" y="390"/>
                </a:cubicBezTo>
                <a:cubicBezTo>
                  <a:pt x="56" y="390"/>
                  <a:pt x="56" y="390"/>
                  <a:pt x="56" y="390"/>
                </a:cubicBezTo>
                <a:cubicBezTo>
                  <a:pt x="59" y="508"/>
                  <a:pt x="59" y="508"/>
                  <a:pt x="59" y="508"/>
                </a:cubicBezTo>
                <a:cubicBezTo>
                  <a:pt x="57" y="510"/>
                  <a:pt x="56" y="513"/>
                  <a:pt x="56" y="516"/>
                </a:cubicBezTo>
                <a:cubicBezTo>
                  <a:pt x="59" y="516"/>
                  <a:pt x="59" y="516"/>
                  <a:pt x="59" y="516"/>
                </a:cubicBezTo>
                <a:cubicBezTo>
                  <a:pt x="82" y="516"/>
                  <a:pt x="82" y="516"/>
                  <a:pt x="82" y="516"/>
                </a:cubicBezTo>
                <a:cubicBezTo>
                  <a:pt x="85" y="516"/>
                  <a:pt x="85" y="516"/>
                  <a:pt x="85" y="516"/>
                </a:cubicBezTo>
                <a:cubicBezTo>
                  <a:pt x="85" y="513"/>
                  <a:pt x="84" y="510"/>
                  <a:pt x="82" y="508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92" y="390"/>
                  <a:pt x="92" y="390"/>
                  <a:pt x="92" y="390"/>
                </a:cubicBezTo>
                <a:cubicBezTo>
                  <a:pt x="95" y="508"/>
                  <a:pt x="95" y="508"/>
                  <a:pt x="95" y="508"/>
                </a:cubicBezTo>
                <a:cubicBezTo>
                  <a:pt x="93" y="510"/>
                  <a:pt x="92" y="513"/>
                  <a:pt x="92" y="516"/>
                </a:cubicBezTo>
                <a:cubicBezTo>
                  <a:pt x="95" y="516"/>
                  <a:pt x="95" y="516"/>
                  <a:pt x="95" y="516"/>
                </a:cubicBezTo>
                <a:cubicBezTo>
                  <a:pt x="117" y="516"/>
                  <a:pt x="117" y="516"/>
                  <a:pt x="117" y="516"/>
                </a:cubicBezTo>
                <a:cubicBezTo>
                  <a:pt x="120" y="516"/>
                  <a:pt x="120" y="516"/>
                  <a:pt x="120" y="516"/>
                </a:cubicBezTo>
                <a:cubicBezTo>
                  <a:pt x="120" y="513"/>
                  <a:pt x="119" y="510"/>
                  <a:pt x="117" y="508"/>
                </a:cubicBezTo>
                <a:cubicBezTo>
                  <a:pt x="120" y="390"/>
                  <a:pt x="120" y="390"/>
                  <a:pt x="120" y="390"/>
                </a:cubicBezTo>
                <a:cubicBezTo>
                  <a:pt x="133" y="390"/>
                  <a:pt x="133" y="390"/>
                  <a:pt x="133" y="390"/>
                </a:cubicBezTo>
                <a:cubicBezTo>
                  <a:pt x="133" y="271"/>
                  <a:pt x="133" y="271"/>
                  <a:pt x="133" y="271"/>
                </a:cubicBezTo>
                <a:cubicBezTo>
                  <a:pt x="139" y="160"/>
                  <a:pt x="139" y="160"/>
                  <a:pt x="139" y="160"/>
                </a:cubicBezTo>
                <a:cubicBezTo>
                  <a:pt x="145" y="185"/>
                  <a:pt x="148" y="210"/>
                  <a:pt x="151" y="237"/>
                </a:cubicBezTo>
                <a:cubicBezTo>
                  <a:pt x="154" y="237"/>
                  <a:pt x="154" y="237"/>
                  <a:pt x="154" y="237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154" y="251"/>
                  <a:pt x="157" y="254"/>
                  <a:pt x="162" y="254"/>
                </a:cubicBezTo>
                <a:cubicBezTo>
                  <a:pt x="166" y="254"/>
                  <a:pt x="170" y="251"/>
                  <a:pt x="170" y="247"/>
                </a:cubicBezTo>
                <a:cubicBezTo>
                  <a:pt x="170" y="237"/>
                  <a:pt x="170" y="237"/>
                  <a:pt x="170" y="237"/>
                </a:cubicBezTo>
                <a:cubicBezTo>
                  <a:pt x="172" y="237"/>
                  <a:pt x="172" y="237"/>
                  <a:pt x="172" y="237"/>
                </a:cubicBezTo>
                <a:cubicBezTo>
                  <a:pt x="168" y="190"/>
                  <a:pt x="162" y="148"/>
                  <a:pt x="142" y="104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/>
          <a:p>
            <a:pPr defTabSz="932319"/>
            <a:endParaRPr lang="en-US" sz="1835">
              <a:solidFill>
                <a:srgbClr val="40404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05119" y="4829914"/>
            <a:ext cx="763537" cy="2155984"/>
            <a:chOff x="7160079" y="4735640"/>
            <a:chExt cx="748634" cy="2113902"/>
          </a:xfrm>
        </p:grpSpPr>
        <p:sp>
          <p:nvSpPr>
            <p:cNvPr id="399" name="Freeform 421"/>
            <p:cNvSpPr>
              <a:spLocks/>
            </p:cNvSpPr>
            <p:nvPr/>
          </p:nvSpPr>
          <p:spPr bwMode="auto">
            <a:xfrm flipH="1">
              <a:off x="7511204" y="6013176"/>
              <a:ext cx="205800" cy="824156"/>
            </a:xfrm>
            <a:custGeom>
              <a:avLst/>
              <a:gdLst>
                <a:gd name="T0" fmla="*/ 63 w 82"/>
                <a:gd name="T1" fmla="*/ 309 h 309"/>
                <a:gd name="T2" fmla="*/ 9 w 82"/>
                <a:gd name="T3" fmla="*/ 309 h 309"/>
                <a:gd name="T4" fmla="*/ 0 w 82"/>
                <a:gd name="T5" fmla="*/ 0 h 309"/>
                <a:gd name="T6" fmla="*/ 82 w 82"/>
                <a:gd name="T7" fmla="*/ 0 h 309"/>
                <a:gd name="T8" fmla="*/ 63 w 8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09">
                  <a:moveTo>
                    <a:pt x="63" y="309"/>
                  </a:moveTo>
                  <a:lnTo>
                    <a:pt x="9" y="309"/>
                  </a:lnTo>
                  <a:lnTo>
                    <a:pt x="0" y="0"/>
                  </a:lnTo>
                  <a:lnTo>
                    <a:pt x="82" y="0"/>
                  </a:lnTo>
                  <a:lnTo>
                    <a:pt x="63" y="309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400" name="Freeform 422"/>
            <p:cNvSpPr>
              <a:spLocks/>
            </p:cNvSpPr>
            <p:nvPr/>
          </p:nvSpPr>
          <p:spPr bwMode="auto">
            <a:xfrm flipH="1">
              <a:off x="7570639" y="6789308"/>
              <a:ext cx="120468" cy="60234"/>
            </a:xfrm>
            <a:custGeom>
              <a:avLst/>
              <a:gdLst>
                <a:gd name="T0" fmla="*/ 17 w 34"/>
                <a:gd name="T1" fmla="*/ 0 h 17"/>
                <a:gd name="T2" fmla="*/ 0 w 34"/>
                <a:gd name="T3" fmla="*/ 17 h 17"/>
                <a:gd name="T4" fmla="*/ 34 w 34"/>
                <a:gd name="T5" fmla="*/ 17 h 17"/>
                <a:gd name="T6" fmla="*/ 17 w 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7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401" name="Freeform 423"/>
            <p:cNvSpPr>
              <a:spLocks/>
            </p:cNvSpPr>
            <p:nvPr/>
          </p:nvSpPr>
          <p:spPr bwMode="auto">
            <a:xfrm flipH="1">
              <a:off x="7344823" y="6010056"/>
              <a:ext cx="205800" cy="814381"/>
            </a:xfrm>
            <a:custGeom>
              <a:avLst/>
              <a:gdLst>
                <a:gd name="T0" fmla="*/ 19 w 82"/>
                <a:gd name="T1" fmla="*/ 309 h 309"/>
                <a:gd name="T2" fmla="*/ 73 w 82"/>
                <a:gd name="T3" fmla="*/ 309 h 309"/>
                <a:gd name="T4" fmla="*/ 82 w 82"/>
                <a:gd name="T5" fmla="*/ 0 h 309"/>
                <a:gd name="T6" fmla="*/ 0 w 82"/>
                <a:gd name="T7" fmla="*/ 0 h 309"/>
                <a:gd name="T8" fmla="*/ 19 w 8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09">
                  <a:moveTo>
                    <a:pt x="19" y="309"/>
                  </a:moveTo>
                  <a:lnTo>
                    <a:pt x="73" y="309"/>
                  </a:lnTo>
                  <a:lnTo>
                    <a:pt x="82" y="0"/>
                  </a:lnTo>
                  <a:lnTo>
                    <a:pt x="0" y="0"/>
                  </a:lnTo>
                  <a:lnTo>
                    <a:pt x="19" y="309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402" name="Freeform 424"/>
            <p:cNvSpPr>
              <a:spLocks/>
            </p:cNvSpPr>
            <p:nvPr/>
          </p:nvSpPr>
          <p:spPr bwMode="auto">
            <a:xfrm flipH="1">
              <a:off x="7374675" y="6789191"/>
              <a:ext cx="120468" cy="60234"/>
            </a:xfrm>
            <a:custGeom>
              <a:avLst/>
              <a:gdLst>
                <a:gd name="T0" fmla="*/ 17 w 34"/>
                <a:gd name="T1" fmla="*/ 0 h 17"/>
                <a:gd name="T2" fmla="*/ 34 w 34"/>
                <a:gd name="T3" fmla="*/ 17 h 17"/>
                <a:gd name="T4" fmla="*/ 0 w 34"/>
                <a:gd name="T5" fmla="*/ 17 h 17"/>
                <a:gd name="T6" fmla="*/ 17 w 3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7">
                  <a:moveTo>
                    <a:pt x="17" y="0"/>
                  </a:moveTo>
                  <a:cubicBezTo>
                    <a:pt x="27" y="0"/>
                    <a:pt x="34" y="8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grpSp>
          <p:nvGrpSpPr>
            <p:cNvPr id="320" name="Group 319"/>
            <p:cNvGrpSpPr/>
            <p:nvPr/>
          </p:nvGrpSpPr>
          <p:grpSpPr>
            <a:xfrm>
              <a:off x="7348678" y="4735640"/>
              <a:ext cx="376572" cy="534507"/>
              <a:chOff x="7405547" y="4764560"/>
              <a:chExt cx="302717" cy="429678"/>
            </a:xfrm>
          </p:grpSpPr>
          <p:sp>
            <p:nvSpPr>
              <p:cNvPr id="395" name="Freeform 418"/>
              <p:cNvSpPr>
                <a:spLocks/>
              </p:cNvSpPr>
              <p:nvPr/>
            </p:nvSpPr>
            <p:spPr bwMode="auto">
              <a:xfrm flipH="1">
                <a:off x="7405547" y="4764560"/>
                <a:ext cx="302717" cy="389208"/>
              </a:xfrm>
              <a:custGeom>
                <a:avLst/>
                <a:gdLst>
                  <a:gd name="T0" fmla="*/ 90 w 90"/>
                  <a:gd name="T1" fmla="*/ 55 h 116"/>
                  <a:gd name="T2" fmla="*/ 67 w 90"/>
                  <a:gd name="T3" fmla="*/ 17 h 116"/>
                  <a:gd name="T4" fmla="*/ 38 w 90"/>
                  <a:gd name="T5" fmla="*/ 0 h 116"/>
                  <a:gd name="T6" fmla="*/ 0 w 90"/>
                  <a:gd name="T7" fmla="*/ 47 h 116"/>
                  <a:gd name="T8" fmla="*/ 3 w 90"/>
                  <a:gd name="T9" fmla="*/ 111 h 116"/>
                  <a:gd name="T10" fmla="*/ 38 w 90"/>
                  <a:gd name="T11" fmla="*/ 116 h 116"/>
                  <a:gd name="T12" fmla="*/ 39 w 90"/>
                  <a:gd name="T13" fmla="*/ 116 h 116"/>
                  <a:gd name="T14" fmla="*/ 41 w 90"/>
                  <a:gd name="T15" fmla="*/ 116 h 116"/>
                  <a:gd name="T16" fmla="*/ 41 w 90"/>
                  <a:gd name="T17" fmla="*/ 116 h 116"/>
                  <a:gd name="T18" fmla="*/ 45 w 90"/>
                  <a:gd name="T19" fmla="*/ 116 h 116"/>
                  <a:gd name="T20" fmla="*/ 46 w 90"/>
                  <a:gd name="T21" fmla="*/ 116 h 116"/>
                  <a:gd name="T22" fmla="*/ 47 w 90"/>
                  <a:gd name="T23" fmla="*/ 116 h 116"/>
                  <a:gd name="T24" fmla="*/ 50 w 90"/>
                  <a:gd name="T25" fmla="*/ 116 h 116"/>
                  <a:gd name="T26" fmla="*/ 50 w 90"/>
                  <a:gd name="T27" fmla="*/ 116 h 116"/>
                  <a:gd name="T28" fmla="*/ 52 w 90"/>
                  <a:gd name="T29" fmla="*/ 116 h 116"/>
                  <a:gd name="T30" fmla="*/ 53 w 90"/>
                  <a:gd name="T31" fmla="*/ 116 h 116"/>
                  <a:gd name="T32" fmla="*/ 86 w 90"/>
                  <a:gd name="T33" fmla="*/ 111 h 116"/>
                  <a:gd name="T34" fmla="*/ 90 w 90"/>
                  <a:gd name="T35" fmla="*/ 5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116">
                    <a:moveTo>
                      <a:pt x="90" y="55"/>
                    </a:moveTo>
                    <a:cubicBezTo>
                      <a:pt x="90" y="37"/>
                      <a:pt x="80" y="22"/>
                      <a:pt x="67" y="17"/>
                    </a:cubicBezTo>
                    <a:cubicBezTo>
                      <a:pt x="60" y="6"/>
                      <a:pt x="50" y="0"/>
                      <a:pt x="38" y="0"/>
                    </a:cubicBezTo>
                    <a:cubicBezTo>
                      <a:pt x="17" y="0"/>
                      <a:pt x="0" y="21"/>
                      <a:pt x="0" y="47"/>
                    </a:cubicBezTo>
                    <a:cubicBezTo>
                      <a:pt x="0" y="52"/>
                      <a:pt x="2" y="85"/>
                      <a:pt x="3" y="111"/>
                    </a:cubicBezTo>
                    <a:cubicBezTo>
                      <a:pt x="14" y="114"/>
                      <a:pt x="26" y="116"/>
                      <a:pt x="38" y="116"/>
                    </a:cubicBezTo>
                    <a:cubicBezTo>
                      <a:pt x="38" y="116"/>
                      <a:pt x="39" y="116"/>
                      <a:pt x="39" y="116"/>
                    </a:cubicBezTo>
                    <a:cubicBezTo>
                      <a:pt x="40" y="116"/>
                      <a:pt x="41" y="116"/>
                      <a:pt x="41" y="116"/>
                    </a:cubicBezTo>
                    <a:cubicBezTo>
                      <a:pt x="41" y="116"/>
                      <a:pt x="41" y="116"/>
                      <a:pt x="41" y="116"/>
                    </a:cubicBezTo>
                    <a:cubicBezTo>
                      <a:pt x="42" y="116"/>
                      <a:pt x="44" y="116"/>
                      <a:pt x="45" y="116"/>
                    </a:cubicBezTo>
                    <a:cubicBezTo>
                      <a:pt x="45" y="116"/>
                      <a:pt x="45" y="116"/>
                      <a:pt x="46" y="116"/>
                    </a:cubicBezTo>
                    <a:cubicBezTo>
                      <a:pt x="46" y="116"/>
                      <a:pt x="46" y="116"/>
                      <a:pt x="47" y="116"/>
                    </a:cubicBezTo>
                    <a:cubicBezTo>
                      <a:pt x="48" y="116"/>
                      <a:pt x="49" y="116"/>
                      <a:pt x="50" y="116"/>
                    </a:cubicBezTo>
                    <a:cubicBezTo>
                      <a:pt x="50" y="116"/>
                      <a:pt x="50" y="116"/>
                      <a:pt x="50" y="116"/>
                    </a:cubicBezTo>
                    <a:cubicBezTo>
                      <a:pt x="50" y="116"/>
                      <a:pt x="51" y="116"/>
                      <a:pt x="52" y="116"/>
                    </a:cubicBezTo>
                    <a:cubicBezTo>
                      <a:pt x="53" y="116"/>
                      <a:pt x="53" y="116"/>
                      <a:pt x="53" y="116"/>
                    </a:cubicBezTo>
                    <a:cubicBezTo>
                      <a:pt x="65" y="116"/>
                      <a:pt x="76" y="114"/>
                      <a:pt x="86" y="111"/>
                    </a:cubicBezTo>
                    <a:cubicBezTo>
                      <a:pt x="87" y="87"/>
                      <a:pt x="90" y="58"/>
                      <a:pt x="90" y="55"/>
                    </a:cubicBezTo>
                    <a:close/>
                  </a:path>
                </a:pathLst>
              </a:custGeom>
              <a:solidFill>
                <a:srgbClr val="CC9900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06" name="Freeform 428"/>
              <p:cNvSpPr>
                <a:spLocks/>
              </p:cNvSpPr>
              <p:nvPr/>
            </p:nvSpPr>
            <p:spPr bwMode="auto">
              <a:xfrm flipH="1">
                <a:off x="7450366" y="4897191"/>
                <a:ext cx="0" cy="256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07" name="Freeform 429"/>
              <p:cNvSpPr>
                <a:spLocks/>
              </p:cNvSpPr>
              <p:nvPr/>
            </p:nvSpPr>
            <p:spPr bwMode="auto">
              <a:xfrm flipH="1">
                <a:off x="7450366" y="48920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08" name="Freeform 430"/>
              <p:cNvSpPr>
                <a:spLocks/>
              </p:cNvSpPr>
              <p:nvPr/>
            </p:nvSpPr>
            <p:spPr bwMode="auto">
              <a:xfrm flipH="1">
                <a:off x="7455487" y="488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09" name="Freeform 431"/>
              <p:cNvSpPr>
                <a:spLocks/>
              </p:cNvSpPr>
              <p:nvPr/>
            </p:nvSpPr>
            <p:spPr bwMode="auto">
              <a:xfrm flipH="1">
                <a:off x="7452927" y="48869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0" name="Freeform 432"/>
              <p:cNvSpPr>
                <a:spLocks/>
              </p:cNvSpPr>
              <p:nvPr/>
            </p:nvSpPr>
            <p:spPr bwMode="auto">
              <a:xfrm flipH="1">
                <a:off x="7668031" y="488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1" name="Freeform 433"/>
              <p:cNvSpPr>
                <a:spLocks/>
              </p:cNvSpPr>
              <p:nvPr/>
            </p:nvSpPr>
            <p:spPr bwMode="auto">
              <a:xfrm flipH="1">
                <a:off x="7450366" y="4899751"/>
                <a:ext cx="0" cy="512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2" name="Freeform 434"/>
              <p:cNvSpPr>
                <a:spLocks/>
              </p:cNvSpPr>
              <p:nvPr/>
            </p:nvSpPr>
            <p:spPr bwMode="auto">
              <a:xfrm flipH="1">
                <a:off x="7450366" y="4907434"/>
                <a:ext cx="0" cy="256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3" name="Freeform 435"/>
              <p:cNvSpPr>
                <a:spLocks/>
              </p:cNvSpPr>
              <p:nvPr/>
            </p:nvSpPr>
            <p:spPr bwMode="auto">
              <a:xfrm flipH="1">
                <a:off x="7455487" y="48792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4" name="Freeform 436"/>
              <p:cNvSpPr>
                <a:spLocks/>
              </p:cNvSpPr>
              <p:nvPr/>
            </p:nvSpPr>
            <p:spPr bwMode="auto">
              <a:xfrm flipH="1">
                <a:off x="7675712" y="4904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415" name="Freeform 437"/>
              <p:cNvSpPr>
                <a:spLocks/>
              </p:cNvSpPr>
              <p:nvPr/>
            </p:nvSpPr>
            <p:spPr bwMode="auto">
              <a:xfrm flipH="1">
                <a:off x="7670591" y="48920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376" name="Freeform 438"/>
              <p:cNvSpPr>
                <a:spLocks/>
              </p:cNvSpPr>
              <p:nvPr/>
            </p:nvSpPr>
            <p:spPr bwMode="auto">
              <a:xfrm flipH="1">
                <a:off x="7670591" y="48895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377" name="Freeform 439"/>
              <p:cNvSpPr>
                <a:spLocks/>
              </p:cNvSpPr>
              <p:nvPr/>
            </p:nvSpPr>
            <p:spPr bwMode="auto">
              <a:xfrm flipH="1">
                <a:off x="7675712" y="48997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D6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378" name="Freeform 440"/>
              <p:cNvSpPr>
                <a:spLocks/>
              </p:cNvSpPr>
              <p:nvPr/>
            </p:nvSpPr>
            <p:spPr bwMode="auto">
              <a:xfrm flipH="1">
                <a:off x="7427318" y="4871583"/>
                <a:ext cx="268879" cy="322655"/>
              </a:xfrm>
              <a:custGeom>
                <a:avLst/>
                <a:gdLst>
                  <a:gd name="T0" fmla="*/ 71 w 75"/>
                  <a:gd name="T1" fmla="*/ 16 h 90"/>
                  <a:gd name="T2" fmla="*/ 69 w 75"/>
                  <a:gd name="T3" fmla="*/ 16 h 90"/>
                  <a:gd name="T4" fmla="*/ 69 w 75"/>
                  <a:gd name="T5" fmla="*/ 11 h 90"/>
                  <a:gd name="T6" fmla="*/ 69 w 75"/>
                  <a:gd name="T7" fmla="*/ 10 h 90"/>
                  <a:gd name="T8" fmla="*/ 69 w 75"/>
                  <a:gd name="T9" fmla="*/ 9 h 90"/>
                  <a:gd name="T10" fmla="*/ 69 w 75"/>
                  <a:gd name="T11" fmla="*/ 8 h 90"/>
                  <a:gd name="T12" fmla="*/ 69 w 75"/>
                  <a:gd name="T13" fmla="*/ 8 h 90"/>
                  <a:gd name="T14" fmla="*/ 69 w 75"/>
                  <a:gd name="T15" fmla="*/ 7 h 90"/>
                  <a:gd name="T16" fmla="*/ 69 w 75"/>
                  <a:gd name="T17" fmla="*/ 6 h 90"/>
                  <a:gd name="T18" fmla="*/ 69 w 75"/>
                  <a:gd name="T19" fmla="*/ 6 h 90"/>
                  <a:gd name="T20" fmla="*/ 68 w 75"/>
                  <a:gd name="T21" fmla="*/ 4 h 90"/>
                  <a:gd name="T22" fmla="*/ 68 w 75"/>
                  <a:gd name="T23" fmla="*/ 4 h 90"/>
                  <a:gd name="T24" fmla="*/ 67 w 75"/>
                  <a:gd name="T25" fmla="*/ 3 h 90"/>
                  <a:gd name="T26" fmla="*/ 67 w 75"/>
                  <a:gd name="T27" fmla="*/ 3 h 90"/>
                  <a:gd name="T28" fmla="*/ 67 w 75"/>
                  <a:gd name="T29" fmla="*/ 2 h 90"/>
                  <a:gd name="T30" fmla="*/ 67 w 75"/>
                  <a:gd name="T31" fmla="*/ 2 h 90"/>
                  <a:gd name="T32" fmla="*/ 61 w 75"/>
                  <a:gd name="T33" fmla="*/ 3 h 90"/>
                  <a:gd name="T34" fmla="*/ 50 w 75"/>
                  <a:gd name="T35" fmla="*/ 0 h 90"/>
                  <a:gd name="T36" fmla="*/ 31 w 75"/>
                  <a:gd name="T37" fmla="*/ 3 h 90"/>
                  <a:gd name="T38" fmla="*/ 11 w 75"/>
                  <a:gd name="T39" fmla="*/ 0 h 90"/>
                  <a:gd name="T40" fmla="*/ 8 w 75"/>
                  <a:gd name="T41" fmla="*/ 3 h 90"/>
                  <a:gd name="T42" fmla="*/ 8 w 75"/>
                  <a:gd name="T43" fmla="*/ 3 h 90"/>
                  <a:gd name="T44" fmla="*/ 7 w 75"/>
                  <a:gd name="T45" fmla="*/ 5 h 90"/>
                  <a:gd name="T46" fmla="*/ 7 w 75"/>
                  <a:gd name="T47" fmla="*/ 5 h 90"/>
                  <a:gd name="T48" fmla="*/ 7 w 75"/>
                  <a:gd name="T49" fmla="*/ 6 h 90"/>
                  <a:gd name="T50" fmla="*/ 7 w 75"/>
                  <a:gd name="T51" fmla="*/ 6 h 90"/>
                  <a:gd name="T52" fmla="*/ 6 w 75"/>
                  <a:gd name="T53" fmla="*/ 8 h 90"/>
                  <a:gd name="T54" fmla="*/ 6 w 75"/>
                  <a:gd name="T55" fmla="*/ 8 h 90"/>
                  <a:gd name="T56" fmla="*/ 6 w 75"/>
                  <a:gd name="T57" fmla="*/ 9 h 90"/>
                  <a:gd name="T58" fmla="*/ 6 w 75"/>
                  <a:gd name="T59" fmla="*/ 9 h 90"/>
                  <a:gd name="T60" fmla="*/ 6 w 75"/>
                  <a:gd name="T61" fmla="*/ 11 h 90"/>
                  <a:gd name="T62" fmla="*/ 6 w 75"/>
                  <a:gd name="T63" fmla="*/ 16 h 90"/>
                  <a:gd name="T64" fmla="*/ 5 w 75"/>
                  <a:gd name="T65" fmla="*/ 16 h 90"/>
                  <a:gd name="T66" fmla="*/ 0 w 75"/>
                  <a:gd name="T67" fmla="*/ 21 h 90"/>
                  <a:gd name="T68" fmla="*/ 0 w 75"/>
                  <a:gd name="T69" fmla="*/ 33 h 90"/>
                  <a:gd name="T70" fmla="*/ 6 w 75"/>
                  <a:gd name="T71" fmla="*/ 38 h 90"/>
                  <a:gd name="T72" fmla="*/ 11 w 75"/>
                  <a:gd name="T73" fmla="*/ 51 h 90"/>
                  <a:gd name="T74" fmla="*/ 22 w 75"/>
                  <a:gd name="T75" fmla="*/ 66 h 90"/>
                  <a:gd name="T76" fmla="*/ 24 w 75"/>
                  <a:gd name="T77" fmla="*/ 80 h 90"/>
                  <a:gd name="T78" fmla="*/ 38 w 75"/>
                  <a:gd name="T79" fmla="*/ 90 h 90"/>
                  <a:gd name="T80" fmla="*/ 52 w 75"/>
                  <a:gd name="T81" fmla="*/ 80 h 90"/>
                  <a:gd name="T82" fmla="*/ 54 w 75"/>
                  <a:gd name="T83" fmla="*/ 66 h 90"/>
                  <a:gd name="T84" fmla="*/ 64 w 75"/>
                  <a:gd name="T85" fmla="*/ 51 h 90"/>
                  <a:gd name="T86" fmla="*/ 69 w 75"/>
                  <a:gd name="T87" fmla="*/ 38 h 90"/>
                  <a:gd name="T88" fmla="*/ 75 w 75"/>
                  <a:gd name="T89" fmla="*/ 33 h 90"/>
                  <a:gd name="T90" fmla="*/ 75 w 75"/>
                  <a:gd name="T91" fmla="*/ 21 h 90"/>
                  <a:gd name="T92" fmla="*/ 71 w 75"/>
                  <a:gd name="T93" fmla="*/ 1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5" h="90">
                    <a:moveTo>
                      <a:pt x="71" y="16"/>
                    </a:moveTo>
                    <a:cubicBezTo>
                      <a:pt x="71" y="16"/>
                      <a:pt x="70" y="16"/>
                      <a:pt x="69" y="16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0"/>
                      <a:pt x="69" y="1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69" y="7"/>
                      <a:pt x="69" y="6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68" y="5"/>
                      <a:pt x="68" y="5"/>
                      <a:pt x="68" y="4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3"/>
                      <a:pt x="67" y="2"/>
                      <a:pt x="67" y="2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5" y="3"/>
                      <a:pt x="63" y="3"/>
                      <a:pt x="61" y="3"/>
                    </a:cubicBezTo>
                    <a:cubicBezTo>
                      <a:pt x="56" y="3"/>
                      <a:pt x="52" y="2"/>
                      <a:pt x="50" y="0"/>
                    </a:cubicBezTo>
                    <a:cubicBezTo>
                      <a:pt x="46" y="2"/>
                      <a:pt x="39" y="3"/>
                      <a:pt x="31" y="3"/>
                    </a:cubicBezTo>
                    <a:cubicBezTo>
                      <a:pt x="23" y="3"/>
                      <a:pt x="15" y="2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5" y="16"/>
                      <a:pt x="5" y="16"/>
                    </a:cubicBezTo>
                    <a:cubicBezTo>
                      <a:pt x="2" y="16"/>
                      <a:pt x="0" y="18"/>
                      <a:pt x="0" y="2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6"/>
                      <a:pt x="3" y="38"/>
                      <a:pt x="6" y="38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3" y="59"/>
                      <a:pt x="17" y="64"/>
                      <a:pt x="22" y="66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9" y="64"/>
                      <a:pt x="61" y="59"/>
                      <a:pt x="64" y="51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3" y="38"/>
                      <a:pt x="75" y="36"/>
                      <a:pt x="75" y="33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19"/>
                      <a:pt x="73" y="17"/>
                      <a:pt x="71" y="16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80" name="Rectangle 155"/>
            <p:cNvSpPr>
              <a:spLocks noChangeArrowheads="1"/>
            </p:cNvSpPr>
            <p:nvPr/>
          </p:nvSpPr>
          <p:spPr bwMode="auto">
            <a:xfrm>
              <a:off x="7368120" y="5217767"/>
              <a:ext cx="348635" cy="300075"/>
            </a:xfrm>
            <a:prstGeom prst="rect">
              <a:avLst/>
            </a:pr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381" name="Freeform 163"/>
            <p:cNvSpPr>
              <a:spLocks/>
            </p:cNvSpPr>
            <p:nvPr/>
          </p:nvSpPr>
          <p:spPr bwMode="auto">
            <a:xfrm>
              <a:off x="7472940" y="5148924"/>
              <a:ext cx="143142" cy="236495"/>
            </a:xfrm>
            <a:custGeom>
              <a:avLst/>
              <a:gdLst>
                <a:gd name="T0" fmla="*/ 46 w 92"/>
                <a:gd name="T1" fmla="*/ 152 h 152"/>
                <a:gd name="T2" fmla="*/ 0 w 92"/>
                <a:gd name="T3" fmla="*/ 148 h 152"/>
                <a:gd name="T4" fmla="*/ 0 w 92"/>
                <a:gd name="T5" fmla="*/ 0 h 152"/>
                <a:gd name="T6" fmla="*/ 92 w 92"/>
                <a:gd name="T7" fmla="*/ 0 h 152"/>
                <a:gd name="T8" fmla="*/ 92 w 92"/>
                <a:gd name="T9" fmla="*/ 152 h 152"/>
                <a:gd name="T10" fmla="*/ 46 w 92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52">
                  <a:moveTo>
                    <a:pt x="46" y="152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52"/>
                  </a:lnTo>
                  <a:lnTo>
                    <a:pt x="46" y="152"/>
                  </a:lnTo>
                  <a:close/>
                </a:path>
              </a:pathLst>
            </a:custGeom>
            <a:solidFill>
              <a:srgbClr val="E2B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7160079" y="5174541"/>
              <a:ext cx="748634" cy="990878"/>
              <a:chOff x="7051597" y="5172550"/>
              <a:chExt cx="922338" cy="1220787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7765972" y="5531325"/>
                <a:ext cx="123825" cy="735013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69" name="Freeform 160"/>
              <p:cNvSpPr>
                <a:spLocks/>
              </p:cNvSpPr>
              <p:nvPr/>
            </p:nvSpPr>
            <p:spPr bwMode="auto">
              <a:xfrm>
                <a:off x="7765972" y="6142512"/>
                <a:ext cx="127000" cy="250825"/>
              </a:xfrm>
              <a:custGeom>
                <a:avLst/>
                <a:gdLst>
                  <a:gd name="T0" fmla="*/ 0 w 59"/>
                  <a:gd name="T1" fmla="*/ 0 h 117"/>
                  <a:gd name="T2" fmla="*/ 0 w 59"/>
                  <a:gd name="T3" fmla="*/ 117 h 117"/>
                  <a:gd name="T4" fmla="*/ 59 w 59"/>
                  <a:gd name="T5" fmla="*/ 58 h 117"/>
                  <a:gd name="T6" fmla="*/ 0 w 59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17">
                    <a:moveTo>
                      <a:pt x="0" y="0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32" y="117"/>
                      <a:pt x="59" y="91"/>
                      <a:pt x="59" y="58"/>
                    </a:cubicBezTo>
                    <a:cubicBezTo>
                      <a:pt x="59" y="26"/>
                      <a:pt x="32" y="0"/>
                      <a:pt x="0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0" name="Rectangle 161"/>
              <p:cNvSpPr>
                <a:spLocks noChangeArrowheads="1"/>
              </p:cNvSpPr>
              <p:nvPr/>
            </p:nvSpPr>
            <p:spPr bwMode="auto">
              <a:xfrm>
                <a:off x="7137322" y="5531325"/>
                <a:ext cx="122238" cy="735013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1" name="Freeform 162"/>
              <p:cNvSpPr>
                <a:spLocks/>
              </p:cNvSpPr>
              <p:nvPr/>
            </p:nvSpPr>
            <p:spPr bwMode="auto">
              <a:xfrm>
                <a:off x="7134147" y="6142512"/>
                <a:ext cx="125413" cy="250825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2" name="Freeform 168"/>
              <p:cNvSpPr>
                <a:spLocks/>
              </p:cNvSpPr>
              <p:nvPr/>
            </p:nvSpPr>
            <p:spPr bwMode="auto">
              <a:xfrm>
                <a:off x="7110334" y="5221762"/>
                <a:ext cx="803275" cy="987425"/>
              </a:xfrm>
              <a:custGeom>
                <a:avLst/>
                <a:gdLst>
                  <a:gd name="T0" fmla="*/ 295 w 374"/>
                  <a:gd name="T1" fmla="*/ 0 h 462"/>
                  <a:gd name="T2" fmla="*/ 250 w 374"/>
                  <a:gd name="T3" fmla="*/ 0 h 462"/>
                  <a:gd name="T4" fmla="*/ 188 w 374"/>
                  <a:gd name="T5" fmla="*/ 140 h 462"/>
                  <a:gd name="T6" fmla="*/ 126 w 374"/>
                  <a:gd name="T7" fmla="*/ 0 h 462"/>
                  <a:gd name="T8" fmla="*/ 79 w 374"/>
                  <a:gd name="T9" fmla="*/ 0 h 462"/>
                  <a:gd name="T10" fmla="*/ 0 w 374"/>
                  <a:gd name="T11" fmla="*/ 79 h 462"/>
                  <a:gd name="T12" fmla="*/ 0 w 374"/>
                  <a:gd name="T13" fmla="*/ 295 h 462"/>
                  <a:gd name="T14" fmla="*/ 69 w 374"/>
                  <a:gd name="T15" fmla="*/ 295 h 462"/>
                  <a:gd name="T16" fmla="*/ 69 w 374"/>
                  <a:gd name="T17" fmla="*/ 146 h 462"/>
                  <a:gd name="T18" fmla="*/ 79 w 374"/>
                  <a:gd name="T19" fmla="*/ 146 h 462"/>
                  <a:gd name="T20" fmla="*/ 80 w 374"/>
                  <a:gd name="T21" fmla="*/ 462 h 462"/>
                  <a:gd name="T22" fmla="*/ 294 w 374"/>
                  <a:gd name="T23" fmla="*/ 462 h 462"/>
                  <a:gd name="T24" fmla="*/ 295 w 374"/>
                  <a:gd name="T25" fmla="*/ 146 h 462"/>
                  <a:gd name="T26" fmla="*/ 305 w 374"/>
                  <a:gd name="T27" fmla="*/ 146 h 462"/>
                  <a:gd name="T28" fmla="*/ 305 w 374"/>
                  <a:gd name="T29" fmla="*/ 288 h 462"/>
                  <a:gd name="T30" fmla="*/ 374 w 374"/>
                  <a:gd name="T31" fmla="*/ 288 h 462"/>
                  <a:gd name="T32" fmla="*/ 374 w 374"/>
                  <a:gd name="T33" fmla="*/ 79 h 462"/>
                  <a:gd name="T34" fmla="*/ 295 w 374"/>
                  <a:gd name="T3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4" h="462">
                    <a:moveTo>
                      <a:pt x="295" y="0"/>
                    </a:moveTo>
                    <a:cubicBezTo>
                      <a:pt x="250" y="0"/>
                      <a:pt x="250" y="0"/>
                      <a:pt x="250" y="0"/>
                    </a:cubicBezTo>
                    <a:cubicBezTo>
                      <a:pt x="188" y="140"/>
                      <a:pt x="188" y="140"/>
                      <a:pt x="188" y="140"/>
                    </a:cubicBezTo>
                    <a:cubicBezTo>
                      <a:pt x="188" y="140"/>
                      <a:pt x="142" y="40"/>
                      <a:pt x="126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9" y="146"/>
                      <a:pt x="79" y="146"/>
                      <a:pt x="79" y="146"/>
                    </a:cubicBezTo>
                    <a:cubicBezTo>
                      <a:pt x="80" y="462"/>
                      <a:pt x="80" y="462"/>
                      <a:pt x="80" y="462"/>
                    </a:cubicBezTo>
                    <a:cubicBezTo>
                      <a:pt x="294" y="462"/>
                      <a:pt x="294" y="462"/>
                      <a:pt x="294" y="462"/>
                    </a:cubicBezTo>
                    <a:cubicBezTo>
                      <a:pt x="295" y="146"/>
                      <a:pt x="295" y="146"/>
                      <a:pt x="295" y="146"/>
                    </a:cubicBezTo>
                    <a:cubicBezTo>
                      <a:pt x="305" y="146"/>
                      <a:pt x="305" y="146"/>
                      <a:pt x="305" y="146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374" y="288"/>
                      <a:pt x="374" y="288"/>
                      <a:pt x="374" y="288"/>
                    </a:cubicBezTo>
                    <a:cubicBezTo>
                      <a:pt x="374" y="79"/>
                      <a:pt x="374" y="79"/>
                      <a:pt x="374" y="79"/>
                    </a:cubicBezTo>
                    <a:cubicBezTo>
                      <a:pt x="374" y="36"/>
                      <a:pt x="338" y="0"/>
                      <a:pt x="29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73" name="Freeform 175"/>
              <p:cNvSpPr>
                <a:spLocks/>
              </p:cNvSpPr>
              <p:nvPr/>
            </p:nvSpPr>
            <p:spPr bwMode="auto">
              <a:xfrm>
                <a:off x="7248447" y="5172550"/>
                <a:ext cx="266700" cy="349250"/>
              </a:xfrm>
              <a:custGeom>
                <a:avLst/>
                <a:gdLst>
                  <a:gd name="T0" fmla="*/ 95 w 168"/>
                  <a:gd name="T1" fmla="*/ 81 h 220"/>
                  <a:gd name="T2" fmla="*/ 64 w 168"/>
                  <a:gd name="T3" fmla="*/ 103 h 220"/>
                  <a:gd name="T4" fmla="*/ 168 w 168"/>
                  <a:gd name="T5" fmla="*/ 220 h 220"/>
                  <a:gd name="T6" fmla="*/ 81 w 168"/>
                  <a:gd name="T7" fmla="*/ 0 h 220"/>
                  <a:gd name="T8" fmla="*/ 0 w 168"/>
                  <a:gd name="T9" fmla="*/ 31 h 220"/>
                  <a:gd name="T10" fmla="*/ 43 w 168"/>
                  <a:gd name="T11" fmla="*/ 81 h 220"/>
                  <a:gd name="T12" fmla="*/ 95 w 168"/>
                  <a:gd name="T13" fmla="*/ 8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220">
                    <a:moveTo>
                      <a:pt x="95" y="81"/>
                    </a:moveTo>
                    <a:lnTo>
                      <a:pt x="64" y="103"/>
                    </a:lnTo>
                    <a:lnTo>
                      <a:pt x="168" y="220"/>
                    </a:lnTo>
                    <a:lnTo>
                      <a:pt x="81" y="0"/>
                    </a:lnTo>
                    <a:lnTo>
                      <a:pt x="0" y="31"/>
                    </a:lnTo>
                    <a:lnTo>
                      <a:pt x="43" y="81"/>
                    </a:lnTo>
                    <a:lnTo>
                      <a:pt x="95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4" name="Freeform 176"/>
              <p:cNvSpPr>
                <a:spLocks/>
              </p:cNvSpPr>
              <p:nvPr/>
            </p:nvSpPr>
            <p:spPr bwMode="auto">
              <a:xfrm>
                <a:off x="7515147" y="5172550"/>
                <a:ext cx="268288" cy="349250"/>
              </a:xfrm>
              <a:custGeom>
                <a:avLst/>
                <a:gdLst>
                  <a:gd name="T0" fmla="*/ 74 w 169"/>
                  <a:gd name="T1" fmla="*/ 81 h 220"/>
                  <a:gd name="T2" fmla="*/ 105 w 169"/>
                  <a:gd name="T3" fmla="*/ 103 h 220"/>
                  <a:gd name="T4" fmla="*/ 0 w 169"/>
                  <a:gd name="T5" fmla="*/ 220 h 220"/>
                  <a:gd name="T6" fmla="*/ 89 w 169"/>
                  <a:gd name="T7" fmla="*/ 0 h 220"/>
                  <a:gd name="T8" fmla="*/ 169 w 169"/>
                  <a:gd name="T9" fmla="*/ 31 h 220"/>
                  <a:gd name="T10" fmla="*/ 124 w 169"/>
                  <a:gd name="T11" fmla="*/ 81 h 220"/>
                  <a:gd name="T12" fmla="*/ 74 w 169"/>
                  <a:gd name="T13" fmla="*/ 8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220">
                    <a:moveTo>
                      <a:pt x="74" y="81"/>
                    </a:moveTo>
                    <a:lnTo>
                      <a:pt x="105" y="103"/>
                    </a:lnTo>
                    <a:lnTo>
                      <a:pt x="0" y="220"/>
                    </a:lnTo>
                    <a:lnTo>
                      <a:pt x="89" y="0"/>
                    </a:lnTo>
                    <a:lnTo>
                      <a:pt x="169" y="31"/>
                    </a:lnTo>
                    <a:lnTo>
                      <a:pt x="124" y="81"/>
                    </a:lnTo>
                    <a:lnTo>
                      <a:pt x="74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75" name="Freeform 179"/>
              <p:cNvSpPr>
                <a:spLocks/>
              </p:cNvSpPr>
              <p:nvPr/>
            </p:nvSpPr>
            <p:spPr bwMode="auto">
              <a:xfrm>
                <a:off x="7051597" y="5777387"/>
                <a:ext cx="207963" cy="106363"/>
              </a:xfrm>
              <a:custGeom>
                <a:avLst/>
                <a:gdLst>
                  <a:gd name="T0" fmla="*/ 0 w 131"/>
                  <a:gd name="T1" fmla="*/ 67 h 67"/>
                  <a:gd name="T2" fmla="*/ 131 w 131"/>
                  <a:gd name="T3" fmla="*/ 67 h 67"/>
                  <a:gd name="T4" fmla="*/ 131 w 131"/>
                  <a:gd name="T5" fmla="*/ 0 h 67"/>
                  <a:gd name="T6" fmla="*/ 62 w 131"/>
                  <a:gd name="T7" fmla="*/ 0 h 67"/>
                  <a:gd name="T8" fmla="*/ 37 w 131"/>
                  <a:gd name="T9" fmla="*/ 28 h 67"/>
                  <a:gd name="T10" fmla="*/ 37 w 131"/>
                  <a:gd name="T11" fmla="*/ 0 h 67"/>
                  <a:gd name="T12" fmla="*/ 0 w 131"/>
                  <a:gd name="T13" fmla="*/ 0 h 67"/>
                  <a:gd name="T14" fmla="*/ 0 w 131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67">
                    <a:moveTo>
                      <a:pt x="0" y="67"/>
                    </a:moveTo>
                    <a:lnTo>
                      <a:pt x="131" y="67"/>
                    </a:lnTo>
                    <a:lnTo>
                      <a:pt x="131" y="0"/>
                    </a:lnTo>
                    <a:lnTo>
                      <a:pt x="62" y="0"/>
                    </a:lnTo>
                    <a:lnTo>
                      <a:pt x="37" y="28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76" name="Freeform 180"/>
              <p:cNvSpPr>
                <a:spLocks/>
              </p:cNvSpPr>
              <p:nvPr/>
            </p:nvSpPr>
            <p:spPr bwMode="auto">
              <a:xfrm>
                <a:off x="7765972" y="5777387"/>
                <a:ext cx="207963" cy="106363"/>
              </a:xfrm>
              <a:custGeom>
                <a:avLst/>
                <a:gdLst>
                  <a:gd name="T0" fmla="*/ 131 w 131"/>
                  <a:gd name="T1" fmla="*/ 67 h 67"/>
                  <a:gd name="T2" fmla="*/ 0 w 131"/>
                  <a:gd name="T3" fmla="*/ 67 h 67"/>
                  <a:gd name="T4" fmla="*/ 0 w 131"/>
                  <a:gd name="T5" fmla="*/ 0 h 67"/>
                  <a:gd name="T6" fmla="*/ 69 w 131"/>
                  <a:gd name="T7" fmla="*/ 0 h 67"/>
                  <a:gd name="T8" fmla="*/ 93 w 131"/>
                  <a:gd name="T9" fmla="*/ 28 h 67"/>
                  <a:gd name="T10" fmla="*/ 93 w 131"/>
                  <a:gd name="T11" fmla="*/ 0 h 67"/>
                  <a:gd name="T12" fmla="*/ 131 w 131"/>
                  <a:gd name="T13" fmla="*/ 0 h 67"/>
                  <a:gd name="T14" fmla="*/ 131 w 131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67">
                    <a:moveTo>
                      <a:pt x="131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93" y="28"/>
                    </a:lnTo>
                    <a:lnTo>
                      <a:pt x="93" y="0"/>
                    </a:lnTo>
                    <a:lnTo>
                      <a:pt x="131" y="0"/>
                    </a:lnTo>
                    <a:lnTo>
                      <a:pt x="131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1036782" y="4857535"/>
            <a:ext cx="808802" cy="2126560"/>
            <a:chOff x="10818904" y="4762722"/>
            <a:chExt cx="793015" cy="2085052"/>
          </a:xfrm>
        </p:grpSpPr>
        <p:grpSp>
          <p:nvGrpSpPr>
            <p:cNvPr id="366" name="Group 365"/>
            <p:cNvGrpSpPr/>
            <p:nvPr/>
          </p:nvGrpSpPr>
          <p:grpSpPr>
            <a:xfrm>
              <a:off x="10818904" y="4762722"/>
              <a:ext cx="793015" cy="2061715"/>
              <a:chOff x="4725988" y="7138463"/>
              <a:chExt cx="893762" cy="2323642"/>
            </a:xfrm>
          </p:grpSpPr>
          <p:sp>
            <p:nvSpPr>
              <p:cNvPr id="325" name="Rectangle 196"/>
              <p:cNvSpPr>
                <a:spLocks noChangeArrowheads="1"/>
              </p:cNvSpPr>
              <p:nvPr/>
            </p:nvSpPr>
            <p:spPr bwMode="auto">
              <a:xfrm>
                <a:off x="4905375" y="7639050"/>
                <a:ext cx="412750" cy="179388"/>
              </a:xfrm>
              <a:prstGeom prst="rect">
                <a:avLst/>
              </a:prstGeom>
              <a:solidFill>
                <a:srgbClr val="E1B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27" name="Rectangle 197"/>
              <p:cNvSpPr>
                <a:spLocks noChangeArrowheads="1"/>
              </p:cNvSpPr>
              <p:nvPr/>
            </p:nvSpPr>
            <p:spPr bwMode="auto">
              <a:xfrm>
                <a:off x="4889500" y="8440738"/>
                <a:ext cx="447675" cy="146050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28" name="Rectangle 198"/>
              <p:cNvSpPr>
                <a:spLocks noChangeArrowheads="1"/>
              </p:cNvSpPr>
              <p:nvPr/>
            </p:nvSpPr>
            <p:spPr bwMode="auto">
              <a:xfrm>
                <a:off x="4889501" y="8440738"/>
                <a:ext cx="193676" cy="1021364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30" name="Rectangle 200"/>
              <p:cNvSpPr>
                <a:spLocks noChangeArrowheads="1"/>
              </p:cNvSpPr>
              <p:nvPr/>
            </p:nvSpPr>
            <p:spPr bwMode="auto">
              <a:xfrm>
                <a:off x="5145087" y="8440740"/>
                <a:ext cx="190500" cy="1021365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33" name="Freeform 203"/>
              <p:cNvSpPr>
                <a:spLocks/>
              </p:cNvSpPr>
              <p:nvPr/>
            </p:nvSpPr>
            <p:spPr bwMode="auto">
              <a:xfrm>
                <a:off x="4738688" y="8411369"/>
                <a:ext cx="122237" cy="242888"/>
              </a:xfrm>
              <a:custGeom>
                <a:avLst/>
                <a:gdLst>
                  <a:gd name="T0" fmla="*/ 50 w 50"/>
                  <a:gd name="T1" fmla="*/ 0 h 100"/>
                  <a:gd name="T2" fmla="*/ 50 w 50"/>
                  <a:gd name="T3" fmla="*/ 100 h 100"/>
                  <a:gd name="T4" fmla="*/ 0 w 50"/>
                  <a:gd name="T5" fmla="*/ 50 h 100"/>
                  <a:gd name="T6" fmla="*/ 50 w 50"/>
                  <a:gd name="T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100">
                    <a:moveTo>
                      <a:pt x="50" y="0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22" y="100"/>
                      <a:pt x="0" y="78"/>
                      <a:pt x="0" y="50"/>
                    </a:cubicBezTo>
                    <a:cubicBezTo>
                      <a:pt x="0" y="23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E1B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34" name="Freeform 204"/>
              <p:cNvSpPr>
                <a:spLocks/>
              </p:cNvSpPr>
              <p:nvPr/>
            </p:nvSpPr>
            <p:spPr bwMode="auto">
              <a:xfrm>
                <a:off x="5041900" y="7473950"/>
                <a:ext cx="142875" cy="234950"/>
              </a:xfrm>
              <a:custGeom>
                <a:avLst/>
                <a:gdLst>
                  <a:gd name="T0" fmla="*/ 46 w 90"/>
                  <a:gd name="T1" fmla="*/ 148 h 148"/>
                  <a:gd name="T2" fmla="*/ 0 w 90"/>
                  <a:gd name="T3" fmla="*/ 104 h 148"/>
                  <a:gd name="T4" fmla="*/ 0 w 90"/>
                  <a:gd name="T5" fmla="*/ 0 h 148"/>
                  <a:gd name="T6" fmla="*/ 90 w 90"/>
                  <a:gd name="T7" fmla="*/ 0 h 148"/>
                  <a:gd name="T8" fmla="*/ 90 w 90"/>
                  <a:gd name="T9" fmla="*/ 104 h 148"/>
                  <a:gd name="T10" fmla="*/ 46 w 90"/>
                  <a:gd name="T11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48">
                    <a:moveTo>
                      <a:pt x="46" y="148"/>
                    </a:moveTo>
                    <a:lnTo>
                      <a:pt x="0" y="104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04"/>
                    </a:lnTo>
                    <a:lnTo>
                      <a:pt x="46" y="148"/>
                    </a:lnTo>
                    <a:close/>
                  </a:path>
                </a:pathLst>
              </a:custGeom>
              <a:solidFill>
                <a:srgbClr val="E1B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40" name="Freeform 210"/>
              <p:cNvSpPr>
                <a:spLocks/>
              </p:cNvSpPr>
              <p:nvPr/>
            </p:nvSpPr>
            <p:spPr bwMode="auto">
              <a:xfrm>
                <a:off x="4725988" y="7639050"/>
                <a:ext cx="776287" cy="893763"/>
              </a:xfrm>
              <a:custGeom>
                <a:avLst/>
                <a:gdLst>
                  <a:gd name="T0" fmla="*/ 252 w 320"/>
                  <a:gd name="T1" fmla="*/ 331 h 369"/>
                  <a:gd name="T2" fmla="*/ 252 w 320"/>
                  <a:gd name="T3" fmla="*/ 124 h 369"/>
                  <a:gd name="T4" fmla="*/ 261 w 320"/>
                  <a:gd name="T5" fmla="*/ 124 h 369"/>
                  <a:gd name="T6" fmla="*/ 320 w 320"/>
                  <a:gd name="T7" fmla="*/ 124 h 369"/>
                  <a:gd name="T8" fmla="*/ 320 w 320"/>
                  <a:gd name="T9" fmla="*/ 67 h 369"/>
                  <a:gd name="T10" fmla="*/ 252 w 320"/>
                  <a:gd name="T11" fmla="*/ 0 h 369"/>
                  <a:gd name="T12" fmla="*/ 245 w 320"/>
                  <a:gd name="T13" fmla="*/ 0 h 369"/>
                  <a:gd name="T14" fmla="*/ 160 w 320"/>
                  <a:gd name="T15" fmla="*/ 58 h 369"/>
                  <a:gd name="T16" fmla="*/ 74 w 320"/>
                  <a:gd name="T17" fmla="*/ 0 h 369"/>
                  <a:gd name="T18" fmla="*/ 67 w 320"/>
                  <a:gd name="T19" fmla="*/ 0 h 369"/>
                  <a:gd name="T20" fmla="*/ 0 w 320"/>
                  <a:gd name="T21" fmla="*/ 67 h 369"/>
                  <a:gd name="T22" fmla="*/ 0 w 320"/>
                  <a:gd name="T23" fmla="*/ 124 h 369"/>
                  <a:gd name="T24" fmla="*/ 0 w 320"/>
                  <a:gd name="T25" fmla="*/ 369 h 369"/>
                  <a:gd name="T26" fmla="*/ 59 w 320"/>
                  <a:gd name="T27" fmla="*/ 369 h 369"/>
                  <a:gd name="T28" fmla="*/ 59 w 320"/>
                  <a:gd name="T29" fmla="*/ 124 h 369"/>
                  <a:gd name="T30" fmla="*/ 67 w 320"/>
                  <a:gd name="T31" fmla="*/ 124 h 369"/>
                  <a:gd name="T32" fmla="*/ 67 w 320"/>
                  <a:gd name="T33" fmla="*/ 331 h 369"/>
                  <a:gd name="T34" fmla="*/ 252 w 320"/>
                  <a:gd name="T35" fmla="*/ 33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0" h="369">
                    <a:moveTo>
                      <a:pt x="252" y="331"/>
                    </a:moveTo>
                    <a:cubicBezTo>
                      <a:pt x="252" y="124"/>
                      <a:pt x="252" y="124"/>
                      <a:pt x="252" y="124"/>
                    </a:cubicBezTo>
                    <a:cubicBezTo>
                      <a:pt x="261" y="124"/>
                      <a:pt x="261" y="124"/>
                      <a:pt x="261" y="124"/>
                    </a:cubicBezTo>
                    <a:cubicBezTo>
                      <a:pt x="320" y="124"/>
                      <a:pt x="320" y="124"/>
                      <a:pt x="320" y="124"/>
                    </a:cubicBezTo>
                    <a:cubicBezTo>
                      <a:pt x="320" y="67"/>
                      <a:pt x="320" y="67"/>
                      <a:pt x="320" y="67"/>
                    </a:cubicBezTo>
                    <a:cubicBezTo>
                      <a:pt x="320" y="30"/>
                      <a:pt x="289" y="0"/>
                      <a:pt x="252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32" y="34"/>
                      <a:pt x="198" y="58"/>
                      <a:pt x="160" y="58"/>
                    </a:cubicBezTo>
                    <a:cubicBezTo>
                      <a:pt x="121" y="58"/>
                      <a:pt x="88" y="34"/>
                      <a:pt x="74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9" y="369"/>
                      <a:pt x="59" y="369"/>
                      <a:pt x="59" y="369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67" y="331"/>
                      <a:pt x="67" y="331"/>
                      <a:pt x="67" y="331"/>
                    </a:cubicBezTo>
                    <a:lnTo>
                      <a:pt x="252" y="3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282" name="Freeform 224"/>
              <p:cNvSpPr>
                <a:spLocks/>
              </p:cNvSpPr>
              <p:nvPr/>
            </p:nvSpPr>
            <p:spPr bwMode="auto">
              <a:xfrm>
                <a:off x="5292727" y="8265319"/>
                <a:ext cx="188912" cy="249238"/>
              </a:xfrm>
              <a:custGeom>
                <a:avLst/>
                <a:gdLst>
                  <a:gd name="T0" fmla="*/ 42 w 78"/>
                  <a:gd name="T1" fmla="*/ 0 h 103"/>
                  <a:gd name="T2" fmla="*/ 0 w 78"/>
                  <a:gd name="T3" fmla="*/ 91 h 103"/>
                  <a:gd name="T4" fmla="*/ 67 w 78"/>
                  <a:gd name="T5" fmla="*/ 66 h 103"/>
                  <a:gd name="T6" fmla="*/ 42 w 78"/>
                  <a:gd name="T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03">
                    <a:moveTo>
                      <a:pt x="42" y="0"/>
                    </a:moveTo>
                    <a:cubicBezTo>
                      <a:pt x="0" y="91"/>
                      <a:pt x="0" y="91"/>
                      <a:pt x="0" y="91"/>
                    </a:cubicBezTo>
                    <a:cubicBezTo>
                      <a:pt x="26" y="103"/>
                      <a:pt x="55" y="92"/>
                      <a:pt x="67" y="66"/>
                    </a:cubicBezTo>
                    <a:cubicBezTo>
                      <a:pt x="78" y="41"/>
                      <a:pt x="67" y="11"/>
                      <a:pt x="42" y="0"/>
                    </a:cubicBezTo>
                    <a:close/>
                  </a:path>
                </a:pathLst>
              </a:custGeom>
              <a:solidFill>
                <a:srgbClr val="E1B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284" name="Freeform 226"/>
              <p:cNvSpPr>
                <a:spLocks/>
              </p:cNvSpPr>
              <p:nvPr/>
            </p:nvSpPr>
            <p:spPr bwMode="auto">
              <a:xfrm>
                <a:off x="5341938" y="7683500"/>
                <a:ext cx="277812" cy="738188"/>
              </a:xfrm>
              <a:custGeom>
                <a:avLst/>
                <a:gdLst>
                  <a:gd name="T0" fmla="*/ 114 w 114"/>
                  <a:gd name="T1" fmla="*/ 168 h 305"/>
                  <a:gd name="T2" fmla="*/ 114 w 114"/>
                  <a:gd name="T3" fmla="*/ 166 h 305"/>
                  <a:gd name="T4" fmla="*/ 114 w 114"/>
                  <a:gd name="T5" fmla="*/ 163 h 305"/>
                  <a:gd name="T6" fmla="*/ 114 w 114"/>
                  <a:gd name="T7" fmla="*/ 160 h 305"/>
                  <a:gd name="T8" fmla="*/ 113 w 114"/>
                  <a:gd name="T9" fmla="*/ 157 h 305"/>
                  <a:gd name="T10" fmla="*/ 112 w 114"/>
                  <a:gd name="T11" fmla="*/ 154 h 305"/>
                  <a:gd name="T12" fmla="*/ 62 w 114"/>
                  <a:gd name="T13" fmla="*/ 23 h 305"/>
                  <a:gd name="T14" fmla="*/ 24 w 114"/>
                  <a:gd name="T15" fmla="*/ 5 h 305"/>
                  <a:gd name="T16" fmla="*/ 7 w 114"/>
                  <a:gd name="T17" fmla="*/ 44 h 305"/>
                  <a:gd name="T18" fmla="*/ 53 w 114"/>
                  <a:gd name="T19" fmla="*/ 164 h 305"/>
                  <a:gd name="T20" fmla="*/ 0 w 114"/>
                  <a:gd name="T21" fmla="*/ 281 h 305"/>
                  <a:gd name="T22" fmla="*/ 54 w 114"/>
                  <a:gd name="T23" fmla="*/ 305 h 305"/>
                  <a:gd name="T24" fmla="*/ 112 w 114"/>
                  <a:gd name="T25" fmla="*/ 177 h 305"/>
                  <a:gd name="T26" fmla="*/ 112 w 114"/>
                  <a:gd name="T27" fmla="*/ 174 h 305"/>
                  <a:gd name="T28" fmla="*/ 113 w 114"/>
                  <a:gd name="T29" fmla="*/ 171 h 305"/>
                  <a:gd name="T30" fmla="*/ 114 w 114"/>
                  <a:gd name="T31" fmla="*/ 16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4" h="305">
                    <a:moveTo>
                      <a:pt x="114" y="168"/>
                    </a:moveTo>
                    <a:cubicBezTo>
                      <a:pt x="114" y="168"/>
                      <a:pt x="114" y="167"/>
                      <a:pt x="114" y="166"/>
                    </a:cubicBezTo>
                    <a:cubicBezTo>
                      <a:pt x="114" y="165"/>
                      <a:pt x="114" y="164"/>
                      <a:pt x="114" y="163"/>
                    </a:cubicBezTo>
                    <a:cubicBezTo>
                      <a:pt x="114" y="162"/>
                      <a:pt x="114" y="161"/>
                      <a:pt x="114" y="160"/>
                    </a:cubicBezTo>
                    <a:cubicBezTo>
                      <a:pt x="114" y="159"/>
                      <a:pt x="113" y="158"/>
                      <a:pt x="113" y="157"/>
                    </a:cubicBezTo>
                    <a:cubicBezTo>
                      <a:pt x="113" y="156"/>
                      <a:pt x="113" y="155"/>
                      <a:pt x="112" y="154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7"/>
                      <a:pt x="39" y="0"/>
                      <a:pt x="24" y="5"/>
                    </a:cubicBezTo>
                    <a:cubicBezTo>
                      <a:pt x="9" y="11"/>
                      <a:pt x="1" y="28"/>
                      <a:pt x="7" y="44"/>
                    </a:cubicBezTo>
                    <a:cubicBezTo>
                      <a:pt x="53" y="164"/>
                      <a:pt x="53" y="164"/>
                      <a:pt x="53" y="164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54" y="305"/>
                      <a:pt x="54" y="305"/>
                      <a:pt x="54" y="305"/>
                    </a:cubicBezTo>
                    <a:cubicBezTo>
                      <a:pt x="112" y="177"/>
                      <a:pt x="112" y="177"/>
                      <a:pt x="112" y="177"/>
                    </a:cubicBezTo>
                    <a:cubicBezTo>
                      <a:pt x="112" y="176"/>
                      <a:pt x="112" y="175"/>
                      <a:pt x="112" y="174"/>
                    </a:cubicBezTo>
                    <a:cubicBezTo>
                      <a:pt x="113" y="173"/>
                      <a:pt x="113" y="172"/>
                      <a:pt x="113" y="171"/>
                    </a:cubicBezTo>
                    <a:cubicBezTo>
                      <a:pt x="114" y="170"/>
                      <a:pt x="114" y="169"/>
                      <a:pt x="114" y="16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364" name="Group 363"/>
              <p:cNvGrpSpPr/>
              <p:nvPr/>
            </p:nvGrpSpPr>
            <p:grpSpPr>
              <a:xfrm>
                <a:off x="4895429" y="7138463"/>
                <a:ext cx="432081" cy="562325"/>
                <a:chOff x="4949548" y="7156100"/>
                <a:chExt cx="347110" cy="451741"/>
              </a:xfrm>
            </p:grpSpPr>
            <p:sp>
              <p:nvSpPr>
                <p:cNvPr id="1296" name="Freeform 297"/>
                <p:cNvSpPr>
                  <a:spLocks/>
                </p:cNvSpPr>
                <p:nvPr/>
              </p:nvSpPr>
              <p:spPr bwMode="auto">
                <a:xfrm>
                  <a:off x="4949548" y="7156100"/>
                  <a:ext cx="347110" cy="401917"/>
                </a:xfrm>
                <a:custGeom>
                  <a:avLst/>
                  <a:gdLst>
                    <a:gd name="T0" fmla="*/ 91 w 97"/>
                    <a:gd name="T1" fmla="*/ 88 h 112"/>
                    <a:gd name="T2" fmla="*/ 82 w 97"/>
                    <a:gd name="T3" fmla="*/ 88 h 112"/>
                    <a:gd name="T4" fmla="*/ 85 w 97"/>
                    <a:gd name="T5" fmla="*/ 74 h 112"/>
                    <a:gd name="T6" fmla="*/ 88 w 97"/>
                    <a:gd name="T7" fmla="*/ 69 h 112"/>
                    <a:gd name="T8" fmla="*/ 88 w 97"/>
                    <a:gd name="T9" fmla="*/ 69 h 112"/>
                    <a:gd name="T10" fmla="*/ 88 w 97"/>
                    <a:gd name="T11" fmla="*/ 69 h 112"/>
                    <a:gd name="T12" fmla="*/ 91 w 97"/>
                    <a:gd name="T13" fmla="*/ 53 h 112"/>
                    <a:gd name="T14" fmla="*/ 69 w 97"/>
                    <a:gd name="T15" fmla="*/ 17 h 112"/>
                    <a:gd name="T16" fmla="*/ 40 w 97"/>
                    <a:gd name="T17" fmla="*/ 0 h 112"/>
                    <a:gd name="T18" fmla="*/ 4 w 97"/>
                    <a:gd name="T19" fmla="*/ 46 h 112"/>
                    <a:gd name="T20" fmla="*/ 9 w 97"/>
                    <a:gd name="T21" fmla="*/ 69 h 112"/>
                    <a:gd name="T22" fmla="*/ 9 w 97"/>
                    <a:gd name="T23" fmla="*/ 69 h 112"/>
                    <a:gd name="T24" fmla="*/ 15 w 97"/>
                    <a:gd name="T25" fmla="*/ 88 h 112"/>
                    <a:gd name="T26" fmla="*/ 6 w 97"/>
                    <a:gd name="T27" fmla="*/ 88 h 112"/>
                    <a:gd name="T28" fmla="*/ 0 w 97"/>
                    <a:gd name="T29" fmla="*/ 95 h 112"/>
                    <a:gd name="T30" fmla="*/ 16 w 97"/>
                    <a:gd name="T31" fmla="*/ 110 h 112"/>
                    <a:gd name="T32" fmla="*/ 42 w 97"/>
                    <a:gd name="T33" fmla="*/ 112 h 112"/>
                    <a:gd name="T34" fmla="*/ 44 w 97"/>
                    <a:gd name="T35" fmla="*/ 112 h 112"/>
                    <a:gd name="T36" fmla="*/ 44 w 97"/>
                    <a:gd name="T37" fmla="*/ 112 h 112"/>
                    <a:gd name="T38" fmla="*/ 47 w 97"/>
                    <a:gd name="T39" fmla="*/ 112 h 112"/>
                    <a:gd name="T40" fmla="*/ 48 w 97"/>
                    <a:gd name="T41" fmla="*/ 112 h 112"/>
                    <a:gd name="T42" fmla="*/ 49 w 97"/>
                    <a:gd name="T43" fmla="*/ 112 h 112"/>
                    <a:gd name="T44" fmla="*/ 53 w 97"/>
                    <a:gd name="T45" fmla="*/ 112 h 112"/>
                    <a:gd name="T46" fmla="*/ 53 w 97"/>
                    <a:gd name="T47" fmla="*/ 112 h 112"/>
                    <a:gd name="T48" fmla="*/ 54 w 97"/>
                    <a:gd name="T49" fmla="*/ 112 h 112"/>
                    <a:gd name="T50" fmla="*/ 81 w 97"/>
                    <a:gd name="T51" fmla="*/ 110 h 112"/>
                    <a:gd name="T52" fmla="*/ 96 w 97"/>
                    <a:gd name="T53" fmla="*/ 95 h 112"/>
                    <a:gd name="T54" fmla="*/ 91 w 97"/>
                    <a:gd name="T55" fmla="*/ 88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7" h="112">
                      <a:moveTo>
                        <a:pt x="91" y="88"/>
                      </a:moveTo>
                      <a:cubicBezTo>
                        <a:pt x="89" y="95"/>
                        <a:pt x="83" y="93"/>
                        <a:pt x="82" y="88"/>
                      </a:cubicBezTo>
                      <a:cubicBezTo>
                        <a:pt x="81" y="86"/>
                        <a:pt x="83" y="79"/>
                        <a:pt x="85" y="74"/>
                      </a:cubicBezTo>
                      <a:cubicBezTo>
                        <a:pt x="86" y="73"/>
                        <a:pt x="87" y="71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88" y="69"/>
                        <a:pt x="88" y="69"/>
                        <a:pt x="88" y="69"/>
                      </a:cubicBezTo>
                      <a:cubicBezTo>
                        <a:pt x="90" y="64"/>
                        <a:pt x="91" y="59"/>
                        <a:pt x="91" y="53"/>
                      </a:cubicBezTo>
                      <a:cubicBezTo>
                        <a:pt x="91" y="36"/>
                        <a:pt x="82" y="22"/>
                        <a:pt x="69" y="17"/>
                      </a:cubicBezTo>
                      <a:cubicBezTo>
                        <a:pt x="62" y="7"/>
                        <a:pt x="52" y="0"/>
                        <a:pt x="40" y="0"/>
                      </a:cubicBezTo>
                      <a:cubicBezTo>
                        <a:pt x="20" y="0"/>
                        <a:pt x="4" y="20"/>
                        <a:pt x="4" y="46"/>
                      </a:cubicBezTo>
                      <a:cubicBezTo>
                        <a:pt x="4" y="54"/>
                        <a:pt x="6" y="62"/>
                        <a:pt x="9" y="69"/>
                      </a:cubicBezTo>
                      <a:cubicBezTo>
                        <a:pt x="9" y="69"/>
                        <a:pt x="9" y="69"/>
                        <a:pt x="9" y="69"/>
                      </a:cubicBezTo>
                      <a:cubicBezTo>
                        <a:pt x="9" y="69"/>
                        <a:pt x="17" y="84"/>
                        <a:pt x="15" y="88"/>
                      </a:cubicBezTo>
                      <a:cubicBezTo>
                        <a:pt x="13" y="93"/>
                        <a:pt x="8" y="95"/>
                        <a:pt x="6" y="88"/>
                      </a:cubicBezTo>
                      <a:cubicBezTo>
                        <a:pt x="3" y="82"/>
                        <a:pt x="0" y="90"/>
                        <a:pt x="0" y="95"/>
                      </a:cubicBezTo>
                      <a:cubicBezTo>
                        <a:pt x="1" y="101"/>
                        <a:pt x="2" y="108"/>
                        <a:pt x="16" y="110"/>
                      </a:cubicBezTo>
                      <a:cubicBezTo>
                        <a:pt x="27" y="112"/>
                        <a:pt x="33" y="112"/>
                        <a:pt x="42" y="112"/>
                      </a:cubicBezTo>
                      <a:cubicBezTo>
                        <a:pt x="43" y="112"/>
                        <a:pt x="44" y="112"/>
                        <a:pt x="44" y="112"/>
                      </a:cubicBezTo>
                      <a:cubicBezTo>
                        <a:pt x="44" y="112"/>
                        <a:pt x="44" y="112"/>
                        <a:pt x="44" y="112"/>
                      </a:cubicBezTo>
                      <a:cubicBezTo>
                        <a:pt x="45" y="112"/>
                        <a:pt x="46" y="112"/>
                        <a:pt x="47" y="112"/>
                      </a:cubicBezTo>
                      <a:cubicBezTo>
                        <a:pt x="48" y="112"/>
                        <a:pt x="48" y="112"/>
                        <a:pt x="48" y="112"/>
                      </a:cubicBezTo>
                      <a:cubicBezTo>
                        <a:pt x="49" y="112"/>
                        <a:pt x="49" y="112"/>
                        <a:pt x="49" y="112"/>
                      </a:cubicBezTo>
                      <a:cubicBezTo>
                        <a:pt x="50" y="112"/>
                        <a:pt x="51" y="112"/>
                        <a:pt x="53" y="112"/>
                      </a:cubicBezTo>
                      <a:cubicBezTo>
                        <a:pt x="53" y="112"/>
                        <a:pt x="53" y="112"/>
                        <a:pt x="53" y="112"/>
                      </a:cubicBezTo>
                      <a:cubicBezTo>
                        <a:pt x="53" y="112"/>
                        <a:pt x="54" y="112"/>
                        <a:pt x="54" y="112"/>
                      </a:cubicBezTo>
                      <a:cubicBezTo>
                        <a:pt x="63" y="112"/>
                        <a:pt x="69" y="112"/>
                        <a:pt x="81" y="110"/>
                      </a:cubicBezTo>
                      <a:cubicBezTo>
                        <a:pt x="94" y="108"/>
                        <a:pt x="96" y="101"/>
                        <a:pt x="96" y="95"/>
                      </a:cubicBezTo>
                      <a:cubicBezTo>
                        <a:pt x="97" y="90"/>
                        <a:pt x="93" y="82"/>
                        <a:pt x="91" y="88"/>
                      </a:cubicBezTo>
                      <a:close/>
                    </a:path>
                  </a:pathLst>
                </a:custGeom>
                <a:solidFill>
                  <a:srgbClr val="603500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07" name="Freeform 308"/>
                <p:cNvSpPr>
                  <a:spLocks/>
                </p:cNvSpPr>
                <p:nvPr/>
              </p:nvSpPr>
              <p:spPr bwMode="auto">
                <a:xfrm>
                  <a:off x="5221921" y="7322181"/>
                  <a:ext cx="332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08" name="Freeform 309"/>
                <p:cNvSpPr>
                  <a:spLocks/>
                </p:cNvSpPr>
                <p:nvPr/>
              </p:nvSpPr>
              <p:spPr bwMode="auto">
                <a:xfrm>
                  <a:off x="5221921" y="73171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09" name="Freeform 310"/>
                <p:cNvSpPr>
                  <a:spLocks/>
                </p:cNvSpPr>
                <p:nvPr/>
              </p:nvSpPr>
              <p:spPr bwMode="auto">
                <a:xfrm>
                  <a:off x="5218600" y="73072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0" name="Freeform 311"/>
                <p:cNvSpPr>
                  <a:spLocks/>
                </p:cNvSpPr>
                <p:nvPr/>
              </p:nvSpPr>
              <p:spPr bwMode="auto">
                <a:xfrm>
                  <a:off x="5218600" y="73105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1" name="Freeform 312"/>
                <p:cNvSpPr>
                  <a:spLocks/>
                </p:cNvSpPr>
                <p:nvPr/>
              </p:nvSpPr>
              <p:spPr bwMode="auto">
                <a:xfrm>
                  <a:off x="5010998" y="73072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88" name="Freeform 313"/>
                <p:cNvSpPr>
                  <a:spLocks/>
                </p:cNvSpPr>
                <p:nvPr/>
              </p:nvSpPr>
              <p:spPr bwMode="auto">
                <a:xfrm>
                  <a:off x="5225243" y="7325503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89" name="Freeform 314"/>
                <p:cNvSpPr>
                  <a:spLocks/>
                </p:cNvSpPr>
                <p:nvPr/>
              </p:nvSpPr>
              <p:spPr bwMode="auto">
                <a:xfrm>
                  <a:off x="5225243" y="7328825"/>
                  <a:ext cx="0" cy="6643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0" name="Freeform 315"/>
                <p:cNvSpPr>
                  <a:spLocks/>
                </p:cNvSpPr>
                <p:nvPr/>
              </p:nvSpPr>
              <p:spPr bwMode="auto">
                <a:xfrm>
                  <a:off x="5215278" y="730391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1" name="Freeform 316"/>
                <p:cNvSpPr>
                  <a:spLocks/>
                </p:cNvSpPr>
                <p:nvPr/>
              </p:nvSpPr>
              <p:spPr bwMode="auto">
                <a:xfrm>
                  <a:off x="5007677" y="73288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2" name="Freeform 317"/>
                <p:cNvSpPr>
                  <a:spLocks/>
                </p:cNvSpPr>
                <p:nvPr/>
              </p:nvSpPr>
              <p:spPr bwMode="auto">
                <a:xfrm>
                  <a:off x="5007677" y="73171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3" name="Freeform 318"/>
                <p:cNvSpPr>
                  <a:spLocks/>
                </p:cNvSpPr>
                <p:nvPr/>
              </p:nvSpPr>
              <p:spPr bwMode="auto">
                <a:xfrm>
                  <a:off x="5010998" y="73138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4" name="Freeform 319"/>
                <p:cNvSpPr>
                  <a:spLocks/>
                </p:cNvSpPr>
                <p:nvPr/>
              </p:nvSpPr>
              <p:spPr bwMode="auto">
                <a:xfrm>
                  <a:off x="5007677" y="7322181"/>
                  <a:ext cx="0" cy="332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295" name="Freeform 320"/>
                <p:cNvSpPr>
                  <a:spLocks/>
                </p:cNvSpPr>
                <p:nvPr/>
              </p:nvSpPr>
              <p:spPr bwMode="auto">
                <a:xfrm>
                  <a:off x="4986086" y="7295608"/>
                  <a:ext cx="257427" cy="312233"/>
                </a:xfrm>
                <a:custGeom>
                  <a:avLst/>
                  <a:gdLst>
                    <a:gd name="T0" fmla="*/ 69 w 72"/>
                    <a:gd name="T1" fmla="*/ 15 h 87"/>
                    <a:gd name="T2" fmla="*/ 67 w 72"/>
                    <a:gd name="T3" fmla="*/ 15 h 87"/>
                    <a:gd name="T4" fmla="*/ 67 w 72"/>
                    <a:gd name="T5" fmla="*/ 11 h 87"/>
                    <a:gd name="T6" fmla="*/ 67 w 72"/>
                    <a:gd name="T7" fmla="*/ 9 h 87"/>
                    <a:gd name="T8" fmla="*/ 67 w 72"/>
                    <a:gd name="T9" fmla="*/ 9 h 87"/>
                    <a:gd name="T10" fmla="*/ 67 w 72"/>
                    <a:gd name="T11" fmla="*/ 8 h 87"/>
                    <a:gd name="T12" fmla="*/ 67 w 72"/>
                    <a:gd name="T13" fmla="*/ 7 h 87"/>
                    <a:gd name="T14" fmla="*/ 66 w 72"/>
                    <a:gd name="T15" fmla="*/ 7 h 87"/>
                    <a:gd name="T16" fmla="*/ 66 w 72"/>
                    <a:gd name="T17" fmla="*/ 6 h 87"/>
                    <a:gd name="T18" fmla="*/ 66 w 72"/>
                    <a:gd name="T19" fmla="*/ 6 h 87"/>
                    <a:gd name="T20" fmla="*/ 65 w 72"/>
                    <a:gd name="T21" fmla="*/ 4 h 87"/>
                    <a:gd name="T22" fmla="*/ 65 w 72"/>
                    <a:gd name="T23" fmla="*/ 4 h 87"/>
                    <a:gd name="T24" fmla="*/ 65 w 72"/>
                    <a:gd name="T25" fmla="*/ 3 h 87"/>
                    <a:gd name="T26" fmla="*/ 65 w 72"/>
                    <a:gd name="T27" fmla="*/ 3 h 87"/>
                    <a:gd name="T28" fmla="*/ 64 w 72"/>
                    <a:gd name="T29" fmla="*/ 2 h 87"/>
                    <a:gd name="T30" fmla="*/ 64 w 72"/>
                    <a:gd name="T31" fmla="*/ 2 h 87"/>
                    <a:gd name="T32" fmla="*/ 59 w 72"/>
                    <a:gd name="T33" fmla="*/ 3 h 87"/>
                    <a:gd name="T34" fmla="*/ 48 w 72"/>
                    <a:gd name="T35" fmla="*/ 0 h 87"/>
                    <a:gd name="T36" fmla="*/ 30 w 72"/>
                    <a:gd name="T37" fmla="*/ 3 h 87"/>
                    <a:gd name="T38" fmla="*/ 10 w 72"/>
                    <a:gd name="T39" fmla="*/ 0 h 87"/>
                    <a:gd name="T40" fmla="*/ 7 w 72"/>
                    <a:gd name="T41" fmla="*/ 3 h 87"/>
                    <a:gd name="T42" fmla="*/ 7 w 72"/>
                    <a:gd name="T43" fmla="*/ 3 h 87"/>
                    <a:gd name="T44" fmla="*/ 7 w 72"/>
                    <a:gd name="T45" fmla="*/ 5 h 87"/>
                    <a:gd name="T46" fmla="*/ 7 w 72"/>
                    <a:gd name="T47" fmla="*/ 5 h 87"/>
                    <a:gd name="T48" fmla="*/ 6 w 72"/>
                    <a:gd name="T49" fmla="*/ 6 h 87"/>
                    <a:gd name="T50" fmla="*/ 6 w 72"/>
                    <a:gd name="T51" fmla="*/ 6 h 87"/>
                    <a:gd name="T52" fmla="*/ 6 w 72"/>
                    <a:gd name="T53" fmla="*/ 7 h 87"/>
                    <a:gd name="T54" fmla="*/ 6 w 72"/>
                    <a:gd name="T55" fmla="*/ 8 h 87"/>
                    <a:gd name="T56" fmla="*/ 6 w 72"/>
                    <a:gd name="T57" fmla="*/ 9 h 87"/>
                    <a:gd name="T58" fmla="*/ 6 w 72"/>
                    <a:gd name="T59" fmla="*/ 9 h 87"/>
                    <a:gd name="T60" fmla="*/ 6 w 72"/>
                    <a:gd name="T61" fmla="*/ 11 h 87"/>
                    <a:gd name="T62" fmla="*/ 6 w 72"/>
                    <a:gd name="T63" fmla="*/ 15 h 87"/>
                    <a:gd name="T64" fmla="*/ 5 w 72"/>
                    <a:gd name="T65" fmla="*/ 15 h 87"/>
                    <a:gd name="T66" fmla="*/ 0 w 72"/>
                    <a:gd name="T67" fmla="*/ 20 h 87"/>
                    <a:gd name="T68" fmla="*/ 0 w 72"/>
                    <a:gd name="T69" fmla="*/ 32 h 87"/>
                    <a:gd name="T70" fmla="*/ 6 w 72"/>
                    <a:gd name="T71" fmla="*/ 37 h 87"/>
                    <a:gd name="T72" fmla="*/ 10 w 72"/>
                    <a:gd name="T73" fmla="*/ 49 h 87"/>
                    <a:gd name="T74" fmla="*/ 22 w 72"/>
                    <a:gd name="T75" fmla="*/ 64 h 87"/>
                    <a:gd name="T76" fmla="*/ 24 w 72"/>
                    <a:gd name="T77" fmla="*/ 78 h 87"/>
                    <a:gd name="T78" fmla="*/ 37 w 72"/>
                    <a:gd name="T79" fmla="*/ 87 h 87"/>
                    <a:gd name="T80" fmla="*/ 50 w 72"/>
                    <a:gd name="T81" fmla="*/ 78 h 87"/>
                    <a:gd name="T82" fmla="*/ 52 w 72"/>
                    <a:gd name="T83" fmla="*/ 63 h 87"/>
                    <a:gd name="T84" fmla="*/ 62 w 72"/>
                    <a:gd name="T85" fmla="*/ 49 h 87"/>
                    <a:gd name="T86" fmla="*/ 67 w 72"/>
                    <a:gd name="T87" fmla="*/ 37 h 87"/>
                    <a:gd name="T88" fmla="*/ 72 w 72"/>
                    <a:gd name="T89" fmla="*/ 32 h 87"/>
                    <a:gd name="T90" fmla="*/ 72 w 72"/>
                    <a:gd name="T91" fmla="*/ 20 h 87"/>
                    <a:gd name="T92" fmla="*/ 69 w 72"/>
                    <a:gd name="T93" fmla="*/ 1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2" h="87">
                      <a:moveTo>
                        <a:pt x="69" y="15"/>
                      </a:moveTo>
                      <a:cubicBezTo>
                        <a:pt x="68" y="15"/>
                        <a:pt x="68" y="15"/>
                        <a:pt x="67" y="15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67" y="10"/>
                        <a:pt x="67" y="9"/>
                      </a:cubicBezTo>
                      <a:cubicBezTo>
                        <a:pt x="67" y="9"/>
                        <a:pt x="67" y="9"/>
                        <a:pt x="67" y="9"/>
                      </a:cubicBezTo>
                      <a:cubicBezTo>
                        <a:pt x="67" y="9"/>
                        <a:pt x="67" y="8"/>
                        <a:pt x="67" y="8"/>
                      </a:cubicBezTo>
                      <a:cubicBezTo>
                        <a:pt x="67" y="8"/>
                        <a:pt x="67" y="8"/>
                        <a:pt x="67" y="7"/>
                      </a:cubicBezTo>
                      <a:cubicBezTo>
                        <a:pt x="67" y="7"/>
                        <a:pt x="66" y="7"/>
                        <a:pt x="66" y="7"/>
                      </a:cubicBezTo>
                      <a:cubicBezTo>
                        <a:pt x="66" y="7"/>
                        <a:pt x="66" y="6"/>
                        <a:pt x="66" y="6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66" y="5"/>
                        <a:pt x="66" y="5"/>
                        <a:pt x="65" y="4"/>
                      </a:cubicBezTo>
                      <a:cubicBezTo>
                        <a:pt x="65" y="4"/>
                        <a:pt x="65" y="4"/>
                        <a:pt x="65" y="4"/>
                      </a:cubicBezTo>
                      <a:cubicBezTo>
                        <a:pt x="65" y="4"/>
                        <a:pt x="65" y="3"/>
                        <a:pt x="65" y="3"/>
                      </a:cubicBezTo>
                      <a:cubicBezTo>
                        <a:pt x="65" y="3"/>
                        <a:pt x="65" y="3"/>
                        <a:pt x="65" y="3"/>
                      </a:cubicBezTo>
                      <a:cubicBezTo>
                        <a:pt x="65" y="3"/>
                        <a:pt x="64" y="2"/>
                        <a:pt x="64" y="2"/>
                      </a:cubicBezTo>
                      <a:cubicBezTo>
                        <a:pt x="64" y="2"/>
                        <a:pt x="64" y="2"/>
                        <a:pt x="64" y="2"/>
                      </a:cubicBezTo>
                      <a:cubicBezTo>
                        <a:pt x="62" y="2"/>
                        <a:pt x="61" y="3"/>
                        <a:pt x="59" y="3"/>
                      </a:cubicBezTo>
                      <a:cubicBezTo>
                        <a:pt x="54" y="3"/>
                        <a:pt x="51" y="2"/>
                        <a:pt x="48" y="0"/>
                      </a:cubicBezTo>
                      <a:cubicBezTo>
                        <a:pt x="44" y="2"/>
                        <a:pt x="37" y="3"/>
                        <a:pt x="30" y="3"/>
                      </a:cubicBezTo>
                      <a:cubicBezTo>
                        <a:pt x="22" y="3"/>
                        <a:pt x="15" y="2"/>
                        <a:pt x="10" y="0"/>
                      </a:cubicBezTo>
                      <a:cubicBezTo>
                        <a:pt x="9" y="1"/>
                        <a:pt x="8" y="2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5"/>
                        <a:pt x="6" y="6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6"/>
                        <a:pt x="0" y="18"/>
                        <a:pt x="0" y="2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4"/>
                        <a:pt x="3" y="37"/>
                        <a:pt x="6" y="37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13" y="57"/>
                        <a:pt x="16" y="62"/>
                        <a:pt x="22" y="64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37" y="87"/>
                        <a:pt x="37" y="87"/>
                        <a:pt x="37" y="87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7" y="62"/>
                        <a:pt x="59" y="57"/>
                        <a:pt x="62" y="49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70" y="37"/>
                        <a:pt x="72" y="34"/>
                        <a:pt x="72" y="32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18"/>
                        <a:pt x="71" y="16"/>
                        <a:pt x="69" y="15"/>
                      </a:cubicBezTo>
                      <a:close/>
                    </a:path>
                  </a:pathLst>
                </a:custGeom>
                <a:solidFill>
                  <a:srgbClr val="E1BC8F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1" name="Freeform 352"/>
                <p:cNvSpPr>
                  <a:spLocks noEditPoints="1"/>
                </p:cNvSpPr>
                <p:nvPr/>
              </p:nvSpPr>
              <p:spPr bwMode="auto">
                <a:xfrm>
                  <a:off x="4996051" y="7343773"/>
                  <a:ext cx="240819" cy="74737"/>
                </a:xfrm>
                <a:custGeom>
                  <a:avLst/>
                  <a:gdLst>
                    <a:gd name="T0" fmla="*/ 66 w 67"/>
                    <a:gd name="T1" fmla="*/ 1 h 21"/>
                    <a:gd name="T2" fmla="*/ 50 w 67"/>
                    <a:gd name="T3" fmla="*/ 0 h 21"/>
                    <a:gd name="T4" fmla="*/ 34 w 67"/>
                    <a:gd name="T5" fmla="*/ 4 h 21"/>
                    <a:gd name="T6" fmla="*/ 18 w 67"/>
                    <a:gd name="T7" fmla="*/ 0 h 21"/>
                    <a:gd name="T8" fmla="*/ 1 w 67"/>
                    <a:gd name="T9" fmla="*/ 1 h 21"/>
                    <a:gd name="T10" fmla="*/ 1 w 67"/>
                    <a:gd name="T11" fmla="*/ 3 h 21"/>
                    <a:gd name="T12" fmla="*/ 3 w 67"/>
                    <a:gd name="T13" fmla="*/ 6 h 21"/>
                    <a:gd name="T14" fmla="*/ 5 w 67"/>
                    <a:gd name="T15" fmla="*/ 11 h 21"/>
                    <a:gd name="T16" fmla="*/ 20 w 67"/>
                    <a:gd name="T17" fmla="*/ 20 h 21"/>
                    <a:gd name="T18" fmla="*/ 31 w 67"/>
                    <a:gd name="T19" fmla="*/ 8 h 21"/>
                    <a:gd name="T20" fmla="*/ 34 w 67"/>
                    <a:gd name="T21" fmla="*/ 7 h 21"/>
                    <a:gd name="T22" fmla="*/ 36 w 67"/>
                    <a:gd name="T23" fmla="*/ 8 h 21"/>
                    <a:gd name="T24" fmla="*/ 47 w 67"/>
                    <a:gd name="T25" fmla="*/ 20 h 21"/>
                    <a:gd name="T26" fmla="*/ 62 w 67"/>
                    <a:gd name="T27" fmla="*/ 11 h 21"/>
                    <a:gd name="T28" fmla="*/ 64 w 67"/>
                    <a:gd name="T29" fmla="*/ 6 h 21"/>
                    <a:gd name="T30" fmla="*/ 66 w 67"/>
                    <a:gd name="T31" fmla="*/ 3 h 21"/>
                    <a:gd name="T32" fmla="*/ 66 w 67"/>
                    <a:gd name="T33" fmla="*/ 1 h 21"/>
                    <a:gd name="T34" fmla="*/ 26 w 67"/>
                    <a:gd name="T35" fmla="*/ 15 h 21"/>
                    <a:gd name="T36" fmla="*/ 14 w 67"/>
                    <a:gd name="T37" fmla="*/ 18 h 21"/>
                    <a:gd name="T38" fmla="*/ 6 w 67"/>
                    <a:gd name="T39" fmla="*/ 7 h 21"/>
                    <a:gd name="T40" fmla="*/ 18 w 67"/>
                    <a:gd name="T41" fmla="*/ 2 h 21"/>
                    <a:gd name="T42" fmla="*/ 26 w 67"/>
                    <a:gd name="T43" fmla="*/ 4 h 21"/>
                    <a:gd name="T44" fmla="*/ 26 w 67"/>
                    <a:gd name="T45" fmla="*/ 15 h 21"/>
                    <a:gd name="T46" fmla="*/ 54 w 67"/>
                    <a:gd name="T47" fmla="*/ 18 h 21"/>
                    <a:gd name="T48" fmla="*/ 42 w 67"/>
                    <a:gd name="T49" fmla="*/ 15 h 21"/>
                    <a:gd name="T50" fmla="*/ 41 w 67"/>
                    <a:gd name="T51" fmla="*/ 4 h 21"/>
                    <a:gd name="T52" fmla="*/ 49 w 67"/>
                    <a:gd name="T53" fmla="*/ 2 h 21"/>
                    <a:gd name="T54" fmla="*/ 61 w 67"/>
                    <a:gd name="T55" fmla="*/ 7 h 21"/>
                    <a:gd name="T56" fmla="*/ 54 w 67"/>
                    <a:gd name="T57" fmla="*/ 18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21">
                      <a:moveTo>
                        <a:pt x="66" y="1"/>
                      </a:moveTo>
                      <a:cubicBezTo>
                        <a:pt x="66" y="1"/>
                        <a:pt x="57" y="0"/>
                        <a:pt x="50" y="0"/>
                      </a:cubicBezTo>
                      <a:cubicBezTo>
                        <a:pt x="43" y="1"/>
                        <a:pt x="37" y="4"/>
                        <a:pt x="34" y="4"/>
                      </a:cubicBezTo>
                      <a:cubicBezTo>
                        <a:pt x="30" y="4"/>
                        <a:pt x="25" y="1"/>
                        <a:pt x="18" y="0"/>
                      </a:cubicBezTo>
                      <a:cubicBezTo>
                        <a:pt x="11" y="0"/>
                        <a:pt x="1" y="1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1" y="5"/>
                        <a:pt x="1" y="5"/>
                        <a:pt x="3" y="6"/>
                      </a:cubicBezTo>
                      <a:cubicBezTo>
                        <a:pt x="4" y="7"/>
                        <a:pt x="5" y="11"/>
                        <a:pt x="5" y="11"/>
                      </a:cubicBezTo>
                      <a:cubicBezTo>
                        <a:pt x="6" y="19"/>
                        <a:pt x="12" y="21"/>
                        <a:pt x="20" y="20"/>
                      </a:cubicBezTo>
                      <a:cubicBezTo>
                        <a:pt x="28" y="19"/>
                        <a:pt x="30" y="10"/>
                        <a:pt x="31" y="8"/>
                      </a:cubicBezTo>
                      <a:cubicBezTo>
                        <a:pt x="32" y="7"/>
                        <a:pt x="34" y="7"/>
                        <a:pt x="34" y="7"/>
                      </a:cubicBezTo>
                      <a:cubicBezTo>
                        <a:pt x="34" y="7"/>
                        <a:pt x="35" y="7"/>
                        <a:pt x="36" y="8"/>
                      </a:cubicBezTo>
                      <a:cubicBezTo>
                        <a:pt x="37" y="10"/>
                        <a:pt x="39" y="19"/>
                        <a:pt x="47" y="20"/>
                      </a:cubicBezTo>
                      <a:cubicBezTo>
                        <a:pt x="55" y="21"/>
                        <a:pt x="61" y="19"/>
                        <a:pt x="62" y="11"/>
                      </a:cubicBezTo>
                      <a:cubicBezTo>
                        <a:pt x="62" y="11"/>
                        <a:pt x="63" y="7"/>
                        <a:pt x="64" y="6"/>
                      </a:cubicBezTo>
                      <a:cubicBezTo>
                        <a:pt x="66" y="5"/>
                        <a:pt x="66" y="5"/>
                        <a:pt x="66" y="3"/>
                      </a:cubicBezTo>
                      <a:cubicBezTo>
                        <a:pt x="67" y="2"/>
                        <a:pt x="67" y="1"/>
                        <a:pt x="66" y="1"/>
                      </a:cubicBezTo>
                      <a:close/>
                      <a:moveTo>
                        <a:pt x="26" y="15"/>
                      </a:moveTo>
                      <a:cubicBezTo>
                        <a:pt x="23" y="18"/>
                        <a:pt x="19" y="19"/>
                        <a:pt x="14" y="18"/>
                      </a:cubicBezTo>
                      <a:cubicBezTo>
                        <a:pt x="8" y="18"/>
                        <a:pt x="6" y="14"/>
                        <a:pt x="6" y="7"/>
                      </a:cubicBezTo>
                      <a:cubicBezTo>
                        <a:pt x="6" y="0"/>
                        <a:pt x="18" y="2"/>
                        <a:pt x="18" y="2"/>
                      </a:cubicBezTo>
                      <a:cubicBezTo>
                        <a:pt x="23" y="3"/>
                        <a:pt x="23" y="3"/>
                        <a:pt x="26" y="4"/>
                      </a:cubicBezTo>
                      <a:cubicBezTo>
                        <a:pt x="30" y="5"/>
                        <a:pt x="28" y="12"/>
                        <a:pt x="26" y="15"/>
                      </a:cubicBezTo>
                      <a:close/>
                      <a:moveTo>
                        <a:pt x="54" y="18"/>
                      </a:moveTo>
                      <a:cubicBezTo>
                        <a:pt x="48" y="19"/>
                        <a:pt x="44" y="18"/>
                        <a:pt x="42" y="15"/>
                      </a:cubicBezTo>
                      <a:cubicBezTo>
                        <a:pt x="40" y="12"/>
                        <a:pt x="37" y="5"/>
                        <a:pt x="41" y="4"/>
                      </a:cubicBezTo>
                      <a:cubicBezTo>
                        <a:pt x="45" y="3"/>
                        <a:pt x="45" y="3"/>
                        <a:pt x="49" y="2"/>
                      </a:cubicBezTo>
                      <a:cubicBezTo>
                        <a:pt x="49" y="2"/>
                        <a:pt x="61" y="0"/>
                        <a:pt x="61" y="7"/>
                      </a:cubicBezTo>
                      <a:cubicBezTo>
                        <a:pt x="61" y="14"/>
                        <a:pt x="59" y="18"/>
                        <a:pt x="54" y="18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2" name="Oval 353"/>
                <p:cNvSpPr>
                  <a:spLocks noChangeArrowheads="1"/>
                </p:cNvSpPr>
                <p:nvPr/>
              </p:nvSpPr>
              <p:spPr bwMode="auto">
                <a:xfrm>
                  <a:off x="5002694" y="7350416"/>
                  <a:ext cx="8305" cy="6643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3" name="Oval 354"/>
                <p:cNvSpPr>
                  <a:spLocks noChangeArrowheads="1"/>
                </p:cNvSpPr>
                <p:nvPr/>
              </p:nvSpPr>
              <p:spPr bwMode="auto">
                <a:xfrm>
                  <a:off x="5221921" y="7350416"/>
                  <a:ext cx="6643" cy="6643"/>
                </a:xfrm>
                <a:prstGeom prst="ellipse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1300" name="Freeform 301"/>
            <p:cNvSpPr>
              <a:spLocks/>
            </p:cNvSpPr>
            <p:nvPr/>
          </p:nvSpPr>
          <p:spPr bwMode="auto">
            <a:xfrm>
              <a:off x="10956342" y="6755626"/>
              <a:ext cx="186926" cy="92148"/>
            </a:xfrm>
            <a:custGeom>
              <a:avLst/>
              <a:gdLst>
                <a:gd name="T0" fmla="*/ 16 w 33"/>
                <a:gd name="T1" fmla="*/ 0 h 16"/>
                <a:gd name="T2" fmla="*/ 0 w 33"/>
                <a:gd name="T3" fmla="*/ 16 h 16"/>
                <a:gd name="T4" fmla="*/ 33 w 33"/>
                <a:gd name="T5" fmla="*/ 16 h 16"/>
                <a:gd name="T6" fmla="*/ 16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1302" name="Freeform 303"/>
            <p:cNvSpPr>
              <a:spLocks/>
            </p:cNvSpPr>
            <p:nvPr/>
          </p:nvSpPr>
          <p:spPr bwMode="auto">
            <a:xfrm>
              <a:off x="11185694" y="6760024"/>
              <a:ext cx="180414" cy="87702"/>
            </a:xfrm>
            <a:custGeom>
              <a:avLst/>
              <a:gdLst>
                <a:gd name="T0" fmla="*/ 16 w 33"/>
                <a:gd name="T1" fmla="*/ 0 h 16"/>
                <a:gd name="T2" fmla="*/ 33 w 33"/>
                <a:gd name="T3" fmla="*/ 16 h 16"/>
                <a:gd name="T4" fmla="*/ 0 w 33"/>
                <a:gd name="T5" fmla="*/ 16 h 16"/>
                <a:gd name="T6" fmla="*/ 16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6" y="0"/>
                  </a:moveTo>
                  <a:cubicBezTo>
                    <a:pt x="25" y="0"/>
                    <a:pt x="33" y="7"/>
                    <a:pt x="3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15400" y="4705201"/>
            <a:ext cx="785787" cy="2280063"/>
            <a:chOff x="10013555" y="4613361"/>
            <a:chExt cx="770449" cy="2235559"/>
          </a:xfrm>
        </p:grpSpPr>
        <p:grpSp>
          <p:nvGrpSpPr>
            <p:cNvPr id="9" name="Group 8"/>
            <p:cNvGrpSpPr/>
            <p:nvPr/>
          </p:nvGrpSpPr>
          <p:grpSpPr>
            <a:xfrm>
              <a:off x="10013555" y="4613361"/>
              <a:ext cx="759599" cy="2235559"/>
              <a:chOff x="10013555" y="4613361"/>
              <a:chExt cx="759599" cy="2235559"/>
            </a:xfrm>
          </p:grpSpPr>
          <p:grpSp>
            <p:nvGrpSpPr>
              <p:cNvPr id="562" name="Group 561"/>
              <p:cNvGrpSpPr/>
              <p:nvPr/>
            </p:nvGrpSpPr>
            <p:grpSpPr>
              <a:xfrm>
                <a:off x="10013555" y="4613361"/>
                <a:ext cx="759599" cy="2235559"/>
                <a:chOff x="10094772" y="4617073"/>
                <a:chExt cx="761819" cy="2242095"/>
              </a:xfrm>
            </p:grpSpPr>
            <p:sp>
              <p:nvSpPr>
                <p:cNvPr id="1324" name="Freeform 355"/>
                <p:cNvSpPr>
                  <a:spLocks/>
                </p:cNvSpPr>
                <p:nvPr/>
              </p:nvSpPr>
              <p:spPr bwMode="auto">
                <a:xfrm>
                  <a:off x="10317915" y="4979708"/>
                  <a:ext cx="174385" cy="189333"/>
                </a:xfrm>
                <a:custGeom>
                  <a:avLst/>
                  <a:gdLst>
                    <a:gd name="T0" fmla="*/ 0 w 105"/>
                    <a:gd name="T1" fmla="*/ 10 h 114"/>
                    <a:gd name="T2" fmla="*/ 11 w 105"/>
                    <a:gd name="T3" fmla="*/ 0 h 114"/>
                    <a:gd name="T4" fmla="*/ 95 w 105"/>
                    <a:gd name="T5" fmla="*/ 0 h 114"/>
                    <a:gd name="T6" fmla="*/ 105 w 105"/>
                    <a:gd name="T7" fmla="*/ 10 h 114"/>
                    <a:gd name="T8" fmla="*/ 77 w 105"/>
                    <a:gd name="T9" fmla="*/ 105 h 114"/>
                    <a:gd name="T10" fmla="*/ 39 w 105"/>
                    <a:gd name="T11" fmla="*/ 114 h 114"/>
                    <a:gd name="T12" fmla="*/ 6 w 105"/>
                    <a:gd name="T13" fmla="*/ 69 h 114"/>
                    <a:gd name="T14" fmla="*/ 0 w 105"/>
                    <a:gd name="T15" fmla="*/ 1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5" h="114">
                      <a:moveTo>
                        <a:pt x="0" y="10"/>
                      </a:moveTo>
                      <a:lnTo>
                        <a:pt x="11" y="0"/>
                      </a:lnTo>
                      <a:lnTo>
                        <a:pt x="95" y="0"/>
                      </a:lnTo>
                      <a:lnTo>
                        <a:pt x="105" y="10"/>
                      </a:lnTo>
                      <a:lnTo>
                        <a:pt x="77" y="105"/>
                      </a:lnTo>
                      <a:lnTo>
                        <a:pt x="39" y="114"/>
                      </a:lnTo>
                      <a:lnTo>
                        <a:pt x="6" y="69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5" name="Freeform 356"/>
                <p:cNvSpPr>
                  <a:spLocks/>
                </p:cNvSpPr>
                <p:nvPr/>
              </p:nvSpPr>
              <p:spPr bwMode="auto">
                <a:xfrm>
                  <a:off x="10216605" y="6769484"/>
                  <a:ext cx="176046" cy="89684"/>
                </a:xfrm>
                <a:custGeom>
                  <a:avLst/>
                  <a:gdLst>
                    <a:gd name="T0" fmla="*/ 24 w 49"/>
                    <a:gd name="T1" fmla="*/ 0 h 25"/>
                    <a:gd name="T2" fmla="*/ 0 w 49"/>
                    <a:gd name="T3" fmla="*/ 25 h 25"/>
                    <a:gd name="T4" fmla="*/ 49 w 49"/>
                    <a:gd name="T5" fmla="*/ 25 h 25"/>
                    <a:gd name="T6" fmla="*/ 24 w 49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25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11"/>
                        <a:pt x="38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6" name="Freeform 357"/>
                <p:cNvSpPr>
                  <a:spLocks/>
                </p:cNvSpPr>
                <p:nvPr/>
              </p:nvSpPr>
              <p:spPr bwMode="auto">
                <a:xfrm>
                  <a:off x="10191693" y="5815097"/>
                  <a:ext cx="225870" cy="968255"/>
                </a:xfrm>
                <a:custGeom>
                  <a:avLst/>
                  <a:gdLst>
                    <a:gd name="T0" fmla="*/ 106 w 136"/>
                    <a:gd name="T1" fmla="*/ 583 h 583"/>
                    <a:gd name="T2" fmla="*/ 26 w 136"/>
                    <a:gd name="T3" fmla="*/ 583 h 583"/>
                    <a:gd name="T4" fmla="*/ 0 w 136"/>
                    <a:gd name="T5" fmla="*/ 0 h 583"/>
                    <a:gd name="T6" fmla="*/ 136 w 136"/>
                    <a:gd name="T7" fmla="*/ 0 h 583"/>
                    <a:gd name="T8" fmla="*/ 106 w 136"/>
                    <a:gd name="T9" fmla="*/ 583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583">
                      <a:moveTo>
                        <a:pt x="106" y="583"/>
                      </a:moveTo>
                      <a:lnTo>
                        <a:pt x="26" y="583"/>
                      </a:lnTo>
                      <a:lnTo>
                        <a:pt x="0" y="0"/>
                      </a:lnTo>
                      <a:lnTo>
                        <a:pt x="136" y="0"/>
                      </a:lnTo>
                      <a:lnTo>
                        <a:pt x="106" y="583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7" name="Freeform 358"/>
                <p:cNvSpPr>
                  <a:spLocks/>
                </p:cNvSpPr>
                <p:nvPr/>
              </p:nvSpPr>
              <p:spPr bwMode="auto">
                <a:xfrm>
                  <a:off x="10389330" y="5815097"/>
                  <a:ext cx="225870" cy="968255"/>
                </a:xfrm>
                <a:custGeom>
                  <a:avLst/>
                  <a:gdLst>
                    <a:gd name="T0" fmla="*/ 110 w 136"/>
                    <a:gd name="T1" fmla="*/ 583 h 583"/>
                    <a:gd name="T2" fmla="*/ 30 w 136"/>
                    <a:gd name="T3" fmla="*/ 583 h 583"/>
                    <a:gd name="T4" fmla="*/ 0 w 136"/>
                    <a:gd name="T5" fmla="*/ 0 h 583"/>
                    <a:gd name="T6" fmla="*/ 136 w 136"/>
                    <a:gd name="T7" fmla="*/ 0 h 583"/>
                    <a:gd name="T8" fmla="*/ 110 w 136"/>
                    <a:gd name="T9" fmla="*/ 583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" h="583">
                      <a:moveTo>
                        <a:pt x="110" y="583"/>
                      </a:moveTo>
                      <a:lnTo>
                        <a:pt x="30" y="583"/>
                      </a:lnTo>
                      <a:lnTo>
                        <a:pt x="0" y="0"/>
                      </a:lnTo>
                      <a:lnTo>
                        <a:pt x="136" y="0"/>
                      </a:lnTo>
                      <a:lnTo>
                        <a:pt x="110" y="583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8" name="Freeform 359"/>
                <p:cNvSpPr>
                  <a:spLocks/>
                </p:cNvSpPr>
                <p:nvPr/>
              </p:nvSpPr>
              <p:spPr bwMode="auto">
                <a:xfrm>
                  <a:off x="10420885" y="6769484"/>
                  <a:ext cx="176046" cy="89684"/>
                </a:xfrm>
                <a:custGeom>
                  <a:avLst/>
                  <a:gdLst>
                    <a:gd name="T0" fmla="*/ 25 w 49"/>
                    <a:gd name="T1" fmla="*/ 0 h 25"/>
                    <a:gd name="T2" fmla="*/ 0 w 49"/>
                    <a:gd name="T3" fmla="*/ 25 h 25"/>
                    <a:gd name="T4" fmla="*/ 49 w 49"/>
                    <a:gd name="T5" fmla="*/ 25 h 25"/>
                    <a:gd name="T6" fmla="*/ 25 w 49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" h="25">
                      <a:moveTo>
                        <a:pt x="25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11"/>
                        <a:pt x="38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9" name="Freeform 360"/>
                <p:cNvSpPr>
                  <a:spLocks/>
                </p:cNvSpPr>
                <p:nvPr/>
              </p:nvSpPr>
              <p:spPr bwMode="auto">
                <a:xfrm>
                  <a:off x="10299645" y="5001298"/>
                  <a:ext cx="219227" cy="591250"/>
                </a:xfrm>
                <a:custGeom>
                  <a:avLst/>
                  <a:gdLst>
                    <a:gd name="T0" fmla="*/ 132 w 132"/>
                    <a:gd name="T1" fmla="*/ 75 h 356"/>
                    <a:gd name="T2" fmla="*/ 67 w 132"/>
                    <a:gd name="T3" fmla="*/ 0 h 356"/>
                    <a:gd name="T4" fmla="*/ 0 w 132"/>
                    <a:gd name="T5" fmla="*/ 69 h 356"/>
                    <a:gd name="T6" fmla="*/ 50 w 132"/>
                    <a:gd name="T7" fmla="*/ 328 h 356"/>
                    <a:gd name="T8" fmla="*/ 63 w 132"/>
                    <a:gd name="T9" fmla="*/ 356 h 356"/>
                    <a:gd name="T10" fmla="*/ 78 w 132"/>
                    <a:gd name="T11" fmla="*/ 328 h 356"/>
                    <a:gd name="T12" fmla="*/ 132 w 132"/>
                    <a:gd name="T13" fmla="*/ 75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356">
                      <a:moveTo>
                        <a:pt x="132" y="75"/>
                      </a:moveTo>
                      <a:lnTo>
                        <a:pt x="67" y="0"/>
                      </a:lnTo>
                      <a:lnTo>
                        <a:pt x="0" y="69"/>
                      </a:lnTo>
                      <a:lnTo>
                        <a:pt x="50" y="328"/>
                      </a:lnTo>
                      <a:lnTo>
                        <a:pt x="63" y="356"/>
                      </a:lnTo>
                      <a:lnTo>
                        <a:pt x="78" y="328"/>
                      </a:lnTo>
                      <a:lnTo>
                        <a:pt x="132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1" name="Freeform 362"/>
                <p:cNvSpPr>
                  <a:spLocks/>
                </p:cNvSpPr>
                <p:nvPr/>
              </p:nvSpPr>
              <p:spPr bwMode="auto">
                <a:xfrm>
                  <a:off x="10271551" y="4617073"/>
                  <a:ext cx="266458" cy="350166"/>
                </a:xfrm>
                <a:custGeom>
                  <a:avLst/>
                  <a:gdLst>
                    <a:gd name="T0" fmla="*/ 74 w 86"/>
                    <a:gd name="T1" fmla="*/ 22 h 106"/>
                    <a:gd name="T2" fmla="*/ 62 w 86"/>
                    <a:gd name="T3" fmla="*/ 90 h 106"/>
                    <a:gd name="T4" fmla="*/ 25 w 86"/>
                    <a:gd name="T5" fmla="*/ 87 h 106"/>
                    <a:gd name="T6" fmla="*/ 25 w 86"/>
                    <a:gd name="T7" fmla="*/ 8 h 106"/>
                    <a:gd name="T8" fmla="*/ 74 w 86"/>
                    <a:gd name="T9" fmla="*/ 22 h 106"/>
                    <a:gd name="connsiteX0" fmla="*/ 8029 w 8534"/>
                    <a:gd name="connsiteY0" fmla="*/ 1590 h 8998"/>
                    <a:gd name="connsiteX1" fmla="*/ 5928 w 8534"/>
                    <a:gd name="connsiteY1" fmla="*/ 8177 h 8998"/>
                    <a:gd name="connsiteX2" fmla="*/ 1626 w 8534"/>
                    <a:gd name="connsiteY2" fmla="*/ 7894 h 8998"/>
                    <a:gd name="connsiteX3" fmla="*/ 1626 w 8534"/>
                    <a:gd name="connsiteY3" fmla="*/ 441 h 8998"/>
                    <a:gd name="connsiteX4" fmla="*/ 8029 w 8534"/>
                    <a:gd name="connsiteY4" fmla="*/ 1590 h 8998"/>
                    <a:gd name="connsiteX0" fmla="*/ 9408 w 10000"/>
                    <a:gd name="connsiteY0" fmla="*/ 1836 h 10069"/>
                    <a:gd name="connsiteX1" fmla="*/ 6946 w 10000"/>
                    <a:gd name="connsiteY1" fmla="*/ 9157 h 10069"/>
                    <a:gd name="connsiteX2" fmla="*/ 1905 w 10000"/>
                    <a:gd name="connsiteY2" fmla="*/ 8842 h 10069"/>
                    <a:gd name="connsiteX3" fmla="*/ 1905 w 10000"/>
                    <a:gd name="connsiteY3" fmla="*/ 559 h 10069"/>
                    <a:gd name="connsiteX4" fmla="*/ 9408 w 10000"/>
                    <a:gd name="connsiteY4" fmla="*/ 1836 h 10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69">
                      <a:moveTo>
                        <a:pt x="9408" y="1836"/>
                      </a:moveTo>
                      <a:cubicBezTo>
                        <a:pt x="11043" y="3829"/>
                        <a:pt x="8990" y="8213"/>
                        <a:pt x="6946" y="9157"/>
                      </a:cubicBezTo>
                      <a:cubicBezTo>
                        <a:pt x="5039" y="9995"/>
                        <a:pt x="3404" y="10834"/>
                        <a:pt x="1905" y="8842"/>
                      </a:cubicBezTo>
                      <a:cubicBezTo>
                        <a:pt x="407" y="6849"/>
                        <a:pt x="-1501" y="1712"/>
                        <a:pt x="1905" y="559"/>
                      </a:cubicBezTo>
                      <a:cubicBezTo>
                        <a:pt x="3949" y="-280"/>
                        <a:pt x="8571" y="-408"/>
                        <a:pt x="9408" y="1836"/>
                      </a:cubicBezTo>
                      <a:close/>
                    </a:path>
                  </a:pathLst>
                </a:custGeom>
                <a:solidFill>
                  <a:srgbClr val="45372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2" name="Freeform 363"/>
                <p:cNvSpPr>
                  <a:spLocks/>
                </p:cNvSpPr>
                <p:nvPr/>
              </p:nvSpPr>
              <p:spPr bwMode="auto">
                <a:xfrm>
                  <a:off x="10336183" y="4868433"/>
                  <a:ext cx="139509" cy="167742"/>
                </a:xfrm>
                <a:custGeom>
                  <a:avLst/>
                  <a:gdLst>
                    <a:gd name="T0" fmla="*/ 84 w 84"/>
                    <a:gd name="T1" fmla="*/ 67 h 101"/>
                    <a:gd name="T2" fmla="*/ 41 w 84"/>
                    <a:gd name="T3" fmla="*/ 101 h 101"/>
                    <a:gd name="T4" fmla="*/ 0 w 84"/>
                    <a:gd name="T5" fmla="*/ 67 h 101"/>
                    <a:gd name="T6" fmla="*/ 0 w 84"/>
                    <a:gd name="T7" fmla="*/ 0 h 101"/>
                    <a:gd name="T8" fmla="*/ 84 w 84"/>
                    <a:gd name="T9" fmla="*/ 0 h 101"/>
                    <a:gd name="T10" fmla="*/ 84 w 84"/>
                    <a:gd name="T11" fmla="*/ 6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101">
                      <a:moveTo>
                        <a:pt x="84" y="67"/>
                      </a:moveTo>
                      <a:lnTo>
                        <a:pt x="41" y="101"/>
                      </a:lnTo>
                      <a:lnTo>
                        <a:pt x="0" y="67"/>
                      </a:ln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67"/>
                      </a:lnTo>
                      <a:close/>
                    </a:path>
                  </a:pathLst>
                </a:custGeom>
                <a:solidFill>
                  <a:srgbClr val="45372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7" name="Freeform 368"/>
                <p:cNvSpPr>
                  <a:spLocks/>
                </p:cNvSpPr>
                <p:nvPr/>
              </p:nvSpPr>
              <p:spPr bwMode="auto">
                <a:xfrm>
                  <a:off x="10178407" y="4996316"/>
                  <a:ext cx="455062" cy="793869"/>
                </a:xfrm>
                <a:custGeom>
                  <a:avLst/>
                  <a:gdLst>
                    <a:gd name="T0" fmla="*/ 189 w 274"/>
                    <a:gd name="T1" fmla="*/ 0 h 478"/>
                    <a:gd name="T2" fmla="*/ 136 w 274"/>
                    <a:gd name="T3" fmla="*/ 91 h 478"/>
                    <a:gd name="T4" fmla="*/ 84 w 274"/>
                    <a:gd name="T5" fmla="*/ 0 h 478"/>
                    <a:gd name="T6" fmla="*/ 0 w 274"/>
                    <a:gd name="T7" fmla="*/ 16 h 478"/>
                    <a:gd name="T8" fmla="*/ 4 w 274"/>
                    <a:gd name="T9" fmla="*/ 478 h 478"/>
                    <a:gd name="T10" fmla="*/ 267 w 274"/>
                    <a:gd name="T11" fmla="*/ 478 h 478"/>
                    <a:gd name="T12" fmla="*/ 274 w 274"/>
                    <a:gd name="T13" fmla="*/ 16 h 478"/>
                    <a:gd name="T14" fmla="*/ 189 w 274"/>
                    <a:gd name="T15" fmla="*/ 0 h 4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4" h="478">
                      <a:moveTo>
                        <a:pt x="189" y="0"/>
                      </a:moveTo>
                      <a:lnTo>
                        <a:pt x="136" y="91"/>
                      </a:lnTo>
                      <a:lnTo>
                        <a:pt x="84" y="0"/>
                      </a:lnTo>
                      <a:lnTo>
                        <a:pt x="0" y="16"/>
                      </a:lnTo>
                      <a:lnTo>
                        <a:pt x="4" y="478"/>
                      </a:lnTo>
                      <a:lnTo>
                        <a:pt x="267" y="478"/>
                      </a:lnTo>
                      <a:lnTo>
                        <a:pt x="274" y="1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8" name="Freeform 369"/>
                <p:cNvSpPr>
                  <a:spLocks/>
                </p:cNvSpPr>
                <p:nvPr/>
              </p:nvSpPr>
              <p:spPr bwMode="auto">
                <a:xfrm>
                  <a:off x="10518872" y="4723943"/>
                  <a:ext cx="3322" cy="4983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39" name="Freeform 370"/>
                <p:cNvSpPr>
                  <a:spLocks/>
                </p:cNvSpPr>
                <p:nvPr/>
              </p:nvSpPr>
              <p:spPr bwMode="auto">
                <a:xfrm>
                  <a:off x="10518872" y="47206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0" name="Freeform 371"/>
                <p:cNvSpPr>
                  <a:spLocks/>
                </p:cNvSpPr>
                <p:nvPr/>
              </p:nvSpPr>
              <p:spPr bwMode="auto">
                <a:xfrm>
                  <a:off x="10510569" y="4710656"/>
                  <a:ext cx="332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1" name="Freeform 372"/>
                <p:cNvSpPr>
                  <a:spLocks/>
                </p:cNvSpPr>
                <p:nvPr/>
              </p:nvSpPr>
              <p:spPr bwMode="auto">
                <a:xfrm>
                  <a:off x="10513891" y="47139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2" name="Freeform 373"/>
                <p:cNvSpPr>
                  <a:spLocks/>
                </p:cNvSpPr>
                <p:nvPr/>
              </p:nvSpPr>
              <p:spPr bwMode="auto">
                <a:xfrm>
                  <a:off x="10288021" y="47106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3" name="Freeform 374"/>
                <p:cNvSpPr>
                  <a:spLocks/>
                </p:cNvSpPr>
                <p:nvPr/>
              </p:nvSpPr>
              <p:spPr bwMode="auto">
                <a:xfrm>
                  <a:off x="10522194" y="4728924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4" name="Freeform 375"/>
                <p:cNvSpPr>
                  <a:spLocks/>
                </p:cNvSpPr>
                <p:nvPr/>
              </p:nvSpPr>
              <p:spPr bwMode="auto">
                <a:xfrm>
                  <a:off x="10522194" y="4735568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5" name="Rectangle 376"/>
                <p:cNvSpPr>
                  <a:spLocks noChangeArrowheads="1"/>
                </p:cNvSpPr>
                <p:nvPr/>
              </p:nvSpPr>
              <p:spPr bwMode="auto">
                <a:xfrm>
                  <a:off x="10510569" y="4707335"/>
                  <a:ext cx="1662" cy="1662"/>
                </a:xfrm>
                <a:prstGeom prst="rect">
                  <a:avLst/>
                </a:pr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6" name="Freeform 377"/>
                <p:cNvSpPr>
                  <a:spLocks/>
                </p:cNvSpPr>
                <p:nvPr/>
              </p:nvSpPr>
              <p:spPr bwMode="auto">
                <a:xfrm>
                  <a:off x="10281377" y="4732246"/>
                  <a:ext cx="3322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7" name="Freeform 378"/>
                <p:cNvSpPr>
                  <a:spLocks/>
                </p:cNvSpPr>
                <p:nvPr/>
              </p:nvSpPr>
              <p:spPr bwMode="auto">
                <a:xfrm>
                  <a:off x="10284699" y="47206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8" name="Freeform 379"/>
                <p:cNvSpPr>
                  <a:spLocks/>
                </p:cNvSpPr>
                <p:nvPr/>
              </p:nvSpPr>
              <p:spPr bwMode="auto">
                <a:xfrm>
                  <a:off x="10288021" y="47173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49" name="Freeform 380"/>
                <p:cNvSpPr>
                  <a:spLocks/>
                </p:cNvSpPr>
                <p:nvPr/>
              </p:nvSpPr>
              <p:spPr bwMode="auto">
                <a:xfrm>
                  <a:off x="10284699" y="4723943"/>
                  <a:ext cx="0" cy="4983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50" name="Freeform 381"/>
                <p:cNvSpPr>
                  <a:spLocks/>
                </p:cNvSpPr>
                <p:nvPr/>
              </p:nvSpPr>
              <p:spPr bwMode="auto">
                <a:xfrm>
                  <a:off x="10263108" y="4695708"/>
                  <a:ext cx="280678" cy="250784"/>
                </a:xfrm>
                <a:custGeom>
                  <a:avLst/>
                  <a:gdLst>
                    <a:gd name="T0" fmla="*/ 74 w 78"/>
                    <a:gd name="T1" fmla="*/ 17 h 70"/>
                    <a:gd name="T2" fmla="*/ 72 w 78"/>
                    <a:gd name="T3" fmla="*/ 17 h 70"/>
                    <a:gd name="T4" fmla="*/ 72 w 78"/>
                    <a:gd name="T5" fmla="*/ 12 h 70"/>
                    <a:gd name="T6" fmla="*/ 72 w 78"/>
                    <a:gd name="T7" fmla="*/ 11 h 70"/>
                    <a:gd name="T8" fmla="*/ 72 w 78"/>
                    <a:gd name="T9" fmla="*/ 10 h 70"/>
                    <a:gd name="T10" fmla="*/ 72 w 78"/>
                    <a:gd name="T11" fmla="*/ 9 h 70"/>
                    <a:gd name="T12" fmla="*/ 72 w 78"/>
                    <a:gd name="T13" fmla="*/ 9 h 70"/>
                    <a:gd name="T14" fmla="*/ 71 w 78"/>
                    <a:gd name="T15" fmla="*/ 8 h 70"/>
                    <a:gd name="T16" fmla="*/ 71 w 78"/>
                    <a:gd name="T17" fmla="*/ 7 h 70"/>
                    <a:gd name="T18" fmla="*/ 71 w 78"/>
                    <a:gd name="T19" fmla="*/ 7 h 70"/>
                    <a:gd name="T20" fmla="*/ 70 w 78"/>
                    <a:gd name="T21" fmla="*/ 5 h 70"/>
                    <a:gd name="T22" fmla="*/ 70 w 78"/>
                    <a:gd name="T23" fmla="*/ 5 h 70"/>
                    <a:gd name="T24" fmla="*/ 70 w 78"/>
                    <a:gd name="T25" fmla="*/ 4 h 70"/>
                    <a:gd name="T26" fmla="*/ 69 w 78"/>
                    <a:gd name="T27" fmla="*/ 4 h 70"/>
                    <a:gd name="T28" fmla="*/ 69 w 78"/>
                    <a:gd name="T29" fmla="*/ 3 h 70"/>
                    <a:gd name="T30" fmla="*/ 69 w 78"/>
                    <a:gd name="T31" fmla="*/ 3 h 70"/>
                    <a:gd name="T32" fmla="*/ 63 w 78"/>
                    <a:gd name="T33" fmla="*/ 3 h 70"/>
                    <a:gd name="T34" fmla="*/ 52 w 78"/>
                    <a:gd name="T35" fmla="*/ 1 h 70"/>
                    <a:gd name="T36" fmla="*/ 32 w 78"/>
                    <a:gd name="T37" fmla="*/ 3 h 70"/>
                    <a:gd name="T38" fmla="*/ 10 w 78"/>
                    <a:gd name="T39" fmla="*/ 0 h 70"/>
                    <a:gd name="T40" fmla="*/ 7 w 78"/>
                    <a:gd name="T41" fmla="*/ 4 h 70"/>
                    <a:gd name="T42" fmla="*/ 7 w 78"/>
                    <a:gd name="T43" fmla="*/ 4 h 70"/>
                    <a:gd name="T44" fmla="*/ 7 w 78"/>
                    <a:gd name="T45" fmla="*/ 6 h 70"/>
                    <a:gd name="T46" fmla="*/ 7 w 78"/>
                    <a:gd name="T47" fmla="*/ 6 h 70"/>
                    <a:gd name="T48" fmla="*/ 6 w 78"/>
                    <a:gd name="T49" fmla="*/ 7 h 70"/>
                    <a:gd name="T50" fmla="*/ 6 w 78"/>
                    <a:gd name="T51" fmla="*/ 7 h 70"/>
                    <a:gd name="T52" fmla="*/ 6 w 78"/>
                    <a:gd name="T53" fmla="*/ 8 h 70"/>
                    <a:gd name="T54" fmla="*/ 6 w 78"/>
                    <a:gd name="T55" fmla="*/ 9 h 70"/>
                    <a:gd name="T56" fmla="*/ 6 w 78"/>
                    <a:gd name="T57" fmla="*/ 10 h 70"/>
                    <a:gd name="T58" fmla="*/ 5 w 78"/>
                    <a:gd name="T59" fmla="*/ 10 h 70"/>
                    <a:gd name="T60" fmla="*/ 5 w 78"/>
                    <a:gd name="T61" fmla="*/ 12 h 70"/>
                    <a:gd name="T62" fmla="*/ 5 w 78"/>
                    <a:gd name="T63" fmla="*/ 17 h 70"/>
                    <a:gd name="T64" fmla="*/ 4 w 78"/>
                    <a:gd name="T65" fmla="*/ 17 h 70"/>
                    <a:gd name="T66" fmla="*/ 0 w 78"/>
                    <a:gd name="T67" fmla="*/ 23 h 70"/>
                    <a:gd name="T68" fmla="*/ 0 w 78"/>
                    <a:gd name="T69" fmla="*/ 35 h 70"/>
                    <a:gd name="T70" fmla="*/ 5 w 78"/>
                    <a:gd name="T71" fmla="*/ 40 h 70"/>
                    <a:gd name="T72" fmla="*/ 24 w 78"/>
                    <a:gd name="T73" fmla="*/ 70 h 70"/>
                    <a:gd name="T74" fmla="*/ 53 w 78"/>
                    <a:gd name="T75" fmla="*/ 70 h 70"/>
                    <a:gd name="T76" fmla="*/ 72 w 78"/>
                    <a:gd name="T77" fmla="*/ 40 h 70"/>
                    <a:gd name="T78" fmla="*/ 78 w 78"/>
                    <a:gd name="T79" fmla="*/ 35 h 70"/>
                    <a:gd name="T80" fmla="*/ 78 w 78"/>
                    <a:gd name="T81" fmla="*/ 23 h 70"/>
                    <a:gd name="T82" fmla="*/ 74 w 78"/>
                    <a:gd name="T83" fmla="*/ 1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70">
                      <a:moveTo>
                        <a:pt x="74" y="17"/>
                      </a:moveTo>
                      <a:cubicBezTo>
                        <a:pt x="73" y="17"/>
                        <a:pt x="73" y="17"/>
                        <a:pt x="72" y="17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72" y="12"/>
                        <a:pt x="72" y="11"/>
                        <a:pt x="72" y="11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2" y="10"/>
                        <a:pt x="72" y="9"/>
                        <a:pt x="72" y="9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1" y="7"/>
                        <a:pt x="71" y="7"/>
                      </a:cubicBezTo>
                      <a:cubicBezTo>
                        <a:pt x="71" y="7"/>
                        <a:pt x="71" y="7"/>
                        <a:pt x="71" y="7"/>
                      </a:cubicBezTo>
                      <a:cubicBezTo>
                        <a:pt x="71" y="6"/>
                        <a:pt x="71" y="6"/>
                        <a:pt x="70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70" y="4"/>
                        <a:pt x="70" y="4"/>
                        <a:pt x="69" y="4"/>
                      </a:cubicBezTo>
                      <a:cubicBezTo>
                        <a:pt x="69" y="3"/>
                        <a:pt x="69" y="3"/>
                        <a:pt x="69" y="3"/>
                      </a:cubicBezTo>
                      <a:cubicBezTo>
                        <a:pt x="69" y="3"/>
                        <a:pt x="69" y="3"/>
                        <a:pt x="69" y="3"/>
                      </a:cubicBezTo>
                      <a:cubicBezTo>
                        <a:pt x="67" y="3"/>
                        <a:pt x="65" y="3"/>
                        <a:pt x="63" y="3"/>
                      </a:cubicBezTo>
                      <a:cubicBezTo>
                        <a:pt x="58" y="3"/>
                        <a:pt x="54" y="2"/>
                        <a:pt x="52" y="1"/>
                      </a:cubicBezTo>
                      <a:cubicBezTo>
                        <a:pt x="47" y="2"/>
                        <a:pt x="40" y="3"/>
                        <a:pt x="32" y="3"/>
                      </a:cubicBezTo>
                      <a:cubicBezTo>
                        <a:pt x="23" y="3"/>
                        <a:pt x="15" y="2"/>
                        <a:pt x="10" y="0"/>
                      </a:cubicBezTo>
                      <a:cubicBezTo>
                        <a:pt x="9" y="2"/>
                        <a:pt x="8" y="3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5"/>
                        <a:pt x="7" y="5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10"/>
                        <a:pt x="6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1"/>
                        <a:pt x="5" y="12"/>
                        <a:pt x="5" y="12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4" y="17"/>
                      </a:cubicBezTo>
                      <a:cubicBezTo>
                        <a:pt x="2" y="17"/>
                        <a:pt x="0" y="20"/>
                        <a:pt x="0" y="23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8"/>
                        <a:pt x="2" y="40"/>
                        <a:pt x="5" y="40"/>
                      </a:cubicBezTo>
                      <a:cubicBezTo>
                        <a:pt x="5" y="40"/>
                        <a:pt x="15" y="70"/>
                        <a:pt x="24" y="70"/>
                      </a:cubicBezTo>
                      <a:cubicBezTo>
                        <a:pt x="53" y="70"/>
                        <a:pt x="53" y="70"/>
                        <a:pt x="53" y="70"/>
                      </a:cubicBezTo>
                      <a:cubicBezTo>
                        <a:pt x="62" y="70"/>
                        <a:pt x="72" y="40"/>
                        <a:pt x="72" y="40"/>
                      </a:cubicBezTo>
                      <a:cubicBezTo>
                        <a:pt x="75" y="40"/>
                        <a:pt x="78" y="38"/>
                        <a:pt x="78" y="35"/>
                      </a:cubicBezTo>
                      <a:cubicBezTo>
                        <a:pt x="78" y="23"/>
                        <a:pt x="78" y="23"/>
                        <a:pt x="78" y="23"/>
                      </a:cubicBezTo>
                      <a:cubicBezTo>
                        <a:pt x="78" y="20"/>
                        <a:pt x="76" y="18"/>
                        <a:pt x="74" y="17"/>
                      </a:cubicBezTo>
                      <a:close/>
                    </a:path>
                  </a:pathLst>
                </a:custGeom>
                <a:solidFill>
                  <a:srgbClr val="634E3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51" name="Rectangle 382"/>
                <p:cNvSpPr>
                  <a:spLocks noChangeArrowheads="1"/>
                </p:cNvSpPr>
                <p:nvPr/>
              </p:nvSpPr>
              <p:spPr bwMode="auto">
                <a:xfrm>
                  <a:off x="10185050" y="5790185"/>
                  <a:ext cx="436795" cy="28235"/>
                </a:xfrm>
                <a:prstGeom prst="rect">
                  <a:avLst/>
                </a:prstGeom>
                <a:solidFill>
                  <a:srgbClr val="583618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52" name="Rectangle 383"/>
                <p:cNvSpPr>
                  <a:spLocks noChangeArrowheads="1"/>
                </p:cNvSpPr>
                <p:nvPr/>
              </p:nvSpPr>
              <p:spPr bwMode="auto">
                <a:xfrm>
                  <a:off x="10364418" y="5790185"/>
                  <a:ext cx="78059" cy="2823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473" name="Freeform 93"/>
                <p:cNvSpPr>
                  <a:spLocks/>
                </p:cNvSpPr>
                <p:nvPr/>
              </p:nvSpPr>
              <p:spPr bwMode="auto">
                <a:xfrm>
                  <a:off x="10099373" y="5638752"/>
                  <a:ext cx="96509" cy="243049"/>
                </a:xfrm>
                <a:custGeom>
                  <a:avLst/>
                  <a:gdLst>
                    <a:gd name="T0" fmla="*/ 51 w 51"/>
                    <a:gd name="T1" fmla="*/ 0 h 102"/>
                    <a:gd name="T2" fmla="*/ 51 w 51"/>
                    <a:gd name="T3" fmla="*/ 102 h 102"/>
                    <a:gd name="T4" fmla="*/ 0 w 51"/>
                    <a:gd name="T5" fmla="*/ 51 h 102"/>
                    <a:gd name="T6" fmla="*/ 51 w 51"/>
                    <a:gd name="T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" h="102">
                      <a:moveTo>
                        <a:pt x="51" y="0"/>
                      </a:moveTo>
                      <a:cubicBezTo>
                        <a:pt x="51" y="102"/>
                        <a:pt x="51" y="102"/>
                        <a:pt x="51" y="102"/>
                      </a:cubicBezTo>
                      <a:cubicBezTo>
                        <a:pt x="22" y="102"/>
                        <a:pt x="0" y="79"/>
                        <a:pt x="0" y="51"/>
                      </a:cubicBezTo>
                      <a:cubicBezTo>
                        <a:pt x="0" y="23"/>
                        <a:pt x="22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634E3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428" name="Freeform 265"/>
                <p:cNvSpPr>
                  <a:spLocks/>
                </p:cNvSpPr>
                <p:nvPr/>
              </p:nvSpPr>
              <p:spPr bwMode="auto">
                <a:xfrm>
                  <a:off x="10094772" y="5003603"/>
                  <a:ext cx="761819" cy="771971"/>
                </a:xfrm>
                <a:custGeom>
                  <a:avLst/>
                  <a:gdLst>
                    <a:gd name="T0" fmla="*/ 68 w 382"/>
                    <a:gd name="T1" fmla="*/ 0 h 397"/>
                    <a:gd name="T2" fmla="*/ 106 w 382"/>
                    <a:gd name="T3" fmla="*/ 0 h 397"/>
                    <a:gd name="T4" fmla="*/ 159 w 382"/>
                    <a:gd name="T5" fmla="*/ 120 h 397"/>
                    <a:gd name="T6" fmla="*/ 213 w 382"/>
                    <a:gd name="T7" fmla="*/ 0 h 397"/>
                    <a:gd name="T8" fmla="*/ 253 w 382"/>
                    <a:gd name="T9" fmla="*/ 0 h 397"/>
                    <a:gd name="T10" fmla="*/ 301 w 382"/>
                    <a:gd name="T11" fmla="*/ 20 h 397"/>
                    <a:gd name="T12" fmla="*/ 382 w 382"/>
                    <a:gd name="T13" fmla="*/ 159 h 397"/>
                    <a:gd name="T14" fmla="*/ 355 w 382"/>
                    <a:gd name="T15" fmla="*/ 163 h 397"/>
                    <a:gd name="T16" fmla="*/ 323 w 382"/>
                    <a:gd name="T17" fmla="*/ 177 h 397"/>
                    <a:gd name="T18" fmla="*/ 253 w 382"/>
                    <a:gd name="T19" fmla="*/ 101 h 397"/>
                    <a:gd name="T20" fmla="*/ 252 w 382"/>
                    <a:gd name="T21" fmla="*/ 397 h 397"/>
                    <a:gd name="T22" fmla="*/ 69 w 382"/>
                    <a:gd name="T23" fmla="*/ 397 h 397"/>
                    <a:gd name="T24" fmla="*/ 68 w 382"/>
                    <a:gd name="T25" fmla="*/ 125 h 397"/>
                    <a:gd name="T26" fmla="*/ 59 w 382"/>
                    <a:gd name="T27" fmla="*/ 125 h 397"/>
                    <a:gd name="T28" fmla="*/ 59 w 382"/>
                    <a:gd name="T29" fmla="*/ 247 h 397"/>
                    <a:gd name="T30" fmla="*/ 0 w 382"/>
                    <a:gd name="T31" fmla="*/ 247 h 397"/>
                    <a:gd name="T32" fmla="*/ 0 w 382"/>
                    <a:gd name="T33" fmla="*/ 68 h 397"/>
                    <a:gd name="T34" fmla="*/ 68 w 382"/>
                    <a:gd name="T35" fmla="*/ 0 h 397"/>
                    <a:gd name="connsiteX0" fmla="*/ 1780 w 10000"/>
                    <a:gd name="connsiteY0" fmla="*/ 0 h 10078"/>
                    <a:gd name="connsiteX1" fmla="*/ 2775 w 10000"/>
                    <a:gd name="connsiteY1" fmla="*/ 0 h 10078"/>
                    <a:gd name="connsiteX2" fmla="*/ 4162 w 10000"/>
                    <a:gd name="connsiteY2" fmla="*/ 3023 h 10078"/>
                    <a:gd name="connsiteX3" fmla="*/ 5576 w 10000"/>
                    <a:gd name="connsiteY3" fmla="*/ 0 h 10078"/>
                    <a:gd name="connsiteX4" fmla="*/ 6623 w 10000"/>
                    <a:gd name="connsiteY4" fmla="*/ 0 h 10078"/>
                    <a:gd name="connsiteX5" fmla="*/ 7880 w 10000"/>
                    <a:gd name="connsiteY5" fmla="*/ 504 h 10078"/>
                    <a:gd name="connsiteX6" fmla="*/ 10000 w 10000"/>
                    <a:gd name="connsiteY6" fmla="*/ 4005 h 10078"/>
                    <a:gd name="connsiteX7" fmla="*/ 9293 w 10000"/>
                    <a:gd name="connsiteY7" fmla="*/ 4106 h 10078"/>
                    <a:gd name="connsiteX8" fmla="*/ 8455 w 10000"/>
                    <a:gd name="connsiteY8" fmla="*/ 4458 h 10078"/>
                    <a:gd name="connsiteX9" fmla="*/ 6623 w 10000"/>
                    <a:gd name="connsiteY9" fmla="*/ 2544 h 10078"/>
                    <a:gd name="connsiteX10" fmla="*/ 6597 w 10000"/>
                    <a:gd name="connsiteY10" fmla="*/ 10000 h 10078"/>
                    <a:gd name="connsiteX11" fmla="*/ 1806 w 10000"/>
                    <a:gd name="connsiteY11" fmla="*/ 10000 h 10078"/>
                    <a:gd name="connsiteX12" fmla="*/ 1780 w 10000"/>
                    <a:gd name="connsiteY12" fmla="*/ 3149 h 10078"/>
                    <a:gd name="connsiteX13" fmla="*/ 1545 w 10000"/>
                    <a:gd name="connsiteY13" fmla="*/ 3149 h 10078"/>
                    <a:gd name="connsiteX14" fmla="*/ 1545 w 10000"/>
                    <a:gd name="connsiteY14" fmla="*/ 10078 h 10078"/>
                    <a:gd name="connsiteX15" fmla="*/ 0 w 10000"/>
                    <a:gd name="connsiteY15" fmla="*/ 6222 h 10078"/>
                    <a:gd name="connsiteX16" fmla="*/ 0 w 10000"/>
                    <a:gd name="connsiteY16" fmla="*/ 1713 h 10078"/>
                    <a:gd name="connsiteX17" fmla="*/ 1780 w 10000"/>
                    <a:gd name="connsiteY17" fmla="*/ 0 h 10078"/>
                    <a:gd name="connsiteX0" fmla="*/ 1780 w 10000"/>
                    <a:gd name="connsiteY0" fmla="*/ 0 h 10460"/>
                    <a:gd name="connsiteX1" fmla="*/ 2775 w 10000"/>
                    <a:gd name="connsiteY1" fmla="*/ 0 h 10460"/>
                    <a:gd name="connsiteX2" fmla="*/ 4162 w 10000"/>
                    <a:gd name="connsiteY2" fmla="*/ 3023 h 10460"/>
                    <a:gd name="connsiteX3" fmla="*/ 5576 w 10000"/>
                    <a:gd name="connsiteY3" fmla="*/ 0 h 10460"/>
                    <a:gd name="connsiteX4" fmla="*/ 6623 w 10000"/>
                    <a:gd name="connsiteY4" fmla="*/ 0 h 10460"/>
                    <a:gd name="connsiteX5" fmla="*/ 7880 w 10000"/>
                    <a:gd name="connsiteY5" fmla="*/ 504 h 10460"/>
                    <a:gd name="connsiteX6" fmla="*/ 10000 w 10000"/>
                    <a:gd name="connsiteY6" fmla="*/ 4005 h 10460"/>
                    <a:gd name="connsiteX7" fmla="*/ 9293 w 10000"/>
                    <a:gd name="connsiteY7" fmla="*/ 4106 h 10460"/>
                    <a:gd name="connsiteX8" fmla="*/ 8455 w 10000"/>
                    <a:gd name="connsiteY8" fmla="*/ 4458 h 10460"/>
                    <a:gd name="connsiteX9" fmla="*/ 6623 w 10000"/>
                    <a:gd name="connsiteY9" fmla="*/ 2544 h 10460"/>
                    <a:gd name="connsiteX10" fmla="*/ 6597 w 10000"/>
                    <a:gd name="connsiteY10" fmla="*/ 10000 h 10460"/>
                    <a:gd name="connsiteX11" fmla="*/ 1806 w 10000"/>
                    <a:gd name="connsiteY11" fmla="*/ 10000 h 10460"/>
                    <a:gd name="connsiteX12" fmla="*/ 1780 w 10000"/>
                    <a:gd name="connsiteY12" fmla="*/ 3149 h 10460"/>
                    <a:gd name="connsiteX13" fmla="*/ 1545 w 10000"/>
                    <a:gd name="connsiteY13" fmla="*/ 3149 h 10460"/>
                    <a:gd name="connsiteX14" fmla="*/ 1545 w 10000"/>
                    <a:gd name="connsiteY14" fmla="*/ 10078 h 10460"/>
                    <a:gd name="connsiteX15" fmla="*/ 94 w 10000"/>
                    <a:gd name="connsiteY15" fmla="*/ 9615 h 10460"/>
                    <a:gd name="connsiteX16" fmla="*/ 0 w 10000"/>
                    <a:gd name="connsiteY16" fmla="*/ 1713 h 10460"/>
                    <a:gd name="connsiteX17" fmla="*/ 1780 w 10000"/>
                    <a:gd name="connsiteY17" fmla="*/ 0 h 10460"/>
                    <a:gd name="connsiteX0" fmla="*/ 1780 w 10000"/>
                    <a:gd name="connsiteY0" fmla="*/ 0 h 10005"/>
                    <a:gd name="connsiteX1" fmla="*/ 2775 w 10000"/>
                    <a:gd name="connsiteY1" fmla="*/ 0 h 10005"/>
                    <a:gd name="connsiteX2" fmla="*/ 4162 w 10000"/>
                    <a:gd name="connsiteY2" fmla="*/ 3023 h 10005"/>
                    <a:gd name="connsiteX3" fmla="*/ 5576 w 10000"/>
                    <a:gd name="connsiteY3" fmla="*/ 0 h 10005"/>
                    <a:gd name="connsiteX4" fmla="*/ 6623 w 10000"/>
                    <a:gd name="connsiteY4" fmla="*/ 0 h 10005"/>
                    <a:gd name="connsiteX5" fmla="*/ 7880 w 10000"/>
                    <a:gd name="connsiteY5" fmla="*/ 504 h 10005"/>
                    <a:gd name="connsiteX6" fmla="*/ 10000 w 10000"/>
                    <a:gd name="connsiteY6" fmla="*/ 4005 h 10005"/>
                    <a:gd name="connsiteX7" fmla="*/ 9293 w 10000"/>
                    <a:gd name="connsiteY7" fmla="*/ 4106 h 10005"/>
                    <a:gd name="connsiteX8" fmla="*/ 8455 w 10000"/>
                    <a:gd name="connsiteY8" fmla="*/ 4458 h 10005"/>
                    <a:gd name="connsiteX9" fmla="*/ 6623 w 10000"/>
                    <a:gd name="connsiteY9" fmla="*/ 2544 h 10005"/>
                    <a:gd name="connsiteX10" fmla="*/ 6597 w 10000"/>
                    <a:gd name="connsiteY10" fmla="*/ 10000 h 10005"/>
                    <a:gd name="connsiteX11" fmla="*/ 1806 w 10000"/>
                    <a:gd name="connsiteY11" fmla="*/ 10000 h 10005"/>
                    <a:gd name="connsiteX12" fmla="*/ 1780 w 10000"/>
                    <a:gd name="connsiteY12" fmla="*/ 3149 h 10005"/>
                    <a:gd name="connsiteX13" fmla="*/ 1545 w 10000"/>
                    <a:gd name="connsiteY13" fmla="*/ 3149 h 10005"/>
                    <a:gd name="connsiteX14" fmla="*/ 1545 w 10000"/>
                    <a:gd name="connsiteY14" fmla="*/ 9492 h 10005"/>
                    <a:gd name="connsiteX15" fmla="*/ 94 w 10000"/>
                    <a:gd name="connsiteY15" fmla="*/ 9615 h 10005"/>
                    <a:gd name="connsiteX16" fmla="*/ 0 w 10000"/>
                    <a:gd name="connsiteY16" fmla="*/ 1713 h 10005"/>
                    <a:gd name="connsiteX17" fmla="*/ 1780 w 10000"/>
                    <a:gd name="connsiteY17" fmla="*/ 0 h 10005"/>
                    <a:gd name="connsiteX0" fmla="*/ 1780 w 10000"/>
                    <a:gd name="connsiteY0" fmla="*/ 0 h 10000"/>
                    <a:gd name="connsiteX1" fmla="*/ 2775 w 10000"/>
                    <a:gd name="connsiteY1" fmla="*/ 0 h 10000"/>
                    <a:gd name="connsiteX2" fmla="*/ 4162 w 10000"/>
                    <a:gd name="connsiteY2" fmla="*/ 3023 h 10000"/>
                    <a:gd name="connsiteX3" fmla="*/ 5576 w 10000"/>
                    <a:gd name="connsiteY3" fmla="*/ 0 h 10000"/>
                    <a:gd name="connsiteX4" fmla="*/ 6623 w 10000"/>
                    <a:gd name="connsiteY4" fmla="*/ 0 h 10000"/>
                    <a:gd name="connsiteX5" fmla="*/ 7880 w 10000"/>
                    <a:gd name="connsiteY5" fmla="*/ 504 h 10000"/>
                    <a:gd name="connsiteX6" fmla="*/ 10000 w 10000"/>
                    <a:gd name="connsiteY6" fmla="*/ 4005 h 10000"/>
                    <a:gd name="connsiteX7" fmla="*/ 9293 w 10000"/>
                    <a:gd name="connsiteY7" fmla="*/ 4106 h 10000"/>
                    <a:gd name="connsiteX8" fmla="*/ 8455 w 10000"/>
                    <a:gd name="connsiteY8" fmla="*/ 4458 h 10000"/>
                    <a:gd name="connsiteX9" fmla="*/ 6623 w 10000"/>
                    <a:gd name="connsiteY9" fmla="*/ 2544 h 10000"/>
                    <a:gd name="connsiteX10" fmla="*/ 6597 w 10000"/>
                    <a:gd name="connsiteY10" fmla="*/ 10000 h 10000"/>
                    <a:gd name="connsiteX11" fmla="*/ 1806 w 10000"/>
                    <a:gd name="connsiteY11" fmla="*/ 10000 h 10000"/>
                    <a:gd name="connsiteX12" fmla="*/ 1780 w 10000"/>
                    <a:gd name="connsiteY12" fmla="*/ 3149 h 10000"/>
                    <a:gd name="connsiteX13" fmla="*/ 1545 w 10000"/>
                    <a:gd name="connsiteY13" fmla="*/ 3149 h 10000"/>
                    <a:gd name="connsiteX14" fmla="*/ 1545 w 10000"/>
                    <a:gd name="connsiteY14" fmla="*/ 9492 h 10000"/>
                    <a:gd name="connsiteX15" fmla="*/ 94 w 10000"/>
                    <a:gd name="connsiteY15" fmla="*/ 9615 h 10000"/>
                    <a:gd name="connsiteX16" fmla="*/ 0 w 10000"/>
                    <a:gd name="connsiteY16" fmla="*/ 1713 h 10000"/>
                    <a:gd name="connsiteX17" fmla="*/ 1780 w 10000"/>
                    <a:gd name="connsiteY17" fmla="*/ 0 h 10000"/>
                    <a:gd name="connsiteX0" fmla="*/ 1780 w 10000"/>
                    <a:gd name="connsiteY0" fmla="*/ 0 h 10000"/>
                    <a:gd name="connsiteX1" fmla="*/ 2775 w 10000"/>
                    <a:gd name="connsiteY1" fmla="*/ 0 h 10000"/>
                    <a:gd name="connsiteX2" fmla="*/ 4162 w 10000"/>
                    <a:gd name="connsiteY2" fmla="*/ 3023 h 10000"/>
                    <a:gd name="connsiteX3" fmla="*/ 5576 w 10000"/>
                    <a:gd name="connsiteY3" fmla="*/ 0 h 10000"/>
                    <a:gd name="connsiteX4" fmla="*/ 6623 w 10000"/>
                    <a:gd name="connsiteY4" fmla="*/ 0 h 10000"/>
                    <a:gd name="connsiteX5" fmla="*/ 7880 w 10000"/>
                    <a:gd name="connsiteY5" fmla="*/ 504 h 10000"/>
                    <a:gd name="connsiteX6" fmla="*/ 10000 w 10000"/>
                    <a:gd name="connsiteY6" fmla="*/ 4005 h 10000"/>
                    <a:gd name="connsiteX7" fmla="*/ 9293 w 10000"/>
                    <a:gd name="connsiteY7" fmla="*/ 4106 h 10000"/>
                    <a:gd name="connsiteX8" fmla="*/ 8455 w 10000"/>
                    <a:gd name="connsiteY8" fmla="*/ 4458 h 10000"/>
                    <a:gd name="connsiteX9" fmla="*/ 6623 w 10000"/>
                    <a:gd name="connsiteY9" fmla="*/ 2544 h 10000"/>
                    <a:gd name="connsiteX10" fmla="*/ 6597 w 10000"/>
                    <a:gd name="connsiteY10" fmla="*/ 10000 h 10000"/>
                    <a:gd name="connsiteX11" fmla="*/ 1806 w 10000"/>
                    <a:gd name="connsiteY11" fmla="*/ 10000 h 10000"/>
                    <a:gd name="connsiteX12" fmla="*/ 1780 w 10000"/>
                    <a:gd name="connsiteY12" fmla="*/ 3149 h 10000"/>
                    <a:gd name="connsiteX13" fmla="*/ 1545 w 10000"/>
                    <a:gd name="connsiteY13" fmla="*/ 3149 h 10000"/>
                    <a:gd name="connsiteX14" fmla="*/ 1545 w 10000"/>
                    <a:gd name="connsiteY14" fmla="*/ 9492 h 10000"/>
                    <a:gd name="connsiteX15" fmla="*/ 94 w 10000"/>
                    <a:gd name="connsiteY15" fmla="*/ 9615 h 10000"/>
                    <a:gd name="connsiteX16" fmla="*/ 0 w 10000"/>
                    <a:gd name="connsiteY16" fmla="*/ 1713 h 10000"/>
                    <a:gd name="connsiteX17" fmla="*/ 1780 w 10000"/>
                    <a:gd name="connsiteY1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000" h="10000">
                      <a:moveTo>
                        <a:pt x="1780" y="0"/>
                      </a:moveTo>
                      <a:lnTo>
                        <a:pt x="2775" y="0"/>
                      </a:lnTo>
                      <a:lnTo>
                        <a:pt x="4162" y="3023"/>
                      </a:lnTo>
                      <a:cubicBezTo>
                        <a:pt x="4162" y="3023"/>
                        <a:pt x="5209" y="856"/>
                        <a:pt x="5576" y="0"/>
                      </a:cubicBezTo>
                      <a:lnTo>
                        <a:pt x="6623" y="0"/>
                      </a:lnTo>
                      <a:cubicBezTo>
                        <a:pt x="7094" y="0"/>
                        <a:pt x="7539" y="202"/>
                        <a:pt x="7880" y="504"/>
                      </a:cubicBezTo>
                      <a:cubicBezTo>
                        <a:pt x="8194" y="806"/>
                        <a:pt x="10000" y="4005"/>
                        <a:pt x="10000" y="4005"/>
                      </a:cubicBezTo>
                      <a:lnTo>
                        <a:pt x="9293" y="4106"/>
                      </a:lnTo>
                      <a:lnTo>
                        <a:pt x="8455" y="4458"/>
                      </a:lnTo>
                      <a:lnTo>
                        <a:pt x="6623" y="2544"/>
                      </a:lnTo>
                      <a:cubicBezTo>
                        <a:pt x="6614" y="5029"/>
                        <a:pt x="6606" y="7515"/>
                        <a:pt x="6597" y="10000"/>
                      </a:cubicBezTo>
                      <a:lnTo>
                        <a:pt x="1806" y="10000"/>
                      </a:lnTo>
                      <a:cubicBezTo>
                        <a:pt x="1797" y="7716"/>
                        <a:pt x="1789" y="5433"/>
                        <a:pt x="1780" y="3149"/>
                      </a:cubicBezTo>
                      <a:cubicBezTo>
                        <a:pt x="1545" y="3149"/>
                        <a:pt x="1584" y="2092"/>
                        <a:pt x="1545" y="3149"/>
                      </a:cubicBezTo>
                      <a:cubicBezTo>
                        <a:pt x="1506" y="4206"/>
                        <a:pt x="2193" y="9401"/>
                        <a:pt x="1545" y="9492"/>
                      </a:cubicBezTo>
                      <a:cubicBezTo>
                        <a:pt x="897" y="9583"/>
                        <a:pt x="94" y="9615"/>
                        <a:pt x="94" y="9615"/>
                      </a:cubicBezTo>
                      <a:cubicBezTo>
                        <a:pt x="63" y="6981"/>
                        <a:pt x="31" y="4347"/>
                        <a:pt x="0" y="1713"/>
                      </a:cubicBezTo>
                      <a:cubicBezTo>
                        <a:pt x="0" y="781"/>
                        <a:pt x="812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  <a:p>
                  <a:pPr defTabSz="932319"/>
                  <a:endParaRPr lang="en-US" sz="1835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410" name="Rectangle 283"/>
                <p:cNvSpPr>
                  <a:spLocks noChangeArrowheads="1"/>
                </p:cNvSpPr>
                <p:nvPr/>
              </p:nvSpPr>
              <p:spPr bwMode="auto">
                <a:xfrm>
                  <a:off x="10707547" y="4806599"/>
                  <a:ext cx="134528" cy="25037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546" name="Freeform 286"/>
              <p:cNvSpPr>
                <a:spLocks/>
              </p:cNvSpPr>
              <p:nvPr/>
            </p:nvSpPr>
            <p:spPr bwMode="auto">
              <a:xfrm>
                <a:off x="10644988" y="4946156"/>
                <a:ext cx="119804" cy="435597"/>
              </a:xfrm>
              <a:custGeom>
                <a:avLst/>
                <a:gdLst>
                  <a:gd name="T0" fmla="*/ 49 w 50"/>
                  <a:gd name="T1" fmla="*/ 49 h 219"/>
                  <a:gd name="T2" fmla="*/ 0 w 50"/>
                  <a:gd name="T3" fmla="*/ 0 h 219"/>
                  <a:gd name="T4" fmla="*/ 0 w 50"/>
                  <a:gd name="T5" fmla="*/ 219 h 219"/>
                  <a:gd name="T6" fmla="*/ 50 w 50"/>
                  <a:gd name="T7" fmla="*/ 219 h 219"/>
                  <a:gd name="T8" fmla="*/ 49 w 50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19">
                    <a:moveTo>
                      <a:pt x="49" y="49"/>
                    </a:moveTo>
                    <a:cubicBezTo>
                      <a:pt x="49" y="22"/>
                      <a:pt x="27" y="0"/>
                      <a:pt x="0" y="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50" y="219"/>
                      <a:pt x="50" y="219"/>
                      <a:pt x="50" y="219"/>
                    </a:cubicBezTo>
                    <a:lnTo>
                      <a:pt x="49" y="49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48" name="Freeform 276"/>
            <p:cNvSpPr>
              <a:spLocks/>
            </p:cNvSpPr>
            <p:nvPr/>
          </p:nvSpPr>
          <p:spPr bwMode="auto">
            <a:xfrm>
              <a:off x="10625066" y="5328720"/>
              <a:ext cx="158938" cy="89633"/>
            </a:xfrm>
            <a:custGeom>
              <a:avLst/>
              <a:gdLst>
                <a:gd name="T0" fmla="*/ 128 w 128"/>
                <a:gd name="T1" fmla="*/ 0 h 66"/>
                <a:gd name="T2" fmla="*/ 0 w 128"/>
                <a:gd name="T3" fmla="*/ 0 h 66"/>
                <a:gd name="T4" fmla="*/ 0 w 128"/>
                <a:gd name="T5" fmla="*/ 66 h 66"/>
                <a:gd name="T6" fmla="*/ 66 w 128"/>
                <a:gd name="T7" fmla="*/ 66 h 66"/>
                <a:gd name="T8" fmla="*/ 91 w 128"/>
                <a:gd name="T9" fmla="*/ 38 h 66"/>
                <a:gd name="T10" fmla="*/ 91 w 128"/>
                <a:gd name="T11" fmla="*/ 66 h 66"/>
                <a:gd name="T12" fmla="*/ 128 w 128"/>
                <a:gd name="T13" fmla="*/ 66 h 66"/>
                <a:gd name="T14" fmla="*/ 128 w 128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66">
                  <a:moveTo>
                    <a:pt x="128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91" y="38"/>
                  </a:lnTo>
                  <a:lnTo>
                    <a:pt x="91" y="66"/>
                  </a:lnTo>
                  <a:lnTo>
                    <a:pt x="128" y="6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87254" y="4705199"/>
            <a:ext cx="1317095" cy="2278985"/>
            <a:chOff x="9103525" y="4613359"/>
            <a:chExt cx="1291387" cy="2234502"/>
          </a:xfrm>
        </p:grpSpPr>
        <p:sp>
          <p:nvSpPr>
            <p:cNvPr id="280" name="Rectangle 96"/>
            <p:cNvSpPr>
              <a:spLocks noChangeArrowheads="1"/>
            </p:cNvSpPr>
            <p:nvPr/>
          </p:nvSpPr>
          <p:spPr bwMode="auto">
            <a:xfrm>
              <a:off x="9752331" y="5608172"/>
              <a:ext cx="502552" cy="5134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03525" y="4613359"/>
              <a:ext cx="1291387" cy="2234502"/>
              <a:chOff x="9103525" y="4613359"/>
              <a:chExt cx="1291387" cy="2234502"/>
            </a:xfrm>
          </p:grpSpPr>
          <p:sp>
            <p:nvSpPr>
              <p:cNvPr id="308" name="Freeform 331"/>
              <p:cNvSpPr>
                <a:spLocks/>
              </p:cNvSpPr>
              <p:nvPr/>
            </p:nvSpPr>
            <p:spPr bwMode="auto">
              <a:xfrm>
                <a:off x="9267212" y="5837054"/>
                <a:ext cx="221117" cy="987384"/>
              </a:xfrm>
              <a:custGeom>
                <a:avLst/>
                <a:gdLst>
                  <a:gd name="T0" fmla="*/ 90 w 108"/>
                  <a:gd name="T1" fmla="*/ 497 h 497"/>
                  <a:gd name="T2" fmla="*/ 13 w 108"/>
                  <a:gd name="T3" fmla="*/ 497 h 497"/>
                  <a:gd name="T4" fmla="*/ 0 w 108"/>
                  <a:gd name="T5" fmla="*/ 0 h 497"/>
                  <a:gd name="T6" fmla="*/ 108 w 108"/>
                  <a:gd name="T7" fmla="*/ 0 h 497"/>
                  <a:gd name="T8" fmla="*/ 90 w 108"/>
                  <a:gd name="T9" fmla="*/ 497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497">
                    <a:moveTo>
                      <a:pt x="90" y="497"/>
                    </a:moveTo>
                    <a:lnTo>
                      <a:pt x="13" y="497"/>
                    </a:lnTo>
                    <a:lnTo>
                      <a:pt x="0" y="0"/>
                    </a:lnTo>
                    <a:lnTo>
                      <a:pt x="108" y="0"/>
                    </a:lnTo>
                    <a:lnTo>
                      <a:pt x="90" y="497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09" name="Freeform 332"/>
              <p:cNvSpPr>
                <a:spLocks/>
              </p:cNvSpPr>
              <p:nvPr/>
            </p:nvSpPr>
            <p:spPr bwMode="auto">
              <a:xfrm>
                <a:off x="9454628" y="5842855"/>
                <a:ext cx="206302" cy="949089"/>
              </a:xfrm>
              <a:custGeom>
                <a:avLst/>
                <a:gdLst>
                  <a:gd name="T0" fmla="*/ 97 w 110"/>
                  <a:gd name="T1" fmla="*/ 497 h 497"/>
                  <a:gd name="T2" fmla="*/ 20 w 110"/>
                  <a:gd name="T3" fmla="*/ 497 h 497"/>
                  <a:gd name="T4" fmla="*/ 0 w 110"/>
                  <a:gd name="T5" fmla="*/ 0 h 497"/>
                  <a:gd name="T6" fmla="*/ 110 w 110"/>
                  <a:gd name="T7" fmla="*/ 0 h 497"/>
                  <a:gd name="T8" fmla="*/ 97 w 110"/>
                  <a:gd name="T9" fmla="*/ 497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497">
                    <a:moveTo>
                      <a:pt x="97" y="497"/>
                    </a:moveTo>
                    <a:lnTo>
                      <a:pt x="20" y="497"/>
                    </a:lnTo>
                    <a:lnTo>
                      <a:pt x="0" y="0"/>
                    </a:lnTo>
                    <a:lnTo>
                      <a:pt x="110" y="0"/>
                    </a:lnTo>
                    <a:lnTo>
                      <a:pt x="97" y="497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4" name="Freeform 90"/>
              <p:cNvSpPr>
                <a:spLocks/>
              </p:cNvSpPr>
              <p:nvPr/>
            </p:nvSpPr>
            <p:spPr bwMode="auto">
              <a:xfrm>
                <a:off x="9103525" y="5099397"/>
                <a:ext cx="731267" cy="759273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5" name="Freeform 91"/>
              <p:cNvSpPr>
                <a:spLocks/>
              </p:cNvSpPr>
              <p:nvPr/>
            </p:nvSpPr>
            <p:spPr bwMode="auto">
              <a:xfrm>
                <a:off x="9700984" y="5384125"/>
                <a:ext cx="261389" cy="39052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6" name="Rectangle 92"/>
              <p:cNvSpPr>
                <a:spLocks noChangeArrowheads="1"/>
              </p:cNvSpPr>
              <p:nvPr/>
            </p:nvSpPr>
            <p:spPr bwMode="auto">
              <a:xfrm>
                <a:off x="9122195" y="5384125"/>
                <a:ext cx="115136" cy="676812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7" name="Freeform 93"/>
              <p:cNvSpPr>
                <a:spLocks/>
              </p:cNvSpPr>
              <p:nvPr/>
            </p:nvSpPr>
            <p:spPr bwMode="auto">
              <a:xfrm>
                <a:off x="9122195" y="5945801"/>
                <a:ext cx="115136" cy="227160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78" name="Freeform 94"/>
              <p:cNvSpPr>
                <a:spLocks/>
              </p:cNvSpPr>
              <p:nvPr/>
            </p:nvSpPr>
            <p:spPr bwMode="auto">
              <a:xfrm>
                <a:off x="9845683" y="5659518"/>
                <a:ext cx="230271" cy="115136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82" name="Rectangle 98"/>
              <p:cNvSpPr>
                <a:spLocks noChangeArrowheads="1"/>
              </p:cNvSpPr>
              <p:nvPr/>
            </p:nvSpPr>
            <p:spPr bwMode="auto">
              <a:xfrm>
                <a:off x="9752331" y="5608172"/>
                <a:ext cx="116692" cy="51345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83" name="Rectangle 102"/>
              <p:cNvSpPr>
                <a:spLocks noChangeArrowheads="1"/>
              </p:cNvSpPr>
              <p:nvPr/>
            </p:nvSpPr>
            <p:spPr bwMode="auto">
              <a:xfrm>
                <a:off x="9122195" y="5384125"/>
                <a:ext cx="115136" cy="34230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84" name="Rectangle 103"/>
              <p:cNvSpPr>
                <a:spLocks noChangeArrowheads="1"/>
              </p:cNvSpPr>
              <p:nvPr/>
            </p:nvSpPr>
            <p:spPr bwMode="auto">
              <a:xfrm>
                <a:off x="9700985" y="5384125"/>
                <a:ext cx="113580" cy="34230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9280338" y="4613359"/>
                <a:ext cx="377637" cy="528290"/>
                <a:chOff x="9374573" y="4664153"/>
                <a:chExt cx="312233" cy="436794"/>
              </a:xfrm>
            </p:grpSpPr>
            <p:sp>
              <p:nvSpPr>
                <p:cNvPr id="302" name="Freeform 325"/>
                <p:cNvSpPr>
                  <a:spLocks/>
                </p:cNvSpPr>
                <p:nvPr/>
              </p:nvSpPr>
              <p:spPr bwMode="auto">
                <a:xfrm>
                  <a:off x="9411111" y="4699030"/>
                  <a:ext cx="275695" cy="333824"/>
                </a:xfrm>
                <a:custGeom>
                  <a:avLst/>
                  <a:gdLst>
                    <a:gd name="T0" fmla="*/ 69 w 77"/>
                    <a:gd name="T1" fmla="*/ 53 h 93"/>
                    <a:gd name="T2" fmla="*/ 27 w 77"/>
                    <a:gd name="T3" fmla="*/ 87 h 93"/>
                    <a:gd name="T4" fmla="*/ 7 w 77"/>
                    <a:gd name="T5" fmla="*/ 36 h 93"/>
                    <a:gd name="T6" fmla="*/ 54 w 77"/>
                    <a:gd name="T7" fmla="*/ 6 h 93"/>
                    <a:gd name="T8" fmla="*/ 69 w 77"/>
                    <a:gd name="T9" fmla="*/ 5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93">
                      <a:moveTo>
                        <a:pt x="69" y="53"/>
                      </a:moveTo>
                      <a:cubicBezTo>
                        <a:pt x="62" y="75"/>
                        <a:pt x="45" y="93"/>
                        <a:pt x="27" y="87"/>
                      </a:cubicBezTo>
                      <a:cubicBezTo>
                        <a:pt x="9" y="81"/>
                        <a:pt x="0" y="58"/>
                        <a:pt x="7" y="36"/>
                      </a:cubicBezTo>
                      <a:cubicBezTo>
                        <a:pt x="15" y="14"/>
                        <a:pt x="35" y="0"/>
                        <a:pt x="54" y="6"/>
                      </a:cubicBezTo>
                      <a:cubicBezTo>
                        <a:pt x="72" y="12"/>
                        <a:pt x="77" y="31"/>
                        <a:pt x="69" y="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03" name="Freeform 326"/>
                <p:cNvSpPr>
                  <a:spLocks/>
                </p:cNvSpPr>
                <p:nvPr/>
              </p:nvSpPr>
              <p:spPr bwMode="auto">
                <a:xfrm>
                  <a:off x="9374573" y="4664153"/>
                  <a:ext cx="272373" cy="312233"/>
                </a:xfrm>
                <a:custGeom>
                  <a:avLst/>
                  <a:gdLst>
                    <a:gd name="T0" fmla="*/ 65 w 76"/>
                    <a:gd name="T1" fmla="*/ 28 h 87"/>
                    <a:gd name="T2" fmla="*/ 58 w 76"/>
                    <a:gd name="T3" fmla="*/ 78 h 87"/>
                    <a:gd name="T4" fmla="*/ 11 w 76"/>
                    <a:gd name="T5" fmla="*/ 60 h 87"/>
                    <a:gd name="T6" fmla="*/ 17 w 76"/>
                    <a:gd name="T7" fmla="*/ 9 h 87"/>
                    <a:gd name="T8" fmla="*/ 65 w 76"/>
                    <a:gd name="T9" fmla="*/ 2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87">
                      <a:moveTo>
                        <a:pt x="65" y="28"/>
                      </a:moveTo>
                      <a:cubicBezTo>
                        <a:pt x="76" y="47"/>
                        <a:pt x="73" y="69"/>
                        <a:pt x="58" y="78"/>
                      </a:cubicBezTo>
                      <a:cubicBezTo>
                        <a:pt x="43" y="87"/>
                        <a:pt x="22" y="79"/>
                        <a:pt x="11" y="60"/>
                      </a:cubicBezTo>
                      <a:cubicBezTo>
                        <a:pt x="0" y="40"/>
                        <a:pt x="3" y="18"/>
                        <a:pt x="17" y="9"/>
                      </a:cubicBezTo>
                      <a:cubicBezTo>
                        <a:pt x="32" y="0"/>
                        <a:pt x="53" y="9"/>
                        <a:pt x="65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04" name="Freeform 327"/>
                <p:cNvSpPr>
                  <a:spLocks/>
                </p:cNvSpPr>
                <p:nvPr/>
              </p:nvSpPr>
              <p:spPr bwMode="auto">
                <a:xfrm>
                  <a:off x="9464257" y="4949813"/>
                  <a:ext cx="142830" cy="151134"/>
                </a:xfrm>
                <a:custGeom>
                  <a:avLst/>
                  <a:gdLst>
                    <a:gd name="T0" fmla="*/ 86 w 86"/>
                    <a:gd name="T1" fmla="*/ 70 h 91"/>
                    <a:gd name="T2" fmla="*/ 43 w 86"/>
                    <a:gd name="T3" fmla="*/ 91 h 91"/>
                    <a:gd name="T4" fmla="*/ 0 w 86"/>
                    <a:gd name="T5" fmla="*/ 70 h 91"/>
                    <a:gd name="T6" fmla="*/ 0 w 86"/>
                    <a:gd name="T7" fmla="*/ 0 h 91"/>
                    <a:gd name="T8" fmla="*/ 86 w 86"/>
                    <a:gd name="T9" fmla="*/ 0 h 91"/>
                    <a:gd name="T10" fmla="*/ 86 w 86"/>
                    <a:gd name="T11" fmla="*/ 7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91">
                      <a:moveTo>
                        <a:pt x="86" y="70"/>
                      </a:moveTo>
                      <a:lnTo>
                        <a:pt x="43" y="91"/>
                      </a:lnTo>
                      <a:lnTo>
                        <a:pt x="0" y="70"/>
                      </a:lnTo>
                      <a:lnTo>
                        <a:pt x="0" y="0"/>
                      </a:lnTo>
                      <a:lnTo>
                        <a:pt x="86" y="0"/>
                      </a:lnTo>
                      <a:lnTo>
                        <a:pt x="86" y="70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3" name="Freeform 336"/>
                <p:cNvSpPr>
                  <a:spLocks/>
                </p:cNvSpPr>
                <p:nvPr/>
              </p:nvSpPr>
              <p:spPr bwMode="auto">
                <a:xfrm>
                  <a:off x="9650268" y="4810305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4" name="Freeform 337"/>
                <p:cNvSpPr>
                  <a:spLocks/>
                </p:cNvSpPr>
                <p:nvPr/>
              </p:nvSpPr>
              <p:spPr bwMode="auto">
                <a:xfrm>
                  <a:off x="9650268" y="48069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5" name="Freeform 338"/>
                <p:cNvSpPr>
                  <a:spLocks/>
                </p:cNvSpPr>
                <p:nvPr/>
              </p:nvSpPr>
              <p:spPr bwMode="auto">
                <a:xfrm>
                  <a:off x="9643624" y="47970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6" name="Freeform 339"/>
                <p:cNvSpPr>
                  <a:spLocks/>
                </p:cNvSpPr>
                <p:nvPr/>
              </p:nvSpPr>
              <p:spPr bwMode="auto">
                <a:xfrm>
                  <a:off x="9646946" y="480034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7" name="Freeform 340"/>
                <p:cNvSpPr>
                  <a:spLocks/>
                </p:cNvSpPr>
                <p:nvPr/>
              </p:nvSpPr>
              <p:spPr bwMode="auto">
                <a:xfrm>
                  <a:off x="9421076" y="47970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8" name="Freeform 341"/>
                <p:cNvSpPr>
                  <a:spLocks/>
                </p:cNvSpPr>
                <p:nvPr/>
              </p:nvSpPr>
              <p:spPr bwMode="auto">
                <a:xfrm>
                  <a:off x="9650268" y="4813626"/>
                  <a:ext cx="0" cy="4983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19" name="Freeform 342"/>
                <p:cNvSpPr>
                  <a:spLocks/>
                </p:cNvSpPr>
                <p:nvPr/>
              </p:nvSpPr>
              <p:spPr bwMode="auto">
                <a:xfrm>
                  <a:off x="9650268" y="4821930"/>
                  <a:ext cx="0" cy="332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2" name="Rectangle 343"/>
                <p:cNvSpPr>
                  <a:spLocks noChangeArrowheads="1"/>
                </p:cNvSpPr>
                <p:nvPr/>
              </p:nvSpPr>
              <p:spPr bwMode="auto">
                <a:xfrm>
                  <a:off x="9640303" y="4792035"/>
                  <a:ext cx="1662" cy="1662"/>
                </a:xfrm>
                <a:prstGeom prst="rect">
                  <a:avLst/>
                </a:pr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3" name="Freeform 344"/>
                <p:cNvSpPr>
                  <a:spLocks/>
                </p:cNvSpPr>
                <p:nvPr/>
              </p:nvSpPr>
              <p:spPr bwMode="auto">
                <a:xfrm>
                  <a:off x="9414432" y="481860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4" name="Freeform 345"/>
                <p:cNvSpPr>
                  <a:spLocks/>
                </p:cNvSpPr>
                <p:nvPr/>
              </p:nvSpPr>
              <p:spPr bwMode="auto">
                <a:xfrm>
                  <a:off x="9417754" y="48069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5" name="Freeform 346"/>
                <p:cNvSpPr>
                  <a:spLocks/>
                </p:cNvSpPr>
                <p:nvPr/>
              </p:nvSpPr>
              <p:spPr bwMode="auto">
                <a:xfrm>
                  <a:off x="9417754" y="4800340"/>
                  <a:ext cx="0" cy="332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6" name="Freeform 347"/>
                <p:cNvSpPr>
                  <a:spLocks/>
                </p:cNvSpPr>
                <p:nvPr/>
              </p:nvSpPr>
              <p:spPr bwMode="auto">
                <a:xfrm>
                  <a:off x="9414432" y="4810305"/>
                  <a:ext cx="0" cy="332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7" name="Freeform 348"/>
                <p:cNvSpPr>
                  <a:spLocks/>
                </p:cNvSpPr>
                <p:nvPr/>
              </p:nvSpPr>
              <p:spPr bwMode="auto">
                <a:xfrm>
                  <a:off x="9392841" y="4782070"/>
                  <a:ext cx="279016" cy="250784"/>
                </a:xfrm>
                <a:custGeom>
                  <a:avLst/>
                  <a:gdLst>
                    <a:gd name="T0" fmla="*/ 74 w 78"/>
                    <a:gd name="T1" fmla="*/ 17 h 70"/>
                    <a:gd name="T2" fmla="*/ 72 w 78"/>
                    <a:gd name="T3" fmla="*/ 17 h 70"/>
                    <a:gd name="T4" fmla="*/ 72 w 78"/>
                    <a:gd name="T5" fmla="*/ 12 h 70"/>
                    <a:gd name="T6" fmla="*/ 72 w 78"/>
                    <a:gd name="T7" fmla="*/ 11 h 70"/>
                    <a:gd name="T8" fmla="*/ 72 w 78"/>
                    <a:gd name="T9" fmla="*/ 10 h 70"/>
                    <a:gd name="T10" fmla="*/ 72 w 78"/>
                    <a:gd name="T11" fmla="*/ 9 h 70"/>
                    <a:gd name="T12" fmla="*/ 72 w 78"/>
                    <a:gd name="T13" fmla="*/ 9 h 70"/>
                    <a:gd name="T14" fmla="*/ 72 w 78"/>
                    <a:gd name="T15" fmla="*/ 8 h 70"/>
                    <a:gd name="T16" fmla="*/ 72 w 78"/>
                    <a:gd name="T17" fmla="*/ 7 h 70"/>
                    <a:gd name="T18" fmla="*/ 72 w 78"/>
                    <a:gd name="T19" fmla="*/ 7 h 70"/>
                    <a:gd name="T20" fmla="*/ 71 w 78"/>
                    <a:gd name="T21" fmla="*/ 5 h 70"/>
                    <a:gd name="T22" fmla="*/ 71 w 78"/>
                    <a:gd name="T23" fmla="*/ 5 h 70"/>
                    <a:gd name="T24" fmla="*/ 70 w 78"/>
                    <a:gd name="T25" fmla="*/ 4 h 70"/>
                    <a:gd name="T26" fmla="*/ 70 w 78"/>
                    <a:gd name="T27" fmla="*/ 4 h 70"/>
                    <a:gd name="T28" fmla="*/ 69 w 78"/>
                    <a:gd name="T29" fmla="*/ 3 h 70"/>
                    <a:gd name="T30" fmla="*/ 69 w 78"/>
                    <a:gd name="T31" fmla="*/ 3 h 70"/>
                    <a:gd name="T32" fmla="*/ 63 w 78"/>
                    <a:gd name="T33" fmla="*/ 3 h 70"/>
                    <a:gd name="T34" fmla="*/ 52 w 78"/>
                    <a:gd name="T35" fmla="*/ 1 h 70"/>
                    <a:gd name="T36" fmla="*/ 32 w 78"/>
                    <a:gd name="T37" fmla="*/ 3 h 70"/>
                    <a:gd name="T38" fmla="*/ 11 w 78"/>
                    <a:gd name="T39" fmla="*/ 0 h 70"/>
                    <a:gd name="T40" fmla="*/ 8 w 78"/>
                    <a:gd name="T41" fmla="*/ 4 h 70"/>
                    <a:gd name="T42" fmla="*/ 8 w 78"/>
                    <a:gd name="T43" fmla="*/ 4 h 70"/>
                    <a:gd name="T44" fmla="*/ 7 w 78"/>
                    <a:gd name="T45" fmla="*/ 5 h 70"/>
                    <a:gd name="T46" fmla="*/ 7 w 78"/>
                    <a:gd name="T47" fmla="*/ 6 h 70"/>
                    <a:gd name="T48" fmla="*/ 7 w 78"/>
                    <a:gd name="T49" fmla="*/ 7 h 70"/>
                    <a:gd name="T50" fmla="*/ 7 w 78"/>
                    <a:gd name="T51" fmla="*/ 7 h 70"/>
                    <a:gd name="T52" fmla="*/ 6 w 78"/>
                    <a:gd name="T53" fmla="*/ 8 h 70"/>
                    <a:gd name="T54" fmla="*/ 6 w 78"/>
                    <a:gd name="T55" fmla="*/ 9 h 70"/>
                    <a:gd name="T56" fmla="*/ 6 w 78"/>
                    <a:gd name="T57" fmla="*/ 10 h 70"/>
                    <a:gd name="T58" fmla="*/ 6 w 78"/>
                    <a:gd name="T59" fmla="*/ 10 h 70"/>
                    <a:gd name="T60" fmla="*/ 6 w 78"/>
                    <a:gd name="T61" fmla="*/ 12 h 70"/>
                    <a:gd name="T62" fmla="*/ 6 w 78"/>
                    <a:gd name="T63" fmla="*/ 17 h 70"/>
                    <a:gd name="T64" fmla="*/ 5 w 78"/>
                    <a:gd name="T65" fmla="*/ 17 h 70"/>
                    <a:gd name="T66" fmla="*/ 0 w 78"/>
                    <a:gd name="T67" fmla="*/ 22 h 70"/>
                    <a:gd name="T68" fmla="*/ 0 w 78"/>
                    <a:gd name="T69" fmla="*/ 35 h 70"/>
                    <a:gd name="T70" fmla="*/ 6 w 78"/>
                    <a:gd name="T71" fmla="*/ 40 h 70"/>
                    <a:gd name="T72" fmla="*/ 24 w 78"/>
                    <a:gd name="T73" fmla="*/ 70 h 70"/>
                    <a:gd name="T74" fmla="*/ 54 w 78"/>
                    <a:gd name="T75" fmla="*/ 70 h 70"/>
                    <a:gd name="T76" fmla="*/ 72 w 78"/>
                    <a:gd name="T77" fmla="*/ 40 h 70"/>
                    <a:gd name="T78" fmla="*/ 78 w 78"/>
                    <a:gd name="T79" fmla="*/ 35 h 70"/>
                    <a:gd name="T80" fmla="*/ 78 w 78"/>
                    <a:gd name="T81" fmla="*/ 22 h 70"/>
                    <a:gd name="T82" fmla="*/ 74 w 78"/>
                    <a:gd name="T83" fmla="*/ 1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70">
                      <a:moveTo>
                        <a:pt x="74" y="17"/>
                      </a:move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72" y="12"/>
                        <a:pt x="72" y="11"/>
                        <a:pt x="72" y="11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2" y="10"/>
                        <a:pt x="72" y="9"/>
                        <a:pt x="72" y="9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2" y="8"/>
                        <a:pt x="72" y="8"/>
                        <a:pt x="72" y="8"/>
                      </a:cubicBezTo>
                      <a:cubicBezTo>
                        <a:pt x="72" y="8"/>
                        <a:pt x="72" y="7"/>
                        <a:pt x="72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cubicBezTo>
                        <a:pt x="71" y="6"/>
                        <a:pt x="71" y="6"/>
                        <a:pt x="71" y="5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71" y="4"/>
                        <a:pt x="70" y="4"/>
                        <a:pt x="70" y="4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70" y="3"/>
                        <a:pt x="70" y="3"/>
                        <a:pt x="69" y="3"/>
                      </a:cubicBezTo>
                      <a:cubicBezTo>
                        <a:pt x="69" y="3"/>
                        <a:pt x="69" y="3"/>
                        <a:pt x="69" y="3"/>
                      </a:cubicBezTo>
                      <a:cubicBezTo>
                        <a:pt x="68" y="3"/>
                        <a:pt x="66" y="3"/>
                        <a:pt x="63" y="3"/>
                      </a:cubicBezTo>
                      <a:cubicBezTo>
                        <a:pt x="59" y="3"/>
                        <a:pt x="55" y="2"/>
                        <a:pt x="52" y="1"/>
                      </a:cubicBezTo>
                      <a:cubicBezTo>
                        <a:pt x="47" y="2"/>
                        <a:pt x="40" y="3"/>
                        <a:pt x="32" y="3"/>
                      </a:cubicBezTo>
                      <a:cubicBezTo>
                        <a:pt x="24" y="3"/>
                        <a:pt x="16" y="2"/>
                        <a:pt x="11" y="0"/>
                      </a:cubicBezTo>
                      <a:cubicBezTo>
                        <a:pt x="10" y="1"/>
                        <a:pt x="9" y="3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5"/>
                        <a:pt x="7" y="5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8"/>
                        <a:pt x="6" y="8"/>
                      </a:cubicBezTo>
                      <a:cubicBezTo>
                        <a:pt x="6" y="8"/>
                        <a:pt x="6" y="9"/>
                        <a:pt x="6" y="9"/>
                      </a:cubicBezTo>
                      <a:cubicBezTo>
                        <a:pt x="6" y="9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1"/>
                        <a:pt x="6" y="11"/>
                        <a:pt x="6" y="12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5" y="17"/>
                        <a:pt x="5" y="17"/>
                      </a:cubicBezTo>
                      <a:cubicBezTo>
                        <a:pt x="2" y="17"/>
                        <a:pt x="0" y="20"/>
                        <a:pt x="0" y="2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8"/>
                        <a:pt x="3" y="40"/>
                        <a:pt x="6" y="40"/>
                      </a:cubicBezTo>
                      <a:cubicBezTo>
                        <a:pt x="6" y="40"/>
                        <a:pt x="16" y="70"/>
                        <a:pt x="24" y="70"/>
                      </a:cubicBezTo>
                      <a:cubicBezTo>
                        <a:pt x="54" y="70"/>
                        <a:pt x="54" y="70"/>
                        <a:pt x="54" y="70"/>
                      </a:cubicBezTo>
                      <a:cubicBezTo>
                        <a:pt x="63" y="70"/>
                        <a:pt x="72" y="40"/>
                        <a:pt x="72" y="40"/>
                      </a:cubicBezTo>
                      <a:cubicBezTo>
                        <a:pt x="76" y="40"/>
                        <a:pt x="78" y="38"/>
                        <a:pt x="78" y="35"/>
                      </a:cubicBezTo>
                      <a:cubicBezTo>
                        <a:pt x="78" y="22"/>
                        <a:pt x="78" y="22"/>
                        <a:pt x="78" y="22"/>
                      </a:cubicBezTo>
                      <a:cubicBezTo>
                        <a:pt x="78" y="20"/>
                        <a:pt x="77" y="18"/>
                        <a:pt x="74" y="17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8" name="Freeform 349"/>
                <p:cNvSpPr>
                  <a:spLocks noEditPoints="1"/>
                </p:cNvSpPr>
                <p:nvPr/>
              </p:nvSpPr>
              <p:spPr bwMode="auto">
                <a:xfrm>
                  <a:off x="9417754" y="4831895"/>
                  <a:ext cx="239157" cy="79719"/>
                </a:xfrm>
                <a:custGeom>
                  <a:avLst/>
                  <a:gdLst>
                    <a:gd name="T0" fmla="*/ 66 w 67"/>
                    <a:gd name="T1" fmla="*/ 2 h 22"/>
                    <a:gd name="T2" fmla="*/ 49 w 67"/>
                    <a:gd name="T3" fmla="*/ 1 h 22"/>
                    <a:gd name="T4" fmla="*/ 33 w 67"/>
                    <a:gd name="T5" fmla="*/ 5 h 22"/>
                    <a:gd name="T6" fmla="*/ 17 w 67"/>
                    <a:gd name="T7" fmla="*/ 1 h 22"/>
                    <a:gd name="T8" fmla="*/ 0 w 67"/>
                    <a:gd name="T9" fmla="*/ 2 h 22"/>
                    <a:gd name="T10" fmla="*/ 0 w 67"/>
                    <a:gd name="T11" fmla="*/ 4 h 22"/>
                    <a:gd name="T12" fmla="*/ 2 w 67"/>
                    <a:gd name="T13" fmla="*/ 7 h 22"/>
                    <a:gd name="T14" fmla="*/ 4 w 67"/>
                    <a:gd name="T15" fmla="*/ 12 h 22"/>
                    <a:gd name="T16" fmla="*/ 20 w 67"/>
                    <a:gd name="T17" fmla="*/ 21 h 22"/>
                    <a:gd name="T18" fmla="*/ 31 w 67"/>
                    <a:gd name="T19" fmla="*/ 9 h 22"/>
                    <a:gd name="T20" fmla="*/ 33 w 67"/>
                    <a:gd name="T21" fmla="*/ 8 h 22"/>
                    <a:gd name="T22" fmla="*/ 36 w 67"/>
                    <a:gd name="T23" fmla="*/ 9 h 22"/>
                    <a:gd name="T24" fmla="*/ 47 w 67"/>
                    <a:gd name="T25" fmla="*/ 21 h 22"/>
                    <a:gd name="T26" fmla="*/ 62 w 67"/>
                    <a:gd name="T27" fmla="*/ 12 h 22"/>
                    <a:gd name="T28" fmla="*/ 64 w 67"/>
                    <a:gd name="T29" fmla="*/ 7 h 22"/>
                    <a:gd name="T30" fmla="*/ 66 w 67"/>
                    <a:gd name="T31" fmla="*/ 4 h 22"/>
                    <a:gd name="T32" fmla="*/ 66 w 67"/>
                    <a:gd name="T33" fmla="*/ 2 h 22"/>
                    <a:gd name="T34" fmla="*/ 25 w 67"/>
                    <a:gd name="T35" fmla="*/ 16 h 22"/>
                    <a:gd name="T36" fmla="*/ 13 w 67"/>
                    <a:gd name="T37" fmla="*/ 19 h 22"/>
                    <a:gd name="T38" fmla="*/ 6 w 67"/>
                    <a:gd name="T39" fmla="*/ 8 h 22"/>
                    <a:gd name="T40" fmla="*/ 18 w 67"/>
                    <a:gd name="T41" fmla="*/ 3 h 22"/>
                    <a:gd name="T42" fmla="*/ 26 w 67"/>
                    <a:gd name="T43" fmla="*/ 5 h 22"/>
                    <a:gd name="T44" fmla="*/ 25 w 67"/>
                    <a:gd name="T45" fmla="*/ 16 h 22"/>
                    <a:gd name="T46" fmla="*/ 53 w 67"/>
                    <a:gd name="T47" fmla="*/ 19 h 22"/>
                    <a:gd name="T48" fmla="*/ 41 w 67"/>
                    <a:gd name="T49" fmla="*/ 16 h 22"/>
                    <a:gd name="T50" fmla="*/ 41 w 67"/>
                    <a:gd name="T51" fmla="*/ 5 h 22"/>
                    <a:gd name="T52" fmla="*/ 49 w 67"/>
                    <a:gd name="T53" fmla="*/ 3 h 22"/>
                    <a:gd name="T54" fmla="*/ 61 w 67"/>
                    <a:gd name="T55" fmla="*/ 8 h 22"/>
                    <a:gd name="T56" fmla="*/ 53 w 67"/>
                    <a:gd name="T57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22">
                      <a:moveTo>
                        <a:pt x="66" y="2"/>
                      </a:moveTo>
                      <a:cubicBezTo>
                        <a:pt x="66" y="2"/>
                        <a:pt x="56" y="0"/>
                        <a:pt x="49" y="1"/>
                      </a:cubicBezTo>
                      <a:cubicBezTo>
                        <a:pt x="42" y="2"/>
                        <a:pt x="37" y="5"/>
                        <a:pt x="33" y="5"/>
                      </a:cubicBezTo>
                      <a:cubicBezTo>
                        <a:pt x="30" y="5"/>
                        <a:pt x="24" y="2"/>
                        <a:pt x="17" y="1"/>
                      </a:cubicBezTo>
                      <a:cubicBezTo>
                        <a:pt x="10" y="0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1" y="5"/>
                        <a:pt x="1" y="6"/>
                        <a:pt x="2" y="7"/>
                      </a:cubicBezTo>
                      <a:cubicBezTo>
                        <a:pt x="4" y="8"/>
                        <a:pt x="4" y="12"/>
                        <a:pt x="4" y="12"/>
                      </a:cubicBezTo>
                      <a:cubicBezTo>
                        <a:pt x="6" y="20"/>
                        <a:pt x="12" y="22"/>
                        <a:pt x="20" y="21"/>
                      </a:cubicBezTo>
                      <a:cubicBezTo>
                        <a:pt x="28" y="19"/>
                        <a:pt x="30" y="11"/>
                        <a:pt x="31" y="9"/>
                      </a:cubicBezTo>
                      <a:cubicBezTo>
                        <a:pt x="32" y="8"/>
                        <a:pt x="33" y="8"/>
                        <a:pt x="33" y="8"/>
                      </a:cubicBezTo>
                      <a:cubicBezTo>
                        <a:pt x="33" y="8"/>
                        <a:pt x="35" y="8"/>
                        <a:pt x="36" y="9"/>
                      </a:cubicBezTo>
                      <a:cubicBezTo>
                        <a:pt x="37" y="11"/>
                        <a:pt x="39" y="19"/>
                        <a:pt x="47" y="21"/>
                      </a:cubicBezTo>
                      <a:cubicBezTo>
                        <a:pt x="55" y="22"/>
                        <a:pt x="61" y="20"/>
                        <a:pt x="62" y="12"/>
                      </a:cubicBezTo>
                      <a:cubicBezTo>
                        <a:pt x="62" y="12"/>
                        <a:pt x="62" y="8"/>
                        <a:pt x="64" y="7"/>
                      </a:cubicBezTo>
                      <a:cubicBezTo>
                        <a:pt x="66" y="6"/>
                        <a:pt x="66" y="5"/>
                        <a:pt x="66" y="4"/>
                      </a:cubicBezTo>
                      <a:cubicBezTo>
                        <a:pt x="66" y="3"/>
                        <a:pt x="67" y="2"/>
                        <a:pt x="66" y="2"/>
                      </a:cubicBezTo>
                      <a:close/>
                      <a:moveTo>
                        <a:pt x="25" y="16"/>
                      </a:moveTo>
                      <a:cubicBezTo>
                        <a:pt x="23" y="19"/>
                        <a:pt x="19" y="20"/>
                        <a:pt x="13" y="19"/>
                      </a:cubicBezTo>
                      <a:cubicBezTo>
                        <a:pt x="8" y="18"/>
                        <a:pt x="6" y="14"/>
                        <a:pt x="6" y="8"/>
                      </a:cubicBezTo>
                      <a:cubicBezTo>
                        <a:pt x="6" y="1"/>
                        <a:pt x="18" y="3"/>
                        <a:pt x="18" y="3"/>
                      </a:cubicBezTo>
                      <a:cubicBezTo>
                        <a:pt x="22" y="4"/>
                        <a:pt x="22" y="4"/>
                        <a:pt x="26" y="5"/>
                      </a:cubicBezTo>
                      <a:cubicBezTo>
                        <a:pt x="30" y="6"/>
                        <a:pt x="27" y="13"/>
                        <a:pt x="25" y="16"/>
                      </a:cubicBezTo>
                      <a:close/>
                      <a:moveTo>
                        <a:pt x="53" y="19"/>
                      </a:moveTo>
                      <a:cubicBezTo>
                        <a:pt x="48" y="20"/>
                        <a:pt x="44" y="19"/>
                        <a:pt x="41" y="16"/>
                      </a:cubicBezTo>
                      <a:cubicBezTo>
                        <a:pt x="39" y="13"/>
                        <a:pt x="37" y="6"/>
                        <a:pt x="41" y="5"/>
                      </a:cubicBezTo>
                      <a:cubicBezTo>
                        <a:pt x="44" y="4"/>
                        <a:pt x="44" y="4"/>
                        <a:pt x="49" y="3"/>
                      </a:cubicBezTo>
                      <a:cubicBezTo>
                        <a:pt x="49" y="3"/>
                        <a:pt x="61" y="1"/>
                        <a:pt x="61" y="8"/>
                      </a:cubicBezTo>
                      <a:cubicBezTo>
                        <a:pt x="61" y="14"/>
                        <a:pt x="59" y="18"/>
                        <a:pt x="53" y="19"/>
                      </a:cubicBezTo>
                      <a:close/>
                    </a:path>
                  </a:pathLst>
                </a:custGeom>
                <a:solidFill>
                  <a:srgbClr val="EB3C00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19" name="Oval 350"/>
                <p:cNvSpPr>
                  <a:spLocks noChangeArrowheads="1"/>
                </p:cNvSpPr>
                <p:nvPr/>
              </p:nvSpPr>
              <p:spPr bwMode="auto">
                <a:xfrm>
                  <a:off x="9421076" y="4843521"/>
                  <a:ext cx="6643" cy="664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20" name="Oval 351"/>
                <p:cNvSpPr>
                  <a:spLocks noChangeArrowheads="1"/>
                </p:cNvSpPr>
                <p:nvPr/>
              </p:nvSpPr>
              <p:spPr bwMode="auto">
                <a:xfrm>
                  <a:off x="9643624" y="4843521"/>
                  <a:ext cx="6643" cy="664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300" name="Freeform 323"/>
              <p:cNvSpPr>
                <a:spLocks/>
              </p:cNvSpPr>
              <p:nvPr/>
            </p:nvSpPr>
            <p:spPr bwMode="auto">
              <a:xfrm>
                <a:off x="9280025" y="6759963"/>
                <a:ext cx="175796" cy="87898"/>
              </a:xfrm>
              <a:custGeom>
                <a:avLst/>
                <a:gdLst>
                  <a:gd name="T0" fmla="*/ 25 w 50"/>
                  <a:gd name="T1" fmla="*/ 0 h 25"/>
                  <a:gd name="T2" fmla="*/ 0 w 50"/>
                  <a:gd name="T3" fmla="*/ 25 h 25"/>
                  <a:gd name="T4" fmla="*/ 50 w 50"/>
                  <a:gd name="T5" fmla="*/ 25 h 25"/>
                  <a:gd name="T6" fmla="*/ 25 w 50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5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301" name="Freeform 324"/>
              <p:cNvSpPr>
                <a:spLocks/>
              </p:cNvSpPr>
              <p:nvPr/>
            </p:nvSpPr>
            <p:spPr bwMode="auto">
              <a:xfrm>
                <a:off x="9472099" y="6759963"/>
                <a:ext cx="175796" cy="87898"/>
              </a:xfrm>
              <a:custGeom>
                <a:avLst/>
                <a:gdLst>
                  <a:gd name="T0" fmla="*/ 25 w 50"/>
                  <a:gd name="T1" fmla="*/ 0 h 25"/>
                  <a:gd name="T2" fmla="*/ 0 w 50"/>
                  <a:gd name="T3" fmla="*/ 25 h 25"/>
                  <a:gd name="T4" fmla="*/ 50 w 50"/>
                  <a:gd name="T5" fmla="*/ 25 h 25"/>
                  <a:gd name="T6" fmla="*/ 25 w 50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5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281" name="Freeform 97"/>
              <p:cNvSpPr>
                <a:spLocks/>
              </p:cNvSpPr>
              <p:nvPr/>
            </p:nvSpPr>
            <p:spPr bwMode="auto">
              <a:xfrm>
                <a:off x="9869022" y="5353006"/>
                <a:ext cx="525890" cy="255166"/>
              </a:xfrm>
              <a:custGeom>
                <a:avLst/>
                <a:gdLst>
                  <a:gd name="T0" fmla="*/ 87 w 338"/>
                  <a:gd name="T1" fmla="*/ 0 h 164"/>
                  <a:gd name="T2" fmla="*/ 338 w 338"/>
                  <a:gd name="T3" fmla="*/ 0 h 164"/>
                  <a:gd name="T4" fmla="*/ 248 w 338"/>
                  <a:gd name="T5" fmla="*/ 164 h 164"/>
                  <a:gd name="T6" fmla="*/ 0 w 338"/>
                  <a:gd name="T7" fmla="*/ 164 h 164"/>
                  <a:gd name="T8" fmla="*/ 87 w 338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64">
                    <a:moveTo>
                      <a:pt x="87" y="0"/>
                    </a:moveTo>
                    <a:lnTo>
                      <a:pt x="338" y="0"/>
                    </a:lnTo>
                    <a:lnTo>
                      <a:pt x="248" y="164"/>
                    </a:lnTo>
                    <a:lnTo>
                      <a:pt x="0" y="164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560" name="Group 559"/>
          <p:cNvGrpSpPr/>
          <p:nvPr/>
        </p:nvGrpSpPr>
        <p:grpSpPr>
          <a:xfrm>
            <a:off x="8285485" y="4665055"/>
            <a:ext cx="736304" cy="2319769"/>
            <a:chOff x="8164080" y="4538026"/>
            <a:chExt cx="736600" cy="2320703"/>
          </a:xfrm>
        </p:grpSpPr>
        <p:grpSp>
          <p:nvGrpSpPr>
            <p:cNvPr id="559" name="Group 558"/>
            <p:cNvGrpSpPr/>
            <p:nvPr/>
          </p:nvGrpSpPr>
          <p:grpSpPr>
            <a:xfrm>
              <a:off x="8164080" y="4538026"/>
              <a:ext cx="736600" cy="2278663"/>
              <a:chOff x="6086476" y="7174900"/>
              <a:chExt cx="736600" cy="2278663"/>
            </a:xfrm>
          </p:grpSpPr>
          <p:sp>
            <p:nvSpPr>
              <p:cNvPr id="1366" name="Freeform 397"/>
              <p:cNvSpPr>
                <a:spLocks/>
              </p:cNvSpPr>
              <p:nvPr/>
            </p:nvSpPr>
            <p:spPr bwMode="auto">
              <a:xfrm flipH="1">
                <a:off x="6459819" y="8496230"/>
                <a:ext cx="212543" cy="957333"/>
              </a:xfrm>
              <a:custGeom>
                <a:avLst/>
                <a:gdLst>
                  <a:gd name="T0" fmla="*/ 71 w 83"/>
                  <a:gd name="T1" fmla="*/ 298 h 298"/>
                  <a:gd name="T2" fmla="*/ 11 w 83"/>
                  <a:gd name="T3" fmla="*/ 298 h 298"/>
                  <a:gd name="T4" fmla="*/ 0 w 83"/>
                  <a:gd name="T5" fmla="*/ 0 h 298"/>
                  <a:gd name="T6" fmla="*/ 83 w 83"/>
                  <a:gd name="T7" fmla="*/ 0 h 298"/>
                  <a:gd name="T8" fmla="*/ 71 w 83"/>
                  <a:gd name="T9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98">
                    <a:moveTo>
                      <a:pt x="71" y="298"/>
                    </a:moveTo>
                    <a:lnTo>
                      <a:pt x="11" y="29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71" y="298"/>
                    </a:lnTo>
                    <a:close/>
                  </a:path>
                </a:pathLst>
              </a:custGeom>
              <a:solidFill>
                <a:srgbClr val="634E37"/>
              </a:solidFill>
              <a:ln>
                <a:noFill/>
              </a:ln>
              <a:extLst/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367" name="Freeform 398"/>
              <p:cNvSpPr>
                <a:spLocks/>
              </p:cNvSpPr>
              <p:nvPr/>
            </p:nvSpPr>
            <p:spPr bwMode="auto">
              <a:xfrm flipH="1">
                <a:off x="6234475" y="8496230"/>
                <a:ext cx="215103" cy="957333"/>
              </a:xfrm>
              <a:custGeom>
                <a:avLst/>
                <a:gdLst>
                  <a:gd name="T0" fmla="*/ 73 w 84"/>
                  <a:gd name="T1" fmla="*/ 298 h 298"/>
                  <a:gd name="T2" fmla="*/ 11 w 84"/>
                  <a:gd name="T3" fmla="*/ 298 h 298"/>
                  <a:gd name="T4" fmla="*/ 0 w 84"/>
                  <a:gd name="T5" fmla="*/ 0 h 298"/>
                  <a:gd name="T6" fmla="*/ 84 w 84"/>
                  <a:gd name="T7" fmla="*/ 0 h 298"/>
                  <a:gd name="T8" fmla="*/ 73 w 84"/>
                  <a:gd name="T9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298">
                    <a:moveTo>
                      <a:pt x="73" y="298"/>
                    </a:moveTo>
                    <a:lnTo>
                      <a:pt x="11" y="298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73" y="298"/>
                    </a:lnTo>
                    <a:close/>
                  </a:path>
                </a:pathLst>
              </a:custGeom>
              <a:solidFill>
                <a:srgbClr val="634E37"/>
              </a:solidFill>
              <a:ln>
                <a:noFill/>
              </a:ln>
              <a:extLst/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  <a:p>
                <a:pPr defTabSz="932319"/>
                <a:endParaRPr lang="en-US" sz="1835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418" name="Freeform 292"/>
              <p:cNvSpPr>
                <a:spLocks/>
              </p:cNvSpPr>
              <p:nvPr/>
            </p:nvSpPr>
            <p:spPr bwMode="auto">
              <a:xfrm>
                <a:off x="6086476" y="7680325"/>
                <a:ext cx="736600" cy="819150"/>
              </a:xfrm>
              <a:custGeom>
                <a:avLst/>
                <a:gdLst>
                  <a:gd name="T0" fmla="*/ 294 w 373"/>
                  <a:gd name="T1" fmla="*/ 0 h 418"/>
                  <a:gd name="T2" fmla="*/ 221 w 373"/>
                  <a:gd name="T3" fmla="*/ 0 h 418"/>
                  <a:gd name="T4" fmla="*/ 187 w 373"/>
                  <a:gd name="T5" fmla="*/ 17 h 418"/>
                  <a:gd name="T6" fmla="*/ 153 w 373"/>
                  <a:gd name="T7" fmla="*/ 0 h 418"/>
                  <a:gd name="T8" fmla="*/ 79 w 373"/>
                  <a:gd name="T9" fmla="*/ 0 h 418"/>
                  <a:gd name="T10" fmla="*/ 0 w 373"/>
                  <a:gd name="T11" fmla="*/ 79 h 418"/>
                  <a:gd name="T12" fmla="*/ 0 w 373"/>
                  <a:gd name="T13" fmla="*/ 145 h 418"/>
                  <a:gd name="T14" fmla="*/ 69 w 373"/>
                  <a:gd name="T15" fmla="*/ 145 h 418"/>
                  <a:gd name="T16" fmla="*/ 69 w 373"/>
                  <a:gd name="T17" fmla="*/ 418 h 418"/>
                  <a:gd name="T18" fmla="*/ 305 w 373"/>
                  <a:gd name="T19" fmla="*/ 418 h 418"/>
                  <a:gd name="T20" fmla="*/ 305 w 373"/>
                  <a:gd name="T21" fmla="*/ 145 h 418"/>
                  <a:gd name="T22" fmla="*/ 373 w 373"/>
                  <a:gd name="T23" fmla="*/ 145 h 418"/>
                  <a:gd name="T24" fmla="*/ 373 w 373"/>
                  <a:gd name="T25" fmla="*/ 79 h 418"/>
                  <a:gd name="T26" fmla="*/ 294 w 373"/>
                  <a:gd name="T27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3" h="418">
                    <a:moveTo>
                      <a:pt x="294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187" y="17"/>
                      <a:pt x="187" y="17"/>
                      <a:pt x="187" y="17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5"/>
                      <a:pt x="0" y="79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418"/>
                      <a:pt x="69" y="418"/>
                      <a:pt x="69" y="418"/>
                    </a:cubicBezTo>
                    <a:cubicBezTo>
                      <a:pt x="305" y="418"/>
                      <a:pt x="305" y="418"/>
                      <a:pt x="305" y="418"/>
                    </a:cubicBezTo>
                    <a:cubicBezTo>
                      <a:pt x="305" y="145"/>
                      <a:pt x="305" y="145"/>
                      <a:pt x="305" y="145"/>
                    </a:cubicBezTo>
                    <a:cubicBezTo>
                      <a:pt x="373" y="145"/>
                      <a:pt x="373" y="145"/>
                      <a:pt x="373" y="145"/>
                    </a:cubicBezTo>
                    <a:cubicBezTo>
                      <a:pt x="373" y="79"/>
                      <a:pt x="373" y="79"/>
                      <a:pt x="373" y="79"/>
                    </a:cubicBezTo>
                    <a:cubicBezTo>
                      <a:pt x="373" y="35"/>
                      <a:pt x="338" y="0"/>
                      <a:pt x="294" y="0"/>
                    </a:cubicBezTo>
                    <a:close/>
                  </a:path>
                </a:pathLst>
              </a:custGeom>
              <a:solidFill>
                <a:srgbClr val="582159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2" name="Freeform 296"/>
              <p:cNvSpPr>
                <a:spLocks/>
              </p:cNvSpPr>
              <p:nvPr/>
            </p:nvSpPr>
            <p:spPr bwMode="auto">
              <a:xfrm>
                <a:off x="6477001" y="8088313"/>
                <a:ext cx="192088" cy="93662"/>
              </a:xfrm>
              <a:custGeom>
                <a:avLst/>
                <a:gdLst>
                  <a:gd name="T0" fmla="*/ 97 w 97"/>
                  <a:gd name="T1" fmla="*/ 48 h 48"/>
                  <a:gd name="T2" fmla="*/ 0 w 97"/>
                  <a:gd name="T3" fmla="*/ 48 h 48"/>
                  <a:gd name="T4" fmla="*/ 48 w 97"/>
                  <a:gd name="T5" fmla="*/ 0 h 48"/>
                  <a:gd name="T6" fmla="*/ 97 w 97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48">
                    <a:moveTo>
                      <a:pt x="97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75" y="0"/>
                      <a:pt x="97" y="21"/>
                      <a:pt x="97" y="48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3" name="Freeform 297"/>
              <p:cNvSpPr>
                <a:spLocks/>
              </p:cNvSpPr>
              <p:nvPr/>
            </p:nvSpPr>
            <p:spPr bwMode="auto">
              <a:xfrm>
                <a:off x="6326188" y="7964488"/>
                <a:ext cx="476250" cy="334962"/>
              </a:xfrm>
              <a:custGeom>
                <a:avLst/>
                <a:gdLst>
                  <a:gd name="T0" fmla="*/ 192 w 242"/>
                  <a:gd name="T1" fmla="*/ 171 h 171"/>
                  <a:gd name="T2" fmla="*/ 0 w 242"/>
                  <a:gd name="T3" fmla="*/ 109 h 171"/>
                  <a:gd name="T4" fmla="*/ 11 w 242"/>
                  <a:gd name="T5" fmla="*/ 77 h 171"/>
                  <a:gd name="T6" fmla="*/ 184 w 242"/>
                  <a:gd name="T7" fmla="*/ 95 h 171"/>
                  <a:gd name="T8" fmla="*/ 184 w 242"/>
                  <a:gd name="T9" fmla="*/ 0 h 171"/>
                  <a:gd name="T10" fmla="*/ 242 w 242"/>
                  <a:gd name="T11" fmla="*/ 0 h 171"/>
                  <a:gd name="T12" fmla="*/ 242 w 242"/>
                  <a:gd name="T13" fmla="*/ 122 h 171"/>
                  <a:gd name="T14" fmla="*/ 192 w 242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171">
                    <a:moveTo>
                      <a:pt x="192" y="171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84" y="95"/>
                      <a:pt x="184" y="95"/>
                      <a:pt x="184" y="95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242" y="0"/>
                      <a:pt x="242" y="0"/>
                      <a:pt x="242" y="0"/>
                    </a:cubicBezTo>
                    <a:cubicBezTo>
                      <a:pt x="242" y="122"/>
                      <a:pt x="242" y="122"/>
                      <a:pt x="242" y="122"/>
                    </a:cubicBezTo>
                    <a:cubicBezTo>
                      <a:pt x="242" y="149"/>
                      <a:pt x="219" y="171"/>
                      <a:pt x="192" y="171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4" name="Freeform 298"/>
              <p:cNvSpPr>
                <a:spLocks/>
              </p:cNvSpPr>
              <p:nvPr/>
            </p:nvSpPr>
            <p:spPr bwMode="auto">
              <a:xfrm>
                <a:off x="6108701" y="7964488"/>
                <a:ext cx="579438" cy="334962"/>
              </a:xfrm>
              <a:custGeom>
                <a:avLst/>
                <a:gdLst>
                  <a:gd name="T0" fmla="*/ 50 w 294"/>
                  <a:gd name="T1" fmla="*/ 171 h 171"/>
                  <a:gd name="T2" fmla="*/ 294 w 294"/>
                  <a:gd name="T3" fmla="*/ 108 h 171"/>
                  <a:gd name="T4" fmla="*/ 181 w 294"/>
                  <a:gd name="T5" fmla="*/ 88 h 171"/>
                  <a:gd name="T6" fmla="*/ 58 w 294"/>
                  <a:gd name="T7" fmla="*/ 95 h 171"/>
                  <a:gd name="T8" fmla="*/ 58 w 294"/>
                  <a:gd name="T9" fmla="*/ 0 h 171"/>
                  <a:gd name="T10" fmla="*/ 0 w 294"/>
                  <a:gd name="T11" fmla="*/ 0 h 171"/>
                  <a:gd name="T12" fmla="*/ 0 w 294"/>
                  <a:gd name="T13" fmla="*/ 122 h 171"/>
                  <a:gd name="T14" fmla="*/ 50 w 294"/>
                  <a:gd name="T15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4" h="171">
                    <a:moveTo>
                      <a:pt x="50" y="171"/>
                    </a:moveTo>
                    <a:cubicBezTo>
                      <a:pt x="294" y="108"/>
                      <a:pt x="294" y="108"/>
                      <a:pt x="294" y="108"/>
                    </a:cubicBezTo>
                    <a:cubicBezTo>
                      <a:pt x="181" y="88"/>
                      <a:pt x="181" y="88"/>
                      <a:pt x="181" y="88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49"/>
                      <a:pt x="22" y="171"/>
                      <a:pt x="50" y="171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5" name="Freeform 299"/>
              <p:cNvSpPr>
                <a:spLocks/>
              </p:cNvSpPr>
              <p:nvPr/>
            </p:nvSpPr>
            <p:spPr bwMode="auto">
              <a:xfrm>
                <a:off x="6265863" y="7615238"/>
                <a:ext cx="381000" cy="360362"/>
              </a:xfrm>
              <a:custGeom>
                <a:avLst/>
                <a:gdLst>
                  <a:gd name="T0" fmla="*/ 197 w 240"/>
                  <a:gd name="T1" fmla="*/ 80 h 227"/>
                  <a:gd name="T2" fmla="*/ 240 w 240"/>
                  <a:gd name="T3" fmla="*/ 80 h 227"/>
                  <a:gd name="T4" fmla="*/ 182 w 240"/>
                  <a:gd name="T5" fmla="*/ 0 h 227"/>
                  <a:gd name="T6" fmla="*/ 57 w 240"/>
                  <a:gd name="T7" fmla="*/ 0 h 227"/>
                  <a:gd name="T8" fmla="*/ 0 w 240"/>
                  <a:gd name="T9" fmla="*/ 80 h 227"/>
                  <a:gd name="T10" fmla="*/ 40 w 240"/>
                  <a:gd name="T11" fmla="*/ 80 h 227"/>
                  <a:gd name="T12" fmla="*/ 120 w 240"/>
                  <a:gd name="T13" fmla="*/ 227 h 227"/>
                  <a:gd name="T14" fmla="*/ 197 w 240"/>
                  <a:gd name="T15" fmla="*/ 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0" h="227">
                    <a:moveTo>
                      <a:pt x="197" y="80"/>
                    </a:moveTo>
                    <a:lnTo>
                      <a:pt x="240" y="80"/>
                    </a:lnTo>
                    <a:lnTo>
                      <a:pt x="182" y="0"/>
                    </a:lnTo>
                    <a:lnTo>
                      <a:pt x="57" y="0"/>
                    </a:lnTo>
                    <a:lnTo>
                      <a:pt x="0" y="80"/>
                    </a:lnTo>
                    <a:lnTo>
                      <a:pt x="40" y="80"/>
                    </a:lnTo>
                    <a:lnTo>
                      <a:pt x="120" y="227"/>
                    </a:lnTo>
                    <a:lnTo>
                      <a:pt x="197" y="80"/>
                    </a:lnTo>
                    <a:close/>
                  </a:path>
                </a:pathLst>
              </a:custGeom>
              <a:solidFill>
                <a:srgbClr val="481B49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7" name="Freeform 301"/>
              <p:cNvSpPr>
                <a:spLocks/>
              </p:cNvSpPr>
              <p:nvPr/>
            </p:nvSpPr>
            <p:spPr bwMode="auto">
              <a:xfrm>
                <a:off x="6356351" y="7545388"/>
                <a:ext cx="198438" cy="203200"/>
              </a:xfrm>
              <a:custGeom>
                <a:avLst/>
                <a:gdLst>
                  <a:gd name="T0" fmla="*/ 100 w 100"/>
                  <a:gd name="T1" fmla="*/ 17 h 104"/>
                  <a:gd name="T2" fmla="*/ 85 w 100"/>
                  <a:gd name="T3" fmla="*/ 0 h 104"/>
                  <a:gd name="T4" fmla="*/ 15 w 100"/>
                  <a:gd name="T5" fmla="*/ 0 h 104"/>
                  <a:gd name="T6" fmla="*/ 0 w 100"/>
                  <a:gd name="T7" fmla="*/ 17 h 104"/>
                  <a:gd name="T8" fmla="*/ 0 w 100"/>
                  <a:gd name="T9" fmla="*/ 75 h 104"/>
                  <a:gd name="T10" fmla="*/ 50 w 100"/>
                  <a:gd name="T11" fmla="*/ 104 h 104"/>
                  <a:gd name="T12" fmla="*/ 100 w 100"/>
                  <a:gd name="T13" fmla="*/ 75 h 104"/>
                  <a:gd name="T14" fmla="*/ 100 w 100"/>
                  <a:gd name="T15" fmla="*/ 1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4">
                    <a:moveTo>
                      <a:pt x="100" y="17"/>
                    </a:moveTo>
                    <a:cubicBezTo>
                      <a:pt x="96" y="10"/>
                      <a:pt x="91" y="4"/>
                      <a:pt x="8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4"/>
                      <a:pt x="4" y="10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0" y="92"/>
                      <a:pt x="29" y="104"/>
                      <a:pt x="50" y="104"/>
                    </a:cubicBezTo>
                    <a:cubicBezTo>
                      <a:pt x="71" y="104"/>
                      <a:pt x="90" y="92"/>
                      <a:pt x="100" y="75"/>
                    </a:cubicBezTo>
                    <a:lnTo>
                      <a:pt x="100" y="17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28" name="Freeform 302"/>
              <p:cNvSpPr>
                <a:spLocks/>
              </p:cNvSpPr>
              <p:nvPr/>
            </p:nvSpPr>
            <p:spPr bwMode="auto">
              <a:xfrm>
                <a:off x="6356351" y="7499350"/>
                <a:ext cx="198438" cy="166687"/>
              </a:xfrm>
              <a:custGeom>
                <a:avLst/>
                <a:gdLst>
                  <a:gd name="T0" fmla="*/ 100 w 100"/>
                  <a:gd name="T1" fmla="*/ 79 h 85"/>
                  <a:gd name="T2" fmla="*/ 50 w 100"/>
                  <a:gd name="T3" fmla="*/ 85 h 85"/>
                  <a:gd name="T4" fmla="*/ 0 w 100"/>
                  <a:gd name="T5" fmla="*/ 78 h 85"/>
                  <a:gd name="T6" fmla="*/ 0 w 100"/>
                  <a:gd name="T7" fmla="*/ 0 h 85"/>
                  <a:gd name="T8" fmla="*/ 100 w 100"/>
                  <a:gd name="T9" fmla="*/ 0 h 85"/>
                  <a:gd name="T10" fmla="*/ 100 w 100"/>
                  <a:gd name="T11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85">
                    <a:moveTo>
                      <a:pt x="100" y="79"/>
                    </a:moveTo>
                    <a:cubicBezTo>
                      <a:pt x="84" y="83"/>
                      <a:pt x="67" y="85"/>
                      <a:pt x="50" y="85"/>
                    </a:cubicBezTo>
                    <a:cubicBezTo>
                      <a:pt x="33" y="85"/>
                      <a:pt x="16" y="83"/>
                      <a:pt x="0" y="7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100" y="79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30" name="Rectangle 304"/>
              <p:cNvSpPr>
                <a:spLocks noChangeArrowheads="1"/>
              </p:cNvSpPr>
              <p:nvPr/>
            </p:nvSpPr>
            <p:spPr bwMode="auto">
              <a:xfrm>
                <a:off x="6108701" y="7964488"/>
                <a:ext cx="114300" cy="33337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36" name="Freeform 310"/>
              <p:cNvSpPr>
                <a:spLocks/>
              </p:cNvSpPr>
              <p:nvPr/>
            </p:nvSpPr>
            <p:spPr bwMode="auto">
              <a:xfrm>
                <a:off x="6249988" y="8115300"/>
                <a:ext cx="192088" cy="96837"/>
              </a:xfrm>
              <a:custGeom>
                <a:avLst/>
                <a:gdLst>
                  <a:gd name="T0" fmla="*/ 97 w 97"/>
                  <a:gd name="T1" fmla="*/ 49 h 49"/>
                  <a:gd name="T2" fmla="*/ 0 w 97"/>
                  <a:gd name="T3" fmla="*/ 49 h 49"/>
                  <a:gd name="T4" fmla="*/ 49 w 97"/>
                  <a:gd name="T5" fmla="*/ 0 h 49"/>
                  <a:gd name="T6" fmla="*/ 97 w 97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49">
                    <a:moveTo>
                      <a:pt x="97" y="49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75" y="0"/>
                      <a:pt x="97" y="22"/>
                      <a:pt x="97" y="49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1437" name="Freeform 311"/>
              <p:cNvSpPr>
                <a:spLocks/>
              </p:cNvSpPr>
              <p:nvPr/>
            </p:nvSpPr>
            <p:spPr bwMode="auto">
              <a:xfrm>
                <a:off x="6275388" y="8147050"/>
                <a:ext cx="219075" cy="111125"/>
              </a:xfrm>
              <a:custGeom>
                <a:avLst/>
                <a:gdLst>
                  <a:gd name="T0" fmla="*/ 59 w 138"/>
                  <a:gd name="T1" fmla="*/ 70 h 70"/>
                  <a:gd name="T2" fmla="*/ 0 w 138"/>
                  <a:gd name="T3" fmla="*/ 0 h 70"/>
                  <a:gd name="T4" fmla="*/ 138 w 138"/>
                  <a:gd name="T5" fmla="*/ 54 h 70"/>
                  <a:gd name="T6" fmla="*/ 59 w 138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70">
                    <a:moveTo>
                      <a:pt x="59" y="70"/>
                    </a:moveTo>
                    <a:lnTo>
                      <a:pt x="0" y="0"/>
                    </a:lnTo>
                    <a:lnTo>
                      <a:pt x="138" y="54"/>
                    </a:lnTo>
                    <a:lnTo>
                      <a:pt x="59" y="70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551" name="Rectangle 315"/>
              <p:cNvSpPr>
                <a:spLocks noChangeArrowheads="1"/>
              </p:cNvSpPr>
              <p:nvPr/>
            </p:nvSpPr>
            <p:spPr bwMode="auto">
              <a:xfrm>
                <a:off x="6086476" y="7929563"/>
                <a:ext cx="163513" cy="128587"/>
              </a:xfrm>
              <a:prstGeom prst="rect">
                <a:avLst/>
              </a:prstGeom>
              <a:solidFill>
                <a:srgbClr val="481B49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sp>
            <p:nvSpPr>
              <p:cNvPr id="552" name="Rectangle 316"/>
              <p:cNvSpPr>
                <a:spLocks noChangeArrowheads="1"/>
              </p:cNvSpPr>
              <p:nvPr/>
            </p:nvSpPr>
            <p:spPr bwMode="auto">
              <a:xfrm>
                <a:off x="6669088" y="7942263"/>
                <a:ext cx="153988" cy="115887"/>
              </a:xfrm>
              <a:prstGeom prst="rect">
                <a:avLst/>
              </a:prstGeom>
              <a:solidFill>
                <a:srgbClr val="481B49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558" name="Group 557"/>
              <p:cNvGrpSpPr/>
              <p:nvPr/>
            </p:nvGrpSpPr>
            <p:grpSpPr>
              <a:xfrm>
                <a:off x="6275388" y="7174900"/>
                <a:ext cx="353529" cy="441132"/>
                <a:chOff x="6770468" y="7164742"/>
                <a:chExt cx="289365" cy="361068"/>
              </a:xfrm>
            </p:grpSpPr>
            <p:sp>
              <p:nvSpPr>
                <p:cNvPr id="1361" name="Freeform 392"/>
                <p:cNvSpPr>
                  <a:spLocks/>
                </p:cNvSpPr>
                <p:nvPr/>
              </p:nvSpPr>
              <p:spPr bwMode="auto">
                <a:xfrm flipH="1">
                  <a:off x="6770470" y="7164742"/>
                  <a:ext cx="286805" cy="240711"/>
                </a:xfrm>
                <a:custGeom>
                  <a:avLst/>
                  <a:gdLst>
                    <a:gd name="T0" fmla="*/ 8 w 80"/>
                    <a:gd name="T1" fmla="*/ 60 h 67"/>
                    <a:gd name="T2" fmla="*/ 8 w 80"/>
                    <a:gd name="T3" fmla="*/ 57 h 67"/>
                    <a:gd name="T4" fmla="*/ 8 w 80"/>
                    <a:gd name="T5" fmla="*/ 57 h 67"/>
                    <a:gd name="T6" fmla="*/ 8 w 80"/>
                    <a:gd name="T7" fmla="*/ 55 h 67"/>
                    <a:gd name="T8" fmla="*/ 8 w 80"/>
                    <a:gd name="T9" fmla="*/ 54 h 67"/>
                    <a:gd name="T10" fmla="*/ 8 w 80"/>
                    <a:gd name="T11" fmla="*/ 52 h 67"/>
                    <a:gd name="T12" fmla="*/ 8 w 80"/>
                    <a:gd name="T13" fmla="*/ 52 h 67"/>
                    <a:gd name="T14" fmla="*/ 9 w 80"/>
                    <a:gd name="T15" fmla="*/ 50 h 67"/>
                    <a:gd name="T16" fmla="*/ 9 w 80"/>
                    <a:gd name="T17" fmla="*/ 50 h 67"/>
                    <a:gd name="T18" fmla="*/ 10 w 80"/>
                    <a:gd name="T19" fmla="*/ 48 h 67"/>
                    <a:gd name="T20" fmla="*/ 10 w 80"/>
                    <a:gd name="T21" fmla="*/ 48 h 67"/>
                    <a:gd name="T22" fmla="*/ 12 w 80"/>
                    <a:gd name="T23" fmla="*/ 43 h 67"/>
                    <a:gd name="T24" fmla="*/ 33 w 80"/>
                    <a:gd name="T25" fmla="*/ 47 h 67"/>
                    <a:gd name="T26" fmla="*/ 52 w 80"/>
                    <a:gd name="T27" fmla="*/ 43 h 67"/>
                    <a:gd name="T28" fmla="*/ 63 w 80"/>
                    <a:gd name="T29" fmla="*/ 47 h 67"/>
                    <a:gd name="T30" fmla="*/ 68 w 80"/>
                    <a:gd name="T31" fmla="*/ 46 h 67"/>
                    <a:gd name="T32" fmla="*/ 68 w 80"/>
                    <a:gd name="T33" fmla="*/ 46 h 67"/>
                    <a:gd name="T34" fmla="*/ 68 w 80"/>
                    <a:gd name="T35" fmla="*/ 46 h 67"/>
                    <a:gd name="T36" fmla="*/ 69 w 80"/>
                    <a:gd name="T37" fmla="*/ 47 h 67"/>
                    <a:gd name="T38" fmla="*/ 69 w 80"/>
                    <a:gd name="T39" fmla="*/ 48 h 67"/>
                    <a:gd name="T40" fmla="*/ 70 w 80"/>
                    <a:gd name="T41" fmla="*/ 49 h 67"/>
                    <a:gd name="T42" fmla="*/ 70 w 80"/>
                    <a:gd name="T43" fmla="*/ 49 h 67"/>
                    <a:gd name="T44" fmla="*/ 70 w 80"/>
                    <a:gd name="T45" fmla="*/ 52 h 67"/>
                    <a:gd name="T46" fmla="*/ 71 w 80"/>
                    <a:gd name="T47" fmla="*/ 52 h 67"/>
                    <a:gd name="T48" fmla="*/ 71 w 80"/>
                    <a:gd name="T49" fmla="*/ 53 h 67"/>
                    <a:gd name="T50" fmla="*/ 71 w 80"/>
                    <a:gd name="T51" fmla="*/ 54 h 67"/>
                    <a:gd name="T52" fmla="*/ 71 w 80"/>
                    <a:gd name="T53" fmla="*/ 55 h 67"/>
                    <a:gd name="T54" fmla="*/ 71 w 80"/>
                    <a:gd name="T55" fmla="*/ 57 h 67"/>
                    <a:gd name="T56" fmla="*/ 71 w 80"/>
                    <a:gd name="T57" fmla="*/ 57 h 67"/>
                    <a:gd name="T58" fmla="*/ 71 w 80"/>
                    <a:gd name="T59" fmla="*/ 60 h 67"/>
                    <a:gd name="T60" fmla="*/ 71 w 80"/>
                    <a:gd name="T61" fmla="*/ 67 h 67"/>
                    <a:gd name="T62" fmla="*/ 73 w 80"/>
                    <a:gd name="T63" fmla="*/ 67 h 67"/>
                    <a:gd name="T64" fmla="*/ 80 w 80"/>
                    <a:gd name="T65" fmla="*/ 43 h 67"/>
                    <a:gd name="T66" fmla="*/ 58 w 80"/>
                    <a:gd name="T67" fmla="*/ 10 h 67"/>
                    <a:gd name="T68" fmla="*/ 58 w 80"/>
                    <a:gd name="T69" fmla="*/ 10 h 67"/>
                    <a:gd name="T70" fmla="*/ 34 w 80"/>
                    <a:gd name="T71" fmla="*/ 0 h 67"/>
                    <a:gd name="T72" fmla="*/ 0 w 80"/>
                    <a:gd name="T73" fmla="*/ 41 h 67"/>
                    <a:gd name="T74" fmla="*/ 7 w 80"/>
                    <a:gd name="T75" fmla="*/ 67 h 67"/>
                    <a:gd name="T76" fmla="*/ 8 w 80"/>
                    <a:gd name="T77" fmla="*/ 67 h 67"/>
                    <a:gd name="T78" fmla="*/ 8 w 80"/>
                    <a:gd name="T79" fmla="*/ 6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80" h="67">
                      <a:moveTo>
                        <a:pt x="8" y="60"/>
                      </a:moveTo>
                      <a:cubicBezTo>
                        <a:pt x="8" y="59"/>
                        <a:pt x="8" y="58"/>
                        <a:pt x="8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56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4"/>
                      </a:cubicBezTo>
                      <a:cubicBezTo>
                        <a:pt x="8" y="54"/>
                        <a:pt x="8" y="53"/>
                        <a:pt x="8" y="52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1"/>
                        <a:pt x="9" y="51"/>
                        <a:pt x="9" y="50"/>
                      </a:cubicBezTo>
                      <a:cubicBezTo>
                        <a:pt x="9" y="50"/>
                        <a:pt x="9" y="50"/>
                        <a:pt x="9" y="50"/>
                      </a:cubicBezTo>
                      <a:cubicBezTo>
                        <a:pt x="9" y="49"/>
                        <a:pt x="9" y="49"/>
                        <a:pt x="10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0" y="46"/>
                        <a:pt x="11" y="44"/>
                        <a:pt x="12" y="43"/>
                      </a:cubicBezTo>
                      <a:cubicBezTo>
                        <a:pt x="17" y="45"/>
                        <a:pt x="24" y="47"/>
                        <a:pt x="33" y="47"/>
                      </a:cubicBezTo>
                      <a:cubicBezTo>
                        <a:pt x="40" y="47"/>
                        <a:pt x="47" y="45"/>
                        <a:pt x="52" y="43"/>
                      </a:cubicBezTo>
                      <a:cubicBezTo>
                        <a:pt x="54" y="45"/>
                        <a:pt x="58" y="47"/>
                        <a:pt x="63" y="47"/>
                      </a:cubicBezTo>
                      <a:cubicBezTo>
                        <a:pt x="65" y="47"/>
                        <a:pt x="67" y="47"/>
                        <a:pt x="68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9" y="46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8"/>
                      </a:cubicBezTo>
                      <a:cubicBezTo>
                        <a:pt x="69" y="48"/>
                        <a:pt x="69" y="48"/>
                        <a:pt x="70" y="49"/>
                      </a:cubicBezTo>
                      <a:cubicBezTo>
                        <a:pt x="70" y="49"/>
                        <a:pt x="70" y="49"/>
                        <a:pt x="70" y="49"/>
                      </a:cubicBezTo>
                      <a:cubicBezTo>
                        <a:pt x="70" y="50"/>
                        <a:pt x="70" y="51"/>
                        <a:pt x="70" y="52"/>
                      </a:cubicBezTo>
                      <a:cubicBezTo>
                        <a:pt x="70" y="52"/>
                        <a:pt x="70" y="52"/>
                        <a:pt x="71" y="52"/>
                      </a:cubicBezTo>
                      <a:cubicBezTo>
                        <a:pt x="71" y="53"/>
                        <a:pt x="71" y="53"/>
                        <a:pt x="71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6"/>
                        <a:pt x="71" y="56"/>
                        <a:pt x="71" y="57"/>
                      </a:cubicBezTo>
                      <a:cubicBezTo>
                        <a:pt x="71" y="57"/>
                        <a:pt x="71" y="57"/>
                        <a:pt x="71" y="57"/>
                      </a:cubicBezTo>
                      <a:cubicBezTo>
                        <a:pt x="71" y="58"/>
                        <a:pt x="71" y="59"/>
                        <a:pt x="71" y="60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2" y="67"/>
                        <a:pt x="73" y="67"/>
                        <a:pt x="73" y="67"/>
                      </a:cubicBezTo>
                      <a:cubicBezTo>
                        <a:pt x="78" y="61"/>
                        <a:pt x="80" y="52"/>
                        <a:pt x="80" y="43"/>
                      </a:cubicBezTo>
                      <a:cubicBezTo>
                        <a:pt x="80" y="25"/>
                        <a:pt x="70" y="10"/>
                        <a:pt x="58" y="10"/>
                      </a:cubicBezTo>
                      <a:cubicBezTo>
                        <a:pt x="58" y="10"/>
                        <a:pt x="58" y="10"/>
                        <a:pt x="58" y="10"/>
                      </a:cubicBezTo>
                      <a:cubicBezTo>
                        <a:pt x="52" y="2"/>
                        <a:pt x="43" y="0"/>
                        <a:pt x="34" y="0"/>
                      </a:cubicBezTo>
                      <a:cubicBezTo>
                        <a:pt x="15" y="0"/>
                        <a:pt x="0" y="17"/>
                        <a:pt x="0" y="41"/>
                      </a:cubicBezTo>
                      <a:cubicBezTo>
                        <a:pt x="0" y="50"/>
                        <a:pt x="2" y="59"/>
                        <a:pt x="7" y="67"/>
                      </a:cubicBezTo>
                      <a:cubicBezTo>
                        <a:pt x="7" y="67"/>
                        <a:pt x="7" y="67"/>
                        <a:pt x="8" y="67"/>
                      </a:cubicBezTo>
                      <a:lnTo>
                        <a:pt x="8" y="60"/>
                      </a:lnTo>
                      <a:close/>
                    </a:path>
                  </a:pathLst>
                </a:custGeom>
                <a:solidFill>
                  <a:srgbClr val="634E37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73" name="Freeform 404"/>
                <p:cNvSpPr>
                  <a:spLocks/>
                </p:cNvSpPr>
                <p:nvPr/>
              </p:nvSpPr>
              <p:spPr bwMode="auto">
                <a:xfrm flipH="1">
                  <a:off x="6793516" y="7297901"/>
                  <a:ext cx="0" cy="2562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74" name="Freeform 405"/>
                <p:cNvSpPr>
                  <a:spLocks/>
                </p:cNvSpPr>
                <p:nvPr/>
              </p:nvSpPr>
              <p:spPr bwMode="auto">
                <a:xfrm flipH="1">
                  <a:off x="6793516" y="729277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1375" name="Freeform 406"/>
                <p:cNvSpPr>
                  <a:spLocks/>
                </p:cNvSpPr>
                <p:nvPr/>
              </p:nvSpPr>
              <p:spPr bwMode="auto">
                <a:xfrm flipH="1">
                  <a:off x="6801199" y="72825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4" name="Freeform 407"/>
                <p:cNvSpPr>
                  <a:spLocks/>
                </p:cNvSpPr>
                <p:nvPr/>
              </p:nvSpPr>
              <p:spPr bwMode="auto">
                <a:xfrm flipH="1">
                  <a:off x="6798637" y="72876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5" name="Freeform 408"/>
                <p:cNvSpPr>
                  <a:spLocks/>
                </p:cNvSpPr>
                <p:nvPr/>
              </p:nvSpPr>
              <p:spPr bwMode="auto">
                <a:xfrm flipH="1">
                  <a:off x="7031666" y="72825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6" name="Freeform 409"/>
                <p:cNvSpPr>
                  <a:spLocks/>
                </p:cNvSpPr>
                <p:nvPr/>
              </p:nvSpPr>
              <p:spPr bwMode="auto">
                <a:xfrm flipH="1">
                  <a:off x="6790956" y="7300463"/>
                  <a:ext cx="0" cy="512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7" name="Freeform 410"/>
                <p:cNvSpPr>
                  <a:spLocks/>
                </p:cNvSpPr>
                <p:nvPr/>
              </p:nvSpPr>
              <p:spPr bwMode="auto">
                <a:xfrm flipH="1">
                  <a:off x="6790956" y="7308144"/>
                  <a:ext cx="0" cy="7683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8" name="Freeform 411"/>
                <p:cNvSpPr>
                  <a:spLocks/>
                </p:cNvSpPr>
                <p:nvPr/>
              </p:nvSpPr>
              <p:spPr bwMode="auto">
                <a:xfrm flipH="1">
                  <a:off x="6801199" y="72799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89" name="Freeform 412"/>
                <p:cNvSpPr>
                  <a:spLocks/>
                </p:cNvSpPr>
                <p:nvPr/>
              </p:nvSpPr>
              <p:spPr bwMode="auto">
                <a:xfrm flipH="1">
                  <a:off x="7039348" y="7305584"/>
                  <a:ext cx="0" cy="2562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90" name="Freeform 413"/>
                <p:cNvSpPr>
                  <a:spLocks/>
                </p:cNvSpPr>
                <p:nvPr/>
              </p:nvSpPr>
              <p:spPr bwMode="auto">
                <a:xfrm flipH="1">
                  <a:off x="7034227" y="729277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91" name="Freeform 414"/>
                <p:cNvSpPr>
                  <a:spLocks/>
                </p:cNvSpPr>
                <p:nvPr/>
              </p:nvSpPr>
              <p:spPr bwMode="auto">
                <a:xfrm flipH="1">
                  <a:off x="7034227" y="729022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92" name="Freeform 415"/>
                <p:cNvSpPr>
                  <a:spLocks/>
                </p:cNvSpPr>
                <p:nvPr/>
              </p:nvSpPr>
              <p:spPr bwMode="auto">
                <a:xfrm flipH="1">
                  <a:off x="7039348" y="73004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D60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393" name="Freeform 416"/>
                <p:cNvSpPr>
                  <a:spLocks/>
                </p:cNvSpPr>
                <p:nvPr/>
              </p:nvSpPr>
              <p:spPr bwMode="auto">
                <a:xfrm flipH="1">
                  <a:off x="6770468" y="7269734"/>
                  <a:ext cx="289365" cy="256076"/>
                </a:xfrm>
                <a:custGeom>
                  <a:avLst/>
                  <a:gdLst>
                    <a:gd name="T0" fmla="*/ 77 w 81"/>
                    <a:gd name="T1" fmla="*/ 18 h 72"/>
                    <a:gd name="T2" fmla="*/ 75 w 81"/>
                    <a:gd name="T3" fmla="*/ 17 h 72"/>
                    <a:gd name="T4" fmla="*/ 75 w 81"/>
                    <a:gd name="T5" fmla="*/ 13 h 72"/>
                    <a:gd name="T6" fmla="*/ 75 w 81"/>
                    <a:gd name="T7" fmla="*/ 11 h 72"/>
                    <a:gd name="T8" fmla="*/ 75 w 81"/>
                    <a:gd name="T9" fmla="*/ 10 h 72"/>
                    <a:gd name="T10" fmla="*/ 75 w 81"/>
                    <a:gd name="T11" fmla="*/ 9 h 72"/>
                    <a:gd name="T12" fmla="*/ 74 w 81"/>
                    <a:gd name="T13" fmla="*/ 9 h 72"/>
                    <a:gd name="T14" fmla="*/ 74 w 81"/>
                    <a:gd name="T15" fmla="*/ 8 h 72"/>
                    <a:gd name="T16" fmla="*/ 74 w 81"/>
                    <a:gd name="T17" fmla="*/ 7 h 72"/>
                    <a:gd name="T18" fmla="*/ 74 w 81"/>
                    <a:gd name="T19" fmla="*/ 7 h 72"/>
                    <a:gd name="T20" fmla="*/ 73 w 81"/>
                    <a:gd name="T21" fmla="*/ 5 h 72"/>
                    <a:gd name="T22" fmla="*/ 73 w 81"/>
                    <a:gd name="T23" fmla="*/ 5 h 72"/>
                    <a:gd name="T24" fmla="*/ 72 w 81"/>
                    <a:gd name="T25" fmla="*/ 4 h 72"/>
                    <a:gd name="T26" fmla="*/ 72 w 81"/>
                    <a:gd name="T27" fmla="*/ 4 h 72"/>
                    <a:gd name="T28" fmla="*/ 72 w 81"/>
                    <a:gd name="T29" fmla="*/ 3 h 72"/>
                    <a:gd name="T30" fmla="*/ 72 w 81"/>
                    <a:gd name="T31" fmla="*/ 3 h 72"/>
                    <a:gd name="T32" fmla="*/ 65 w 81"/>
                    <a:gd name="T33" fmla="*/ 4 h 72"/>
                    <a:gd name="T34" fmla="*/ 54 w 81"/>
                    <a:gd name="T35" fmla="*/ 1 h 72"/>
                    <a:gd name="T36" fmla="*/ 33 w 81"/>
                    <a:gd name="T37" fmla="*/ 4 h 72"/>
                    <a:gd name="T38" fmla="*/ 11 w 81"/>
                    <a:gd name="T39" fmla="*/ 0 h 72"/>
                    <a:gd name="T40" fmla="*/ 8 w 81"/>
                    <a:gd name="T41" fmla="*/ 4 h 72"/>
                    <a:gd name="T42" fmla="*/ 8 w 81"/>
                    <a:gd name="T43" fmla="*/ 4 h 72"/>
                    <a:gd name="T44" fmla="*/ 7 w 81"/>
                    <a:gd name="T45" fmla="*/ 6 h 72"/>
                    <a:gd name="T46" fmla="*/ 7 w 81"/>
                    <a:gd name="T47" fmla="*/ 6 h 72"/>
                    <a:gd name="T48" fmla="*/ 7 w 81"/>
                    <a:gd name="T49" fmla="*/ 7 h 72"/>
                    <a:gd name="T50" fmla="*/ 7 w 81"/>
                    <a:gd name="T51" fmla="*/ 7 h 72"/>
                    <a:gd name="T52" fmla="*/ 6 w 81"/>
                    <a:gd name="T53" fmla="*/ 9 h 72"/>
                    <a:gd name="T54" fmla="*/ 6 w 81"/>
                    <a:gd name="T55" fmla="*/ 9 h 72"/>
                    <a:gd name="T56" fmla="*/ 6 w 81"/>
                    <a:gd name="T57" fmla="*/ 10 h 72"/>
                    <a:gd name="T58" fmla="*/ 6 w 81"/>
                    <a:gd name="T59" fmla="*/ 11 h 72"/>
                    <a:gd name="T60" fmla="*/ 6 w 81"/>
                    <a:gd name="T61" fmla="*/ 13 h 72"/>
                    <a:gd name="T62" fmla="*/ 6 w 81"/>
                    <a:gd name="T63" fmla="*/ 17 h 72"/>
                    <a:gd name="T64" fmla="*/ 5 w 81"/>
                    <a:gd name="T65" fmla="*/ 18 h 72"/>
                    <a:gd name="T66" fmla="*/ 0 w 81"/>
                    <a:gd name="T67" fmla="*/ 23 h 72"/>
                    <a:gd name="T68" fmla="*/ 0 w 81"/>
                    <a:gd name="T69" fmla="*/ 36 h 72"/>
                    <a:gd name="T70" fmla="*/ 6 w 81"/>
                    <a:gd name="T71" fmla="*/ 42 h 72"/>
                    <a:gd name="T72" fmla="*/ 6 w 81"/>
                    <a:gd name="T73" fmla="*/ 56 h 72"/>
                    <a:gd name="T74" fmla="*/ 23 w 81"/>
                    <a:gd name="T75" fmla="*/ 72 h 72"/>
                    <a:gd name="T76" fmla="*/ 58 w 81"/>
                    <a:gd name="T77" fmla="*/ 72 h 72"/>
                    <a:gd name="T78" fmla="*/ 75 w 81"/>
                    <a:gd name="T79" fmla="*/ 56 h 72"/>
                    <a:gd name="T80" fmla="*/ 75 w 81"/>
                    <a:gd name="T81" fmla="*/ 42 h 72"/>
                    <a:gd name="T82" fmla="*/ 81 w 81"/>
                    <a:gd name="T83" fmla="*/ 36 h 72"/>
                    <a:gd name="T84" fmla="*/ 81 w 81"/>
                    <a:gd name="T85" fmla="*/ 23 h 72"/>
                    <a:gd name="T86" fmla="*/ 77 w 81"/>
                    <a:gd name="T87" fmla="*/ 18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1" h="72">
                      <a:moveTo>
                        <a:pt x="77" y="18"/>
                      </a:moveTo>
                      <a:cubicBezTo>
                        <a:pt x="76" y="18"/>
                        <a:pt x="76" y="17"/>
                        <a:pt x="75" y="17"/>
                      </a:cubicBezTo>
                      <a:cubicBezTo>
                        <a:pt x="75" y="13"/>
                        <a:pt x="75" y="13"/>
                        <a:pt x="75" y="13"/>
                      </a:cubicBezTo>
                      <a:cubicBezTo>
                        <a:pt x="75" y="12"/>
                        <a:pt x="75" y="11"/>
                        <a:pt x="75" y="11"/>
                      </a:cubicBezTo>
                      <a:cubicBezTo>
                        <a:pt x="75" y="11"/>
                        <a:pt x="75" y="11"/>
                        <a:pt x="75" y="10"/>
                      </a:cubicBezTo>
                      <a:cubicBezTo>
                        <a:pt x="75" y="10"/>
                        <a:pt x="75" y="10"/>
                        <a:pt x="75" y="9"/>
                      </a:cubicBezTo>
                      <a:cubicBezTo>
                        <a:pt x="74" y="9"/>
                        <a:pt x="74" y="9"/>
                        <a:pt x="74" y="9"/>
                      </a:cubicBezTo>
                      <a:cubicBezTo>
                        <a:pt x="74" y="9"/>
                        <a:pt x="74" y="8"/>
                        <a:pt x="74" y="8"/>
                      </a:cubicBezTo>
                      <a:cubicBezTo>
                        <a:pt x="74" y="8"/>
                        <a:pt x="74" y="8"/>
                        <a:pt x="74" y="7"/>
                      </a:cubicBezTo>
                      <a:cubicBezTo>
                        <a:pt x="74" y="7"/>
                        <a:pt x="74" y="7"/>
                        <a:pt x="74" y="7"/>
                      </a:cubicBezTo>
                      <a:cubicBezTo>
                        <a:pt x="74" y="6"/>
                        <a:pt x="73" y="6"/>
                        <a:pt x="73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3" y="5"/>
                        <a:pt x="73" y="4"/>
                        <a:pt x="72" y="4"/>
                      </a:cubicBezTo>
                      <a:cubicBezTo>
                        <a:pt x="72" y="4"/>
                        <a:pt x="72" y="4"/>
                        <a:pt x="72" y="4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0" y="3"/>
                        <a:pt x="68" y="4"/>
                        <a:pt x="65" y="4"/>
                      </a:cubicBezTo>
                      <a:cubicBezTo>
                        <a:pt x="61" y="4"/>
                        <a:pt x="56" y="2"/>
                        <a:pt x="54" y="1"/>
                      </a:cubicBezTo>
                      <a:cubicBezTo>
                        <a:pt x="49" y="2"/>
                        <a:pt x="41" y="4"/>
                        <a:pt x="33" y="4"/>
                      </a:cubicBezTo>
                      <a:cubicBezTo>
                        <a:pt x="24" y="4"/>
                        <a:pt x="16" y="2"/>
                        <a:pt x="11" y="0"/>
                      </a:cubicBezTo>
                      <a:cubicBezTo>
                        <a:pt x="10" y="2"/>
                        <a:pt x="9" y="3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5"/>
                        <a:pt x="8" y="5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10"/>
                        <a:pt x="6" y="10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2"/>
                        <a:pt x="6" y="13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9"/>
                        <a:pt x="3" y="42"/>
                        <a:pt x="6" y="4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65"/>
                        <a:pt x="13" y="72"/>
                        <a:pt x="23" y="72"/>
                      </a:cubicBezTo>
                      <a:cubicBezTo>
                        <a:pt x="58" y="72"/>
                        <a:pt x="58" y="72"/>
                        <a:pt x="58" y="72"/>
                      </a:cubicBezTo>
                      <a:cubicBezTo>
                        <a:pt x="67" y="72"/>
                        <a:pt x="75" y="65"/>
                        <a:pt x="75" y="56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8" y="42"/>
                        <a:pt x="81" y="39"/>
                        <a:pt x="81" y="36"/>
                      </a:cubicBezTo>
                      <a:cubicBezTo>
                        <a:pt x="81" y="23"/>
                        <a:pt x="81" y="23"/>
                        <a:pt x="81" y="23"/>
                      </a:cubicBezTo>
                      <a:cubicBezTo>
                        <a:pt x="81" y="21"/>
                        <a:pt x="79" y="19"/>
                        <a:pt x="77" y="18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1368" name="Freeform 399"/>
            <p:cNvSpPr>
              <a:spLocks/>
            </p:cNvSpPr>
            <p:nvPr/>
          </p:nvSpPr>
          <p:spPr bwMode="auto">
            <a:xfrm flipH="1">
              <a:off x="8554049" y="6763980"/>
              <a:ext cx="181814" cy="94749"/>
            </a:xfrm>
            <a:custGeom>
              <a:avLst/>
              <a:gdLst>
                <a:gd name="T0" fmla="*/ 26 w 51"/>
                <a:gd name="T1" fmla="*/ 0 h 26"/>
                <a:gd name="T2" fmla="*/ 0 w 51"/>
                <a:gd name="T3" fmla="*/ 26 h 26"/>
                <a:gd name="T4" fmla="*/ 51 w 51"/>
                <a:gd name="T5" fmla="*/ 26 h 26"/>
                <a:gd name="T6" fmla="*/ 26 w 51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6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  <p:sp>
          <p:nvSpPr>
            <p:cNvPr id="1369" name="Freeform 400"/>
            <p:cNvSpPr>
              <a:spLocks/>
            </p:cNvSpPr>
            <p:nvPr/>
          </p:nvSpPr>
          <p:spPr bwMode="auto">
            <a:xfrm flipH="1">
              <a:off x="8328703" y="6763980"/>
              <a:ext cx="181814" cy="94749"/>
            </a:xfrm>
            <a:custGeom>
              <a:avLst/>
              <a:gdLst>
                <a:gd name="T0" fmla="*/ 25 w 51"/>
                <a:gd name="T1" fmla="*/ 0 h 26"/>
                <a:gd name="T2" fmla="*/ 0 w 51"/>
                <a:gd name="T3" fmla="*/ 26 h 26"/>
                <a:gd name="T4" fmla="*/ 51 w 51"/>
                <a:gd name="T5" fmla="*/ 26 h 26"/>
                <a:gd name="T6" fmla="*/ 25 w 51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6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03" tIns="45702" rIns="91403" bIns="45702" numCol="1" anchor="t" anchorCtr="0" compatLnSpc="1">
              <a:prstTxWarp prst="textNoShape">
                <a:avLst/>
              </a:prstTxWarp>
            </a:bodyPr>
            <a:lstStyle/>
            <a:p>
              <a:pPr defTabSz="932319"/>
              <a:endParaRPr lang="en-US" sz="1835">
                <a:solidFill>
                  <a:srgbClr val="40404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" y="5787062"/>
            <a:ext cx="4141792" cy="859665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68" y="-112321"/>
            <a:ext cx="4642930" cy="20558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15203" y="679823"/>
            <a:ext cx="4655845" cy="7684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96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  <a:latin typeface="+mj-lt"/>
              </a:rPr>
              <a:t>Sharing is caring…</a:t>
            </a:r>
            <a:endParaRPr lang="fi-FI" sz="4896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12195" y="4924132"/>
            <a:ext cx="5954882" cy="6403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80" b="1" spc="-71" dirty="0">
                <a:solidFill>
                  <a:schemeClr val="tx2"/>
                </a:solidFill>
                <a:latin typeface="+mj-lt"/>
              </a:rPr>
              <a:t>http://aka.ms/OfficeDevPnP</a:t>
            </a:r>
            <a:endParaRPr lang="fi-FI" sz="4080" b="1" spc="-7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84" name="Picture 2" descr="http://www.logodesignlove.com/images/car/volvo-logotyp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3" b="35654"/>
          <a:stretch/>
        </p:blipFill>
        <p:spPr bwMode="auto">
          <a:xfrm>
            <a:off x="3954455" y="5923513"/>
            <a:ext cx="2623558" cy="55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" grpId="0" animBg="1"/>
      <p:bldP spid="1293" grpId="0" animBg="1"/>
      <p:bldP spid="1294" grpId="0" animBg="1"/>
      <p:bldP spid="1295" grpId="0" animBg="1"/>
      <p:bldP spid="1358" grpId="0" animBg="1"/>
      <p:bldP spid="1359" grpId="0" animBg="1"/>
      <p:bldP spid="14" grpId="0"/>
      <p:bldP spid="1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7451108" cy="441967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Introducing the engine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How it works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Key  Features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HOL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580" y="2427991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100" y="1349655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470706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580" y="4513421"/>
            <a:ext cx="364194" cy="364194"/>
            <a:chOff x="457580" y="2341896"/>
            <a:chExt cx="364194" cy="364194"/>
          </a:xfrm>
        </p:grpSpPr>
        <p:sp>
          <p:nvSpPr>
            <p:cNvPr id="19" name="Oval 18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490734"/>
          </a:xfrm>
        </p:spPr>
        <p:txBody>
          <a:bodyPr/>
          <a:lstStyle/>
          <a:p>
            <a:r>
              <a:rPr lang="en-US" sz="3600" dirty="0"/>
              <a:t>Open source community effort</a:t>
            </a:r>
          </a:p>
          <a:p>
            <a:r>
              <a:rPr lang="en-US" sz="3600" dirty="0"/>
              <a:t>Framework for easily doing Remote Provisioning</a:t>
            </a:r>
          </a:p>
          <a:p>
            <a:pPr lvl="1"/>
            <a:r>
              <a:rPr lang="en-US" sz="2000" dirty="0"/>
              <a:t>Part of the </a:t>
            </a:r>
            <a:r>
              <a:rPr lang="en-US" sz="2000" dirty="0" err="1"/>
              <a:t>OfficeDev</a:t>
            </a:r>
            <a:r>
              <a:rPr lang="en-US" sz="2000" dirty="0"/>
              <a:t> PnP Core Library</a:t>
            </a:r>
          </a:p>
          <a:p>
            <a:pPr lvl="1"/>
            <a:r>
              <a:rPr lang="en-US" sz="2000" dirty="0"/>
              <a:t>Object Oriented engine for easy and fast Remote Provisioning</a:t>
            </a:r>
          </a:p>
          <a:p>
            <a:r>
              <a:rPr lang="en-US" sz="3600" dirty="0"/>
              <a:t>Capabilities</a:t>
            </a:r>
          </a:p>
          <a:p>
            <a:pPr lvl="1"/>
            <a:r>
              <a:rPr lang="en-US" sz="2000" dirty="0"/>
              <a:t>Automated Remote Provisioning</a:t>
            </a:r>
          </a:p>
          <a:p>
            <a:pPr lvl="1"/>
            <a:r>
              <a:rPr lang="en-US" sz="2000" dirty="0"/>
              <a:t>Easy Site Template Generation/Extraction</a:t>
            </a:r>
          </a:p>
          <a:p>
            <a:pPr lvl="1"/>
            <a:r>
              <a:rPr lang="en-US" sz="2000" dirty="0"/>
              <a:t>Available in Microsoft .NET</a:t>
            </a:r>
          </a:p>
          <a:p>
            <a:pPr lvl="1"/>
            <a:r>
              <a:rPr lang="en-US" sz="2000" dirty="0"/>
              <a:t>There are PowerShell extensions for common tasks</a:t>
            </a:r>
          </a:p>
          <a:p>
            <a:r>
              <a:rPr lang="en-US" sz="3600" dirty="0"/>
              <a:t>Supports templating of sites and artifacts</a:t>
            </a:r>
          </a:p>
          <a:p>
            <a:pPr lvl="1"/>
            <a:r>
              <a:rPr lang="en-US" sz="2000" dirty="0"/>
              <a:t>Reusable, updatable (delta handling)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PnP Provisioning Engine?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96" dirty="0"/>
              <a:t>PnP Provisioning Engine – Export/Import</a:t>
            </a:r>
            <a:endParaRPr lang="fi-FI" sz="4896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21" y="2187879"/>
            <a:ext cx="5476630" cy="2966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31" y="4075208"/>
            <a:ext cx="3677035" cy="199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31" y="1171961"/>
            <a:ext cx="3677035" cy="1991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9342" y="2787004"/>
            <a:ext cx="1779370" cy="384205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48" spc="-71" dirty="0">
                <a:solidFill>
                  <a:schemeClr val="tx2"/>
                </a:solidFill>
              </a:rPr>
              <a:t>Template site</a:t>
            </a:r>
            <a:endParaRPr lang="fi-FI" sz="2448" spc="-7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9352" y="5690252"/>
            <a:ext cx="2046971" cy="376706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48" spc="-71" dirty="0">
                <a:solidFill>
                  <a:schemeClr val="tx2"/>
                </a:solidFill>
              </a:rPr>
              <a:t>Empty OOB site</a:t>
            </a:r>
            <a:endParaRPr lang="fi-FI" sz="2448" spc="-7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32956" y="3299210"/>
            <a:ext cx="0" cy="585466"/>
          </a:xfrm>
          <a:prstGeom prst="line">
            <a:avLst/>
          </a:prstGeom>
          <a:ln w="762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2932956" y="3299210"/>
            <a:ext cx="0" cy="585466"/>
          </a:xfrm>
          <a:prstGeom prst="line">
            <a:avLst/>
          </a:prstGeom>
          <a:ln w="762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80192" y="3561566"/>
            <a:ext cx="585466" cy="0"/>
          </a:xfrm>
          <a:prstGeom prst="line">
            <a:avLst/>
          </a:prstGeom>
          <a:ln w="762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>
            <a:off x="5572925" y="3476621"/>
            <a:ext cx="0" cy="585466"/>
          </a:xfrm>
          <a:prstGeom prst="line">
            <a:avLst/>
          </a:prstGeom>
          <a:ln w="762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4759" y="4777702"/>
            <a:ext cx="4837811" cy="376706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48" spc="-71" dirty="0">
                <a:solidFill>
                  <a:schemeClr val="tx2"/>
                </a:solidFill>
              </a:rPr>
              <a:t>OOB site with needed configuration </a:t>
            </a:r>
            <a:endParaRPr lang="fi-FI" sz="2448" spc="-7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PnP-Provisioning-Schema</a:t>
            </a:r>
            <a:r>
              <a:rPr lang="da-DK" b="1" dirty="0"/>
              <a:t> 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err="1"/>
              <a:t>Schema</a:t>
            </a:r>
            <a:r>
              <a:rPr lang="da-DK" dirty="0"/>
              <a:t>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55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Provisioning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663" y="3888870"/>
            <a:ext cx="2127186" cy="1250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321809" y="2081509"/>
            <a:ext cx="5289370" cy="4814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GB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74520" y="1462548"/>
            <a:ext cx="1247212" cy="1087964"/>
            <a:chOff x="10369627" y="3424627"/>
            <a:chExt cx="1222868" cy="1066728"/>
          </a:xfrm>
        </p:grpSpPr>
        <p:sp>
          <p:nvSpPr>
            <p:cNvPr id="7" name="Arc 6"/>
            <p:cNvSpPr>
              <a:spLocks noChangeAspect="1"/>
            </p:cNvSpPr>
            <p:nvPr/>
          </p:nvSpPr>
          <p:spPr>
            <a:xfrm rot="16200000">
              <a:off x="10447697" y="3346557"/>
              <a:ext cx="1066728" cy="1222868"/>
            </a:xfrm>
            <a:prstGeom prst="arc">
              <a:avLst>
                <a:gd name="adj1" fmla="val 1831690"/>
                <a:gd name="adj2" fmla="val 21357414"/>
              </a:avLst>
            </a:prstGeom>
            <a:ln w="53975">
              <a:solidFill>
                <a:schemeClr val="tx1">
                  <a:lumMod val="65000"/>
                  <a:lumOff val="35000"/>
                  <a:alpha val="80000"/>
                </a:schemeClr>
              </a:solidFill>
              <a:headEnd type="diamond" w="sm" len="med"/>
              <a:tailEnd type="stealth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9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497733" y="3493258"/>
              <a:ext cx="961018" cy="917221"/>
              <a:chOff x="8084830" y="2611635"/>
              <a:chExt cx="961018" cy="917221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4830" y="2816307"/>
                <a:ext cx="900621" cy="71254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554303" y="2611635"/>
                <a:ext cx="491545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64" b="1" spc="-71" dirty="0">
                    <a:ln w="12700">
                      <a:solidFill>
                        <a:schemeClr val="bg1"/>
                      </a:solidFill>
                    </a:ln>
                    <a:solidFill>
                      <a:srgbClr val="33862F"/>
                    </a:solidFill>
                    <a:effectLst>
                      <a:glow rad="254000">
                        <a:schemeClr val="bg1"/>
                      </a:glow>
                    </a:effectLst>
                  </a:rPr>
                  <a:t>C#</a:t>
                </a: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663" y="1565996"/>
            <a:ext cx="2127186" cy="12507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60070" y="2650763"/>
            <a:ext cx="4904316" cy="768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32" i="1" spc="-71" dirty="0">
                <a:solidFill>
                  <a:schemeClr val="accent4"/>
                </a:solidFill>
              </a:rPr>
              <a:t>// Get template from existing site</a:t>
            </a:r>
          </a:p>
          <a:p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= </a:t>
            </a:r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ctx.Web.GetProvisioningTemplate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endParaRPr lang="en-US" sz="1632" i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20477" y="2391129"/>
            <a:ext cx="2696563" cy="988324"/>
            <a:chOff x="951471" y="2045381"/>
            <a:chExt cx="2643929" cy="969033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1790621" y="2045381"/>
              <a:ext cx="1097552" cy="828000"/>
              <a:chOff x="5784587" y="4234924"/>
              <a:chExt cx="808975" cy="61029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4587" y="4234924"/>
                <a:ext cx="666415" cy="52725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7335" y="4389009"/>
                <a:ext cx="446227" cy="456212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951471" y="2763255"/>
              <a:ext cx="2643929" cy="2511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32" i="1" spc="-71" dirty="0" err="1">
                  <a:gradFill>
                    <a:gsLst>
                      <a:gs pos="2917">
                        <a:schemeClr val="bg2"/>
                      </a:gs>
                      <a:gs pos="95000">
                        <a:schemeClr val="bg2"/>
                      </a:gs>
                    </a:gsLst>
                    <a:lin ang="5400000" scaled="0"/>
                  </a:gradFill>
                </a:rPr>
                <a:t>XMLFileSystemTemplateProvider</a:t>
              </a:r>
              <a:endParaRPr lang="en-GB" sz="1632" i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40305" y="3668445"/>
            <a:ext cx="2950759" cy="1008938"/>
            <a:chOff x="829941" y="3228934"/>
            <a:chExt cx="2893164" cy="989245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1790621" y="3228934"/>
              <a:ext cx="1097552" cy="828000"/>
              <a:chOff x="5784587" y="4234924"/>
              <a:chExt cx="808975" cy="610297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4587" y="4234924"/>
                <a:ext cx="666415" cy="52725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7335" y="4389009"/>
                <a:ext cx="446227" cy="456212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829941" y="3967020"/>
              <a:ext cx="2893164" cy="2511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32" i="1" spc="-71" dirty="0" err="1">
                  <a:gradFill>
                    <a:gsLst>
                      <a:gs pos="2917">
                        <a:schemeClr val="bg2"/>
                      </a:gs>
                      <a:gs pos="95000">
                        <a:schemeClr val="bg2"/>
                      </a:gs>
                    </a:gsLst>
                    <a:lin ang="5400000" scaled="0"/>
                  </a:gradFill>
                </a:rPr>
                <a:t>XMLAzureStorageTemplateProvider</a:t>
              </a:r>
              <a:endParaRPr lang="en-GB" sz="1632" i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306" y="5039322"/>
            <a:ext cx="2731942" cy="985729"/>
            <a:chOff x="929329" y="4432707"/>
            <a:chExt cx="2678618" cy="966489"/>
          </a:xfrm>
        </p:grpSpPr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1790621" y="4432707"/>
              <a:ext cx="1097552" cy="828000"/>
              <a:chOff x="5784587" y="4234924"/>
              <a:chExt cx="808975" cy="610297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4587" y="4234924"/>
                <a:ext cx="666415" cy="5272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7335" y="4389009"/>
                <a:ext cx="446227" cy="456212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929329" y="5148037"/>
              <a:ext cx="2678618" cy="2511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32" i="1" spc="-71" dirty="0" err="1">
                  <a:gradFill>
                    <a:gsLst>
                      <a:gs pos="2917">
                        <a:schemeClr val="bg2"/>
                      </a:gs>
                      <a:gs pos="95000">
                        <a:schemeClr val="bg2"/>
                      </a:gs>
                    </a:gsLst>
                    <a:lin ang="5400000" scaled="0"/>
                  </a:gradFill>
                </a:rPr>
                <a:t>XMLSharePointTemplateProvider</a:t>
              </a:r>
              <a:endParaRPr lang="en-GB" sz="1632" i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6701" y="3843288"/>
            <a:ext cx="569022" cy="628140"/>
            <a:chOff x="301006" y="2678128"/>
            <a:chExt cx="557915" cy="61587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066" y="2774175"/>
              <a:ext cx="447855" cy="51983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1006" y="2678128"/>
              <a:ext cx="303142" cy="311671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 flipH="1" flipV="1">
            <a:off x="3396149" y="3466045"/>
            <a:ext cx="980395" cy="796823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660409" y="4223824"/>
            <a:ext cx="689806" cy="43281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84552" y="4309201"/>
            <a:ext cx="1191993" cy="113706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</p:cNvCxnSpPr>
          <p:nvPr/>
        </p:nvCxnSpPr>
        <p:spPr>
          <a:xfrm flipH="1" flipV="1">
            <a:off x="1600418" y="3947151"/>
            <a:ext cx="819691" cy="86078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541900" y="4996488"/>
            <a:ext cx="1613414" cy="1066360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373358" y="2550512"/>
            <a:ext cx="1781956" cy="436668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074748" y="2317170"/>
            <a:ext cx="524641" cy="524641"/>
            <a:chOff x="492" y="17985"/>
            <a:chExt cx="524853" cy="524853"/>
          </a:xfrm>
        </p:grpSpPr>
        <p:sp>
          <p:nvSpPr>
            <p:cNvPr id="38" name="Oval 37"/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4"/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3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99" dirty="0"/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20969" y="3461809"/>
            <a:ext cx="524641" cy="524641"/>
            <a:chOff x="492" y="17985"/>
            <a:chExt cx="524853" cy="524853"/>
          </a:xfrm>
        </p:grpSpPr>
        <p:sp>
          <p:nvSpPr>
            <p:cNvPr id="41" name="Oval 40"/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3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99" dirty="0"/>
                <a:t>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76265" y="5160486"/>
            <a:ext cx="524641" cy="524641"/>
            <a:chOff x="492" y="17985"/>
            <a:chExt cx="524853" cy="524853"/>
          </a:xfrm>
        </p:grpSpPr>
        <p:sp>
          <p:nvSpPr>
            <p:cNvPr id="44" name="Oval 43"/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Oval 4"/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3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99" dirty="0"/>
                <a:t>4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612593" y="2882773"/>
            <a:ext cx="735908" cy="384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48" i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Site A</a:t>
            </a:r>
            <a:endParaRPr lang="en-GB" sz="2448" i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612592" y="5234464"/>
            <a:ext cx="716289" cy="384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48" i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Site B</a:t>
            </a:r>
            <a:endParaRPr lang="en-GB" sz="2448" i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12880" y="3558782"/>
            <a:ext cx="937330" cy="796678"/>
            <a:chOff x="237431" y="3224003"/>
            <a:chExt cx="919034" cy="78112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742" y="3224003"/>
              <a:ext cx="484356" cy="383209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237431" y="3753972"/>
              <a:ext cx="919034" cy="2511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32" i="1" spc="-71" dirty="0">
                  <a:gradFill>
                    <a:gsLst>
                      <a:gs pos="2917">
                        <a:schemeClr val="bg2"/>
                      </a:gs>
                      <a:gs pos="95000">
                        <a:schemeClr val="bg2"/>
                      </a:gs>
                    </a:gsLst>
                    <a:lin ang="5400000" scaled="0"/>
                  </a:gradFill>
                </a:rPr>
                <a:t>Connectors</a:t>
              </a:r>
              <a:endParaRPr lang="en-GB" sz="1632" i="1" spc="-71" dirty="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346" y="3318780"/>
              <a:ext cx="484356" cy="38320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531" y="3413187"/>
              <a:ext cx="484356" cy="383209"/>
            </a:xfrm>
            <a:prstGeom prst="rect">
              <a:avLst/>
            </a:prstGeom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52" y="3236478"/>
            <a:ext cx="456771" cy="530181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>
            <a:off x="1103671" y="2797832"/>
            <a:ext cx="929230" cy="322867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138266" y="4695555"/>
            <a:ext cx="982540" cy="49315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12503" y="4514681"/>
            <a:ext cx="524641" cy="524641"/>
            <a:chOff x="492" y="17985"/>
            <a:chExt cx="524853" cy="524853"/>
          </a:xfrm>
        </p:grpSpPr>
        <p:sp>
          <p:nvSpPr>
            <p:cNvPr id="57" name="Oval 56"/>
            <p:cNvSpPr/>
            <p:nvPr/>
          </p:nvSpPr>
          <p:spPr>
            <a:xfrm>
              <a:off x="492" y="17985"/>
              <a:ext cx="524853" cy="5248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/>
            <p:cNvSpPr/>
            <p:nvPr/>
          </p:nvSpPr>
          <p:spPr>
            <a:xfrm>
              <a:off x="77355" y="94848"/>
              <a:ext cx="371127" cy="3711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3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99" dirty="0"/>
                <a:t>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25431" y="3416732"/>
            <a:ext cx="4904316" cy="2305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32" i="1" spc="-71" dirty="0">
                <a:solidFill>
                  <a:schemeClr val="accent4"/>
                </a:solidFill>
              </a:rPr>
              <a:t>// Save template using XML provider</a:t>
            </a:r>
          </a:p>
          <a:p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XMLFileSystemTemplateProvider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provider = </a:t>
            </a:r>
          </a:p>
          <a:p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new </a:t>
            </a:r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XMLFileSystemTemplateProvider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(@"c:\temp\", "");</a:t>
            </a:r>
          </a:p>
          <a:p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</a:t>
            </a:r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templateName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"template.xml";</a:t>
            </a:r>
          </a:p>
          <a:p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provider.SaveAs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(template, </a:t>
            </a:r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templateName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sz="1632" i="1" spc="-71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  <a:p>
            <a:r>
              <a:rPr lang="en-US" sz="1632" i="1" spc="-71" dirty="0">
                <a:solidFill>
                  <a:schemeClr val="accent4"/>
                </a:solidFill>
              </a:rPr>
              <a:t>// Load the saved model again</a:t>
            </a:r>
          </a:p>
          <a:p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ProvisioningTemplate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p2 = </a:t>
            </a:r>
          </a:p>
          <a:p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provider.GetTemplate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templateName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10364" y="5959851"/>
            <a:ext cx="4904316" cy="512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32" i="1" spc="-71" dirty="0">
                <a:solidFill>
                  <a:schemeClr val="accent4"/>
                </a:solidFill>
              </a:rPr>
              <a:t>// Apply template to existing site</a:t>
            </a:r>
          </a:p>
          <a:p>
            <a:r>
              <a:rPr lang="en-US" sz="1632" i="1" spc="-7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ctxTarget.Web.ApplyProvisioningTemplate</a:t>
            </a:r>
            <a:r>
              <a:rPr lang="en-US" sz="1632" i="1" spc="-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(template);</a:t>
            </a:r>
          </a:p>
        </p:txBody>
      </p:sp>
    </p:spTree>
    <p:extLst>
      <p:ext uri="{BB962C8B-B14F-4D97-AF65-F5344CB8AC3E}">
        <p14:creationId xmlns:p14="http://schemas.microsoft.com/office/powerpoint/2010/main" val="42174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6" grpId="0"/>
      <p:bldP spid="47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Provisioning.Framework.Console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2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95049"/>
          </a:xfrm>
        </p:spPr>
        <p:txBody>
          <a:bodyPr/>
          <a:lstStyle/>
          <a:p>
            <a:r>
              <a:rPr lang="en-US" dirty="0"/>
              <a:t>Export/Import of artifacts and configurations</a:t>
            </a:r>
          </a:p>
          <a:p>
            <a:pPr lvl="1"/>
            <a:r>
              <a:rPr lang="en-US" dirty="0"/>
              <a:t>No export of contents/files/pages*</a:t>
            </a:r>
          </a:p>
          <a:p>
            <a:r>
              <a:rPr lang="en-US" dirty="0"/>
              <a:t>Delta handling for on going maintenance</a:t>
            </a:r>
          </a:p>
          <a:p>
            <a:r>
              <a:rPr lang="en-US" dirty="0"/>
              <a:t>Template format(</a:t>
            </a:r>
            <a:r>
              <a:rPr lang="en-US" dirty="0" err="1"/>
              <a:t>ter</a:t>
            </a:r>
            <a:r>
              <a:rPr lang="en-US" dirty="0"/>
              <a:t>)-independent</a:t>
            </a:r>
          </a:p>
          <a:p>
            <a:pPr lvl="1"/>
            <a:r>
              <a:rPr lang="en-US" dirty="0"/>
              <a:t>XML Schema – community defined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Whatever else …</a:t>
            </a:r>
          </a:p>
          <a:p>
            <a:r>
              <a:rPr lang="en-US" dirty="0"/>
              <a:t>Extensibility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Features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07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909702-AA76-492F-BF54-D2C45FFBF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300</TotalTime>
  <Words>835</Words>
  <Application>Microsoft Office PowerPoint</Application>
  <PresentationFormat>Custom</PresentationFormat>
  <Paragraphs>203</Paragraphs>
  <Slides>17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Site Provisioning Framework</vt:lpstr>
      <vt:lpstr>PowerPoint Presentation</vt:lpstr>
      <vt:lpstr>Agenda slide</vt:lpstr>
      <vt:lpstr>What is the PnP Provisioning Engine?</vt:lpstr>
      <vt:lpstr>PnP Provisioning Engine – Export/Import</vt:lpstr>
      <vt:lpstr>PnP-Provisioning-Schema </vt:lpstr>
      <vt:lpstr>Site Provisioning Framework</vt:lpstr>
      <vt:lpstr>Provisioning.Framework.Console</vt:lpstr>
      <vt:lpstr>Key Features</vt:lpstr>
      <vt:lpstr>PnP Remote Provisioning Engine in action</vt:lpstr>
      <vt:lpstr>Delta Handling</vt:lpstr>
      <vt:lpstr>PnP Provisioning Engine Main Features</vt:lpstr>
      <vt:lpstr>PnP Remote Provisioning Engine in action</vt:lpstr>
      <vt:lpstr>It is a community project!   Feel free to contribute with Issues,    Pull Requests, Yammer threads </vt:lpstr>
      <vt:lpstr>aka.ms/OfficeDevPnP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Provisioning Framework</dc:title>
  <dc:subject>Office 365</dc:subject>
  <dc:creator>Vesa Juvonen</dc:creator>
  <cp:keywords/>
  <dc:description>Template: _x000d_
Formatting: _x000d_
Audience Type:</dc:description>
  <cp:lastModifiedBy>Anders Dissing</cp:lastModifiedBy>
  <cp:revision>20</cp:revision>
  <dcterms:created xsi:type="dcterms:W3CDTF">2016-02-12T12:20:14Z</dcterms:created>
  <dcterms:modified xsi:type="dcterms:W3CDTF">2016-08-16T06:17:05Z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