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9"/>
  </p:notesMasterIdLst>
  <p:handoutMasterIdLst>
    <p:handoutMasterId r:id="rId10"/>
  </p:handoutMasterIdLst>
  <p:sldIdLst>
    <p:sldId id="1338" r:id="rId2"/>
    <p:sldId id="1473" r:id="rId3"/>
    <p:sldId id="1474" r:id="rId4"/>
    <p:sldId id="1475" r:id="rId5"/>
    <p:sldId id="1487" r:id="rId6"/>
    <p:sldId id="1476" r:id="rId7"/>
    <p:sldId id="1477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F9037D-3897-4313-ACB0-65FC7A376551}">
          <p14:sldIdLst>
            <p14:sldId id="1338"/>
            <p14:sldId id="1473"/>
            <p14:sldId id="1474"/>
            <p14:sldId id="1475"/>
            <p14:sldId id="1487"/>
            <p14:sldId id="1476"/>
            <p14:sldId id="14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Forfatter" initials="F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99ADD0"/>
    <a:srgbClr val="00BCF2"/>
    <a:srgbClr val="FF8C00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 autoAdjust="0"/>
    <p:restoredTop sz="83004" autoAdjust="0"/>
  </p:normalViewPr>
  <p:slideViewPr>
    <p:cSldViewPr snapToGrid="0">
      <p:cViewPr varScale="1">
        <p:scale>
          <a:sx n="83" d="100"/>
          <a:sy n="83" d="100"/>
        </p:scale>
        <p:origin x="48" y="437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11/11/2018 2:55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‹nr.›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11/11/2018 2:55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11/11/2018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11/11/2018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4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11/11/2018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5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11/11/2018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1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11/11/2018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14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11/11/2018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9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2" y="1203114"/>
            <a:ext cx="5232335" cy="1828786"/>
          </a:xfrm>
        </p:spPr>
        <p:txBody>
          <a:bodyPr/>
          <a:lstStyle/>
          <a:p>
            <a:r>
              <a:rPr lang="en-US" sz="4400" dirty="0"/>
              <a:t>Authentication Manager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86" y="0"/>
            <a:ext cx="3280489" cy="1451052"/>
          </a:xfrm>
          <a:prstGeom prst="rect">
            <a:avLst/>
          </a:prstGeom>
        </p:spPr>
      </p:pic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178477-D048-4626-BF28-ECCB17458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authentication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0" y="1290340"/>
            <a:ext cx="7451108" cy="4222694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Why do I need to authenticate using the PnP Authentication Manager class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Authentication Manager overview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App-Only and Azure AD authentication setup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1978" y="2912743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1978" y="1451166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0108" y="4010126"/>
            <a:ext cx="364194" cy="364194"/>
            <a:chOff x="457580" y="2341896"/>
            <a:chExt cx="364194" cy="364194"/>
          </a:xfrm>
        </p:grpSpPr>
        <p:sp>
          <p:nvSpPr>
            <p:cNvPr id="16" name="Oval 1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ight Arrow 1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Manager use cases</a:t>
            </a:r>
            <a:endParaRPr lang="nl-BE" dirty="0"/>
          </a:p>
        </p:txBody>
      </p:sp>
      <p:grpSp>
        <p:nvGrpSpPr>
          <p:cNvPr id="23" name="Group 22"/>
          <p:cNvGrpSpPr/>
          <p:nvPr/>
        </p:nvGrpSpPr>
        <p:grpSpPr>
          <a:xfrm>
            <a:off x="602025" y="1222576"/>
            <a:ext cx="10870248" cy="5119311"/>
            <a:chOff x="602025" y="1222577"/>
            <a:chExt cx="10870248" cy="3368911"/>
          </a:xfrm>
        </p:grpSpPr>
        <p:grpSp>
          <p:nvGrpSpPr>
            <p:cNvPr id="4" name="Group 3"/>
            <p:cNvGrpSpPr/>
            <p:nvPr/>
          </p:nvGrpSpPr>
          <p:grpSpPr>
            <a:xfrm>
              <a:off x="602025" y="1222577"/>
              <a:ext cx="10870248" cy="3368911"/>
              <a:chOff x="640936" y="1331021"/>
              <a:chExt cx="10870248" cy="338817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640936" y="1331597"/>
                <a:ext cx="230735" cy="3387594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71671" y="1331597"/>
                <a:ext cx="10639513" cy="33875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71669" y="1331021"/>
                <a:ext cx="10495641" cy="307382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bg1"/>
                    </a:solidFill>
                  </a:rPr>
                  <a:t>Using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CSOM</a:t>
                </a:r>
                <a:r>
                  <a:rPr lang="en-US" sz="2400" dirty="0">
                    <a:solidFill>
                      <a:schemeClr val="bg1"/>
                    </a:solidFill>
                  </a:rPr>
                  <a:t> code always requires you to have a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ClientContext</a:t>
                </a:r>
                <a:r>
                  <a:rPr lang="en-US" sz="2400" dirty="0">
                    <a:solidFill>
                      <a:schemeClr val="bg1"/>
                    </a:solidFill>
                  </a:rPr>
                  <a:t> object: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Using the OOB SharePoint Add-In templates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Using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custom code</a:t>
                </a:r>
                <a:r>
                  <a:rPr lang="en-US" sz="2400" dirty="0">
                    <a:solidFill>
                      <a:schemeClr val="bg1"/>
                    </a:solidFill>
                  </a:rPr>
                  <a:t> such as the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PnP Authentication Manager</a:t>
                </a:r>
                <a:r>
                  <a:rPr lang="en-US" sz="2400" dirty="0">
                    <a:solidFill>
                      <a:schemeClr val="bg1"/>
                    </a:solidFill>
                  </a:rPr>
                  <a:t> when outside of an add-in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Use standard CSOM code - new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ClientContext</a:t>
                </a:r>
                <a:r>
                  <a:rPr lang="en-US" sz="2400" dirty="0">
                    <a:solidFill>
                      <a:schemeClr val="bg1"/>
                    </a:solidFill>
                  </a:rPr>
                  <a:t>() – and set credentials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7739" y="1955803"/>
              <a:ext cx="10205678" cy="1511447"/>
              <a:chOff x="977739" y="2521490"/>
              <a:chExt cx="10205678" cy="1511447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977739" y="2521490"/>
                <a:ext cx="10205678" cy="13823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14572" y="2752586"/>
                <a:ext cx="9757052" cy="128035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var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spContext</a:t>
                </a:r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:r>
                  <a:rPr lang="en-US" sz="2000" dirty="0" er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SharePointContextProvider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.Current.GetSharePointContext</a:t>
                </a:r>
                <a:r>
                  <a:rPr lang="en-US" sz="2000" dirty="0">
                    <a:solidFill>
                      <a:schemeClr val="bg1"/>
                    </a:solidFill>
                  </a:rPr>
                  <a:t>(Context);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using</a:t>
                </a:r>
                <a:r>
                  <a:rPr lang="en-US" sz="2000" dirty="0">
                    <a:solidFill>
                      <a:schemeClr val="bg1"/>
                    </a:solidFill>
                  </a:rPr>
                  <a:t> (</a:t>
                </a:r>
                <a:r>
                  <a:rPr lang="en-US" sz="2000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var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clientContext</a:t>
                </a:r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spContext.CreateUserClientContextForSPHost</a:t>
                </a:r>
                <a:r>
                  <a:rPr lang="en-US" sz="2000" dirty="0">
                    <a:solidFill>
                      <a:schemeClr val="bg1"/>
                    </a:solidFill>
                  </a:rPr>
                  <a:t>())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{  </a:t>
                </a:r>
                <a:r>
                  <a:rPr lang="en-US" sz="2000" dirty="0">
                    <a:solidFill>
                      <a:srgbClr val="00B050"/>
                    </a:solidFill>
                  </a:rPr>
                  <a:t>// your code  </a:t>
                </a:r>
                <a:r>
                  <a:rPr lang="en-US" sz="2000" dirty="0">
                    <a:solidFill>
                      <a:schemeClr val="bg1"/>
                    </a:solidFill>
                  </a:rPr>
                  <a:t>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483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987030" cy="917575"/>
          </a:xfrm>
        </p:spPr>
        <p:txBody>
          <a:bodyPr/>
          <a:lstStyle/>
          <a:p>
            <a:r>
              <a:rPr lang="en-US" dirty="0"/>
              <a:t>Introduction to the PnP Authentication Manager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640935" y="2438401"/>
            <a:ext cx="10870248" cy="3987799"/>
            <a:chOff x="640935" y="3315765"/>
            <a:chExt cx="10870248" cy="314217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40935" y="3315767"/>
              <a:ext cx="230734" cy="3099859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71670" y="3430412"/>
              <a:ext cx="10639513" cy="30275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9033" y="3328183"/>
              <a:ext cx="8991116" cy="1433522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Getting started </a:t>
              </a:r>
              <a:r>
                <a:rPr lang="en-US" sz="2400" dirty="0">
                  <a:solidFill>
                    <a:schemeClr val="bg1"/>
                  </a:solidFill>
                </a:rPr>
                <a:t>with the PnP Authentication Manager involves: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Adding the PnP Core </a:t>
              </a:r>
              <a:r>
                <a:rPr lang="en-US" sz="2400" dirty="0" err="1">
                  <a:solidFill>
                    <a:schemeClr val="bg1"/>
                  </a:solidFill>
                </a:rPr>
                <a:t>NuGet</a:t>
              </a:r>
              <a:r>
                <a:rPr lang="en-US" sz="2400" dirty="0">
                  <a:solidFill>
                    <a:schemeClr val="bg1"/>
                  </a:solidFill>
                </a:rPr>
                <a:t> package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Adding the ADAL </a:t>
              </a:r>
              <a:r>
                <a:rPr lang="en-US" sz="2400" dirty="0" err="1">
                  <a:solidFill>
                    <a:schemeClr val="bg1"/>
                  </a:solidFill>
                </a:rPr>
                <a:t>NuGet</a:t>
              </a:r>
              <a:r>
                <a:rPr lang="en-US" sz="2400" dirty="0">
                  <a:solidFill>
                    <a:schemeClr val="bg1"/>
                  </a:solidFill>
                </a:rPr>
                <a:t> package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913870" y="4375305"/>
              <a:ext cx="10205678" cy="19436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1669" y="4351937"/>
              <a:ext cx="10226039" cy="195515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using </a:t>
              </a:r>
              <a:r>
                <a:rPr lang="en-US" sz="2000" dirty="0" err="1">
                  <a:solidFill>
                    <a:schemeClr val="bg1"/>
                  </a:solidFill>
                </a:rPr>
                <a:t>Microsoft.SharePoint.Client</a:t>
              </a:r>
              <a:r>
                <a:rPr lang="en-US" sz="2000" dirty="0">
                  <a:solidFill>
                    <a:schemeClr val="bg1"/>
                  </a:solidFill>
                </a:rPr>
                <a:t>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using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OfficeDevPnP.Core</a:t>
              </a:r>
              <a:r>
                <a:rPr lang="en-US" sz="2000" dirty="0">
                  <a:solidFill>
                    <a:schemeClr val="bg1"/>
                  </a:solidFill>
                </a:rPr>
                <a:t>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…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ClientContext</a:t>
              </a:r>
              <a:r>
                <a:rPr lang="en-US" sz="2000" dirty="0">
                  <a:solidFill>
                    <a:schemeClr val="bg1"/>
                  </a:solidFill>
                </a:rPr>
                <a:t> cc = </a:t>
              </a: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new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AuthenticationManager</a:t>
              </a:r>
              <a:r>
                <a:rPr lang="en-US" sz="2000" dirty="0">
                  <a:solidFill>
                    <a:schemeClr val="bg1"/>
                  </a:solidFill>
                </a:rPr>
                <a:t>().</a:t>
              </a:r>
              <a:r>
                <a:rPr lang="en-US" sz="2000" dirty="0" err="1">
                  <a:solidFill>
                    <a:schemeClr val="bg1"/>
                  </a:solidFill>
                </a:rPr>
                <a:t>GetSharePointOnlineAuthenticatedContextTenant</a:t>
              </a:r>
              <a:r>
                <a:rPr lang="en-US" sz="2000" dirty="0">
                  <a:solidFill>
                    <a:schemeClr val="bg1"/>
                  </a:solidFill>
                </a:rPr>
                <a:t>(</a:t>
              </a:r>
              <a:r>
                <a:rPr lang="en-US" sz="2000" dirty="0" err="1">
                  <a:solidFill>
                    <a:schemeClr val="bg1"/>
                  </a:solidFill>
                </a:rPr>
                <a:t>siteUrl</a:t>
              </a:r>
              <a:r>
                <a:rPr lang="en-US" sz="2000" dirty="0">
                  <a:solidFill>
                    <a:schemeClr val="bg1"/>
                  </a:solidFill>
                </a:rPr>
                <a:t>, </a:t>
              </a:r>
              <a:r>
                <a:rPr lang="en-US" sz="2000" dirty="0" err="1">
                  <a:solidFill>
                    <a:schemeClr val="bg1"/>
                  </a:solidFill>
                </a:rPr>
                <a:t>userName</a:t>
              </a:r>
              <a:r>
                <a:rPr lang="en-US" sz="2000" dirty="0">
                  <a:solidFill>
                    <a:schemeClr val="bg1"/>
                  </a:solidFill>
                </a:rPr>
                <a:t>, password);</a:t>
              </a: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9667446" y="3315765"/>
              <a:ext cx="478564" cy="1870413"/>
            </a:xfrm>
            <a:prstGeom prst="downArrow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936" y="1321293"/>
            <a:ext cx="10870248" cy="1294907"/>
            <a:chOff x="640936" y="1321293"/>
            <a:chExt cx="10870248" cy="1401106"/>
          </a:xfrm>
        </p:grpSpPr>
        <p:grpSp>
          <p:nvGrpSpPr>
            <p:cNvPr id="4" name="Group 3"/>
            <p:cNvGrpSpPr/>
            <p:nvPr/>
          </p:nvGrpSpPr>
          <p:grpSpPr>
            <a:xfrm>
              <a:off x="640936" y="1321293"/>
              <a:ext cx="10870248" cy="1401106"/>
              <a:chOff x="640936" y="1545031"/>
              <a:chExt cx="10870248" cy="1401106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640936" y="1555334"/>
                <a:ext cx="230736" cy="1390803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71671" y="1555334"/>
                <a:ext cx="10639513" cy="13908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99033" y="1545031"/>
                <a:ext cx="10539527" cy="1292662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Class </a:t>
                </a:r>
                <a:r>
                  <a:rPr lang="en-US" sz="2400" dirty="0">
                    <a:solidFill>
                      <a:schemeClr val="bg1"/>
                    </a:solidFill>
                  </a:rPr>
                  <a:t>in the PnP Core library that bundles various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authentication options</a:t>
                </a:r>
                <a:r>
                  <a:rPr lang="en-US" sz="2400" dirty="0">
                    <a:solidFill>
                      <a:schemeClr val="bg1"/>
                    </a:solidFill>
                  </a:rPr>
                  <a:t> (credentials, app-only, interactive) against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different targets</a:t>
                </a:r>
                <a:r>
                  <a:rPr lang="en-US" sz="2400" dirty="0">
                    <a:solidFill>
                      <a:schemeClr val="bg1"/>
                    </a:solidFill>
                  </a:rPr>
                  <a:t> (SharePoint Online, SharePoint 2013 and SharePoint 2016)</a:t>
                </a:r>
                <a:endParaRPr lang="nl-BE" sz="24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Down Arrow 8"/>
              <p:cNvSpPr/>
              <p:nvPr/>
            </p:nvSpPr>
            <p:spPr bwMode="auto">
              <a:xfrm rot="10800000">
                <a:off x="8466508" y="2400881"/>
                <a:ext cx="478564" cy="545256"/>
              </a:xfrm>
              <a:prstGeom prst="downArrow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7" name="Down Arrow 16"/>
            <p:cNvSpPr/>
            <p:nvPr/>
          </p:nvSpPr>
          <p:spPr bwMode="auto">
            <a:xfrm rot="5400000">
              <a:off x="11056406" y="1454974"/>
              <a:ext cx="478564" cy="419355"/>
            </a:xfrm>
            <a:prstGeom prst="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91846" y="904664"/>
            <a:ext cx="3005055" cy="74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User credentials or App-Only?</a:t>
            </a:r>
            <a:endParaRPr kumimoji="0" lang="nl-BE" sz="183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57263" y="1647294"/>
            <a:ext cx="4637111" cy="1442080"/>
            <a:chOff x="1457263" y="1647294"/>
            <a:chExt cx="4637111" cy="1442080"/>
          </a:xfrm>
        </p:grpSpPr>
        <p:sp>
          <p:nvSpPr>
            <p:cNvPr id="7" name="Rounded Rectangle 6"/>
            <p:cNvSpPr/>
            <p:nvPr/>
          </p:nvSpPr>
          <p:spPr>
            <a:xfrm>
              <a:off x="1457263" y="2441733"/>
              <a:ext cx="2530119" cy="6476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Office 365 or On-Premises?</a:t>
              </a:r>
              <a:endParaRPr kumimoji="0" lang="nl-BE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" name="Straight Arrow Connector 14"/>
            <p:cNvCxnSpPr>
              <a:stCxn id="6" idx="2"/>
              <a:endCxn id="7" idx="3"/>
            </p:cNvCxnSpPr>
            <p:nvPr/>
          </p:nvCxnSpPr>
          <p:spPr>
            <a:xfrm flipH="1">
              <a:off x="3987382" y="1647294"/>
              <a:ext cx="2106992" cy="1118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759242" y="1851676"/>
              <a:ext cx="11902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Credentials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5604" y="3089374"/>
            <a:ext cx="2922012" cy="1621484"/>
            <a:chOff x="265604" y="3089374"/>
            <a:chExt cx="2922012" cy="1621484"/>
          </a:xfrm>
        </p:grpSpPr>
        <p:sp>
          <p:nvSpPr>
            <p:cNvPr id="8" name="Rounded Rectangle 7"/>
            <p:cNvSpPr/>
            <p:nvPr/>
          </p:nvSpPr>
          <p:spPr>
            <a:xfrm>
              <a:off x="265604" y="3996071"/>
              <a:ext cx="2922012" cy="7147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 Office365 Authentication</a:t>
              </a:r>
            </a:p>
          </p:txBody>
        </p:sp>
        <p:cxnSp>
          <p:nvCxnSpPr>
            <p:cNvPr id="27" name="Straight Arrow Connector 26"/>
            <p:cNvCxnSpPr>
              <a:stCxn id="7" idx="2"/>
              <a:endCxn id="8" idx="0"/>
            </p:cNvCxnSpPr>
            <p:nvPr/>
          </p:nvCxnSpPr>
          <p:spPr>
            <a:xfrm flipH="1">
              <a:off x="1726610" y="3089374"/>
              <a:ext cx="995713" cy="906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32520" y="3398461"/>
              <a:ext cx="110799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Office 365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56963" y="3083752"/>
            <a:ext cx="3981843" cy="1627106"/>
            <a:chOff x="2276601" y="3083751"/>
            <a:chExt cx="3981843" cy="1627106"/>
          </a:xfrm>
        </p:grpSpPr>
        <p:sp>
          <p:nvSpPr>
            <p:cNvPr id="9" name="Rounded Rectangle 8"/>
            <p:cNvSpPr/>
            <p:nvPr/>
          </p:nvSpPr>
          <p:spPr>
            <a:xfrm>
              <a:off x="3357010" y="3996070"/>
              <a:ext cx="2901434" cy="7147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 NetworkCredentials Authentication</a:t>
              </a:r>
            </a:p>
          </p:txBody>
        </p:sp>
        <p:cxnSp>
          <p:nvCxnSpPr>
            <p:cNvPr id="29" name="Straight Arrow Connector 28"/>
            <p:cNvCxnSpPr>
              <a:endCxn id="9" idx="0"/>
            </p:cNvCxnSpPr>
            <p:nvPr/>
          </p:nvCxnSpPr>
          <p:spPr>
            <a:xfrm>
              <a:off x="2276601" y="3083751"/>
              <a:ext cx="2531126" cy="912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45753" y="3398461"/>
              <a:ext cx="13388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On-Premises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4374" y="1647293"/>
            <a:ext cx="4032647" cy="785765"/>
            <a:chOff x="6094374" y="1647293"/>
            <a:chExt cx="4032647" cy="785765"/>
          </a:xfrm>
        </p:grpSpPr>
        <p:cxnSp>
          <p:nvCxnSpPr>
            <p:cNvPr id="17" name="Straight Arrow Connector 16"/>
            <p:cNvCxnSpPr>
              <a:stCxn id="6" idx="2"/>
              <a:endCxn id="28" idx="1"/>
            </p:cNvCxnSpPr>
            <p:nvPr/>
          </p:nvCxnSpPr>
          <p:spPr>
            <a:xfrm>
              <a:off x="6094374" y="1647293"/>
              <a:ext cx="1502528" cy="461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52324" y="1852980"/>
              <a:ext cx="10246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App-only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596902" y="1785417"/>
              <a:ext cx="2530119" cy="6476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Office 365 or On-Premises?</a:t>
              </a:r>
              <a:endParaRPr kumimoji="0" lang="nl-BE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555945" y="5216768"/>
            <a:ext cx="2862874" cy="6640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defRPr/>
            </a:pPr>
            <a:r>
              <a:rPr lang="da-DK" sz="2000" kern="0" dirty="0" err="1">
                <a:solidFill>
                  <a:sysClr val="windowText" lastClr="000000"/>
                </a:solidFill>
              </a:rPr>
              <a:t>ADFSUserNameMixed</a:t>
            </a:r>
            <a:r>
              <a:rPr lang="da-DK" sz="2000" kern="0" dirty="0">
                <a:solidFill>
                  <a:sysClr val="windowText" lastClr="000000"/>
                </a:solidFill>
              </a:rPr>
              <a:t> Authentication</a:t>
            </a:r>
            <a:endParaRPr lang="nl-BE" sz="20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31200" y="2433058"/>
            <a:ext cx="3030762" cy="1230266"/>
            <a:chOff x="5831200" y="2433058"/>
            <a:chExt cx="3030762" cy="1230266"/>
          </a:xfrm>
        </p:grpSpPr>
        <p:sp>
          <p:nvSpPr>
            <p:cNvPr id="2" name="Rounded Rectangle 1"/>
            <p:cNvSpPr/>
            <p:nvPr/>
          </p:nvSpPr>
          <p:spPr>
            <a:xfrm>
              <a:off x="5831200" y="3085056"/>
              <a:ext cx="2910069" cy="57826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 AzureADAppOnly Authentication</a:t>
              </a:r>
            </a:p>
          </p:txBody>
        </p:sp>
        <p:cxnSp>
          <p:nvCxnSpPr>
            <p:cNvPr id="32" name="Straight Arrow Connector 31"/>
            <p:cNvCxnSpPr>
              <a:stCxn id="28" idx="2"/>
              <a:endCxn id="2" idx="0"/>
            </p:cNvCxnSpPr>
            <p:nvPr/>
          </p:nvCxnSpPr>
          <p:spPr>
            <a:xfrm flipH="1">
              <a:off x="7286235" y="2433058"/>
              <a:ext cx="1575727" cy="65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438806" y="2571182"/>
              <a:ext cx="110799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Office 365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61962" y="2433058"/>
            <a:ext cx="2919709" cy="1230266"/>
            <a:chOff x="8861962" y="2433058"/>
            <a:chExt cx="2919709" cy="1230266"/>
          </a:xfrm>
        </p:grpSpPr>
        <p:sp>
          <p:nvSpPr>
            <p:cNvPr id="11" name="Rounded Rectangle 10"/>
            <p:cNvSpPr/>
            <p:nvPr/>
          </p:nvSpPr>
          <p:spPr>
            <a:xfrm>
              <a:off x="8935359" y="3085056"/>
              <a:ext cx="2846312" cy="57826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 AppOnly Authentication</a:t>
              </a:r>
            </a:p>
          </p:txBody>
        </p:sp>
        <p:cxnSp>
          <p:nvCxnSpPr>
            <p:cNvPr id="34" name="Straight Arrow Connector 33"/>
            <p:cNvCxnSpPr>
              <a:stCxn id="28" idx="2"/>
              <a:endCxn id="11" idx="0"/>
            </p:cNvCxnSpPr>
            <p:nvPr/>
          </p:nvCxnSpPr>
          <p:spPr>
            <a:xfrm>
              <a:off x="8861962" y="2433058"/>
              <a:ext cx="1496553" cy="65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982146" y="2569819"/>
              <a:ext cx="25127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Office 365 + On-Premises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nl-BE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75398" y="3096927"/>
            <a:ext cx="1026124" cy="211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10983" y="3374190"/>
            <a:ext cx="1338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On-Premises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</a:rPr>
              <a:t>with ADFS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00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Manager: Office 365</a:t>
            </a:r>
            <a:endParaRPr lang="nl-BE" dirty="0"/>
          </a:p>
        </p:txBody>
      </p:sp>
      <p:grpSp>
        <p:nvGrpSpPr>
          <p:cNvPr id="23" name="Group 22"/>
          <p:cNvGrpSpPr/>
          <p:nvPr/>
        </p:nvGrpSpPr>
        <p:grpSpPr>
          <a:xfrm>
            <a:off x="559295" y="1073510"/>
            <a:ext cx="10870248" cy="2563779"/>
            <a:chOff x="559295" y="1212849"/>
            <a:chExt cx="10870248" cy="269163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59295" y="1282652"/>
              <a:ext cx="230735" cy="2496868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90030" y="1283227"/>
              <a:ext cx="10639513" cy="24962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575" y="1212849"/>
              <a:ext cx="10417777" cy="269163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Basic options when using registering the add-in via </a:t>
              </a:r>
              <a:r>
                <a:rPr lang="en-US" sz="2400" b="1" dirty="0">
                  <a:solidFill>
                    <a:schemeClr val="bg1"/>
                  </a:solidFill>
                </a:rPr>
                <a:t>SharePoint</a:t>
              </a:r>
              <a:r>
                <a:rPr lang="en-US" sz="2400" dirty="0">
                  <a:solidFill>
                    <a:schemeClr val="bg1"/>
                  </a:solidFill>
                </a:rPr>
                <a:t>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Credentials:</a:t>
              </a:r>
              <a:r>
                <a:rPr lang="en-US" sz="2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GetSharePointOnline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AuthenticatedContextTenant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GetWebLogin</a:t>
              </a:r>
              <a:r>
                <a:rPr lang="en-US" sz="2000" dirty="0" err="1">
                  <a:solidFill>
                    <a:srgbClr val="FFFF00"/>
                  </a:solidFill>
                </a:rPr>
                <a:t>ClientContext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(= interactive login!)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App-Only: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GetAppOnly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9295" y="3517506"/>
            <a:ext cx="10870248" cy="2862322"/>
            <a:chOff x="559295" y="3109423"/>
            <a:chExt cx="10870248" cy="2862322"/>
          </a:xfrm>
        </p:grpSpPr>
        <p:sp>
          <p:nvSpPr>
            <p:cNvPr id="30" name="Rectangle 29"/>
            <p:cNvSpPr/>
            <p:nvPr/>
          </p:nvSpPr>
          <p:spPr bwMode="auto">
            <a:xfrm>
              <a:off x="559295" y="3109704"/>
              <a:ext cx="230735" cy="2752483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90030" y="3110167"/>
              <a:ext cx="10639513" cy="2751922"/>
            </a:xfrm>
            <a:prstGeom prst="rect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5120" y="3109423"/>
              <a:ext cx="10439144" cy="28623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Basic options when using registering the add-in via </a:t>
              </a:r>
              <a:r>
                <a:rPr lang="en-US" sz="2400" b="1" dirty="0">
                  <a:solidFill>
                    <a:schemeClr val="bg1"/>
                  </a:solidFill>
                </a:rPr>
                <a:t>Azure AD</a:t>
              </a:r>
              <a:r>
                <a:rPr lang="en-US" sz="2400" dirty="0">
                  <a:solidFill>
                    <a:schemeClr val="bg1"/>
                  </a:solidFill>
                </a:rPr>
                <a:t>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Credentials: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GetAzureADNativeApplication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(= interactive login!)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nl-BE" sz="2000" b="1" dirty="0" err="1">
                  <a:solidFill>
                    <a:srgbClr val="FFFF00"/>
                  </a:solidFill>
                </a:rPr>
                <a:t>GetAzureADAccessToken</a:t>
              </a:r>
              <a:r>
                <a:rPr lang="nl-BE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nl-BE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(= reuse access token)</a:t>
              </a:r>
              <a:endParaRPr lang="nl-BE" sz="2000" dirty="0">
                <a:solidFill>
                  <a:srgbClr val="FFFF00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A</a:t>
              </a:r>
              <a:r>
                <a:rPr lang="nl-BE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pp-</a:t>
              </a:r>
              <a:r>
                <a:rPr lang="nl-BE" sz="2400" u="sng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Only</a:t>
              </a:r>
              <a:r>
                <a:rPr lang="nl-BE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nl-BE" sz="2000" b="1" dirty="0" err="1">
                  <a:solidFill>
                    <a:srgbClr val="FFFF00"/>
                  </a:solidFill>
                </a:rPr>
                <a:t>GetAzureADAppOnly</a:t>
              </a:r>
              <a:r>
                <a:rPr lang="nl-BE" sz="2000" dirty="0" err="1">
                  <a:solidFill>
                    <a:srgbClr val="FFFF00"/>
                  </a:solidFill>
                </a:rPr>
                <a:t>AuthenticatedContext</a:t>
              </a:r>
              <a:endParaRPr lang="nl-BE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GetAzureADAccessToken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000" dirty="0">
                  <a:solidFill>
                    <a:schemeClr val="bg1"/>
                  </a:solidFill>
                </a:rPr>
                <a:t> (= reuse access token)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6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926070" cy="917575"/>
          </a:xfrm>
        </p:spPr>
        <p:txBody>
          <a:bodyPr/>
          <a:lstStyle/>
          <a:p>
            <a:r>
              <a:rPr lang="en-US" dirty="0"/>
              <a:t>Authentication Manager: On-Premises</a:t>
            </a:r>
            <a:endParaRPr lang="nl-BE" dirty="0"/>
          </a:p>
        </p:txBody>
      </p:sp>
      <p:grpSp>
        <p:nvGrpSpPr>
          <p:cNvPr id="23" name="Group 22"/>
          <p:cNvGrpSpPr/>
          <p:nvPr/>
        </p:nvGrpSpPr>
        <p:grpSpPr>
          <a:xfrm>
            <a:off x="559295" y="1178014"/>
            <a:ext cx="10870248" cy="2563806"/>
            <a:chOff x="559295" y="1212849"/>
            <a:chExt cx="10870248" cy="2691661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59295" y="1282652"/>
              <a:ext cx="230735" cy="2621858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90030" y="1283227"/>
              <a:ext cx="10639513" cy="26212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575" y="1212849"/>
              <a:ext cx="10417777" cy="269163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Basic options when using registering the add-in via </a:t>
              </a:r>
              <a:r>
                <a:rPr lang="en-US" sz="2400" b="1" dirty="0">
                  <a:solidFill>
                    <a:schemeClr val="bg1"/>
                  </a:solidFill>
                </a:rPr>
                <a:t>SharePoint</a:t>
              </a:r>
              <a:r>
                <a:rPr lang="en-US" sz="2400" dirty="0">
                  <a:solidFill>
                    <a:schemeClr val="bg1"/>
                  </a:solidFill>
                </a:rPr>
                <a:t>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Credentials:</a:t>
              </a:r>
              <a:r>
                <a:rPr lang="en-US" sz="2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GetNetworkCredential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GetADFSUserNameMixed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App-Only: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GetAppOnly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Dev_Platform_TEMPLATEV2" id="{C5D7A68D-493B-D74B-B3ED-7E2DDFA07D58}" vid="{79239F1D-CC65-A14B-B9FD-0AE5856B7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Office_Dev_Platform_TEMPLATE</Template>
  <TotalTime>0</TotalTime>
  <Words>504</Words>
  <Application>Microsoft Office PowerPoint</Application>
  <PresentationFormat>Brugerdefineret</PresentationFormat>
  <Paragraphs>92</Paragraphs>
  <Slides>7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5" baseType="lpstr">
      <vt:lpstr>Arial</vt:lpstr>
      <vt:lpstr>Consolas</vt:lpstr>
      <vt:lpstr>Segoe Light</vt:lpstr>
      <vt:lpstr>Segoe UI</vt:lpstr>
      <vt:lpstr>Segoe UI Black</vt:lpstr>
      <vt:lpstr>Segoe UI Light</vt:lpstr>
      <vt:lpstr>Wingdings</vt:lpstr>
      <vt:lpstr>6-30540_Office_365_CloudRoadShow</vt:lpstr>
      <vt:lpstr>Authentication Manager</vt:lpstr>
      <vt:lpstr>Agenda authentication manager</vt:lpstr>
      <vt:lpstr>Authentication Manager use cases</vt:lpstr>
      <vt:lpstr>Introduction to the PnP Authentication Manager</vt:lpstr>
      <vt:lpstr>Authentication</vt:lpstr>
      <vt:lpstr>Authentication Manager: Office 365</vt:lpstr>
      <vt:lpstr>Authentication Manager: On-Premises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2018-11-11T14:01:58Z</dcterms:created>
  <dcterms:modified xsi:type="dcterms:W3CDTF">2018-11-11T14:02:19Z</dcterms:modified>
</cp:coreProperties>
</file>