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Amatic SC" panose="020B060402020202020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228" y="5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766841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a" b="1"/>
              <a:t>(Fischer)</a:t>
            </a:r>
          </a:p>
          <a:p>
            <a:pPr lvl="0">
              <a:spcBef>
                <a:spcPts val="0"/>
              </a:spcBef>
              <a:buNone/>
            </a:pPr>
            <a:endParaRPr b="1"/>
          </a:p>
          <a:p>
            <a:pPr lvl="0">
              <a:spcBef>
                <a:spcPts val="0"/>
              </a:spcBef>
              <a:buNone/>
            </a:pPr>
            <a:r>
              <a:rPr lang="da"/>
              <a:t>Velkommen!</a:t>
            </a:r>
          </a:p>
          <a:p>
            <a:pPr lvl="0">
              <a:spcBef>
                <a:spcPts val="0"/>
              </a:spcBef>
              <a:buNone/>
            </a:pPr>
            <a:r>
              <a:rPr lang="da"/>
              <a:t>Præsentere projekt “Enighed om Historik i Distribuerede DCR-grafer”.</a:t>
            </a:r>
          </a:p>
          <a:p>
            <a:pPr lvl="0">
              <a:spcBef>
                <a:spcPts val="0"/>
              </a:spcBef>
              <a:buNone/>
            </a:pPr>
            <a:r>
              <a:rPr lang="da"/>
              <a:t>Vi vil gennemgå vores løsninger, hvilke udfordringer vi har haft og diskutere hvad man kan undersøge herfra.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da">
                <a:solidFill>
                  <a:schemeClr val="dk2"/>
                </a:solidFill>
              </a:rPr>
              <a:t>DET ER IKKE ELECTION I DEN KLASSISKE FORSTAND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da">
                <a:solidFill>
                  <a:schemeClr val="dk2"/>
                </a:solidFill>
              </a:rPr>
              <a:t>Global historik som </a:t>
            </a:r>
            <a:r>
              <a:rPr lang="da" i="1">
                <a:solidFill>
                  <a:schemeClr val="dk2"/>
                </a:solidFill>
              </a:rPr>
              <a:t>proposed value (Mikael)</a:t>
            </a:r>
          </a:p>
          <a:p>
            <a:pPr marL="914400" lvl="1" indent="-2286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da" i="1">
                <a:solidFill>
                  <a:schemeClr val="dk2"/>
                </a:solidFill>
              </a:rPr>
              <a:t>Klienten har fundet en værdi som alle i systemet er i stand til at acceptere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da">
                <a:solidFill>
                  <a:schemeClr val="dk2"/>
                </a:solidFill>
              </a:rPr>
              <a:t>Events accepterer </a:t>
            </a:r>
            <a:r>
              <a:rPr lang="da" i="1">
                <a:solidFill>
                  <a:schemeClr val="dk2"/>
                </a:solidFill>
              </a:rPr>
              <a:t>proposed value</a:t>
            </a:r>
            <a:r>
              <a:rPr lang="da">
                <a:solidFill>
                  <a:schemeClr val="dk2"/>
                </a:solidFill>
              </a:rPr>
              <a:t> hvis den er gyldig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da">
                <a:solidFill>
                  <a:schemeClr val="dk2"/>
                </a:solidFill>
              </a:rPr>
              <a:t>Hvis de kan finde deres egen order of execution.</a:t>
            </a:r>
          </a:p>
          <a:p>
            <a:pPr marL="914400" lvl="1" indent="-2286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da">
                <a:solidFill>
                  <a:schemeClr val="dk2"/>
                </a:solidFill>
              </a:rPr>
              <a:t>“Mini-collapse”</a:t>
            </a:r>
          </a:p>
          <a:p>
            <a:pPr marL="457200" lvl="0" indent="-29845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da">
                <a:solidFill>
                  <a:schemeClr val="dk2"/>
                </a:solidFill>
              </a:rPr>
              <a:t>Forbedringer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da">
                <a:solidFill>
                  <a:schemeClr val="dk2"/>
                </a:solidFill>
              </a:rPr>
              <a:t>Udvid med two-phase transaction modellen</a:t>
            </a:r>
          </a:p>
          <a:p>
            <a:pPr marL="1371600" lvl="2" indent="-228600">
              <a:spcBef>
                <a:spcPts val="0"/>
              </a:spcBef>
              <a:buClr>
                <a:schemeClr val="dk2"/>
              </a:buClr>
            </a:pPr>
            <a:r>
              <a:rPr lang="da">
                <a:solidFill>
                  <a:schemeClr val="dk1"/>
                </a:solidFill>
              </a:rPr>
              <a:t>Det der er opnået enighed om, gemmes som sandhed - det er fremover indiskutabelt.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da">
                <a:solidFill>
                  <a:schemeClr val="dk2"/>
                </a:solidFill>
              </a:rPr>
              <a:t>Brug en etableret algoritme.</a:t>
            </a:r>
          </a:p>
          <a:p>
            <a:pPr marL="1371600" lvl="2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da"/>
              <a:t>Da vi har sagt man kun gør dette hvis man ikke har snyd, og vi kan kontakte alle direkte, kunne Paxos eller RAFT bruges.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da"/>
              <a:t>(figur?)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a"/>
              <a:t>Vis workflowet demoen baserer sig på.</a:t>
            </a:r>
          </a:p>
          <a:p>
            <a:pPr lvl="0" rtl="0">
              <a:spcBef>
                <a:spcPts val="0"/>
              </a:spcBef>
              <a:buNone/>
            </a:pPr>
            <a:r>
              <a:rPr lang="da"/>
              <a:t>Vi vil bruge dette workflow som et case for algoritmerne i vores program.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da"/>
              <a:t>Gather </a:t>
            </a:r>
            <a:r>
              <a:rPr lang="da" b="1"/>
              <a:t>(Fischer)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da"/>
              <a:t>Indsamling af lokal historik fra alle events - Actions i total strict order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da"/>
              <a:t>Merge </a:t>
            </a:r>
            <a:r>
              <a:rPr lang="da" b="1"/>
              <a:t>(Fischer)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da"/>
              <a:t>Actions forénes i historik på tværs af events vha. happens-before-relations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da"/>
              <a:t>Happens-before ud fra tilsvarende Action-typer, timestamps og ID’er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da"/>
              <a:t>Danner strict partial order af alle Actions sket i workflowet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da"/>
              <a:t>Collapse </a:t>
            </a:r>
            <a:r>
              <a:rPr lang="da" b="1"/>
              <a:t>(Mikael)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da"/>
              <a:t>Vi ved jo hvilke actions der er en del af en execution, og kan derfor samle disse actions, og deres edges til “executions”.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da"/>
              <a:t>Dette gøres ved at samle alle actions fra “Execute Start” til “Execute Finish” samt de actions der tilsvarer executionens udgående actions.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da"/>
              <a:t>Derefter samles kanter og oversættes til de nye “Executions” så der stadig er happens before mellem disse.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da"/>
              <a:t>Når alle executions er collapsed, kan der sagtens være overskydende edges tilbage.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da"/>
              <a:t>Reduction</a:t>
            </a:r>
            <a:r>
              <a:rPr lang="da" b="1"/>
              <a:t> (Wind)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da"/>
              <a:t>På denne order of history kan vi se at der er en redundant edge mellem a og c - da vi læser det som A happens before C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da"/>
              <a:t>Men da A happens before B og B happens before C, så ved vi allerede at A happens before C og det er derfor redundant.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da"/>
              <a:t>Så vi finder minimal equivalent graph som transitive reduction finder.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da"/>
              <a:t>Som vi kan se fjerner transitive reduction disse redundante edges.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da"/>
              <a:t>Algoritmen er ikke så optimeret.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a" b="1">
                <a:solidFill>
                  <a:schemeClr val="dk1"/>
                </a:solidFill>
              </a:rPr>
              <a:t>(Fischer)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da"/>
              <a:t>Beskrevet indsamling, oprettelse af order of execution uden snyd</a:t>
            </a:r>
          </a:p>
          <a:p>
            <a:pPr marL="457200" lvl="0" indent="-228600" rtl="0">
              <a:spcBef>
                <a:spcPts val="0"/>
              </a:spcBef>
            </a:pPr>
            <a:r>
              <a:rPr lang="da"/>
              <a:t>Introducerer nu snydende processer, der hoster event.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da" b="1">
                <a:solidFill>
                  <a:schemeClr val="dk1"/>
                </a:solidFill>
              </a:rPr>
              <a:t>Fischer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da"/>
              <a:t>Overholde workflowets definition 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da"/>
              <a:t>Relationer er korrekte - må ikke exclude events der ikke er exclude-relation til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da"/>
              <a:t>Eksekveringer indeholder alt - alle relationer repræsenteret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da"/>
              <a:t>Eksekvering kun i korrekt marking 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da"/>
              <a:t>Overholde serial ækvivalens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da"/>
              <a:t>Event “låst” når det executer - ingen indgående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da"/>
              <a:t>Relationer sker ens på begge sider af events (Include, Check =&gt; IncludeBy, CheckBy)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da"/>
              <a:t>Overholde Lamports logical clocks - stigende timestamps - lokal orden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da"/>
              <a:t>Historik indeholder kun hvad der er sket: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da"/>
              <a:t>ikke tilføjet actions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da"/>
              <a:t>ikke ændret actions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da"/>
              <a:t>ikke fjernet actions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da" b="1"/>
              <a:t>Fischer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da"/>
              <a:t>Inddeles i konsistent og inkonsistent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da"/>
              <a:t>Inkonsistent: 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da"/>
              <a:t>regelbrud, kan ikke være sket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da"/>
              <a:t>dækkes af tjek af lokal historik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da"/>
              <a:t>ofte identifiable - hvem har snydt?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da"/>
              <a:t>Konsistent 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da"/>
              <a:t>Uenighed omkring hvad der er sket, men kan godt være sket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da"/>
              <a:t>Uenighed omkring tid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da"/>
              <a:t>Dækkes af pair validation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da"/>
              <a:t>Kun måske observable, medmindre samarbejde om snyd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None/>
            </a:pPr>
            <a:endParaRPr>
              <a:solidFill>
                <a:schemeClr val="dk2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None/>
            </a:pPr>
            <a:r>
              <a:rPr lang="da">
                <a:solidFill>
                  <a:schemeClr val="dk2"/>
                </a:solidFill>
              </a:rPr>
              <a:t>Vi skelner mellem om noget er observable - at vi kan finde ud af det er sket (Mikael)</a:t>
            </a:r>
            <a:br>
              <a:rPr lang="da">
                <a:solidFill>
                  <a:schemeClr val="dk2"/>
                </a:solidFill>
              </a:rPr>
            </a:br>
            <a:r>
              <a:rPr lang="da">
                <a:solidFill>
                  <a:schemeClr val="dk2"/>
                </a:solidFill>
              </a:rPr>
              <a:t>og om noget er identifiable - om vi kan finde ud af hvem der har gjort det.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da">
                <a:solidFill>
                  <a:schemeClr val="dk2"/>
                </a:solidFill>
              </a:rPr>
              <a:t>Inkonsistent snyd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da">
                <a:solidFill>
                  <a:schemeClr val="dk2"/>
                </a:solidFill>
              </a:rPr>
              <a:t>Seriel ækvivalens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da">
                <a:solidFill>
                  <a:schemeClr val="dk2"/>
                </a:solidFill>
              </a:rPr>
              <a:t>Lamports logical clock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da">
                <a:solidFill>
                  <a:schemeClr val="dk2"/>
                </a:solidFill>
              </a:rPr>
              <a:t>DCR Regler (Observable, ikke identifiable)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da">
                <a:solidFill>
                  <a:schemeClr val="dk2"/>
                </a:solidFill>
              </a:rPr>
              <a:t>Dette kan dækkes hovedsageligt med validering af den lokale historik - med undtagelsen af eksekverbar marking som kræver simulation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da">
                <a:solidFill>
                  <a:schemeClr val="dk2"/>
                </a:solidFill>
              </a:rPr>
              <a:t>De fleste af disse kan laves så de er identifiable (få undtagelser som kan arbejdes omkring ved at lave flere tjeks under kørsel (DCR regler))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da">
                <a:solidFill>
                  <a:schemeClr val="dk2"/>
                </a:solidFill>
              </a:rPr>
              <a:t>WIND: (eneste enhed man kan lave er en hel execution hvis man overholder alt andet)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da">
                <a:solidFill>
                  <a:schemeClr val="dk2"/>
                </a:solidFill>
              </a:rPr>
              <a:t>Konsistent snyd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da">
                <a:solidFill>
                  <a:schemeClr val="dk2"/>
                </a:solidFill>
              </a:rPr>
              <a:t>Uenighed omkring tid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da">
                <a:solidFill>
                  <a:schemeClr val="dk2"/>
                </a:solidFill>
              </a:rPr>
              <a:t>Uenighed omkring hvad der er sket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da">
                <a:solidFill>
                  <a:schemeClr val="dk2"/>
                </a:solidFill>
              </a:rPr>
              <a:t>Dette kan dækkes af pair validation som finder ud af om to events er </a:t>
            </a:r>
            <a:r>
              <a:rPr lang="da" b="1">
                <a:solidFill>
                  <a:schemeClr val="dk2"/>
                </a:solidFill>
              </a:rPr>
              <a:t>enige</a:t>
            </a:r>
            <a:r>
              <a:rPr lang="da">
                <a:solidFill>
                  <a:schemeClr val="dk2"/>
                </a:solidFill>
              </a:rPr>
              <a:t>.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da">
                <a:solidFill>
                  <a:schemeClr val="dk2"/>
                </a:solidFill>
              </a:rPr>
              <a:t>Disse er kun observable (ØV) og i mange tilfælde ikke engang observable (kun når snydere er alene eller arbejder sammen)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a"/>
              <a:t>Eksekvering skal kun ske i en rigtig marking (Wind)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da"/>
              <a:t>I simulation laver vi en lokal eksekvering af den concurrent order of execution.</a:t>
            </a:r>
          </a:p>
          <a:p>
            <a:pPr lvl="0">
              <a:spcBef>
                <a:spcPts val="0"/>
              </a:spcBef>
              <a:buNone/>
            </a:pPr>
            <a:r>
              <a:rPr lang="da"/>
              <a:t>Dette gøres med topological order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da"/>
              <a:t>Dette er okay fordi: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da"/>
              <a:t>Concurrent executions må ske mellem events der er independent og derfor er marking den samme om man gør det ene eller andet først efterfulgt af det andet.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da"/>
              <a:t>Og alt hvad der er en orden for passer stadig da de må være sket i en marking efter det forrige er sket.</a:t>
            </a:r>
          </a:p>
          <a:p>
            <a:pPr lvl="0" rtl="0">
              <a:spcBef>
                <a:spcPts val="0"/>
              </a:spcBef>
              <a:buNone/>
            </a:pPr>
            <a:r>
              <a:rPr lang="da"/>
              <a:t>gennemgå eksemplet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a">
                <a:solidFill>
                  <a:schemeClr val="dk1"/>
                </a:solidFill>
              </a:rPr>
              <a:t>Det er muligt at finde ud af om det er ulovligt - selvom at events er ‘enige om at det er sket (Wind)</a:t>
            </a:r>
          </a:p>
          <a:p>
            <a:pPr lvl="0">
              <a:spcBef>
                <a:spcPts val="0"/>
              </a:spcBef>
              <a:buNone/>
            </a:pPr>
            <a:r>
              <a:rPr lang="da">
                <a:solidFill>
                  <a:schemeClr val="dk1"/>
                </a:solidFill>
              </a:rPr>
              <a:t>Eksemplet.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da">
                <a:solidFill>
                  <a:schemeClr val="dk1"/>
                </a:solidFill>
              </a:rPr>
              <a:t>	Her eksekverer D før det må. I dette tilfælde kan vi ikke sige om det er D der snyder eller B og C der har oplyst forkerte informationer.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da">
                <a:solidFill>
                  <a:schemeClr val="dk1"/>
                </a:solidFill>
              </a:rPr>
              <a:t>Simulation kræver at der ikke er fundet andre fejl og at det er sat sammen da rækkefølgen ellers kan betyde noget da dependent events kan være concurrent.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9845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da"/>
              <a:t>DCR grafens form (Mikael)</a:t>
            </a:r>
          </a:p>
          <a:p>
            <a:pPr marL="914400" lvl="1" indent="-29845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da"/>
              <a:t>Connectivity (forsøg at begræns isolering af snydere)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da"/>
              <a:t>Distribuering af events mellem samarbejdspartnere (Man stoler på sine “egne” events, men ikke nødvendigvis på samarbejdspartnernes)</a:t>
            </a:r>
          </a:p>
          <a:p>
            <a:pPr marL="914400" lvl="1" indent="-2286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da"/>
              <a:t>Begge af disse bestemmer om man kan benytte pair validation effektivt.</a:t>
            </a:r>
          </a:p>
          <a:p>
            <a:pPr marL="457200" lvl="0" indent="-29845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da"/>
              <a:t>Udvidelser </a:t>
            </a:r>
            <a:r>
              <a:rPr lang="da" b="1"/>
              <a:t>(Fischer)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da"/>
              <a:t>Er det muligt?</a:t>
            </a:r>
          </a:p>
          <a:p>
            <a:pPr marL="1371600" lvl="2" indent="-2286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da"/>
              <a:t>Kan undersøges - men i mange tilfælde vil man miste concurrency og få meget restriktivt workflow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da"/>
              <a:t>Introduktion af “sladre-relation”?</a:t>
            </a:r>
          </a:p>
          <a:p>
            <a:pPr marL="1371600" lvl="2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da"/>
              <a:t>Kan gøres smart (evt. én-til-én mellem virksomheder)</a:t>
            </a:r>
          </a:p>
          <a:p>
            <a:pPr marL="1371600" lvl="2" indent="-228600" rtl="0">
              <a:spcBef>
                <a:spcPts val="0"/>
              </a:spcBef>
              <a:buClr>
                <a:srgbClr val="000000"/>
              </a:buClr>
            </a:pPr>
            <a:r>
              <a:rPr lang="da"/>
              <a:t>Overvej oprettelse, ikke begrænse concurrency for meget - lås ved sladring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da">
                <a:solidFill>
                  <a:schemeClr val="dk2"/>
                </a:solidFill>
              </a:rPr>
              <a:t>Hvorfor bruges consensus ikke i større grad? (Mikael)</a:t>
            </a:r>
          </a:p>
          <a:p>
            <a:pPr marL="914400" lvl="1" indent="-2286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da">
                <a:solidFill>
                  <a:schemeClr val="dk2"/>
                </a:solidFill>
              </a:rPr>
              <a:t>“Samme” Information er kun på 2 events - Byzantines generel problem kan ikke løses med 2.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da">
                <a:solidFill>
                  <a:schemeClr val="dk2"/>
                </a:solidFill>
              </a:rPr>
              <a:t>Uenigheder kan ikke altid løses ved at vælge majoriteten -det er ofte virkeligheden vi snakker om (sende et brev., overføre penge gennem banken)</a:t>
            </a:r>
          </a:p>
          <a:p>
            <a:pPr marL="914400" lvl="1" indent="-2286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da">
                <a:solidFill>
                  <a:schemeClr val="dk2"/>
                </a:solidFill>
              </a:rPr>
              <a:t>Uenigheder skal løses mellem de virkelige parter.</a:t>
            </a:r>
          </a:p>
          <a:p>
            <a:pPr marL="457200" lvl="0" indent="-29845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da">
                <a:solidFill>
                  <a:schemeClr val="dk2"/>
                </a:solidFill>
              </a:rPr>
              <a:t>Hvad giver validation som consensus ikke giver? (Mikael)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da">
                <a:solidFill>
                  <a:schemeClr val="dk2"/>
                </a:solidFill>
              </a:rPr>
              <a:t>Inkonsistent snyd fanges </a:t>
            </a:r>
          </a:p>
          <a:p>
            <a: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da">
                <a:solidFill>
                  <a:schemeClr val="dk2"/>
                </a:solidFill>
              </a:rPr>
              <a:t>man kunne godt blive enige om noget der ikke var lovligt hvis kun consensus bruges</a:t>
            </a:r>
          </a:p>
          <a:p>
            <a:pPr marL="457200" lvl="0" indent="-29845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da">
                <a:solidFill>
                  <a:schemeClr val="dk2"/>
                </a:solidFill>
              </a:rPr>
              <a:t>Hvordan kunne man ændre problemet til at bruge consensus mere? (Wind)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da">
                <a:solidFill>
                  <a:schemeClr val="dk2"/>
                </a:solidFill>
              </a:rPr>
              <a:t>Flere processer for et event</a:t>
            </a:r>
          </a:p>
          <a:p>
            <a:pPr marL="1371600" lvl="2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da">
                <a:solidFill>
                  <a:schemeClr val="dk2"/>
                </a:solidFill>
              </a:rPr>
              <a:t>Så kunne majoriteten stemme om hvilken værdi der var rigtig</a:t>
            </a:r>
          </a:p>
          <a:p>
            <a:pPr marL="1371600" lvl="2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da">
                <a:solidFill>
                  <a:schemeClr val="dk2"/>
                </a:solidFill>
              </a:rPr>
              <a:t>Stadig problemer fordi hvilken samarbejdspartner skal have majoriteten (det er ikke os mod de få onde hackere (altid))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da">
                <a:solidFill>
                  <a:schemeClr val="dk2"/>
                </a:solidFill>
              </a:rPr>
              <a:t>Bliv enige om historikken under kørslen</a:t>
            </a:r>
          </a:p>
          <a:p>
            <a:pPr marL="1371600" lvl="2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da">
                <a:solidFill>
                  <a:schemeClr val="dk2"/>
                </a:solidFill>
              </a:rPr>
              <a:t>Umiddelbart smart men et helt anden approach</a:t>
            </a:r>
          </a:p>
          <a:p>
            <a:pPr marL="1371600" lvl="2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da">
                <a:solidFill>
                  <a:schemeClr val="dk2"/>
                </a:solidFill>
              </a:rPr>
              <a:t>Hvad var det negative????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da" b="1"/>
              <a:t>(Fischer)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da"/>
              <a:t>Motivation </a:t>
            </a:r>
          </a:p>
          <a:p>
            <a: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27272"/>
            </a:pPr>
            <a:r>
              <a:rPr lang="da"/>
              <a:t>Workflows er effektiv modellering arbejdsgange/krav</a:t>
            </a:r>
          </a:p>
          <a:p>
            <a: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27272"/>
            </a:pPr>
            <a:r>
              <a:rPr lang="da"/>
              <a:t>Samarbejde - har samarbejdspartner snydt?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da"/>
              <a:t>Historik interessant hvis økonomiske udeståender</a:t>
            </a:r>
          </a:p>
          <a:p>
            <a: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27272"/>
            </a:pPr>
            <a:r>
              <a:rPr lang="da"/>
              <a:t>Hjælper m. spotte brud på krav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da"/>
              <a:t>giver overblik/forståelse over udført arbejdsgang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da"/>
              <a:t>Ikke trivielt </a:t>
            </a:r>
          </a:p>
          <a:p>
            <a: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da"/>
              <a:t>DCR tillader løkker - ingen historie ud fra current state</a:t>
            </a:r>
          </a:p>
          <a:p>
            <a:pPr marL="1371600" lvl="2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da"/>
              <a:t>Enkelt process kan ikke kontaktes for ordnet historik - distribueret</a:t>
            </a:r>
          </a:p>
          <a:p>
            <a:pPr marL="1371600" lvl="2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da"/>
              <a:t>Snydende processer kan snyde på flere måder</a:t>
            </a:r>
          </a:p>
          <a:p>
            <a:pPr marL="1371600" lvl="2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da"/>
              <a:t>kan rotte sig sammen</a:t>
            </a:r>
          </a:p>
          <a:p>
            <a:pPr marL="1371600" lvl="2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da"/>
              <a:t>vil gerne forsøge at skjule deres snyd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da"/>
              <a:t>Mål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da"/>
              <a:t>Find global historik som en ordnet række af executions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da"/>
              <a:t>Hvis muligt - snyd observeres (evt. identificeres)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da"/>
              <a:t>Fokusskift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da"/>
              <a:t>Consensus</a:t>
            </a:r>
          </a:p>
          <a:p>
            <a:pPr marL="1371600" lvl="2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da"/>
              <a:t>Snydende processer kunne ikke håndteres med eksisterende consensus-metoder</a:t>
            </a:r>
          </a:p>
          <a:p>
            <a:pPr marL="1371600" lvl="2" indent="-2286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da"/>
              <a:t>Håndterer snyd vha. validering</a:t>
            </a:r>
          </a:p>
          <a:p>
            <a: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da"/>
              <a:t>Væk fra peer-to-peer indsamling</a:t>
            </a:r>
          </a:p>
          <a:p>
            <a:pPr marL="1371600" lvl="2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da"/>
              <a:t>Skabte uforudsigelige problemer specielt med snydende processer</a:t>
            </a:r>
          </a:p>
          <a:p>
            <a:pPr marL="1371600" lvl="2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da"/>
              <a:t>Svært at få uberørt historik gennem snydende event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da" b="1"/>
              <a:t>Fischer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da"/>
              <a:t>Forudsætninger 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da"/>
              <a:t>Omvendte conditions - tjekker om executed/excluded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da"/>
              <a:t>Pessimistisk concurrency - låse i alfabetisk rækkefølge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da"/>
              <a:t>Synkron kommunikation vha. HTTP/TCP - leveringsbekræftelse/genforsøg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da"/>
              <a:t>Executions og Actions 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da"/>
              <a:t>Skal finde en repræsentation af hvad historik er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da"/>
              <a:t>Actions konsekvens af en execution 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da"/>
              <a:t>Dvs. execution er sæt af actions - svarer til effekt af execution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da"/>
              <a:t>Pga. relationer er execution distribueret mellem flere event-historikker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</a:pPr>
            <a:r>
              <a:rPr lang="da" i="1">
                <a:solidFill>
                  <a:schemeClr val="dk1"/>
                </a:solidFill>
              </a:rPr>
              <a:t>Figur: </a:t>
            </a:r>
            <a:r>
              <a:rPr lang="da">
                <a:solidFill>
                  <a:schemeClr val="dk1"/>
                </a:solidFill>
              </a:rPr>
              <a:t>Historik for eksekvering af A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da" i="1">
                <a:solidFill>
                  <a:schemeClr val="dk1"/>
                </a:solidFill>
              </a:rPr>
              <a:t>Figur:</a:t>
            </a:r>
            <a:r>
              <a:rPr lang="da">
                <a:solidFill>
                  <a:schemeClr val="dk1"/>
                </a:solidFill>
              </a:rPr>
              <a:t> Actions er ovaler, events er cirkler </a:t>
            </a:r>
            <a:r>
              <a:rPr lang="da"/>
              <a:t> </a:t>
            </a:r>
          </a:p>
          <a:p>
            <a:pPr marL="914400" lvl="1" indent="-228600" rtl="0">
              <a:spcBef>
                <a:spcPts val="0"/>
              </a:spcBef>
              <a:buClr>
                <a:schemeClr val="dk2"/>
              </a:buClr>
            </a:pPr>
            <a:r>
              <a:rPr lang="da">
                <a:solidFill>
                  <a:schemeClr val="dk1"/>
                </a:solidFill>
              </a:rPr>
              <a:t>Historik er strict partial order - order of execution derfor også </a:t>
            </a:r>
            <a:r>
              <a:rPr lang="da" i="1">
                <a:solidFill>
                  <a:schemeClr val="dk1"/>
                </a:solidFill>
              </a:rPr>
              <a:t>strict partial order</a:t>
            </a:r>
          </a:p>
          <a:p>
            <a:pPr marL="914400" lvl="1" indent="-228600" rtl="0">
              <a:spcBef>
                <a:spcPts val="0"/>
              </a:spcBef>
              <a:buClr>
                <a:schemeClr val="dk1"/>
              </a:buClr>
            </a:pPr>
            <a:r>
              <a:rPr lang="da">
                <a:solidFill>
                  <a:schemeClr val="dk1"/>
                </a:solidFill>
              </a:rPr>
              <a:t>Irreflexiv: Action kan ikke ske før sig selv</a:t>
            </a:r>
          </a:p>
          <a:p>
            <a:pPr marL="914400" lvl="1" indent="-228600" rtl="0">
              <a:spcBef>
                <a:spcPts val="0"/>
              </a:spcBef>
              <a:buClr>
                <a:schemeClr val="dk1"/>
              </a:buClr>
            </a:pPr>
            <a:r>
              <a:rPr lang="da">
                <a:solidFill>
                  <a:schemeClr val="dk1"/>
                </a:solidFill>
              </a:rPr>
              <a:t>Antisymmetri: Action må ikke ske før og efter B da cycle</a:t>
            </a:r>
          </a:p>
          <a:p>
            <a:pPr marL="914400" lvl="1" indent="-228600" rtl="0">
              <a:spcBef>
                <a:spcPts val="0"/>
              </a:spcBef>
              <a:buClr>
                <a:schemeClr val="dk1"/>
              </a:buClr>
            </a:pPr>
            <a:r>
              <a:rPr lang="da">
                <a:solidFill>
                  <a:schemeClr val="dk1"/>
                </a:solidFill>
              </a:rPr>
              <a:t>Transitiv</a:t>
            </a:r>
          </a:p>
          <a:p>
            <a:pPr marL="914400" lvl="1" indent="-228600" rtl="0">
              <a:spcBef>
                <a:spcPts val="0"/>
              </a:spcBef>
              <a:buClr>
                <a:schemeClr val="dk1"/>
              </a:buClr>
            </a:pPr>
            <a:r>
              <a:rPr lang="da">
                <a:solidFill>
                  <a:schemeClr val="dk1"/>
                </a:solidFill>
              </a:rPr>
              <a:t>Repræsenteret som DAC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da" b="1"/>
              <a:t>Fischer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a" i="1"/>
              <a:t>Figur: </a:t>
            </a:r>
            <a:r>
              <a:rPr lang="da"/>
              <a:t>Viser tre executions, hvor A og C sker concurrently 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da">
                <a:solidFill>
                  <a:schemeClr val="dk1"/>
                </a:solidFill>
              </a:rPr>
              <a:t>Concurrent executions medfører independent events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da">
                <a:solidFill>
                  <a:schemeClr val="dk1"/>
                </a:solidFill>
              </a:rPr>
              <a:t>Events er independent hvis: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da">
                <a:solidFill>
                  <a:schemeClr val="dk1"/>
                </a:solidFill>
              </a:rPr>
              <a:t>Cause: eksekvering af event påvirker ikke eksekverbarhed af andet event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da">
                <a:solidFill>
                  <a:schemeClr val="dk1"/>
                </a:solidFill>
              </a:rPr>
              <a:t>Effect: rækkefølge af eksekvering giver samme marking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a"/>
              <a:t>Opsummering: har koncept om historik der tillader asynkrone executions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a"/>
              <a:t>Finde order of execution uden snyd fra følgende </a:t>
            </a:r>
            <a:r>
              <a:rPr lang="da">
                <a:solidFill>
                  <a:schemeClr val="dk1"/>
                </a:solidFill>
              </a:rPr>
              <a:t>algoritmer - beskrevet på </a:t>
            </a:r>
            <a:r>
              <a:rPr lang="da"/>
              <a:t>slides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a" b="1"/>
              <a:t>Fischer</a:t>
            </a:r>
          </a:p>
          <a:p>
            <a:pPr lvl="0">
              <a:spcBef>
                <a:spcPts val="0"/>
              </a:spcBef>
              <a:buNone/>
            </a:pPr>
            <a:endParaRPr b="1"/>
          </a:p>
          <a:p>
            <a:pPr marL="457200" lvl="0" indent="-228600" rtl="0">
              <a:spcBef>
                <a:spcPts val="0"/>
              </a:spcBef>
            </a:pPr>
            <a:r>
              <a:rPr lang="da"/>
              <a:t>Client indsamler fra alle processer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da"/>
              <a:t>Central-server tilgang</a:t>
            </a:r>
          </a:p>
          <a:p>
            <a:pPr marL="457200" lvl="0" indent="-228600" rtl="0">
              <a:spcBef>
                <a:spcPts val="0"/>
              </a:spcBef>
            </a:pPr>
            <a:r>
              <a:rPr lang="da"/>
              <a:t>Fordele v. central-server</a:t>
            </a:r>
          </a:p>
          <a:p>
            <a:pPr marL="914400" lvl="1" indent="-228600" rtl="0">
              <a:spcBef>
                <a:spcPts val="0"/>
              </a:spcBef>
            </a:pPr>
            <a:r>
              <a:rPr lang="da"/>
              <a:t>Mere sikker ift. snydende processer</a:t>
            </a:r>
          </a:p>
          <a:p>
            <a:pPr marL="914400" lvl="1" indent="-228600" rtl="0">
              <a:spcBef>
                <a:spcPts val="0"/>
              </a:spcBef>
            </a:pPr>
            <a:r>
              <a:rPr lang="da"/>
              <a:t>Simpel</a:t>
            </a:r>
          </a:p>
          <a:p>
            <a:pPr marL="914400" lvl="1" indent="-228600" rtl="0">
              <a:spcBef>
                <a:spcPts val="0"/>
              </a:spcBef>
            </a:pPr>
            <a:r>
              <a:rPr lang="da"/>
              <a:t>Bedre performance, færre beskeder i system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da"/>
              <a:t>Collapse </a:t>
            </a:r>
            <a:r>
              <a:rPr lang="da" b="1"/>
              <a:t>(Mikael)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da"/>
              <a:t>Vi ved jo hvilke actions der er en del af en execution, og kan derfor samle disse actions, og deres edges til “executions”.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da"/>
              <a:t>Dette gøres ved at samle alle actions fra “Execute Start” til “Execute Finish” samt de actions der tilsvarer executionens udgående actions.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da"/>
              <a:t>Derefter samles kanter og oversættes til de nye “Executions” så der stadig er happens before mellem disse.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da"/>
              <a:t>Når alle executions er collapsed, kan der sagtens være overskydende edges tilbage.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da"/>
              <a:t>Reduction</a:t>
            </a:r>
            <a:r>
              <a:rPr lang="da" b="1"/>
              <a:t> (Wind)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da"/>
              <a:t>På denne order of history kan vi se at der er en redundant edge mellem a og c - da vi læser det som A happens before C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da"/>
              <a:t>Men da A happens before B og B happens before C, så ved vi allerede at A happens before C og det er derfor redundant.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da"/>
              <a:t>Så vi finder minimal equivalent graph som transitive reduction finder.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da"/>
              <a:t>Som vi kan se fjerner transitive reduction disse redundante edges.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da"/>
              <a:t>Algoritmen er ikke så optimeret.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da"/>
              <a:t>Collapse </a:t>
            </a:r>
            <a:r>
              <a:rPr lang="da" b="1"/>
              <a:t>(Mikael)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da"/>
              <a:t>Vi ved jo hvilke actions der er en del af en execution, og kan derfor samle disse actions, og deres edges til “executions”.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da"/>
              <a:t>Dette gøres ved at samle alle actions fra “Execute Start” til “Execute Finish” samt de actions der tilsvarer executionens udgående actions.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da"/>
              <a:t>Derefter samles kanter og oversættes til de nye “Executions” så der stadig er happens before mellem disse.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da"/>
              <a:t>Når alle executions er collapsed, kan der sagtens være overskydende edges tilbage.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da"/>
              <a:t>Collapse </a:t>
            </a:r>
            <a:r>
              <a:rPr lang="da" b="1"/>
              <a:t>(Mikael)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da"/>
              <a:t>Vi ved jo hvilke actions der er en del af en execution, og kan derfor samle disse actions, og deres edges til “executions”.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da"/>
              <a:t>Dette gøres ved at samle alle actions fra “Execute Start” til “Execute Finish” samt de actions der tilsvarer executionens udgående actions.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da"/>
              <a:t>Derefter samles kanter og oversættes til de nye “Executions” så der stadig er happens before mellem disse.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da"/>
              <a:t>Når alle executions er collapsed, kan der sagtens være overskydende edges tilbage.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da"/>
              <a:t>Reduction</a:t>
            </a:r>
            <a:r>
              <a:rPr lang="da" b="1"/>
              <a:t> (Wind)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da"/>
              <a:t>På denne order of history kan vi se at der er en redundant edge mellem a og c - da vi læser det som A happens before C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da"/>
              <a:t>Men da A happens before B og B happens before C, så ved vi allerede at A happens before C og det er derfor redundant.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da"/>
              <a:t>Så vi finder minimal equivalent graph som transitive reduction finder.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da"/>
              <a:t>Som vi kan se fjerner transitive reduction disse redundante edges.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da"/>
              <a:t>Algoritmen er ikke så optimeret.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da"/>
              <a:t>Reduction</a:t>
            </a:r>
            <a:r>
              <a:rPr lang="da" b="1"/>
              <a:t> (Wind)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da"/>
              <a:t>På denne order of history kan vi se at der er en redundant edge mellem a og c - da vi læser det som A happens before C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da"/>
              <a:t>Men da A happens before B og B happens before C, så ved vi allerede at A happens before C og det er derfor redundant.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da"/>
              <a:t>Så vi finder minimal equivalent graph som transitive reduction finder.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da"/>
              <a:t>Som vi kan se fjerner transitive reduction disse redundante edges.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da"/>
              <a:t>Algoritmen er ikke så optimeret.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‹nr.›</a:t>
            </a:fld>
            <a:endParaRPr lang="d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‹nr.›</a:t>
            </a:fld>
            <a:endParaRPr lang="d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‹nr.›</a:t>
            </a:fld>
            <a:endParaRPr lang="d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‹nr.›</a:t>
            </a:fld>
            <a:endParaRPr lang="d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‹nr.›</a:t>
            </a:fld>
            <a:endParaRPr lang="d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‹nr.›</a:t>
            </a:fld>
            <a:endParaRPr lang="d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‹nr.›</a:t>
            </a:fld>
            <a:endParaRPr lang="d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‹nr.›</a:t>
            </a:fld>
            <a:endParaRPr lang="d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‹nr.›</a:t>
            </a:fld>
            <a:endParaRPr lang="d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‹nr.›</a:t>
            </a:fld>
            <a:endParaRPr lang="d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‹nr.›</a:t>
            </a:fld>
            <a:endParaRPr lang="d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da" sz="1000">
                <a:solidFill>
                  <a:schemeClr val="dk2"/>
                </a:solidFill>
              </a:rPr>
              <a:t>‹nr.›</a:t>
            </a:fld>
            <a:endParaRPr lang="da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0" y="0"/>
            <a:ext cx="8520600" cy="90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a" sz="3000"/>
              <a:t>Enighed om historik i distribuerede DCR-grafer</a:t>
            </a:r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724" y="1086200"/>
            <a:ext cx="8720550" cy="345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da" dirty="0"/>
              <a:t>Opnåelse af consensus blandt deltagende processer</a:t>
            </a:r>
          </a:p>
          <a:p>
            <a:pPr marL="5143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da" dirty="0"/>
              <a:t>Global historik som </a:t>
            </a:r>
            <a:r>
              <a:rPr lang="da" i="1" dirty="0"/>
              <a:t>proposed value</a:t>
            </a:r>
          </a:p>
          <a:p>
            <a:pPr marL="5143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da" dirty="0"/>
              <a:t>Events accepterer </a:t>
            </a:r>
            <a:r>
              <a:rPr lang="da" i="1" dirty="0"/>
              <a:t>proposed value</a:t>
            </a:r>
            <a:r>
              <a:rPr lang="da" dirty="0"/>
              <a:t> hvis den er gyldig</a:t>
            </a:r>
          </a:p>
          <a:p>
            <a:pPr marL="5143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da" dirty="0"/>
              <a:t>Forbedringer</a:t>
            </a:r>
          </a:p>
          <a:p>
            <a:pPr marL="9715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da" dirty="0"/>
              <a:t>Udvid med two-phase transaction modellen</a:t>
            </a:r>
          </a:p>
          <a:p>
            <a:pPr marL="9715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da" dirty="0"/>
              <a:t>Brug en etableret algoritme.</a:t>
            </a:r>
          </a:p>
        </p:txBody>
      </p:sp>
      <p:sp>
        <p:nvSpPr>
          <p:cNvPr id="130" name="Shape 130"/>
          <p:cNvSpPr/>
          <p:nvPr/>
        </p:nvSpPr>
        <p:spPr>
          <a:xfrm>
            <a:off x="2246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28218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412590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54299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8027150" y="4266575"/>
            <a:ext cx="892200" cy="6456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a"/>
              <a:t>ELECTION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35237"/>
            <a:ext cx="9143999" cy="1108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9150" y="644625"/>
            <a:ext cx="2950147" cy="3196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2824700" y="4266575"/>
            <a:ext cx="892200" cy="6456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4128750" y="4266575"/>
            <a:ext cx="892200" cy="6456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5432800" y="4266575"/>
            <a:ext cx="892200" cy="6456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216600" y="4266575"/>
            <a:ext cx="892200" cy="6456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a"/>
              <a:t>DEMO</a:t>
            </a:r>
          </a:p>
        </p:txBody>
      </p:sp>
      <p:pic>
        <p:nvPicPr>
          <p:cNvPr id="147" name="Shape 1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6424" y="565849"/>
            <a:ext cx="4412851" cy="335714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/>
          <p:nvPr/>
        </p:nvSpPr>
        <p:spPr>
          <a:xfrm>
            <a:off x="8040900" y="4266587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5" y="4035238"/>
            <a:ext cx="9143999" cy="110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311700" y="1551850"/>
            <a:ext cx="8520600" cy="2039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a" sz="3000"/>
              <a:t>SNYD INTRODUCERES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2246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28218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412590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54299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80271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1523250" y="4266575"/>
            <a:ext cx="892200" cy="6456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6734000" y="4266575"/>
            <a:ext cx="892200" cy="6456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a"/>
              <a:t>VALID HISTORY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da" dirty="0"/>
              <a:t>Overholde workflowets definition</a:t>
            </a:r>
          </a:p>
          <a:p>
            <a:pPr marL="5143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da" dirty="0"/>
              <a:t>Overholde serial ækvivalens</a:t>
            </a:r>
          </a:p>
          <a:p>
            <a:pPr marL="5143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da" dirty="0"/>
              <a:t>Overholde Lamports logical clocks</a:t>
            </a:r>
            <a:br>
              <a:rPr lang="da" dirty="0"/>
            </a:br>
            <a:endParaRPr lang="da" dirty="0"/>
          </a:p>
          <a:p>
            <a:pPr marL="5143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da" dirty="0"/>
              <a:t>Skal indeholde hvad der er sket og kun hvad der er sket</a:t>
            </a:r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35237"/>
            <a:ext cx="9143999" cy="110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>
            <a:off x="2246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28218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412590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54299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80271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1523250" y="4266575"/>
            <a:ext cx="892200" cy="6456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6734000" y="4266575"/>
            <a:ext cx="892200" cy="6456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a"/>
              <a:t>VALID HISTORY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da" dirty="0"/>
              <a:t>Overholde workflowets definition</a:t>
            </a:r>
          </a:p>
          <a:p>
            <a:pPr marL="5143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da" dirty="0"/>
              <a:t>Overholde serial ækvivalens</a:t>
            </a:r>
          </a:p>
          <a:p>
            <a:pPr marL="5143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da" dirty="0"/>
              <a:t>Overholde Lamports logical clocks</a:t>
            </a:r>
            <a:br>
              <a:rPr lang="da" dirty="0"/>
            </a:br>
            <a:endParaRPr lang="da" dirty="0"/>
          </a:p>
          <a:p>
            <a:pPr marL="5143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da" dirty="0"/>
              <a:t>Skal indeholde hvad der er sket og kun hvad der er sket</a:t>
            </a:r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35237"/>
            <a:ext cx="9143999" cy="1108274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 txBox="1"/>
          <p:nvPr/>
        </p:nvSpPr>
        <p:spPr>
          <a:xfrm>
            <a:off x="7110450" y="1470533"/>
            <a:ext cx="1650900" cy="74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a"/>
              <a:t>Inkonsistent snyd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7110248" y="2318759"/>
            <a:ext cx="1650900" cy="74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a" dirty="0"/>
              <a:t>Konsistent snyd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6550075" y="923226"/>
            <a:ext cx="1391700" cy="143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a" sz="9000" dirty="0">
                <a:latin typeface="Amatic SC"/>
                <a:ea typeface="Amatic SC"/>
                <a:cs typeface="Amatic SC"/>
                <a:sym typeface="Amatic SC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/>
        </p:nvSpPr>
        <p:spPr>
          <a:xfrm>
            <a:off x="2246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28218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412590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54299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80271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15232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6728550" y="4266575"/>
            <a:ext cx="892200" cy="6456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a"/>
              <a:t>SIMULATION</a:t>
            </a:r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35237"/>
            <a:ext cx="9143999" cy="1108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700" y="1535850"/>
            <a:ext cx="8599649" cy="205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/>
        </p:nvSpPr>
        <p:spPr>
          <a:xfrm>
            <a:off x="2246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28218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412590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54299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80271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15232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6728550" y="4266575"/>
            <a:ext cx="892200" cy="6456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a"/>
              <a:t>SIMULATION</a:t>
            </a:r>
          </a:p>
        </p:txBody>
      </p:sp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35237"/>
            <a:ext cx="9143999" cy="1108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Shape 2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699" y="1530575"/>
            <a:ext cx="8479448" cy="206107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/>
          <p:nvPr/>
        </p:nvSpPr>
        <p:spPr>
          <a:xfrm>
            <a:off x="4870500" y="2403187"/>
            <a:ext cx="1056300" cy="288300"/>
          </a:xfrm>
          <a:prstGeom prst="rect">
            <a:avLst/>
          </a:prstGeom>
          <a:solidFill>
            <a:srgbClr val="9900FF">
              <a:alpha val="4577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214"/>
          <p:cNvSpPr/>
          <p:nvPr/>
        </p:nvSpPr>
        <p:spPr>
          <a:xfrm>
            <a:off x="7364884" y="2154370"/>
            <a:ext cx="1056300" cy="288300"/>
          </a:xfrm>
          <a:prstGeom prst="rect">
            <a:avLst/>
          </a:prstGeom>
          <a:solidFill>
            <a:srgbClr val="9900FF">
              <a:alpha val="4577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2246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28218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412590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54299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80271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4" name="Shape 224"/>
          <p:cNvSpPr/>
          <p:nvPr/>
        </p:nvSpPr>
        <p:spPr>
          <a:xfrm>
            <a:off x="15232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67285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a"/>
              <a:t>VALIDITETS-GARANTI?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da" dirty="0"/>
              <a:t>DCR grafens form</a:t>
            </a:r>
          </a:p>
          <a:p>
            <a:pPr marL="9715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da" dirty="0"/>
              <a:t>Connectivity</a:t>
            </a:r>
          </a:p>
          <a:p>
            <a:pPr marL="9715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da" dirty="0"/>
              <a:t>Distribuering af events mellem samarbejdspartnere</a:t>
            </a:r>
          </a:p>
          <a:p>
            <a:pPr marL="5143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da" dirty="0"/>
              <a:t>Udvidelser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da" dirty="0"/>
              <a:t>Er det altid muligt at konstruere et workflow der garanterer validitet?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da" dirty="0"/>
              <a:t>Introduktion af “sladre-relation”</a:t>
            </a:r>
          </a:p>
        </p:txBody>
      </p:sp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35237"/>
            <a:ext cx="9143999" cy="110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a"/>
              <a:t>CONSENSUS</a:t>
            </a:r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da" dirty="0"/>
              <a:t>Hvorfor bruges consensus ikke i større grad?</a:t>
            </a:r>
          </a:p>
          <a:p>
            <a:pPr marL="9715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da" dirty="0"/>
              <a:t>Uenigheder kan ikke altid løses ved at vælge majoriteten.</a:t>
            </a:r>
          </a:p>
          <a:p>
            <a:pPr marL="5143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da" dirty="0"/>
              <a:t>Hvad giver validation som consensus ikke giver?</a:t>
            </a:r>
          </a:p>
          <a:p>
            <a:pPr marL="9715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da" dirty="0"/>
              <a:t>Inkonsistent snyd fanges</a:t>
            </a:r>
          </a:p>
          <a:p>
            <a:pPr marL="5143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da" dirty="0"/>
              <a:t>Hvordan kunne man ændre problemet til at bruge consensus mere?</a:t>
            </a:r>
          </a:p>
          <a:p>
            <a:pPr marL="9715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da" dirty="0"/>
              <a:t>Flere processer for et event</a:t>
            </a:r>
          </a:p>
          <a:p>
            <a:pPr marL="142875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da" dirty="0"/>
              <a:t>Løser uenighed mellem to processer</a:t>
            </a:r>
          </a:p>
          <a:p>
            <a:pPr marL="9715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da" dirty="0"/>
              <a:t>Bliv enige om historikken under kørslen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Shape 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487" y="351475"/>
            <a:ext cx="8805027" cy="3483798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/>
          <p:nvPr/>
        </p:nvSpPr>
        <p:spPr>
          <a:xfrm>
            <a:off x="2246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28218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412590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54299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/>
          <p:nvPr/>
        </p:nvSpPr>
        <p:spPr>
          <a:xfrm>
            <a:off x="80271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15232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67285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47" name="Shape 2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035237"/>
            <a:ext cx="9143999" cy="110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a"/>
              <a:t>OVERBLIK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816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da" dirty="0"/>
              <a:t>Motivation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da" dirty="0"/>
              <a:t>Workflows modellerer arbejdsgange </a:t>
            </a:r>
            <a:r>
              <a:rPr lang="da" dirty="0" smtClean="0"/>
              <a:t>effektivt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da" dirty="0" smtClean="0"/>
              <a:t>Tillader </a:t>
            </a:r>
            <a:r>
              <a:rPr lang="da" dirty="0"/>
              <a:t>samarbejde på tværs af virksomheder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da" dirty="0"/>
              <a:t>Historik giver forståelse for konkret arbejdsgang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da" dirty="0"/>
              <a:t>Ikke trivielt problem</a:t>
            </a:r>
          </a:p>
          <a:p>
            <a:pPr marL="1428750" lvl="2" indent="-28575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da" dirty="0"/>
              <a:t>DCR grafer tillader løkker</a:t>
            </a:r>
          </a:p>
          <a:p>
            <a:pPr marL="1428750" lvl="2" indent="-28575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da" dirty="0"/>
              <a:t>Events er distribuerede på (muligvis) snydende processer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da" dirty="0"/>
              <a:t>Mål 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da" dirty="0"/>
              <a:t>Find en global historik af kørsel af en distribueret DCR graf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da" dirty="0"/>
              <a:t>Opdag (hvis muligt) om processer snyder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da" dirty="0"/>
              <a:t>Fokusskift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da" dirty="0"/>
              <a:t>Consensus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da" dirty="0"/>
              <a:t>Peer-to-peer indsamling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9599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a"/>
              <a:t>IMPLEMENTATION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99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da" dirty="0" smtClean="0"/>
              <a:t>Forudsætninger</a:t>
            </a:r>
            <a:endParaRPr lang="da" dirty="0"/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da" dirty="0"/>
              <a:t>Omvendte condition-relations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da" dirty="0"/>
              <a:t>Pessimistic concurrency control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da" dirty="0"/>
              <a:t>Synkron kommunikation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da" i="1" dirty="0"/>
              <a:t>Actions</a:t>
            </a:r>
            <a:r>
              <a:rPr lang="da" dirty="0"/>
              <a:t> og </a:t>
            </a:r>
            <a:r>
              <a:rPr lang="da" i="1" dirty="0"/>
              <a:t>Executions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da" dirty="0"/>
              <a:t>Global historik og </a:t>
            </a:r>
            <a:r>
              <a:rPr lang="da" i="1" dirty="0"/>
              <a:t>order of execution </a:t>
            </a:r>
            <a:br>
              <a:rPr lang="da" i="1" dirty="0"/>
            </a:br>
            <a:r>
              <a:rPr lang="da" dirty="0"/>
              <a:t>som </a:t>
            </a:r>
            <a:r>
              <a:rPr lang="da" i="1" dirty="0"/>
              <a:t>strict partial order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da" i="1" dirty="0"/>
              <a:t>Concurrent executions = Independent </a:t>
            </a:r>
            <a:br>
              <a:rPr lang="da" i="1" dirty="0"/>
            </a:br>
            <a:r>
              <a:rPr lang="da" i="1" dirty="0"/>
              <a:t>events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da" i="1" dirty="0"/>
              <a:t>Cause-orthogonal: </a:t>
            </a:r>
            <a:r>
              <a:rPr lang="da" dirty="0"/>
              <a:t>events påvirker ikke </a:t>
            </a:r>
            <a:br>
              <a:rPr lang="da" dirty="0"/>
            </a:br>
            <a:r>
              <a:rPr lang="da" dirty="0"/>
              <a:t>hinandens eksekverbarhed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da" i="1" dirty="0"/>
              <a:t>Effect-orthogonal: </a:t>
            </a:r>
            <a:r>
              <a:rPr lang="da" dirty="0"/>
              <a:t>forskellig rækkefølge </a:t>
            </a:r>
            <a:br>
              <a:rPr lang="da" dirty="0"/>
            </a:br>
            <a:r>
              <a:rPr lang="da" dirty="0"/>
              <a:t>resulterer i samme marking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4050" y="642075"/>
            <a:ext cx="3541065" cy="3719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4631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a"/>
              <a:t>IMPLEMENTATION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87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da" dirty="0"/>
              <a:t>Forudsætninger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da" dirty="0"/>
              <a:t>Omvendte condition-relations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da" dirty="0"/>
              <a:t>Pessimistic concurrency control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da" dirty="0"/>
              <a:t>Synkron kommunikation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da" i="1" dirty="0"/>
              <a:t>Actions</a:t>
            </a:r>
            <a:r>
              <a:rPr lang="da" dirty="0"/>
              <a:t> og </a:t>
            </a:r>
            <a:r>
              <a:rPr lang="da" i="1" dirty="0"/>
              <a:t>Executions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da" dirty="0"/>
              <a:t>Global historik og </a:t>
            </a:r>
            <a:r>
              <a:rPr lang="da" i="1" dirty="0"/>
              <a:t>order of execution</a:t>
            </a:r>
            <a:r>
              <a:rPr lang="da" dirty="0"/>
              <a:t/>
            </a:r>
            <a:br>
              <a:rPr lang="da" dirty="0"/>
            </a:br>
            <a:r>
              <a:rPr lang="da" dirty="0"/>
              <a:t>som </a:t>
            </a:r>
            <a:r>
              <a:rPr lang="da" i="1" dirty="0"/>
              <a:t>strict partial order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da" i="1" dirty="0"/>
              <a:t>Concurrent executions = Independent </a:t>
            </a:r>
            <a:br>
              <a:rPr lang="da" i="1" dirty="0"/>
            </a:br>
            <a:r>
              <a:rPr lang="da" i="1" dirty="0"/>
              <a:t>events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da" i="1" dirty="0"/>
              <a:t>Cause-orthogonal: </a:t>
            </a:r>
            <a:r>
              <a:rPr lang="da" dirty="0"/>
              <a:t>events påvirker ikke </a:t>
            </a:r>
            <a:br>
              <a:rPr lang="da" dirty="0"/>
            </a:br>
            <a:r>
              <a:rPr lang="da" dirty="0"/>
              <a:t>hinandens eksekverbarhed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da" i="1" dirty="0"/>
              <a:t>Effect-orthogonal: </a:t>
            </a:r>
            <a:r>
              <a:rPr lang="da" dirty="0"/>
              <a:t>forskellig rækkefølge </a:t>
            </a:r>
            <a:br>
              <a:rPr lang="da" dirty="0"/>
            </a:br>
            <a:r>
              <a:rPr lang="da" dirty="0"/>
              <a:t>resulterer i samme marking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4875" y="578099"/>
            <a:ext cx="4134327" cy="416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216600" y="4266575"/>
            <a:ext cx="892200" cy="6456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a"/>
              <a:t>GATHER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5" y="4035238"/>
            <a:ext cx="9143999" cy="110827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da" dirty="0"/>
              <a:t>Indsamling af lokal historik fra distribuerede processer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da" dirty="0" smtClean="0"/>
              <a:t>Central-server </a:t>
            </a:r>
            <a:r>
              <a:rPr lang="da" dirty="0"/>
              <a:t>tilgang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da" dirty="0"/>
              <a:t>Er mere sikker ift. snydende processer end P2P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da" dirty="0"/>
              <a:t>Simpel</a:t>
            </a:r>
          </a:p>
          <a:p>
            <a:pPr marL="971550" lvl="1" indent="-28575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da" dirty="0"/>
              <a:t>Performance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2824700" y="4266575"/>
            <a:ext cx="892200" cy="6456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21660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a"/>
              <a:t>MERGE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5" y="4035238"/>
            <a:ext cx="9143999" cy="110827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da" dirty="0"/>
              <a:t>Sammensætte af distribueret lokal historik fra events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da" dirty="0"/>
              <a:t>Opret global orden på tværs af historik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da" dirty="0"/>
              <a:t>Matchende actions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da" dirty="0"/>
              <a:t>Message transmissions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da" dirty="0"/>
              <a:t>Optimering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282470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4128750" y="4266575"/>
            <a:ext cx="892200" cy="6456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1660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a"/>
              <a:t>COLLAPSE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5" y="4035238"/>
            <a:ext cx="9143999" cy="110827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da" i="1" dirty="0"/>
              <a:t>Order of execution</a:t>
            </a:r>
            <a:r>
              <a:rPr lang="da" dirty="0"/>
              <a:t> fra global historik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da" dirty="0"/>
              <a:t>Kondenserer historik til overskuelig information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da" dirty="0"/>
              <a:t>Opret enkeltstående execution-entiteter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da" dirty="0"/>
              <a:t>Opretholdelse af </a:t>
            </a:r>
            <a:r>
              <a:rPr lang="da" i="1" dirty="0"/>
              <a:t>happens-before</a:t>
            </a:r>
            <a:r>
              <a:rPr lang="da" dirty="0"/>
              <a:t> </a:t>
            </a:r>
            <a:r>
              <a:rPr lang="da" i="1" dirty="0"/>
              <a:t>relations</a:t>
            </a:r>
            <a:r>
              <a:rPr lang="da" dirty="0"/>
              <a:t> til </a:t>
            </a:r>
            <a:br>
              <a:rPr lang="da" dirty="0"/>
            </a:br>
            <a:r>
              <a:rPr lang="da" dirty="0"/>
              <a:t>andre executions</a:t>
            </a:r>
          </a:p>
          <a:p>
            <a:pPr marL="514350" lvl="0" indent="-28575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da" dirty="0"/>
              <a:t>Tilgang til transitive closure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282470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4128750" y="4266575"/>
            <a:ext cx="892200" cy="6456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21660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a"/>
              <a:t>COLLAPSE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5" y="4035238"/>
            <a:ext cx="9143999" cy="1108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0749" y="75475"/>
            <a:ext cx="1452649" cy="411119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da" i="1" dirty="0"/>
              <a:t>Order of execution</a:t>
            </a:r>
            <a:r>
              <a:rPr lang="da" dirty="0"/>
              <a:t> fra global historik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da" dirty="0"/>
              <a:t>Kondenserer historik til overskuelig information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da" dirty="0"/>
              <a:t>Opret enkeltstående execution-entiteter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da" dirty="0"/>
              <a:t>Opretholdelse af </a:t>
            </a:r>
            <a:r>
              <a:rPr lang="da" i="1" dirty="0"/>
              <a:t>happens-before</a:t>
            </a:r>
            <a:r>
              <a:rPr lang="da" dirty="0"/>
              <a:t> </a:t>
            </a:r>
            <a:r>
              <a:rPr lang="da" i="1" dirty="0"/>
              <a:t>relations</a:t>
            </a:r>
            <a:r>
              <a:rPr lang="da" dirty="0"/>
              <a:t> til </a:t>
            </a:r>
            <a:br>
              <a:rPr lang="da" dirty="0"/>
            </a:br>
            <a:r>
              <a:rPr lang="da" dirty="0"/>
              <a:t>andre executions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da" dirty="0"/>
              <a:t>Tilgang til transitive closure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da" dirty="0"/>
              <a:t>Understøtter collapse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/>
        </p:nvSpPr>
        <p:spPr>
          <a:xfrm>
            <a:off x="282470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412875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5432800" y="4266575"/>
            <a:ext cx="892200" cy="6456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216600" y="4266575"/>
            <a:ext cx="892200" cy="645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a"/>
              <a:t>REDUCTION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5" y="4035238"/>
            <a:ext cx="9143999" cy="110827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da" dirty="0"/>
              <a:t>Fjernelse af redundant ordens-information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da" dirty="0"/>
              <a:t>Historik er transitiv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da" dirty="0"/>
              <a:t>Minimal Equivalent graph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da" dirty="0"/>
              <a:t>Opnås med </a:t>
            </a:r>
            <a:r>
              <a:rPr lang="da" i="1" dirty="0"/>
              <a:t>transitive reduction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2167</Words>
  <Application>Microsoft Office PowerPoint</Application>
  <PresentationFormat>Skærmshow (16:9)</PresentationFormat>
  <Paragraphs>311</Paragraphs>
  <Slides>19</Slides>
  <Notes>19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Diastitler</vt:lpstr>
      </vt:variant>
      <vt:variant>
        <vt:i4>19</vt:i4>
      </vt:variant>
    </vt:vector>
  </HeadingPairs>
  <TitlesOfParts>
    <vt:vector size="22" baseType="lpstr">
      <vt:lpstr>Arial</vt:lpstr>
      <vt:lpstr>Amatic SC</vt:lpstr>
      <vt:lpstr>simple-light-2</vt:lpstr>
      <vt:lpstr>Enighed om historik i distribuerede DCR-grafer</vt:lpstr>
      <vt:lpstr>OVERBLIK</vt:lpstr>
      <vt:lpstr>IMPLEMENTATION</vt:lpstr>
      <vt:lpstr>IMPLEMENTATION</vt:lpstr>
      <vt:lpstr>GATHER</vt:lpstr>
      <vt:lpstr>MERGE</vt:lpstr>
      <vt:lpstr>COLLAPSE</vt:lpstr>
      <vt:lpstr>COLLAPSE</vt:lpstr>
      <vt:lpstr>REDUCTION</vt:lpstr>
      <vt:lpstr>ELECTION</vt:lpstr>
      <vt:lpstr>DEMO</vt:lpstr>
      <vt:lpstr>SNYD INTRODUCERES</vt:lpstr>
      <vt:lpstr>VALID HISTORY</vt:lpstr>
      <vt:lpstr>VALID HISTORY</vt:lpstr>
      <vt:lpstr>SIMULATION</vt:lpstr>
      <vt:lpstr>SIMULATION</vt:lpstr>
      <vt:lpstr>VALIDITETS-GARANTI?</vt:lpstr>
      <vt:lpstr>CONSENSUS</vt:lpstr>
      <vt:lpstr>PowerPoint-præsentation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Enighed om historik i distribuerede DCR-grafer</dc:title>
  <dc:creator>Mikael Lindemann Jepsen</dc:creator>
  <cp:lastModifiedBy>Mikael Lindemann Jepsen</cp:lastModifiedBy>
  <cp:revision>1</cp:revision>
  <dcterms:modified xsi:type="dcterms:W3CDTF">2016-06-09T08:46:00Z</dcterms:modified>
</cp:coreProperties>
</file>