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a-DK"/>
          </a:p>
        </p:txBody>
      </p:sp>
      <p:sp>
        <p:nvSpPr>
          <p:cNvPr id="4" name="Date Placeholder 3"/>
          <p:cNvSpPr>
            <a:spLocks noGrp="1"/>
          </p:cNvSpPr>
          <p:nvPr>
            <p:ph type="dt" sz="half" idx="10"/>
          </p:nvPr>
        </p:nvSpPr>
        <p:spPr/>
        <p:txBody>
          <a:bodyPr/>
          <a:lstStyle/>
          <a:p>
            <a:fld id="{968E783C-4B1D-4AAB-9F44-12A495B7384D}" type="datetimeFigureOut">
              <a:rPr lang="da-DK" smtClean="0"/>
              <a:t>23-07-2018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129246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968E783C-4B1D-4AAB-9F44-12A495B7384D}" type="datetimeFigureOut">
              <a:rPr lang="da-DK" smtClean="0"/>
              <a:t>23-07-2018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2259319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968E783C-4B1D-4AAB-9F44-12A495B7384D}" type="datetimeFigureOut">
              <a:rPr lang="da-DK" smtClean="0"/>
              <a:t>23-07-2018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316959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10"/>
          </p:nvPr>
        </p:nvSpPr>
        <p:spPr/>
        <p:txBody>
          <a:bodyPr/>
          <a:lstStyle/>
          <a:p>
            <a:fld id="{968E783C-4B1D-4AAB-9F44-12A495B7384D}" type="datetimeFigureOut">
              <a:rPr lang="da-DK" smtClean="0"/>
              <a:t>23-07-2018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276167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8E783C-4B1D-4AAB-9F44-12A495B7384D}" type="datetimeFigureOut">
              <a:rPr lang="da-DK" smtClean="0"/>
              <a:t>23-07-2018</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256776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Date Placeholder 4"/>
          <p:cNvSpPr>
            <a:spLocks noGrp="1"/>
          </p:cNvSpPr>
          <p:nvPr>
            <p:ph type="dt" sz="half" idx="10"/>
          </p:nvPr>
        </p:nvSpPr>
        <p:spPr/>
        <p:txBody>
          <a:bodyPr/>
          <a:lstStyle/>
          <a:p>
            <a:fld id="{968E783C-4B1D-4AAB-9F44-12A495B7384D}" type="datetimeFigureOut">
              <a:rPr lang="da-DK" smtClean="0"/>
              <a:t>23-07-2018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211544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7" name="Date Placeholder 6"/>
          <p:cNvSpPr>
            <a:spLocks noGrp="1"/>
          </p:cNvSpPr>
          <p:nvPr>
            <p:ph type="dt" sz="half" idx="10"/>
          </p:nvPr>
        </p:nvSpPr>
        <p:spPr/>
        <p:txBody>
          <a:bodyPr/>
          <a:lstStyle/>
          <a:p>
            <a:fld id="{968E783C-4B1D-4AAB-9F44-12A495B7384D}" type="datetimeFigureOut">
              <a:rPr lang="da-DK" smtClean="0"/>
              <a:t>23-07-2018</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216259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Date Placeholder 2"/>
          <p:cNvSpPr>
            <a:spLocks noGrp="1"/>
          </p:cNvSpPr>
          <p:nvPr>
            <p:ph type="dt" sz="half" idx="10"/>
          </p:nvPr>
        </p:nvSpPr>
        <p:spPr/>
        <p:txBody>
          <a:bodyPr/>
          <a:lstStyle/>
          <a:p>
            <a:fld id="{968E783C-4B1D-4AAB-9F44-12A495B7384D}" type="datetimeFigureOut">
              <a:rPr lang="da-DK" smtClean="0"/>
              <a:t>23-07-2018</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124323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E783C-4B1D-4AAB-9F44-12A495B7384D}" type="datetimeFigureOut">
              <a:rPr lang="da-DK" smtClean="0"/>
              <a:t>23-07-2018</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1906797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8E783C-4B1D-4AAB-9F44-12A495B7384D}" type="datetimeFigureOut">
              <a:rPr lang="da-DK" smtClean="0"/>
              <a:t>23-07-2018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320442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68E783C-4B1D-4AAB-9F44-12A495B7384D}" type="datetimeFigureOut">
              <a:rPr lang="da-DK" smtClean="0"/>
              <a:t>23-07-2018</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4EABCA8D-EB93-4EF6-8856-2191AFD3EE5B}" type="slidenum">
              <a:rPr lang="da-DK" smtClean="0"/>
              <a:t>‹#›</a:t>
            </a:fld>
            <a:endParaRPr lang="da-DK"/>
          </a:p>
        </p:txBody>
      </p:sp>
    </p:spTree>
    <p:extLst>
      <p:ext uri="{BB962C8B-B14F-4D97-AF65-F5344CB8AC3E}">
        <p14:creationId xmlns:p14="http://schemas.microsoft.com/office/powerpoint/2010/main" val="12591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E783C-4B1D-4AAB-9F44-12A495B7384D}" type="datetimeFigureOut">
              <a:rPr lang="da-DK" smtClean="0"/>
              <a:t>23-07-2018</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BCA8D-EB93-4EF6-8856-2191AFD3EE5B}" type="slidenum">
              <a:rPr lang="da-DK" smtClean="0"/>
              <a:t>‹#›</a:t>
            </a:fld>
            <a:endParaRPr lang="da-DK"/>
          </a:p>
        </p:txBody>
      </p:sp>
    </p:spTree>
    <p:extLst>
      <p:ext uri="{BB962C8B-B14F-4D97-AF65-F5344CB8AC3E}">
        <p14:creationId xmlns:p14="http://schemas.microsoft.com/office/powerpoint/2010/main" val="3925062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 Id="rId9" Type="http://schemas.microsoft.com/office/2007/relationships/hdphoto" Target="../media/hdphoto4.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a-DK" dirty="0" err="1" smtClean="0"/>
              <a:t>Fourier</a:t>
            </a:r>
            <a:r>
              <a:rPr lang="da-DK" dirty="0" smtClean="0"/>
              <a:t> </a:t>
            </a:r>
            <a:r>
              <a:rPr lang="da-DK" dirty="0" err="1" smtClean="0"/>
              <a:t>space</a:t>
            </a:r>
            <a:r>
              <a:rPr lang="da-DK" dirty="0" smtClean="0"/>
              <a:t> </a:t>
            </a:r>
            <a:r>
              <a:rPr lang="da-DK" dirty="0" err="1" smtClean="0"/>
              <a:t>stitching</a:t>
            </a:r>
            <a:endParaRPr lang="da-DK" dirty="0"/>
          </a:p>
        </p:txBody>
      </p:sp>
      <p:sp>
        <p:nvSpPr>
          <p:cNvPr id="3" name="Subtitle 2"/>
          <p:cNvSpPr>
            <a:spLocks noGrp="1"/>
          </p:cNvSpPr>
          <p:nvPr>
            <p:ph type="subTitle" idx="1"/>
          </p:nvPr>
        </p:nvSpPr>
        <p:spPr/>
        <p:txBody>
          <a:bodyPr/>
          <a:lstStyle/>
          <a:p>
            <a:r>
              <a:rPr lang="da-DK" dirty="0" smtClean="0"/>
              <a:t>Anders Pedersen</a:t>
            </a:r>
          </a:p>
          <a:p>
            <a:r>
              <a:rPr lang="da-DK" dirty="0" smtClean="0"/>
              <a:t>23-07-2018</a:t>
            </a:r>
            <a:endParaRPr lang="da-DK" dirty="0"/>
          </a:p>
        </p:txBody>
      </p:sp>
    </p:spTree>
    <p:extLst>
      <p:ext uri="{BB962C8B-B14F-4D97-AF65-F5344CB8AC3E}">
        <p14:creationId xmlns:p14="http://schemas.microsoft.com/office/powerpoint/2010/main" val="159674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err="1" smtClean="0"/>
              <a:t>Reconstruction</a:t>
            </a:r>
            <a:r>
              <a:rPr lang="da-DK" dirty="0" smtClean="0"/>
              <a:t> </a:t>
            </a:r>
            <a:r>
              <a:rPr lang="da-DK" dirty="0" err="1" smtClean="0"/>
              <a:t>slices</a:t>
            </a:r>
            <a:endParaRPr lang="da-DK"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21965" y="755232"/>
            <a:ext cx="5333333" cy="4000000"/>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75087" y="755232"/>
            <a:ext cx="5333333" cy="4000000"/>
          </a:xfrm>
          <a:prstGeom prst="rect">
            <a:avLst/>
          </a:prstGeom>
        </p:spPr>
      </p:pic>
      <p:pic>
        <p:nvPicPr>
          <p:cNvPr id="7" name="Picture 6"/>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21965" y="3466348"/>
            <a:ext cx="5333333" cy="4000000"/>
          </a:xfrm>
          <a:prstGeom prst="rect">
            <a:avLst/>
          </a:prstGeom>
        </p:spPr>
      </p:pic>
      <p:pic>
        <p:nvPicPr>
          <p:cNvPr id="8" name="Picture 7"/>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75087" y="3466348"/>
            <a:ext cx="5333333" cy="4000000"/>
          </a:xfrm>
          <a:prstGeom prst="rect">
            <a:avLst/>
          </a:prstGeom>
        </p:spPr>
      </p:pic>
      <p:sp>
        <p:nvSpPr>
          <p:cNvPr id="9" name="TextBox 8"/>
          <p:cNvSpPr txBox="1"/>
          <p:nvPr/>
        </p:nvSpPr>
        <p:spPr>
          <a:xfrm>
            <a:off x="1459831" y="1506022"/>
            <a:ext cx="3336758" cy="369332"/>
          </a:xfrm>
          <a:prstGeom prst="rect">
            <a:avLst/>
          </a:prstGeom>
          <a:noFill/>
        </p:spPr>
        <p:txBody>
          <a:bodyPr wrap="square" rtlCol="0">
            <a:spAutoFit/>
          </a:bodyPr>
          <a:lstStyle/>
          <a:p>
            <a:r>
              <a:rPr lang="en-US" dirty="0" smtClean="0">
                <a:solidFill>
                  <a:schemeClr val="bg1"/>
                </a:solidFill>
              </a:rPr>
              <a:t>No lens (benchmark)</a:t>
            </a:r>
            <a:endParaRPr lang="da-DK" dirty="0">
              <a:solidFill>
                <a:schemeClr val="bg1"/>
              </a:solidFill>
            </a:endParaRPr>
          </a:p>
        </p:txBody>
      </p:sp>
      <p:sp>
        <p:nvSpPr>
          <p:cNvPr id="10" name="TextBox 9"/>
          <p:cNvSpPr txBox="1"/>
          <p:nvPr/>
        </p:nvSpPr>
        <p:spPr>
          <a:xfrm>
            <a:off x="6712953" y="1506022"/>
            <a:ext cx="3336758" cy="646331"/>
          </a:xfrm>
          <a:prstGeom prst="rect">
            <a:avLst/>
          </a:prstGeom>
          <a:noFill/>
        </p:spPr>
        <p:txBody>
          <a:bodyPr wrap="square" rtlCol="0">
            <a:spAutoFit/>
          </a:bodyPr>
          <a:lstStyle/>
          <a:p>
            <a:r>
              <a:rPr lang="en-US" dirty="0" smtClean="0">
                <a:solidFill>
                  <a:schemeClr val="bg1"/>
                </a:solidFill>
              </a:rPr>
              <a:t>Lens, virtual image geometry, single lens position</a:t>
            </a:r>
            <a:endParaRPr lang="da-DK" dirty="0">
              <a:solidFill>
                <a:schemeClr val="bg1"/>
              </a:solidFill>
            </a:endParaRPr>
          </a:p>
        </p:txBody>
      </p:sp>
      <p:sp>
        <p:nvSpPr>
          <p:cNvPr id="11" name="TextBox 10"/>
          <p:cNvSpPr txBox="1"/>
          <p:nvPr/>
        </p:nvSpPr>
        <p:spPr>
          <a:xfrm>
            <a:off x="1459831" y="4217138"/>
            <a:ext cx="3545306" cy="646331"/>
          </a:xfrm>
          <a:prstGeom prst="rect">
            <a:avLst/>
          </a:prstGeom>
          <a:noFill/>
        </p:spPr>
        <p:txBody>
          <a:bodyPr wrap="square" rtlCol="0">
            <a:spAutoFit/>
          </a:bodyPr>
          <a:lstStyle/>
          <a:p>
            <a:r>
              <a:rPr lang="en-US" dirty="0" smtClean="0">
                <a:solidFill>
                  <a:schemeClr val="bg1"/>
                </a:solidFill>
              </a:rPr>
              <a:t>Lens, virtual image geometry, 9 lens positions, stitching method 1</a:t>
            </a:r>
            <a:endParaRPr lang="da-DK" dirty="0">
              <a:solidFill>
                <a:schemeClr val="bg1"/>
              </a:solidFill>
            </a:endParaRPr>
          </a:p>
        </p:txBody>
      </p:sp>
      <p:sp>
        <p:nvSpPr>
          <p:cNvPr id="12" name="TextBox 11"/>
          <p:cNvSpPr txBox="1"/>
          <p:nvPr/>
        </p:nvSpPr>
        <p:spPr>
          <a:xfrm>
            <a:off x="6712953" y="4217137"/>
            <a:ext cx="3545306" cy="646331"/>
          </a:xfrm>
          <a:prstGeom prst="rect">
            <a:avLst/>
          </a:prstGeom>
          <a:noFill/>
        </p:spPr>
        <p:txBody>
          <a:bodyPr wrap="square" rtlCol="0">
            <a:spAutoFit/>
          </a:bodyPr>
          <a:lstStyle/>
          <a:p>
            <a:r>
              <a:rPr lang="en-US" dirty="0" smtClean="0">
                <a:solidFill>
                  <a:schemeClr val="bg1"/>
                </a:solidFill>
              </a:rPr>
              <a:t>Lens, virtual image geometry, 9 lens positions, stitching method 2</a:t>
            </a:r>
            <a:endParaRPr lang="da-DK" dirty="0">
              <a:solidFill>
                <a:schemeClr val="bg1"/>
              </a:solidFill>
            </a:endParaRPr>
          </a:p>
        </p:txBody>
      </p:sp>
    </p:spTree>
    <p:extLst>
      <p:ext uri="{BB962C8B-B14F-4D97-AF65-F5344CB8AC3E}">
        <p14:creationId xmlns:p14="http://schemas.microsoft.com/office/powerpoint/2010/main" val="264613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Reconstruction methods</a:t>
            </a:r>
            <a:endParaRPr lang="da-DK" dirty="0"/>
          </a:p>
        </p:txBody>
      </p:sp>
      <p:sp>
        <p:nvSpPr>
          <p:cNvPr id="9" name="Content Placeholder 8"/>
          <p:cNvSpPr>
            <a:spLocks noGrp="1"/>
          </p:cNvSpPr>
          <p:nvPr>
            <p:ph type="body" idx="1"/>
          </p:nvPr>
        </p:nvSpPr>
        <p:spPr/>
        <p:txBody>
          <a:bodyPr>
            <a:normAutofit/>
          </a:bodyPr>
          <a:lstStyle/>
          <a:p>
            <a:r>
              <a:rPr lang="en-US" dirty="0" smtClean="0"/>
              <a:t>Method 1</a:t>
            </a:r>
          </a:p>
        </p:txBody>
      </p:sp>
      <p:sp>
        <p:nvSpPr>
          <p:cNvPr id="11" name="Content Placeholder 10"/>
          <p:cNvSpPr>
            <a:spLocks noGrp="1"/>
          </p:cNvSpPr>
          <p:nvPr>
            <p:ph sz="half" idx="2"/>
          </p:nvPr>
        </p:nvSpPr>
        <p:spPr/>
        <p:txBody>
          <a:bodyPr>
            <a:normAutofit lnSpcReduction="10000"/>
          </a:bodyPr>
          <a:lstStyle/>
          <a:p>
            <a:r>
              <a:rPr lang="en-US" dirty="0" smtClean="0"/>
              <a:t>Reconstruct the fields (Fourier space) individually</a:t>
            </a:r>
          </a:p>
          <a:p>
            <a:r>
              <a:rPr lang="en-US" dirty="0" smtClean="0"/>
              <a:t>After reconstruction shift and average the individual fields to achieve a higher resolution</a:t>
            </a:r>
          </a:p>
          <a:p>
            <a:r>
              <a:rPr lang="en-US" dirty="0" smtClean="0"/>
              <a:t>More stable, no super resolution issues as the pupil is not used</a:t>
            </a:r>
          </a:p>
          <a:p>
            <a:r>
              <a:rPr lang="en-US" dirty="0" smtClean="0"/>
              <a:t>Increase in spatial resolution, but not as much as method 2</a:t>
            </a:r>
          </a:p>
        </p:txBody>
      </p:sp>
      <p:sp>
        <p:nvSpPr>
          <p:cNvPr id="12" name="Text Placeholder 11"/>
          <p:cNvSpPr>
            <a:spLocks noGrp="1"/>
          </p:cNvSpPr>
          <p:nvPr>
            <p:ph type="body" sz="quarter" idx="3"/>
          </p:nvPr>
        </p:nvSpPr>
        <p:spPr/>
        <p:txBody>
          <a:bodyPr/>
          <a:lstStyle/>
          <a:p>
            <a:r>
              <a:rPr lang="en-US" dirty="0" smtClean="0"/>
              <a:t>Method 2</a:t>
            </a:r>
            <a:endParaRPr lang="da-DK" dirty="0"/>
          </a:p>
        </p:txBody>
      </p:sp>
      <p:sp>
        <p:nvSpPr>
          <p:cNvPr id="13" name="Content Placeholder 12"/>
          <p:cNvSpPr>
            <a:spLocks noGrp="1"/>
          </p:cNvSpPr>
          <p:nvPr>
            <p:ph sz="quarter" idx="4"/>
          </p:nvPr>
        </p:nvSpPr>
        <p:spPr/>
        <p:txBody>
          <a:bodyPr>
            <a:normAutofit fontScale="92500" lnSpcReduction="10000"/>
          </a:bodyPr>
          <a:lstStyle/>
          <a:p>
            <a:r>
              <a:rPr lang="en-US" dirty="0" smtClean="0"/>
              <a:t>Reconstruct a combined field (Fourier space) by only updating the amplitude within the pupil, and weighted by the width of the pupil</a:t>
            </a:r>
          </a:p>
          <a:p>
            <a:r>
              <a:rPr lang="en-US" dirty="0" smtClean="0"/>
              <a:t>Not as stable, need to reduce amplitude outside the pupils</a:t>
            </a:r>
          </a:p>
          <a:p>
            <a:r>
              <a:rPr lang="en-US" dirty="0" smtClean="0"/>
              <a:t>Higher spatial frequencies, perhaps higher resolution</a:t>
            </a:r>
          </a:p>
          <a:p>
            <a:r>
              <a:rPr lang="en-US" dirty="0" smtClean="0"/>
              <a:t>Stronger intensity variations in the reconstructed object</a:t>
            </a:r>
            <a:endParaRPr lang="da-DK" dirty="0"/>
          </a:p>
        </p:txBody>
      </p:sp>
    </p:spTree>
    <p:extLst>
      <p:ext uri="{BB962C8B-B14F-4D97-AF65-F5344CB8AC3E}">
        <p14:creationId xmlns:p14="http://schemas.microsoft.com/office/powerpoint/2010/main" val="343731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Fourier space</a:t>
            </a:r>
            <a:endParaRPr lang="da-DK" dirty="0"/>
          </a:p>
        </p:txBody>
      </p:sp>
      <p:sp>
        <p:nvSpPr>
          <p:cNvPr id="11" name="TextBox 10"/>
          <p:cNvSpPr txBox="1"/>
          <p:nvPr/>
        </p:nvSpPr>
        <p:spPr>
          <a:xfrm>
            <a:off x="1508147" y="1267326"/>
            <a:ext cx="3730319" cy="369332"/>
          </a:xfrm>
          <a:prstGeom prst="rect">
            <a:avLst/>
          </a:prstGeom>
          <a:noFill/>
        </p:spPr>
        <p:txBody>
          <a:bodyPr wrap="square" rtlCol="0">
            <a:spAutoFit/>
          </a:bodyPr>
          <a:lstStyle/>
          <a:p>
            <a:pPr algn="ctr"/>
            <a:r>
              <a:rPr lang="en-US" dirty="0" smtClean="0"/>
              <a:t>Method 1</a:t>
            </a:r>
            <a:endParaRPr lang="da-DK" dirty="0"/>
          </a:p>
        </p:txBody>
      </p:sp>
      <p:sp>
        <p:nvSpPr>
          <p:cNvPr id="12" name="TextBox 11"/>
          <p:cNvSpPr txBox="1"/>
          <p:nvPr/>
        </p:nvSpPr>
        <p:spPr>
          <a:xfrm>
            <a:off x="6701968" y="1257188"/>
            <a:ext cx="3730319" cy="369332"/>
          </a:xfrm>
          <a:prstGeom prst="rect">
            <a:avLst/>
          </a:prstGeom>
          <a:noFill/>
        </p:spPr>
        <p:txBody>
          <a:bodyPr wrap="square" rtlCol="0">
            <a:spAutoFit/>
          </a:bodyPr>
          <a:lstStyle/>
          <a:p>
            <a:pPr algn="ctr"/>
            <a:r>
              <a:rPr lang="en-US" dirty="0" smtClean="0"/>
              <a:t>Method 2</a:t>
            </a:r>
            <a:endParaRPr lang="da-DK" dirty="0"/>
          </a:p>
        </p:txBody>
      </p:sp>
      <p:sp>
        <p:nvSpPr>
          <p:cNvPr id="13" name="TextBox 12"/>
          <p:cNvSpPr txBox="1"/>
          <p:nvPr/>
        </p:nvSpPr>
        <p:spPr>
          <a:xfrm>
            <a:off x="1291389" y="5686926"/>
            <a:ext cx="9569116" cy="646331"/>
          </a:xfrm>
          <a:prstGeom prst="rect">
            <a:avLst/>
          </a:prstGeom>
          <a:noFill/>
        </p:spPr>
        <p:txBody>
          <a:bodyPr wrap="square" rtlCol="0">
            <a:spAutoFit/>
          </a:bodyPr>
          <a:lstStyle/>
          <a:p>
            <a:r>
              <a:rPr lang="en-US" dirty="0" smtClean="0"/>
              <a:t>Green = measured data, magenta = reconstruction, i.e. gray = perfect match of data/reconstruction. In method 2 the support is forced a bit tighter, giving rise to the strong vertical set of fringes.</a:t>
            </a:r>
            <a:endParaRPr lang="da-DK" dirty="0"/>
          </a:p>
        </p:txBody>
      </p:sp>
      <p:grpSp>
        <p:nvGrpSpPr>
          <p:cNvPr id="14" name="Group 4"/>
          <p:cNvGrpSpPr>
            <a:grpSpLocks noChangeAspect="1"/>
          </p:cNvGrpSpPr>
          <p:nvPr/>
        </p:nvGrpSpPr>
        <p:grpSpPr bwMode="auto">
          <a:xfrm>
            <a:off x="1508125" y="1627188"/>
            <a:ext cx="3730625" cy="3732212"/>
            <a:chOff x="950" y="1025"/>
            <a:chExt cx="2350" cy="2351"/>
          </a:xfrm>
        </p:grpSpPr>
        <p:sp>
          <p:nvSpPr>
            <p:cNvPr id="15" name="AutoShape 3"/>
            <p:cNvSpPr>
              <a:spLocks noChangeAspect="1" noChangeArrowheads="1" noTextEdit="1"/>
            </p:cNvSpPr>
            <p:nvPr/>
          </p:nvSpPr>
          <p:spPr bwMode="auto">
            <a:xfrm>
              <a:off x="950" y="1025"/>
              <a:ext cx="2350" cy="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 y="1025"/>
              <a:ext cx="78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 y="1025"/>
              <a:ext cx="785"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 y="1025"/>
              <a:ext cx="78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 y="1810"/>
              <a:ext cx="784"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4" y="1810"/>
              <a:ext cx="785"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9" y="1810"/>
              <a:ext cx="784"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 y="2594"/>
              <a:ext cx="78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4" y="2594"/>
              <a:ext cx="785"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9" y="2594"/>
              <a:ext cx="78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6"/>
          <p:cNvGrpSpPr>
            <a:grpSpLocks noChangeAspect="1"/>
          </p:cNvGrpSpPr>
          <p:nvPr/>
        </p:nvGrpSpPr>
        <p:grpSpPr bwMode="auto">
          <a:xfrm>
            <a:off x="6702425" y="1627188"/>
            <a:ext cx="3730625" cy="3732212"/>
            <a:chOff x="4222" y="1025"/>
            <a:chExt cx="2350" cy="2351"/>
          </a:xfrm>
        </p:grpSpPr>
        <p:sp>
          <p:nvSpPr>
            <p:cNvPr id="17" name="AutoShape 15"/>
            <p:cNvSpPr>
              <a:spLocks noChangeAspect="1" noChangeArrowheads="1" noTextEdit="1"/>
            </p:cNvSpPr>
            <p:nvPr/>
          </p:nvSpPr>
          <p:spPr bwMode="auto">
            <a:xfrm>
              <a:off x="4222" y="1025"/>
              <a:ext cx="2350" cy="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a-DK"/>
            </a:p>
          </p:txBody>
        </p:sp>
        <p:pic>
          <p:nvPicPr>
            <p:cNvPr id="1041"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2" y="1025"/>
              <a:ext cx="78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06" y="1025"/>
              <a:ext cx="785"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3" name="Picture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 y="1025"/>
              <a:ext cx="78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22" y="1810"/>
              <a:ext cx="784"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6" y="1810"/>
              <a:ext cx="785"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6" name="Picture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 y="1810"/>
              <a:ext cx="784"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 name="Picture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2" y="2594"/>
              <a:ext cx="78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 name="Picture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6" y="2594"/>
              <a:ext cx="785"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9" name="Picture 2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1" y="2594"/>
              <a:ext cx="784"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2029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a:t>
            </a:r>
            <a:endParaRPr lang="da-DK" dirty="0"/>
          </a:p>
        </p:txBody>
      </p:sp>
      <p:sp>
        <p:nvSpPr>
          <p:cNvPr id="3" name="Content Placeholder 2"/>
          <p:cNvSpPr>
            <a:spLocks noGrp="1"/>
          </p:cNvSpPr>
          <p:nvPr>
            <p:ph idx="1"/>
          </p:nvPr>
        </p:nvSpPr>
        <p:spPr/>
        <p:txBody>
          <a:bodyPr/>
          <a:lstStyle/>
          <a:p>
            <a:r>
              <a:rPr lang="en-US" dirty="0" smtClean="0"/>
              <a:t>Not sure</a:t>
            </a:r>
            <a:r>
              <a:rPr lang="da-DK" dirty="0" smtClean="0"/>
              <a:t>?</a:t>
            </a:r>
          </a:p>
          <a:p>
            <a:r>
              <a:rPr lang="en-US" dirty="0" smtClean="0"/>
              <a:t>I believe method 2 has potential for better resolution in general, and super resolution is possible, if proper constraints are used (I don’t know the best way of doing that)</a:t>
            </a:r>
          </a:p>
          <a:p>
            <a:r>
              <a:rPr lang="en-US" dirty="0" smtClean="0"/>
              <a:t>In this case the data quality is not perfect: we know that the sample drifted, and I can see tiny differences in the overlapping fringe pattern from different lens positions, which should be identical. So in our case maybe we should go with method 1, since it is a bit more stable and more conservative. Visually the reconstruction with method 1 also looks more pleasing to the eye in my opinion.</a:t>
            </a:r>
          </a:p>
        </p:txBody>
      </p:sp>
    </p:spTree>
    <p:extLst>
      <p:ext uri="{BB962C8B-B14F-4D97-AF65-F5344CB8AC3E}">
        <p14:creationId xmlns:p14="http://schemas.microsoft.com/office/powerpoint/2010/main" val="251104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314</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Fourier space stitching</vt:lpstr>
      <vt:lpstr>Reconstruction slices</vt:lpstr>
      <vt:lpstr>Reconstruction methods</vt:lpstr>
      <vt:lpstr>Fourier space</vt:lpstr>
      <vt:lpstr>Which is better?</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space stitching</dc:title>
  <dc:creator>Anders Filsøe Pedersen</dc:creator>
  <cp:lastModifiedBy>Anders Pedersen</cp:lastModifiedBy>
  <cp:revision>10</cp:revision>
  <dcterms:created xsi:type="dcterms:W3CDTF">2018-07-23T12:37:23Z</dcterms:created>
  <dcterms:modified xsi:type="dcterms:W3CDTF">2018-07-23T14:08:14Z</dcterms:modified>
</cp:coreProperties>
</file>