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0413" cy="6858000"/>
  <p:notesSz cx="6858000" cy="9144000"/>
  <p:custDataLst>
    <p:tags r:id="rId1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  <p15:guide id="7" orient="horz" pos="913">
          <p15:clr>
            <a:srgbClr val="A4A3A4"/>
          </p15:clr>
        </p15:guide>
        <p15:guide id="8" orient="horz" pos="3929">
          <p15:clr>
            <a:srgbClr val="A4A3A4"/>
          </p15:clr>
        </p15:guide>
        <p15:guide id="9" pos="392">
          <p15:clr>
            <a:srgbClr val="A4A3A4"/>
          </p15:clr>
        </p15:guide>
        <p15:guide id="10" pos="3771">
          <p15:clr>
            <a:srgbClr val="A4A3A4"/>
          </p15:clr>
        </p15:guide>
        <p15:guide id="11" pos="3954">
          <p15:clr>
            <a:srgbClr val="A4A3A4"/>
          </p15:clr>
        </p15:guide>
        <p15:guide id="12" pos="7040">
          <p15:clr>
            <a:srgbClr val="A4A3A4"/>
          </p15:clr>
        </p15:guide>
        <p15:guide id="13" pos="73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C00"/>
    <a:srgbClr val="FF6600"/>
    <a:srgbClr val="FF0000"/>
    <a:srgbClr val="99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25" autoAdjust="0"/>
  </p:normalViewPr>
  <p:slideViewPr>
    <p:cSldViewPr showGuides="1">
      <p:cViewPr>
        <p:scale>
          <a:sx n="100" d="100"/>
          <a:sy n="100" d="100"/>
        </p:scale>
        <p:origin x="114" y="780"/>
      </p:cViewPr>
      <p:guideLst>
        <p:guide orient="horz" pos="1012"/>
        <p:guide orient="horz" pos="3884"/>
        <p:guide pos="385"/>
        <p:guide pos="2789"/>
        <p:guide pos="2880"/>
        <p:guide pos="5281"/>
        <p:guide orient="horz" pos="913"/>
        <p:guide orient="horz" pos="3929"/>
        <p:guide pos="392"/>
        <p:guide pos="3771"/>
        <p:guide pos="3954"/>
        <p:guide pos="7040"/>
        <p:guide pos="73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5207" y="6477000"/>
            <a:ext cx="3959769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2694" y="6477000"/>
            <a:ext cx="407947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-14069"/>
            <a:ext cx="12190413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1295400"/>
            <a:ext cx="8725800" cy="838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err="1"/>
              <a:t>Click</a:t>
            </a:r>
            <a:r>
              <a:rPr lang="en-GB" noProof="0" dirty="0"/>
              <a:t> to </a:t>
            </a:r>
            <a:r>
              <a:rPr lang="en-GB" noProof="0" dirty="0" err="1"/>
              <a:t>edit</a:t>
            </a:r>
            <a:r>
              <a:rPr lang="en-GB" noProof="0" dirty="0"/>
              <a:t> Master </a:t>
            </a:r>
            <a:r>
              <a:rPr lang="en-GB" noProof="0" dirty="0" err="1"/>
              <a:t>title</a:t>
            </a:r>
            <a:r>
              <a:rPr lang="en-GB" noProof="0" dirty="0"/>
              <a:t>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2300" y="2286000"/>
            <a:ext cx="872368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err="1"/>
              <a:t>Click</a:t>
            </a:r>
            <a:r>
              <a:rPr lang="en-GB" noProof="0" dirty="0"/>
              <a:t> to </a:t>
            </a:r>
            <a:r>
              <a:rPr lang="en-GB" noProof="0" dirty="0" err="1"/>
              <a:t>edit</a:t>
            </a:r>
            <a:r>
              <a:rPr lang="en-GB" noProof="0" dirty="0"/>
              <a:t> Master </a:t>
            </a:r>
            <a:r>
              <a:rPr lang="en-GB" noProof="0" dirty="0" err="1"/>
              <a:t>subtitle</a:t>
            </a:r>
            <a:r>
              <a:rPr lang="en-GB" noProof="0" dirty="0"/>
              <a:t> style</a:t>
            </a:r>
            <a:endParaRPr lang="en-GB"/>
          </a:p>
        </p:txBody>
      </p:sp>
      <p:pic>
        <p:nvPicPr>
          <p:cNvPr id="1898501506" name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00" y="6030000"/>
            <a:ext cx="5199728" cy="626400"/>
          </a:xfrm>
          <a:prstGeom prst="rect">
            <a:avLst/>
          </a:prstGeom>
        </p:spPr>
      </p:pic>
      <p:pic>
        <p:nvPicPr>
          <p:cNvPr id="1371659818" name="Fri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9600" y="3394800"/>
            <a:ext cx="5040000" cy="2340000"/>
          </a:xfrm>
          <a:prstGeom prst="rect">
            <a:avLst/>
          </a:prstGeom>
        </p:spPr>
      </p:pic>
      <p:pic>
        <p:nvPicPr>
          <p:cNvPr id="13" name="Picture 4" descr="DTU Corporate logo_F_A0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65" y="279398"/>
            <a:ext cx="485265" cy="70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Click</a:t>
            </a:r>
            <a:r>
              <a:rPr lang="en-GB" dirty="0"/>
              <a:t> to </a:t>
            </a:r>
            <a:r>
              <a:rPr lang="en-GB" dirty="0" err="1"/>
              <a:t>edit</a:t>
            </a:r>
            <a:r>
              <a:rPr lang="en-GB" dirty="0"/>
              <a:t> Master </a:t>
            </a:r>
            <a:r>
              <a:rPr lang="en-GB" dirty="0" err="1"/>
              <a:t>title</a:t>
            </a:r>
            <a:r>
              <a:rPr lang="en-GB" dirty="0"/>
              <a:t>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</a:t>
            </a:r>
            <a:r>
              <a:rPr lang="en-GB" dirty="0" err="1"/>
              <a:t>text</a:t>
            </a:r>
            <a:r>
              <a:rPr lang="en-GB" dirty="0"/>
              <a:t> styles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4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 September 2018</a:t>
            </a:r>
          </a:p>
        </p:txBody>
      </p:sp>
      <p:sp>
        <p:nvSpPr>
          <p:cNvPr id="5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3D Probe Ptychography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GB" dirty="0" err="1"/>
              <a:t>Click</a:t>
            </a:r>
            <a:r>
              <a:rPr lang="en-GB" dirty="0"/>
              <a:t> to </a:t>
            </a:r>
            <a:r>
              <a:rPr lang="en-GB" dirty="0" err="1"/>
              <a:t>edit</a:t>
            </a:r>
            <a:r>
              <a:rPr lang="en-GB" dirty="0"/>
              <a:t> Master </a:t>
            </a:r>
            <a:r>
              <a:rPr lang="en-GB" dirty="0" err="1"/>
              <a:t>title</a:t>
            </a:r>
            <a:r>
              <a:rPr lang="en-GB" dirty="0"/>
              <a:t>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1" y="1449388"/>
            <a:ext cx="5364162" cy="47879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</a:t>
            </a:r>
            <a:r>
              <a:rPr lang="en-GB" dirty="0" err="1"/>
              <a:t>text</a:t>
            </a:r>
            <a:r>
              <a:rPr lang="en-GB" dirty="0"/>
              <a:t> styles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974" y="1449388"/>
            <a:ext cx="5362575" cy="47879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</a:t>
            </a:r>
            <a:r>
              <a:rPr lang="en-GB" dirty="0" err="1"/>
              <a:t>text</a:t>
            </a:r>
            <a:r>
              <a:rPr lang="en-GB" dirty="0"/>
              <a:t> styles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 September 2018</a:t>
            </a:r>
          </a:p>
        </p:txBody>
      </p:sp>
      <p:sp>
        <p:nvSpPr>
          <p:cNvPr id="6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3D Probe Ptychography</a:t>
            </a:r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Click</a:t>
            </a:r>
            <a:r>
              <a:rPr lang="en-GB" dirty="0"/>
              <a:t> to </a:t>
            </a:r>
            <a:r>
              <a:rPr lang="en-GB" dirty="0" err="1"/>
              <a:t>edit</a:t>
            </a:r>
            <a:r>
              <a:rPr lang="en-GB" dirty="0"/>
              <a:t> Master </a:t>
            </a:r>
            <a:r>
              <a:rPr lang="en-GB" dirty="0" err="1"/>
              <a:t>title</a:t>
            </a:r>
            <a:r>
              <a:rPr lang="en-GB" dirty="0"/>
              <a:t> style</a:t>
            </a:r>
            <a:endParaRPr lang="en-GB"/>
          </a:p>
        </p:txBody>
      </p:sp>
      <p:sp>
        <p:nvSpPr>
          <p:cNvPr id="3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 September 2018</a:t>
            </a:r>
          </a:p>
        </p:txBody>
      </p:sp>
      <p:sp>
        <p:nvSpPr>
          <p:cNvPr id="4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3D Probe Ptychography</a:t>
            </a:r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 September 2018</a:t>
            </a: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3D Probe Ptychography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2"/>
          </p:nvPr>
        </p:nvSpPr>
        <p:spPr>
          <a:xfrm>
            <a:off x="9726307" y="6476999"/>
            <a:ext cx="19152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13 September 2018</a:t>
            </a: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7420938" y="6477000"/>
            <a:ext cx="2305369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3D Probe Ptychography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22300" y="6477000"/>
            <a:ext cx="598341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0000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48616"/>
            <a:ext cx="1056335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49388"/>
            <a:ext cx="11017250" cy="479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3676" name="OFF_Workarea"/>
          <p:cNvSpPr>
            <a:spLocks noChangeArrowheads="1"/>
          </p:cNvSpPr>
          <p:nvPr/>
        </p:nvSpPr>
        <p:spPr bwMode="auto">
          <a:xfrm>
            <a:off x="1318511" y="6477000"/>
            <a:ext cx="610884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en-GB" sz="900" b="1" dirty="0">
                <a:solidFill>
                  <a:srgbClr val="000000"/>
                </a:solidFill>
              </a:rPr>
              <a:t>DTU Physics, Technical University of Denmark</a:t>
            </a:r>
          </a:p>
        </p:txBody>
      </p:sp>
      <p:pic>
        <p:nvPicPr>
          <p:cNvPr id="23" name="Picture 4" descr="DTU Corporate logo_F_A0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65" y="279398"/>
            <a:ext cx="485265" cy="70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000000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000000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000000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000000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000000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3D Probe Ptychography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Algorithm and preliminary results</a:t>
            </a:r>
          </a:p>
          <a:p>
            <a:r>
              <a:rPr lang="en-GB" dirty="0" smtClean="0"/>
              <a:t>Anders F. Pedersen</a:t>
            </a:r>
          </a:p>
          <a:p>
            <a:r>
              <a:rPr lang="en-GB" dirty="0" smtClean="0"/>
              <a:t>13-09-2018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 September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3D Probe Ptychography</a:t>
            </a:r>
          </a:p>
        </p:txBody>
      </p:sp>
      <p:sp>
        <p:nvSpPr>
          <p:cNvPr id="2" name="5-Point Star 1"/>
          <p:cNvSpPr/>
          <p:nvPr/>
        </p:nvSpPr>
        <p:spPr bwMode="auto">
          <a:xfrm>
            <a:off x="2422798" y="2852936"/>
            <a:ext cx="1800200" cy="1800200"/>
          </a:xfrm>
          <a:prstGeom prst="star5">
            <a:avLst>
              <a:gd name="adj" fmla="val 29979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 rot="3600000">
            <a:off x="447549" y="3668283"/>
            <a:ext cx="5750699" cy="432048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50000">
                <a:schemeClr val="accent4">
                  <a:lumMod val="100000"/>
                  <a:alpha val="50000"/>
                </a:schemeClr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22300" y="3884307"/>
            <a:ext cx="106574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394289" y="2717676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Sample: </a:t>
            </a:r>
            <a:r>
              <a:rPr lang="el-GR" i="1" dirty="0" smtClean="0"/>
              <a:t>ρ</a:t>
            </a:r>
            <a:endParaRPr lang="da-DK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93261" y="1306574"/>
            <a:ext cx="287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Focused</a:t>
            </a:r>
            <a:r>
              <a:rPr lang="da-DK" dirty="0" smtClean="0"/>
              <a:t> </a:t>
            </a:r>
            <a:r>
              <a:rPr lang="da-DK" dirty="0" err="1" smtClean="0"/>
              <a:t>beam</a:t>
            </a:r>
            <a:r>
              <a:rPr lang="da-DK" dirty="0" smtClean="0"/>
              <a:t> (</a:t>
            </a:r>
            <a:r>
              <a:rPr lang="da-DK" dirty="0" err="1" smtClean="0"/>
              <a:t>probe</a:t>
            </a:r>
            <a:r>
              <a:rPr lang="da-DK" dirty="0" smtClean="0"/>
              <a:t>): </a:t>
            </a:r>
            <a:r>
              <a:rPr lang="da-DK" i="1" dirty="0" smtClean="0"/>
              <a:t>P</a:t>
            </a:r>
            <a:r>
              <a:rPr lang="da-DK" i="1" baseline="-25000" dirty="0" smtClean="0"/>
              <a:t>j</a:t>
            </a:r>
            <a:endParaRPr lang="da-DK" i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19236" y="3544215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Optical axis</a:t>
            </a:r>
            <a:endParaRPr lang="da-DK" dirty="0"/>
          </a:p>
        </p:txBody>
      </p:sp>
      <p:sp>
        <p:nvSpPr>
          <p:cNvPr id="18" name="Freeform 17"/>
          <p:cNvSpPr/>
          <p:nvPr/>
        </p:nvSpPr>
        <p:spPr bwMode="auto">
          <a:xfrm>
            <a:off x="5455727" y="2835651"/>
            <a:ext cx="578882" cy="2094235"/>
          </a:xfrm>
          <a:custGeom>
            <a:avLst/>
            <a:gdLst>
              <a:gd name="connsiteX0" fmla="*/ 437140 w 874279"/>
              <a:gd name="connsiteY0" fmla="*/ 0 h 1840773"/>
              <a:gd name="connsiteX1" fmla="*/ 441909 w 874279"/>
              <a:gd name="connsiteY1" fmla="*/ 3566 h 1840773"/>
              <a:gd name="connsiteX2" fmla="*/ 874279 w 874279"/>
              <a:gd name="connsiteY2" fmla="*/ 920386 h 1840773"/>
              <a:gd name="connsiteX3" fmla="*/ 441909 w 874279"/>
              <a:gd name="connsiteY3" fmla="*/ 1837206 h 1840773"/>
              <a:gd name="connsiteX4" fmla="*/ 437140 w 874279"/>
              <a:gd name="connsiteY4" fmla="*/ 1840773 h 1840773"/>
              <a:gd name="connsiteX5" fmla="*/ 432370 w 874279"/>
              <a:gd name="connsiteY5" fmla="*/ 1837206 h 1840773"/>
              <a:gd name="connsiteX6" fmla="*/ 0 w 874279"/>
              <a:gd name="connsiteY6" fmla="*/ 920386 h 1840773"/>
              <a:gd name="connsiteX7" fmla="*/ 432370 w 874279"/>
              <a:gd name="connsiteY7" fmla="*/ 3566 h 1840773"/>
              <a:gd name="connsiteX8" fmla="*/ 437140 w 874279"/>
              <a:gd name="connsiteY8" fmla="*/ 0 h 184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279" h="1840773">
                <a:moveTo>
                  <a:pt x="437140" y="0"/>
                </a:moveTo>
                <a:lnTo>
                  <a:pt x="441909" y="3566"/>
                </a:lnTo>
                <a:cubicBezTo>
                  <a:pt x="705969" y="221487"/>
                  <a:pt x="874279" y="551281"/>
                  <a:pt x="874279" y="920386"/>
                </a:cubicBezTo>
                <a:cubicBezTo>
                  <a:pt x="874279" y="1289491"/>
                  <a:pt x="705969" y="1619286"/>
                  <a:pt x="441909" y="1837206"/>
                </a:cubicBezTo>
                <a:lnTo>
                  <a:pt x="437140" y="1840773"/>
                </a:lnTo>
                <a:lnTo>
                  <a:pt x="432370" y="1837206"/>
                </a:lnTo>
                <a:cubicBezTo>
                  <a:pt x="168311" y="1619286"/>
                  <a:pt x="0" y="1289491"/>
                  <a:pt x="0" y="920386"/>
                </a:cubicBezTo>
                <a:cubicBezTo>
                  <a:pt x="0" y="551281"/>
                  <a:pt x="168311" y="221487"/>
                  <a:pt x="432370" y="3566"/>
                </a:cubicBezTo>
                <a:lnTo>
                  <a:pt x="43714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5970" y="5157192"/>
            <a:ext cx="180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Objective</a:t>
            </a:r>
            <a:r>
              <a:rPr lang="da-DK" dirty="0" smtClean="0"/>
              <a:t> lens:</a:t>
            </a:r>
            <a:br>
              <a:rPr lang="da-DK" dirty="0" smtClean="0"/>
            </a:br>
            <a:r>
              <a:rPr lang="da-DK" dirty="0" err="1" smtClean="0"/>
              <a:t>Aperture</a:t>
            </a:r>
            <a:r>
              <a:rPr lang="da-DK" dirty="0" smtClean="0"/>
              <a:t>: </a:t>
            </a:r>
            <a:r>
              <a:rPr lang="da-DK" i="1" dirty="0" smtClean="0"/>
              <a:t>Ap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Aberrations: </a:t>
            </a:r>
            <a:r>
              <a:rPr lang="da-DK" i="1" dirty="0" smtClean="0"/>
              <a:t>Ab</a:t>
            </a:r>
          </a:p>
        </p:txBody>
      </p:sp>
      <p:cxnSp>
        <p:nvCxnSpPr>
          <p:cNvPr id="21" name="Straight Connector 20"/>
          <p:cNvCxnSpPr>
            <a:endCxn id="18" idx="7"/>
          </p:cNvCxnSpPr>
          <p:nvPr/>
        </p:nvCxnSpPr>
        <p:spPr bwMode="auto">
          <a:xfrm flipV="1">
            <a:off x="3322898" y="2839708"/>
            <a:ext cx="2419112" cy="1043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endCxn id="18" idx="5"/>
          </p:cNvCxnSpPr>
          <p:nvPr/>
        </p:nvCxnSpPr>
        <p:spPr bwMode="auto">
          <a:xfrm>
            <a:off x="3341281" y="3882768"/>
            <a:ext cx="2400729" cy="1043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18" idx="0"/>
          </p:cNvCxnSpPr>
          <p:nvPr/>
        </p:nvCxnSpPr>
        <p:spPr bwMode="auto">
          <a:xfrm>
            <a:off x="5745168" y="2835651"/>
            <a:ext cx="4814534" cy="2753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8" idx="5"/>
          </p:cNvCxnSpPr>
          <p:nvPr/>
        </p:nvCxnSpPr>
        <p:spPr bwMode="auto">
          <a:xfrm flipV="1">
            <a:off x="5742010" y="2204864"/>
            <a:ext cx="4817692" cy="27209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/>
          <p:nvPr/>
        </p:nvSpPr>
        <p:spPr bwMode="auto">
          <a:xfrm>
            <a:off x="10559702" y="1844825"/>
            <a:ext cx="303064" cy="41044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1126654" y="4925828"/>
            <a:ext cx="0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1522698" y="5321872"/>
            <a:ext cx="0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Flowchart: Summing Junction 34"/>
          <p:cNvSpPr/>
          <p:nvPr/>
        </p:nvSpPr>
        <p:spPr bwMode="auto">
          <a:xfrm>
            <a:off x="1395077" y="5201809"/>
            <a:ext cx="288032" cy="288032"/>
          </a:xfrm>
          <a:prstGeom prst="flowChartSummingJunction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91022" y="548984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z</a:t>
            </a:r>
            <a:endParaRPr lang="da-DK" dirty="0"/>
          </a:p>
        </p:txBody>
      </p:sp>
      <p:sp>
        <p:nvSpPr>
          <p:cNvPr id="37" name="TextBox 36"/>
          <p:cNvSpPr txBox="1"/>
          <p:nvPr/>
        </p:nvSpPr>
        <p:spPr>
          <a:xfrm>
            <a:off x="810969" y="4727688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y</a:t>
            </a:r>
            <a:endParaRPr lang="da-DK" dirty="0"/>
          </a:p>
        </p:txBody>
      </p:sp>
      <p:sp>
        <p:nvSpPr>
          <p:cNvPr id="38" name="TextBox 37"/>
          <p:cNvSpPr txBox="1"/>
          <p:nvPr/>
        </p:nvSpPr>
        <p:spPr>
          <a:xfrm>
            <a:off x="1603613" y="4953388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x</a:t>
            </a:r>
            <a:endParaRPr lang="da-DK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7420938" y="2060848"/>
            <a:ext cx="330452" cy="1504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421193" y="4213418"/>
            <a:ext cx="330452" cy="1504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78141" y="1542421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Slit</a:t>
            </a:r>
            <a:r>
              <a:rPr lang="da-DK" dirty="0" smtClean="0"/>
              <a:t> in image plane: </a:t>
            </a:r>
            <a:r>
              <a:rPr lang="da-DK" i="1" dirty="0" smtClean="0"/>
              <a:t>S</a:t>
            </a:r>
            <a:endParaRPr lang="da-DK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9726307" y="1372175"/>
            <a:ext cx="21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Detector</a:t>
            </a:r>
            <a:r>
              <a:rPr lang="da-DK" dirty="0" smtClean="0"/>
              <a:t> (far </a:t>
            </a:r>
            <a:r>
              <a:rPr lang="da-DK" dirty="0" err="1" smtClean="0"/>
              <a:t>field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54" name="Freeform 53"/>
          <p:cNvSpPr/>
          <p:nvPr/>
        </p:nvSpPr>
        <p:spPr bwMode="auto">
          <a:xfrm>
            <a:off x="2857500" y="3486150"/>
            <a:ext cx="228600" cy="400050"/>
          </a:xfrm>
          <a:custGeom>
            <a:avLst/>
            <a:gdLst>
              <a:gd name="connsiteX0" fmla="*/ 228600 w 228600"/>
              <a:gd name="connsiteY0" fmla="*/ 0 h 400050"/>
              <a:gd name="connsiteX1" fmla="*/ 57150 w 228600"/>
              <a:gd name="connsiteY1" fmla="*/ 171450 h 400050"/>
              <a:gd name="connsiteX2" fmla="*/ 0 w 22860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400050">
                <a:moveTo>
                  <a:pt x="228600" y="0"/>
                </a:moveTo>
                <a:cubicBezTo>
                  <a:pt x="161925" y="52387"/>
                  <a:pt x="95250" y="104775"/>
                  <a:pt x="57150" y="171450"/>
                </a:cubicBezTo>
                <a:cubicBezTo>
                  <a:pt x="19050" y="238125"/>
                  <a:pt x="9525" y="319087"/>
                  <a:pt x="0" y="40005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05833" y="3459737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2</a:t>
            </a:r>
            <a:r>
              <a:rPr lang="el-GR" dirty="0" smtClean="0"/>
              <a:t>θ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Parameters: </a:t>
            </a:r>
            <a:r>
              <a:rPr lang="da-DK" dirty="0" err="1" smtClean="0"/>
              <a:t>Based</a:t>
            </a:r>
            <a:r>
              <a:rPr lang="da-DK" dirty="0" smtClean="0"/>
              <a:t> on 3DBPP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 smtClean="0"/>
              <a:t>Probe</a:t>
            </a:r>
            <a:endParaRPr lang="da-DK" dirty="0" smtClean="0"/>
          </a:p>
          <a:p>
            <a:pPr lvl="1"/>
            <a:r>
              <a:rPr lang="da-DK" dirty="0" smtClean="0"/>
              <a:t>2D </a:t>
            </a:r>
            <a:r>
              <a:rPr lang="da-DK" dirty="0" err="1" smtClean="0"/>
              <a:t>Gaussian</a:t>
            </a:r>
            <a:r>
              <a:rPr lang="da-DK" dirty="0"/>
              <a:t> </a:t>
            </a:r>
            <a:r>
              <a:rPr lang="da-DK" dirty="0" smtClean="0"/>
              <a:t>(</a:t>
            </a:r>
            <a:r>
              <a:rPr lang="da-DK" dirty="0" err="1" smtClean="0"/>
              <a:t>symmetric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Uniform </a:t>
            </a:r>
            <a:r>
              <a:rPr lang="da-DK" dirty="0" err="1" smtClean="0"/>
              <a:t>phase</a:t>
            </a:r>
            <a:r>
              <a:rPr lang="da-DK" dirty="0" smtClean="0"/>
              <a:t> (i.e. </a:t>
            </a:r>
            <a:r>
              <a:rPr lang="da-DK" dirty="0" err="1" smtClean="0"/>
              <a:t>probe</a:t>
            </a:r>
            <a:r>
              <a:rPr lang="da-DK" dirty="0" smtClean="0"/>
              <a:t> is real)</a:t>
            </a:r>
          </a:p>
          <a:p>
            <a:pPr lvl="1"/>
            <a:r>
              <a:rPr lang="da-DK" dirty="0" smtClean="0"/>
              <a:t>Rastered in 2D, </a:t>
            </a:r>
            <a:r>
              <a:rPr lang="da-DK" dirty="0" err="1" smtClean="0"/>
              <a:t>perpendicular</a:t>
            </a:r>
            <a:r>
              <a:rPr lang="da-DK" dirty="0" smtClean="0"/>
              <a:t> to the </a:t>
            </a:r>
            <a:r>
              <a:rPr lang="da-DK" dirty="0" err="1" smtClean="0"/>
              <a:t>beam</a:t>
            </a:r>
            <a:r>
              <a:rPr lang="da-DK" dirty="0" smtClean="0"/>
              <a:t> </a:t>
            </a:r>
            <a:r>
              <a:rPr lang="da-DK" dirty="0" err="1" smtClean="0"/>
              <a:t>direction</a:t>
            </a:r>
            <a:endParaRPr lang="da-DK" dirty="0" smtClean="0"/>
          </a:p>
          <a:p>
            <a:r>
              <a:rPr lang="da-DK" dirty="0" smtClean="0"/>
              <a:t>Sample</a:t>
            </a:r>
          </a:p>
          <a:p>
            <a:pPr lvl="1"/>
            <a:r>
              <a:rPr lang="da-DK" dirty="0" err="1" smtClean="0"/>
              <a:t>Complex</a:t>
            </a:r>
            <a:r>
              <a:rPr lang="da-DK" dirty="0" smtClean="0"/>
              <a:t> </a:t>
            </a:r>
            <a:r>
              <a:rPr lang="da-DK" dirty="0" err="1" smtClean="0"/>
              <a:t>density</a:t>
            </a:r>
            <a:endParaRPr lang="da-DK" dirty="0" smtClean="0"/>
          </a:p>
          <a:p>
            <a:pPr lvl="1"/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inspired</a:t>
            </a:r>
            <a:r>
              <a:rPr lang="da-DK" dirty="0" smtClean="0"/>
              <a:t> from </a:t>
            </a:r>
            <a:r>
              <a:rPr lang="da-DK" dirty="0" err="1" smtClean="0"/>
              <a:t>edge</a:t>
            </a:r>
            <a:r>
              <a:rPr lang="da-DK" dirty="0" smtClean="0"/>
              <a:t> </a:t>
            </a:r>
            <a:r>
              <a:rPr lang="da-DK" dirty="0" err="1" smtClean="0"/>
              <a:t>dislocation</a:t>
            </a:r>
            <a:r>
              <a:rPr lang="da-DK" dirty="0" smtClean="0"/>
              <a:t> wall</a:t>
            </a:r>
          </a:p>
          <a:p>
            <a:pPr lvl="1"/>
            <a:r>
              <a:rPr lang="da-DK" dirty="0" err="1" smtClean="0"/>
              <a:t>Fixed</a:t>
            </a:r>
            <a:r>
              <a:rPr lang="da-DK" dirty="0" smtClean="0"/>
              <a:t> at central </a:t>
            </a:r>
            <a:r>
              <a:rPr lang="da-DK" dirty="0" err="1" smtClean="0"/>
              <a:t>Bragg</a:t>
            </a:r>
            <a:r>
              <a:rPr lang="da-DK" dirty="0" smtClean="0"/>
              <a:t> angle</a:t>
            </a:r>
          </a:p>
          <a:p>
            <a:endParaRPr lang="da-DK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err="1"/>
              <a:t>Objective</a:t>
            </a:r>
            <a:r>
              <a:rPr lang="da-DK" dirty="0"/>
              <a:t> lens</a:t>
            </a:r>
          </a:p>
          <a:p>
            <a:pPr lvl="1"/>
            <a:r>
              <a:rPr lang="da-DK" dirty="0"/>
              <a:t>CRL, N=70, </a:t>
            </a:r>
            <a:r>
              <a:rPr lang="da-DK" dirty="0" smtClean="0"/>
              <a:t>fN=26.5cm</a:t>
            </a:r>
          </a:p>
          <a:p>
            <a:pPr lvl="1"/>
            <a:r>
              <a:rPr lang="en-US" dirty="0" smtClean="0"/>
              <a:t>Magnification, M=2</a:t>
            </a:r>
            <a:endParaRPr lang="da-DK" dirty="0"/>
          </a:p>
          <a:p>
            <a:pPr lvl="1"/>
            <a:r>
              <a:rPr lang="da-DK" dirty="0" err="1"/>
              <a:t>Aperture</a:t>
            </a:r>
            <a:r>
              <a:rPr lang="da-DK" dirty="0"/>
              <a:t> and aberrations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separated</a:t>
            </a:r>
            <a:endParaRPr lang="da-DK" dirty="0"/>
          </a:p>
          <a:p>
            <a:pPr lvl="1"/>
            <a:r>
              <a:rPr lang="da-DK" dirty="0" err="1"/>
              <a:t>Aperture</a:t>
            </a:r>
            <a:r>
              <a:rPr lang="da-DK" dirty="0"/>
              <a:t> is real 2D </a:t>
            </a:r>
            <a:r>
              <a:rPr lang="da-DK" dirty="0" err="1"/>
              <a:t>symmetric</a:t>
            </a:r>
            <a:r>
              <a:rPr lang="da-DK" dirty="0"/>
              <a:t> </a:t>
            </a:r>
            <a:r>
              <a:rPr lang="da-DK" dirty="0" err="1"/>
              <a:t>Gaussian</a:t>
            </a:r>
            <a:endParaRPr lang="da-DK" dirty="0"/>
          </a:p>
          <a:p>
            <a:pPr lvl="1"/>
            <a:r>
              <a:rPr lang="da-DK" dirty="0"/>
              <a:t>Aberration is </a:t>
            </a:r>
            <a:r>
              <a:rPr lang="da-DK" dirty="0" err="1"/>
              <a:t>complex</a:t>
            </a:r>
            <a:r>
              <a:rPr lang="da-DK" dirty="0"/>
              <a:t> with magnitude 1 and variable </a:t>
            </a:r>
            <a:r>
              <a:rPr lang="da-DK" dirty="0" err="1"/>
              <a:t>phase</a:t>
            </a:r>
            <a:endParaRPr lang="da-DK" dirty="0"/>
          </a:p>
          <a:p>
            <a:r>
              <a:rPr lang="da-DK" dirty="0" err="1"/>
              <a:t>Slit</a:t>
            </a:r>
            <a:endParaRPr lang="da-DK" dirty="0"/>
          </a:p>
          <a:p>
            <a:pPr lvl="1"/>
            <a:r>
              <a:rPr lang="da-DK" dirty="0" err="1"/>
              <a:t>Slit</a:t>
            </a:r>
            <a:r>
              <a:rPr lang="da-DK" dirty="0"/>
              <a:t> is </a:t>
            </a:r>
            <a:r>
              <a:rPr lang="da-DK" dirty="0" err="1"/>
              <a:t>placed</a:t>
            </a:r>
            <a:r>
              <a:rPr lang="da-DK" dirty="0"/>
              <a:t> in the image plane</a:t>
            </a:r>
          </a:p>
          <a:p>
            <a:pPr lvl="1"/>
            <a:r>
              <a:rPr lang="da-DK" dirty="0" err="1"/>
              <a:t>Slit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is 1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slit</a:t>
            </a:r>
            <a:r>
              <a:rPr lang="da-DK" dirty="0"/>
              <a:t> and 0 </a:t>
            </a:r>
            <a:r>
              <a:rPr lang="da-DK" dirty="0" err="1"/>
              <a:t>outside</a:t>
            </a:r>
            <a:endParaRPr lang="da-DK" dirty="0"/>
          </a:p>
          <a:p>
            <a:pPr lvl="1"/>
            <a:r>
              <a:rPr lang="da-DK" dirty="0" err="1"/>
              <a:t>Slit</a:t>
            </a:r>
            <a:r>
              <a:rPr lang="da-DK" dirty="0"/>
              <a:t> is uniform </a:t>
            </a:r>
            <a:r>
              <a:rPr lang="da-DK" dirty="0" err="1"/>
              <a:t>along</a:t>
            </a:r>
            <a:r>
              <a:rPr lang="da-DK" dirty="0"/>
              <a:t> x</a:t>
            </a:r>
          </a:p>
          <a:p>
            <a:pPr lvl="1"/>
            <a:r>
              <a:rPr lang="da-DK" dirty="0" err="1"/>
              <a:t>Slit</a:t>
            </a:r>
            <a:r>
              <a:rPr lang="da-DK" dirty="0"/>
              <a:t> is </a:t>
            </a:r>
            <a:r>
              <a:rPr lang="da-DK" dirty="0" err="1"/>
              <a:t>scanned</a:t>
            </a:r>
            <a:r>
              <a:rPr lang="da-DK" dirty="0"/>
              <a:t> up and </a:t>
            </a:r>
            <a:r>
              <a:rPr lang="da-DK" dirty="0" err="1" smtClean="0"/>
              <a:t>down</a:t>
            </a:r>
            <a:r>
              <a:rPr lang="da-DK" dirty="0" smtClean="0"/>
              <a:t> </a:t>
            </a:r>
            <a:r>
              <a:rPr lang="da-DK" dirty="0" err="1" smtClean="0"/>
              <a:t>along</a:t>
            </a:r>
            <a:r>
              <a:rPr lang="da-DK" dirty="0" smtClean="0"/>
              <a:t> y</a:t>
            </a:r>
            <a:endParaRPr lang="da-DK" dirty="0"/>
          </a:p>
          <a:p>
            <a:endParaRPr lang="da-DK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 September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3D Probe Ptychography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5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Algorithm</a:t>
            </a:r>
            <a:r>
              <a:rPr lang="da-DK" dirty="0" smtClean="0"/>
              <a:t>: </a:t>
            </a:r>
            <a:r>
              <a:rPr lang="da-DK" dirty="0" err="1" smtClean="0"/>
              <a:t>Based</a:t>
            </a:r>
            <a:r>
              <a:rPr lang="da-DK" dirty="0" smtClean="0"/>
              <a:t> on 3DBPP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 September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3D Probe Ptychography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38622" y="177281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Sample plane</a:t>
            </a:r>
            <a:endParaRPr lang="da-DK" dirty="0"/>
          </a:p>
        </p:txBody>
      </p:sp>
      <p:sp>
        <p:nvSpPr>
          <p:cNvPr id="10" name="TextBox 9"/>
          <p:cNvSpPr txBox="1"/>
          <p:nvPr/>
        </p:nvSpPr>
        <p:spPr>
          <a:xfrm>
            <a:off x="3430910" y="1772816"/>
            <a:ext cx="178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Objective</a:t>
            </a:r>
            <a:r>
              <a:rPr lang="da-DK" dirty="0" smtClean="0"/>
              <a:t> plane</a:t>
            </a:r>
            <a:endParaRPr lang="da-DK" dirty="0"/>
          </a:p>
        </p:txBody>
      </p:sp>
      <p:sp>
        <p:nvSpPr>
          <p:cNvPr id="11" name="TextBox 10"/>
          <p:cNvSpPr txBox="1"/>
          <p:nvPr/>
        </p:nvSpPr>
        <p:spPr>
          <a:xfrm>
            <a:off x="6599262" y="1772816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Image plane</a:t>
            </a:r>
            <a:endParaRPr lang="da-DK" dirty="0"/>
          </a:p>
        </p:txBody>
      </p:sp>
      <p:sp>
        <p:nvSpPr>
          <p:cNvPr id="12" name="TextBox 11"/>
          <p:cNvSpPr txBox="1"/>
          <p:nvPr/>
        </p:nvSpPr>
        <p:spPr>
          <a:xfrm>
            <a:off x="9263558" y="1772816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Detector</a:t>
            </a:r>
            <a:r>
              <a:rPr lang="da-DK" dirty="0" smtClean="0"/>
              <a:t> plane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81706" y="2583045"/>
                <a:ext cx="1301125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1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06" y="2583045"/>
                <a:ext cx="1301125" cy="283667"/>
              </a:xfrm>
              <a:prstGeom prst="rect">
                <a:avLst/>
              </a:prstGeom>
              <a:blipFill>
                <a:blip r:embed="rId2"/>
                <a:stretch>
                  <a:fillRect l="-3756" b="-260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ight Arrow 14"/>
              <p:cNvSpPr/>
              <p:nvPr/>
            </p:nvSpPr>
            <p:spPr bwMode="auto">
              <a:xfrm>
                <a:off x="2638822" y="2364838"/>
                <a:ext cx="648072" cy="72008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150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kumimoji="0" lang="da-DK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pitchFamily="-80" charset="-128"/>
                </a:endParaRPr>
              </a:p>
            </p:txBody>
          </p:sp>
        </mc:Choice>
        <mc:Fallback>
          <p:sp>
            <p:nvSpPr>
              <p:cNvPr id="15" name="Right Arrow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8822" y="2364838"/>
                <a:ext cx="648072" cy="720080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538150" y="2600677"/>
                <a:ext cx="1569789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𝐴𝑝</m:t>
                      </m:r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𝐴𝑏</m:t>
                      </m:r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50" y="2600677"/>
                <a:ext cx="1569789" cy="266035"/>
              </a:xfrm>
              <a:prstGeom prst="rect">
                <a:avLst/>
              </a:prstGeom>
              <a:blipFill>
                <a:blip r:embed="rId4"/>
                <a:stretch>
                  <a:fillRect l="-3101" r="-388" b="-2790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ight Arrow 16"/>
              <p:cNvSpPr/>
              <p:nvPr/>
            </p:nvSpPr>
            <p:spPr bwMode="auto">
              <a:xfrm>
                <a:off x="5568831" y="2364838"/>
                <a:ext cx="648072" cy="72008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150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kumimoji="0" lang="da-DK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pitchFamily="-80" charset="-128"/>
                </a:endParaRPr>
              </a:p>
            </p:txBody>
          </p:sp>
        </mc:Choice>
        <mc:Fallback>
          <p:sp>
            <p:nvSpPr>
              <p:cNvPr id="17" name="Right Arrow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8831" y="2364838"/>
                <a:ext cx="648072" cy="720080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816180" y="2600677"/>
                <a:ext cx="1095749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80" y="2600677"/>
                <a:ext cx="1095749" cy="266035"/>
              </a:xfrm>
              <a:prstGeom prst="rect">
                <a:avLst/>
              </a:prstGeom>
              <a:blipFill>
                <a:blip r:embed="rId6"/>
                <a:stretch>
                  <a:fillRect l="-4444" r="-1111" b="-2790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ight Arrow 18"/>
              <p:cNvSpPr/>
              <p:nvPr/>
            </p:nvSpPr>
            <p:spPr bwMode="auto">
              <a:xfrm>
                <a:off x="8458307" y="2373654"/>
                <a:ext cx="648072" cy="72008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150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kumimoji="0" lang="da-DK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pitchFamily="-80" charset="-128"/>
                </a:endParaRPr>
              </a:p>
            </p:txBody>
          </p:sp>
        </mc:Choice>
        <mc:Fallback>
          <p:sp>
            <p:nvSpPr>
              <p:cNvPr id="19" name="Right Arrow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8307" y="2373654"/>
                <a:ext cx="648072" cy="720080"/>
              </a:xfrm>
              <a:prstGeom prst="rightArrow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 bwMode="auto">
          <a:xfrm>
            <a:off x="9753310" y="3140968"/>
            <a:ext cx="720000" cy="648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275003" y="2453392"/>
                <a:ext cx="1676613" cy="560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15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1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𝑚𝑒𝑎𝑠</m:t>
                              </m:r>
                            </m:sub>
                          </m:sSub>
                        </m:e>
                      </m:rad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1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003" y="2453392"/>
                <a:ext cx="1676613" cy="560603"/>
              </a:xfrm>
              <a:prstGeom prst="rect">
                <a:avLst/>
              </a:prstGeom>
              <a:blipFill>
                <a:blip r:embed="rId8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Left Arrow 23"/>
              <p:cNvSpPr/>
              <p:nvPr/>
            </p:nvSpPr>
            <p:spPr bwMode="auto">
              <a:xfrm>
                <a:off x="8458307" y="3807794"/>
                <a:ext cx="648000" cy="720000"/>
              </a:xfrm>
              <a:prstGeom prst="lef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150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da-DK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pitchFamily="-80" charset="-128"/>
                </a:endParaRPr>
              </a:p>
            </p:txBody>
          </p:sp>
        </mc:Choice>
        <mc:Fallback>
          <p:sp>
            <p:nvSpPr>
              <p:cNvPr id="24" name="Left Arrow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8307" y="3807794"/>
                <a:ext cx="648000" cy="720000"/>
              </a:xfrm>
              <a:prstGeom prst="leftArrow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514010" y="4027851"/>
                <a:ext cx="1198598" cy="279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010" y="4027851"/>
                <a:ext cx="1198598" cy="279885"/>
              </a:xfrm>
              <a:prstGeom prst="rect">
                <a:avLst/>
              </a:prstGeom>
              <a:blipFill>
                <a:blip r:embed="rId10"/>
                <a:stretch>
                  <a:fillRect l="-2551" t="-13043" r="-13776" b="-2391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846861" y="4030640"/>
                <a:ext cx="1034386" cy="274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61" y="4030640"/>
                <a:ext cx="1034386" cy="274306"/>
              </a:xfrm>
              <a:prstGeom prst="rect">
                <a:avLst/>
              </a:prstGeom>
              <a:blipFill>
                <a:blip r:embed="rId11"/>
                <a:stretch>
                  <a:fillRect l="-2941" r="-1176" b="-288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Left Arrow 26"/>
              <p:cNvSpPr/>
              <p:nvPr/>
            </p:nvSpPr>
            <p:spPr bwMode="auto">
              <a:xfrm>
                <a:off x="5569310" y="3807794"/>
                <a:ext cx="648000" cy="720000"/>
              </a:xfrm>
              <a:prstGeom prst="lef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150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da-DK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pitchFamily="-80" charset="-128"/>
                </a:endParaRPr>
              </a:p>
            </p:txBody>
          </p:sp>
        </mc:Choice>
        <mc:Fallback>
          <p:sp>
            <p:nvSpPr>
              <p:cNvPr id="27" name="Left Arrow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9310" y="3807794"/>
                <a:ext cx="648000" cy="720000"/>
              </a:xfrm>
              <a:prstGeom prst="leftArrow">
                <a:avLst/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Left Arrow 27"/>
              <p:cNvSpPr/>
              <p:nvPr/>
            </p:nvSpPr>
            <p:spPr bwMode="auto">
              <a:xfrm>
                <a:off x="2638894" y="3807794"/>
                <a:ext cx="648000" cy="720000"/>
              </a:xfrm>
              <a:prstGeom prst="lef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150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da-DK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pitchFamily="-80" charset="-128"/>
                </a:endParaRPr>
              </a:p>
            </p:txBody>
          </p:sp>
        </mc:Choice>
        <mc:Fallback>
          <p:sp>
            <p:nvSpPr>
              <p:cNvPr id="28" name="Left Arrow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8894" y="3807794"/>
                <a:ext cx="648000" cy="720000"/>
              </a:xfrm>
              <a:prstGeom prst="leftArrow">
                <a:avLst/>
              </a:prstGeom>
              <a:blipFill>
                <a:blip r:embed="rId1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741186" y="4041543"/>
                <a:ext cx="1161728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186" y="4041543"/>
                <a:ext cx="1161728" cy="266035"/>
              </a:xfrm>
              <a:prstGeom prst="rect">
                <a:avLst/>
              </a:prstGeom>
              <a:blipFill>
                <a:blip r:embed="rId14"/>
                <a:stretch>
                  <a:fillRect l="-2632" r="-1053" b="-2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84210" y="4041543"/>
                <a:ext cx="1496115" cy="301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10" y="4041543"/>
                <a:ext cx="1496115" cy="301044"/>
              </a:xfrm>
              <a:prstGeom prst="rect">
                <a:avLst/>
              </a:prstGeom>
              <a:blipFill>
                <a:blip r:embed="rId15"/>
                <a:stretch>
                  <a:fillRect l="-816" b="-2244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wn Arrow 30"/>
          <p:cNvSpPr/>
          <p:nvPr/>
        </p:nvSpPr>
        <p:spPr bwMode="auto">
          <a:xfrm>
            <a:off x="1272267" y="4581128"/>
            <a:ext cx="720000" cy="648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95426" y="5467669"/>
                <a:ext cx="1273682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1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26" y="5467669"/>
                <a:ext cx="1273682" cy="266035"/>
              </a:xfrm>
              <a:prstGeom prst="rect">
                <a:avLst/>
              </a:prstGeom>
              <a:blipFill>
                <a:blip r:embed="rId16"/>
                <a:stretch>
                  <a:fillRect l="-2392" r="-957" b="-2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1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Notes on the </a:t>
            </a:r>
            <a:r>
              <a:rPr lang="da-DK" dirty="0" err="1" smtClean="0"/>
              <a:t>algorithm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1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da-DK" dirty="0"/>
                  <a:t>: </a:t>
                </a:r>
                <a:r>
                  <a:rPr lang="da-DK" dirty="0" err="1"/>
                  <a:t>Fourier</a:t>
                </a:r>
                <a:r>
                  <a:rPr lang="da-DK" dirty="0"/>
                  <a:t> </a:t>
                </a:r>
                <a:r>
                  <a:rPr lang="da-DK" dirty="0" err="1"/>
                  <a:t>transform</a:t>
                </a:r>
                <a:endParaRPr lang="da-DK" dirty="0"/>
              </a:p>
              <a:p>
                <a14:m>
                  <m:oMath xmlns:m="http://schemas.openxmlformats.org/officeDocument/2006/math">
                    <m:r>
                      <a:rPr lang="en-1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da-DK" dirty="0"/>
                  <a:t>: </a:t>
                </a:r>
                <a:r>
                  <a:rPr lang="da-DK" dirty="0" err="1"/>
                  <a:t>Projection</a:t>
                </a:r>
                <a:r>
                  <a:rPr lang="da-DK" dirty="0"/>
                  <a:t> operator, </a:t>
                </a:r>
                <a:r>
                  <a:rPr lang="da-DK" dirty="0" err="1"/>
                  <a:t>implemented</a:t>
                </a:r>
                <a:r>
                  <a:rPr lang="da-DK" dirty="0"/>
                  <a:t> in MatLab as </a:t>
                </a:r>
                <a:r>
                  <a:rPr lang="da-DK" dirty="0" err="1" smtClean="0"/>
                  <a:t>mean</a:t>
                </a:r>
                <a:r>
                  <a:rPr lang="da-DK" dirty="0" smtClean="0"/>
                  <a:t>(rho,3) </a:t>
                </a:r>
                <a:r>
                  <a:rPr lang="da-DK" dirty="0" err="1"/>
                  <a:t>along</a:t>
                </a:r>
                <a:r>
                  <a:rPr lang="da-DK" dirty="0"/>
                  <a:t> z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1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1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da-DK" dirty="0"/>
                  <a:t>: </a:t>
                </a:r>
                <a:r>
                  <a:rPr lang="da-DK" dirty="0" err="1"/>
                  <a:t>Adjoint</a:t>
                </a:r>
                <a:r>
                  <a:rPr lang="da-DK" dirty="0"/>
                  <a:t> </a:t>
                </a:r>
                <a:r>
                  <a:rPr lang="da-DK" dirty="0" err="1"/>
                  <a:t>projection</a:t>
                </a:r>
                <a:r>
                  <a:rPr lang="da-DK" dirty="0"/>
                  <a:t> operator, </a:t>
                </a:r>
                <a:r>
                  <a:rPr lang="da-DK" dirty="0" err="1"/>
                  <a:t>implemented</a:t>
                </a:r>
                <a:r>
                  <a:rPr lang="da-DK" dirty="0"/>
                  <a:t> by </a:t>
                </a:r>
                <a:r>
                  <a:rPr lang="da-DK" dirty="0" err="1" smtClean="0"/>
                  <a:t>repmat</a:t>
                </a:r>
                <a:r>
                  <a:rPr lang="da-DK" dirty="0" smtClean="0"/>
                  <a:t>(rho,1,1,nz) </a:t>
                </a:r>
                <a:r>
                  <a:rPr lang="da-DK" dirty="0" err="1"/>
                  <a:t>along</a:t>
                </a:r>
                <a:r>
                  <a:rPr lang="da-DK" dirty="0"/>
                  <a:t> z in MatLab</a:t>
                </a:r>
                <a:endParaRPr lang="da-DK" dirty="0"/>
              </a:p>
              <a:p>
                <a:r>
                  <a:rPr lang="da-DK" dirty="0" smtClean="0"/>
                  <a:t>The </a:t>
                </a:r>
                <a:r>
                  <a:rPr lang="da-DK" dirty="0" err="1" smtClean="0"/>
                  <a:t>aperture</a:t>
                </a:r>
                <a:r>
                  <a:rPr lang="da-DK" dirty="0" smtClean="0"/>
                  <a:t> is not </a:t>
                </a:r>
                <a:r>
                  <a:rPr lang="da-DK" dirty="0" err="1" smtClean="0"/>
                  <a:t>reversed</a:t>
                </a:r>
                <a:r>
                  <a:rPr lang="da-DK" dirty="0" smtClean="0"/>
                  <a:t> in the back </a:t>
                </a:r>
                <a:r>
                  <a:rPr lang="da-DK" dirty="0" err="1" smtClean="0"/>
                  <a:t>projection</a:t>
                </a:r>
                <a:r>
                  <a:rPr lang="da-DK" dirty="0" smtClean="0"/>
                  <a:t>, as </a:t>
                </a:r>
                <a:r>
                  <a:rPr lang="da-DK" dirty="0" err="1" smtClean="0"/>
                  <a:t>dividing</a:t>
                </a:r>
                <a:r>
                  <a:rPr lang="da-DK" dirty="0" smtClean="0"/>
                  <a:t> by the </a:t>
                </a:r>
                <a:r>
                  <a:rPr lang="da-DK" dirty="0" err="1" smtClean="0"/>
                  <a:t>Gaussian</a:t>
                </a:r>
                <a:r>
                  <a:rPr lang="da-DK" dirty="0" smtClean="0"/>
                  <a:t> is </a:t>
                </a:r>
                <a:r>
                  <a:rPr lang="da-DK" dirty="0" err="1" smtClean="0"/>
                  <a:t>unstable</a:t>
                </a:r>
                <a:endParaRPr lang="da-DK" dirty="0" smtClean="0"/>
              </a:p>
              <a:p>
                <a:pPr lvl="1"/>
                <a:r>
                  <a:rPr lang="da-DK" dirty="0" err="1" smtClean="0"/>
                  <a:t>Only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updating</a:t>
                </a:r>
                <a:r>
                  <a:rPr lang="da-DK" dirty="0" smtClean="0"/>
                  <a:t> the amplitude </a:t>
                </a:r>
                <a:r>
                  <a:rPr lang="da-DK" dirty="0" err="1" smtClean="0"/>
                  <a:t>weighted</a:t>
                </a:r>
                <a:r>
                  <a:rPr lang="da-DK" dirty="0" smtClean="0"/>
                  <a:t> by the </a:t>
                </a:r>
                <a:r>
                  <a:rPr lang="da-DK" dirty="0" err="1" smtClean="0"/>
                  <a:t>aperture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function</a:t>
                </a:r>
                <a:r>
                  <a:rPr lang="da-DK" dirty="0" smtClean="0"/>
                  <a:t> with the </a:t>
                </a:r>
                <a:r>
                  <a:rPr lang="da-DK" dirty="0" err="1" smtClean="0"/>
                  <a:t>measured</a:t>
                </a:r>
                <a:r>
                  <a:rPr lang="da-DK" dirty="0" smtClean="0"/>
                  <a:t> amplitude is </a:t>
                </a:r>
                <a:r>
                  <a:rPr lang="da-DK" dirty="0" err="1" smtClean="0"/>
                  <a:t>unstable</a:t>
                </a:r>
                <a:endParaRPr lang="da-DK" dirty="0" smtClean="0"/>
              </a:p>
              <a:p>
                <a:pPr lvl="1"/>
                <a:r>
                  <a:rPr lang="da-DK" dirty="0" smtClean="0"/>
                  <a:t>So </a:t>
                </a:r>
                <a:r>
                  <a:rPr lang="da-DK" dirty="0" err="1" smtClean="0"/>
                  <a:t>currently</a:t>
                </a:r>
                <a:r>
                  <a:rPr lang="da-DK" dirty="0" smtClean="0"/>
                  <a:t> the amplitude is </a:t>
                </a:r>
                <a:r>
                  <a:rPr lang="da-DK" dirty="0" err="1" smtClean="0"/>
                  <a:t>replaced</a:t>
                </a:r>
                <a:r>
                  <a:rPr lang="da-DK" dirty="0" smtClean="0"/>
                  <a:t> by the </a:t>
                </a:r>
                <a:r>
                  <a:rPr lang="da-DK" dirty="0" err="1" smtClean="0"/>
                  <a:t>measured</a:t>
                </a:r>
                <a:r>
                  <a:rPr lang="da-DK" dirty="0" smtClean="0"/>
                  <a:t> amplitude </a:t>
                </a:r>
                <a:r>
                  <a:rPr lang="en-US" dirty="0" smtClean="0"/>
                  <a:t>(as is)</a:t>
                </a:r>
                <a:r>
                  <a:rPr lang="da-DK" dirty="0" smtClean="0"/>
                  <a:t>, as </a:t>
                </a:r>
                <a:r>
                  <a:rPr lang="da-DK" dirty="0" err="1" smtClean="0"/>
                  <a:t>shown</a:t>
                </a:r>
                <a:r>
                  <a:rPr lang="da-DK" dirty="0" smtClean="0"/>
                  <a:t> in the </a:t>
                </a:r>
                <a:r>
                  <a:rPr lang="da-DK" dirty="0" err="1" smtClean="0"/>
                  <a:t>previous</a:t>
                </a:r>
                <a:r>
                  <a:rPr lang="da-DK" dirty="0" smtClean="0"/>
                  <a:t> slide</a:t>
                </a:r>
              </a:p>
              <a:p>
                <a:r>
                  <a:rPr lang="en-US" dirty="0" smtClean="0"/>
                  <a:t>Initial guess is typically zeros</a:t>
                </a:r>
              </a:p>
              <a:p>
                <a:pPr lvl="1"/>
                <a:r>
                  <a:rPr lang="en-US" dirty="0" smtClean="0"/>
                  <a:t>Some amplitude variations may occur where slit positions overlap. This can be suppressed in the algorithm, or it goes away on its own during the reconstruction.</a:t>
                </a:r>
              </a:p>
              <a:p>
                <a:r>
                  <a:rPr lang="en-US" dirty="0" smtClean="0"/>
                  <a:t>Amplitude variations with a 2-pixel period occurs in the y-direction</a:t>
                </a:r>
              </a:p>
              <a:p>
                <a:pPr lvl="1"/>
                <a:r>
                  <a:rPr lang="en-US" dirty="0" smtClean="0"/>
                  <a:t>I suppress this by averaging the amplitude in the y-direction every 10 iteration</a:t>
                </a:r>
              </a:p>
              <a:p>
                <a:r>
                  <a:rPr lang="en-US" dirty="0" smtClean="0"/>
                  <a:t>The lens aberrations seems to be taken into account in the x-direction, but significant blurring is seen in the y-direction</a:t>
                </a:r>
                <a:endParaRPr lang="da-D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1654" r="-1937" b="-5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 September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3D Probe Ptychography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97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example</a:t>
            </a:r>
            <a:endParaRPr lang="da-DK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Sample</a:t>
            </a:r>
          </a:p>
          <a:p>
            <a:pPr lvl="1"/>
            <a:r>
              <a:rPr lang="en-US" sz="1600" dirty="0" smtClean="0"/>
              <a:t>Truncated octahedron</a:t>
            </a:r>
          </a:p>
          <a:p>
            <a:pPr lvl="1"/>
            <a:r>
              <a:rPr lang="en-US" sz="1600" dirty="0" smtClean="0"/>
              <a:t>Shape perturbations break symmetry</a:t>
            </a:r>
          </a:p>
          <a:p>
            <a:pPr lvl="1"/>
            <a:r>
              <a:rPr lang="en-US" sz="1600" dirty="0" smtClean="0"/>
              <a:t>Phase is uniform along z</a:t>
            </a:r>
          </a:p>
          <a:p>
            <a:r>
              <a:rPr lang="en-US" sz="1600" dirty="0" smtClean="0"/>
              <a:t>Probe</a:t>
            </a:r>
          </a:p>
          <a:p>
            <a:pPr lvl="1"/>
            <a:r>
              <a:rPr lang="en-US" sz="1600" dirty="0" smtClean="0"/>
              <a:t>RMS width (intensity): 195 nm</a:t>
            </a:r>
          </a:p>
          <a:p>
            <a:pPr lvl="1"/>
            <a:r>
              <a:rPr lang="en-US" sz="1600" dirty="0" smtClean="0"/>
              <a:t>Step size: 172 nm</a:t>
            </a:r>
          </a:p>
          <a:p>
            <a:r>
              <a:rPr lang="en-US" sz="1600" dirty="0" smtClean="0"/>
              <a:t>Slit (dimension relative to sample plane)</a:t>
            </a:r>
          </a:p>
          <a:p>
            <a:pPr lvl="1"/>
            <a:r>
              <a:rPr lang="en-US" sz="1600" dirty="0" smtClean="0"/>
              <a:t>Width: 625 nm</a:t>
            </a:r>
          </a:p>
          <a:p>
            <a:pPr lvl="1"/>
            <a:r>
              <a:rPr lang="en-US" sz="1600" dirty="0" smtClean="0"/>
              <a:t>Step size: 313 nm</a:t>
            </a:r>
          </a:p>
          <a:p>
            <a:r>
              <a:rPr lang="en-US" sz="1600" dirty="0" smtClean="0"/>
              <a:t>3D probe positions</a:t>
            </a:r>
          </a:p>
          <a:p>
            <a:pPr lvl="1"/>
            <a:r>
              <a:rPr lang="en-US" sz="1600" dirty="0" smtClean="0"/>
              <a:t>Only include those with significant intensity</a:t>
            </a:r>
          </a:p>
          <a:p>
            <a:pPr lvl="1"/>
            <a:r>
              <a:rPr lang="en-US" sz="1600" dirty="0" smtClean="0"/>
              <a:t>Total of 1651 3D probe positions</a:t>
            </a:r>
          </a:p>
          <a:p>
            <a:r>
              <a:rPr lang="en-US" sz="1600" dirty="0" smtClean="0"/>
              <a:t>Total 100 iterations</a:t>
            </a:r>
          </a:p>
          <a:p>
            <a:r>
              <a:rPr lang="en-US" sz="1600" dirty="0" smtClean="0"/>
              <a:t>Dose: Maximum pixel intensity 1,000,000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 September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3D Probe Ptychography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952" l="7143" r="94286">
                        <a14:foregroundMark x1="15714" y1="29048" x2="15714" y2="29048"/>
                        <a14:foregroundMark x1="14821" y1="25238" x2="16964" y2="65714"/>
                        <a14:foregroundMark x1="16607" y1="63333" x2="48571" y2="90714"/>
                        <a14:foregroundMark x1="47143" y1="89286" x2="89107" y2="67857"/>
                        <a14:foregroundMark x1="89107" y1="68571" x2="94464" y2="72143"/>
                        <a14:foregroundMark x1="93393" y1="73571" x2="50714" y2="96190"/>
                        <a14:foregroundMark x1="50357" y1="95476" x2="39464" y2="94048"/>
                        <a14:foregroundMark x1="39464" y1="94048" x2="10357" y2="66190"/>
                        <a14:foregroundMark x1="10357" y1="66190" x2="12143" y2="23095"/>
                        <a14:foregroundMark x1="11607" y1="38571" x2="7143" y2="45238"/>
                        <a14:foregroundMark x1="10714" y1="50238" x2="7321" y2="45238"/>
                        <a14:foregroundMark x1="27321" y1="88095" x2="31250" y2="88095"/>
                        <a14:foregroundMark x1="31429" y1="92857" x2="27857" y2="93095"/>
                        <a14:foregroundMark x1="65357" y1="94524" x2="68036" y2="93333"/>
                        <a14:foregroundMark x1="19107" y1="61905" x2="19107" y2="23095"/>
                        <a14:foregroundMark x1="19643" y1="61429" x2="46429" y2="83571"/>
                        <a14:foregroundMark x1="46786" y1="83333" x2="87500" y2="645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9222" y="-243408"/>
            <a:ext cx="5334000" cy="400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326" y="3501008"/>
            <a:ext cx="3763802" cy="28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1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example: </a:t>
            </a:r>
            <a:r>
              <a:rPr lang="en-US" dirty="0" err="1" smtClean="0"/>
              <a:t>xy</a:t>
            </a:r>
            <a:r>
              <a:rPr lang="en-US" dirty="0" smtClean="0"/>
              <a:t>-plane (z = 0)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 September 2018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3D Probe Ptychography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85" y="1330457"/>
            <a:ext cx="3357781" cy="2520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3816000"/>
            <a:ext cx="3357407" cy="25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000" y="1330457"/>
            <a:ext cx="3357408" cy="25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000" y="3816000"/>
            <a:ext cx="3357408" cy="25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1693" y="2318568"/>
            <a:ext cx="1727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amplitude</a:t>
            </a:r>
            <a:endParaRPr lang="da-DK" dirty="0"/>
          </a:p>
        </p:txBody>
      </p:sp>
      <p:sp>
        <p:nvSpPr>
          <p:cNvPr id="14" name="TextBox 13"/>
          <p:cNvSpPr txBox="1"/>
          <p:nvPr/>
        </p:nvSpPr>
        <p:spPr>
          <a:xfrm>
            <a:off x="921470" y="4725144"/>
            <a:ext cx="1313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phase</a:t>
            </a:r>
            <a:endParaRPr lang="da-DK" dirty="0"/>
          </a:p>
        </p:txBody>
      </p:sp>
      <p:sp>
        <p:nvSpPr>
          <p:cNvPr id="15" name="TextBox 14"/>
          <p:cNvSpPr txBox="1"/>
          <p:nvPr/>
        </p:nvSpPr>
        <p:spPr>
          <a:xfrm>
            <a:off x="8948557" y="2366676"/>
            <a:ext cx="2746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Reconstructed amplitude</a:t>
            </a:r>
            <a:endParaRPr lang="da-DK" dirty="0"/>
          </a:p>
        </p:txBody>
      </p:sp>
      <p:sp>
        <p:nvSpPr>
          <p:cNvPr id="16" name="TextBox 15"/>
          <p:cNvSpPr txBox="1"/>
          <p:nvPr/>
        </p:nvSpPr>
        <p:spPr>
          <a:xfrm>
            <a:off x="8948557" y="4877677"/>
            <a:ext cx="233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Reconstructed phase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15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example: </a:t>
            </a:r>
            <a:r>
              <a:rPr lang="en-US" dirty="0" err="1" smtClean="0"/>
              <a:t>zy</a:t>
            </a:r>
            <a:r>
              <a:rPr lang="en-US" dirty="0" smtClean="0"/>
              <a:t>-plane (x = 0)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 September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3D Probe Ptychography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0" y="1332000"/>
            <a:ext cx="3357408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3816000"/>
            <a:ext cx="3357408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000" y="1332000"/>
            <a:ext cx="3357408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000" y="3816000"/>
            <a:ext cx="3357408" cy="252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693" y="2318568"/>
            <a:ext cx="1727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amplitude</a:t>
            </a:r>
            <a:endParaRPr lang="da-DK" dirty="0"/>
          </a:p>
        </p:txBody>
      </p:sp>
      <p:sp>
        <p:nvSpPr>
          <p:cNvPr id="11" name="TextBox 10"/>
          <p:cNvSpPr txBox="1"/>
          <p:nvPr/>
        </p:nvSpPr>
        <p:spPr>
          <a:xfrm>
            <a:off x="921470" y="4725144"/>
            <a:ext cx="1313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phase</a:t>
            </a:r>
            <a:endParaRPr lang="da-DK" dirty="0"/>
          </a:p>
        </p:txBody>
      </p:sp>
      <p:sp>
        <p:nvSpPr>
          <p:cNvPr id="12" name="TextBox 11"/>
          <p:cNvSpPr txBox="1"/>
          <p:nvPr/>
        </p:nvSpPr>
        <p:spPr>
          <a:xfrm>
            <a:off x="8948557" y="2366676"/>
            <a:ext cx="2746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Reconstructed amplitude</a:t>
            </a:r>
            <a:endParaRPr lang="da-DK" dirty="0"/>
          </a:p>
        </p:txBody>
      </p:sp>
      <p:sp>
        <p:nvSpPr>
          <p:cNvPr id="13" name="TextBox 12"/>
          <p:cNvSpPr txBox="1"/>
          <p:nvPr/>
        </p:nvSpPr>
        <p:spPr>
          <a:xfrm>
            <a:off x="8948557" y="4877677"/>
            <a:ext cx="233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Reconstructed phase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68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example: </a:t>
            </a:r>
            <a:r>
              <a:rPr lang="en-US" dirty="0" err="1"/>
              <a:t>zy</a:t>
            </a:r>
            <a:r>
              <a:rPr lang="en-US" dirty="0"/>
              <a:t>-plane (x = </a:t>
            </a:r>
            <a:r>
              <a:rPr lang="en-US" dirty="0" smtClean="0"/>
              <a:t>20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13 September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3D Probe Ptychography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0" y="1332000"/>
            <a:ext cx="3357408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0" y="3816000"/>
            <a:ext cx="3357408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000" y="1332000"/>
            <a:ext cx="3357408" cy="25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000" y="3816000"/>
            <a:ext cx="3357408" cy="25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693" y="2318568"/>
            <a:ext cx="1727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amplitude</a:t>
            </a:r>
            <a:endParaRPr lang="da-DK" dirty="0"/>
          </a:p>
        </p:txBody>
      </p:sp>
      <p:sp>
        <p:nvSpPr>
          <p:cNvPr id="12" name="TextBox 11"/>
          <p:cNvSpPr txBox="1"/>
          <p:nvPr/>
        </p:nvSpPr>
        <p:spPr>
          <a:xfrm>
            <a:off x="921470" y="4725144"/>
            <a:ext cx="1313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phase</a:t>
            </a:r>
            <a:endParaRPr lang="da-DK" dirty="0"/>
          </a:p>
        </p:txBody>
      </p:sp>
      <p:sp>
        <p:nvSpPr>
          <p:cNvPr id="13" name="TextBox 12"/>
          <p:cNvSpPr txBox="1"/>
          <p:nvPr/>
        </p:nvSpPr>
        <p:spPr>
          <a:xfrm>
            <a:off x="8948557" y="2366676"/>
            <a:ext cx="2746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Reconstructed amplitude</a:t>
            </a:r>
            <a:endParaRPr lang="da-DK" dirty="0"/>
          </a:p>
        </p:txBody>
      </p:sp>
      <p:sp>
        <p:nvSpPr>
          <p:cNvPr id="14" name="TextBox 13"/>
          <p:cNvSpPr txBox="1"/>
          <p:nvPr/>
        </p:nvSpPr>
        <p:spPr>
          <a:xfrm>
            <a:off x="8948557" y="4877677"/>
            <a:ext cx="233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Reconstructed phase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7686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897362043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89736388410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760</TotalTime>
  <Words>365</Words>
  <Application>Microsoft Office PowerPoint</Application>
  <PresentationFormat>Custom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Cambria Math</vt:lpstr>
      <vt:lpstr>Verdana</vt:lpstr>
      <vt:lpstr>Institute</vt:lpstr>
      <vt:lpstr>3D Probe Ptychography</vt:lpstr>
      <vt:lpstr>Setup</vt:lpstr>
      <vt:lpstr>Parameters: Based on 3DBPP</vt:lpstr>
      <vt:lpstr>Algorithm: Based on 3DBPP</vt:lpstr>
      <vt:lpstr>Notes on the algorithm</vt:lpstr>
      <vt:lpstr>Reconstruction example</vt:lpstr>
      <vt:lpstr>Reconstruction example: xy-plane (z = 0)</vt:lpstr>
      <vt:lpstr>Reconstruction example: zy-plane (x = 0)</vt:lpstr>
      <vt:lpstr>Reconstruction example: zy-plane (x = 20 px)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Weikop</dc:creator>
  <cp:lastModifiedBy>Anders Pedersen</cp:lastModifiedBy>
  <cp:revision>37</cp:revision>
  <dcterms:created xsi:type="dcterms:W3CDTF">2017-07-31T08:31:56Z</dcterms:created>
  <dcterms:modified xsi:type="dcterms:W3CDTF">2018-09-13T15:48:12Z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dtu</vt:lpwstr>
  </property>
  <property fmtid="{D5CDD505-2E9C-101B-9397-08002B2CF9AE}" pid="3" name="TemplateId">
    <vt:lpwstr>636371721948069465</vt:lpwstr>
  </property>
  <property fmtid="{D5CDD505-2E9C-101B-9397-08002B2CF9AE}" pid="4" name="UserProfileId">
    <vt:lpwstr>636724296322236914</vt:lpwstr>
  </property>
</Properties>
</file>