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, Katherine" userId="d5d1580a-1c07-4248-8a90-d8165589ff2f" providerId="ADAL" clId="{A3BE6464-D440-4A15-B458-4C3C665F81D3}"/>
    <pc:docChg chg="addSld delSld modSld">
      <pc:chgData name="Anderson, Katherine" userId="d5d1580a-1c07-4248-8a90-d8165589ff2f" providerId="ADAL" clId="{A3BE6464-D440-4A15-B458-4C3C665F81D3}" dt="2024-07-26T20:21:53.779" v="19" actId="2696"/>
      <pc:docMkLst>
        <pc:docMk/>
      </pc:docMkLst>
      <pc:sldChg chg="modSp mod">
        <pc:chgData name="Anderson, Katherine" userId="d5d1580a-1c07-4248-8a90-d8165589ff2f" providerId="ADAL" clId="{A3BE6464-D440-4A15-B458-4C3C665F81D3}" dt="2024-07-26T20:20:40.199" v="17" actId="20577"/>
        <pc:sldMkLst>
          <pc:docMk/>
          <pc:sldMk cId="2927486928" sldId="256"/>
        </pc:sldMkLst>
        <pc:spChg chg="mod">
          <ac:chgData name="Anderson, Katherine" userId="d5d1580a-1c07-4248-8a90-d8165589ff2f" providerId="ADAL" clId="{A3BE6464-D440-4A15-B458-4C3C665F81D3}" dt="2024-07-26T20:20:40.199" v="17" actId="20577"/>
          <ac:spMkLst>
            <pc:docMk/>
            <pc:sldMk cId="2927486928" sldId="256"/>
            <ac:spMk id="3" creationId="{19E62F46-9420-040B-7FA0-2723AE5DEAAB}"/>
          </ac:spMkLst>
        </pc:spChg>
      </pc:sldChg>
      <pc:sldChg chg="new del">
        <pc:chgData name="Anderson, Katherine" userId="d5d1580a-1c07-4248-8a90-d8165589ff2f" providerId="ADAL" clId="{A3BE6464-D440-4A15-B458-4C3C665F81D3}" dt="2024-07-26T20:21:53.779" v="19" actId="2696"/>
        <pc:sldMkLst>
          <pc:docMk/>
          <pc:sldMk cId="3218084175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C506-D907-400F-89DC-27EF28EDAA5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BA6C-8118-41C1-9F64-2FF7802C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6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C506-D907-400F-89DC-27EF28EDAA5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BA6C-8118-41C1-9F64-2FF7802C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3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C506-D907-400F-89DC-27EF28EDAA5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BA6C-8118-41C1-9F64-2FF7802C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6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C506-D907-400F-89DC-27EF28EDAA5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BA6C-8118-41C1-9F64-2FF7802C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8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C506-D907-400F-89DC-27EF28EDAA5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BA6C-8118-41C1-9F64-2FF7802C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7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C506-D907-400F-89DC-27EF28EDAA5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BA6C-8118-41C1-9F64-2FF7802C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8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C506-D907-400F-89DC-27EF28EDAA5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BA6C-8118-41C1-9F64-2FF7802C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3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C506-D907-400F-89DC-27EF28EDAA5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BA6C-8118-41C1-9F64-2FF7802C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6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C506-D907-400F-89DC-27EF28EDAA5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BA6C-8118-41C1-9F64-2FF7802C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3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C506-D907-400F-89DC-27EF28EDAA5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BA6C-8118-41C1-9F64-2FF7802C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7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C506-D907-400F-89DC-27EF28EDAA5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BA6C-8118-41C1-9F64-2FF7802C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6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C506-D907-400F-89DC-27EF28EDAA5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BA6C-8118-41C1-9F64-2FF7802CB3F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EE6C9-B851-ACF3-8E5F-DA043483DF9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1557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188544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3217-AA94-1D9C-7AC3-F9644A199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SDE Review: </a:t>
            </a:r>
            <a:br>
              <a:rPr lang="en-US" dirty="0"/>
            </a:br>
            <a:r>
              <a:rPr lang="en-US" dirty="0"/>
              <a:t>GBM &amp; </a:t>
            </a:r>
            <a:r>
              <a:rPr lang="en-US" dirty="0" err="1"/>
              <a:t>Vasicek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62F46-9420-040B-7FA0-2723AE5DE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Katherine Anderson</a:t>
            </a:r>
          </a:p>
        </p:txBody>
      </p:sp>
    </p:spTree>
    <p:extLst>
      <p:ext uri="{BB962C8B-B14F-4D97-AF65-F5344CB8AC3E}">
        <p14:creationId xmlns:p14="http://schemas.microsoft.com/office/powerpoint/2010/main" val="2927486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9979-89F9-1713-A188-C17F8801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Rates Using </a:t>
            </a:r>
            <a:r>
              <a:rPr lang="en-US" dirty="0" err="1"/>
              <a:t>Vasicek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AC73F0-F199-AE0B-4A73-517B95FBE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d>
                        <m:d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𝑑𝑡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0" lang="en-US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=0.05</m:t>
                    </m:r>
                  </m:oMath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  <m:r>
                      <a:rPr kumimoji="0" lang="en-US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=0.03</m:t>
                    </m:r>
                  </m:oMath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kumimoji="0" lang="en-US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=0.1</m:t>
                    </m:r>
                  </m:oMath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𝜎</m:t>
                    </m:r>
                    <m:r>
                      <a:rPr kumimoji="0" lang="en-US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=.05</m:t>
                    </m:r>
                  </m:oMath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en-US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years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𝑑𝑡</m:t>
                    </m:r>
                    <m:r>
                      <a:rPr kumimoji="0" lang="en-US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=1/12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(monthly time steps)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AC73F0-F199-AE0B-4A73-517B95FBE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77896CC-8D36-AD44-4352-FA3D042D3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21" y="3444610"/>
            <a:ext cx="7413379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6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1420-2B92-7E89-6973-3C529307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Rates on Zero-Coupon Bond Prices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0BE8A4-BC38-DD06-17B2-4FAC89DD67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The price of a zero-coupon bond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can be solved for analytically using the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Vasicek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model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  <m:d>
                            <m:dPr>
                              <m:ctrlP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</m:t>
                      </m:r>
                      <m:d>
                        <m:d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</m:d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den>
                      </m:f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</m:t>
                      </m:r>
                      <m:r>
                        <a:rPr kumimoji="0" lang="en-US" sz="11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d>
                        <m:dPr>
                          <m:ctrlPr>
                            <a:rPr kumimoji="0" lang="en-US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</m:d>
                      <m:r>
                        <a:rPr kumimoji="0" lang="en-US" sz="11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exp</m:t>
                      </m:r>
                      <m:r>
                        <a:rPr kumimoji="0" lang="en-US" sz="11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kumimoji="0" 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kumimoji="0" lang="en-US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2375A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2375A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  <m:r>
                                        <a:rPr kumimoji="0" lang="en-US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2375A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2375A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</m:d>
                                  <m:r>
                                    <a:rPr kumimoji="0" 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  <m:r>
                                    <a:rPr kumimoji="0" 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0" 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kumimoji="0" 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2375A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2375A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kumimoji="0" lang="en-US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2375A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𝜃</m:t>
                                  </m:r>
                                  <m:r>
                                    <a:rPr kumimoji="0" 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0" lang="en-US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2375A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kumimoji="0" lang="en-US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2375A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2375A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kumimoji="0" lang="en-US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2375A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kumimoji="0" lang="en-US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2375A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kumimoji="0" 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0" 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− </m:t>
                          </m:r>
                          <m:f>
                            <m:fPr>
                              <m:ctrlPr>
                                <a:rPr kumimoji="0" lang="en-US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0" 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kumimoji="0" 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2375A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2375A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  <m:r>
                                        <a:rPr kumimoji="0" lang="en-US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2375A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2375A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  <m:r>
                                <a:rPr kumimoji="0" lang="en-US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Using the above formulas and simulated rates on the previous slide, we can calculate bond price at each point in time for each simulation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0BE8A4-BC38-DD06-17B2-4FAC89DD6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E6CFD83-B23C-A6A7-8B6B-C47D6643C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705" y="3582338"/>
            <a:ext cx="4584589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2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08AD-E38D-15C0-3D00-CEABBC0C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Processes &amp; Stochastic Differential Equations (SDEs)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5FBE8B-8FA8-BECC-CEA9-2B4656C76A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A </a:t>
                </a:r>
                <a:r>
                  <a:rPr kumimoji="0" lang="en-US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stochastic process 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(aka random process)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is a sequence of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0" lang="en-US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2375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2375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2375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≥0</m:t>
                        </m:r>
                      </m:sub>
                    </m:sSub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defined on a probability space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Ω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ℱ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𝒫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and assuming values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Example:  A 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random walk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0" lang="en-US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2375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2375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2375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≥0</m:t>
                        </m:r>
                      </m:sub>
                    </m:sSub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is a stochastic process defined as follows: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𝜉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𝜉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+1,   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𝑝𝑟𝑜𝑏𝑎𝑏𝑖𝑙𝑖𝑡𝑦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−1,   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𝑝𝑟𝑜𝑏𝑎𝑏𝑖𝑙𝑖𝑡𝑦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=1−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       where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∈[0,1]</m:t>
                    </m:r>
                  </m:oMath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282575" marR="0" lvl="1" indent="-171450" algn="l" defTabSz="914400" rtl="0" eaLnBrk="1" fontAlgn="auto" latinLnBrk="0" hangingPunct="1">
                  <a:lnSpc>
                    <a:spcPct val="117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{</m:t>
                    </m:r>
                    <m:sSub>
                      <m:sSubPr>
                        <m:ctrlPr>
                          <a:rPr kumimoji="0" lang="en-US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kumimoji="0" lang="en-US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}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is a </a:t>
                </a:r>
                <a:r>
                  <a:rPr kumimoji="0" lang="en-US" sz="11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Markov Process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:  Next predicted value depends only on current value (past history is irrelevant)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A </a:t>
                </a:r>
                <a:r>
                  <a:rPr kumimoji="0" lang="en-US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stochastic differential equation (SDE)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is a differential equation in which one or more terms contain a stochastic process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5FBE8B-8FA8-BECC-CEA9-2B4656C76A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2F19476-50E7-E152-D05A-40240CCE8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952" y="3725305"/>
            <a:ext cx="4072096" cy="176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6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A8B9-AB04-35B5-96B2-3AE403EF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Brownian Motion / Wiener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797AE4-7AA1-87D1-424F-865789B07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A real-valued stochastic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0" lang="en-US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2375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2375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2375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&gt;0</m:t>
                        </m:r>
                      </m:sub>
                    </m:sSub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is called a </a:t>
                </a:r>
                <a:r>
                  <a:rPr kumimoji="0" lang="en-US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Brownian Motion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if</a:t>
                </a:r>
              </a:p>
              <a:p>
                <a:pPr marL="396875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Increments are normally distributed: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</m:e>
                      <m:sub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kumimoji="0" lang="en-US" sz="1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Δ</m:t>
                        </m:r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</m:e>
                      <m:sub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~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(0,</m:t>
                    </m:r>
                    <m:sSup>
                      <m:sSup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p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for some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𝜎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ℝ</m:t>
                    </m:r>
                  </m:oMath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396875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Increments are independent</a:t>
                </a:r>
              </a:p>
              <a:p>
                <a:pPr marL="396875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</m:e>
                      <m:sub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</m:t>
                    </m:r>
                  </m:oMath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396875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</m:e>
                      <m:sub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is continuous for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≥0</m:t>
                    </m:r>
                  </m:oMath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60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p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, then we call the process a </a:t>
                </a:r>
                <a:r>
                  <a:rPr kumimoji="0" lang="en-US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Standard Brownian Motion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{</m:t>
                    </m:r>
                    <m:sSub>
                      <m:sSub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𝑍</m:t>
                        </m:r>
                      </m:e>
                      <m:sub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}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: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𝜖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</m:e>
                      </m:ra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Δ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𝜖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kumimoji="0" lang="en-US" sz="1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Δ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rad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𝜖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~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d>
                        <m:d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282575" marR="0" lvl="1" indent="-171450" algn="l" defTabSz="914400" rtl="0" eaLnBrk="1" fontAlgn="auto" latinLnBrk="0" hangingPunct="1">
                  <a:lnSpc>
                    <a:spcPct val="117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~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(0,</m:t>
                    </m:r>
                    <m:r>
                      <m:rPr>
                        <m:sty m:val="p"/>
                      </m:rP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)</a:t>
                </a:r>
              </a:p>
              <a:p>
                <a:pPr marL="515938" marR="0" lvl="2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Georgia" panose="02040502050405020303" pitchFamily="18" charset="0"/>
                  <a:buChar char="–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𝔼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m:rPr>
                        <m:sty m:val="p"/>
                      </m:rP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ΔZ</m:t>
                    </m:r>
                    <m: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]=0</m:t>
                    </m:r>
                  </m:oMath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515938" marR="0" lvl="2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Georgia" panose="02040502050405020303" pitchFamily="18" charset="0"/>
                  <a:buChar char="–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Var</m:t>
                    </m:r>
                    <m: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m:rPr>
                        <m:sty m:val="p"/>
                      </m:rP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]=</m:t>
                    </m:r>
                    <m:r>
                      <m:rPr>
                        <m:sty m:val="p"/>
                      </m:rP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</m:oMath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515938" marR="0" lvl="2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Georgia" panose="02040502050405020303" pitchFamily="18" charset="0"/>
                  <a:buChar char="–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Std</m:t>
                    </m:r>
                    <m: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Dev</m:t>
                    </m:r>
                    <m: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m:rPr>
                        <m:sty m:val="p"/>
                      </m:rP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]=</m:t>
                    </m:r>
                    <m:rad>
                      <m:radPr>
                        <m:degHide m:val="on"/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kumimoji="0" lang="en-US" sz="1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Δ</m:t>
                        </m:r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</m:rad>
                  </m:oMath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282575" marR="0" lvl="1" indent="-171450" algn="l" defTabSz="914400" rtl="0" eaLnBrk="1" fontAlgn="auto" latinLnBrk="0" hangingPunct="1">
                  <a:lnSpc>
                    <a:spcPct val="117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{</m:t>
                    </m:r>
                    <m:sSub>
                      <m:sSub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𝑍</m:t>
                        </m:r>
                      </m:e>
                      <m:sub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}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is a 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Markov Process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797AE4-7AA1-87D1-424F-865789B07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13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E828-CB75-1C89-AC84-6B6A690C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Wiener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B35E94-8BA5-2FFB-ABBF-6524C6A2E8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Generalized Wiener Process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𝑑𝑡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396875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drift rate,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  <m:sup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variance rate,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𝑍</m:t>
                        </m:r>
                      </m:e>
                      <m:sub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standard Brownian motion</a:t>
                </a:r>
              </a:p>
              <a:p>
                <a:pPr marL="396875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, then there is no stochastic component, and we can solve the deterministic function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𝑎𝑡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(yellow line in the plot)</a:t>
                </a:r>
              </a:p>
              <a:p>
                <a:pPr marL="396875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~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d>
                      <m:d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𝑑𝑡</m:t>
                        </m:r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p>
                          <m:sSupPr>
                            <m:ctrlPr>
                              <a:rPr kumimoji="0" lang="en-US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n-US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𝑑𝑡</m:t>
                        </m:r>
                      </m:e>
                    </m:d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;  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  <m:sSub>
                          <m:sSubPr>
                            <m:ctrlPr>
                              <a:rPr kumimoji="0" lang="en-US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𝑎𝑑𝑡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  <m:sSub>
                          <m:sSubPr>
                            <m:ctrlPr>
                              <a:rPr kumimoji="0" lang="en-US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  <m:sup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𝑑𝑡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</m:t>
                    </m:r>
                    <m:groupChr>
                      <m:groupChrPr>
                        <m:chr m:val="⇒"/>
                        <m:pos m:val="top"/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</m:e>
                    </m:groupCh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𝑎𝑇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  <m:sup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396875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In the simulations below we set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=0.1, 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=0.1,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years, and use monthly time increments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𝑑𝑡</m:t>
                    </m:r>
                  </m:oMath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396875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B35E94-8BA5-2FFB-ABBF-6524C6A2E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9A9E405-EA06-7AED-A3B4-65C59D0C7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86" y="3515714"/>
            <a:ext cx="7230247" cy="297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6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EE25-3887-DE9B-69D7-C92BD296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Ito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3821D4-14AF-1455-3834-F735F832D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Ito Process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: 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Further generalize the “Generalized Wiener Process” to allow a &amp; b to be functions of underlying variable x and 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d>
                        <m:d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𝑑𝑡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d>
                        <m:d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Significance:  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Ito’s Lemma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gives a way to differentiate functions of an Ito Process,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𝑑𝑓</m:t>
                      </m:r>
                      <m:d>
                        <m:d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den>
                          </m:f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den>
                          </m:f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kumimoji="0" lang="en-US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kumimoji="0" lang="en-US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0" lang="en-US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kumimoji="0" lang="en-US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2375A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𝑑𝑡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 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282575" marR="0" lvl="1" indent="-171450" algn="l" defTabSz="914400" rtl="0" eaLnBrk="1" fontAlgn="auto" latinLnBrk="0" hangingPunct="1">
                  <a:lnSpc>
                    <a:spcPct val="117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E.g.,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may be a financial derivative depending on the underlying stock price,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</a:t>
                </a:r>
              </a:p>
              <a:p>
                <a:pPr marL="282575" marR="0" lvl="1" indent="-171450" algn="l" defTabSz="914400" rtl="0" eaLnBrk="1" fontAlgn="auto" latinLnBrk="0" hangingPunct="1">
                  <a:lnSpc>
                    <a:spcPct val="117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Ito’s Lemma is used in the derivation of Black-Scholes-Merton formula, and many other applications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3821D4-14AF-1455-3834-F735F832D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3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BBD8-2EAB-4435-F9D7-6DC618CA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Brownian Motion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3E12D-E69B-F156-7D96-50F422A07B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60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Geometric Brownian Motion (GBM): 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Particular Ito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where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𝜇</m:t>
                    </m:r>
                    <m:sSub>
                      <m:sSub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and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𝜎</m:t>
                    </m:r>
                    <m:sSub>
                      <m:sSub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𝜇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𝑑𝑡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GBM is often used to model stock prices</a:t>
                </a:r>
              </a:p>
              <a:p>
                <a:pPr marL="396875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Stock price</a:t>
                </a:r>
              </a:p>
              <a:p>
                <a:pPr marL="396875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𝜇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Expected annualized return</a:t>
                </a:r>
              </a:p>
              <a:p>
                <a:pPr marL="396875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𝜎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Annualized volatility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We can write GBM in terms of 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returns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rather than stock price (divide by S), and substitute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𝜖</m:t>
                    </m:r>
                    <m:rad>
                      <m:radPr>
                        <m:degHide m:val="on"/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kumimoji="0" lang="en-US" sz="1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Δ</m:t>
                        </m:r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</m:rad>
                  </m:oMath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𝜇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𝑑𝑡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sz="1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Δ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den>
                      </m:f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𝜇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Δ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𝜎𝜖</m:t>
                      </m:r>
                      <m:rad>
                        <m:radPr>
                          <m:degHide m:val="on"/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kumimoji="0" lang="en-US" sz="1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Δ</m:t>
                          </m:r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rad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396875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en-US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Δ</m:t>
                        </m:r>
                        <m:r>
                          <a:rPr kumimoji="0" lang="en-US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num>
                      <m:den>
                        <m:r>
                          <a:rPr kumimoji="0" lang="en-US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den>
                    </m:f>
                    <m:r>
                      <a:rPr kumimoji="0" lang="en-US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~ </m:t>
                    </m:r>
                    <m:r>
                      <m:rPr>
                        <m:sty m:val="p"/>
                      </m:rP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N</m:t>
                    </m:r>
                    <m: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𝜇</m:t>
                    </m:r>
                    <m:r>
                      <m:rPr>
                        <m:sty m:val="p"/>
                      </m:rP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p>
                      <m:sSup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p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 (GBM assumes stock 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returns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follow a Gaussian distribution)</a:t>
                </a:r>
              </a:p>
              <a:p>
                <a:pPr marL="396875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Then stock prices follow a lognormal distribution: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~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𝐿𝑁</m:t>
                    </m:r>
                    <m:d>
                      <m:d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𝜇</m:t>
                            </m:r>
                            <m: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p>
                        </m:sSup>
                        <m:r>
                          <a:rPr kumimoji="0" lang="en-US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 </m:t>
                        </m:r>
                        <m:sSubSup>
                          <m:sSubSupPr>
                            <m:ctrlP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  <m: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𝜇</m:t>
                            </m:r>
                            <m: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en-US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2375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2375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kumimoji="0" lang="en-US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2375A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2375A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kumimoji="0" lang="en-US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2375A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en-US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2375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kumimoji="0" lang="en-US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515938" marR="0" lvl="2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Georgia" panose="02040502050405020303" pitchFamily="18" charset="0"/>
                  <a:buChar char="–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The above result can be shown using Ito’s Lemma on the function </a:t>
                </a:r>
                <a14:m>
                  <m:oMath xmlns:m="http://schemas.openxmlformats.org/officeDocument/2006/math">
                    <m:r>
                      <a:rPr kumimoji="0" lang="en-US" sz="1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en-US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2375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0" lang="en-US" sz="1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sz="1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ln</m:t>
                    </m:r>
                    <m:r>
                      <a:rPr kumimoji="0" lang="en-US" sz="1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⁡(</m:t>
                    </m:r>
                    <m:sSub>
                      <m:sSubPr>
                        <m:ctrlPr>
                          <a:rPr kumimoji="0" lang="en-US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kumimoji="0" lang="en-US" sz="1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3E12D-E69B-F156-7D96-50F422A07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44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D96C-9798-42D4-C7AC-7CCD1CB8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Brownian Motion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3D337-B6B0-04D8-150F-181FDCEDB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lvl="0" indent="-285750">
                  <a:lnSpc>
                    <a:spcPct val="100000"/>
                  </a:lnSpc>
                  <a:spcBef>
                    <a:spcPts val="0"/>
                  </a:spcBef>
                  <a:buClr>
                    <a:srgbClr val="02375A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02375A"/>
                    </a:solidFill>
                    <a:latin typeface="Charles Modern"/>
                  </a:rPr>
                  <a:t>Assume a stock follows GBM with expected annualized return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srgbClr val="02375A"/>
                        </a:solidFill>
                        <a:latin typeface="Charles Modern"/>
                      </a:rPr>
                      <m:t>𝜇</m:t>
                    </m:r>
                    <m:r>
                      <a:rPr lang="en-US" sz="1200">
                        <a:solidFill>
                          <a:srgbClr val="02375A"/>
                        </a:solidFill>
                        <a:latin typeface="Charles Modern"/>
                      </a:rPr>
                      <m:t>=10%</m:t>
                    </m:r>
                  </m:oMath>
                </a14:m>
                <a:r>
                  <a:rPr lang="en-US" sz="1200" dirty="0">
                    <a:solidFill>
                      <a:srgbClr val="02375A"/>
                    </a:solidFill>
                    <a:latin typeface="Charles Modern"/>
                  </a:rPr>
                  <a:t> per year and annualized vol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srgbClr val="02375A"/>
                        </a:solidFill>
                        <a:latin typeface="Charles Modern"/>
                      </a:rPr>
                      <m:t>𝜎</m:t>
                    </m:r>
                    <m:r>
                      <a:rPr lang="en-US" sz="1200">
                        <a:solidFill>
                          <a:srgbClr val="02375A"/>
                        </a:solidFill>
                        <a:latin typeface="Charles Modern"/>
                      </a:rPr>
                      <m:t>=15%</m:t>
                    </m:r>
                  </m:oMath>
                </a14:m>
                <a:endParaRPr lang="en-US" sz="1200" dirty="0">
                  <a:solidFill>
                    <a:srgbClr val="02375A"/>
                  </a:solidFill>
                  <a:latin typeface="Charles Modern"/>
                </a:endParaRPr>
              </a:p>
              <a:p>
                <a:pPr marL="396875" lvl="1" indent="-285750">
                  <a:lnSpc>
                    <a:spcPct val="100000"/>
                  </a:lnSpc>
                  <a:spcBef>
                    <a:spcPts val="600"/>
                  </a:spcBef>
                  <a:buClr>
                    <a:srgbClr val="02375A"/>
                  </a:buClr>
                  <a:defRPr/>
                </a:pPr>
                <a:r>
                  <a:rPr lang="en-US" sz="1200" dirty="0">
                    <a:solidFill>
                      <a:srgbClr val="02375A"/>
                    </a:solidFill>
                    <a:latin typeface="Charles Modern"/>
                  </a:rPr>
                  <a:t>Simulate returns for each time step: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>
                            <a:solidFill>
                              <a:srgbClr val="02375A"/>
                            </a:solidFill>
                            <a:latin typeface="Charles Modern"/>
                          </a:rPr>
                        </m:ctrlPr>
                      </m:sSubPr>
                      <m:e>
                        <m:r>
                          <a:rPr lang="en-US" sz="1200">
                            <a:solidFill>
                              <a:srgbClr val="02375A"/>
                            </a:solidFill>
                            <a:latin typeface="Charles Modern"/>
                          </a:rPr>
                          <m:t>𝑟</m:t>
                        </m:r>
                      </m:e>
                      <m:sub>
                        <m:r>
                          <a:rPr lang="en-US" sz="1200">
                            <a:solidFill>
                              <a:srgbClr val="02375A"/>
                            </a:solidFill>
                            <a:latin typeface="Charles Modern"/>
                          </a:rPr>
                          <m:t>𝑖</m:t>
                        </m:r>
                      </m:sub>
                    </m:sSub>
                    <m:r>
                      <a:rPr lang="en-US" sz="1200">
                        <a:solidFill>
                          <a:srgbClr val="02375A"/>
                        </a:solidFill>
                        <a:latin typeface="Charles Modern"/>
                      </a:rPr>
                      <m:t>=</m:t>
                    </m:r>
                    <m:f>
                      <m:fPr>
                        <m:ctrlPr>
                          <a:rPr lang="en-US" sz="1200">
                            <a:solidFill>
                              <a:srgbClr val="02375A"/>
                            </a:solidFill>
                            <a:latin typeface="Charles Modern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02375A"/>
                            </a:solidFill>
                            <a:latin typeface="Charles Modern"/>
                          </a:rPr>
                          <m:t>Δ</m:t>
                        </m:r>
                        <m:sSub>
                          <m:sSubPr>
                            <m:ctrlPr>
                              <a:rPr lang="en-US" sz="1200">
                                <a:solidFill>
                                  <a:srgbClr val="02375A"/>
                                </a:solidFill>
                                <a:latin typeface="Charles Modern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solidFill>
                                  <a:srgbClr val="02375A"/>
                                </a:solidFill>
                                <a:latin typeface="Charles Modern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00">
                                <a:solidFill>
                                  <a:srgbClr val="02375A"/>
                                </a:solidFill>
                                <a:latin typeface="Charles Modern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>
                                <a:solidFill>
                                  <a:srgbClr val="02375A"/>
                                </a:solidFill>
                                <a:latin typeface="Charles Modern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solidFill>
                                  <a:srgbClr val="02375A"/>
                                </a:solidFill>
                                <a:latin typeface="Charles Modern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00">
                                <a:solidFill>
                                  <a:srgbClr val="02375A"/>
                                </a:solidFill>
                                <a:latin typeface="Charles Modern"/>
                              </a:rPr>
                              <m:t>𝑖</m:t>
                            </m:r>
                            <m:r>
                              <a:rPr lang="en-US" sz="1200">
                                <a:solidFill>
                                  <a:srgbClr val="02375A"/>
                                </a:solidFill>
                                <a:latin typeface="Charles Modern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sz="1200">
                        <a:solidFill>
                          <a:srgbClr val="02375A"/>
                        </a:solidFill>
                        <a:latin typeface="Charles Modern"/>
                      </a:rPr>
                      <m:t>=</m:t>
                    </m:r>
                    <m:r>
                      <a:rPr lang="en-US" sz="1200">
                        <a:solidFill>
                          <a:srgbClr val="02375A"/>
                        </a:solidFill>
                        <a:latin typeface="Charles Modern"/>
                      </a:rPr>
                      <m:t>𝜇</m:t>
                    </m:r>
                    <m:r>
                      <a:rPr lang="en-US" sz="1200">
                        <a:solidFill>
                          <a:srgbClr val="02375A"/>
                        </a:solidFill>
                        <a:latin typeface="Charles Modern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2375A"/>
                        </a:solidFill>
                        <a:latin typeface="Charles Modern"/>
                      </a:rPr>
                      <m:t>Δ</m:t>
                    </m:r>
                    <m:r>
                      <a:rPr lang="en-US" sz="1200">
                        <a:solidFill>
                          <a:srgbClr val="02375A"/>
                        </a:solidFill>
                        <a:latin typeface="Charles Modern"/>
                      </a:rPr>
                      <m:t>𝑡</m:t>
                    </m:r>
                    <m:r>
                      <a:rPr lang="en-US" sz="1200">
                        <a:solidFill>
                          <a:srgbClr val="02375A"/>
                        </a:solidFill>
                        <a:latin typeface="Charles Modern"/>
                      </a:rPr>
                      <m:t>+</m:t>
                    </m:r>
                    <m:r>
                      <a:rPr lang="en-US" sz="1200">
                        <a:solidFill>
                          <a:srgbClr val="02375A"/>
                        </a:solidFill>
                        <a:latin typeface="Charles Modern"/>
                      </a:rPr>
                      <m:t>𝜎</m:t>
                    </m:r>
                    <m:sSub>
                      <m:sSubPr>
                        <m:ctrlPr>
                          <a:rPr lang="en-US" sz="1200">
                            <a:solidFill>
                              <a:srgbClr val="02375A"/>
                            </a:solidFill>
                            <a:latin typeface="Charles Modern"/>
                          </a:rPr>
                        </m:ctrlPr>
                      </m:sSubPr>
                      <m:e>
                        <m:r>
                          <a:rPr lang="en-US" sz="1200">
                            <a:solidFill>
                              <a:srgbClr val="02375A"/>
                            </a:solidFill>
                            <a:latin typeface="Charles Modern"/>
                          </a:rPr>
                          <m:t>𝜖</m:t>
                        </m:r>
                      </m:e>
                      <m:sub>
                        <m:r>
                          <a:rPr lang="en-US" sz="1200">
                            <a:solidFill>
                              <a:srgbClr val="02375A"/>
                            </a:solidFill>
                            <a:latin typeface="Charles Modern"/>
                          </a:rPr>
                          <m:t>𝑖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>
                            <a:solidFill>
                              <a:srgbClr val="02375A"/>
                            </a:solidFill>
                            <a:latin typeface="Charles Modern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02375A"/>
                            </a:solidFill>
                            <a:latin typeface="Charles Modern"/>
                          </a:rPr>
                          <m:t>Δ</m:t>
                        </m:r>
                        <m:r>
                          <a:rPr lang="en-US" sz="1200">
                            <a:solidFill>
                              <a:srgbClr val="02375A"/>
                            </a:solidFill>
                            <a:latin typeface="Charles Modern"/>
                          </a:rPr>
                          <m:t>𝑡</m:t>
                        </m:r>
                      </m:e>
                    </m:rad>
                  </m:oMath>
                </a14:m>
                <a:endParaRPr lang="en-US" sz="1200" dirty="0">
                  <a:solidFill>
                    <a:srgbClr val="02375A"/>
                  </a:solidFill>
                  <a:latin typeface="Charles Modern"/>
                </a:endParaRPr>
              </a:p>
              <a:p>
                <a:pPr marL="396875" lvl="1" indent="-285750">
                  <a:lnSpc>
                    <a:spcPct val="100000"/>
                  </a:lnSpc>
                  <a:spcBef>
                    <a:spcPts val="600"/>
                  </a:spcBef>
                  <a:buClr>
                    <a:srgbClr val="02375A"/>
                  </a:buClr>
                  <a:defRPr/>
                </a:pPr>
                <a:r>
                  <a:rPr lang="en-US" sz="1200" dirty="0">
                    <a:solidFill>
                      <a:srgbClr val="02375A"/>
                    </a:solidFill>
                    <a:latin typeface="Charles Modern"/>
                  </a:rPr>
                  <a:t>Solve for price at each time 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>
                            <a:solidFill>
                              <a:srgbClr val="02375A"/>
                            </a:solidFill>
                            <a:latin typeface="Charles Modern"/>
                          </a:rPr>
                        </m:ctrlPr>
                      </m:sSubPr>
                      <m:e>
                        <m:r>
                          <a:rPr lang="en-US" sz="1200">
                            <a:solidFill>
                              <a:srgbClr val="02375A"/>
                            </a:solidFill>
                            <a:latin typeface="Charles Modern"/>
                          </a:rPr>
                          <m:t>𝑆</m:t>
                        </m:r>
                      </m:e>
                      <m:sub>
                        <m:r>
                          <a:rPr lang="en-US" sz="1200">
                            <a:solidFill>
                              <a:srgbClr val="02375A"/>
                            </a:solidFill>
                            <a:latin typeface="Charles Modern"/>
                          </a:rPr>
                          <m:t>𝑖</m:t>
                        </m:r>
                        <m:r>
                          <a:rPr lang="en-US" sz="1200">
                            <a:solidFill>
                              <a:srgbClr val="02375A"/>
                            </a:solidFill>
                            <a:latin typeface="Charles Modern"/>
                          </a:rPr>
                          <m:t>+1 </m:t>
                        </m:r>
                      </m:sub>
                    </m:sSub>
                    <m:r>
                      <a:rPr lang="en-US" sz="1200">
                        <a:solidFill>
                          <a:srgbClr val="02375A"/>
                        </a:solidFill>
                        <a:latin typeface="Charles Modern"/>
                      </a:rPr>
                      <m:t>=</m:t>
                    </m:r>
                    <m:sSub>
                      <m:sSubPr>
                        <m:ctrlPr>
                          <a:rPr lang="en-US" sz="1200">
                            <a:solidFill>
                              <a:srgbClr val="02375A"/>
                            </a:solidFill>
                            <a:latin typeface="Charles Modern"/>
                          </a:rPr>
                        </m:ctrlPr>
                      </m:sSubPr>
                      <m:e>
                        <m:r>
                          <a:rPr lang="en-US" sz="1200">
                            <a:solidFill>
                              <a:srgbClr val="02375A"/>
                            </a:solidFill>
                            <a:latin typeface="Charles Modern"/>
                          </a:rPr>
                          <m:t>𝑆</m:t>
                        </m:r>
                      </m:e>
                      <m:sub>
                        <m:r>
                          <a:rPr lang="en-US" sz="1200">
                            <a:solidFill>
                              <a:srgbClr val="02375A"/>
                            </a:solidFill>
                            <a:latin typeface="Charles Modern"/>
                          </a:rPr>
                          <m:t>0</m:t>
                        </m:r>
                      </m:sub>
                    </m:sSub>
                    <m:nary>
                      <m:naryPr>
                        <m:chr m:val="∏"/>
                        <m:ctrlPr>
                          <a:rPr lang="en-US" sz="1200">
                            <a:solidFill>
                              <a:srgbClr val="02375A"/>
                            </a:solidFill>
                            <a:latin typeface="Charles Moder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>
                            <a:solidFill>
                              <a:srgbClr val="02375A"/>
                            </a:solidFill>
                            <a:latin typeface="Charles Modern"/>
                          </a:rPr>
                          <m:t>𝑗</m:t>
                        </m:r>
                        <m:r>
                          <a:rPr lang="en-US" sz="1200">
                            <a:solidFill>
                              <a:srgbClr val="02375A"/>
                            </a:solidFill>
                            <a:latin typeface="Charles Modern"/>
                          </a:rPr>
                          <m:t>=1</m:t>
                        </m:r>
                      </m:sub>
                      <m:sup>
                        <m:r>
                          <a:rPr lang="en-US" sz="1200">
                            <a:solidFill>
                              <a:srgbClr val="02375A"/>
                            </a:solidFill>
                            <a:latin typeface="Charles Modern"/>
                          </a:rPr>
                          <m:t>𝑖</m:t>
                        </m:r>
                      </m:sup>
                      <m:e>
                        <m:r>
                          <a:rPr lang="en-US" sz="1200">
                            <a:solidFill>
                              <a:srgbClr val="02375A"/>
                            </a:solidFill>
                            <a:latin typeface="Charles Modern"/>
                          </a:rPr>
                          <m:t>(1+</m:t>
                        </m:r>
                        <m:sSub>
                          <m:sSubPr>
                            <m:ctrlPr>
                              <a:rPr lang="en-US" sz="1200">
                                <a:solidFill>
                                  <a:srgbClr val="02375A"/>
                                </a:solidFill>
                                <a:latin typeface="Charles Modern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solidFill>
                                  <a:srgbClr val="02375A"/>
                                </a:solidFill>
                                <a:latin typeface="Charles Modern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>
                                <a:solidFill>
                                  <a:srgbClr val="02375A"/>
                                </a:solidFill>
                                <a:latin typeface="Charles Modern"/>
                              </a:rPr>
                              <m:t>𝑗</m:t>
                            </m:r>
                          </m:sub>
                        </m:sSub>
                        <m:r>
                          <a:rPr lang="en-US" sz="1200">
                            <a:solidFill>
                              <a:srgbClr val="02375A"/>
                            </a:solidFill>
                            <a:latin typeface="Charles Modern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200" dirty="0">
                            <a:solidFill>
                              <a:srgbClr val="02375A"/>
                            </a:solidFill>
                            <a:latin typeface="Charles Modern"/>
                          </a:rPr>
                          <m:t> </m:t>
                        </m:r>
                      </m:e>
                    </m:nary>
                  </m:oMath>
                </a14:m>
                <a:endParaRPr lang="en-US" sz="1200" dirty="0">
                  <a:solidFill>
                    <a:srgbClr val="02375A"/>
                  </a:solidFill>
                  <a:latin typeface="Charles Modern"/>
                </a:endParaRPr>
              </a:p>
              <a:p>
                <a:pPr marL="396875" lvl="1" indent="-285750">
                  <a:lnSpc>
                    <a:spcPct val="100000"/>
                  </a:lnSpc>
                  <a:spcBef>
                    <a:spcPts val="600"/>
                  </a:spcBef>
                  <a:buClr>
                    <a:srgbClr val="02375A"/>
                  </a:buClr>
                  <a:defRPr/>
                </a:pPr>
                <a:r>
                  <a:rPr lang="en-US" sz="1200" dirty="0">
                    <a:solidFill>
                      <a:srgbClr val="02375A"/>
                    </a:solidFill>
                    <a:latin typeface="Charles Modern"/>
                  </a:rPr>
                  <a:t>Repeat for large number of paths &amp; plot distribution of terminal prices at time 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3D337-B6B0-04D8-150F-181FDCEDB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7449825-A818-D2E6-E88F-4D219A7B9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27" y="3229199"/>
            <a:ext cx="7180451" cy="294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1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89E7-F653-6302-9F98-096F2CF1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F48640-2E96-8E40-5DBD-318FE66F4B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Short rate models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– model the “short rate” (rate that applies to an infinitesimally short period of time)</a:t>
                </a:r>
              </a:p>
              <a:p>
                <a:pPr marL="396875" marR="0" lvl="1" indent="-285750" algn="l" defTabSz="914400" rtl="0" eaLnBrk="1" fontAlgn="auto" latinLnBrk="0" hangingPunct="1">
                  <a:lnSpc>
                    <a:spcPct val="117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Equilibrium models </a:t>
                </a:r>
              </a:p>
              <a:p>
                <a:pPr marL="515938" marR="0" lvl="2" indent="-285750" algn="l" defTabSz="914400" rtl="0" eaLnBrk="1" fontAlgn="auto" latinLnBrk="0" hangingPunct="1">
                  <a:lnSpc>
                    <a:spcPct val="117000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Georgia" panose="02040502050405020303" pitchFamily="18" charset="0"/>
                  <a:buChar char="–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Endogenous:  Rates are output of the model</a:t>
                </a:r>
              </a:p>
              <a:p>
                <a:pPr marL="515938" marR="0" lvl="2" indent="-285750" algn="l" defTabSz="914400" rtl="0" eaLnBrk="1" fontAlgn="auto" latinLnBrk="0" hangingPunct="1">
                  <a:lnSpc>
                    <a:spcPct val="117000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Georgia" panose="02040502050405020303" pitchFamily="18" charset="0"/>
                  <a:buChar char="–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Typically do not replicate the current yield curve</a:t>
                </a:r>
              </a:p>
              <a:p>
                <a:pPr marL="515938" marR="0" lvl="2" indent="-285750" algn="l" defTabSz="914400" rtl="0" eaLnBrk="1" fontAlgn="auto" latinLnBrk="0" hangingPunct="1">
                  <a:lnSpc>
                    <a:spcPct val="117000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Georgia" panose="02040502050405020303" pitchFamily="18" charset="0"/>
                  <a:buChar char="–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Useful for simulation analysis, particularly over the long term</a:t>
                </a:r>
              </a:p>
              <a:p>
                <a:pPr marL="396875" marR="0" lvl="1" indent="-285750" algn="l" defTabSz="914400" rtl="0" eaLnBrk="1" fontAlgn="auto" latinLnBrk="0" hangingPunct="1">
                  <a:lnSpc>
                    <a:spcPct val="117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No-arbitrage models</a:t>
                </a:r>
              </a:p>
              <a:p>
                <a:pPr marL="515938" marR="0" lvl="2" indent="-285750" algn="l" defTabSz="914400" rtl="0" eaLnBrk="1" fontAlgn="auto" latinLnBrk="0" hangingPunct="1">
                  <a:lnSpc>
                    <a:spcPct val="117000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Georgia" panose="02040502050405020303" pitchFamily="18" charset="0"/>
                  <a:buChar char="–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Exogenous:  Rates are an input to the model, so the model replicates the current yield curve in expectation</a:t>
                </a:r>
              </a:p>
              <a:p>
                <a:pPr marL="515938" marR="0" lvl="2" indent="-285750" algn="l" defTabSz="914400" rtl="0" eaLnBrk="1" fontAlgn="auto" latinLnBrk="0" hangingPunct="1">
                  <a:lnSpc>
                    <a:spcPct val="117000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Georgia" panose="02040502050405020303" pitchFamily="18" charset="0"/>
                  <a:buChar char="–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More useful in pricing models where it is important to fit the current yield curve</a:t>
                </a:r>
              </a:p>
              <a:p>
                <a:pPr marL="515938" marR="0" lvl="2" indent="-285750" algn="l" defTabSz="914400" rtl="0" eaLnBrk="1" fontAlgn="auto" latinLnBrk="0" hangingPunct="1">
                  <a:lnSpc>
                    <a:spcPct val="117000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Georgia" panose="02040502050405020303" pitchFamily="18" charset="0"/>
                  <a:buChar char="–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Examples:  Ho-Lee, Hull-White, Black-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Karasinski</a:t>
                </a: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Equilibrium Models</a:t>
                </a:r>
              </a:p>
              <a:p>
                <a:pPr marL="396875" marR="0" lvl="1" indent="-285750" algn="l" defTabSz="914400" rtl="0" eaLnBrk="1" fontAlgn="auto" latinLnBrk="0" hangingPunct="1">
                  <a:lnSpc>
                    <a:spcPct val="117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Start with assumptions about economic variables and derive a process for the short rate, r</a:t>
                </a:r>
              </a:p>
              <a:p>
                <a:pPr marL="111125" marR="0" lvl="1" indent="0" algn="ctr" defTabSz="914400" rtl="0" eaLnBrk="1" fontAlgn="auto" latinLnBrk="0" hangingPunct="1">
                  <a:lnSpc>
                    <a:spcPct val="117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𝑑𝑟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d>
                      <m:d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𝑑𝑡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d>
                      <m:dPr>
                        <m:ctrlP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2375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𝑑𝑧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  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  <a:sym typeface="Wingdings" panose="05000000000000000000" pitchFamily="2" charset="2"/>
                  </a:rPr>
                  <a:t> One-factor Ito Process</a:t>
                </a:r>
              </a:p>
              <a:p>
                <a:pPr marL="282575" marR="0" lvl="1" indent="-171450" algn="l" defTabSz="914400" rtl="0" eaLnBrk="1" fontAlgn="auto" latinLnBrk="0" hangingPunct="1">
                  <a:lnSpc>
                    <a:spcPct val="117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  <a:sym typeface="Wingdings" panose="05000000000000000000" pitchFamily="2" charset="2"/>
                  </a:rPr>
                  <a:t>Examples: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F48640-2E96-8E40-5DBD-318FE66F4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0506747-2B72-E395-AD59-478C95704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464" y="5171848"/>
            <a:ext cx="4615072" cy="11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9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F0EE-B859-6EC1-4E87-3E4BE4E1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Vasicek</a:t>
            </a:r>
            <a:r>
              <a:rPr lang="en-US" dirty="0"/>
              <a:t>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E65AAD-D469-4353-05D6-3494F5EC5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d>
                        <m:d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2375A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𝑑𝑡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2375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2375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Properties</a:t>
                </a:r>
                <a:endParaRPr kumimoji="0" lang="en-US" sz="1400" b="0" i="0" u="sng" strike="noStrike" kern="1200" cap="none" spc="0" normalizeH="0" baseline="0" noProof="0" dirty="0">
                  <a:ln>
                    <a:noFill/>
                  </a:ln>
                  <a:solidFill>
                    <a:srgbClr val="02375A"/>
                  </a:solidFill>
                  <a:effectLst/>
                  <a:uLnTx/>
                  <a:uFillTx/>
                  <a:latin typeface="Charles Modern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Drift is 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mean-reverting</a:t>
                </a:r>
              </a:p>
              <a:p>
                <a:pPr marL="396875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mean reversion rate</a:t>
                </a:r>
              </a:p>
              <a:p>
                <a:pPr marL="396875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2375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long run mean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Rates follow a Gaussian distribution (can be negative)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17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Equation can be solved analytically </a:t>
                </a:r>
              </a:p>
              <a:p>
                <a:pPr marL="396875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Can get an explicit formula for the price P(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t,T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) at time t of a bond that pays $1 at time T that depends on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Vasicek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 model parameters</a:t>
                </a:r>
              </a:p>
              <a:p>
                <a:pPr marL="396875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Can get an explicit formula for the zero rate R(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t,T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) at time t for a period of (T-t)</a:t>
                </a:r>
              </a:p>
              <a:p>
                <a:pPr marL="515938" marR="0" lvl="2" indent="-285750" algn="l" defTabSz="914400" rtl="0" eaLnBrk="1" fontAlgn="auto" latinLnBrk="0" hangingPunct="1">
                  <a:lnSpc>
                    <a:spcPct val="117000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rgbClr val="02375A"/>
                  </a:buClr>
                  <a:buSzTx/>
                  <a:buFont typeface="Georgia" panose="02040502050405020303" pitchFamily="18" charset="0"/>
                  <a:buChar char="–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375A"/>
                    </a:solidFill>
                    <a:effectLst/>
                    <a:uLnTx/>
                    <a:uFillTx/>
                    <a:latin typeface="Charles Modern"/>
                    <a:ea typeface="+mn-ea"/>
                    <a:cs typeface="+mn-cs"/>
                  </a:rPr>
                  <a:t>Entire term structure at time t can be determined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E65AAD-D469-4353-05D6-3494F5EC5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33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1029</Words>
  <Application>Microsoft Office PowerPoint</Application>
  <PresentationFormat>On-screen Show (4:3)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Charles Modern</vt:lpstr>
      <vt:lpstr>Georgia</vt:lpstr>
      <vt:lpstr>Wingdings</vt:lpstr>
      <vt:lpstr>Office Theme</vt:lpstr>
      <vt:lpstr>SDE Review:  GBM &amp; Vasicek</vt:lpstr>
      <vt:lpstr>Stochastic Processes &amp; Stochastic Differential Equations (SDEs)</vt:lpstr>
      <vt:lpstr>Brownian Motion / Wiener Process</vt:lpstr>
      <vt:lpstr>Generalized Wiener Process</vt:lpstr>
      <vt:lpstr>Ito Process</vt:lpstr>
      <vt:lpstr>Geometric Brownian Motion</vt:lpstr>
      <vt:lpstr>Geometric Brownian Motion</vt:lpstr>
      <vt:lpstr>Interest Rate Modeling</vt:lpstr>
      <vt:lpstr>Vasicek Model</vt:lpstr>
      <vt:lpstr>Simulation of Rates Using Vasicek</vt:lpstr>
      <vt:lpstr>Effect of Rates on Zero-Coupon Bond Prices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SDE Review:  GBM &amp; Vasicek</dc:title>
  <dc:creator>Anderson, Katherine</dc:creator>
  <cp:lastModifiedBy>Anderson, Katherine</cp:lastModifiedBy>
  <cp:revision>1</cp:revision>
  <dcterms:created xsi:type="dcterms:W3CDTF">2024-07-26T19:14:29Z</dcterms:created>
  <dcterms:modified xsi:type="dcterms:W3CDTF">2024-07-26T20:22:07Z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c6c254-d6cc-4a8c-b027-edb01fab9fd1_Enabled">
    <vt:lpwstr>true</vt:lpwstr>
  </property>
  <property fmtid="{D5CDD505-2E9C-101B-9397-08002B2CF9AE}" pid="3" name="MSIP_Label_2cc6c254-d6cc-4a8c-b027-edb01fab9fd1_SetDate">
    <vt:lpwstr>2024-07-26T20:22:04Z</vt:lpwstr>
  </property>
  <property fmtid="{D5CDD505-2E9C-101B-9397-08002B2CF9AE}" pid="4" name="MSIP_Label_2cc6c254-d6cc-4a8c-b027-edb01fab9fd1_Method">
    <vt:lpwstr>Privileged</vt:lpwstr>
  </property>
  <property fmtid="{D5CDD505-2E9C-101B-9397-08002B2CF9AE}" pid="5" name="MSIP_Label_2cc6c254-d6cc-4a8c-b027-edb01fab9fd1_Name">
    <vt:lpwstr>Public</vt:lpwstr>
  </property>
  <property fmtid="{D5CDD505-2E9C-101B-9397-08002B2CF9AE}" pid="6" name="MSIP_Label_2cc6c254-d6cc-4a8c-b027-edb01fab9fd1_SiteId">
    <vt:lpwstr>61de5c81-d3b4-4669-a7ae-bd2e3884f7fa</vt:lpwstr>
  </property>
  <property fmtid="{D5CDD505-2E9C-101B-9397-08002B2CF9AE}" pid="7" name="MSIP_Label_2cc6c254-d6cc-4a8c-b027-edb01fab9fd1_ActionId">
    <vt:lpwstr>2d64364e-5c45-4b12-8336-858a6bd8180f</vt:lpwstr>
  </property>
  <property fmtid="{D5CDD505-2E9C-101B-9397-08002B2CF9AE}" pid="8" name="MSIP_Label_2cc6c254-d6cc-4a8c-b027-edb01fab9fd1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   Classification: Public</vt:lpwstr>
  </property>
</Properties>
</file>