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7" r:id="rId4"/>
    <p:sldId id="268" r:id="rId5"/>
    <p:sldId id="266" r:id="rId6"/>
    <p:sldId id="257" r:id="rId7"/>
    <p:sldId id="269" r:id="rId8"/>
    <p:sldId id="258" r:id="rId9"/>
    <p:sldId id="273" r:id="rId10"/>
    <p:sldId id="274" r:id="rId11"/>
    <p:sldId id="276" r:id="rId12"/>
    <p:sldId id="270" r:id="rId13"/>
    <p:sldId id="271" r:id="rId14"/>
    <p:sldId id="260" r:id="rId15"/>
    <p:sldId id="262" r:id="rId16"/>
    <p:sldId id="259" r:id="rId17"/>
    <p:sldId id="275" r:id="rId18"/>
    <p:sldId id="261" r:id="rId19"/>
    <p:sldId id="272" r:id="rId20"/>
    <p:sldId id="277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9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7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28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0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216E-25A9-475D-9A34-4C928164025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EF82AC-B0AF-4261-8166-B14B3D83D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2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08C41-AF63-4F75-AC2E-BD6BEA9B3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80"/>
          <a:stretch/>
        </p:blipFill>
        <p:spPr>
          <a:xfrm>
            <a:off x="2727462" y="150124"/>
            <a:ext cx="6787599" cy="317786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19857"/>
            <a:ext cx="9144000" cy="2387600"/>
          </a:xfrm>
        </p:spPr>
        <p:txBody>
          <a:bodyPr/>
          <a:lstStyle/>
          <a:p>
            <a:pPr algn="ctr"/>
            <a:r>
              <a:rPr lang="en-US" dirty="0"/>
              <a:t>Inspire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9532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Inspirational (or otherwise) quotes straight from the mouths of thought-leaders 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3C445-A750-4588-AAF2-BB9370F22240}"/>
              </a:ext>
            </a:extLst>
          </p:cNvPr>
          <p:cNvSpPr txBox="1"/>
          <p:nvPr/>
        </p:nvSpPr>
        <p:spPr>
          <a:xfrm>
            <a:off x="148856" y="17061"/>
            <a:ext cx="309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CS602 Term Project</a:t>
            </a:r>
          </a:p>
          <a:p>
            <a:r>
              <a:rPr lang="en-US" dirty="0"/>
              <a:t>Justin Anderson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9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oAuth</a:t>
            </a:r>
            <a:r>
              <a:rPr lang="en-US" dirty="0"/>
              <a:t> hash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MongoDB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B279F-B1E2-47C1-9C4E-5550DF4E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01" y="2105539"/>
            <a:ext cx="3200400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E19F5-6566-4F51-AB13-34150577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01" y="3613376"/>
            <a:ext cx="4162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ngSanitize</a:t>
            </a:r>
            <a:endParaRPr lang="en-US" dirty="0"/>
          </a:p>
          <a:p>
            <a:pPr lvl="1"/>
            <a:r>
              <a:rPr lang="en-US" dirty="0"/>
              <a:t>Built-in AngularJS function which ensures no harmful HTML included</a:t>
            </a:r>
          </a:p>
          <a:p>
            <a:pPr lvl="1"/>
            <a:r>
              <a:rPr lang="en-US" dirty="0"/>
              <a:t>Used on values passed as HTML through ng-html-bind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7EF5-FE1D-4B72-803E-4A84B1C7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559334"/>
            <a:ext cx="9296400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9BCB2-810C-427D-B588-C58F23D5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642798"/>
            <a:ext cx="49530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3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render - loads all pages while setting appropriate ng-controller/ng-</a:t>
            </a:r>
            <a:r>
              <a:rPr lang="en-US" dirty="0" err="1"/>
              <a:t>init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json</a:t>
            </a:r>
            <a:r>
              <a:rPr lang="en-US" dirty="0"/>
              <a:t> - sends saved images pulled from database</a:t>
            </a:r>
          </a:p>
          <a:p>
            <a:pPr>
              <a:lnSpc>
                <a:spcPct val="150000"/>
              </a:lnSpc>
            </a:pPr>
            <a:r>
              <a:rPr lang="en-US" dirty="0"/>
              <a:t>redirect - redirect to a new page when errors are generated, no context needed</a:t>
            </a:r>
          </a:p>
          <a:p>
            <a:pPr>
              <a:lnSpc>
                <a:spcPct val="150000"/>
              </a:lnSpc>
            </a:pPr>
            <a:r>
              <a:rPr lang="en-US" dirty="0"/>
              <a:t>set - modify response header value to prevent caching</a:t>
            </a:r>
          </a:p>
          <a:p>
            <a:pPr>
              <a:lnSpc>
                <a:spcPct val="150000"/>
              </a:lnSpc>
            </a:pPr>
            <a:r>
              <a:rPr lang="en-US" dirty="0"/>
              <a:t>cookie - sets cookie with twice-hashed </a:t>
            </a:r>
            <a:r>
              <a:rPr lang="en-US" dirty="0" err="1"/>
              <a:t>oAuth</a:t>
            </a:r>
            <a:r>
              <a:rPr lang="en-US" dirty="0"/>
              <a:t> credentials</a:t>
            </a:r>
          </a:p>
          <a:p>
            <a:pPr>
              <a:lnSpc>
                <a:spcPct val="150000"/>
              </a:lnSpc>
            </a:pPr>
            <a:r>
              <a:rPr lang="en-US" dirty="0"/>
              <a:t>send - after cookie is set, sends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822F2-36B2-4AF1-935A-2E2D8D11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3072843"/>
            <a:ext cx="226695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B9DB3-84A5-4B84-9833-00D422F9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496395"/>
            <a:ext cx="733425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B2CAD-9CB2-416D-8105-9014AC8E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136" y="3091358"/>
            <a:ext cx="389572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0D2FC5-CB1A-43B2-91B1-2F8C389D6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4227520"/>
            <a:ext cx="2790825" cy="180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663DC0-15F3-43C9-B9F7-1DF9FA6F6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075" y="3669946"/>
            <a:ext cx="2219325" cy="209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A466C1-9759-4CCE-B903-B1B803286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075" y="5408480"/>
            <a:ext cx="857250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3480D-9D1C-4D4B-ABB0-D59D2E67D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075" y="4837724"/>
            <a:ext cx="56483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9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cookies - reads cookie attribute of request</a:t>
            </a:r>
          </a:p>
          <a:p>
            <a:pPr lvl="1"/>
            <a:r>
              <a:rPr lang="en-US" dirty="0"/>
              <a:t>query - looks at </a:t>
            </a:r>
            <a:r>
              <a:rPr lang="en-US" dirty="0" err="1"/>
              <a:t>querystring</a:t>
            </a:r>
            <a:r>
              <a:rPr lang="en-US" dirty="0"/>
              <a:t> for data 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body - sends data in POST body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D95BC-EFD2-4E31-BA7C-61A10038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583996"/>
            <a:ext cx="1809750" cy="17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B2FDE-07EE-4141-90BF-995D7997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1" y="3275405"/>
            <a:ext cx="2095500" cy="20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F911F-8D41-4FAF-9779-259D0905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94" y="4197804"/>
            <a:ext cx="2676525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275E5-7295-475F-BD5F-516D0D089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75" y="2901220"/>
            <a:ext cx="2638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5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persistence -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start</a:t>
            </a:r>
          </a:p>
          <a:p>
            <a:pPr lvl="1"/>
            <a:r>
              <a:rPr lang="en-US" dirty="0"/>
              <a:t>Stores </a:t>
            </a:r>
            <a:r>
              <a:rPr lang="en-US" dirty="0" err="1"/>
              <a:t>oAuth</a:t>
            </a:r>
            <a:r>
              <a:rPr lang="en-US" dirty="0"/>
              <a:t> hash in cookie to uniquely ID user based on </a:t>
            </a:r>
            <a:r>
              <a:rPr lang="en-US" dirty="0" err="1"/>
              <a:t>oAuth</a:t>
            </a:r>
            <a:r>
              <a:rPr lang="en-US" dirty="0"/>
              <a:t> keys</a:t>
            </a:r>
          </a:p>
          <a:p>
            <a:r>
              <a:rPr lang="en-US" dirty="0"/>
              <a:t>Uses cookie to</a:t>
            </a:r>
          </a:p>
          <a:p>
            <a:pPr lvl="1"/>
            <a:r>
              <a:rPr lang="en-US" dirty="0"/>
              <a:t>Stores unique ID in database with images</a:t>
            </a:r>
          </a:p>
          <a:p>
            <a:pPr lvl="1"/>
            <a:r>
              <a:rPr lang="en-US" dirty="0"/>
              <a:t>Delete appropriate image</a:t>
            </a:r>
          </a:p>
          <a:p>
            <a:pPr lvl="1"/>
            <a:r>
              <a:rPr lang="en-US" dirty="0"/>
              <a:t>Find images belonging to user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BACE4-FCD9-49B6-B5B1-A1FDD244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343" y="1992836"/>
            <a:ext cx="4997097" cy="514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A492A-C598-477E-BFA6-42BF43DD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25" y="2951854"/>
            <a:ext cx="3401104" cy="1595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3C4396-1E0F-4994-B2AD-E7B77C14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144" y="4858433"/>
            <a:ext cx="4305059" cy="1414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225F0B-BEC6-45D4-BD91-C006D05C0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969" y="4598817"/>
            <a:ext cx="3572176" cy="86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213409-0819-4E4F-A69F-CF0779441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969" y="5565816"/>
            <a:ext cx="43053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1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persistence - 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4194"/>
          </a:xfrm>
        </p:spPr>
        <p:txBody>
          <a:bodyPr>
            <a:normAutofit/>
          </a:bodyPr>
          <a:lstStyle/>
          <a:p>
            <a:r>
              <a:rPr lang="en-US" dirty="0"/>
              <a:t>Local Storage</a:t>
            </a:r>
          </a:p>
          <a:p>
            <a:pPr lvl="1"/>
            <a:r>
              <a:rPr lang="en-US" dirty="0"/>
              <a:t>Stores last 10 tweets</a:t>
            </a:r>
          </a:p>
          <a:p>
            <a:pPr lvl="1"/>
            <a:r>
              <a:rPr lang="en-US" dirty="0"/>
              <a:t>Last index retained to display last tweet upon page refresh</a:t>
            </a:r>
          </a:p>
          <a:p>
            <a:pPr lvl="1"/>
            <a:r>
              <a:rPr lang="en-US" dirty="0"/>
              <a:t>Allows user to cycle through previous tweets</a:t>
            </a:r>
          </a:p>
          <a:p>
            <a:pPr lvl="1"/>
            <a:r>
              <a:rPr lang="en-US" dirty="0"/>
              <a:t>Stores </a:t>
            </a:r>
            <a:r>
              <a:rPr lang="en-US" dirty="0" err="1"/>
              <a:t>oAuth</a:t>
            </a:r>
            <a:r>
              <a:rPr lang="en-US" dirty="0"/>
              <a:t> info so it doesn’t need to traverse the network after first login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0EA0B-F7E6-45C4-88B8-ADB529F0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540705"/>
            <a:ext cx="9603275" cy="11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3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persistence -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with Mongoose</a:t>
            </a:r>
          </a:p>
          <a:p>
            <a:pPr lvl="1"/>
            <a:r>
              <a:rPr lang="en-US" dirty="0"/>
              <a:t>find - returns all images belonging to user</a:t>
            </a:r>
          </a:p>
          <a:p>
            <a:pPr lvl="1"/>
            <a:r>
              <a:rPr lang="en-US" dirty="0" err="1"/>
              <a:t>findOneAndRemove</a:t>
            </a:r>
            <a:r>
              <a:rPr lang="en-US" dirty="0"/>
              <a:t> - delete image based on ID sent by client and user in cookie</a:t>
            </a:r>
          </a:p>
          <a:p>
            <a:pPr lvl="1"/>
            <a:r>
              <a:rPr lang="en-US" dirty="0"/>
              <a:t>save - multiple schemas allows saving different types of objects</a:t>
            </a:r>
          </a:p>
          <a:p>
            <a:pPr lvl="3"/>
            <a:r>
              <a:rPr lang="en-US" dirty="0"/>
              <a:t>Image - 6 fields, 2 objects, 2 strings</a:t>
            </a:r>
          </a:p>
          <a:p>
            <a:pPr lvl="3"/>
            <a:r>
              <a:rPr lang="en-US" dirty="0"/>
              <a:t>Contact - 9 fields, 6 strings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FDD18-D664-4EFC-8C0E-B921D47D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96" y="3741038"/>
            <a:ext cx="3882157" cy="216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3ADD8-F7A1-4715-95CA-659A1F55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30" y="4391609"/>
            <a:ext cx="5673751" cy="1511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A3B7B8-069C-443C-93E6-DAC7335AA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896" y="4054303"/>
            <a:ext cx="1419225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060AD-3432-4C61-BA84-6CD24CFB2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822" y="3726522"/>
            <a:ext cx="12573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persistence -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3191D-63D8-4B37-8AE9-6C791432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96" y="2529435"/>
            <a:ext cx="2619375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2620D-AC62-4220-951D-62E8FEE7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71" y="4988259"/>
            <a:ext cx="2400300" cy="92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7159E-DF84-4753-A761-87AC1DC6D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512" y="4931194"/>
            <a:ext cx="7758059" cy="980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E1D30-880D-445B-AFB4-AC23FDC4B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512" y="2529435"/>
            <a:ext cx="7758059" cy="13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9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Flickr and Twitter APIs</a:t>
            </a:r>
          </a:p>
          <a:p>
            <a:r>
              <a:rPr lang="en-US" dirty="0"/>
              <a:t>Hosted and called by client for performance reasons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EC0B2-0155-4444-9667-BF9A16C9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112" y="405841"/>
            <a:ext cx="1546643" cy="129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9B389-01EE-428E-8312-E0189BDF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02" y="3276449"/>
            <a:ext cx="5309359" cy="2588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703D5-1F37-41AC-BBDD-0FA26EC7C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16" y="3276449"/>
            <a:ext cx="5231326" cy="2103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68477-0425-4A63-AA1D-597C5F15F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952" y="405841"/>
            <a:ext cx="1333902" cy="13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5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900235" cy="406666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Twitter</a:t>
            </a:r>
          </a:p>
          <a:p>
            <a:pPr lvl="1"/>
            <a:r>
              <a:rPr lang="en-US" dirty="0"/>
              <a:t>Can be called to return 100 tweets</a:t>
            </a:r>
          </a:p>
          <a:p>
            <a:pPr lvl="1"/>
            <a:r>
              <a:rPr lang="en-US" dirty="0"/>
              <a:t>Handle modified through </a:t>
            </a:r>
            <a:r>
              <a:rPr lang="en-US" dirty="0" err="1"/>
              <a:t>querystring</a:t>
            </a:r>
            <a:endParaRPr lang="en-US" dirty="0"/>
          </a:p>
          <a:p>
            <a:pPr lvl="1"/>
            <a:r>
              <a:rPr lang="en-US" dirty="0"/>
              <a:t>curl -X GET -H "Content-Type: application/</a:t>
            </a:r>
            <a:r>
              <a:rPr lang="en-US" dirty="0" err="1"/>
              <a:t>json</a:t>
            </a:r>
            <a:r>
              <a:rPr lang="en-US" dirty="0"/>
              <a:t>" http://127.0.0.1:3000/inspire/api/twitter?handle=realdonaldtrump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8AC6D-C230-493A-96CA-7428A2B9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95" y="3918434"/>
            <a:ext cx="3232820" cy="2854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8991C2-203D-4883-8190-9CE34596C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57" y="2015731"/>
            <a:ext cx="3338262" cy="22668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665094-EF5C-4B18-B804-EB2F2F759242}"/>
              </a:ext>
            </a:extLst>
          </p:cNvPr>
          <p:cNvSpPr txBox="1">
            <a:spLocks/>
          </p:cNvSpPr>
          <p:nvPr/>
        </p:nvSpPr>
        <p:spPr>
          <a:xfrm>
            <a:off x="5600700" y="2015731"/>
            <a:ext cx="572901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Flickr</a:t>
            </a:r>
          </a:p>
          <a:p>
            <a:pPr lvl="1"/>
            <a:r>
              <a:rPr lang="en-US" dirty="0"/>
              <a:t>Can be called to return 80 image objects</a:t>
            </a:r>
          </a:p>
          <a:p>
            <a:pPr lvl="1"/>
            <a:r>
              <a:rPr lang="en-US" dirty="0"/>
              <a:t>Uses pre-set ‘Nature Landscapes’ tag</a:t>
            </a:r>
          </a:p>
          <a:p>
            <a:pPr lvl="1"/>
            <a:r>
              <a:rPr lang="en-US" dirty="0"/>
              <a:t>curl -X GET -H "Content-Type: application/</a:t>
            </a:r>
            <a:r>
              <a:rPr lang="en-US" dirty="0" err="1"/>
              <a:t>json</a:t>
            </a:r>
            <a:r>
              <a:rPr lang="en-US" dirty="0"/>
              <a:t>" http://127.0.0.1:3000/inspire/api/flickr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0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B6E-91D5-4A7F-9D62-739A0744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-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A4E62-64A4-441A-BAC7-09EC2EB6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87" y="2079527"/>
            <a:ext cx="9684267" cy="3582322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9059BAF-000F-45F9-84C8-E4582AA13DF0}"/>
              </a:ext>
            </a:extLst>
          </p:cNvPr>
          <p:cNvSpPr/>
          <p:nvPr/>
        </p:nvSpPr>
        <p:spPr>
          <a:xfrm>
            <a:off x="8041758" y="2991292"/>
            <a:ext cx="1240465" cy="669852"/>
          </a:xfrm>
          <a:prstGeom prst="cloudCallout">
            <a:avLst>
              <a:gd name="adj1" fmla="val 77280"/>
              <a:gd name="adj2" fmla="val -99404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 Here…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1E27B10-AE67-48D7-BC56-0DD86B34EACA}"/>
              </a:ext>
            </a:extLst>
          </p:cNvPr>
          <p:cNvSpPr/>
          <p:nvPr/>
        </p:nvSpPr>
        <p:spPr>
          <a:xfrm>
            <a:off x="7095460" y="4572909"/>
            <a:ext cx="1240465" cy="669852"/>
          </a:xfrm>
          <a:prstGeom prst="cloudCallout">
            <a:avLst>
              <a:gd name="adj1" fmla="val -125005"/>
              <a:gd name="adj2" fmla="val -3908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 Or Here</a:t>
            </a:r>
          </a:p>
        </p:txBody>
      </p:sp>
    </p:spTree>
    <p:extLst>
      <p:ext uri="{BB962C8B-B14F-4D97-AF65-F5344CB8AC3E}">
        <p14:creationId xmlns:p14="http://schemas.microsoft.com/office/powerpoint/2010/main" val="335385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APIs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900235" cy="4066661"/>
          </a:xfrm>
        </p:spPr>
        <p:txBody>
          <a:bodyPr>
            <a:normAutofit/>
          </a:bodyPr>
          <a:lstStyle/>
          <a:p>
            <a:r>
              <a:rPr lang="en-US" dirty="0"/>
              <a:t>Twitter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665094-EF5C-4B18-B804-EB2F2F759242}"/>
              </a:ext>
            </a:extLst>
          </p:cNvPr>
          <p:cNvSpPr txBox="1">
            <a:spLocks/>
          </p:cNvSpPr>
          <p:nvPr/>
        </p:nvSpPr>
        <p:spPr>
          <a:xfrm>
            <a:off x="5600700" y="2015731"/>
            <a:ext cx="572901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Flickr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73CED-CF9D-4D65-AD93-B9E3A822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011" y="2506897"/>
            <a:ext cx="4738213" cy="3346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FF0550-FB35-4B0E-A0C0-ABC795119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93" y="2690310"/>
            <a:ext cx="4664407" cy="217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5D1D3-38A0-4C5E-866B-66FFED1A9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93" y="2922992"/>
            <a:ext cx="4664403" cy="27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3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F93C7-2ECF-4F86-B0F8-6AF0C7BA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16" y="2511042"/>
            <a:ext cx="8643154" cy="188795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26420-6833-4D1E-A790-126DDF0C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45" y="216034"/>
            <a:ext cx="7803095" cy="34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85A1B92-E768-43FC-93F3-2E299C38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15" y="2031638"/>
            <a:ext cx="8681001" cy="3570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27B6E-91D5-4A7F-9D62-739A0744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- Main page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98F7F78-A63A-4620-8935-0CB006BE5CD4}"/>
              </a:ext>
            </a:extLst>
          </p:cNvPr>
          <p:cNvSpPr/>
          <p:nvPr/>
        </p:nvSpPr>
        <p:spPr>
          <a:xfrm>
            <a:off x="106326" y="1935125"/>
            <a:ext cx="1637414" cy="1127052"/>
          </a:xfrm>
          <a:prstGeom prst="cloudCallout">
            <a:avLst>
              <a:gd name="adj1" fmla="val 89165"/>
              <a:gd name="adj2" fmla="val -1354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through Local Storage </a:t>
            </a:r>
          </a:p>
          <a:p>
            <a:pPr algn="ctr"/>
            <a:r>
              <a:rPr lang="en-US" sz="1200" dirty="0"/>
              <a:t>(10 max)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EB2E60-7BD8-412B-8874-31B268A80CFA}"/>
              </a:ext>
            </a:extLst>
          </p:cNvPr>
          <p:cNvSpPr/>
          <p:nvPr/>
        </p:nvSpPr>
        <p:spPr>
          <a:xfrm>
            <a:off x="24711" y="3282849"/>
            <a:ext cx="1562986" cy="833029"/>
          </a:xfrm>
          <a:prstGeom prst="cloudCallout">
            <a:avLst>
              <a:gd name="adj1" fmla="val 80177"/>
              <a:gd name="adj2" fmla="val -68253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Using Twitter Handle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84A85DF-FCB1-4E41-86F9-C57C5A855A45}"/>
              </a:ext>
            </a:extLst>
          </p:cNvPr>
          <p:cNvSpPr/>
          <p:nvPr/>
        </p:nvSpPr>
        <p:spPr>
          <a:xfrm>
            <a:off x="3388103" y="3444804"/>
            <a:ext cx="1492240" cy="744424"/>
          </a:xfrm>
          <a:prstGeom prst="cloudCallout">
            <a:avLst>
              <a:gd name="adj1" fmla="val -82488"/>
              <a:gd name="adj2" fmla="val -813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Backgrounds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1DB8469-55BC-4A16-B7E9-A25FEAEAFD1A}"/>
              </a:ext>
            </a:extLst>
          </p:cNvPr>
          <p:cNvSpPr/>
          <p:nvPr/>
        </p:nvSpPr>
        <p:spPr>
          <a:xfrm>
            <a:off x="41397" y="4384945"/>
            <a:ext cx="1915772" cy="929821"/>
          </a:xfrm>
          <a:prstGeom prst="cloudCallout">
            <a:avLst>
              <a:gd name="adj1" fmla="val 75293"/>
              <a:gd name="adj2" fmla="val -4893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Pulls Next Tweet and Photo from Array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98EA242-A464-40E9-81BB-06747F710CED}"/>
              </a:ext>
            </a:extLst>
          </p:cNvPr>
          <p:cNvSpPr/>
          <p:nvPr/>
        </p:nvSpPr>
        <p:spPr>
          <a:xfrm>
            <a:off x="3175452" y="4945088"/>
            <a:ext cx="1562986" cy="1413182"/>
          </a:xfrm>
          <a:prstGeom prst="cloudCallout">
            <a:avLst>
              <a:gd name="adj1" fmla="val -67102"/>
              <a:gd name="adj2" fmla="val -53165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New Handle (or press enter with cursor in Input field)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8793677-09D0-437A-AAD1-DF3FC48568A0}"/>
              </a:ext>
            </a:extLst>
          </p:cNvPr>
          <p:cNvSpPr/>
          <p:nvPr/>
        </p:nvSpPr>
        <p:spPr>
          <a:xfrm>
            <a:off x="10629014" y="1935125"/>
            <a:ext cx="1562986" cy="833029"/>
          </a:xfrm>
          <a:prstGeom prst="cloudCallout">
            <a:avLst>
              <a:gd name="adj1" fmla="val -59607"/>
              <a:gd name="adj2" fmla="val -16424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Out of Twitter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A1FF5BF-02C1-42B5-B19C-712EFDD45A5D}"/>
              </a:ext>
            </a:extLst>
          </p:cNvPr>
          <p:cNvSpPr/>
          <p:nvPr/>
        </p:nvSpPr>
        <p:spPr>
          <a:xfrm>
            <a:off x="6120670" y="2262122"/>
            <a:ext cx="1562986" cy="833029"/>
          </a:xfrm>
          <a:prstGeom prst="cloudCallout">
            <a:avLst>
              <a:gd name="adj1" fmla="val -76626"/>
              <a:gd name="adj2" fmla="val 17035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Dynamically loads Twitter User Info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3C7C6E0-3903-4552-B74B-6AB86D734EF9}"/>
              </a:ext>
            </a:extLst>
          </p:cNvPr>
          <p:cNvSpPr/>
          <p:nvPr/>
        </p:nvSpPr>
        <p:spPr>
          <a:xfrm>
            <a:off x="9252868" y="4384945"/>
            <a:ext cx="2396733" cy="1973325"/>
          </a:xfrm>
          <a:prstGeom prst="cloudCallout">
            <a:avLst>
              <a:gd name="adj1" fmla="val -82748"/>
              <a:gd name="adj2" fmla="val -3948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 Quote and Image Pulled Every Time You Hit ‘Get Inspired’ or press enter with cursor in Input field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C560BA17-07E9-4BEE-B84F-BB6A745328A5}"/>
              </a:ext>
            </a:extLst>
          </p:cNvPr>
          <p:cNvSpPr/>
          <p:nvPr/>
        </p:nvSpPr>
        <p:spPr>
          <a:xfrm>
            <a:off x="10593716" y="2922002"/>
            <a:ext cx="1562986" cy="833029"/>
          </a:xfrm>
          <a:prstGeom prst="cloudCallout">
            <a:avLst>
              <a:gd name="adj1" fmla="val -66398"/>
              <a:gd name="adj2" fmla="val -634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Image and Tweet to MongoDB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8443F392-56E9-4571-AF23-D4CDC9829240}"/>
              </a:ext>
            </a:extLst>
          </p:cNvPr>
          <p:cNvSpPr/>
          <p:nvPr/>
        </p:nvSpPr>
        <p:spPr>
          <a:xfrm>
            <a:off x="538842" y="5515422"/>
            <a:ext cx="1561783" cy="929821"/>
          </a:xfrm>
          <a:prstGeom prst="cloudCallout">
            <a:avLst>
              <a:gd name="adj1" fmla="val 64213"/>
              <a:gd name="adj2" fmla="val -5771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Goes to Saved Images Page</a:t>
            </a:r>
          </a:p>
        </p:txBody>
      </p:sp>
    </p:spTree>
    <p:extLst>
      <p:ext uri="{BB962C8B-B14F-4D97-AF65-F5344CB8AC3E}">
        <p14:creationId xmlns:p14="http://schemas.microsoft.com/office/powerpoint/2010/main" val="186011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344B6-8CF2-482D-8034-F2D4EFCF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92547"/>
            <a:ext cx="9603275" cy="35398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27B6E-91D5-4A7F-9D62-739A0744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- Saved images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9059BAF-000F-45F9-84C8-E4582AA13DF0}"/>
              </a:ext>
            </a:extLst>
          </p:cNvPr>
          <p:cNvSpPr/>
          <p:nvPr/>
        </p:nvSpPr>
        <p:spPr>
          <a:xfrm>
            <a:off x="8645915" y="1992547"/>
            <a:ext cx="1494128" cy="1232346"/>
          </a:xfrm>
          <a:prstGeom prst="cloudCallout">
            <a:avLst>
              <a:gd name="adj1" fmla="val -88316"/>
              <a:gd name="adj2" fmla="val -1649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Updates with total saved images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1E27B10-AE67-48D7-BC56-0DD86B34EACA}"/>
              </a:ext>
            </a:extLst>
          </p:cNvPr>
          <p:cNvSpPr/>
          <p:nvPr/>
        </p:nvSpPr>
        <p:spPr>
          <a:xfrm>
            <a:off x="1978014" y="3315161"/>
            <a:ext cx="2055332" cy="1109881"/>
          </a:xfrm>
          <a:prstGeom prst="cloudCallout">
            <a:avLst>
              <a:gd name="adj1" fmla="val -4371"/>
              <a:gd name="adj2" fmla="val -12439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Cycle through images sent by the database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67205D39-25AE-4BC2-845B-04B005BCF412}"/>
              </a:ext>
            </a:extLst>
          </p:cNvPr>
          <p:cNvSpPr/>
          <p:nvPr/>
        </p:nvSpPr>
        <p:spPr>
          <a:xfrm>
            <a:off x="9018814" y="3669845"/>
            <a:ext cx="1899557" cy="1510393"/>
          </a:xfrm>
          <a:prstGeom prst="cloudCallout">
            <a:avLst>
              <a:gd name="adj1" fmla="val 27290"/>
              <a:gd name="adj2" fmla="val -90982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Deletes image from MongoDB and local array</a:t>
            </a:r>
          </a:p>
        </p:txBody>
      </p:sp>
    </p:spTree>
    <p:extLst>
      <p:ext uri="{BB962C8B-B14F-4D97-AF65-F5344CB8AC3E}">
        <p14:creationId xmlns:p14="http://schemas.microsoft.com/office/powerpoint/2010/main" val="50705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B6E-91D5-4A7F-9D62-739A0744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-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ED61-7A66-4318-8718-2B79D36C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135" y="2015732"/>
            <a:ext cx="5589719" cy="3450613"/>
          </a:xfrm>
        </p:spPr>
        <p:txBody>
          <a:bodyPr/>
          <a:lstStyle/>
          <a:p>
            <a:r>
              <a:rPr lang="en-US" dirty="0"/>
              <a:t>Use this to sign up for a mailing list</a:t>
            </a:r>
          </a:p>
          <a:p>
            <a:r>
              <a:rPr lang="en-US" dirty="0"/>
              <a:t>Success – sends message below</a:t>
            </a:r>
          </a:p>
          <a:p>
            <a:r>
              <a:rPr lang="en-US" dirty="0"/>
              <a:t>Failure – replaces message with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1CD71-4D62-4FAC-BC99-21BC0B85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3780110" cy="3687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EBC53-33A5-4C92-BDA9-938C5B96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5" y="4305595"/>
            <a:ext cx="5291138" cy="1397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BBA76-46AA-451E-90C8-A785FF78A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35" y="3500617"/>
            <a:ext cx="4959124" cy="4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pPr lvl="1"/>
            <a:r>
              <a:rPr lang="en-US" dirty="0"/>
              <a:t>Public - serves static images, JavaScript, and stylesheets</a:t>
            </a:r>
          </a:p>
          <a:p>
            <a:pPr lvl="1"/>
            <a:r>
              <a:rPr lang="en-US" dirty="0"/>
              <a:t>Views - uses Node.JS/Handlebars routing to serve up pages</a:t>
            </a:r>
          </a:p>
          <a:p>
            <a:pPr lvl="2"/>
            <a:r>
              <a:rPr lang="en-US" dirty="0"/>
              <a:t>Passes in ng-controller and ng-</a:t>
            </a:r>
            <a:r>
              <a:rPr lang="en-US" dirty="0" err="1"/>
              <a:t>init</a:t>
            </a:r>
            <a:r>
              <a:rPr lang="en-US" dirty="0"/>
              <a:t> appropriate for served page</a:t>
            </a:r>
          </a:p>
          <a:p>
            <a:pPr lvl="1"/>
            <a:r>
              <a:rPr lang="en-US" dirty="0"/>
              <a:t>Data - hosts Flickr API dependency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FB51C-4D4C-4693-BD60-19F2A447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76" y="3741038"/>
            <a:ext cx="4638675" cy="1466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83EA77-7D34-4ABA-8B4C-4DE8568E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79" y="5368374"/>
            <a:ext cx="6079672" cy="6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6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connectDb.js - runs outside the scope of the program to populate initial database entries</a:t>
            </a:r>
          </a:p>
          <a:p>
            <a:r>
              <a:rPr lang="en-US" dirty="0"/>
              <a:t>contactDb.js - builds two schemas and exports models when passed connection &amp; name</a:t>
            </a:r>
          </a:p>
          <a:p>
            <a:r>
              <a:rPr lang="en-US" dirty="0"/>
              <a:t>twitterModule.js - hosts all server functions and connects to MongoDB</a:t>
            </a:r>
          </a:p>
          <a:p>
            <a:r>
              <a:rPr lang="en-US" dirty="0"/>
              <a:t>index.js - configures everything, sets up routes, hosts listener</a:t>
            </a:r>
          </a:p>
          <a:p>
            <a:r>
              <a:rPr lang="en-US" dirty="0"/>
              <a:t>credentials.js - export database login info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4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/>
              <a:t>MD5 hash</a:t>
            </a:r>
          </a:p>
          <a:p>
            <a:pPr lvl="2"/>
            <a:r>
              <a:rPr lang="en-US" dirty="0"/>
              <a:t>Sends MD5 hash instead of raw </a:t>
            </a:r>
            <a:r>
              <a:rPr lang="en-US" dirty="0" err="1"/>
              <a:t>oAuth</a:t>
            </a:r>
            <a:r>
              <a:rPr lang="en-US" dirty="0"/>
              <a:t> keys</a:t>
            </a:r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MD5 hash of MD5 hash</a:t>
            </a:r>
          </a:p>
          <a:p>
            <a:pPr lvl="2"/>
            <a:r>
              <a:rPr lang="en-US" dirty="0"/>
              <a:t>Uses hash as unique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5AAC7-1AE5-45A4-9EB4-891B56C9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115" y="2162690"/>
            <a:ext cx="4989739" cy="1069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58A7C-8779-4C07-BAE8-176ABBE2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54" y="3863357"/>
            <a:ext cx="5715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HTML 5 Validation - email</a:t>
            </a:r>
          </a:p>
          <a:p>
            <a:pPr lvl="1"/>
            <a:r>
              <a:rPr lang="en-US" dirty="0"/>
              <a:t>AngularJS Validation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Tweets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JavaScript validation</a:t>
            </a:r>
          </a:p>
          <a:p>
            <a:pPr lvl="2"/>
            <a:r>
              <a:rPr lang="en-US" dirty="0" err="1"/>
              <a:t>RegEx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85D73-0DA8-408B-8C53-231C29B01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53" y="2577873"/>
            <a:ext cx="3067050" cy="20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29590-74F1-43C9-A0E5-C6706BBE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16" y="3195000"/>
            <a:ext cx="4848225" cy="20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F80243-017C-4FD7-94D6-2B6C08FA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16" y="3671807"/>
            <a:ext cx="4981575" cy="20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56D25-9DF5-48E9-AD58-FAD711184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916" y="3881357"/>
            <a:ext cx="7858125" cy="2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BD68B-2445-4651-A4A4-A9A54AAF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916" y="3395025"/>
            <a:ext cx="7419975" cy="200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F86683-68BA-4516-B754-B3CABD04C2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0741" y="2813722"/>
            <a:ext cx="2781300" cy="43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C4F9B-ACD7-43AF-801E-C50F2D105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936" y="4304461"/>
            <a:ext cx="4772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931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391</TotalTime>
  <Words>657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Inspire</vt:lpstr>
      <vt:lpstr>Layout - Login</vt:lpstr>
      <vt:lpstr>Layout - Main page</vt:lpstr>
      <vt:lpstr>Layout - Saved images</vt:lpstr>
      <vt:lpstr>Layout - Form</vt:lpstr>
      <vt:lpstr>handlebars</vt:lpstr>
      <vt:lpstr>Server Files</vt:lpstr>
      <vt:lpstr>Encryption</vt:lpstr>
      <vt:lpstr>Form validation</vt:lpstr>
      <vt:lpstr>database access validation</vt:lpstr>
      <vt:lpstr>XSS Prevention</vt:lpstr>
      <vt:lpstr>http response</vt:lpstr>
      <vt:lpstr>http request</vt:lpstr>
      <vt:lpstr>session persistence - Cookies</vt:lpstr>
      <vt:lpstr>session persistence - local storage</vt:lpstr>
      <vt:lpstr>Permanent persistence - mongodb</vt:lpstr>
      <vt:lpstr>Permanent persistence - mongodb cont…</vt:lpstr>
      <vt:lpstr>main application APIs</vt:lpstr>
      <vt:lpstr>REStful APIs</vt:lpstr>
      <vt:lpstr>REStful APIs response</vt:lpstr>
      <vt:lpstr>Questions?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JUSTIN S Capt USAF AFSPC 624 OC/COD</dc:creator>
  <cp:lastModifiedBy>Justin Anderson</cp:lastModifiedBy>
  <cp:revision>101</cp:revision>
  <dcterms:created xsi:type="dcterms:W3CDTF">2017-08-14T12:54:20Z</dcterms:created>
  <dcterms:modified xsi:type="dcterms:W3CDTF">2017-10-15T17:15:39Z</dcterms:modified>
</cp:coreProperties>
</file>