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87" r:id="rId6"/>
    <p:sldId id="262" r:id="rId7"/>
    <p:sldId id="281" r:id="rId8"/>
    <p:sldId id="289" r:id="rId9"/>
    <p:sldId id="290" r:id="rId10"/>
    <p:sldId id="291" r:id="rId11"/>
    <p:sldId id="292" r:id="rId12"/>
    <p:sldId id="293" r:id="rId13"/>
    <p:sldId id="288" r:id="rId14"/>
    <p:sldId id="294" r:id="rId15"/>
    <p:sldId id="295" r:id="rId16"/>
    <p:sldId id="296" r:id="rId17"/>
    <p:sldId id="282" r:id="rId18"/>
    <p:sldId id="283" r:id="rId19"/>
    <p:sldId id="284" r:id="rId20"/>
    <p:sldId id="285" r:id="rId21"/>
    <p:sldId id="286" r:id="rId2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7FA"/>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autoAdjust="0"/>
    <p:restoredTop sz="95285" autoAdjust="0"/>
  </p:normalViewPr>
  <p:slideViewPr>
    <p:cSldViewPr snapToGrid="0">
      <p:cViewPr varScale="1">
        <p:scale>
          <a:sx n="83" d="100"/>
          <a:sy n="83" d="100"/>
        </p:scale>
        <p:origin x="1666"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6E9B6-B893-4B8C-B80D-BB04ED91DC3B}" type="datetimeFigureOut">
              <a:rPr kumimoji="1" lang="ja-JP" altLang="en-US" smtClean="0"/>
              <a:t>2020/8/4</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215B5-B121-4C1D-AD81-B49820351B21}" type="slidenum">
              <a:rPr kumimoji="1" lang="ja-JP" altLang="en-US" smtClean="0"/>
              <a:t>‹#›</a:t>
            </a:fld>
            <a:endParaRPr kumimoji="1" lang="ja-JP" altLang="en-US"/>
          </a:p>
        </p:txBody>
      </p:sp>
    </p:spTree>
    <p:extLst>
      <p:ext uri="{BB962C8B-B14F-4D97-AF65-F5344CB8AC3E}">
        <p14:creationId xmlns:p14="http://schemas.microsoft.com/office/powerpoint/2010/main" val="15669786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1143000"/>
            <a:ext cx="44577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2B215B5-B121-4C1D-AD81-B49820351B21}" type="slidenum">
              <a:rPr kumimoji="1" lang="ja-JP" altLang="en-US" smtClean="0"/>
              <a:t>1</a:t>
            </a:fld>
            <a:endParaRPr kumimoji="1" lang="ja-JP" altLang="en-US"/>
          </a:p>
        </p:txBody>
      </p:sp>
    </p:spTree>
    <p:extLst>
      <p:ext uri="{BB962C8B-B14F-4D97-AF65-F5344CB8AC3E}">
        <p14:creationId xmlns:p14="http://schemas.microsoft.com/office/powerpoint/2010/main" val="1023892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07734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53053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0057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48726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76420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17635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48448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07130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79141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17086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6F9DA0-C4D7-4975-82BC-84B2032362F1}" type="datetimeFigureOut">
              <a:rPr kumimoji="1" lang="ja-JP" altLang="en-US" smtClean="0"/>
              <a:t>2020/8/4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31675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F9DA0-C4D7-4975-82BC-84B2032362F1}" type="datetimeFigureOut">
              <a:rPr kumimoji="1" lang="ja-JP" altLang="en-US" smtClean="0"/>
              <a:t>2020/8/4</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B56C9-AADE-4309-BFE2-F784860401CA}" type="slidenum">
              <a:rPr kumimoji="1" lang="ja-JP" altLang="en-US" smtClean="0"/>
              <a:t>‹#›</a:t>
            </a:fld>
            <a:endParaRPr kumimoji="1" lang="ja-JP" altLang="en-US"/>
          </a:p>
        </p:txBody>
      </p:sp>
    </p:spTree>
    <p:extLst>
      <p:ext uri="{BB962C8B-B14F-4D97-AF65-F5344CB8AC3E}">
        <p14:creationId xmlns:p14="http://schemas.microsoft.com/office/powerpoint/2010/main" val="2560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68F3-58A7-40AB-BD2E-6E4E688881DE}"/>
              </a:ext>
            </a:extLst>
          </p:cNvPr>
          <p:cNvSpPr>
            <a:spLocks noGrp="1"/>
          </p:cNvSpPr>
          <p:nvPr>
            <p:ph type="ctrTitle"/>
          </p:nvPr>
        </p:nvSpPr>
        <p:spPr>
          <a:xfrm>
            <a:off x="1662411" y="2235696"/>
            <a:ext cx="6581179" cy="1115319"/>
          </a:xfrm>
        </p:spPr>
        <p:txBody>
          <a:bodyPr>
            <a:noAutofit/>
          </a:bodyPr>
          <a:lstStyle/>
          <a:p>
            <a:r>
              <a:rPr lang="ja-JP" altLang="en-US" sz="5688" dirty="0">
                <a:latin typeface="メイリオ" panose="020B0604030504040204" pitchFamily="50" charset="-128"/>
                <a:ea typeface="メイリオ" panose="020B0604030504040204" pitchFamily="50" charset="-128"/>
              </a:rPr>
              <a:t>職務経歴書</a:t>
            </a:r>
          </a:p>
        </p:txBody>
      </p:sp>
      <p:pic>
        <p:nvPicPr>
          <p:cNvPr id="9" name="図 8" descr="人, 男, 持つ, 立つ が含まれている画像&#10;&#10;自動的に生成された説明">
            <a:extLst>
              <a:ext uri="{FF2B5EF4-FFF2-40B4-BE49-F238E27FC236}">
                <a16:creationId xmlns:a16="http://schemas.microsoft.com/office/drawing/2014/main" id="{E15D787B-B197-41B9-AAE2-B6904829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576" y="3351018"/>
            <a:ext cx="1338858" cy="1284685"/>
          </a:xfrm>
          <a:prstGeom prst="rect">
            <a:avLst/>
          </a:prstGeom>
        </p:spPr>
      </p:pic>
      <p:sp>
        <p:nvSpPr>
          <p:cNvPr id="10" name="タイトル 1">
            <a:extLst>
              <a:ext uri="{FF2B5EF4-FFF2-40B4-BE49-F238E27FC236}">
                <a16:creationId xmlns:a16="http://schemas.microsoft.com/office/drawing/2014/main" id="{26C719F3-EB47-455F-8E19-AFFD0FD5F2C1}"/>
              </a:ext>
            </a:extLst>
          </p:cNvPr>
          <p:cNvSpPr txBox="1">
            <a:spLocks/>
          </p:cNvSpPr>
          <p:nvPr/>
        </p:nvSpPr>
        <p:spPr>
          <a:xfrm>
            <a:off x="1655266" y="4693446"/>
            <a:ext cx="6581179" cy="314622"/>
          </a:xfrm>
          <a:prstGeom prst="rect">
            <a:avLst/>
          </a:prstGeom>
        </p:spPr>
        <p:txBody>
          <a:bodyPr vert="horz" lIns="74295" tIns="37148" rIns="74295" bIns="37148" rtlCol="0" anchor="b">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1138" dirty="0">
                <a:latin typeface="メイリオ" panose="020B0604030504040204" pitchFamily="50" charset="-128"/>
                <a:ea typeface="メイリオ" panose="020B0604030504040204" pitchFamily="50" charset="-128"/>
              </a:rPr>
              <a:t>矢野正満</a:t>
            </a:r>
          </a:p>
        </p:txBody>
      </p:sp>
    </p:spTree>
    <p:extLst>
      <p:ext uri="{BB962C8B-B14F-4D97-AF65-F5344CB8AC3E}">
        <p14:creationId xmlns:p14="http://schemas.microsoft.com/office/powerpoint/2010/main" val="428705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6/6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8" name="正方形/長方形 7">
            <a:extLst>
              <a:ext uri="{FF2B5EF4-FFF2-40B4-BE49-F238E27FC236}">
                <a16:creationId xmlns:a16="http://schemas.microsoft.com/office/drawing/2014/main" id="{01BC5C46-FF26-4107-9158-FA2B71476393}"/>
              </a:ext>
            </a:extLst>
          </p:cNvPr>
          <p:cNvSpPr/>
          <p:nvPr/>
        </p:nvSpPr>
        <p:spPr>
          <a:xfrm>
            <a:off x="5436183" y="1933954"/>
            <a:ext cx="3693965" cy="283732"/>
          </a:xfrm>
          <a:prstGeom prst="rect">
            <a:avLst/>
          </a:prstGeom>
        </p:spPr>
        <p:txBody>
          <a:bodyPr wrap="square">
            <a:spAutoFit/>
          </a:bodyPr>
          <a:lstStyle/>
          <a:p>
            <a:pPr algn="just">
              <a:lnSpc>
                <a:spcPts val="1625"/>
              </a:lnSpc>
            </a:pPr>
            <a:r>
              <a:rPr lang="ja-JP" altLang="en-US" sz="975" kern="100" dirty="0">
                <a:latin typeface="メイリオ" panose="020B0604030504040204" pitchFamily="50" charset="-128"/>
                <a:ea typeface="メイリオ" panose="020B0604030504040204" pitchFamily="50" charset="-128"/>
              </a:rPr>
              <a:t>生命保険業</a:t>
            </a:r>
            <a:endParaRPr lang="en-US" altLang="ja-JP" sz="975" dirty="0">
              <a:latin typeface="メイリオ" panose="020B0604030504040204" pitchFamily="50" charset="-128"/>
              <a:ea typeface="メイリオ" panose="020B0604030504040204" pitchFamily="50" charset="-128"/>
            </a:endParaRPr>
          </a:p>
        </p:txBody>
      </p:sp>
      <p:sp>
        <p:nvSpPr>
          <p:cNvPr id="9" name="フリーフォーム: 図形 29">
            <a:extLst>
              <a:ext uri="{FF2B5EF4-FFF2-40B4-BE49-F238E27FC236}">
                <a16:creationId xmlns:a16="http://schemas.microsoft.com/office/drawing/2014/main" id="{946113D6-2F2D-4009-BD95-80E8F02134C3}"/>
              </a:ext>
            </a:extLst>
          </p:cNvPr>
          <p:cNvSpPr/>
          <p:nvPr/>
        </p:nvSpPr>
        <p:spPr bwMode="auto">
          <a:xfrm flipV="1">
            <a:off x="5363875" y="1588660"/>
            <a:ext cx="4121148" cy="4139418"/>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B09CDF4B-93FE-4207-96E5-BA08B676D2AA}"/>
              </a:ext>
            </a:extLst>
          </p:cNvPr>
          <p:cNvSpPr/>
          <p:nvPr/>
        </p:nvSpPr>
        <p:spPr>
          <a:xfrm>
            <a:off x="5428174" y="170881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1" name="正方形/長方形 10">
            <a:extLst>
              <a:ext uri="{FF2B5EF4-FFF2-40B4-BE49-F238E27FC236}">
                <a16:creationId xmlns:a16="http://schemas.microsoft.com/office/drawing/2014/main" id="{BF5F84BF-F93C-4DCE-AEDB-21ABA47C1512}"/>
              </a:ext>
            </a:extLst>
          </p:cNvPr>
          <p:cNvSpPr/>
          <p:nvPr/>
        </p:nvSpPr>
        <p:spPr>
          <a:xfrm>
            <a:off x="5449604" y="2504671"/>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2006</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4</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2016</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a:t>
            </a:r>
          </a:p>
        </p:txBody>
      </p:sp>
      <p:sp>
        <p:nvSpPr>
          <p:cNvPr id="12" name="正方形/長方形 11">
            <a:extLst>
              <a:ext uri="{FF2B5EF4-FFF2-40B4-BE49-F238E27FC236}">
                <a16:creationId xmlns:a16="http://schemas.microsoft.com/office/drawing/2014/main" id="{574B7B24-9E09-4541-A450-5F20E5DE6975}"/>
              </a:ext>
            </a:extLst>
          </p:cNvPr>
          <p:cNvSpPr/>
          <p:nvPr/>
        </p:nvSpPr>
        <p:spPr>
          <a:xfrm>
            <a:off x="5442461" y="227953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17" name="正方形/長方形 16">
            <a:extLst>
              <a:ext uri="{FF2B5EF4-FFF2-40B4-BE49-F238E27FC236}">
                <a16:creationId xmlns:a16="http://schemas.microsoft.com/office/drawing/2014/main" id="{4D7ECFBD-55D8-4532-8A1B-989364AAFAB2}"/>
              </a:ext>
            </a:extLst>
          </p:cNvPr>
          <p:cNvSpPr/>
          <p:nvPr/>
        </p:nvSpPr>
        <p:spPr>
          <a:xfrm>
            <a:off x="5472696" y="3142508"/>
            <a:ext cx="3231952" cy="694101"/>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既存代理店への営業およびサポート</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新規代理店開拓営業</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保険加入募集チラシ作成</a:t>
            </a:r>
            <a:endParaRPr lang="en-US" altLang="ja-JP" sz="975"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F56C36FF-6835-483D-A1F0-C701C0581107}"/>
              </a:ext>
            </a:extLst>
          </p:cNvPr>
          <p:cNvSpPr/>
          <p:nvPr/>
        </p:nvSpPr>
        <p:spPr>
          <a:xfrm>
            <a:off x="5456318" y="2917375"/>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55253"/>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株式会社イージーゲート</a:t>
            </a:r>
          </a:p>
        </p:txBody>
      </p:sp>
      <p:sp>
        <p:nvSpPr>
          <p:cNvPr id="20" name="正方形/長方形 19">
            <a:extLst>
              <a:ext uri="{FF2B5EF4-FFF2-40B4-BE49-F238E27FC236}">
                <a16:creationId xmlns:a16="http://schemas.microsoft.com/office/drawing/2014/main" id="{B3C9E21A-7C80-4BD2-9C66-FD84F44C2A4A}"/>
              </a:ext>
            </a:extLst>
          </p:cNvPr>
          <p:cNvSpPr/>
          <p:nvPr/>
        </p:nvSpPr>
        <p:spPr>
          <a:xfrm>
            <a:off x="5252684" y="1133538"/>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アフラック生命保険株式会社</a:t>
            </a:r>
          </a:p>
        </p:txBody>
      </p:sp>
      <p:sp>
        <p:nvSpPr>
          <p:cNvPr id="21" name="正方形/長方形 20">
            <a:extLst>
              <a:ext uri="{FF2B5EF4-FFF2-40B4-BE49-F238E27FC236}">
                <a16:creationId xmlns:a16="http://schemas.microsoft.com/office/drawing/2014/main" id="{BD09921B-6E9F-4F91-BEA2-BB565788E52E}"/>
              </a:ext>
            </a:extLst>
          </p:cNvPr>
          <p:cNvSpPr/>
          <p:nvPr/>
        </p:nvSpPr>
        <p:spPr>
          <a:xfrm>
            <a:off x="5479838" y="4196868"/>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新卒営業研修にて訪問件数最多賞を受賞</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新卒では唯一、新規代理店を</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店獲得</a:t>
            </a:r>
            <a:endParaRPr lang="en-US" altLang="ja-JP" sz="975" dirty="0">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3D839B74-119E-4757-8F5C-BF574CE1CDFC}"/>
              </a:ext>
            </a:extLst>
          </p:cNvPr>
          <p:cNvSpPr/>
          <p:nvPr/>
        </p:nvSpPr>
        <p:spPr>
          <a:xfrm>
            <a:off x="5463460" y="3971735"/>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3" name="正方形/長方形 22">
            <a:extLst>
              <a:ext uri="{FF2B5EF4-FFF2-40B4-BE49-F238E27FC236}">
                <a16:creationId xmlns:a16="http://schemas.microsoft.com/office/drawing/2014/main" id="{0EC8F66C-5452-462F-99C2-7B410693A6CA}"/>
              </a:ext>
            </a:extLst>
          </p:cNvPr>
          <p:cNvSpPr/>
          <p:nvPr/>
        </p:nvSpPr>
        <p:spPr>
          <a:xfrm>
            <a:off x="428986" y="1933954"/>
            <a:ext cx="3693965" cy="283732"/>
          </a:xfrm>
          <a:prstGeom prst="rect">
            <a:avLst/>
          </a:prstGeom>
        </p:spPr>
        <p:txBody>
          <a:bodyPr wrap="square">
            <a:spAutoFit/>
          </a:bodyPr>
          <a:lstStyle/>
          <a:p>
            <a:pPr algn="just">
              <a:lnSpc>
                <a:spcPts val="1625"/>
              </a:lnSpc>
            </a:pPr>
            <a:r>
              <a:rPr lang="en-US" altLang="ja-JP" sz="975" kern="100" dirty="0">
                <a:latin typeface="メイリオ" panose="020B0604030504040204" pitchFamily="50" charset="-128"/>
                <a:ea typeface="メイリオ" panose="020B0604030504040204" pitchFamily="50" charset="-128"/>
              </a:rPr>
              <a:t>Web</a:t>
            </a:r>
            <a:r>
              <a:rPr lang="ja-JP" altLang="en-US" sz="975" kern="100" dirty="0">
                <a:latin typeface="メイリオ" panose="020B0604030504040204" pitchFamily="50" charset="-128"/>
                <a:ea typeface="メイリオ" panose="020B0604030504040204" pitchFamily="50" charset="-128"/>
              </a:rPr>
              <a:t>サイト受託制作</a:t>
            </a:r>
            <a:endParaRPr lang="en-US" altLang="ja-JP" sz="975" dirty="0">
              <a:latin typeface="メイリオ" panose="020B0604030504040204" pitchFamily="50" charset="-128"/>
              <a:ea typeface="メイリオ" panose="020B0604030504040204" pitchFamily="50" charset="-128"/>
            </a:endParaRPr>
          </a:p>
        </p:txBody>
      </p:sp>
      <p:sp>
        <p:nvSpPr>
          <p:cNvPr id="24" name="フリーフォーム: 図形 29">
            <a:extLst>
              <a:ext uri="{FF2B5EF4-FFF2-40B4-BE49-F238E27FC236}">
                <a16:creationId xmlns:a16="http://schemas.microsoft.com/office/drawing/2014/main" id="{0BD06C33-7785-4D9C-B268-A2C0CFD122B3}"/>
              </a:ext>
            </a:extLst>
          </p:cNvPr>
          <p:cNvSpPr/>
          <p:nvPr/>
        </p:nvSpPr>
        <p:spPr bwMode="auto">
          <a:xfrm flipV="1">
            <a:off x="356678" y="1588660"/>
            <a:ext cx="4121148" cy="4139418"/>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947A5889-5FD9-4EAD-9818-A79283604B08}"/>
              </a:ext>
            </a:extLst>
          </p:cNvPr>
          <p:cNvSpPr/>
          <p:nvPr/>
        </p:nvSpPr>
        <p:spPr>
          <a:xfrm>
            <a:off x="420977" y="170881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26" name="正方形/長方形 25">
            <a:extLst>
              <a:ext uri="{FF2B5EF4-FFF2-40B4-BE49-F238E27FC236}">
                <a16:creationId xmlns:a16="http://schemas.microsoft.com/office/drawing/2014/main" id="{46578851-6EF6-4932-93B6-387DC877E5BE}"/>
              </a:ext>
            </a:extLst>
          </p:cNvPr>
          <p:cNvSpPr/>
          <p:nvPr/>
        </p:nvSpPr>
        <p:spPr>
          <a:xfrm>
            <a:off x="442407" y="2504671"/>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2007</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2008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5</a:t>
            </a:r>
            <a:r>
              <a:rPr lang="ja-JP" altLang="en-US" sz="975" dirty="0">
                <a:latin typeface="メイリオ" panose="020B0604030504040204" pitchFamily="50" charset="-128"/>
                <a:ea typeface="メイリオ" panose="020B0604030504040204" pitchFamily="50" charset="-128"/>
              </a:rPr>
              <a:t>月</a:t>
            </a:r>
          </a:p>
        </p:txBody>
      </p:sp>
      <p:sp>
        <p:nvSpPr>
          <p:cNvPr id="27" name="正方形/長方形 26">
            <a:extLst>
              <a:ext uri="{FF2B5EF4-FFF2-40B4-BE49-F238E27FC236}">
                <a16:creationId xmlns:a16="http://schemas.microsoft.com/office/drawing/2014/main" id="{58F0B4F2-668E-490E-8062-3ACFE79D90EA}"/>
              </a:ext>
            </a:extLst>
          </p:cNvPr>
          <p:cNvSpPr/>
          <p:nvPr/>
        </p:nvSpPr>
        <p:spPr>
          <a:xfrm>
            <a:off x="435264" y="227953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28" name="正方形/長方形 27">
            <a:extLst>
              <a:ext uri="{FF2B5EF4-FFF2-40B4-BE49-F238E27FC236}">
                <a16:creationId xmlns:a16="http://schemas.microsoft.com/office/drawing/2014/main" id="{FCB59ED0-4C07-4681-A5BE-107606C70667}"/>
              </a:ext>
            </a:extLst>
          </p:cNvPr>
          <p:cNvSpPr/>
          <p:nvPr/>
        </p:nvSpPr>
        <p:spPr>
          <a:xfrm>
            <a:off x="465498" y="3114800"/>
            <a:ext cx="3693965" cy="694101"/>
          </a:xfrm>
          <a:prstGeom prst="rect">
            <a:avLst/>
          </a:prstGeom>
        </p:spPr>
        <p:txBody>
          <a:bodyPr wrap="square">
            <a:spAutoFit/>
          </a:bodyPr>
          <a:lstStyle/>
          <a:p>
            <a:pPr marL="139297" indent="-139297">
              <a:lnSpc>
                <a:spcPts val="1625"/>
              </a:lnSpc>
              <a:buFont typeface="Arial" panose="020B0604020202020204" pitchFamily="34" charset="0"/>
              <a:buChar char="•"/>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サイトデザインおよびフロントエンド設計</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簡易</a:t>
            </a:r>
            <a:r>
              <a:rPr lang="en-US" altLang="ja-JP" sz="975" dirty="0">
                <a:latin typeface="メイリオ" panose="020B0604030504040204" pitchFamily="50" charset="-128"/>
                <a:ea typeface="メイリオ" panose="020B0604030504040204" pitchFamily="50" charset="-128"/>
              </a:rPr>
              <a:t>CMS</a:t>
            </a:r>
            <a:r>
              <a:rPr lang="ja-JP" altLang="en-US" sz="975" dirty="0">
                <a:latin typeface="メイリオ" panose="020B0604030504040204" pitchFamily="50" charset="-128"/>
                <a:ea typeface="メイリオ" panose="020B0604030504040204" pitchFamily="50" charset="-128"/>
              </a:rPr>
              <a:t>システム（自社パッケージソフト）組み込み作業</a:t>
            </a:r>
          </a:p>
          <a:p>
            <a:pPr marL="139297" indent="-139297">
              <a:lnSpc>
                <a:spcPts val="1625"/>
              </a:lnSpc>
              <a:buFont typeface="Arial" panose="020B0604020202020204" pitchFamily="34" charset="0"/>
              <a:buChar char="•"/>
            </a:pPr>
            <a:endParaRPr lang="en-US" altLang="ja-JP" sz="975"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7EDE1D42-40A4-45CC-A3BC-7870DE8B666B}"/>
              </a:ext>
            </a:extLst>
          </p:cNvPr>
          <p:cNvSpPr/>
          <p:nvPr/>
        </p:nvSpPr>
        <p:spPr>
          <a:xfrm>
            <a:off x="449121" y="2889667"/>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30" name="正方形/長方形 29">
            <a:extLst>
              <a:ext uri="{FF2B5EF4-FFF2-40B4-BE49-F238E27FC236}">
                <a16:creationId xmlns:a16="http://schemas.microsoft.com/office/drawing/2014/main" id="{33A56BAA-B81D-4E05-AD74-ED5A2025CE5A}"/>
              </a:ext>
            </a:extLst>
          </p:cNvPr>
          <p:cNvSpPr/>
          <p:nvPr/>
        </p:nvSpPr>
        <p:spPr>
          <a:xfrm>
            <a:off x="472640" y="4169160"/>
            <a:ext cx="4764377" cy="694101"/>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短納期案件を数十サイト制作（デザイン⇒設計⇒公開まで</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a:t>
            </a:r>
            <a:r>
              <a:rPr lang="en-US" altLang="ja-JP" sz="975" dirty="0">
                <a:latin typeface="メイリオ" panose="020B0604030504040204" pitchFamily="50" charset="-128"/>
                <a:ea typeface="メイリオ" panose="020B0604030504040204" pitchFamily="50" charset="-128"/>
              </a:rPr>
              <a:t>2</a:t>
            </a:r>
            <a:r>
              <a:rPr lang="ja-JP" altLang="en-US" sz="975" dirty="0">
                <a:latin typeface="メイリオ" panose="020B0604030504040204" pitchFamily="50" charset="-128"/>
                <a:ea typeface="メイリオ" panose="020B0604030504040204" pitchFamily="50" charset="-128"/>
              </a:rPr>
              <a:t>週間）</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制作の中で唯一オリジナル簡易システム組み込みまで一人称で完結</a:t>
            </a: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自社オリジナル</a:t>
            </a:r>
            <a:r>
              <a:rPr lang="en-US" altLang="ja-JP" sz="975" dirty="0">
                <a:latin typeface="メイリオ" panose="020B0604030504040204" pitchFamily="50" charset="-128"/>
                <a:ea typeface="メイリオ" panose="020B0604030504040204" pitchFamily="50" charset="-128"/>
              </a:rPr>
              <a:t>EC</a:t>
            </a:r>
            <a:r>
              <a:rPr lang="ja-JP" altLang="en-US" sz="975" dirty="0">
                <a:latin typeface="メイリオ" panose="020B0604030504040204" pitchFamily="50" charset="-128"/>
                <a:ea typeface="メイリオ" panose="020B0604030504040204" pitchFamily="50" charset="-128"/>
              </a:rPr>
              <a:t>パッケージ再設計によるパフォーマンスアップ</a:t>
            </a:r>
            <a:endParaRPr lang="en-US" altLang="ja-JP" sz="975" dirty="0">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E5C4255B-31CA-4ADE-852F-80E308AD72BE}"/>
              </a:ext>
            </a:extLst>
          </p:cNvPr>
          <p:cNvSpPr/>
          <p:nvPr/>
        </p:nvSpPr>
        <p:spPr>
          <a:xfrm>
            <a:off x="456263" y="3944027"/>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364505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マネジメント実績（</a:t>
            </a:r>
            <a:r>
              <a:rPr lang="en-US" altLang="ja-JP" sz="2000" dirty="0">
                <a:solidFill>
                  <a:schemeClr val="bg1"/>
                </a:solidFill>
                <a:latin typeface="メイリオ" panose="020B0604030504040204" pitchFamily="50" charset="-128"/>
                <a:ea typeface="メイリオ" panose="020B0604030504040204" pitchFamily="50" charset="-128"/>
              </a:rPr>
              <a:t>1/3</a:t>
            </a:r>
            <a:r>
              <a:rPr lang="ja-JP" altLang="en-US" sz="2000" dirty="0">
                <a:solidFill>
                  <a:schemeClr val="bg1"/>
                </a:solidFill>
                <a:latin typeface="メイリオ" panose="020B0604030504040204" pitchFamily="50" charset="-128"/>
                <a:ea typeface="メイリオ" panose="020B0604030504040204" pitchFamily="50" charset="-128"/>
              </a:rPr>
              <a:t>）</a:t>
            </a:r>
            <a:endParaRPr lang="en-US" altLang="ja-JP" sz="2000" dirty="0">
              <a:solidFill>
                <a:schemeClr val="bg1"/>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0B488B0A-779B-461A-A18A-CAE5FCAE9915}"/>
              </a:ext>
            </a:extLst>
          </p:cNvPr>
          <p:cNvPicPr>
            <a:picLocks noChangeAspect="1"/>
          </p:cNvPicPr>
          <p:nvPr/>
        </p:nvPicPr>
        <p:blipFill>
          <a:blip r:embed="rId2">
            <a:duotone>
              <a:schemeClr val="accent2">
                <a:shade val="45000"/>
                <a:satMod val="135000"/>
              </a:schemeClr>
              <a:prstClr val="white"/>
            </a:duotone>
          </a:blip>
          <a:stretch>
            <a:fillRect/>
          </a:stretch>
        </p:blipFill>
        <p:spPr>
          <a:xfrm>
            <a:off x="946592" y="3113352"/>
            <a:ext cx="792014" cy="938515"/>
          </a:xfrm>
          <a:prstGeom prst="rect">
            <a:avLst/>
          </a:prstGeom>
          <a:solidFill>
            <a:schemeClr val="tx2">
              <a:lumMod val="40000"/>
              <a:lumOff val="60000"/>
            </a:schemeClr>
          </a:solidFill>
        </p:spPr>
      </p:pic>
      <p:pic>
        <p:nvPicPr>
          <p:cNvPr id="6" name="図 5">
            <a:extLst>
              <a:ext uri="{FF2B5EF4-FFF2-40B4-BE49-F238E27FC236}">
                <a16:creationId xmlns:a16="http://schemas.microsoft.com/office/drawing/2014/main" id="{DCE1AAB0-E78B-4E91-BED5-A3581DF1A528}"/>
              </a:ext>
            </a:extLst>
          </p:cNvPr>
          <p:cNvPicPr>
            <a:picLocks noChangeAspect="1"/>
          </p:cNvPicPr>
          <p:nvPr/>
        </p:nvPicPr>
        <p:blipFill>
          <a:blip r:embed="rId2">
            <a:duotone>
              <a:schemeClr val="accent5">
                <a:shade val="45000"/>
                <a:satMod val="135000"/>
              </a:schemeClr>
              <a:prstClr val="white"/>
            </a:duotone>
          </a:blip>
          <a:stretch>
            <a:fillRect/>
          </a:stretch>
        </p:blipFill>
        <p:spPr>
          <a:xfrm>
            <a:off x="3373242" y="3116375"/>
            <a:ext cx="792014" cy="938515"/>
          </a:xfrm>
          <a:prstGeom prst="rect">
            <a:avLst/>
          </a:prstGeom>
          <a:solidFill>
            <a:schemeClr val="tx2">
              <a:lumMod val="40000"/>
              <a:lumOff val="60000"/>
            </a:schemeClr>
          </a:solidFill>
        </p:spPr>
      </p:pic>
      <p:sp>
        <p:nvSpPr>
          <p:cNvPr id="7" name="矢印: 左右 6">
            <a:extLst>
              <a:ext uri="{FF2B5EF4-FFF2-40B4-BE49-F238E27FC236}">
                <a16:creationId xmlns:a16="http://schemas.microsoft.com/office/drawing/2014/main" id="{28E941BC-49F6-48AB-8A6C-064A685854DF}"/>
              </a:ext>
            </a:extLst>
          </p:cNvPr>
          <p:cNvSpPr/>
          <p:nvPr/>
        </p:nvSpPr>
        <p:spPr bwMode="auto">
          <a:xfrm>
            <a:off x="1983367" y="3330869"/>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8" name="テキスト ボックス 7">
            <a:extLst>
              <a:ext uri="{FF2B5EF4-FFF2-40B4-BE49-F238E27FC236}">
                <a16:creationId xmlns:a16="http://schemas.microsoft.com/office/drawing/2014/main" id="{AC0BED28-1316-4296-8E4C-76BD706E1F68}"/>
              </a:ext>
            </a:extLst>
          </p:cNvPr>
          <p:cNvSpPr txBox="1"/>
          <p:nvPr/>
        </p:nvSpPr>
        <p:spPr>
          <a:xfrm>
            <a:off x="1187749" y="4146995"/>
            <a:ext cx="309700" cy="242374"/>
          </a:xfrm>
          <a:prstGeom prst="rect">
            <a:avLst/>
          </a:prstGeom>
          <a:noFill/>
        </p:spPr>
        <p:txBody>
          <a:bodyPr wrap="none" rtlCol="0">
            <a:spAutoFit/>
          </a:bodyPr>
          <a:lstStyle/>
          <a:p>
            <a:r>
              <a:rPr lang="ja-JP" altLang="en-US" sz="975" dirty="0">
                <a:solidFill>
                  <a:srgbClr val="FF0000"/>
                </a:solidFill>
                <a:latin typeface="メイリオ" panose="020B0604030504040204" pitchFamily="50" charset="-128"/>
                <a:ea typeface="メイリオ" panose="020B0604030504040204" pitchFamily="50" charset="-128"/>
              </a:rPr>
              <a:t>私</a:t>
            </a:r>
          </a:p>
        </p:txBody>
      </p:sp>
      <p:sp>
        <p:nvSpPr>
          <p:cNvPr id="9" name="テキスト ボックス 8">
            <a:extLst>
              <a:ext uri="{FF2B5EF4-FFF2-40B4-BE49-F238E27FC236}">
                <a16:creationId xmlns:a16="http://schemas.microsoft.com/office/drawing/2014/main" id="{0F9FE874-ADBB-4F28-9EF1-5007C53542EE}"/>
              </a:ext>
            </a:extLst>
          </p:cNvPr>
          <p:cNvSpPr txBox="1"/>
          <p:nvPr/>
        </p:nvSpPr>
        <p:spPr>
          <a:xfrm>
            <a:off x="3182716" y="4146995"/>
            <a:ext cx="1184940"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オンサイト勤務者</a:t>
            </a:r>
          </a:p>
        </p:txBody>
      </p:sp>
      <p:sp>
        <p:nvSpPr>
          <p:cNvPr id="10" name="正方形/長方形 9">
            <a:extLst>
              <a:ext uri="{FF2B5EF4-FFF2-40B4-BE49-F238E27FC236}">
                <a16:creationId xmlns:a16="http://schemas.microsoft.com/office/drawing/2014/main" id="{3A969D7C-1460-48F0-8CBB-6989CBFF5FA5}"/>
              </a:ext>
            </a:extLst>
          </p:cNvPr>
          <p:cNvSpPr/>
          <p:nvPr/>
        </p:nvSpPr>
        <p:spPr>
          <a:xfrm>
            <a:off x="5343826" y="3023831"/>
            <a:ext cx="3994138" cy="1104470"/>
          </a:xfrm>
          <a:prstGeom prst="rect">
            <a:avLst/>
          </a:prstGeom>
        </p:spPr>
        <p:txBody>
          <a:bodyPr wrap="square">
            <a:spAutoFit/>
          </a:bodyPr>
          <a:lstStyle/>
          <a:p>
            <a:pPr>
              <a:lnSpc>
                <a:spcPts val="1625"/>
              </a:lnSpc>
            </a:pPr>
            <a:r>
              <a:rPr lang="ja-JP" altLang="en-US" sz="975" dirty="0">
                <a:latin typeface="メイリオ" panose="020B0604030504040204" pitchFamily="50" charset="-128"/>
                <a:ea typeface="メイリオ" panose="020B0604030504040204" pitchFamily="50" charset="-128"/>
              </a:rPr>
              <a:t>自身が着任するまで技術者出身のマネージャーが不在であり、オンサイト勤務者の技術サポートおよび目線をそろえての本社⇒オンサイト勤務者におけるメンタルケア不足ができておらず、</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結果、各チームにおける課題の埋没・顧客不満足・スタッフの孤立感、予期せぬ離職が発生する状況にあった</a:t>
            </a:r>
          </a:p>
        </p:txBody>
      </p:sp>
      <p:sp>
        <p:nvSpPr>
          <p:cNvPr id="11" name="フリーフォーム: 図形 29">
            <a:extLst>
              <a:ext uri="{FF2B5EF4-FFF2-40B4-BE49-F238E27FC236}">
                <a16:creationId xmlns:a16="http://schemas.microsoft.com/office/drawing/2014/main" id="{C3FBB1E4-89CA-4474-AA72-B693C2EC1367}"/>
              </a:ext>
            </a:extLst>
          </p:cNvPr>
          <p:cNvSpPr/>
          <p:nvPr/>
        </p:nvSpPr>
        <p:spPr bwMode="auto">
          <a:xfrm flipV="1">
            <a:off x="5271518" y="1681714"/>
            <a:ext cx="4140335" cy="4729844"/>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A4309608-7C7E-4E3F-AA13-AAC8A66E5491}"/>
              </a:ext>
            </a:extLst>
          </p:cNvPr>
          <p:cNvSpPr/>
          <p:nvPr/>
        </p:nvSpPr>
        <p:spPr>
          <a:xfrm>
            <a:off x="5335817" y="278946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抱えていた課題</a:t>
            </a:r>
          </a:p>
        </p:txBody>
      </p:sp>
      <p:sp>
        <p:nvSpPr>
          <p:cNvPr id="13" name="正方形/長方形 12">
            <a:extLst>
              <a:ext uri="{FF2B5EF4-FFF2-40B4-BE49-F238E27FC236}">
                <a16:creationId xmlns:a16="http://schemas.microsoft.com/office/drawing/2014/main" id="{D9E01B5E-54FD-49B8-A9AA-E8D90F9DF69E}"/>
              </a:ext>
            </a:extLst>
          </p:cNvPr>
          <p:cNvSpPr/>
          <p:nvPr/>
        </p:nvSpPr>
        <p:spPr>
          <a:xfrm>
            <a:off x="5342959" y="1964552"/>
            <a:ext cx="4068895" cy="694101"/>
          </a:xfrm>
          <a:prstGeom prst="rect">
            <a:avLst/>
          </a:prstGeom>
        </p:spPr>
        <p:txBody>
          <a:bodyPr wrap="square">
            <a:spAutoFit/>
          </a:bodyPr>
          <a:lstStyle/>
          <a:p>
            <a:pPr marL="171450" indent="-171450" algn="just">
              <a:lnSpc>
                <a:spcPts val="1625"/>
              </a:lnSpc>
              <a:buFont typeface="Arial" panose="020B0604020202020204" pitchFamily="34" charset="0"/>
              <a:buChar char="•"/>
            </a:pP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名ほどのスタッフと月</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回約</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a:t>
            </a:r>
            <a:r>
              <a:rPr lang="en-US" altLang="ja-JP" sz="975" dirty="0">
                <a:latin typeface="メイリオ" panose="020B0604030504040204" pitchFamily="50" charset="-128"/>
                <a:ea typeface="メイリオ" panose="020B0604030504040204" pitchFamily="50" charset="-128"/>
              </a:rPr>
              <a:t>30</a:t>
            </a:r>
            <a:r>
              <a:rPr lang="ja-JP" altLang="en-US" sz="975" dirty="0">
                <a:latin typeface="メイリオ" panose="020B0604030504040204" pitchFamily="50" charset="-128"/>
                <a:ea typeface="メイリオ" panose="020B0604030504040204" pitchFamily="50" charset="-128"/>
              </a:rPr>
              <a:t>分の</a:t>
            </a:r>
            <a:r>
              <a:rPr lang="en-US" altLang="ja-JP" sz="975" dirty="0">
                <a:latin typeface="メイリオ" panose="020B0604030504040204" pitchFamily="50" charset="-128"/>
                <a:ea typeface="メイリオ" panose="020B0604030504040204" pitchFamily="50" charset="-128"/>
              </a:rPr>
              <a:t>1on1</a:t>
            </a:r>
            <a:endParaRPr lang="ja-JP" altLang="en-US" sz="975" dirty="0">
              <a:latin typeface="メイリオ" panose="020B0604030504040204" pitchFamily="50" charset="-128"/>
              <a:ea typeface="メイリオ" panose="020B0604030504040204" pitchFamily="50" charset="-128"/>
            </a:endParaRPr>
          </a:p>
          <a:p>
            <a:pPr marL="171450" indent="-171450"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個々の想いや課題を吸い上げ⇒メンタルヘルスケア</a:t>
            </a:r>
          </a:p>
          <a:p>
            <a:pPr marL="171450" indent="-171450"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キャリアプランについてのアドバイス</a:t>
            </a:r>
            <a:endParaRPr lang="en-US" altLang="ja-JP" sz="975" dirty="0">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30F2665A-CA3C-4970-B6D7-C86E4D8D5EF0}"/>
              </a:ext>
            </a:extLst>
          </p:cNvPr>
          <p:cNvSpPr/>
          <p:nvPr/>
        </p:nvSpPr>
        <p:spPr>
          <a:xfrm>
            <a:off x="5335817" y="173297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15" name="正方形/長方形 14">
            <a:extLst>
              <a:ext uri="{FF2B5EF4-FFF2-40B4-BE49-F238E27FC236}">
                <a16:creationId xmlns:a16="http://schemas.microsoft.com/office/drawing/2014/main" id="{9870A563-10F4-4B53-85DB-A3E7A9AC0E53}"/>
              </a:ext>
            </a:extLst>
          </p:cNvPr>
          <p:cNvSpPr/>
          <p:nvPr/>
        </p:nvSpPr>
        <p:spPr>
          <a:xfrm>
            <a:off x="5357246" y="4514098"/>
            <a:ext cx="3851122" cy="899285"/>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技術サポートによるスタッフのスキル向上⇒顧客満足度向上</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チームビルディング手法の伝授⇒チーム力アップ</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顧客満足度向上に伴う増員要請や案件相談増</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スタッフの孤立感解消によるメンタル安定、離職率低下</a:t>
            </a:r>
            <a:endParaRPr lang="en-US" altLang="ja-JP" sz="975" dirty="0">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23594E61-B1CA-4C2F-909E-4DBBF9E4DAB4}"/>
              </a:ext>
            </a:extLst>
          </p:cNvPr>
          <p:cNvSpPr/>
          <p:nvPr/>
        </p:nvSpPr>
        <p:spPr>
          <a:xfrm>
            <a:off x="5350104" y="4288965"/>
            <a:ext cx="2181996"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得られた成果</a:t>
            </a:r>
          </a:p>
        </p:txBody>
      </p:sp>
      <p:sp>
        <p:nvSpPr>
          <p:cNvPr id="17" name="正方形/長方形 16">
            <a:extLst>
              <a:ext uri="{FF2B5EF4-FFF2-40B4-BE49-F238E27FC236}">
                <a16:creationId xmlns:a16="http://schemas.microsoft.com/office/drawing/2014/main" id="{0EBEF261-FFAD-4F41-A276-5FB27594B54A}"/>
              </a:ext>
            </a:extLst>
          </p:cNvPr>
          <p:cNvSpPr/>
          <p:nvPr/>
        </p:nvSpPr>
        <p:spPr>
          <a:xfrm>
            <a:off x="269663" y="1146017"/>
            <a:ext cx="6897336" cy="307777"/>
          </a:xfrm>
          <a:prstGeom prst="rect">
            <a:avLst/>
          </a:prstGeom>
        </p:spPr>
        <p:txBody>
          <a:bodyPr wrap="square">
            <a:spAutoFit/>
          </a:bodyPr>
          <a:lstStyle/>
          <a:p>
            <a:pPr algn="just">
              <a:lnSpc>
                <a:spcPts val="1625"/>
              </a:lnSpc>
            </a:pPr>
            <a:r>
              <a:rPr lang="en-US" altLang="ja-JP" sz="1600" b="1" dirty="0">
                <a:latin typeface="メイリオ" panose="020B0604030504040204" pitchFamily="50" charset="-128"/>
                <a:ea typeface="メイリオ" panose="020B0604030504040204" pitchFamily="50" charset="-128"/>
              </a:rPr>
              <a:t>1on1</a:t>
            </a:r>
            <a:r>
              <a:rPr lang="ja-JP" altLang="en-US" sz="1600" b="1" dirty="0">
                <a:latin typeface="メイリオ" panose="020B0604030504040204" pitchFamily="50" charset="-128"/>
                <a:ea typeface="メイリオ" panose="020B0604030504040204" pitchFamily="50" charset="-128"/>
              </a:rPr>
              <a:t>実施によるスタッフのメンタルケア・キャリアコンサルティング</a:t>
            </a:r>
          </a:p>
        </p:txBody>
      </p:sp>
    </p:spTree>
    <p:extLst>
      <p:ext uri="{BB962C8B-B14F-4D97-AF65-F5344CB8AC3E}">
        <p14:creationId xmlns:p14="http://schemas.microsoft.com/office/powerpoint/2010/main" val="86535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マネジメント実績（</a:t>
            </a:r>
            <a:r>
              <a:rPr lang="en-US" altLang="ja-JP" sz="2000" dirty="0">
                <a:solidFill>
                  <a:schemeClr val="bg1"/>
                </a:solidFill>
                <a:latin typeface="メイリオ" panose="020B0604030504040204" pitchFamily="50" charset="-128"/>
                <a:ea typeface="メイリオ" panose="020B0604030504040204" pitchFamily="50" charset="-128"/>
              </a:rPr>
              <a:t>2/3</a:t>
            </a:r>
            <a:r>
              <a:rPr lang="ja-JP" altLang="en-US" sz="2000" dirty="0">
                <a:solidFill>
                  <a:schemeClr val="bg1"/>
                </a:solidFill>
                <a:latin typeface="メイリオ" panose="020B0604030504040204" pitchFamily="50" charset="-128"/>
                <a:ea typeface="メイリオ" panose="020B0604030504040204" pitchFamily="50" charset="-128"/>
              </a:rPr>
              <a:t>）</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95E3B0C4-D3BD-46F5-A3D5-1D8395DD3533}"/>
              </a:ext>
            </a:extLst>
          </p:cNvPr>
          <p:cNvSpPr/>
          <p:nvPr/>
        </p:nvSpPr>
        <p:spPr bwMode="auto">
          <a:xfrm>
            <a:off x="1150740" y="2006206"/>
            <a:ext cx="2371726" cy="3164682"/>
          </a:xfrm>
          <a:prstGeom prst="rect">
            <a:avLst/>
          </a:prstGeom>
          <a:noFill/>
          <a:ln w="9525" cap="flat" cmpd="sng" algn="ctr">
            <a:solidFill>
              <a:schemeClr val="accent1"/>
            </a:solid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pic>
        <p:nvPicPr>
          <p:cNvPr id="19" name="図 18">
            <a:extLst>
              <a:ext uri="{FF2B5EF4-FFF2-40B4-BE49-F238E27FC236}">
                <a16:creationId xmlns:a16="http://schemas.microsoft.com/office/drawing/2014/main" id="{B3557E1E-C266-495B-AF65-E5653A687307}"/>
              </a:ext>
            </a:extLst>
          </p:cNvPr>
          <p:cNvPicPr>
            <a:picLocks noChangeAspect="1"/>
          </p:cNvPicPr>
          <p:nvPr/>
        </p:nvPicPr>
        <p:blipFill>
          <a:blip r:embed="rId2">
            <a:duotone>
              <a:schemeClr val="accent4">
                <a:shade val="45000"/>
                <a:satMod val="135000"/>
              </a:schemeClr>
              <a:prstClr val="white"/>
            </a:duotone>
          </a:blip>
          <a:stretch>
            <a:fillRect/>
          </a:stretch>
        </p:blipFill>
        <p:spPr>
          <a:xfrm>
            <a:off x="1940596" y="2310261"/>
            <a:ext cx="792014" cy="938515"/>
          </a:xfrm>
          <a:prstGeom prst="rect">
            <a:avLst/>
          </a:prstGeom>
          <a:solidFill>
            <a:schemeClr val="tx2">
              <a:lumMod val="40000"/>
              <a:lumOff val="60000"/>
            </a:schemeClr>
          </a:solidFill>
        </p:spPr>
      </p:pic>
      <p:pic>
        <p:nvPicPr>
          <p:cNvPr id="20" name="図 19">
            <a:extLst>
              <a:ext uri="{FF2B5EF4-FFF2-40B4-BE49-F238E27FC236}">
                <a16:creationId xmlns:a16="http://schemas.microsoft.com/office/drawing/2014/main" id="{FF195980-3C99-43D2-B3DA-3BF19339A9C2}"/>
              </a:ext>
            </a:extLst>
          </p:cNvPr>
          <p:cNvPicPr>
            <a:picLocks noChangeAspect="1"/>
          </p:cNvPicPr>
          <p:nvPr/>
        </p:nvPicPr>
        <p:blipFill>
          <a:blip r:embed="rId2">
            <a:duotone>
              <a:schemeClr val="accent2">
                <a:shade val="45000"/>
                <a:satMod val="135000"/>
              </a:schemeClr>
              <a:prstClr val="white"/>
            </a:duotone>
          </a:blip>
          <a:stretch>
            <a:fillRect/>
          </a:stretch>
        </p:blipFill>
        <p:spPr>
          <a:xfrm>
            <a:off x="1940596" y="3811640"/>
            <a:ext cx="792014" cy="938515"/>
          </a:xfrm>
          <a:prstGeom prst="rect">
            <a:avLst/>
          </a:prstGeom>
          <a:solidFill>
            <a:schemeClr val="tx2">
              <a:lumMod val="40000"/>
              <a:lumOff val="60000"/>
            </a:schemeClr>
          </a:solidFill>
        </p:spPr>
      </p:pic>
      <p:pic>
        <p:nvPicPr>
          <p:cNvPr id="21" name="図 20">
            <a:extLst>
              <a:ext uri="{FF2B5EF4-FFF2-40B4-BE49-F238E27FC236}">
                <a16:creationId xmlns:a16="http://schemas.microsoft.com/office/drawing/2014/main" id="{C924F142-A2F2-4115-A21E-CAAFACE83601}"/>
              </a:ext>
            </a:extLst>
          </p:cNvPr>
          <p:cNvPicPr>
            <a:picLocks noChangeAspect="1"/>
          </p:cNvPicPr>
          <p:nvPr/>
        </p:nvPicPr>
        <p:blipFill>
          <a:blip r:embed="rId2">
            <a:duotone>
              <a:schemeClr val="accent5">
                <a:shade val="45000"/>
                <a:satMod val="135000"/>
              </a:schemeClr>
              <a:prstClr val="white"/>
            </a:duotone>
          </a:blip>
          <a:stretch>
            <a:fillRect/>
          </a:stretch>
        </p:blipFill>
        <p:spPr>
          <a:xfrm>
            <a:off x="4445627" y="2938466"/>
            <a:ext cx="792014" cy="938515"/>
          </a:xfrm>
          <a:prstGeom prst="rect">
            <a:avLst/>
          </a:prstGeom>
          <a:solidFill>
            <a:schemeClr val="tx2">
              <a:lumMod val="40000"/>
              <a:lumOff val="60000"/>
            </a:schemeClr>
          </a:solidFill>
        </p:spPr>
      </p:pic>
      <p:sp>
        <p:nvSpPr>
          <p:cNvPr id="22" name="矢印: 左右 21">
            <a:extLst>
              <a:ext uri="{FF2B5EF4-FFF2-40B4-BE49-F238E27FC236}">
                <a16:creationId xmlns:a16="http://schemas.microsoft.com/office/drawing/2014/main" id="{E233EE44-380A-4639-92E9-9269DC5EB8B5}"/>
              </a:ext>
            </a:extLst>
          </p:cNvPr>
          <p:cNvSpPr/>
          <p:nvPr/>
        </p:nvSpPr>
        <p:spPr bwMode="auto">
          <a:xfrm>
            <a:off x="3073170" y="3318425"/>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23" name="テキスト ボックス 22">
            <a:extLst>
              <a:ext uri="{FF2B5EF4-FFF2-40B4-BE49-F238E27FC236}">
                <a16:creationId xmlns:a16="http://schemas.microsoft.com/office/drawing/2014/main" id="{7342DF89-2CBA-4A4A-9DFF-BBDC80066C69}"/>
              </a:ext>
            </a:extLst>
          </p:cNvPr>
          <p:cNvSpPr txBox="1"/>
          <p:nvPr/>
        </p:nvSpPr>
        <p:spPr>
          <a:xfrm>
            <a:off x="2136548" y="3286840"/>
            <a:ext cx="434734"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人事</a:t>
            </a:r>
          </a:p>
        </p:txBody>
      </p:sp>
      <p:sp>
        <p:nvSpPr>
          <p:cNvPr id="24" name="テキスト ボックス 23">
            <a:extLst>
              <a:ext uri="{FF2B5EF4-FFF2-40B4-BE49-F238E27FC236}">
                <a16:creationId xmlns:a16="http://schemas.microsoft.com/office/drawing/2014/main" id="{7A3FD254-CE0A-45F2-A126-69A80E1B1F2B}"/>
              </a:ext>
            </a:extLst>
          </p:cNvPr>
          <p:cNvSpPr txBox="1"/>
          <p:nvPr/>
        </p:nvSpPr>
        <p:spPr>
          <a:xfrm>
            <a:off x="2198455" y="4766208"/>
            <a:ext cx="309700" cy="242374"/>
          </a:xfrm>
          <a:prstGeom prst="rect">
            <a:avLst/>
          </a:prstGeom>
          <a:noFill/>
        </p:spPr>
        <p:txBody>
          <a:bodyPr wrap="none" rtlCol="0">
            <a:spAutoFit/>
          </a:bodyPr>
          <a:lstStyle/>
          <a:p>
            <a:r>
              <a:rPr lang="ja-JP" altLang="en-US" sz="975" dirty="0">
                <a:solidFill>
                  <a:srgbClr val="FF0000"/>
                </a:solidFill>
                <a:latin typeface="メイリオ" panose="020B0604030504040204" pitchFamily="50" charset="-128"/>
                <a:ea typeface="メイリオ" panose="020B0604030504040204" pitchFamily="50" charset="-128"/>
              </a:rPr>
              <a:t>私</a:t>
            </a:r>
          </a:p>
        </p:txBody>
      </p:sp>
      <p:sp>
        <p:nvSpPr>
          <p:cNvPr id="25" name="テキスト ボックス 24">
            <a:extLst>
              <a:ext uri="{FF2B5EF4-FFF2-40B4-BE49-F238E27FC236}">
                <a16:creationId xmlns:a16="http://schemas.microsoft.com/office/drawing/2014/main" id="{BAF295AE-77F2-471F-A289-539CB4317B39}"/>
              </a:ext>
            </a:extLst>
          </p:cNvPr>
          <p:cNvSpPr txBox="1"/>
          <p:nvPr/>
        </p:nvSpPr>
        <p:spPr>
          <a:xfrm>
            <a:off x="4328991" y="3969086"/>
            <a:ext cx="1059906"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中途採用候補者</a:t>
            </a:r>
          </a:p>
        </p:txBody>
      </p:sp>
      <p:sp>
        <p:nvSpPr>
          <p:cNvPr id="26" name="正方形/長方形 25">
            <a:extLst>
              <a:ext uri="{FF2B5EF4-FFF2-40B4-BE49-F238E27FC236}">
                <a16:creationId xmlns:a16="http://schemas.microsoft.com/office/drawing/2014/main" id="{6EF82FC0-EA96-4FF2-9C97-0596E18A01D5}"/>
              </a:ext>
            </a:extLst>
          </p:cNvPr>
          <p:cNvSpPr/>
          <p:nvPr/>
        </p:nvSpPr>
        <p:spPr>
          <a:xfrm>
            <a:off x="6230511" y="2626671"/>
            <a:ext cx="3043237" cy="488916"/>
          </a:xfrm>
          <a:prstGeom prst="rect">
            <a:avLst/>
          </a:prstGeom>
        </p:spPr>
        <p:txBody>
          <a:bodyPr wrap="square">
            <a:spAutoFit/>
          </a:bodyPr>
          <a:lstStyle/>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rPr>
              <a:t>中途採用面接（主に制作スタッフ）への参加</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面接後、人事へフィードバック</a:t>
            </a:r>
          </a:p>
        </p:txBody>
      </p:sp>
      <p:sp>
        <p:nvSpPr>
          <p:cNvPr id="27" name="フリーフォーム: 図形 29">
            <a:extLst>
              <a:ext uri="{FF2B5EF4-FFF2-40B4-BE49-F238E27FC236}">
                <a16:creationId xmlns:a16="http://schemas.microsoft.com/office/drawing/2014/main" id="{8D2F96DD-A365-4BCA-B0CD-599CF2108027}"/>
              </a:ext>
            </a:extLst>
          </p:cNvPr>
          <p:cNvSpPr/>
          <p:nvPr/>
        </p:nvSpPr>
        <p:spPr bwMode="auto">
          <a:xfrm flipV="1">
            <a:off x="6130496" y="1515459"/>
            <a:ext cx="3128964" cy="5117767"/>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a:extLst>
              <a:ext uri="{FF2B5EF4-FFF2-40B4-BE49-F238E27FC236}">
                <a16:creationId xmlns:a16="http://schemas.microsoft.com/office/drawing/2014/main" id="{5A70ED56-F973-4DF2-B3C4-1B6BBC47CFC1}"/>
              </a:ext>
            </a:extLst>
          </p:cNvPr>
          <p:cNvSpPr/>
          <p:nvPr/>
        </p:nvSpPr>
        <p:spPr>
          <a:xfrm>
            <a:off x="6194794" y="240153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29" name="正方形/長方形 28">
            <a:extLst>
              <a:ext uri="{FF2B5EF4-FFF2-40B4-BE49-F238E27FC236}">
                <a16:creationId xmlns:a16="http://schemas.microsoft.com/office/drawing/2014/main" id="{D1D745F5-2B74-4D01-9ED2-3119262FFBBB}"/>
              </a:ext>
            </a:extLst>
          </p:cNvPr>
          <p:cNvSpPr/>
          <p:nvPr/>
        </p:nvSpPr>
        <p:spPr>
          <a:xfrm>
            <a:off x="6216224" y="3436890"/>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30" name="正方形/長方形 29">
            <a:extLst>
              <a:ext uri="{FF2B5EF4-FFF2-40B4-BE49-F238E27FC236}">
                <a16:creationId xmlns:a16="http://schemas.microsoft.com/office/drawing/2014/main" id="{16D81482-5804-4B8C-BF0A-99E31B20344B}"/>
              </a:ext>
            </a:extLst>
          </p:cNvPr>
          <p:cNvSpPr/>
          <p:nvPr/>
        </p:nvSpPr>
        <p:spPr>
          <a:xfrm>
            <a:off x="6209081" y="321175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1" name="正方形/長方形 30">
            <a:extLst>
              <a:ext uri="{FF2B5EF4-FFF2-40B4-BE49-F238E27FC236}">
                <a16:creationId xmlns:a16="http://schemas.microsoft.com/office/drawing/2014/main" id="{64050A1B-CD9F-4A7F-9490-A2D26FEF2B52}"/>
              </a:ext>
            </a:extLst>
          </p:cNvPr>
          <p:cNvSpPr/>
          <p:nvPr/>
        </p:nvSpPr>
        <p:spPr>
          <a:xfrm>
            <a:off x="6201937" y="1798298"/>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オンサイトビジネスに適した人材かどうか、</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人事とともに中途採用面接に参加し採用を判断</a:t>
            </a:r>
            <a:endParaRPr lang="en-US" altLang="ja-JP" sz="975"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D589D03D-96DA-48AA-B0BC-95A097277441}"/>
              </a:ext>
            </a:extLst>
          </p:cNvPr>
          <p:cNvSpPr/>
          <p:nvPr/>
        </p:nvSpPr>
        <p:spPr>
          <a:xfrm>
            <a:off x="6194794" y="156671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33" name="正方形/長方形 32">
            <a:extLst>
              <a:ext uri="{FF2B5EF4-FFF2-40B4-BE49-F238E27FC236}">
                <a16:creationId xmlns:a16="http://schemas.microsoft.com/office/drawing/2014/main" id="{3E054535-FB36-406A-8324-8B1731ADAE04}"/>
              </a:ext>
            </a:extLst>
          </p:cNvPr>
          <p:cNvSpPr/>
          <p:nvPr/>
        </p:nvSpPr>
        <p:spPr>
          <a:xfrm>
            <a:off x="6216223" y="4828131"/>
            <a:ext cx="3231952" cy="1104470"/>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スキルセットの入念なヒアリング</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会社を選んでもらう立場でもあるため、</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会話の中でさりげなく会社としての魅力をアピール</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人件費が持ち出しにならないよう、売り上げに売上に紐づけた人材配置計画の準備</a:t>
            </a:r>
            <a:endParaRPr lang="en-US" altLang="ja-JP" sz="975" dirty="0">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7812EDBE-B623-458F-9882-6478024F0768}"/>
              </a:ext>
            </a:extLst>
          </p:cNvPr>
          <p:cNvSpPr/>
          <p:nvPr/>
        </p:nvSpPr>
        <p:spPr>
          <a:xfrm>
            <a:off x="6209081" y="4602998"/>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心がけていたこと</a:t>
            </a:r>
          </a:p>
        </p:txBody>
      </p:sp>
      <p:sp>
        <p:nvSpPr>
          <p:cNvPr id="35" name="正方形/長方形 34">
            <a:extLst>
              <a:ext uri="{FF2B5EF4-FFF2-40B4-BE49-F238E27FC236}">
                <a16:creationId xmlns:a16="http://schemas.microsoft.com/office/drawing/2014/main" id="{024D4E46-5CE2-420F-956C-C7A56A26BFCD}"/>
              </a:ext>
            </a:extLst>
          </p:cNvPr>
          <p:cNvSpPr/>
          <p:nvPr/>
        </p:nvSpPr>
        <p:spPr>
          <a:xfrm>
            <a:off x="6220840" y="6227435"/>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オンサイト向けスタッフの獲得（</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名）</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オンサイトへのジョインによる利益貢献</a:t>
            </a:r>
            <a:endParaRPr lang="en-US" altLang="ja-JP" sz="975" dirty="0">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2C683FE3-6B46-4D86-A40D-A120F1824DD2}"/>
              </a:ext>
            </a:extLst>
          </p:cNvPr>
          <p:cNvSpPr/>
          <p:nvPr/>
        </p:nvSpPr>
        <p:spPr>
          <a:xfrm>
            <a:off x="6213698" y="6002302"/>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得られた成果</a:t>
            </a:r>
          </a:p>
        </p:txBody>
      </p:sp>
      <p:sp>
        <p:nvSpPr>
          <p:cNvPr id="37" name="正方形/長方形 36">
            <a:extLst>
              <a:ext uri="{FF2B5EF4-FFF2-40B4-BE49-F238E27FC236}">
                <a16:creationId xmlns:a16="http://schemas.microsoft.com/office/drawing/2014/main" id="{366C01F1-DCCB-4531-BC8D-F1B08A1B420F}"/>
              </a:ext>
            </a:extLst>
          </p:cNvPr>
          <p:cNvSpPr/>
          <p:nvPr/>
        </p:nvSpPr>
        <p:spPr>
          <a:xfrm>
            <a:off x="269663" y="1146017"/>
            <a:ext cx="6897336"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中途採用面接の参加</a:t>
            </a:r>
          </a:p>
        </p:txBody>
      </p:sp>
      <p:sp>
        <p:nvSpPr>
          <p:cNvPr id="38" name="正方形/長方形 37">
            <a:extLst>
              <a:ext uri="{FF2B5EF4-FFF2-40B4-BE49-F238E27FC236}">
                <a16:creationId xmlns:a16="http://schemas.microsoft.com/office/drawing/2014/main" id="{F59F01AB-EFAF-450E-97EA-8AAD6917566C}"/>
              </a:ext>
            </a:extLst>
          </p:cNvPr>
          <p:cNvSpPr/>
          <p:nvPr/>
        </p:nvSpPr>
        <p:spPr>
          <a:xfrm>
            <a:off x="6216643" y="4033395"/>
            <a:ext cx="3994138" cy="488916"/>
          </a:xfrm>
          <a:prstGeom prst="rect">
            <a:avLst/>
          </a:prstGeom>
        </p:spPr>
        <p:txBody>
          <a:bodyPr wrap="square">
            <a:spAutoFit/>
          </a:bodyPr>
          <a:lstStyle/>
          <a:p>
            <a:pPr>
              <a:lnSpc>
                <a:spcPts val="1625"/>
              </a:lnSpc>
            </a:pPr>
            <a:r>
              <a:rPr lang="ja-JP" altLang="en-US" sz="975" dirty="0">
                <a:latin typeface="メイリオ" panose="020B0604030504040204" pitchFamily="50" charset="-128"/>
                <a:ea typeface="メイリオ" panose="020B0604030504040204" pitchFamily="50" charset="-128"/>
              </a:rPr>
              <a:t>制作出身者の面接者がおらず、オンサイト向けスタッフの</a:t>
            </a:r>
            <a:endParaRPr lang="en-US" altLang="ja-JP" sz="975" dirty="0">
              <a:latin typeface="メイリオ" panose="020B0604030504040204" pitchFamily="50" charset="-128"/>
              <a:ea typeface="メイリオ" panose="020B0604030504040204" pitchFamily="50" charset="-128"/>
            </a:endParaRPr>
          </a:p>
          <a:p>
            <a:pPr>
              <a:lnSpc>
                <a:spcPts val="1625"/>
              </a:lnSpc>
            </a:pPr>
            <a:r>
              <a:rPr lang="ja-JP" altLang="en-US" sz="975" dirty="0">
                <a:latin typeface="メイリオ" panose="020B0604030504040204" pitchFamily="50" charset="-128"/>
                <a:ea typeface="メイリオ" panose="020B0604030504040204" pitchFamily="50" charset="-128"/>
              </a:rPr>
              <a:t>スキルや適性の見極めに課題がある状況だった</a:t>
            </a:r>
            <a:endParaRPr lang="en-US" altLang="ja-JP" sz="975" dirty="0">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FD3AC0BD-DFB9-47A0-A626-92323EAFFB45}"/>
              </a:ext>
            </a:extLst>
          </p:cNvPr>
          <p:cNvSpPr/>
          <p:nvPr/>
        </p:nvSpPr>
        <p:spPr>
          <a:xfrm>
            <a:off x="6208634" y="3799025"/>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抱えていた課題</a:t>
            </a:r>
          </a:p>
        </p:txBody>
      </p:sp>
    </p:spTree>
    <p:extLst>
      <p:ext uri="{BB962C8B-B14F-4D97-AF65-F5344CB8AC3E}">
        <p14:creationId xmlns:p14="http://schemas.microsoft.com/office/powerpoint/2010/main" val="185362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マネジメント実績（</a:t>
            </a:r>
            <a:r>
              <a:rPr lang="en-US" altLang="ja-JP" sz="2000" dirty="0">
                <a:solidFill>
                  <a:schemeClr val="bg1"/>
                </a:solidFill>
                <a:latin typeface="メイリオ" panose="020B0604030504040204" pitchFamily="50" charset="-128"/>
                <a:ea typeface="メイリオ" panose="020B0604030504040204" pitchFamily="50" charset="-128"/>
              </a:rPr>
              <a:t>3/3</a:t>
            </a:r>
            <a:r>
              <a:rPr lang="ja-JP" altLang="en-US" sz="2000" dirty="0">
                <a:solidFill>
                  <a:schemeClr val="bg1"/>
                </a:solidFill>
                <a:latin typeface="メイリオ" panose="020B0604030504040204" pitchFamily="50" charset="-128"/>
                <a:ea typeface="メイリオ" panose="020B0604030504040204" pitchFamily="50" charset="-128"/>
              </a:rPr>
              <a:t>）</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366C01F1-DCCB-4531-BC8D-F1B08A1B420F}"/>
              </a:ext>
            </a:extLst>
          </p:cNvPr>
          <p:cNvSpPr/>
          <p:nvPr/>
        </p:nvSpPr>
        <p:spPr>
          <a:xfrm>
            <a:off x="269663" y="1146017"/>
            <a:ext cx="6897336" cy="307777"/>
          </a:xfrm>
          <a:prstGeom prst="rect">
            <a:avLst/>
          </a:prstGeom>
        </p:spPr>
        <p:txBody>
          <a:bodyPr wrap="square">
            <a:spAutoFit/>
          </a:bodyPr>
          <a:lstStyle/>
          <a:p>
            <a:pPr algn="just">
              <a:lnSpc>
                <a:spcPts val="1625"/>
              </a:lnSpc>
            </a:pPr>
            <a:r>
              <a:rPr lang="en-US" altLang="ja-JP" sz="1600" b="1" dirty="0">
                <a:latin typeface="メイリオ" panose="020B0604030504040204" pitchFamily="50" charset="-128"/>
                <a:ea typeface="メイリオ" panose="020B0604030504040204" pitchFamily="50" charset="-128"/>
              </a:rPr>
              <a:t>SES</a:t>
            </a:r>
            <a:r>
              <a:rPr lang="ja-JP" altLang="en-US" sz="1600" b="1" dirty="0">
                <a:latin typeface="メイリオ" panose="020B0604030504040204" pitchFamily="50" charset="-128"/>
                <a:ea typeface="メイリオ" panose="020B0604030504040204" pitchFamily="50" charset="-128"/>
              </a:rPr>
              <a:t>面談による人材の選定</a:t>
            </a:r>
          </a:p>
        </p:txBody>
      </p:sp>
      <p:sp>
        <p:nvSpPr>
          <p:cNvPr id="38" name="正方形/長方形 37">
            <a:extLst>
              <a:ext uri="{FF2B5EF4-FFF2-40B4-BE49-F238E27FC236}">
                <a16:creationId xmlns:a16="http://schemas.microsoft.com/office/drawing/2014/main" id="{29E7BD35-E259-462C-9BCE-1E44DC9335E1}"/>
              </a:ext>
            </a:extLst>
          </p:cNvPr>
          <p:cNvSpPr/>
          <p:nvPr/>
        </p:nvSpPr>
        <p:spPr bwMode="auto">
          <a:xfrm>
            <a:off x="1150740" y="2438485"/>
            <a:ext cx="2371726" cy="2397814"/>
          </a:xfrm>
          <a:prstGeom prst="rect">
            <a:avLst/>
          </a:prstGeom>
          <a:noFill/>
          <a:ln w="9525" cap="flat" cmpd="sng" algn="ctr">
            <a:solidFill>
              <a:schemeClr val="accent1"/>
            </a:solid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pic>
        <p:nvPicPr>
          <p:cNvPr id="39" name="図 38">
            <a:extLst>
              <a:ext uri="{FF2B5EF4-FFF2-40B4-BE49-F238E27FC236}">
                <a16:creationId xmlns:a16="http://schemas.microsoft.com/office/drawing/2014/main" id="{F08F2032-C4F1-42A6-9A53-B238313958D7}"/>
              </a:ext>
            </a:extLst>
          </p:cNvPr>
          <p:cNvPicPr>
            <a:picLocks noChangeAspect="1"/>
          </p:cNvPicPr>
          <p:nvPr/>
        </p:nvPicPr>
        <p:blipFill>
          <a:blip r:embed="rId2">
            <a:duotone>
              <a:schemeClr val="accent2">
                <a:shade val="45000"/>
                <a:satMod val="135000"/>
              </a:schemeClr>
              <a:prstClr val="white"/>
            </a:duotone>
          </a:blip>
          <a:stretch>
            <a:fillRect/>
          </a:stretch>
        </p:blipFill>
        <p:spPr>
          <a:xfrm>
            <a:off x="1940596" y="3090121"/>
            <a:ext cx="792014" cy="938515"/>
          </a:xfrm>
          <a:prstGeom prst="rect">
            <a:avLst/>
          </a:prstGeom>
          <a:solidFill>
            <a:schemeClr val="tx2">
              <a:lumMod val="40000"/>
              <a:lumOff val="60000"/>
            </a:schemeClr>
          </a:solidFill>
        </p:spPr>
      </p:pic>
      <p:pic>
        <p:nvPicPr>
          <p:cNvPr id="40" name="図 39">
            <a:extLst>
              <a:ext uri="{FF2B5EF4-FFF2-40B4-BE49-F238E27FC236}">
                <a16:creationId xmlns:a16="http://schemas.microsoft.com/office/drawing/2014/main" id="{2978B514-AF04-444F-A6D4-C2FDB462A800}"/>
              </a:ext>
            </a:extLst>
          </p:cNvPr>
          <p:cNvPicPr>
            <a:picLocks noChangeAspect="1"/>
          </p:cNvPicPr>
          <p:nvPr/>
        </p:nvPicPr>
        <p:blipFill>
          <a:blip r:embed="rId2">
            <a:duotone>
              <a:schemeClr val="accent5">
                <a:shade val="45000"/>
                <a:satMod val="135000"/>
              </a:schemeClr>
              <a:prstClr val="white"/>
            </a:duotone>
          </a:blip>
          <a:stretch>
            <a:fillRect/>
          </a:stretch>
        </p:blipFill>
        <p:spPr>
          <a:xfrm>
            <a:off x="4445627" y="2310261"/>
            <a:ext cx="792014" cy="938515"/>
          </a:xfrm>
          <a:prstGeom prst="rect">
            <a:avLst/>
          </a:prstGeom>
          <a:solidFill>
            <a:schemeClr val="tx2">
              <a:lumMod val="40000"/>
              <a:lumOff val="60000"/>
            </a:schemeClr>
          </a:solidFill>
        </p:spPr>
      </p:pic>
      <p:sp>
        <p:nvSpPr>
          <p:cNvPr id="41" name="矢印: 左右 40">
            <a:extLst>
              <a:ext uri="{FF2B5EF4-FFF2-40B4-BE49-F238E27FC236}">
                <a16:creationId xmlns:a16="http://schemas.microsoft.com/office/drawing/2014/main" id="{C84FCF7F-5DF7-4694-8270-BFE2823728F2}"/>
              </a:ext>
            </a:extLst>
          </p:cNvPr>
          <p:cNvSpPr/>
          <p:nvPr/>
        </p:nvSpPr>
        <p:spPr bwMode="auto">
          <a:xfrm>
            <a:off x="3073170" y="3318425"/>
            <a:ext cx="1165197" cy="526256"/>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74295" tIns="37148" rIns="74295" bIns="37148" numCol="1" rtlCol="0" anchor="ctr" anchorCtr="0" compatLnSpc="1">
            <a:prstTxWarp prst="textNoShape">
              <a:avLst/>
            </a:prstTxWarp>
          </a:bodyPr>
          <a:lstStyle/>
          <a:p>
            <a:pPr algn="ctr" defTabSz="777737"/>
            <a:endParaRPr lang="ja-JP" altLang="en-US" sz="731" dirty="0">
              <a:solidFill>
                <a:schemeClr val="bg1"/>
              </a:solidFill>
              <a:latin typeface="メイリオ" pitchFamily="50" charset="-128"/>
              <a:ea typeface="メイリオ" pitchFamily="50" charset="-128"/>
              <a:cs typeface="メイリオ" pitchFamily="50" charset="-128"/>
            </a:endParaRPr>
          </a:p>
        </p:txBody>
      </p:sp>
      <p:sp>
        <p:nvSpPr>
          <p:cNvPr id="42" name="テキスト ボックス 41">
            <a:extLst>
              <a:ext uri="{FF2B5EF4-FFF2-40B4-BE49-F238E27FC236}">
                <a16:creationId xmlns:a16="http://schemas.microsoft.com/office/drawing/2014/main" id="{681586FE-83A9-442F-8A50-7FAB85442D8E}"/>
              </a:ext>
            </a:extLst>
          </p:cNvPr>
          <p:cNvSpPr txBox="1"/>
          <p:nvPr/>
        </p:nvSpPr>
        <p:spPr>
          <a:xfrm>
            <a:off x="2198455" y="4044691"/>
            <a:ext cx="309700"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私</a:t>
            </a:r>
          </a:p>
        </p:txBody>
      </p:sp>
      <p:sp>
        <p:nvSpPr>
          <p:cNvPr id="43" name="テキスト ボックス 42">
            <a:extLst>
              <a:ext uri="{FF2B5EF4-FFF2-40B4-BE49-F238E27FC236}">
                <a16:creationId xmlns:a16="http://schemas.microsoft.com/office/drawing/2014/main" id="{3F4EBC96-2C3C-49FE-836E-B5A60999B342}"/>
              </a:ext>
            </a:extLst>
          </p:cNvPr>
          <p:cNvSpPr txBox="1"/>
          <p:nvPr/>
        </p:nvSpPr>
        <p:spPr>
          <a:xfrm>
            <a:off x="4459964" y="3280308"/>
            <a:ext cx="809837" cy="242374"/>
          </a:xfrm>
          <a:prstGeom prst="rect">
            <a:avLst/>
          </a:prstGeom>
          <a:noFill/>
        </p:spPr>
        <p:txBody>
          <a:bodyPr wrap="none" rtlCol="0">
            <a:spAutoFit/>
          </a:bodyPr>
          <a:lstStyle/>
          <a:p>
            <a:r>
              <a:rPr lang="ja-JP" altLang="en-US" sz="975" dirty="0">
                <a:latin typeface="メイリオ" panose="020B0604030504040204" pitchFamily="50" charset="-128"/>
                <a:ea typeface="メイリオ" panose="020B0604030504040204" pitchFamily="50" charset="-128"/>
              </a:rPr>
              <a:t>候補技術者</a:t>
            </a:r>
          </a:p>
        </p:txBody>
      </p:sp>
      <p:sp>
        <p:nvSpPr>
          <p:cNvPr id="44" name="正方形/長方形 43">
            <a:extLst>
              <a:ext uri="{FF2B5EF4-FFF2-40B4-BE49-F238E27FC236}">
                <a16:creationId xmlns:a16="http://schemas.microsoft.com/office/drawing/2014/main" id="{3F7C297B-3BF3-4359-8D72-E487C4C62547}"/>
              </a:ext>
            </a:extLst>
          </p:cNvPr>
          <p:cNvSpPr/>
          <p:nvPr/>
        </p:nvSpPr>
        <p:spPr>
          <a:xfrm>
            <a:off x="6212035" y="2663621"/>
            <a:ext cx="3693965" cy="1104470"/>
          </a:xfrm>
          <a:prstGeom prst="rect">
            <a:avLst/>
          </a:prstGeom>
        </p:spPr>
        <p:txBody>
          <a:bodyPr wrap="square">
            <a:spAutoFit/>
          </a:bodyPr>
          <a:lstStyle/>
          <a:p>
            <a:pPr marL="139297" indent="-139297" algn="just">
              <a:lnSpc>
                <a:spcPts val="1625"/>
              </a:lnSpc>
              <a:buFont typeface="Arial" panose="020B0604020202020204" pitchFamily="34" charset="0"/>
              <a:buChar char="•"/>
            </a:pPr>
            <a:r>
              <a:rPr lang="ja-JP" altLang="en-US" sz="975" kern="100" dirty="0">
                <a:latin typeface="メイリオ" panose="020B0604030504040204" pitchFamily="50" charset="-128"/>
                <a:ea typeface="メイリオ" panose="020B0604030504040204" pitchFamily="50" charset="-128"/>
              </a:rPr>
              <a:t>顧客や受け入れるチームとの必要スキル認識合わせ</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en-US" altLang="ja-JP" sz="975" kern="100" dirty="0">
                <a:latin typeface="メイリオ" panose="020B0604030504040204" pitchFamily="50" charset="-128"/>
                <a:ea typeface="メイリオ" panose="020B0604030504040204" pitchFamily="50" charset="-128"/>
              </a:rPr>
              <a:t>SES</a:t>
            </a:r>
            <a:r>
              <a:rPr lang="ja-JP" altLang="en-US" sz="975" kern="100" dirty="0">
                <a:latin typeface="メイリオ" panose="020B0604030504040204" pitchFamily="50" charset="-128"/>
                <a:ea typeface="メイリオ" panose="020B0604030504040204" pitchFamily="50" charset="-128"/>
              </a:rPr>
              <a:t>面談への参加</a:t>
            </a:r>
            <a:endParaRPr lang="en-US" altLang="ja-JP" sz="975" kern="100"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面接後、採用可否を判断</a:t>
            </a:r>
            <a:endParaRPr lang="en-US" altLang="ja-JP" sz="975"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営業担当者との価格交渉</a:t>
            </a:r>
            <a:endParaRPr lang="en-US" altLang="ja-JP" sz="975" dirty="0">
              <a:latin typeface="メイリオ" panose="020B0604030504040204" pitchFamily="50" charset="-128"/>
              <a:ea typeface="メイリオ" panose="020B0604030504040204" pitchFamily="50" charset="-128"/>
            </a:endParaRPr>
          </a:p>
          <a:p>
            <a:pPr marL="139297" indent="-139297" algn="just">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個別契約書作成</a:t>
            </a:r>
            <a:endParaRPr lang="en-US" altLang="ja-JP" sz="975" dirty="0">
              <a:latin typeface="メイリオ" panose="020B0604030504040204" pitchFamily="50" charset="-128"/>
              <a:ea typeface="メイリオ" panose="020B0604030504040204" pitchFamily="50" charset="-128"/>
            </a:endParaRPr>
          </a:p>
        </p:txBody>
      </p:sp>
      <p:sp>
        <p:nvSpPr>
          <p:cNvPr id="45" name="フリーフォーム: 図形 29">
            <a:extLst>
              <a:ext uri="{FF2B5EF4-FFF2-40B4-BE49-F238E27FC236}">
                <a16:creationId xmlns:a16="http://schemas.microsoft.com/office/drawing/2014/main" id="{751E41DA-E191-4D8E-ADF6-756368D9B7A0}"/>
              </a:ext>
            </a:extLst>
          </p:cNvPr>
          <p:cNvSpPr/>
          <p:nvPr/>
        </p:nvSpPr>
        <p:spPr bwMode="auto">
          <a:xfrm flipV="1">
            <a:off x="6112020" y="1330737"/>
            <a:ext cx="3128964" cy="5127009"/>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正方形/長方形 45">
            <a:extLst>
              <a:ext uri="{FF2B5EF4-FFF2-40B4-BE49-F238E27FC236}">
                <a16:creationId xmlns:a16="http://schemas.microsoft.com/office/drawing/2014/main" id="{BFA1F446-1582-4BB3-8778-BFFCA2FB0EED}"/>
              </a:ext>
            </a:extLst>
          </p:cNvPr>
          <p:cNvSpPr/>
          <p:nvPr/>
        </p:nvSpPr>
        <p:spPr>
          <a:xfrm>
            <a:off x="6176318" y="243848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業務内容</a:t>
            </a:r>
          </a:p>
        </p:txBody>
      </p:sp>
      <p:sp>
        <p:nvSpPr>
          <p:cNvPr id="47" name="正方形/長方形 46">
            <a:extLst>
              <a:ext uri="{FF2B5EF4-FFF2-40B4-BE49-F238E27FC236}">
                <a16:creationId xmlns:a16="http://schemas.microsoft.com/office/drawing/2014/main" id="{E46FDDDC-1E0E-42F0-A79C-804B17820BDD}"/>
              </a:ext>
            </a:extLst>
          </p:cNvPr>
          <p:cNvSpPr/>
          <p:nvPr/>
        </p:nvSpPr>
        <p:spPr>
          <a:xfrm>
            <a:off x="6197748" y="4047139"/>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48" name="正方形/長方形 47">
            <a:extLst>
              <a:ext uri="{FF2B5EF4-FFF2-40B4-BE49-F238E27FC236}">
                <a16:creationId xmlns:a16="http://schemas.microsoft.com/office/drawing/2014/main" id="{74787421-E553-461D-B9DC-F76651BE72E7}"/>
              </a:ext>
            </a:extLst>
          </p:cNvPr>
          <p:cNvSpPr/>
          <p:nvPr/>
        </p:nvSpPr>
        <p:spPr>
          <a:xfrm>
            <a:off x="6190605" y="382200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9" name="正方形/長方形 48">
            <a:extLst>
              <a:ext uri="{FF2B5EF4-FFF2-40B4-BE49-F238E27FC236}">
                <a16:creationId xmlns:a16="http://schemas.microsoft.com/office/drawing/2014/main" id="{FB03EEB2-9817-4E1C-A0DF-D0F63CF41472}"/>
              </a:ext>
            </a:extLst>
          </p:cNvPr>
          <p:cNvSpPr/>
          <p:nvPr/>
        </p:nvSpPr>
        <p:spPr>
          <a:xfrm>
            <a:off x="6183461" y="1613577"/>
            <a:ext cx="3414712"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オンサイトの募集ポジションに適した人材かどうか、</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精度を高めるため可能な限り募集ポジションに対し、</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複数名の面談を実施</a:t>
            </a:r>
            <a:endParaRPr lang="en-US" altLang="ja-JP" sz="975" dirty="0">
              <a:latin typeface="メイリオ" panose="020B0604030504040204" pitchFamily="50" charset="-128"/>
              <a:ea typeface="メイリオ" panose="020B0604030504040204" pitchFamily="50" charset="-128"/>
            </a:endParaRPr>
          </a:p>
        </p:txBody>
      </p:sp>
      <p:sp>
        <p:nvSpPr>
          <p:cNvPr id="50" name="正方形/長方形 49">
            <a:extLst>
              <a:ext uri="{FF2B5EF4-FFF2-40B4-BE49-F238E27FC236}">
                <a16:creationId xmlns:a16="http://schemas.microsoft.com/office/drawing/2014/main" id="{9D54084E-9333-4343-9245-3251D296D440}"/>
              </a:ext>
            </a:extLst>
          </p:cNvPr>
          <p:cNvSpPr/>
          <p:nvPr/>
        </p:nvSpPr>
        <p:spPr>
          <a:xfrm>
            <a:off x="6176318" y="138199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51" name="正方形/長方形 50">
            <a:extLst>
              <a:ext uri="{FF2B5EF4-FFF2-40B4-BE49-F238E27FC236}">
                <a16:creationId xmlns:a16="http://schemas.microsoft.com/office/drawing/2014/main" id="{B833D56C-A7BB-4420-9A7E-C151E6129DC5}"/>
              </a:ext>
            </a:extLst>
          </p:cNvPr>
          <p:cNvSpPr/>
          <p:nvPr/>
        </p:nvSpPr>
        <p:spPr>
          <a:xfrm>
            <a:off x="6197747" y="4609064"/>
            <a:ext cx="3231952" cy="1104470"/>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スキルセットの入念なヒアリング</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現場ニーズにマッチした人材選定</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会社を選んでもらう立場でもあるため、</a:t>
            </a:r>
            <a:br>
              <a:rPr lang="en-US" altLang="ja-JP" sz="975" dirty="0">
                <a:latin typeface="メイリオ" panose="020B0604030504040204" pitchFamily="50" charset="-128"/>
                <a:ea typeface="メイリオ" panose="020B0604030504040204" pitchFamily="50" charset="-128"/>
              </a:rPr>
            </a:br>
            <a:r>
              <a:rPr lang="ja-JP" altLang="en-US" sz="975" dirty="0">
                <a:latin typeface="メイリオ" panose="020B0604030504040204" pitchFamily="50" charset="-128"/>
                <a:ea typeface="メイリオ" panose="020B0604030504040204" pitchFamily="50" charset="-128"/>
              </a:rPr>
              <a:t>会話の中でさりげなく会社としての魅力をアピール</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費用持ち出しを防ぐための最適な契約時期調整</a:t>
            </a:r>
            <a:endParaRPr lang="en-US" altLang="ja-JP" sz="975" dirty="0">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526726B5-F772-4585-99C5-12AA41E5813A}"/>
              </a:ext>
            </a:extLst>
          </p:cNvPr>
          <p:cNvSpPr/>
          <p:nvPr/>
        </p:nvSpPr>
        <p:spPr>
          <a:xfrm>
            <a:off x="6190605" y="4383929"/>
            <a:ext cx="1831182" cy="297517"/>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心がけていたこと</a:t>
            </a:r>
          </a:p>
        </p:txBody>
      </p:sp>
      <p:pic>
        <p:nvPicPr>
          <p:cNvPr id="53" name="図 52">
            <a:extLst>
              <a:ext uri="{FF2B5EF4-FFF2-40B4-BE49-F238E27FC236}">
                <a16:creationId xmlns:a16="http://schemas.microsoft.com/office/drawing/2014/main" id="{3A3EEEC2-AF7F-4931-855F-7846D541863E}"/>
              </a:ext>
            </a:extLst>
          </p:cNvPr>
          <p:cNvPicPr>
            <a:picLocks noChangeAspect="1"/>
          </p:cNvPicPr>
          <p:nvPr/>
        </p:nvPicPr>
        <p:blipFill>
          <a:blip r:embed="rId2">
            <a:duotone>
              <a:schemeClr val="accent5">
                <a:shade val="45000"/>
                <a:satMod val="135000"/>
              </a:schemeClr>
              <a:prstClr val="white"/>
            </a:duotone>
          </a:blip>
          <a:stretch>
            <a:fillRect/>
          </a:stretch>
        </p:blipFill>
        <p:spPr>
          <a:xfrm>
            <a:off x="4461026" y="3808014"/>
            <a:ext cx="792014" cy="938515"/>
          </a:xfrm>
          <a:prstGeom prst="rect">
            <a:avLst/>
          </a:prstGeom>
          <a:solidFill>
            <a:schemeClr val="tx2">
              <a:lumMod val="40000"/>
              <a:lumOff val="60000"/>
            </a:schemeClr>
          </a:solidFill>
        </p:spPr>
      </p:pic>
      <p:sp>
        <p:nvSpPr>
          <p:cNvPr id="54" name="テキスト ボックス 53">
            <a:extLst>
              <a:ext uri="{FF2B5EF4-FFF2-40B4-BE49-F238E27FC236}">
                <a16:creationId xmlns:a16="http://schemas.microsoft.com/office/drawing/2014/main" id="{31AF2519-F1FC-42E0-A7E1-32E958D4C280}"/>
              </a:ext>
            </a:extLst>
          </p:cNvPr>
          <p:cNvSpPr txBox="1"/>
          <p:nvPr/>
        </p:nvSpPr>
        <p:spPr>
          <a:xfrm>
            <a:off x="4223964" y="4748144"/>
            <a:ext cx="1297150" cy="242374"/>
          </a:xfrm>
          <a:prstGeom prst="rect">
            <a:avLst/>
          </a:prstGeom>
          <a:noFill/>
        </p:spPr>
        <p:txBody>
          <a:bodyPr wrap="none" rtlCol="0">
            <a:spAutoFit/>
          </a:bodyPr>
          <a:lstStyle/>
          <a:p>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会社営業担当者</a:t>
            </a:r>
          </a:p>
        </p:txBody>
      </p:sp>
      <p:sp>
        <p:nvSpPr>
          <p:cNvPr id="55" name="正方形/長方形 54">
            <a:extLst>
              <a:ext uri="{FF2B5EF4-FFF2-40B4-BE49-F238E27FC236}">
                <a16:creationId xmlns:a16="http://schemas.microsoft.com/office/drawing/2014/main" id="{406C47F1-B843-4481-A4A3-DF6CF31B2E9F}"/>
              </a:ext>
            </a:extLst>
          </p:cNvPr>
          <p:cNvSpPr/>
          <p:nvPr/>
        </p:nvSpPr>
        <p:spPr>
          <a:xfrm>
            <a:off x="6220840" y="5996539"/>
            <a:ext cx="3231952" cy="488916"/>
          </a:xfrm>
          <a:prstGeom prst="rect">
            <a:avLst/>
          </a:prstGeom>
        </p:spPr>
        <p:txBody>
          <a:bodyPr wrap="square">
            <a:spAutoFit/>
          </a:bodyPr>
          <a:lstStyle/>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年間約</a:t>
            </a:r>
            <a:r>
              <a:rPr lang="en-US" altLang="ja-JP" sz="975" dirty="0">
                <a:latin typeface="メイリオ" panose="020B0604030504040204" pitchFamily="50" charset="-128"/>
                <a:ea typeface="メイリオ" panose="020B0604030504040204" pitchFamily="50" charset="-128"/>
              </a:rPr>
              <a:t>100</a:t>
            </a:r>
            <a:r>
              <a:rPr lang="ja-JP" altLang="en-US" sz="975" dirty="0">
                <a:latin typeface="メイリオ" panose="020B0604030504040204" pitchFamily="50" charset="-128"/>
                <a:ea typeface="メイリオ" panose="020B0604030504040204" pitchFamily="50" charset="-128"/>
              </a:rPr>
              <a:t>名の面談（面接）を実施</a:t>
            </a:r>
            <a:endParaRPr lang="en-US" altLang="ja-JP" sz="975" dirty="0">
              <a:latin typeface="メイリオ" panose="020B0604030504040204" pitchFamily="50" charset="-128"/>
              <a:ea typeface="メイリオ" panose="020B0604030504040204" pitchFamily="50" charset="-128"/>
            </a:endParaRPr>
          </a:p>
          <a:p>
            <a:pPr marL="139297" indent="-139297">
              <a:lnSpc>
                <a:spcPts val="1625"/>
              </a:lnSpc>
              <a:buFont typeface="Arial" panose="020B0604020202020204" pitchFamily="34" charset="0"/>
              <a:buChar char="•"/>
            </a:pPr>
            <a:r>
              <a:rPr lang="ja-JP" altLang="en-US" sz="975" dirty="0">
                <a:latin typeface="メイリオ" panose="020B0604030504040204" pitchFamily="50" charset="-128"/>
                <a:ea typeface="メイリオ" panose="020B0604030504040204" pitchFamily="50" charset="-128"/>
              </a:rPr>
              <a:t>現場定着率を約</a:t>
            </a:r>
            <a:r>
              <a:rPr lang="en-US" altLang="ja-JP" sz="975" dirty="0">
                <a:latin typeface="メイリオ" panose="020B0604030504040204" pitchFamily="50" charset="-128"/>
                <a:ea typeface="メイリオ" panose="020B0604030504040204" pitchFamily="50" charset="-128"/>
              </a:rPr>
              <a:t>60</a:t>
            </a:r>
            <a:r>
              <a:rPr lang="ja-JP" altLang="en-US" sz="975" dirty="0">
                <a:latin typeface="メイリオ" panose="020B0604030504040204" pitchFamily="50" charset="-128"/>
                <a:ea typeface="メイリオ" panose="020B0604030504040204" pitchFamily="50" charset="-128"/>
              </a:rPr>
              <a:t>％⇒</a:t>
            </a:r>
            <a:r>
              <a:rPr lang="en-US" altLang="ja-JP" sz="975" dirty="0">
                <a:latin typeface="メイリオ" panose="020B0604030504040204" pitchFamily="50" charset="-128"/>
                <a:ea typeface="メイリオ" panose="020B0604030504040204" pitchFamily="50" charset="-128"/>
              </a:rPr>
              <a:t>80</a:t>
            </a:r>
            <a:r>
              <a:rPr lang="ja-JP" altLang="en-US" sz="975" dirty="0">
                <a:latin typeface="メイリオ" panose="020B0604030504040204" pitchFamily="50" charset="-128"/>
                <a:ea typeface="メイリオ" panose="020B0604030504040204" pitchFamily="50" charset="-128"/>
              </a:rPr>
              <a:t>％へ向上</a:t>
            </a:r>
            <a:endParaRPr lang="en-US" altLang="ja-JP" sz="975" dirty="0">
              <a:latin typeface="メイリオ" panose="020B0604030504040204" pitchFamily="50" charset="-128"/>
              <a:ea typeface="メイリオ" panose="020B0604030504040204" pitchFamily="50" charset="-128"/>
            </a:endParaRPr>
          </a:p>
        </p:txBody>
      </p:sp>
      <p:sp>
        <p:nvSpPr>
          <p:cNvPr id="56" name="正方形/長方形 55">
            <a:extLst>
              <a:ext uri="{FF2B5EF4-FFF2-40B4-BE49-F238E27FC236}">
                <a16:creationId xmlns:a16="http://schemas.microsoft.com/office/drawing/2014/main" id="{F93B751C-1419-4861-90A3-CE3DCCA47C86}"/>
              </a:ext>
            </a:extLst>
          </p:cNvPr>
          <p:cNvSpPr/>
          <p:nvPr/>
        </p:nvSpPr>
        <p:spPr>
          <a:xfrm>
            <a:off x="6213698" y="5771406"/>
            <a:ext cx="1831182" cy="502702"/>
          </a:xfrm>
          <a:prstGeom prst="rect">
            <a:avLst/>
          </a:prstGeom>
        </p:spPr>
        <p:txBody>
          <a:bodyPr wrap="square">
            <a:spAutoFit/>
          </a:bodyPr>
          <a:lstStyle/>
          <a:p>
            <a:pPr>
              <a:lnSpc>
                <a:spcPts val="1625"/>
              </a:lnSpc>
            </a:pPr>
            <a:r>
              <a:rPr lang="ja-JP" altLang="en-US" sz="1138" b="1" dirty="0">
                <a:latin typeface="メイリオ" panose="020B0604030504040204" pitchFamily="50" charset="-128"/>
                <a:ea typeface="メイリオ" panose="020B0604030504040204" pitchFamily="50" charset="-128"/>
              </a:rPr>
              <a:t>得られた成果</a:t>
            </a:r>
            <a:endParaRPr lang="en-US" altLang="ja-JP" sz="1138" b="1" dirty="0">
              <a:latin typeface="メイリオ" panose="020B0604030504040204" pitchFamily="50" charset="-128"/>
              <a:ea typeface="メイリオ" panose="020B0604030504040204" pitchFamily="50" charset="-128"/>
            </a:endParaRPr>
          </a:p>
          <a:p>
            <a:pPr>
              <a:lnSpc>
                <a:spcPts val="1625"/>
              </a:lnSpc>
            </a:pPr>
            <a:endParaRPr lang="ja-JP" altLang="en-US" sz="1138" b="1" dirty="0">
              <a:latin typeface="メイリオ" panose="020B0604030504040204" pitchFamily="50" charset="-128"/>
              <a:ea typeface="メイリオ" panose="020B0604030504040204" pitchFamily="50" charset="-128"/>
            </a:endParaRPr>
          </a:p>
        </p:txBody>
      </p:sp>
      <p:sp>
        <p:nvSpPr>
          <p:cNvPr id="23" name="フリーフォーム: 図形 29">
            <a:extLst>
              <a:ext uri="{FF2B5EF4-FFF2-40B4-BE49-F238E27FC236}">
                <a16:creationId xmlns:a16="http://schemas.microsoft.com/office/drawing/2014/main" id="{4F03F15B-A493-4387-8163-4FF654B0AD21}"/>
              </a:ext>
            </a:extLst>
          </p:cNvPr>
          <p:cNvSpPr/>
          <p:nvPr/>
        </p:nvSpPr>
        <p:spPr bwMode="auto">
          <a:xfrm flipV="1">
            <a:off x="376113" y="5455229"/>
            <a:ext cx="5239595" cy="1171972"/>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a:extLst>
              <a:ext uri="{FF2B5EF4-FFF2-40B4-BE49-F238E27FC236}">
                <a16:creationId xmlns:a16="http://schemas.microsoft.com/office/drawing/2014/main" id="{B9CFDF04-A9C5-4BEA-86DE-75A252B3AC29}"/>
              </a:ext>
            </a:extLst>
          </p:cNvPr>
          <p:cNvSpPr/>
          <p:nvPr/>
        </p:nvSpPr>
        <p:spPr>
          <a:xfrm>
            <a:off x="474208" y="5796887"/>
            <a:ext cx="5250320"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制作出身者の面接者がおらず、スキルや適性の見極めに課題がある状況だった</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また、顧客および</a:t>
            </a:r>
            <a:r>
              <a:rPr lang="en-US" altLang="ja-JP" sz="975" dirty="0">
                <a:latin typeface="メイリオ" panose="020B0604030504040204" pitchFamily="50" charset="-128"/>
                <a:ea typeface="メイリオ" panose="020B0604030504040204" pitchFamily="50" charset="-128"/>
              </a:rPr>
              <a:t>SES</a:t>
            </a:r>
            <a:r>
              <a:rPr lang="ja-JP" altLang="en-US" sz="975" dirty="0">
                <a:latin typeface="メイリオ" panose="020B0604030504040204" pitchFamily="50" charset="-128"/>
                <a:ea typeface="メイリオ" panose="020B0604030504040204" pitchFamily="50" charset="-128"/>
              </a:rPr>
              <a:t>会社とのコミュニケーションが属人化していた状況で、</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役割分担や業務の分配が適正に行われていなかった</a:t>
            </a:r>
            <a:endParaRPr lang="en-US" altLang="ja-JP" sz="975" dirty="0">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2814F287-3D93-468D-8F70-336EB65C9490}"/>
              </a:ext>
            </a:extLst>
          </p:cNvPr>
          <p:cNvSpPr/>
          <p:nvPr/>
        </p:nvSpPr>
        <p:spPr>
          <a:xfrm>
            <a:off x="476301" y="55745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抱えていた課題</a:t>
            </a:r>
          </a:p>
        </p:txBody>
      </p:sp>
    </p:spTree>
    <p:extLst>
      <p:ext uri="{BB962C8B-B14F-4D97-AF65-F5344CB8AC3E}">
        <p14:creationId xmlns:p14="http://schemas.microsoft.com/office/powerpoint/2010/main" val="385161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テクニカルスキル</a:t>
            </a:r>
            <a:endParaRPr lang="en-US" altLang="ja-JP" sz="2000" dirty="0">
              <a:solidFill>
                <a:schemeClr val="bg1"/>
              </a:solidFill>
              <a:latin typeface="メイリオ" panose="020B0604030504040204" pitchFamily="50" charset="-128"/>
              <a:ea typeface="メイリオ" panose="020B0604030504040204" pitchFamily="50" charset="-128"/>
            </a:endParaRPr>
          </a:p>
        </p:txBody>
      </p:sp>
      <p:graphicFrame>
        <p:nvGraphicFramePr>
          <p:cNvPr id="2" name="表 1">
            <a:extLst>
              <a:ext uri="{FF2B5EF4-FFF2-40B4-BE49-F238E27FC236}">
                <a16:creationId xmlns:a16="http://schemas.microsoft.com/office/drawing/2014/main" id="{C058FE89-A3D1-413F-B2F7-D1662E749C3A}"/>
              </a:ext>
            </a:extLst>
          </p:cNvPr>
          <p:cNvGraphicFramePr>
            <a:graphicFrameLocks noGrp="1"/>
          </p:cNvGraphicFramePr>
          <p:nvPr>
            <p:extLst>
              <p:ext uri="{D42A27DB-BD31-4B8C-83A1-F6EECF244321}">
                <p14:modId xmlns:p14="http://schemas.microsoft.com/office/powerpoint/2010/main" val="1640679902"/>
              </p:ext>
            </p:extLst>
          </p:nvPr>
        </p:nvGraphicFramePr>
        <p:xfrm>
          <a:off x="342669" y="1151357"/>
          <a:ext cx="9244676" cy="5443413"/>
        </p:xfrm>
        <a:graphic>
          <a:graphicData uri="http://schemas.openxmlformats.org/drawingml/2006/table">
            <a:tbl>
              <a:tblPr firstRow="1" firstCol="1" bandRow="1">
                <a:tableStyleId>{5C22544A-7EE6-4342-B048-85BDC9FD1C3A}</a:tableStyleId>
              </a:tblPr>
              <a:tblGrid>
                <a:gridCol w="1615440">
                  <a:extLst>
                    <a:ext uri="{9D8B030D-6E8A-4147-A177-3AD203B41FA5}">
                      <a16:colId xmlns:a16="http://schemas.microsoft.com/office/drawing/2014/main" val="1601060172"/>
                    </a:ext>
                  </a:extLst>
                </a:gridCol>
                <a:gridCol w="1764146">
                  <a:extLst>
                    <a:ext uri="{9D8B030D-6E8A-4147-A177-3AD203B41FA5}">
                      <a16:colId xmlns:a16="http://schemas.microsoft.com/office/drawing/2014/main" val="1734866752"/>
                    </a:ext>
                  </a:extLst>
                </a:gridCol>
                <a:gridCol w="2499606">
                  <a:extLst>
                    <a:ext uri="{9D8B030D-6E8A-4147-A177-3AD203B41FA5}">
                      <a16:colId xmlns:a16="http://schemas.microsoft.com/office/drawing/2014/main" val="4013473470"/>
                    </a:ext>
                  </a:extLst>
                </a:gridCol>
                <a:gridCol w="3365484">
                  <a:extLst>
                    <a:ext uri="{9D8B030D-6E8A-4147-A177-3AD203B41FA5}">
                      <a16:colId xmlns:a16="http://schemas.microsoft.com/office/drawing/2014/main" val="3485618666"/>
                    </a:ext>
                  </a:extLst>
                </a:gridCol>
              </a:tblGrid>
              <a:tr h="312171">
                <a:tc gridSpan="2">
                  <a:txBody>
                    <a:bodyPr/>
                    <a:lstStyle/>
                    <a:p>
                      <a:pPr algn="l">
                        <a:lnSpc>
                          <a:spcPts val="1500"/>
                        </a:lnSpc>
                        <a:spcAft>
                          <a:spcPts val="0"/>
                        </a:spcAft>
                      </a:pPr>
                      <a:r>
                        <a:rPr lang="ja-JP" sz="1000" kern="100" dirty="0">
                          <a:solidFill>
                            <a:schemeClr val="tx1"/>
                          </a:solidFill>
                          <a:effectLst/>
                          <a:latin typeface="メイリオ" panose="020B0604030504040204" pitchFamily="50" charset="-128"/>
                          <a:ea typeface="メイリオ" panose="020B0604030504040204" pitchFamily="50" charset="-128"/>
                        </a:rPr>
                        <a:t>種類</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a:p>
                  </a:txBody>
                  <a:tcPr/>
                </a:tc>
                <a:tc>
                  <a:txBody>
                    <a:bodyPr/>
                    <a:lstStyle/>
                    <a:p>
                      <a:pPr algn="l">
                        <a:lnSpc>
                          <a:spcPts val="1500"/>
                        </a:lnSpc>
                        <a:spcAft>
                          <a:spcPts val="0"/>
                        </a:spcAft>
                      </a:pPr>
                      <a:r>
                        <a:rPr lang="ja-JP" sz="1000" kern="100">
                          <a:solidFill>
                            <a:schemeClr val="tx1"/>
                          </a:solidFill>
                          <a:effectLst/>
                          <a:latin typeface="メイリオ" panose="020B0604030504040204" pitchFamily="50" charset="-128"/>
                          <a:ea typeface="メイリオ" panose="020B0604030504040204" pitchFamily="50" charset="-128"/>
                        </a:rPr>
                        <a:t>使用期間</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ja-JP" sz="1000" kern="100" dirty="0">
                          <a:solidFill>
                            <a:schemeClr val="tx1"/>
                          </a:solidFill>
                          <a:effectLst/>
                          <a:latin typeface="メイリオ" panose="020B0604030504040204" pitchFamily="50" charset="-128"/>
                          <a:ea typeface="メイリオ" panose="020B0604030504040204" pitchFamily="50" charset="-128"/>
                        </a:rPr>
                        <a:t>レベル</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55095290"/>
                  </a:ext>
                </a:extLst>
              </a:tr>
              <a:tr h="285069">
                <a:tc rowSpan="2">
                  <a:txBody>
                    <a:bodyPr/>
                    <a:lstStyle/>
                    <a:p>
                      <a:pPr algn="l">
                        <a:lnSpc>
                          <a:spcPts val="1500"/>
                        </a:lnSpc>
                        <a:spcAft>
                          <a:spcPts val="0"/>
                        </a:spcAft>
                      </a:pPr>
                      <a:r>
                        <a:rPr lang="en-US" sz="1000" kern="100" dirty="0">
                          <a:solidFill>
                            <a:schemeClr val="tx1"/>
                          </a:solidFill>
                          <a:effectLst/>
                          <a:latin typeface="メイリオ" panose="020B0604030504040204" pitchFamily="50" charset="-128"/>
                          <a:ea typeface="メイリオ" panose="020B0604030504040204" pitchFamily="50" charset="-128"/>
                        </a:rPr>
                        <a:t>OS</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Windows</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76755"/>
                  </a:ext>
                </a:extLst>
              </a:tr>
              <a:tr h="285069">
                <a:tc vMerge="1">
                  <a:txBody>
                    <a:bodyPr/>
                    <a:lstStyle/>
                    <a:p>
                      <a:endParaRPr kumimoji="1" lang="ja-JP" altLang="en-US"/>
                    </a:p>
                  </a:txBody>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Mac</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4</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6767780"/>
                  </a:ext>
                </a:extLst>
              </a:tr>
              <a:tr h="285069">
                <a:tc rowSpan="5">
                  <a:txBody>
                    <a:bodyPr/>
                    <a:lstStyle/>
                    <a:p>
                      <a:pPr algn="l">
                        <a:lnSpc>
                          <a:spcPts val="1500"/>
                        </a:lnSpc>
                        <a:spcAft>
                          <a:spcPts val="0"/>
                        </a:spcAft>
                      </a:pPr>
                      <a:r>
                        <a:rPr lang="ja-JP" sz="1000" kern="100">
                          <a:solidFill>
                            <a:schemeClr val="tx1"/>
                          </a:solidFill>
                          <a:effectLst/>
                          <a:latin typeface="メイリオ" panose="020B0604030504040204" pitchFamily="50" charset="-128"/>
                          <a:ea typeface="メイリオ" panose="020B0604030504040204" pitchFamily="50" charset="-128"/>
                        </a:rPr>
                        <a:t>オフィスツール</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Word</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3392953"/>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Excel</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403417"/>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PowerPoint</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2178085"/>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Outlook</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13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a:effectLst/>
                          <a:latin typeface="メイリオ" panose="020B0604030504040204" pitchFamily="50" charset="-128"/>
                          <a:ea typeface="メイリオ" panose="020B0604030504040204" pitchFamily="50" charset="-128"/>
                        </a:rPr>
                        <a:t>業務レベル</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41093"/>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Teams</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3</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8549463"/>
                  </a:ext>
                </a:extLst>
              </a:tr>
              <a:tr h="285069">
                <a:tc rowSpan="3">
                  <a:txBody>
                    <a:bodyPr/>
                    <a:lstStyle/>
                    <a:p>
                      <a:pPr algn="l">
                        <a:lnSpc>
                          <a:spcPts val="1500"/>
                        </a:lnSpc>
                        <a:spcAft>
                          <a:spcPts val="0"/>
                        </a:spcAft>
                      </a:pPr>
                      <a:r>
                        <a:rPr lang="ja-JP" sz="1000" kern="100">
                          <a:solidFill>
                            <a:schemeClr val="tx1"/>
                          </a:solidFill>
                          <a:effectLst/>
                          <a:latin typeface="メイリオ" panose="020B0604030504040204" pitchFamily="50" charset="-128"/>
                          <a:ea typeface="メイリオ" panose="020B0604030504040204" pitchFamily="50" charset="-128"/>
                        </a:rPr>
                        <a:t>言語</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javaScript</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8</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350870"/>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css</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2271333"/>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html</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3894486"/>
                  </a:ext>
                </a:extLst>
              </a:tr>
              <a:tr h="285069">
                <a:tc rowSpan="3">
                  <a:txBody>
                    <a:bodyPr/>
                    <a:lstStyle/>
                    <a:p>
                      <a:pPr algn="l">
                        <a:lnSpc>
                          <a:spcPts val="1500"/>
                        </a:lnSpc>
                        <a:spcAft>
                          <a:spcPts val="0"/>
                        </a:spcAft>
                      </a:pPr>
                      <a:r>
                        <a:rPr lang="en-US" sz="1000" kern="100">
                          <a:solidFill>
                            <a:schemeClr val="tx1"/>
                          </a:solidFill>
                          <a:effectLst/>
                          <a:latin typeface="メイリオ" panose="020B0604030504040204" pitchFamily="50" charset="-128"/>
                          <a:ea typeface="メイリオ" panose="020B0604030504040204" pitchFamily="50" charset="-128"/>
                        </a:rPr>
                        <a:t>Adobe</a:t>
                      </a:r>
                      <a:r>
                        <a:rPr lang="ja-JP" sz="1000" kern="100">
                          <a:solidFill>
                            <a:schemeClr val="tx1"/>
                          </a:solidFill>
                          <a:effectLst/>
                          <a:latin typeface="メイリオ" panose="020B0604030504040204" pitchFamily="50" charset="-128"/>
                          <a:ea typeface="メイリオ" panose="020B0604030504040204" pitchFamily="50" charset="-128"/>
                        </a:rPr>
                        <a:t>ソフト</a:t>
                      </a:r>
                      <a:endParaRPr lang="ja-JP" sz="1000" kern="10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Photoshop</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3300090"/>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Dreamweaver</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13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016811"/>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Illustrator</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2</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知識レベル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532726"/>
                  </a:ext>
                </a:extLst>
              </a:tr>
              <a:tr h="285069">
                <a:tc rowSpan="5">
                  <a:txBody>
                    <a:bodyPr/>
                    <a:lstStyle/>
                    <a:p>
                      <a:pPr algn="l">
                        <a:lnSpc>
                          <a:spcPts val="1500"/>
                        </a:lnSpc>
                        <a:spcAft>
                          <a:spcPts val="0"/>
                        </a:spcAft>
                      </a:pPr>
                      <a:r>
                        <a:rPr lang="ja-JP" sz="1000" kern="100" dirty="0">
                          <a:solidFill>
                            <a:schemeClr val="tx1"/>
                          </a:solidFill>
                          <a:effectLst/>
                          <a:latin typeface="メイリオ" panose="020B0604030504040204" pitchFamily="50" charset="-128"/>
                          <a:ea typeface="メイリオ" panose="020B0604030504040204" pitchFamily="50" charset="-128"/>
                        </a:rPr>
                        <a:t>その他スキル</a:t>
                      </a:r>
                      <a:endParaRPr lang="ja-JP" sz="10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Subversion</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8</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6189207"/>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Git</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0344417"/>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gulp</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3</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2920578"/>
                  </a:ext>
                </a:extLst>
              </a:tr>
              <a:tr h="285069">
                <a:tc vMerge="1">
                  <a:txBody>
                    <a:bodyPr/>
                    <a:lstStyle/>
                    <a:p>
                      <a:endParaRPr kumimoji="1" lang="ja-JP" altLang="en-US"/>
                    </a:p>
                  </a:txBody>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Sublime Text</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dirty="0">
                          <a:effectLst/>
                          <a:latin typeface="メイリオ" panose="020B0604030504040204" pitchFamily="50" charset="-128"/>
                          <a:ea typeface="メイリオ" panose="020B0604030504040204" pitchFamily="50" charset="-128"/>
                        </a:rPr>
                        <a:t>4</a:t>
                      </a:r>
                      <a:r>
                        <a:rPr lang="ja-JP" sz="1000" kern="100" dirty="0">
                          <a:effectLst/>
                          <a:latin typeface="メイリオ" panose="020B0604030504040204" pitchFamily="50" charset="-128"/>
                          <a:ea typeface="メイリオ" panose="020B0604030504040204" pitchFamily="50" charset="-128"/>
                        </a:rPr>
                        <a:t>年</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2994361"/>
                  </a:ext>
                </a:extLst>
              </a:tr>
              <a:tr h="285069">
                <a:tc vMerge="1">
                  <a:txBody>
                    <a:bodyPr/>
                    <a:lstStyle/>
                    <a:p>
                      <a:endParaRPr kumimoji="1" lang="ja-JP" altLang="en-US"/>
                    </a:p>
                  </a:txBody>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Visual Studio Code</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en-US" sz="1000" kern="100">
                          <a:effectLst/>
                          <a:latin typeface="メイリオ" panose="020B0604030504040204" pitchFamily="50" charset="-128"/>
                          <a:ea typeface="メイリオ" panose="020B0604030504040204" pitchFamily="50" charset="-128"/>
                        </a:rPr>
                        <a:t>2</a:t>
                      </a:r>
                      <a:r>
                        <a:rPr lang="ja-JP" sz="1000" kern="100">
                          <a:effectLst/>
                          <a:latin typeface="メイリオ" panose="020B0604030504040204" pitchFamily="50" charset="-128"/>
                          <a:ea typeface="メイリオ" panose="020B0604030504040204" pitchFamily="50" charset="-128"/>
                        </a:rPr>
                        <a:t>年</a:t>
                      </a:r>
                      <a:endParaRPr lang="ja-JP" sz="1000" kern="10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500"/>
                        </a:lnSpc>
                        <a:spcAft>
                          <a:spcPts val="0"/>
                        </a:spcAft>
                      </a:pPr>
                      <a:r>
                        <a:rPr lang="ja-JP" sz="1000" kern="100" dirty="0">
                          <a:effectLst/>
                          <a:latin typeface="メイリオ" panose="020B0604030504040204" pitchFamily="50" charset="-128"/>
                          <a:ea typeface="メイリオ" panose="020B0604030504040204" pitchFamily="50" charset="-128"/>
                        </a:rPr>
                        <a:t>業務レベル</a:t>
                      </a:r>
                      <a:endParaRPr lang="ja-JP" sz="10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33850"/>
                  </a:ext>
                </a:extLst>
              </a:tr>
            </a:tbl>
          </a:graphicData>
        </a:graphic>
      </p:graphicFrame>
    </p:spTree>
    <p:extLst>
      <p:ext uri="{BB962C8B-B14F-4D97-AF65-F5344CB8AC3E}">
        <p14:creationId xmlns:p14="http://schemas.microsoft.com/office/powerpoint/2010/main" val="119805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保有資格</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78810"/>
            <a:ext cx="9087427" cy="2085186"/>
          </a:xfrm>
          <a:prstGeom prst="rect">
            <a:avLst/>
          </a:prstGeom>
        </p:spPr>
        <p:txBody>
          <a:bodyPr wrap="square">
            <a:spAutoFit/>
          </a:bodyPr>
          <a:lstStyle/>
          <a:p>
            <a:pPr>
              <a:lnSpc>
                <a:spcPts val="4000"/>
              </a:lnSpc>
              <a:spcAft>
                <a:spcPts val="0"/>
              </a:spcAft>
            </a:pP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2015</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年</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12</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月　</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Google </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アナリティクス個人認定資格（</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IQ</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a:t>
            </a:r>
            <a:endParaRPr lang="en-US" altLang="ja-JP" sz="2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4000"/>
              </a:lnSpc>
              <a:spcAft>
                <a:spcPts val="0"/>
              </a:spcAft>
            </a:pP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2016</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年</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05</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月　</a:t>
            </a: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TOEIC</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660</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点</a:t>
            </a:r>
            <a:endParaRPr lang="en-US" altLang="ja-JP" sz="2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4000"/>
              </a:lnSpc>
              <a:spcAft>
                <a:spcPts val="0"/>
              </a:spcAft>
            </a:pP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2020</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08</a:t>
            </a:r>
            <a:r>
              <a:rPr lang="ja-JP" altLang="ja-JP"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　人事総務検定</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級</a:t>
            </a:r>
            <a:endParaRPr lang="en-US" altLang="ja-JP" sz="2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4000"/>
              </a:lnSpc>
              <a:spcAft>
                <a:spcPts val="0"/>
              </a:spcAft>
            </a:pP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2020</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年</a:t>
            </a:r>
            <a:r>
              <a:rPr lang="en-US" altLang="ja-JP" kern="100" dirty="0">
                <a:latin typeface="メイリオ" panose="020B0604030504040204" pitchFamily="50" charset="-128"/>
                <a:ea typeface="メイリオ" panose="020B0604030504040204" pitchFamily="50" charset="-128"/>
                <a:cs typeface="ＭＳ 明朝" panose="02020609040205080304" pitchFamily="17" charset="-128"/>
              </a:rPr>
              <a:t>11</a:t>
            </a:r>
            <a:r>
              <a:rPr lang="ja-JP" altLang="ja-JP" kern="100" dirty="0">
                <a:latin typeface="メイリオ" panose="020B0604030504040204" pitchFamily="50" charset="-128"/>
                <a:ea typeface="メイリオ" panose="020B0604030504040204" pitchFamily="50" charset="-128"/>
                <a:cs typeface="ＭＳ 明朝" panose="02020609040205080304" pitchFamily="17" charset="-128"/>
              </a:rPr>
              <a:t>月　メンタルヘルスマネジメントⅡ種（ラインケアコース）※取得予定</a:t>
            </a:r>
            <a:endParaRPr lang="ja-JP" altLang="ja-JP" sz="2400" kern="100" dirty="0">
              <a:effectLst/>
              <a:latin typeface="メイリオ" panose="020B0604030504040204" pitchFamily="50" charset="-128"/>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5356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経験・知識・技術</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23394"/>
            <a:ext cx="9087427" cy="3099566"/>
          </a:xfrm>
          <a:prstGeom prst="rect">
            <a:avLst/>
          </a:prstGeom>
        </p:spPr>
        <p:txBody>
          <a:bodyPr wrap="square">
            <a:spAutoFit/>
          </a:bodyPr>
          <a:lstStyle/>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チームマネジメントにおけるスタッフのメンタルケア、育成スキル</a:t>
            </a:r>
          </a:p>
          <a:p>
            <a:pPr marL="285750" indent="-285750" fontAlgn="auto">
              <a:lnSpc>
                <a:spcPts val="4000"/>
              </a:lnSpc>
              <a:buFont typeface="Arial" panose="020B0604020202020204" pitchFamily="34" charset="0"/>
              <a:buChar char="•"/>
            </a:pP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a:t>
            </a:r>
            <a:r>
              <a:rPr lang="en-US" altLang="ja-JP" sz="1500" dirty="0">
                <a:latin typeface="メイリオ" panose="020B0604030504040204" pitchFamily="50" charset="-128"/>
                <a:ea typeface="メイリオ" panose="020B0604030504040204" pitchFamily="50" charset="-128"/>
              </a:rPr>
              <a:t>100</a:t>
            </a:r>
            <a:r>
              <a:rPr lang="ja-JP" altLang="ja-JP" sz="1500" dirty="0">
                <a:latin typeface="メイリオ" panose="020B0604030504040204" pitchFamily="50" charset="-128"/>
                <a:ea typeface="メイリオ" panose="020B0604030504040204" pitchFamily="50" charset="-128"/>
              </a:rPr>
              <a:t>名超）および自部門の中途採用面談経験による人材の目利きスキル</a:t>
            </a: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多くの各オンサイト顧客との定期的な交渉・折衝・提案経験</a:t>
            </a: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自社内における</a:t>
            </a:r>
            <a:r>
              <a:rPr lang="en-US" altLang="ja-JP" sz="1500" dirty="0">
                <a:latin typeface="メイリオ" panose="020B0604030504040204" pitchFamily="50" charset="-128"/>
                <a:ea typeface="メイリオ" panose="020B0604030504040204" pitchFamily="50" charset="-128"/>
              </a:rPr>
              <a:t>Web</a:t>
            </a:r>
            <a:r>
              <a:rPr lang="ja-JP" altLang="ja-JP" sz="1500" dirty="0">
                <a:latin typeface="メイリオ" panose="020B0604030504040204" pitchFamily="50" charset="-128"/>
                <a:ea typeface="メイリオ" panose="020B0604030504040204" pitchFamily="50" charset="-128"/>
              </a:rPr>
              <a:t>サイト運営部署設立においての立ち上げ経験</a:t>
            </a:r>
            <a:endParaRPr lang="en-US" altLang="ja-JP" sz="1500" dirty="0">
              <a:latin typeface="メイリオ" panose="020B0604030504040204" pitchFamily="50" charset="-128"/>
              <a:ea typeface="メイリオ" panose="020B0604030504040204" pitchFamily="50" charset="-128"/>
            </a:endParaRP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ナショナルクライアント（キリン様）への</a:t>
            </a:r>
            <a:r>
              <a:rPr lang="en-US" altLang="ja-JP" sz="1500" dirty="0">
                <a:latin typeface="メイリオ" panose="020B0604030504040204" pitchFamily="50" charset="-128"/>
                <a:ea typeface="メイリオ" panose="020B0604030504040204" pitchFamily="50" charset="-128"/>
              </a:rPr>
              <a:t>7</a:t>
            </a:r>
            <a:r>
              <a:rPr lang="ja-JP" altLang="ja-JP" sz="1500" dirty="0">
                <a:latin typeface="メイリオ" panose="020B0604030504040204" pitchFamily="50" charset="-128"/>
                <a:ea typeface="メイリオ" panose="020B0604030504040204" pitchFamily="50" charset="-128"/>
              </a:rPr>
              <a:t>年に渡る常駐経験による数多のプロジェクト経験</a:t>
            </a:r>
          </a:p>
          <a:p>
            <a:pPr marL="285750" indent="-285750" fontAlgn="auto">
              <a:lnSpc>
                <a:spcPts val="4000"/>
              </a:lnSpc>
              <a:buFont typeface="Arial" panose="020B0604020202020204" pitchFamily="34" charset="0"/>
              <a:buChar char="•"/>
            </a:pPr>
            <a:r>
              <a:rPr lang="ja-JP" altLang="ja-JP" sz="1500" dirty="0">
                <a:latin typeface="メイリオ" panose="020B0604030504040204" pitchFamily="50" charset="-128"/>
                <a:ea typeface="メイリオ" panose="020B0604030504040204" pitchFamily="50" charset="-128"/>
              </a:rPr>
              <a:t>数千ページにおける大規模サイト全体を俯瞰して管理できる卓越したフロントエンド運用スキル</a:t>
            </a:r>
          </a:p>
        </p:txBody>
      </p:sp>
    </p:spTree>
    <p:extLst>
      <p:ext uri="{BB962C8B-B14F-4D97-AF65-F5344CB8AC3E}">
        <p14:creationId xmlns:p14="http://schemas.microsoft.com/office/powerpoint/2010/main" val="129711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自己</a:t>
            </a:r>
            <a:r>
              <a:rPr lang="en-US" altLang="ja-JP" sz="2000" dirty="0">
                <a:solidFill>
                  <a:schemeClr val="bg1"/>
                </a:solidFill>
                <a:latin typeface="メイリオ" panose="020B0604030504040204" pitchFamily="50" charset="-128"/>
                <a:ea typeface="メイリオ" panose="020B0604030504040204" pitchFamily="50" charset="-128"/>
              </a:rPr>
              <a:t>PR</a:t>
            </a: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23394"/>
            <a:ext cx="9290628" cy="5381601"/>
          </a:xfrm>
          <a:prstGeom prst="rect">
            <a:avLst/>
          </a:prstGeom>
        </p:spPr>
        <p:txBody>
          <a:bodyPr wrap="square">
            <a:spAutoFit/>
          </a:bodyPr>
          <a:lstStyle/>
          <a:p>
            <a:pPr>
              <a:lnSpc>
                <a:spcPts val="2300"/>
              </a:lnSpc>
            </a:pPr>
            <a:r>
              <a:rPr lang="ja-JP" altLang="ja-JP" sz="1400" b="1" dirty="0">
                <a:latin typeface="メイリオ" panose="020B0604030504040204" pitchFamily="50" charset="-128"/>
                <a:ea typeface="メイリオ" panose="020B0604030504040204" pitchFamily="50" charset="-128"/>
              </a:rPr>
              <a:t>①チームマネジメント、スタッフの育成</a:t>
            </a:r>
          </a:p>
          <a:p>
            <a:pPr>
              <a:lnSpc>
                <a:spcPts val="2300"/>
              </a:lnSpc>
            </a:pPr>
            <a:r>
              <a:rPr lang="ja-JP" altLang="ja-JP" sz="1400" dirty="0">
                <a:latin typeface="メイリオ" panose="020B0604030504040204" pitchFamily="50" charset="-128"/>
                <a:ea typeface="メイリオ" panose="020B0604030504040204" pitchFamily="50" charset="-128"/>
              </a:rPr>
              <a:t>キリン様への常駐業務においては業務範囲が多岐に渡り、複数人が各業務に携わる必要があったため、チームを安定化させるためスタッフの育成及び二業化には継続的に取り組んでまいりました。オンサイトビジネスの責任者になってからはキリン様での経験を活かし、各オンサイトチームのマネジメントや人材管理に役立ててまいりました。</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ja-JP" sz="1400" b="1" dirty="0">
                <a:latin typeface="メイリオ" panose="020B0604030504040204" pitchFamily="50" charset="-128"/>
                <a:ea typeface="メイリオ" panose="020B0604030504040204" pitchFamily="50" charset="-128"/>
              </a:rPr>
              <a:t>②人材の適切な選定</a:t>
            </a:r>
            <a:br>
              <a:rPr lang="en-US" altLang="ja-JP" sz="1400" dirty="0">
                <a:latin typeface="メイリオ" panose="020B0604030504040204" pitchFamily="50" charset="-128"/>
                <a:ea typeface="メイリオ" panose="020B0604030504040204" pitchFamily="50" charset="-128"/>
              </a:rPr>
            </a:br>
            <a:r>
              <a:rPr lang="ja-JP" altLang="ja-JP" sz="1400" dirty="0">
                <a:latin typeface="メイリオ" panose="020B0604030504040204" pitchFamily="50" charset="-128"/>
                <a:ea typeface="メイリオ" panose="020B0604030504040204" pitchFamily="50" charset="-128"/>
              </a:rPr>
              <a:t>各チームにおける体制変更や拡充の際、どのような人材がベストか、プロパーおよび</a:t>
            </a:r>
            <a:r>
              <a:rPr lang="en-US" altLang="ja-JP" sz="1400" dirty="0">
                <a:latin typeface="メイリオ" panose="020B0604030504040204" pitchFamily="50" charset="-128"/>
                <a:ea typeface="メイリオ" panose="020B0604030504040204" pitchFamily="50" charset="-128"/>
              </a:rPr>
              <a:t>SES</a:t>
            </a:r>
            <a:r>
              <a:rPr lang="ja-JP" altLang="ja-JP" sz="1400" dirty="0">
                <a:latin typeface="メイリオ" panose="020B0604030504040204" pitchFamily="50" charset="-128"/>
                <a:ea typeface="メイリオ" panose="020B0604030504040204" pitchFamily="50" charset="-128"/>
              </a:rPr>
              <a:t>などによる協力会社選定など多種多様なケースにおいて、「人材の目利き」を磨いてまいりました。</a:t>
            </a:r>
          </a:p>
          <a:p>
            <a:pPr>
              <a:lnSpc>
                <a:spcPts val="2300"/>
              </a:lnSpc>
            </a:pPr>
            <a:br>
              <a:rPr lang="en-US" altLang="ja-JP" sz="1400" dirty="0">
                <a:latin typeface="メイリオ" panose="020B0604030504040204" pitchFamily="50" charset="-128"/>
                <a:ea typeface="メイリオ" panose="020B0604030504040204" pitchFamily="50" charset="-128"/>
              </a:rPr>
            </a:br>
            <a:r>
              <a:rPr lang="ja-JP" altLang="ja-JP" sz="1400" b="1" dirty="0">
                <a:latin typeface="メイリオ" panose="020B0604030504040204" pitchFamily="50" charset="-128"/>
                <a:ea typeface="メイリオ" panose="020B0604030504040204" pitchFamily="50" charset="-128"/>
              </a:rPr>
              <a:t>③継続的な課題解決</a:t>
            </a:r>
            <a:br>
              <a:rPr lang="en-US" altLang="ja-JP" sz="1400" dirty="0">
                <a:latin typeface="メイリオ" panose="020B0604030504040204" pitchFamily="50" charset="-128"/>
                <a:ea typeface="メイリオ" panose="020B0604030504040204" pitchFamily="50" charset="-128"/>
              </a:rPr>
            </a:br>
            <a:r>
              <a:rPr lang="ja-JP" altLang="ja-JP" sz="1400" dirty="0">
                <a:latin typeface="メイリオ" panose="020B0604030504040204" pitchFamily="50" charset="-128"/>
                <a:ea typeface="メイリオ" panose="020B0604030504040204" pitchFamily="50" charset="-128"/>
              </a:rPr>
              <a:t>日々発生したトラブルはヒューマンエラーで片付けず、再発防止に常に取り組んでまいりました。継続的にスタッフの意見も吸い上げることで</a:t>
            </a:r>
            <a:r>
              <a:rPr lang="en-US" altLang="ja-JP" sz="1400" dirty="0">
                <a:latin typeface="メイリオ" panose="020B0604030504040204" pitchFamily="50" charset="-128"/>
                <a:ea typeface="メイリオ" panose="020B0604030504040204" pitchFamily="50" charset="-128"/>
              </a:rPr>
              <a:t>PDCA</a:t>
            </a:r>
            <a:r>
              <a:rPr lang="ja-JP" altLang="ja-JP" sz="1400" dirty="0">
                <a:latin typeface="メイリオ" panose="020B0604030504040204" pitchFamily="50" charset="-128"/>
                <a:ea typeface="メイリオ" panose="020B0604030504040204" pitchFamily="50" charset="-128"/>
              </a:rPr>
              <a:t>を日常的に行い、チームメンバーへの課題解決の重要性を意識づけすることで、常に業務改善を行う強いチームを作ることに尽力しました。</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ja-JP" sz="1400" b="1" dirty="0">
                <a:latin typeface="メイリオ" panose="020B0604030504040204" pitchFamily="50" charset="-128"/>
                <a:ea typeface="メイリオ" panose="020B0604030504040204" pitchFamily="50" charset="-128"/>
              </a:rPr>
              <a:t>④運用ファーストのフロントエンド設計</a:t>
            </a:r>
          </a:p>
          <a:p>
            <a:pPr>
              <a:lnSpc>
                <a:spcPts val="2300"/>
              </a:lnSpc>
            </a:pPr>
            <a:r>
              <a:rPr lang="ja-JP" altLang="ja-JP" sz="1400" dirty="0">
                <a:latin typeface="メイリオ" panose="020B0604030504040204" pitchFamily="50" charset="-128"/>
                <a:ea typeface="メイリオ" panose="020B0604030504040204" pitchFamily="50" charset="-128"/>
              </a:rPr>
              <a:t>運用を見据え、常に拡張性の高い設計かつ運用コストの極小化を意識してフロントエンド設計を行ってきました。</a:t>
            </a:r>
          </a:p>
          <a:p>
            <a:pPr>
              <a:lnSpc>
                <a:spcPts val="2300"/>
              </a:lnSpc>
            </a:pPr>
            <a:r>
              <a:rPr lang="ja-JP" altLang="ja-JP" sz="1400" dirty="0">
                <a:latin typeface="メイリオ" panose="020B0604030504040204" pitchFamily="50" charset="-128"/>
                <a:ea typeface="メイリオ" panose="020B0604030504040204" pitchFamily="50" charset="-128"/>
              </a:rPr>
              <a:t>数十社の制作会社における制作物の品質管理を行ってきた経験が、自身および周りのスタッフの品質向上に大きく寄与しており、自分が関わった案件の品質には絶対の自信があります。</a:t>
            </a:r>
          </a:p>
        </p:txBody>
      </p:sp>
    </p:spTree>
    <p:extLst>
      <p:ext uri="{BB962C8B-B14F-4D97-AF65-F5344CB8AC3E}">
        <p14:creationId xmlns:p14="http://schemas.microsoft.com/office/powerpoint/2010/main" val="101417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今後の展望</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55B473A1-39F2-49F9-985F-918101F562BD}"/>
              </a:ext>
            </a:extLst>
          </p:cNvPr>
          <p:cNvSpPr/>
          <p:nvPr/>
        </p:nvSpPr>
        <p:spPr>
          <a:xfrm>
            <a:off x="259772" y="1160338"/>
            <a:ext cx="9290628" cy="5087290"/>
          </a:xfrm>
          <a:prstGeom prst="rect">
            <a:avLst/>
          </a:prstGeom>
        </p:spPr>
        <p:txBody>
          <a:bodyPr wrap="square">
            <a:spAutoFit/>
          </a:bodyPr>
          <a:lstStyle/>
          <a:p>
            <a:pPr>
              <a:lnSpc>
                <a:spcPts val="2800"/>
              </a:lnSpc>
            </a:pPr>
            <a:r>
              <a:rPr lang="ja-JP" altLang="ja-JP" sz="1500" dirty="0">
                <a:latin typeface="メイリオ" panose="020B0604030504040204" pitchFamily="50" charset="-128"/>
                <a:ea typeface="メイリオ" panose="020B0604030504040204" pitchFamily="50" charset="-128"/>
              </a:rPr>
              <a:t>現在の業務であるオンサイトビジネスにおけるスタッフのマネジメント・社内における体制・人材調整業務を通し、今後はより人事領域に深く関わって仕事をしていきたいと考えています。主なきっかけは、中途採用面談や</a:t>
            </a: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面談で採用したスタッフが着任後に活躍している姿を目にした際、これ以上ない喜びを感じ、今後は「このフィールドを自身の仕事の中心にしていきたい」という強い思いを実感したことです。</a:t>
            </a:r>
          </a:p>
          <a:p>
            <a:pPr>
              <a:lnSpc>
                <a:spcPts val="2800"/>
              </a:lnSpc>
            </a:pPr>
            <a:r>
              <a:rPr lang="en-US" altLang="ja-JP" sz="1500" dirty="0">
                <a:latin typeface="メイリオ" panose="020B0604030504040204" pitchFamily="50" charset="-128"/>
                <a:ea typeface="メイリオ" panose="020B0604030504040204" pitchFamily="50" charset="-128"/>
              </a:rPr>
              <a:t> </a:t>
            </a:r>
            <a:endParaRPr lang="ja-JP" altLang="ja-JP" sz="1500" dirty="0">
              <a:latin typeface="メイリオ" panose="020B0604030504040204" pitchFamily="50" charset="-128"/>
              <a:ea typeface="メイリオ" panose="020B0604030504040204" pitchFamily="50" charset="-128"/>
            </a:endParaRPr>
          </a:p>
          <a:p>
            <a:pPr>
              <a:lnSpc>
                <a:spcPts val="2800"/>
              </a:lnSpc>
            </a:pPr>
            <a:r>
              <a:rPr lang="ja-JP" altLang="ja-JP" sz="1500" dirty="0">
                <a:latin typeface="メイリオ" panose="020B0604030504040204" pitchFamily="50" charset="-128"/>
                <a:ea typeface="メイリオ" panose="020B0604030504040204" pitchFamily="50" charset="-128"/>
              </a:rPr>
              <a:t>現業務ではスタッフのマネジメントをするとともに、多くの法人顧客との折衝経験も重ねてまいりました。</a:t>
            </a:r>
          </a:p>
          <a:p>
            <a:pPr>
              <a:lnSpc>
                <a:spcPts val="2800"/>
              </a:lnSpc>
            </a:pPr>
            <a:r>
              <a:rPr lang="ja-JP" altLang="ja-JP" sz="1500" dirty="0">
                <a:latin typeface="メイリオ" panose="020B0604030504040204" pitchFamily="50" charset="-128"/>
                <a:ea typeface="メイリオ" panose="020B0604030504040204" pitchFamily="50" charset="-128"/>
              </a:rPr>
              <a:t>これらの経験から得た「交渉スキル・対人コミュニケーションスキル」および、中途採用面接への参加や</a:t>
            </a: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面談を通して得た経験は、人事領域でも貢献できるかと存じます。自己研鑽および人事領域の理解を深めるため、資格取得（メンタルヘルスマネジメント検定、人事総務検定）も致しました。</a:t>
            </a:r>
          </a:p>
          <a:p>
            <a:pPr>
              <a:lnSpc>
                <a:spcPts val="2800"/>
              </a:lnSpc>
            </a:pPr>
            <a:br>
              <a:rPr lang="en-US" altLang="ja-JP" sz="1500" dirty="0">
                <a:latin typeface="メイリオ" panose="020B0604030504040204" pitchFamily="50" charset="-128"/>
                <a:ea typeface="メイリオ" panose="020B0604030504040204" pitchFamily="50" charset="-128"/>
              </a:rPr>
            </a:br>
            <a:r>
              <a:rPr lang="en-US" altLang="ja-JP" sz="1500" dirty="0">
                <a:latin typeface="メイリオ" panose="020B0604030504040204" pitchFamily="50" charset="-128"/>
                <a:ea typeface="メイリオ" panose="020B0604030504040204" pitchFamily="50" charset="-128"/>
              </a:rPr>
              <a:t>Web</a:t>
            </a:r>
            <a:r>
              <a:rPr lang="ja-JP" altLang="ja-JP" sz="1500" dirty="0">
                <a:latin typeface="メイリオ" panose="020B0604030504040204" pitchFamily="50" charset="-128"/>
                <a:ea typeface="メイリオ" panose="020B0604030504040204" pitchFamily="50" charset="-128"/>
              </a:rPr>
              <a:t>制作におけるフロントエンド経験を通して獲得した</a:t>
            </a:r>
            <a:r>
              <a:rPr lang="en-US" altLang="ja-JP" sz="1500" dirty="0">
                <a:latin typeface="メイリオ" panose="020B0604030504040204" pitchFamily="50" charset="-128"/>
                <a:ea typeface="メイリオ" panose="020B0604030504040204" pitchFamily="50" charset="-128"/>
              </a:rPr>
              <a:t>IT</a:t>
            </a:r>
            <a:r>
              <a:rPr lang="ja-JP" altLang="ja-JP" sz="1500" dirty="0">
                <a:latin typeface="メイリオ" panose="020B0604030504040204" pitchFamily="50" charset="-128"/>
                <a:ea typeface="メイリオ" panose="020B0604030504040204" pitchFamily="50" charset="-128"/>
              </a:rPr>
              <a:t>スキル・業務効率化スキル・キャッチアップスキル・現場でのスタッフマネジメントスキル・中途採用／</a:t>
            </a:r>
            <a:r>
              <a:rPr lang="en-US" altLang="ja-JP" sz="1500" dirty="0">
                <a:latin typeface="メイリオ" panose="020B0604030504040204" pitchFamily="50" charset="-128"/>
                <a:ea typeface="メイリオ" panose="020B0604030504040204" pitchFamily="50" charset="-128"/>
              </a:rPr>
              <a:t>SES</a:t>
            </a:r>
            <a:r>
              <a:rPr lang="ja-JP" altLang="ja-JP" sz="1500" dirty="0">
                <a:latin typeface="メイリオ" panose="020B0604030504040204" pitchFamily="50" charset="-128"/>
                <a:ea typeface="メイリオ" panose="020B0604030504040204" pitchFamily="50" charset="-128"/>
              </a:rPr>
              <a:t>面談を通して得た人材の目利きスキルを、</a:t>
            </a:r>
          </a:p>
          <a:p>
            <a:pPr>
              <a:lnSpc>
                <a:spcPts val="2800"/>
              </a:lnSpc>
            </a:pPr>
            <a:r>
              <a:rPr lang="ja-JP" altLang="ja-JP" sz="1500" dirty="0">
                <a:latin typeface="メイリオ" panose="020B0604030504040204" pitchFamily="50" charset="-128"/>
                <a:ea typeface="メイリオ" panose="020B0604030504040204" pitchFamily="50" charset="-128"/>
              </a:rPr>
              <a:t>今後は人事領域で存分に生かしていく所存ですが、まずは制作技術を生かしながら、少しずつ人事領域にシフトしていくなど柔軟に立ち回ることも想定しております。どうぞよろしくお願いいたします。</a:t>
            </a:r>
          </a:p>
        </p:txBody>
      </p:sp>
    </p:spTree>
    <p:extLst>
      <p:ext uri="{BB962C8B-B14F-4D97-AF65-F5344CB8AC3E}">
        <p14:creationId xmlns:p14="http://schemas.microsoft.com/office/powerpoint/2010/main" val="97578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4271430-007A-49D9-B12F-B7E9F54AB2C4}"/>
              </a:ext>
            </a:extLst>
          </p:cNvPr>
          <p:cNvSpPr/>
          <p:nvPr/>
        </p:nvSpPr>
        <p:spPr>
          <a:xfrm>
            <a:off x="287719" y="1032703"/>
            <a:ext cx="8849158" cy="5155257"/>
          </a:xfrm>
          <a:prstGeom prst="rect">
            <a:avLst/>
          </a:prstGeom>
        </p:spPr>
        <p:txBody>
          <a:bodyPr wrap="square">
            <a:spAutoFit/>
          </a:bodyPr>
          <a:lstStyle/>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経歴概要</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経験業務</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職務経歴</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マネジメント実績</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テクニカルスキル</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保有資格</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経験・知識・技術</a:t>
            </a:r>
            <a:endParaRPr lang="en-US" altLang="ja-JP" sz="1600" dirty="0">
              <a:latin typeface="メイリオ" panose="020B0604030504040204" pitchFamily="50" charset="-128"/>
              <a:ea typeface="メイリオ" panose="020B0604030504040204" pitchFamily="50" charset="-128"/>
            </a:endParaRP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自己</a:t>
            </a:r>
            <a:r>
              <a:rPr lang="en-US" altLang="ja-JP" sz="1600" dirty="0">
                <a:latin typeface="メイリオ" panose="020B0604030504040204" pitchFamily="50" charset="-128"/>
                <a:ea typeface="メイリオ" panose="020B0604030504040204" pitchFamily="50" charset="-128"/>
              </a:rPr>
              <a:t>PR</a:t>
            </a:r>
          </a:p>
          <a:p>
            <a:pPr marL="342900" indent="-342900">
              <a:lnSpc>
                <a:spcPts val="4000"/>
              </a:lnSpc>
              <a:buAutoNum type="arabicPeriod"/>
            </a:pPr>
            <a:r>
              <a:rPr lang="ja-JP" altLang="en-US" sz="1600" dirty="0">
                <a:latin typeface="メイリオ" panose="020B0604030504040204" pitchFamily="50" charset="-128"/>
                <a:ea typeface="メイリオ" panose="020B0604030504040204" pitchFamily="50" charset="-128"/>
              </a:rPr>
              <a:t>今後の展望</a:t>
            </a:r>
            <a:endParaRPr lang="en-US" altLang="ja-JP" sz="1600" dirty="0">
              <a:latin typeface="メイリオ" panose="020B0604030504040204" pitchFamily="50" charset="-128"/>
              <a:ea typeface="メイリオ" panose="020B0604030504040204" pitchFamily="50" charset="-128"/>
            </a:endParaRPr>
          </a:p>
          <a:p>
            <a:pPr marL="285750" indent="-285750">
              <a:lnSpc>
                <a:spcPts val="4000"/>
              </a:lnSpc>
              <a:buFont typeface="Arial" panose="020B0604020202020204" pitchFamily="34" charset="0"/>
              <a:buChar char="•"/>
            </a:pPr>
            <a:endParaRPr lang="en-US" altLang="ja-JP" sz="1600" dirty="0">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目次</a:t>
            </a:r>
          </a:p>
        </p:txBody>
      </p:sp>
    </p:spTree>
    <p:extLst>
      <p:ext uri="{BB962C8B-B14F-4D97-AF65-F5344CB8AC3E}">
        <p14:creationId xmlns:p14="http://schemas.microsoft.com/office/powerpoint/2010/main" val="92154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経歴概要</a:t>
            </a:r>
          </a:p>
        </p:txBody>
      </p:sp>
      <p:sp>
        <p:nvSpPr>
          <p:cNvPr id="6" name="正方形/長方形 5">
            <a:extLst>
              <a:ext uri="{FF2B5EF4-FFF2-40B4-BE49-F238E27FC236}">
                <a16:creationId xmlns:a16="http://schemas.microsoft.com/office/drawing/2014/main" id="{4276460A-72B1-4292-B699-F65C9B8343D6}"/>
              </a:ext>
            </a:extLst>
          </p:cNvPr>
          <p:cNvSpPr/>
          <p:nvPr/>
        </p:nvSpPr>
        <p:spPr>
          <a:xfrm>
            <a:off x="252129" y="1224131"/>
            <a:ext cx="9298270" cy="1600438"/>
          </a:xfrm>
          <a:prstGeom prst="rect">
            <a:avLst/>
          </a:prstGeom>
        </p:spPr>
        <p:txBody>
          <a:bodyPr wrap="square">
            <a:spAutoFit/>
          </a:bodyPr>
          <a:lstStyle/>
          <a:p>
            <a:pPr>
              <a:lnSpc>
                <a:spcPts val="3000"/>
              </a:lnSpc>
            </a:pPr>
            <a:r>
              <a:rPr lang="ja-JP" altLang="ja-JP" sz="1700" dirty="0">
                <a:latin typeface="メイリオ" panose="020B0604030504040204" pitchFamily="50" charset="-128"/>
                <a:ea typeface="メイリオ" panose="020B0604030504040204" pitchFamily="50" charset="-128"/>
              </a:rPr>
              <a:t>キャリアの大半は</a:t>
            </a:r>
            <a:r>
              <a:rPr lang="en-US" altLang="ja-JP" sz="1700" dirty="0">
                <a:latin typeface="メイリオ" panose="020B0604030504040204" pitchFamily="50" charset="-128"/>
                <a:ea typeface="メイリオ" panose="020B0604030504040204" pitchFamily="50" charset="-128"/>
              </a:rPr>
              <a:t>Web</a:t>
            </a:r>
            <a:r>
              <a:rPr lang="ja-JP" altLang="ja-JP" sz="1700" dirty="0">
                <a:latin typeface="メイリオ" panose="020B0604030504040204" pitchFamily="50" charset="-128"/>
                <a:ea typeface="メイリオ" panose="020B0604030504040204" pitchFamily="50" charset="-128"/>
              </a:rPr>
              <a:t>サイト制作会社にて、フロントエンドエンジニアとして制作業務を経験してまいりました。現在は実制作からは一歩引き、オンサイト（業務委託による常駐支援）を扱う部門のマネージャーとして、各チームのマネジメントをしながら体制構築、社内人材調整、</a:t>
            </a:r>
            <a:r>
              <a:rPr lang="en-US" altLang="ja-JP" sz="1700" dirty="0">
                <a:latin typeface="メイリオ" panose="020B0604030504040204" pitchFamily="50" charset="-128"/>
                <a:ea typeface="メイリオ" panose="020B0604030504040204" pitchFamily="50" charset="-128"/>
              </a:rPr>
              <a:t>SES</a:t>
            </a:r>
            <a:r>
              <a:rPr lang="ja-JP" altLang="ja-JP" sz="1700" dirty="0">
                <a:latin typeface="メイリオ" panose="020B0604030504040204" pitchFamily="50" charset="-128"/>
                <a:ea typeface="メイリオ" panose="020B0604030504040204" pitchFamily="50" charset="-128"/>
              </a:rPr>
              <a:t>面談、顧客窓口、人材教育、中途採用など、多岐に渡って業務対応しております。</a:t>
            </a:r>
          </a:p>
        </p:txBody>
      </p:sp>
      <p:sp>
        <p:nvSpPr>
          <p:cNvPr id="7" name="正方形/長方形 6">
            <a:extLst>
              <a:ext uri="{FF2B5EF4-FFF2-40B4-BE49-F238E27FC236}">
                <a16:creationId xmlns:a16="http://schemas.microsoft.com/office/drawing/2014/main" id="{D48F46E8-EB39-4F73-A8D8-1D1D7F4B1930}"/>
              </a:ext>
            </a:extLst>
          </p:cNvPr>
          <p:cNvSpPr/>
          <p:nvPr/>
        </p:nvSpPr>
        <p:spPr>
          <a:xfrm>
            <a:off x="252129" y="3317802"/>
            <a:ext cx="4243383" cy="336631"/>
          </a:xfrm>
          <a:prstGeom prst="rect">
            <a:avLst/>
          </a:prstGeom>
        </p:spPr>
        <p:txBody>
          <a:bodyPr wrap="square">
            <a:spAutoFit/>
          </a:bodyPr>
          <a:lstStyle/>
          <a:p>
            <a:pPr>
              <a:lnSpc>
                <a:spcPts val="1900"/>
              </a:lnSpc>
            </a:pPr>
            <a:r>
              <a:rPr lang="ja-JP" altLang="en-US" sz="16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略歴</a:t>
            </a:r>
            <a:endParaRPr lang="en-US" altLang="ja-JP" sz="16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 name="正方形/長方形 1">
            <a:extLst>
              <a:ext uri="{FF2B5EF4-FFF2-40B4-BE49-F238E27FC236}">
                <a16:creationId xmlns:a16="http://schemas.microsoft.com/office/drawing/2014/main" id="{773F3555-4556-45FE-A77B-AD2BAC4FC4FA}"/>
              </a:ext>
            </a:extLst>
          </p:cNvPr>
          <p:cNvSpPr/>
          <p:nvPr/>
        </p:nvSpPr>
        <p:spPr>
          <a:xfrm>
            <a:off x="270601" y="3647452"/>
            <a:ext cx="8106780" cy="2531462"/>
          </a:xfrm>
          <a:prstGeom prst="rect">
            <a:avLst/>
          </a:prstGeom>
        </p:spPr>
        <p:txBody>
          <a:bodyPr wrap="square">
            <a:spAutoFit/>
          </a:bodyPr>
          <a:lstStyle/>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03</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立教大学法学部法学科卒業</a:t>
            </a:r>
            <a:b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04</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アフラック入社　営業部門へ配属</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2006</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12</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アフラック退職</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2007</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03</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株式会社イージーゲート入社　制作部門へ配属</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2008</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05</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株式会社イージーゲート退職</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2008</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05</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株式会社ミツエーリンクス入社　本社制作部門へ配属</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spcAft>
                <a:spcPts val="0"/>
              </a:spcAft>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2011</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11</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キリンホールディングス様オンサイト勤務開始（チーム立ち上げより参画）</a:t>
            </a:r>
            <a:endParaRPr lang="ja-JP" altLang="ja-JP" sz="1400" kern="100" dirty="0">
              <a:latin typeface="メイリオ" panose="020B0604030504040204" pitchFamily="50" charset="-128"/>
              <a:ea typeface="メイリオ" panose="020B0604030504040204" pitchFamily="50" charset="-128"/>
              <a:cs typeface="Times New Roman" panose="02020603050405020304" pitchFamily="18" charset="0"/>
            </a:endParaRPr>
          </a:p>
          <a:p>
            <a:pPr>
              <a:lnSpc>
                <a:spcPts val="2400"/>
              </a:lnSpc>
            </a:pP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2019</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01</a:t>
            </a:r>
            <a:r>
              <a:rPr lang="ja-JP" altLang="ja-JP" sz="14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　オンサイト部門マネージャーに着任～現在に至る</a:t>
            </a:r>
            <a:endParaRPr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860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経験業務</a:t>
            </a:r>
            <a:endParaRPr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8462EDC3-E1E0-4365-ACB4-B2837F395FCB}"/>
              </a:ext>
            </a:extLst>
          </p:cNvPr>
          <p:cNvSpPr/>
          <p:nvPr/>
        </p:nvSpPr>
        <p:spPr>
          <a:xfrm>
            <a:off x="324425" y="1181803"/>
            <a:ext cx="4524665" cy="3254444"/>
          </a:xfrm>
          <a:prstGeom prst="rect">
            <a:avLst/>
          </a:prstGeom>
          <a:solidFill>
            <a:srgbClr val="D9E7FA"/>
          </a:solidFill>
        </p:spPr>
        <p:txBody>
          <a:bodyPr wrap="square" lIns="180000" tIns="72000" rIns="180000" bIns="108000">
            <a:spAutoFit/>
          </a:bodyPr>
          <a:lstStyle/>
          <a:p>
            <a:pPr algn="just">
              <a:lnSpc>
                <a:spcPts val="2600"/>
              </a:lnSpc>
              <a:spcAft>
                <a:spcPts val="0"/>
              </a:spcAft>
            </a:pPr>
            <a:r>
              <a:rPr lang="ja-JP"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マネジメント業務</a:t>
            </a:r>
            <a:endParaRPr lang="ja-JP" altLang="ja-JP" sz="1200" b="1"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SES</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採用面談、中途採用面接</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新人スタッフ教育</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オンサイトビジネスの営業窓口対応</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オンサイト各チームのマネジメント</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オンサイト人材配置における社内調整</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マニュアル等各種ドキュメント作成</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新卒研修へのスポットでの参加</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nSpc>
                <a:spcPts val="2600"/>
              </a:lnSpc>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案件管理、スタッフ稼働管理</a:t>
            </a:r>
            <a:endParaRPr lang="ja-JP" altLang="en-US" sz="1200" dirty="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3DD8CBFF-7B6A-4409-BD2E-6A5D8184A822}"/>
              </a:ext>
            </a:extLst>
          </p:cNvPr>
          <p:cNvSpPr/>
          <p:nvPr/>
        </p:nvSpPr>
        <p:spPr>
          <a:xfrm>
            <a:off x="5149272" y="1181802"/>
            <a:ext cx="4432304" cy="3240000"/>
          </a:xfrm>
          <a:prstGeom prst="rect">
            <a:avLst/>
          </a:prstGeom>
          <a:solidFill>
            <a:srgbClr val="D9E7FA"/>
          </a:solidFill>
        </p:spPr>
        <p:txBody>
          <a:bodyPr wrap="square" lIns="180000" tIns="72000" rIns="180000" bIns="108000">
            <a:spAutoFit/>
          </a:bodyPr>
          <a:lstStyle/>
          <a:p>
            <a:pPr algn="just">
              <a:lnSpc>
                <a:spcPts val="2600"/>
              </a:lnSpc>
              <a:spcAft>
                <a:spcPts val="0"/>
              </a:spcAft>
            </a:pPr>
            <a:r>
              <a:rPr lang="en-US"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サイト制作業務</a:t>
            </a:r>
            <a:endParaRPr lang="ja-JP" altLang="ja-JP" sz="1200" b="1"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サイトフロントエンド設計</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サイトデザイン</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nSpc>
                <a:spcPts val="2600"/>
              </a:lnSpc>
              <a:buFont typeface="Arial" panose="020B0604020202020204" pitchFamily="34" charset="0"/>
              <a:buChar char="•"/>
            </a:pPr>
            <a:r>
              <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サイト運用</a:t>
            </a:r>
            <a:endParaRPr lang="en-US" altLang="ja-JP" sz="1200" kern="100" dirty="0">
              <a:latin typeface="メイリオ" panose="020B0604030504040204" pitchFamily="50" charset="-128"/>
              <a:ea typeface="メイリオ" panose="020B0604030504040204" pitchFamily="50" charset="-128"/>
              <a:cs typeface="ＭＳ ゴシック" panose="020B0609070205080204" pitchFamily="49" charset="-128"/>
            </a:endParaRPr>
          </a:p>
          <a:p>
            <a:pPr marL="171450" indent="-171450">
              <a:lnSpc>
                <a:spcPts val="2600"/>
              </a:lnSpc>
              <a:buFont typeface="Arial" panose="020B0604020202020204" pitchFamily="34" charset="0"/>
              <a:buChar char="•"/>
            </a:pPr>
            <a:r>
              <a:rPr lang="ja-JP" altLang="en-US" sz="1200" kern="100" dirty="0">
                <a:latin typeface="メイリオ" panose="020B0604030504040204" pitchFamily="50" charset="-128"/>
                <a:ea typeface="メイリオ" panose="020B0604030504040204" pitchFamily="50" charset="-128"/>
              </a:rPr>
              <a:t>フロントエンドスキルを活用した業務改善</a:t>
            </a:r>
            <a:endParaRPr lang="en-US" altLang="ja-JP" sz="1200" kern="100" dirty="0">
              <a:latin typeface="メイリオ" panose="020B0604030504040204" pitchFamily="50" charset="-128"/>
              <a:ea typeface="メイリオ" panose="020B0604030504040204" pitchFamily="50" charset="-128"/>
            </a:endParaRPr>
          </a:p>
          <a:p>
            <a:pPr marL="171450" indent="-171450">
              <a:lnSpc>
                <a:spcPts val="2600"/>
              </a:lnSpc>
              <a:buFont typeface="Arial" panose="020B0604020202020204" pitchFamily="34" charset="0"/>
              <a:buChar char="•"/>
            </a:pPr>
            <a:r>
              <a:rPr lang="ja-JP" altLang="en-US" sz="1200" kern="100" dirty="0">
                <a:latin typeface="メイリオ" panose="020B0604030504040204" pitchFamily="50" charset="-128"/>
                <a:ea typeface="メイリオ" panose="020B0604030504040204" pitchFamily="50" charset="-128"/>
              </a:rPr>
              <a:t>効率化ツール開発</a:t>
            </a:r>
            <a:endParaRPr lang="ja-JP" altLang="en-US" sz="1200"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008A1F75-F4A1-4678-A15A-03C9218DA620}"/>
              </a:ext>
            </a:extLst>
          </p:cNvPr>
          <p:cNvSpPr/>
          <p:nvPr/>
        </p:nvSpPr>
        <p:spPr>
          <a:xfrm>
            <a:off x="324425" y="4679670"/>
            <a:ext cx="4524666" cy="1848043"/>
          </a:xfrm>
          <a:prstGeom prst="rect">
            <a:avLst/>
          </a:prstGeom>
          <a:solidFill>
            <a:srgbClr val="D9E7FA"/>
          </a:solidFill>
        </p:spPr>
        <p:txBody>
          <a:bodyPr wrap="square" lIns="180000" tIns="72000" rIns="180000" bIns="108000">
            <a:spAutoFit/>
          </a:bodyPr>
          <a:lstStyle/>
          <a:p>
            <a:pPr>
              <a:lnSpc>
                <a:spcPts val="2600"/>
              </a:lnSpc>
            </a:pPr>
            <a:r>
              <a:rPr lang="ja-JP" altLang="ja-JP" sz="1200" b="1" dirty="0">
                <a:latin typeface="メイリオ" panose="020B0604030504040204" pitchFamily="50" charset="-128"/>
                <a:ea typeface="メイリオ" panose="020B0604030504040204" pitchFamily="50" charset="-128"/>
              </a:rPr>
              <a:t>営業業務</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見積注文対応</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納品処理（検収処理）対応</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請求書送付</a:t>
            </a:r>
          </a:p>
          <a:p>
            <a:pPr marL="171450" indent="-171450">
              <a:lnSpc>
                <a:spcPts val="2600"/>
              </a:lnSpc>
              <a:buFont typeface="Arial" panose="020B0604020202020204" pitchFamily="34" charset="0"/>
              <a:buChar char="•"/>
            </a:pPr>
            <a:r>
              <a:rPr lang="ja-JP" altLang="ja-JP" sz="1200" dirty="0">
                <a:latin typeface="メイリオ" panose="020B0604030504040204" pitchFamily="50" charset="-128"/>
                <a:ea typeface="メイリオ" panose="020B0604030504040204" pitchFamily="50" charset="-128"/>
              </a:rPr>
              <a:t>提案書作成</a:t>
            </a:r>
            <a:endParaRPr lang="ja-JP" altLang="en-US" sz="1200" dirty="0">
              <a:latin typeface="メイリオ" panose="020B0604030504040204" pitchFamily="50" charset="-128"/>
              <a:ea typeface="メイリオ" panose="020B0604030504040204" pitchFamily="50" charset="-128"/>
            </a:endParaRPr>
          </a:p>
        </p:txBody>
      </p:sp>
      <p:sp>
        <p:nvSpPr>
          <p:cNvPr id="9" name="正方形/長方形 8">
            <a:extLst>
              <a:ext uri="{FF2B5EF4-FFF2-40B4-BE49-F238E27FC236}">
                <a16:creationId xmlns:a16="http://schemas.microsoft.com/office/drawing/2014/main" id="{C6949629-625E-4430-AF2A-7DBA00A4B825}"/>
              </a:ext>
            </a:extLst>
          </p:cNvPr>
          <p:cNvSpPr/>
          <p:nvPr/>
        </p:nvSpPr>
        <p:spPr>
          <a:xfrm>
            <a:off x="5149272" y="4698142"/>
            <a:ext cx="4432304" cy="1848043"/>
          </a:xfrm>
          <a:prstGeom prst="rect">
            <a:avLst/>
          </a:prstGeom>
          <a:solidFill>
            <a:srgbClr val="D9E7FA"/>
          </a:solidFill>
        </p:spPr>
        <p:txBody>
          <a:bodyPr wrap="square" lIns="180000" tIns="72000" rIns="180000" bIns="108000">
            <a:spAutoFit/>
          </a:bodyPr>
          <a:lstStyle/>
          <a:p>
            <a:pPr algn="just">
              <a:lnSpc>
                <a:spcPts val="2600"/>
              </a:lnSpc>
              <a:spcAft>
                <a:spcPts val="0"/>
              </a:spcAft>
            </a:pPr>
            <a:r>
              <a:rPr lang="en-US"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Web</a:t>
            </a:r>
            <a:r>
              <a:rPr lang="ja-JP" altLang="ja-JP" sz="1200" b="1" kern="100" dirty="0">
                <a:latin typeface="メイリオ" panose="020B0604030504040204" pitchFamily="50" charset="-128"/>
                <a:ea typeface="メイリオ" panose="020B0604030504040204" pitchFamily="50" charset="-128"/>
                <a:cs typeface="ＭＳ ゴシック" panose="020B0609070205080204" pitchFamily="49" charset="-128"/>
              </a:rPr>
              <a:t>サイト運用ディレクション</a:t>
            </a:r>
            <a:endParaRPr lang="ja-JP" altLang="ja-JP" sz="1200" b="1"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タスク管理</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案件スケジュール調整</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gn="just">
              <a:lnSpc>
                <a:spcPts val="2600"/>
              </a:lnSpc>
              <a:spcAft>
                <a:spcPts val="0"/>
              </a:spcAft>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窓口対応</a:t>
            </a:r>
            <a:endParaRPr lang="ja-JP" altLang="ja-JP" sz="1200" kern="100" dirty="0">
              <a:latin typeface="メイリオ" panose="020B0604030504040204" pitchFamily="50" charset="-128"/>
              <a:ea typeface="メイリオ" panose="020B0604030504040204" pitchFamily="50" charset="-128"/>
              <a:cs typeface="Times New Roman" panose="02020603050405020304" pitchFamily="18" charset="0"/>
            </a:endParaRPr>
          </a:p>
          <a:p>
            <a:pPr marL="171450" indent="-171450">
              <a:lnSpc>
                <a:spcPts val="2600"/>
              </a:lnSpc>
              <a:buFont typeface="Arial" panose="020B0604020202020204" pitchFamily="34" charset="0"/>
              <a:buChar char="•"/>
            </a:pPr>
            <a:r>
              <a:rPr lang="ja-JP" altLang="ja-JP" sz="1200" kern="100" dirty="0">
                <a:latin typeface="メイリオ" panose="020B0604030504040204" pitchFamily="50" charset="-128"/>
                <a:ea typeface="メイリオ" panose="020B0604030504040204" pitchFamily="50" charset="-128"/>
                <a:cs typeface="ＭＳ ゴシック" panose="020B0609070205080204" pitchFamily="49" charset="-128"/>
              </a:rPr>
              <a:t>制作担当者のアサイン</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3526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1/6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6472237" y="1589353"/>
            <a:ext cx="3128964" cy="49810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6557965" y="5430927"/>
            <a:ext cx="183118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月～現在</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6550822" y="520579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6543678" y="1872193"/>
            <a:ext cx="3414712" cy="694101"/>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オンサイトビジネスを扱う部門のマネージャーとして、</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各オンサイトチーム（合計約</a:t>
            </a:r>
            <a:r>
              <a:rPr lang="en-US" altLang="ja-JP" sz="975" dirty="0">
                <a:latin typeface="メイリオ" panose="020B0604030504040204" pitchFamily="50" charset="-128"/>
                <a:ea typeface="メイリオ" panose="020B0604030504040204" pitchFamily="50" charset="-128"/>
              </a:rPr>
              <a:t>40</a:t>
            </a:r>
            <a:r>
              <a:rPr lang="ja-JP" altLang="en-US" sz="975" dirty="0">
                <a:latin typeface="メイリオ" panose="020B0604030504040204" pitchFamily="50" charset="-128"/>
                <a:ea typeface="メイリオ" panose="020B0604030504040204" pitchFamily="50" charset="-128"/>
              </a:rPr>
              <a:t>名）のマネジメント</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および営業顧客窓口を対応</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6536535" y="164061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487356"/>
            <a:ext cx="4243383" cy="2381421"/>
          </a:xfrm>
          <a:prstGeom prst="rect">
            <a:avLst/>
          </a:prstGeom>
        </p:spPr>
        <p:txBody>
          <a:bodyPr wrap="square">
            <a:spAutoFit/>
          </a:bodyPr>
          <a:lstStyle/>
          <a:p>
            <a:pPr>
              <a:lnSpc>
                <a:spcPts val="1800"/>
              </a:lnSpc>
            </a:pPr>
            <a:r>
              <a:rPr lang="ja-JP" altLang="en-US" sz="114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主な案件</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富士ゼロックス様（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5</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楽天銀行様（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楽天証券様（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7</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楽天</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Edy</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証券様（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4</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住信</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ネット銀行様（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イオン銀行様（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6</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ソニーネットワークコミュニケーションズ様（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9</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学校法人立教学院様（</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名常駐）</a:t>
            </a:r>
          </a:p>
        </p:txBody>
      </p:sp>
      <p:sp>
        <p:nvSpPr>
          <p:cNvPr id="42" name="正方形/長方形 41">
            <a:extLst>
              <a:ext uri="{FF2B5EF4-FFF2-40B4-BE49-F238E27FC236}">
                <a16:creationId xmlns:a16="http://schemas.microsoft.com/office/drawing/2014/main" id="{387B7FEE-F62C-44E9-AD77-014CE3F1D199}"/>
              </a:ext>
            </a:extLst>
          </p:cNvPr>
          <p:cNvSpPr/>
          <p:nvPr/>
        </p:nvSpPr>
        <p:spPr>
          <a:xfrm>
            <a:off x="6557963" y="2628154"/>
            <a:ext cx="3731346" cy="2540760"/>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体制構築／変更における社内各所における人材調整</a:t>
            </a:r>
            <a:endPar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1on1</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実施によるスタッフのメンタルケア・</a:t>
            </a:r>
            <a:b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キャリアコンサルティング</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新規オンサイト案件の体制（人材）提案</a:t>
            </a: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契約における人材面談（</a:t>
            </a: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100</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名以上実施）</a:t>
            </a:r>
            <a:endPar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契約スタッフの契約管理</a:t>
            </a:r>
          </a:p>
          <a:p>
            <a:pPr marL="232161" indent="-232161">
              <a:lnSpc>
                <a:spcPts val="1625"/>
              </a:lnSpc>
              <a:buFont typeface="Arial" panose="020B0604020202020204" pitchFamily="34" charset="0"/>
              <a:buChar char="•"/>
            </a:pPr>
            <a:r>
              <a:rPr lang="en-US" altLang="ja-JP"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個別契約書締結対応</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中途採用面接</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各スタッフのマネジメント、人事考課</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個別受託案件の営業窓口</a:t>
            </a:r>
          </a:p>
          <a:p>
            <a:pPr marL="232161" indent="-232161">
              <a:lnSpc>
                <a:spcPts val="1625"/>
              </a:lnSpc>
              <a:buFont typeface="Arial" panose="020B0604020202020204" pitchFamily="34" charset="0"/>
              <a:buChar char="•"/>
            </a:pPr>
            <a:r>
              <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受発注、検収、請求書対応</a:t>
            </a:r>
          </a:p>
        </p:txBody>
      </p:sp>
      <p:sp>
        <p:nvSpPr>
          <p:cNvPr id="43" name="正方形/長方形 42">
            <a:extLst>
              <a:ext uri="{FF2B5EF4-FFF2-40B4-BE49-F238E27FC236}">
                <a16:creationId xmlns:a16="http://schemas.microsoft.com/office/drawing/2014/main" id="{7D791F4A-FC7E-45AE-A351-8FF86723EE5C}"/>
              </a:ext>
            </a:extLst>
          </p:cNvPr>
          <p:cNvSpPr/>
          <p:nvPr/>
        </p:nvSpPr>
        <p:spPr>
          <a:xfrm>
            <a:off x="279836" y="3908080"/>
            <a:ext cx="6102490" cy="2843086"/>
          </a:xfrm>
          <a:prstGeom prst="rect">
            <a:avLst/>
          </a:prstGeom>
        </p:spPr>
        <p:txBody>
          <a:bodyPr wrap="square">
            <a:spAutoFit/>
          </a:bodyPr>
          <a:lstStyle/>
          <a:p>
            <a:pPr>
              <a:lnSpc>
                <a:spcPts val="1800"/>
              </a:lnSpc>
            </a:pPr>
            <a:r>
              <a:rPr lang="ja-JP" altLang="en-US" sz="114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主な実績</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顧客、スタッフ、社内</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方向における人材調整～着任まで一連のフローにおけるタスク処理</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各拠点の必要人材におけるスペックのヒアリング⇒適切な人材の選定</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中途デザイナー採用⇒迅速な常駐チームへのジョインによる売上貢献（イオン銀行様）</a:t>
            </a:r>
          </a:p>
          <a:p>
            <a:pPr marL="232161" indent="-232161">
              <a:lnSpc>
                <a:spcPts val="1800"/>
              </a:lnSpc>
              <a:buFont typeface="Arial" panose="020B0604020202020204" pitchFamily="34" charset="0"/>
              <a:buChar char="•"/>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B</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拠点の増員要請に伴う</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拠点からの常駐デザイナースイッチ⇒増員（楽天証券様）</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中途採用面談参加による中途デザイナーの人材獲得</a:t>
            </a:r>
          </a:p>
          <a:p>
            <a:pPr marL="232161" indent="-232161">
              <a:lnSpc>
                <a:spcPts val="1800"/>
              </a:lnSpc>
              <a:buFont typeface="Arial" panose="020B0604020202020204" pitchFamily="34" charset="0"/>
              <a:buChar char="•"/>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SES</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面談による採用成功率向上＝現場への人材マッチ率向上</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独自のスキルアップ施策による常駐スタッフの制作スキル向上</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顧客との交渉による固定委託費用のアップ：</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300</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370</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万（住信</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SBI</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ネット銀行様）</a:t>
            </a:r>
          </a:p>
          <a:p>
            <a:pPr marL="232161" indent="-232161">
              <a:lnSpc>
                <a:spcPts val="1800"/>
              </a:lnSpc>
              <a:buFont typeface="Arial" panose="020B0604020202020204" pitchFamily="34" charset="0"/>
              <a:buChar char="•"/>
            </a:pP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外注スタッフ仕入れ費用のコストカット</a:t>
            </a:r>
            <a:b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└社内、オンサイトチーム、顧客などの関係各所と調整しプロパーへのリプレイスを実行</a:t>
            </a:r>
            <a:b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└年間約</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3,000</a:t>
            </a:r>
            <a:r>
              <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万円のコストカットを実現</a:t>
            </a:r>
          </a:p>
        </p:txBody>
      </p:sp>
    </p:spTree>
    <p:extLst>
      <p:ext uri="{BB962C8B-B14F-4D97-AF65-F5344CB8AC3E}">
        <p14:creationId xmlns:p14="http://schemas.microsoft.com/office/powerpoint/2010/main" val="7521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2/6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765913"/>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月末</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454078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キリン</a:t>
            </a:r>
            <a:r>
              <a:rPr lang="en-US" altLang="ja-JP"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会員サービスサイト「</a:t>
            </a:r>
            <a:r>
              <a:rPr lang="en-US" altLang="ja-JP"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My KIRIN</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https://m.kirin.co.jp/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90" y="3034559"/>
            <a:ext cx="3731346" cy="1432443"/>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バックエンドシステムの担当会社との折衝</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改善業務全般（フロントエンド設計、サイト運用、</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外注制作会社への技術的指南、スタッフ教育</a:t>
            </a:r>
            <a:endParaRPr lang="ja-JP" altLang="en-US" sz="975"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3" y="5343184"/>
            <a:ext cx="3128964" cy="1223412"/>
          </a:xfrm>
          <a:prstGeom prst="rect">
            <a:avLst/>
          </a:prstGeom>
        </p:spPr>
        <p:txBody>
          <a:bodyPr wrap="square">
            <a:spAutoFit/>
          </a:bodyPr>
          <a:lstStyle/>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2011</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年の</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11</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月の初公開、</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2014</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年のバックエンドシステムのリプレイスやサイトリニューアル含め、全てのプロジェクトに参画</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公開より</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7</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年経過した</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2020</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7</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月現在、未だに設計が破綻しない運用を実現</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5118052"/>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9" name="フリーフォーム: 図形 29">
            <a:extLst>
              <a:ext uri="{FF2B5EF4-FFF2-40B4-BE49-F238E27FC236}">
                <a16:creationId xmlns:a16="http://schemas.microsoft.com/office/drawing/2014/main" id="{BD7F9ECA-2D58-42DC-906B-9D3E4A6AD8A9}"/>
              </a:ext>
            </a:extLst>
          </p:cNvPr>
          <p:cNvSpPr/>
          <p:nvPr/>
        </p:nvSpPr>
        <p:spPr bwMode="auto">
          <a:xfrm flipV="1">
            <a:off x="4915909"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20AC2509-20BD-457F-B185-CF3EDAF4F096}"/>
              </a:ext>
            </a:extLst>
          </p:cNvPr>
          <p:cNvSpPr/>
          <p:nvPr/>
        </p:nvSpPr>
        <p:spPr>
          <a:xfrm>
            <a:off x="5001636" y="4535008"/>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2013</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11</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月末</a:t>
            </a:r>
          </a:p>
        </p:txBody>
      </p:sp>
      <p:sp>
        <p:nvSpPr>
          <p:cNvPr id="31" name="正方形/長方形 30">
            <a:extLst>
              <a:ext uri="{FF2B5EF4-FFF2-40B4-BE49-F238E27FC236}">
                <a16:creationId xmlns:a16="http://schemas.microsoft.com/office/drawing/2014/main" id="{835D6611-C8AF-460C-AC53-CBC5CED0EE19}"/>
              </a:ext>
            </a:extLst>
          </p:cNvPr>
          <p:cNvSpPr/>
          <p:nvPr/>
        </p:nvSpPr>
        <p:spPr>
          <a:xfrm>
            <a:off x="4994494" y="4309876"/>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4" name="正方形/長方形 43">
            <a:extLst>
              <a:ext uri="{FF2B5EF4-FFF2-40B4-BE49-F238E27FC236}">
                <a16:creationId xmlns:a16="http://schemas.microsoft.com/office/drawing/2014/main" id="{7EA3F727-C9C6-44CF-8B42-FCD5CEC9831B}"/>
              </a:ext>
            </a:extLst>
          </p:cNvPr>
          <p:cNvSpPr/>
          <p:nvPr/>
        </p:nvSpPr>
        <p:spPr>
          <a:xfrm>
            <a:off x="4987350" y="2463323"/>
            <a:ext cx="4560886"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a:t>
            </a:r>
            <a:endParaRPr lang="en-US" altLang="ja-JP" sz="975" dirty="0">
              <a:latin typeface="メイリオ" panose="020B0604030504040204" pitchFamily="50" charset="-128"/>
              <a:ea typeface="メイリオ" panose="020B0604030504040204" pitchFamily="50" charset="-128"/>
            </a:endParaRPr>
          </a:p>
          <a:p>
            <a:pPr algn="just">
              <a:lnSpc>
                <a:spcPts val="1625"/>
              </a:lnSpc>
            </a:pPr>
            <a:r>
              <a:rPr lang="ja-JP" altLang="en-US" sz="975" dirty="0">
                <a:latin typeface="メイリオ" panose="020B0604030504040204" pitchFamily="50" charset="-128"/>
                <a:ea typeface="メイリオ" panose="020B0604030504040204" pitchFamily="50" charset="-128"/>
              </a:rPr>
              <a:t>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344D9DD-4D90-47B7-A44B-A3D5A2883C9A}"/>
              </a:ext>
            </a:extLst>
          </p:cNvPr>
          <p:cNvSpPr/>
          <p:nvPr/>
        </p:nvSpPr>
        <p:spPr>
          <a:xfrm>
            <a:off x="4980207"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6" name="正方形/長方形 45">
            <a:extLst>
              <a:ext uri="{FF2B5EF4-FFF2-40B4-BE49-F238E27FC236}">
                <a16:creationId xmlns:a16="http://schemas.microsoft.com/office/drawing/2014/main" id="{B093877A-A185-419E-972E-3BBFA6A69425}"/>
              </a:ext>
            </a:extLst>
          </p:cNvPr>
          <p:cNvSpPr/>
          <p:nvPr/>
        </p:nvSpPr>
        <p:spPr>
          <a:xfrm>
            <a:off x="4837983"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キリンホールディングスさま商品サイト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http://www.kirin.co.jp/</a:t>
            </a:r>
          </a:p>
        </p:txBody>
      </p:sp>
      <p:sp>
        <p:nvSpPr>
          <p:cNvPr id="47" name="正方形/長方形 46">
            <a:extLst>
              <a:ext uri="{FF2B5EF4-FFF2-40B4-BE49-F238E27FC236}">
                <a16:creationId xmlns:a16="http://schemas.microsoft.com/office/drawing/2014/main" id="{C1F38FAD-587C-489A-86A3-EDC048CB8390}"/>
              </a:ext>
            </a:extLst>
          </p:cNvPr>
          <p:cNvSpPr/>
          <p:nvPr/>
        </p:nvSpPr>
        <p:spPr>
          <a:xfrm>
            <a:off x="5001634" y="3043797"/>
            <a:ext cx="4243965" cy="1197764"/>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制作会社納品物品質管理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社内制作物品質管理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運用及び改修業務全般（フロントエンド設計、</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サイト更新業務、外注制作会社への技術的指南、スタッフ教育など）</a:t>
            </a:r>
          </a:p>
        </p:txBody>
      </p:sp>
      <p:sp>
        <p:nvSpPr>
          <p:cNvPr id="48" name="正方形/長方形 47">
            <a:extLst>
              <a:ext uri="{FF2B5EF4-FFF2-40B4-BE49-F238E27FC236}">
                <a16:creationId xmlns:a16="http://schemas.microsoft.com/office/drawing/2014/main" id="{4736898C-FAB6-4B0B-9D70-19878476E9DA}"/>
              </a:ext>
            </a:extLst>
          </p:cNvPr>
          <p:cNvSpPr/>
          <p:nvPr/>
        </p:nvSpPr>
        <p:spPr>
          <a:xfrm>
            <a:off x="5006257" y="5112279"/>
            <a:ext cx="3851415" cy="992579"/>
          </a:xfrm>
          <a:prstGeom prst="rect">
            <a:avLst/>
          </a:prstGeom>
        </p:spPr>
        <p:txBody>
          <a:bodyPr wrap="square">
            <a:spAutoFit/>
          </a:bodyPr>
          <a:lstStyle/>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2013</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年、キリンビール、キリンビバレッジ、メルシャンの</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3</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サイト統合プロジェクトに参画</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約</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8000</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ページに及ぶ</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サイト設計における監修、品質管理、</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p>
        </p:txBody>
      </p:sp>
      <p:sp>
        <p:nvSpPr>
          <p:cNvPr id="49" name="正方形/長方形 48">
            <a:extLst>
              <a:ext uri="{FF2B5EF4-FFF2-40B4-BE49-F238E27FC236}">
                <a16:creationId xmlns:a16="http://schemas.microsoft.com/office/drawing/2014/main" id="{5D2EB980-7A12-4994-B00E-9B6C5664A928}"/>
              </a:ext>
            </a:extLst>
          </p:cNvPr>
          <p:cNvSpPr/>
          <p:nvPr/>
        </p:nvSpPr>
        <p:spPr>
          <a:xfrm>
            <a:off x="4999116" y="4887147"/>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252633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3/6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765913"/>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2016</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8</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12</a:t>
            </a:r>
            <a:r>
              <a:rPr lang="ja-JP" altLang="en-US" sz="975" dirty="0">
                <a:latin typeface="メイリオ" panose="020B0604030504040204" pitchFamily="50" charset="-128"/>
                <a:ea typeface="メイリオ" panose="020B0604030504040204" pitchFamily="50" charset="-128"/>
              </a:rPr>
              <a:t>月末</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454078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キリンホールディングスさま企業サイト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http://www.kirinholdings.co.jp/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89" y="3034559"/>
            <a:ext cx="3943783" cy="1197764"/>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制作会社納品物品質管理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社内制作物品質管理</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運用及び改修業務全般（フロントエンド設計、</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サイト更新業務、外注制作会社への技術的指南、スタッフ教育など）</a:t>
            </a: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2" y="5343184"/>
            <a:ext cx="3939159" cy="761747"/>
          </a:xfrm>
          <a:prstGeom prst="rect">
            <a:avLst/>
          </a:prstGeom>
        </p:spPr>
        <p:txBody>
          <a:bodyPr wrap="square">
            <a:spAutoFit/>
          </a:bodyPr>
          <a:lstStyle/>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2016</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年レスポンシブ</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デザインにリニューアル</a:t>
            </a:r>
          </a:p>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4</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社の制作会社によるリニューアルにおいて、全ての制作物の監修・品質管理を担当</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5118052"/>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9" name="フリーフォーム: 図形 29">
            <a:extLst>
              <a:ext uri="{FF2B5EF4-FFF2-40B4-BE49-F238E27FC236}">
                <a16:creationId xmlns:a16="http://schemas.microsoft.com/office/drawing/2014/main" id="{BD7F9ECA-2D58-42DC-906B-9D3E4A6AD8A9}"/>
              </a:ext>
            </a:extLst>
          </p:cNvPr>
          <p:cNvSpPr/>
          <p:nvPr/>
        </p:nvSpPr>
        <p:spPr bwMode="auto">
          <a:xfrm flipV="1">
            <a:off x="4915909"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20AC2509-20BD-457F-B185-CF3EDAF4F096}"/>
              </a:ext>
            </a:extLst>
          </p:cNvPr>
          <p:cNvSpPr/>
          <p:nvPr/>
        </p:nvSpPr>
        <p:spPr>
          <a:xfrm>
            <a:off x="5001636" y="4147080"/>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5</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月末</a:t>
            </a:r>
          </a:p>
        </p:txBody>
      </p:sp>
      <p:sp>
        <p:nvSpPr>
          <p:cNvPr id="31" name="正方形/長方形 30">
            <a:extLst>
              <a:ext uri="{FF2B5EF4-FFF2-40B4-BE49-F238E27FC236}">
                <a16:creationId xmlns:a16="http://schemas.microsoft.com/office/drawing/2014/main" id="{835D6611-C8AF-460C-AC53-CBC5CED0EE19}"/>
              </a:ext>
            </a:extLst>
          </p:cNvPr>
          <p:cNvSpPr/>
          <p:nvPr/>
        </p:nvSpPr>
        <p:spPr>
          <a:xfrm>
            <a:off x="4994494" y="3921948"/>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4" name="正方形/長方形 43">
            <a:extLst>
              <a:ext uri="{FF2B5EF4-FFF2-40B4-BE49-F238E27FC236}">
                <a16:creationId xmlns:a16="http://schemas.microsoft.com/office/drawing/2014/main" id="{7EA3F727-C9C6-44CF-8B42-FCD5CEC9831B}"/>
              </a:ext>
            </a:extLst>
          </p:cNvPr>
          <p:cNvSpPr/>
          <p:nvPr/>
        </p:nvSpPr>
        <p:spPr>
          <a:xfrm>
            <a:off x="4987350" y="2463323"/>
            <a:ext cx="4560886"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サイト受託制作（本社勤務）</a:t>
            </a:r>
            <a:endParaRPr lang="en-US" altLang="ja-JP" sz="975" dirty="0">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344D9DD-4D90-47B7-A44B-A3D5A2883C9A}"/>
              </a:ext>
            </a:extLst>
          </p:cNvPr>
          <p:cNvSpPr/>
          <p:nvPr/>
        </p:nvSpPr>
        <p:spPr>
          <a:xfrm>
            <a:off x="4980207"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6" name="正方形/長方形 45">
            <a:extLst>
              <a:ext uri="{FF2B5EF4-FFF2-40B4-BE49-F238E27FC236}">
                <a16:creationId xmlns:a16="http://schemas.microsoft.com/office/drawing/2014/main" id="{B093877A-A185-419E-972E-3BBFA6A69425}"/>
              </a:ext>
            </a:extLst>
          </p:cNvPr>
          <p:cNvSpPr/>
          <p:nvPr/>
        </p:nvSpPr>
        <p:spPr>
          <a:xfrm>
            <a:off x="4837983" y="1552008"/>
            <a:ext cx="3564079" cy="765594"/>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オリックス銀行さま商品サイト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https://www.orixbank.co.jp/</a:t>
            </a:r>
          </a:p>
          <a:p>
            <a:pPr>
              <a:lnSpc>
                <a:spcPts val="1800"/>
              </a:lnSpc>
            </a:pPr>
            <a:endPar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7" name="正方形/長方形 46">
            <a:extLst>
              <a:ext uri="{FF2B5EF4-FFF2-40B4-BE49-F238E27FC236}">
                <a16:creationId xmlns:a16="http://schemas.microsoft.com/office/drawing/2014/main" id="{C1F38FAD-587C-489A-86A3-EDC048CB8390}"/>
              </a:ext>
            </a:extLst>
          </p:cNvPr>
          <p:cNvSpPr/>
          <p:nvPr/>
        </p:nvSpPr>
        <p:spPr>
          <a:xfrm>
            <a:off x="5001634" y="2849832"/>
            <a:ext cx="4243965" cy="966931"/>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サイトデザイン</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p>
        </p:txBody>
      </p:sp>
      <p:sp>
        <p:nvSpPr>
          <p:cNvPr id="48" name="正方形/長方形 47">
            <a:extLst>
              <a:ext uri="{FF2B5EF4-FFF2-40B4-BE49-F238E27FC236}">
                <a16:creationId xmlns:a16="http://schemas.microsoft.com/office/drawing/2014/main" id="{4736898C-FAB6-4B0B-9D70-19878476E9DA}"/>
              </a:ext>
            </a:extLst>
          </p:cNvPr>
          <p:cNvSpPr/>
          <p:nvPr/>
        </p:nvSpPr>
        <p:spPr>
          <a:xfrm>
            <a:off x="5006257" y="4724351"/>
            <a:ext cx="4664216"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旧サイトの運用開始～サイトリニューアル実装～新サイト運用までの制作業務を</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主担当として対応</a:t>
            </a:r>
          </a:p>
        </p:txBody>
      </p:sp>
      <p:sp>
        <p:nvSpPr>
          <p:cNvPr id="49" name="正方形/長方形 48">
            <a:extLst>
              <a:ext uri="{FF2B5EF4-FFF2-40B4-BE49-F238E27FC236}">
                <a16:creationId xmlns:a16="http://schemas.microsoft.com/office/drawing/2014/main" id="{5D2EB980-7A12-4994-B00E-9B6C5664A928}"/>
              </a:ext>
            </a:extLst>
          </p:cNvPr>
          <p:cNvSpPr/>
          <p:nvPr/>
        </p:nvSpPr>
        <p:spPr>
          <a:xfrm>
            <a:off x="4999116" y="4499219"/>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72333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4/6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073186"/>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6</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7</a:t>
            </a:r>
            <a:r>
              <a:rPr lang="ja-JP" altLang="en-US" sz="975" dirty="0">
                <a:latin typeface="メイリオ" panose="020B0604030504040204" pitchFamily="50" charset="-128"/>
                <a:ea typeface="メイリオ" panose="020B0604030504040204" pitchFamily="50" charset="-128"/>
              </a:rPr>
              <a:t>月</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384805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488916"/>
          </a:xfrm>
          <a:prstGeom prst="rect">
            <a:avLst/>
          </a:prstGeom>
        </p:spPr>
        <p:txBody>
          <a:bodyPr wrap="square">
            <a:spAutoFit/>
          </a:bodyPr>
          <a:lstStyle/>
          <a:p>
            <a:pPr algn="just">
              <a:lnSpc>
                <a:spcPts val="1625"/>
              </a:lnSpc>
            </a:pPr>
            <a:r>
              <a:rPr lang="ja-JP" altLang="en-US" sz="975" dirty="0">
                <a:latin typeface="メイリオ" panose="020B0604030504040204" pitchFamily="50" charset="-128"/>
                <a:ea typeface="メイリオ" panose="020B0604030504040204" pitchFamily="50" charset="-128"/>
              </a:rPr>
              <a:t>キリン株式会社様常駐支援（業務委託による常駐支援、チームマネジメント（</a:t>
            </a:r>
            <a:r>
              <a:rPr lang="en-US" altLang="ja-JP" sz="975" dirty="0">
                <a:latin typeface="メイリオ" panose="020B0604030504040204" pitchFamily="50" charset="-128"/>
                <a:ea typeface="メイリオ" panose="020B0604030504040204" pitchFamily="50" charset="-128"/>
              </a:rPr>
              <a:t>20</a:t>
            </a:r>
            <a:r>
              <a:rPr lang="ja-JP" altLang="en-US" sz="975" dirty="0">
                <a:latin typeface="メイリオ" panose="020B0604030504040204" pitchFamily="50" charset="-128"/>
                <a:ea typeface="メイリオ" panose="020B0604030504040204" pitchFamily="50" charset="-128"/>
              </a:rPr>
              <a:t>名超））</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日本ジオトラストさま公式サイト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https://www.geotrust.co.jp/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89" y="3034559"/>
            <a:ext cx="3943783" cy="736099"/>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2" y="4650457"/>
            <a:ext cx="3939159"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クライアントにてサイト更新業務が円滑に行えるよう、</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拡張性の高い設計の実現およびガイドラインの整備</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442532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
        <p:nvSpPr>
          <p:cNvPr id="29" name="フリーフォーム: 図形 29">
            <a:extLst>
              <a:ext uri="{FF2B5EF4-FFF2-40B4-BE49-F238E27FC236}">
                <a16:creationId xmlns:a16="http://schemas.microsoft.com/office/drawing/2014/main" id="{BD7F9ECA-2D58-42DC-906B-9D3E4A6AD8A9}"/>
              </a:ext>
            </a:extLst>
          </p:cNvPr>
          <p:cNvSpPr/>
          <p:nvPr/>
        </p:nvSpPr>
        <p:spPr bwMode="auto">
          <a:xfrm flipV="1">
            <a:off x="4915909"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20AC2509-20BD-457F-B185-CF3EDAF4F096}"/>
              </a:ext>
            </a:extLst>
          </p:cNvPr>
          <p:cNvSpPr/>
          <p:nvPr/>
        </p:nvSpPr>
        <p:spPr>
          <a:xfrm>
            <a:off x="5001636" y="4331805"/>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2008</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5</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2011</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10</a:t>
            </a:r>
            <a:r>
              <a:rPr lang="ja-JP" altLang="en-US" sz="975" dirty="0">
                <a:latin typeface="メイリオ" panose="020B0604030504040204" pitchFamily="50" charset="-128"/>
                <a:ea typeface="メイリオ" panose="020B0604030504040204" pitchFamily="50" charset="-128"/>
              </a:rPr>
              <a:t>月末</a:t>
            </a:r>
          </a:p>
        </p:txBody>
      </p:sp>
      <p:sp>
        <p:nvSpPr>
          <p:cNvPr id="31" name="正方形/長方形 30">
            <a:extLst>
              <a:ext uri="{FF2B5EF4-FFF2-40B4-BE49-F238E27FC236}">
                <a16:creationId xmlns:a16="http://schemas.microsoft.com/office/drawing/2014/main" id="{835D6611-C8AF-460C-AC53-CBC5CED0EE19}"/>
              </a:ext>
            </a:extLst>
          </p:cNvPr>
          <p:cNvSpPr/>
          <p:nvPr/>
        </p:nvSpPr>
        <p:spPr>
          <a:xfrm>
            <a:off x="4994494" y="4106673"/>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44" name="正方形/長方形 43">
            <a:extLst>
              <a:ext uri="{FF2B5EF4-FFF2-40B4-BE49-F238E27FC236}">
                <a16:creationId xmlns:a16="http://schemas.microsoft.com/office/drawing/2014/main" id="{7EA3F727-C9C6-44CF-8B42-FCD5CEC9831B}"/>
              </a:ext>
            </a:extLst>
          </p:cNvPr>
          <p:cNvSpPr/>
          <p:nvPr/>
        </p:nvSpPr>
        <p:spPr>
          <a:xfrm>
            <a:off x="4987350" y="2463323"/>
            <a:ext cx="4560886"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サイト受託制作（本社勤務）</a:t>
            </a:r>
            <a:endParaRPr lang="en-US" altLang="ja-JP" sz="975" dirty="0">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344D9DD-4D90-47B7-A44B-A3D5A2883C9A}"/>
              </a:ext>
            </a:extLst>
          </p:cNvPr>
          <p:cNvSpPr/>
          <p:nvPr/>
        </p:nvSpPr>
        <p:spPr>
          <a:xfrm>
            <a:off x="4980207"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6" name="正方形/長方形 45">
            <a:extLst>
              <a:ext uri="{FF2B5EF4-FFF2-40B4-BE49-F238E27FC236}">
                <a16:creationId xmlns:a16="http://schemas.microsoft.com/office/drawing/2014/main" id="{B093877A-A185-419E-972E-3BBFA6A69425}"/>
              </a:ext>
            </a:extLst>
          </p:cNvPr>
          <p:cNvSpPr/>
          <p:nvPr/>
        </p:nvSpPr>
        <p:spPr>
          <a:xfrm>
            <a:off x="4837983" y="1552008"/>
            <a:ext cx="4980272"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ポケモンさまカードゲーム公式ホームページ「トレーナーズウェブサイト」</a:t>
            </a:r>
          </a:p>
          <a:p>
            <a:pPr>
              <a:lnSpc>
                <a:spcPts val="1800"/>
              </a:lnSpc>
            </a:pP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http://www.pokemon-card.com/</a:t>
            </a:r>
          </a:p>
        </p:txBody>
      </p:sp>
      <p:sp>
        <p:nvSpPr>
          <p:cNvPr id="47" name="正方形/長方形 46">
            <a:extLst>
              <a:ext uri="{FF2B5EF4-FFF2-40B4-BE49-F238E27FC236}">
                <a16:creationId xmlns:a16="http://schemas.microsoft.com/office/drawing/2014/main" id="{C1F38FAD-587C-489A-86A3-EDC048CB8390}"/>
              </a:ext>
            </a:extLst>
          </p:cNvPr>
          <p:cNvSpPr/>
          <p:nvPr/>
        </p:nvSpPr>
        <p:spPr>
          <a:xfrm>
            <a:off x="5001634" y="2849832"/>
            <a:ext cx="4243965" cy="1197764"/>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Web</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サイトデザイン</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フロントエンド設計、実装</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ガイドライン整備</a:t>
            </a:r>
          </a:p>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運用業務全般</a:t>
            </a:r>
          </a:p>
        </p:txBody>
      </p:sp>
      <p:sp>
        <p:nvSpPr>
          <p:cNvPr id="48" name="正方形/長方形 47">
            <a:extLst>
              <a:ext uri="{FF2B5EF4-FFF2-40B4-BE49-F238E27FC236}">
                <a16:creationId xmlns:a16="http://schemas.microsoft.com/office/drawing/2014/main" id="{4736898C-FAB6-4B0B-9D70-19878476E9DA}"/>
              </a:ext>
            </a:extLst>
          </p:cNvPr>
          <p:cNvSpPr/>
          <p:nvPr/>
        </p:nvSpPr>
        <p:spPr>
          <a:xfrm>
            <a:off x="5006257" y="4909076"/>
            <a:ext cx="4664216"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サイト運用からリニューアルまで、フロントエンド</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8</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割＋デザイン</a:t>
            </a:r>
            <a: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a:t>
            </a: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割を</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主担当として対応</a:t>
            </a:r>
          </a:p>
        </p:txBody>
      </p:sp>
      <p:sp>
        <p:nvSpPr>
          <p:cNvPr id="49" name="正方形/長方形 48">
            <a:extLst>
              <a:ext uri="{FF2B5EF4-FFF2-40B4-BE49-F238E27FC236}">
                <a16:creationId xmlns:a16="http://schemas.microsoft.com/office/drawing/2014/main" id="{5D2EB980-7A12-4994-B00E-9B6C5664A928}"/>
              </a:ext>
            </a:extLst>
          </p:cNvPr>
          <p:cNvSpPr/>
          <p:nvPr/>
        </p:nvSpPr>
        <p:spPr>
          <a:xfrm>
            <a:off x="4999116" y="468394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195962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2908B745-4557-41A2-8985-E5BB4470210B}"/>
              </a:ext>
            </a:extLst>
          </p:cNvPr>
          <p:cNvSpPr txBox="1">
            <a:spLocks/>
          </p:cNvSpPr>
          <p:nvPr/>
        </p:nvSpPr>
        <p:spPr>
          <a:xfrm>
            <a:off x="0" y="466725"/>
            <a:ext cx="9905999" cy="453183"/>
          </a:xfrm>
          <a:prstGeom prst="rect">
            <a:avLst/>
          </a:prstGeom>
          <a:solidFill>
            <a:schemeClr val="tx1"/>
          </a:solidFill>
        </p:spPr>
        <p:txBody>
          <a:bodyPr tIns="10800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solidFill>
                  <a:schemeClr val="bg1"/>
                </a:solidFill>
                <a:latin typeface="メイリオ" panose="020B0604030504040204" pitchFamily="50" charset="-128"/>
                <a:ea typeface="メイリオ" panose="020B0604030504040204" pitchFamily="50" charset="-128"/>
              </a:rPr>
              <a:t>   </a:t>
            </a:r>
            <a:r>
              <a:rPr lang="ja-JP" altLang="en-US" sz="2000" dirty="0">
                <a:solidFill>
                  <a:schemeClr val="bg1"/>
                </a:solidFill>
                <a:latin typeface="メイリオ" panose="020B0604030504040204" pitchFamily="50" charset="-128"/>
                <a:ea typeface="メイリオ" panose="020B0604030504040204" pitchFamily="50" charset="-128"/>
              </a:rPr>
              <a:t>職務経歴（</a:t>
            </a:r>
            <a:r>
              <a:rPr lang="en-US" altLang="ja-JP" sz="2000" dirty="0">
                <a:solidFill>
                  <a:schemeClr val="bg1"/>
                </a:solidFill>
                <a:latin typeface="メイリオ" panose="020B0604030504040204" pitchFamily="50" charset="-128"/>
                <a:ea typeface="メイリオ" panose="020B0604030504040204" pitchFamily="50" charset="-128"/>
              </a:rPr>
              <a:t>5/6</a:t>
            </a:r>
            <a:r>
              <a:rPr lang="ja-JP" altLang="en-US" sz="2000" dirty="0">
                <a:solidFill>
                  <a:schemeClr val="bg1"/>
                </a:solidFill>
                <a:latin typeface="メイリオ" panose="020B0604030504040204" pitchFamily="50" charset="-128"/>
                <a:ea typeface="メイリオ" panose="020B0604030504040204" pitchFamily="50" charset="-128"/>
              </a:rPr>
              <a:t>）</a:t>
            </a:r>
          </a:p>
        </p:txBody>
      </p:sp>
      <p:sp>
        <p:nvSpPr>
          <p:cNvPr id="19" name="正方形/長方形 18">
            <a:extLst>
              <a:ext uri="{FF2B5EF4-FFF2-40B4-BE49-F238E27FC236}">
                <a16:creationId xmlns:a16="http://schemas.microsoft.com/office/drawing/2014/main" id="{800CE7D8-329C-44AB-8B3C-7F8EBEA4C4F7}"/>
              </a:ext>
            </a:extLst>
          </p:cNvPr>
          <p:cNvSpPr/>
          <p:nvPr/>
        </p:nvSpPr>
        <p:spPr>
          <a:xfrm>
            <a:off x="269663" y="1146017"/>
            <a:ext cx="3524318" cy="307777"/>
          </a:xfrm>
          <a:prstGeom prst="rect">
            <a:avLst/>
          </a:prstGeom>
        </p:spPr>
        <p:txBody>
          <a:bodyPr wrap="square">
            <a:spAutoFit/>
          </a:bodyPr>
          <a:lstStyle/>
          <a:p>
            <a:pPr algn="just">
              <a:lnSpc>
                <a:spcPts val="1625"/>
              </a:lnSpc>
            </a:pPr>
            <a:r>
              <a:rPr lang="ja-JP" altLang="en-US" sz="1600" b="1" dirty="0">
                <a:latin typeface="メイリオ" panose="020B0604030504040204" pitchFamily="50" charset="-128"/>
                <a:ea typeface="メイリオ" panose="020B0604030504040204" pitchFamily="50" charset="-128"/>
              </a:rPr>
              <a:t>株式会社ミツエーリンクス</a:t>
            </a:r>
          </a:p>
        </p:txBody>
      </p:sp>
      <p:sp>
        <p:nvSpPr>
          <p:cNvPr id="32" name="フリーフォーム: 図形 29">
            <a:extLst>
              <a:ext uri="{FF2B5EF4-FFF2-40B4-BE49-F238E27FC236}">
                <a16:creationId xmlns:a16="http://schemas.microsoft.com/office/drawing/2014/main" id="{2CFEAAE0-B50F-4E8A-B78D-633D7D51B706}"/>
              </a:ext>
            </a:extLst>
          </p:cNvPr>
          <p:cNvSpPr/>
          <p:nvPr/>
        </p:nvSpPr>
        <p:spPr bwMode="auto">
          <a:xfrm flipV="1">
            <a:off x="357764" y="2180482"/>
            <a:ext cx="3128964" cy="4386113"/>
          </a:xfrm>
          <a:custGeom>
            <a:avLst/>
            <a:gdLst>
              <a:gd name="connsiteX0" fmla="*/ 0 w 4368800"/>
              <a:gd name="connsiteY0" fmla="*/ 0 h 1587500"/>
              <a:gd name="connsiteX1" fmla="*/ 0 w 4368800"/>
              <a:gd name="connsiteY1" fmla="*/ 1587500 h 1587500"/>
              <a:gd name="connsiteX2" fmla="*/ 4368800 w 4368800"/>
              <a:gd name="connsiteY2" fmla="*/ 1587500 h 1587500"/>
            </a:gdLst>
            <a:ahLst/>
            <a:cxnLst>
              <a:cxn ang="0">
                <a:pos x="connsiteX0" y="connsiteY0"/>
              </a:cxn>
              <a:cxn ang="0">
                <a:pos x="connsiteX1" y="connsiteY1"/>
              </a:cxn>
              <a:cxn ang="0">
                <a:pos x="connsiteX2" y="connsiteY2"/>
              </a:cxn>
            </a:cxnLst>
            <a:rect l="l" t="t" r="r" b="b"/>
            <a:pathLst>
              <a:path w="4368800" h="1587500">
                <a:moveTo>
                  <a:pt x="0" y="0"/>
                </a:moveTo>
                <a:lnTo>
                  <a:pt x="0" y="1587500"/>
                </a:lnTo>
                <a:lnTo>
                  <a:pt x="4368800" y="1587500"/>
                </a:lnTo>
              </a:path>
            </a:pathLst>
          </a:custGeom>
          <a:noFill/>
          <a:ln w="6350" cap="flat" cmpd="sng" algn="ctr">
            <a:solidFill>
              <a:schemeClr val="tx1">
                <a:lumMod val="75000"/>
                <a:lumOff val="25000"/>
              </a:schemeClr>
            </a:solidFill>
            <a:prstDash val="sysDash"/>
            <a:round/>
            <a:headEnd type="none" w="med" len="med"/>
            <a:tailEnd type="none" w="med" len="med"/>
          </a:ln>
          <a:effectLst/>
        </p:spPr>
        <p:txBody>
          <a:bodyPr anchor="ctr"/>
          <a:lstStyle/>
          <a:p>
            <a:pPr algn="ctr" eaLnBrk="1" hangingPunct="1">
              <a:defRPr/>
            </a:pPr>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E967828D-2D08-4BF6-90E2-42CFC9074F8C}"/>
              </a:ext>
            </a:extLst>
          </p:cNvPr>
          <p:cNvSpPr/>
          <p:nvPr/>
        </p:nvSpPr>
        <p:spPr>
          <a:xfrm>
            <a:off x="443491" y="4073186"/>
            <a:ext cx="2235053"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1</a:t>
            </a:r>
            <a:r>
              <a:rPr lang="ja-JP" altLang="en-US" sz="975" dirty="0">
                <a:latin typeface="メイリオ" panose="020B0604030504040204" pitchFamily="50" charset="-128"/>
                <a:ea typeface="メイリオ" panose="020B0604030504040204" pitchFamily="50" charset="-128"/>
              </a:rPr>
              <a:t>月～</a:t>
            </a:r>
            <a:r>
              <a:rPr lang="en-US" altLang="ja-JP" sz="975" dirty="0">
                <a:latin typeface="メイリオ" panose="020B0604030504040204" pitchFamily="50" charset="-128"/>
                <a:ea typeface="メイリオ" panose="020B0604030504040204" pitchFamily="50" charset="-128"/>
              </a:rPr>
              <a:t>2019</a:t>
            </a:r>
            <a:r>
              <a:rPr lang="ja-JP" altLang="en-US" sz="975" dirty="0">
                <a:latin typeface="メイリオ" panose="020B0604030504040204" pitchFamily="50" charset="-128"/>
                <a:ea typeface="メイリオ" panose="020B0604030504040204" pitchFamily="50" charset="-128"/>
              </a:rPr>
              <a:t>年</a:t>
            </a:r>
            <a:r>
              <a:rPr lang="en-US" altLang="ja-JP" sz="975" dirty="0">
                <a:latin typeface="メイリオ" panose="020B0604030504040204" pitchFamily="50" charset="-128"/>
                <a:ea typeface="メイリオ" panose="020B0604030504040204" pitchFamily="50" charset="-128"/>
              </a:rPr>
              <a:t>3</a:t>
            </a:r>
            <a:r>
              <a:rPr lang="ja-JP" altLang="en-US" sz="975" dirty="0">
                <a:latin typeface="メイリオ" panose="020B0604030504040204" pitchFamily="50" charset="-128"/>
                <a:ea typeface="メイリオ" panose="020B0604030504040204" pitchFamily="50" charset="-128"/>
              </a:rPr>
              <a:t>月</a:t>
            </a:r>
          </a:p>
        </p:txBody>
      </p:sp>
      <p:sp>
        <p:nvSpPr>
          <p:cNvPr id="34" name="正方形/長方形 33">
            <a:extLst>
              <a:ext uri="{FF2B5EF4-FFF2-40B4-BE49-F238E27FC236}">
                <a16:creationId xmlns:a16="http://schemas.microsoft.com/office/drawing/2014/main" id="{55483536-E8AE-48D2-A2CC-8A95AFB636B7}"/>
              </a:ext>
            </a:extLst>
          </p:cNvPr>
          <p:cNvSpPr/>
          <p:nvPr/>
        </p:nvSpPr>
        <p:spPr>
          <a:xfrm>
            <a:off x="436349" y="3848054"/>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期間</a:t>
            </a:r>
          </a:p>
        </p:txBody>
      </p:sp>
      <p:sp>
        <p:nvSpPr>
          <p:cNvPr id="36" name="正方形/長方形 35">
            <a:extLst>
              <a:ext uri="{FF2B5EF4-FFF2-40B4-BE49-F238E27FC236}">
                <a16:creationId xmlns:a16="http://schemas.microsoft.com/office/drawing/2014/main" id="{CE0DBDC7-3B4D-4867-9ED0-D306E0647FB5}"/>
              </a:ext>
            </a:extLst>
          </p:cNvPr>
          <p:cNvSpPr/>
          <p:nvPr/>
        </p:nvSpPr>
        <p:spPr>
          <a:xfrm>
            <a:off x="429205" y="2463323"/>
            <a:ext cx="3414712" cy="283732"/>
          </a:xfrm>
          <a:prstGeom prst="rect">
            <a:avLst/>
          </a:prstGeom>
        </p:spPr>
        <p:txBody>
          <a:bodyPr wrap="square">
            <a:spAutoFit/>
          </a:bodyPr>
          <a:lstStyle/>
          <a:p>
            <a:pPr algn="just">
              <a:lnSpc>
                <a:spcPts val="1625"/>
              </a:lnSpc>
            </a:pPr>
            <a:r>
              <a:rPr lang="en-US" altLang="ja-JP" sz="975" dirty="0">
                <a:latin typeface="メイリオ" panose="020B0604030504040204" pitchFamily="50" charset="-128"/>
                <a:ea typeface="メイリオ" panose="020B0604030504040204" pitchFamily="50" charset="-128"/>
              </a:rPr>
              <a:t>Web</a:t>
            </a:r>
            <a:r>
              <a:rPr lang="ja-JP" altLang="en-US" sz="975" dirty="0">
                <a:latin typeface="メイリオ" panose="020B0604030504040204" pitchFamily="50" charset="-128"/>
                <a:ea typeface="メイリオ" panose="020B0604030504040204" pitchFamily="50" charset="-128"/>
              </a:rPr>
              <a:t>サイト受託制作（本社勤務）</a:t>
            </a:r>
            <a:endParaRPr lang="en-US" altLang="ja-JP" sz="975" dirty="0">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E97EC8E4-8340-4A6F-8BAE-AB353E5F379C}"/>
              </a:ext>
            </a:extLst>
          </p:cNvPr>
          <p:cNvSpPr/>
          <p:nvPr/>
        </p:nvSpPr>
        <p:spPr>
          <a:xfrm>
            <a:off x="422062" y="2231741"/>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業務概要</a:t>
            </a:r>
          </a:p>
        </p:txBody>
      </p:sp>
      <p:sp>
        <p:nvSpPr>
          <p:cNvPr id="41" name="正方形/長方形 40">
            <a:extLst>
              <a:ext uri="{FF2B5EF4-FFF2-40B4-BE49-F238E27FC236}">
                <a16:creationId xmlns:a16="http://schemas.microsoft.com/office/drawing/2014/main" id="{1049D8F4-DB35-4770-9B74-16EF4FF32D03}"/>
              </a:ext>
            </a:extLst>
          </p:cNvPr>
          <p:cNvSpPr/>
          <p:nvPr/>
        </p:nvSpPr>
        <p:spPr>
          <a:xfrm>
            <a:off x="279838" y="1552008"/>
            <a:ext cx="3564079" cy="534762"/>
          </a:xfrm>
          <a:prstGeom prst="rect">
            <a:avLst/>
          </a:prstGeom>
        </p:spPr>
        <p:txBody>
          <a:bodyPr wrap="square">
            <a:spAutoFit/>
          </a:bodyPr>
          <a:lstStyle/>
          <a:p>
            <a:pPr>
              <a:lnSpc>
                <a:spcPts val="1800"/>
              </a:lnSpc>
            </a:pP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富士ゼロックスさま</a:t>
            </a:r>
            <a:r>
              <a:rPr lang="en-US" altLang="ja-JP"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EC</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a:t>
            </a:r>
            <a:r>
              <a:rPr lang="en-US" altLang="ja-JP" sz="1100" b="1" kern="100" dirty="0" err="1">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eQix</a:t>
            </a:r>
            <a:r>
              <a:rPr lang="ja-JP" altLang="en-US" sz="1100"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https://www.e-qix.jp/</a:t>
            </a:r>
            <a:endParaRPr lang="ja-JP" altLang="en-US" sz="10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2" name="正方形/長方形 41">
            <a:extLst>
              <a:ext uri="{FF2B5EF4-FFF2-40B4-BE49-F238E27FC236}">
                <a16:creationId xmlns:a16="http://schemas.microsoft.com/office/drawing/2014/main" id="{387B7FEE-F62C-44E9-AD77-014CE3F1D199}"/>
              </a:ext>
            </a:extLst>
          </p:cNvPr>
          <p:cNvSpPr/>
          <p:nvPr/>
        </p:nvSpPr>
        <p:spPr>
          <a:xfrm>
            <a:off x="443489" y="3034559"/>
            <a:ext cx="3943783" cy="505267"/>
          </a:xfrm>
          <a:prstGeom prst="rect">
            <a:avLst/>
          </a:prstGeom>
        </p:spPr>
        <p:txBody>
          <a:bodyPr wrap="square">
            <a:spAutoFit/>
          </a:bodyPr>
          <a:lstStyle/>
          <a:p>
            <a:pPr>
              <a:lnSpc>
                <a:spcPts val="1625"/>
              </a:lnSpc>
            </a:pPr>
            <a:r>
              <a:rPr lang="ja-JP" altLang="en-US" sz="1138" b="1"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担当</a:t>
            </a:r>
          </a:p>
          <a:p>
            <a:pPr marL="171450" indent="-171450">
              <a:lnSpc>
                <a:spcPts val="1800"/>
              </a:lnSpc>
              <a:buFont typeface="Arial" panose="020B0604020202020204" pitchFamily="34" charset="0"/>
              <a:buChar char="•"/>
            </a:pPr>
            <a:r>
              <a:rPr lang="ja-JP" altLang="en-US" sz="900" dirty="0">
                <a:latin typeface="メイリオ" panose="020B0604030504040204" pitchFamily="50" charset="-128"/>
                <a:ea typeface="メイリオ" panose="020B0604030504040204" pitchFamily="50" charset="-128"/>
              </a:rPr>
              <a:t>ランディングページの設計・実装</a:t>
            </a:r>
            <a:endPar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正方形/長方形 15">
            <a:extLst>
              <a:ext uri="{FF2B5EF4-FFF2-40B4-BE49-F238E27FC236}">
                <a16:creationId xmlns:a16="http://schemas.microsoft.com/office/drawing/2014/main" id="{349853E1-9984-407E-BDA1-1CE144A6E953}"/>
              </a:ext>
            </a:extLst>
          </p:cNvPr>
          <p:cNvSpPr/>
          <p:nvPr/>
        </p:nvSpPr>
        <p:spPr>
          <a:xfrm>
            <a:off x="448112" y="4650457"/>
            <a:ext cx="3939159" cy="530915"/>
          </a:xfrm>
          <a:prstGeom prst="rect">
            <a:avLst/>
          </a:prstGeom>
        </p:spPr>
        <p:txBody>
          <a:bodyPr wrap="square">
            <a:spAutoFit/>
          </a:bodyPr>
          <a:lstStyle/>
          <a:p>
            <a:pPr marL="171450" indent="-171450">
              <a:lnSpc>
                <a:spcPts val="1800"/>
              </a:lnSpc>
              <a:buFont typeface="Arial" panose="020B0604020202020204" pitchFamily="34" charset="0"/>
              <a:buChar char="•"/>
            </a:pP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ランディングページの設計・実装を中心に並行して</a:t>
            </a:r>
            <a:br>
              <a:rPr lang="en-US" altLang="ja-JP"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br>
            <a:r>
              <a:rPr lang="ja-JP" altLang="en-US" sz="900" kern="100"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サイトリニューアルのページ量産業務を対応</a:t>
            </a:r>
          </a:p>
        </p:txBody>
      </p:sp>
      <p:sp>
        <p:nvSpPr>
          <p:cNvPr id="17" name="正方形/長方形 16">
            <a:extLst>
              <a:ext uri="{FF2B5EF4-FFF2-40B4-BE49-F238E27FC236}">
                <a16:creationId xmlns:a16="http://schemas.microsoft.com/office/drawing/2014/main" id="{D0B6AF28-0371-4AA5-8D77-89ECF50904CB}"/>
              </a:ext>
            </a:extLst>
          </p:cNvPr>
          <p:cNvSpPr/>
          <p:nvPr/>
        </p:nvSpPr>
        <p:spPr>
          <a:xfrm>
            <a:off x="440971" y="4425325"/>
            <a:ext cx="1831182" cy="297517"/>
          </a:xfrm>
          <a:prstGeom prst="rect">
            <a:avLst/>
          </a:prstGeom>
        </p:spPr>
        <p:txBody>
          <a:bodyPr wrap="square">
            <a:spAutoFit/>
          </a:bodyPr>
          <a:lstStyle/>
          <a:p>
            <a:pPr algn="just">
              <a:lnSpc>
                <a:spcPts val="1625"/>
              </a:lnSpc>
            </a:pPr>
            <a:r>
              <a:rPr lang="ja-JP" altLang="en-US" sz="1138" b="1" dirty="0">
                <a:latin typeface="メイリオ" panose="020B0604030504040204" pitchFamily="50" charset="-128"/>
                <a:ea typeface="メイリオ" panose="020B0604030504040204" pitchFamily="50" charset="-128"/>
              </a:rPr>
              <a:t>実績</a:t>
            </a:r>
          </a:p>
        </p:txBody>
      </p:sp>
    </p:spTree>
    <p:extLst>
      <p:ext uri="{BB962C8B-B14F-4D97-AF65-F5344CB8AC3E}">
        <p14:creationId xmlns:p14="http://schemas.microsoft.com/office/powerpoint/2010/main" val="27593956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gn="l">
          <a:lnSpc>
            <a:spcPts val="2438"/>
          </a:lnSpc>
          <a:defRPr sz="1544" b="1" kern="100" dirty="0" smtClean="0">
            <a:solidFill>
              <a:srgbClr val="000000"/>
            </a:solidFill>
            <a:latin typeface="メイリオ" panose="020B0604030504040204" pitchFamily="50" charset="-128"/>
            <a:ea typeface="メイリオ" panose="020B0604030504040204" pitchFamily="50" charset="-128"/>
            <a:cs typeface="Times New Roman" panose="02020603050405020304" pitchFamily="18"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34E697B4F18EEE44A15B5C6C38C92815" ma:contentTypeVersion="11" ma:contentTypeDescription="新しいドキュメントを作成します。" ma:contentTypeScope="" ma:versionID="f02169faaebe6f896e6c97b42f8185dd">
  <xsd:schema xmlns:xsd="http://www.w3.org/2001/XMLSchema" xmlns:xs="http://www.w3.org/2001/XMLSchema" xmlns:p="http://schemas.microsoft.com/office/2006/metadata/properties" xmlns:ns1="http://schemas.microsoft.com/sharepoint/v3" xmlns:ns3="83735b65-6140-42df-8261-6373d86f40dd" xmlns:ns4="b35736d5-ed44-4210-a125-aa96e224a98b" targetNamespace="http://schemas.microsoft.com/office/2006/metadata/properties" ma:root="true" ma:fieldsID="4c79d5b265da02c60d48b095568fbe81" ns1:_="" ns3:_="" ns4:_="">
    <xsd:import namespace="http://schemas.microsoft.com/sharepoint/v3"/>
    <xsd:import namespace="83735b65-6140-42df-8261-6373d86f40dd"/>
    <xsd:import namespace="b35736d5-ed44-4210-a125-aa96e224a98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統合コンプライアンス ポリシーのプロパティ" ma:hidden="true" ma:internalName="_ip_UnifiedCompliancePolicyProperties">
      <xsd:simpleType>
        <xsd:restriction base="dms:Note"/>
      </xsd:simpleType>
    </xsd:element>
    <xsd:element name="_ip_UnifiedCompliancePolicyUIAction" ma:index="16"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735b65-6140-42df-8261-6373d86f40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736d5-ed44-4210-a125-aa96e224a98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SharingHintHash" ma:index="14"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FA58EFF-92B7-407B-BCF9-9A910BB1AE2A}">
  <ds:schemaRefs>
    <ds:schemaRef ds:uri="http://schemas.microsoft.com/sharepoint/v3/contenttype/forms"/>
  </ds:schemaRefs>
</ds:datastoreItem>
</file>

<file path=customXml/itemProps2.xml><?xml version="1.0" encoding="utf-8"?>
<ds:datastoreItem xmlns:ds="http://schemas.openxmlformats.org/officeDocument/2006/customXml" ds:itemID="{09E9C5D5-66F7-4CFF-846F-47943B8C0C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3735b65-6140-42df-8261-6373d86f40dd"/>
    <ds:schemaRef ds:uri="b35736d5-ed44-4210-a125-aa96e224a9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2BA091-9489-42F9-802F-31F9A420E835}">
  <ds:schemaRefs>
    <ds:schemaRef ds:uri="http://schemas.microsoft.com/office/2006/metadata/properties"/>
    <ds:schemaRef ds:uri="http://purl.org/dc/dcmitype/"/>
    <ds:schemaRef ds:uri="http://schemas.openxmlformats.org/package/2006/metadata/core-properties"/>
    <ds:schemaRef ds:uri="http://purl.org/dc/terms/"/>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b35736d5-ed44-4210-a125-aa96e224a98b"/>
    <ds:schemaRef ds:uri="83735b65-6140-42df-8261-6373d86f40dd"/>
  </ds:schemaRefs>
</ds:datastoreItem>
</file>

<file path=docProps/app.xml><?xml version="1.0" encoding="utf-8"?>
<Properties xmlns="http://schemas.openxmlformats.org/officeDocument/2006/extended-properties" xmlns:vt="http://schemas.openxmlformats.org/officeDocument/2006/docPropsVTypes">
  <Template>Office Theme</Template>
  <TotalTime>547</TotalTime>
  <Words>2782</Words>
  <Application>Microsoft Office PowerPoint</Application>
  <PresentationFormat>A4 210 x 297 mm</PresentationFormat>
  <Paragraphs>364</Paragraphs>
  <Slides>18</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Meiryo UI</vt:lpstr>
      <vt:lpstr>メイリオ</vt:lpstr>
      <vt:lpstr>游ゴシック</vt:lpstr>
      <vt:lpstr>Arial</vt:lpstr>
      <vt:lpstr>Calibri</vt:lpstr>
      <vt:lpstr>Calibri Light</vt:lpstr>
      <vt:lpstr>Office テーマ</vt:lpstr>
      <vt:lpstr>職務経歴書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ポートフォリオ</dc:title>
  <dc:creator>MLC 矢野正満</dc:creator>
  <cp:lastModifiedBy>MLC 矢野正満</cp:lastModifiedBy>
  <cp:revision>327</cp:revision>
  <dcterms:created xsi:type="dcterms:W3CDTF">2020-07-16T03:09:46Z</dcterms:created>
  <dcterms:modified xsi:type="dcterms:W3CDTF">2020-08-04T07:49:54Z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0x01010034E697B4F18EEE44A15B5C6C38C92815</vt:lpwstr>
  </property>
</Properties>
</file>