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56" r:id="rId5"/>
    <p:sldId id="262" r:id="rId6"/>
    <p:sldId id="264" r:id="rId7"/>
    <p:sldId id="259" r:id="rId8"/>
    <p:sldId id="260" r:id="rId9"/>
    <p:sldId id="279" r:id="rId10"/>
    <p:sldId id="278" r:id="rId11"/>
    <p:sldId id="261" r:id="rId12"/>
    <p:sldId id="258" r:id="rId13"/>
    <p:sldId id="257" r:id="rId1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3" autoAdjust="0"/>
    <p:restoredTop sz="95285" autoAdjust="0"/>
  </p:normalViewPr>
  <p:slideViewPr>
    <p:cSldViewPr snapToGrid="0">
      <p:cViewPr varScale="1">
        <p:scale>
          <a:sx n="83" d="100"/>
          <a:sy n="83" d="100"/>
        </p:scale>
        <p:origin x="166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6E9B6-B893-4B8C-B80D-BB04ED91DC3B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215B5-B121-4C1D-AD81-B49820351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97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215B5-B121-4C1D-AD81-B49820351B2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89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9DA0-C4D7-4975-82BC-84B2032362F1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56C9-AADE-4309-BFE2-F784860401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34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9DA0-C4D7-4975-82BC-84B2032362F1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56C9-AADE-4309-BFE2-F784860401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53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9DA0-C4D7-4975-82BC-84B2032362F1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56C9-AADE-4309-BFE2-F784860401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7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9DA0-C4D7-4975-82BC-84B2032362F1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56C9-AADE-4309-BFE2-F784860401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26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9DA0-C4D7-4975-82BC-84B2032362F1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56C9-AADE-4309-BFE2-F784860401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20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9DA0-C4D7-4975-82BC-84B2032362F1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56C9-AADE-4309-BFE2-F784860401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35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9DA0-C4D7-4975-82BC-84B2032362F1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56C9-AADE-4309-BFE2-F784860401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48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9DA0-C4D7-4975-82BC-84B2032362F1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56C9-AADE-4309-BFE2-F784860401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30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9DA0-C4D7-4975-82BC-84B2032362F1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56C9-AADE-4309-BFE2-F784860401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41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9DA0-C4D7-4975-82BC-84B2032362F1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56C9-AADE-4309-BFE2-F784860401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6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9DA0-C4D7-4975-82BC-84B2032362F1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56C9-AADE-4309-BFE2-F784860401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58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F9DA0-C4D7-4975-82BC-84B2032362F1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B56C9-AADE-4309-BFE2-F784860401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BD68F3-58A7-40AB-BD2E-6E4E68888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2411" y="2235696"/>
            <a:ext cx="6581179" cy="1115319"/>
          </a:xfrm>
        </p:spPr>
        <p:txBody>
          <a:bodyPr>
            <a:noAutofit/>
          </a:bodyPr>
          <a:lstStyle/>
          <a:p>
            <a:r>
              <a:rPr lang="ja-JP" altLang="en-US" sz="56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ポートフォリオ</a:t>
            </a:r>
          </a:p>
        </p:txBody>
      </p:sp>
      <p:pic>
        <p:nvPicPr>
          <p:cNvPr id="9" name="図 8" descr="人, 男, 持つ, 立つ が含まれている画像&#10;&#10;自動的に生成された説明">
            <a:extLst>
              <a:ext uri="{FF2B5EF4-FFF2-40B4-BE49-F238E27FC236}">
                <a16:creationId xmlns:a16="http://schemas.microsoft.com/office/drawing/2014/main" id="{E15D787B-B197-41B9-AAE2-B69048295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576" y="3351018"/>
            <a:ext cx="1338858" cy="1284685"/>
          </a:xfrm>
          <a:prstGeom prst="rect">
            <a:avLst/>
          </a:prstGeom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26C719F3-EB47-455F-8E19-AFFD0FD5F2C1}"/>
              </a:ext>
            </a:extLst>
          </p:cNvPr>
          <p:cNvSpPr txBox="1">
            <a:spLocks/>
          </p:cNvSpPr>
          <p:nvPr/>
        </p:nvSpPr>
        <p:spPr>
          <a:xfrm>
            <a:off x="1655266" y="4693446"/>
            <a:ext cx="6581179" cy="314622"/>
          </a:xfrm>
          <a:prstGeom prst="rect">
            <a:avLst/>
          </a:prstGeom>
        </p:spPr>
        <p:txBody>
          <a:bodyPr vert="horz" lIns="74295" tIns="37148" rIns="74295" bIns="37148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38" dirty="0">
                <a:latin typeface="メイリオ" panose="020B0604030504040204" pitchFamily="50" charset="-128"/>
                <a:ea typeface="メイリオ" panose="020B0604030504040204" pitchFamily="50" charset="-128"/>
              </a:rPr>
              <a:t>矢野正満</a:t>
            </a:r>
          </a:p>
        </p:txBody>
      </p:sp>
    </p:spTree>
    <p:extLst>
      <p:ext uri="{BB962C8B-B14F-4D97-AF65-F5344CB8AC3E}">
        <p14:creationId xmlns:p14="http://schemas.microsoft.com/office/powerpoint/2010/main" val="4287057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B553232-85C3-441E-985D-D3789A24FC9E}"/>
              </a:ext>
            </a:extLst>
          </p:cNvPr>
          <p:cNvSpPr/>
          <p:nvPr/>
        </p:nvSpPr>
        <p:spPr bwMode="auto">
          <a:xfrm>
            <a:off x="7902181" y="4829798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Photoshop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120219-3521-4AD3-A44F-101BDD97041D}"/>
              </a:ext>
            </a:extLst>
          </p:cNvPr>
          <p:cNvSpPr/>
          <p:nvPr/>
        </p:nvSpPr>
        <p:spPr>
          <a:xfrm>
            <a:off x="7829553" y="2391141"/>
            <a:ext cx="1831182" cy="89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297" indent="-139297" algn="just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en-US" altLang="ja-JP" sz="975" kern="1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Web</a:t>
            </a:r>
            <a:r>
              <a:rPr lang="ja-JP" altLang="ja-JP" sz="975" kern="1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サイトデザイン</a:t>
            </a:r>
            <a:endParaRPr lang="ja-JP" altLang="ja-JP" sz="975" kern="100" dirty="0"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139297" indent="-139297" algn="just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ja-JP" sz="975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フロントエンド設計、実装</a:t>
            </a:r>
            <a:endParaRPr lang="ja-JP" altLang="ja-JP" sz="975" kern="100" dirty="0"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139297" indent="-139297" algn="just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ja-JP" sz="975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ガイドライン整備</a:t>
            </a:r>
            <a:endParaRPr lang="ja-JP" altLang="ja-JP" sz="975" kern="100" dirty="0"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139297" indent="-139297" algn="just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ja-JP" sz="975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運用業務全般</a:t>
            </a:r>
            <a:endParaRPr lang="ja-JP" altLang="en-US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フリーフォーム: 図形 29">
            <a:extLst>
              <a:ext uri="{FF2B5EF4-FFF2-40B4-BE49-F238E27FC236}">
                <a16:creationId xmlns:a16="http://schemas.microsoft.com/office/drawing/2014/main" id="{FE72B006-A818-457E-8568-1AA6EBDB3E9E}"/>
              </a:ext>
            </a:extLst>
          </p:cNvPr>
          <p:cNvSpPr/>
          <p:nvPr/>
        </p:nvSpPr>
        <p:spPr bwMode="auto">
          <a:xfrm flipV="1">
            <a:off x="7729542" y="1515460"/>
            <a:ext cx="1959769" cy="4392426"/>
          </a:xfrm>
          <a:custGeom>
            <a:avLst/>
            <a:gdLst>
              <a:gd name="connsiteX0" fmla="*/ 0 w 4368800"/>
              <a:gd name="connsiteY0" fmla="*/ 0 h 1587500"/>
              <a:gd name="connsiteX1" fmla="*/ 0 w 4368800"/>
              <a:gd name="connsiteY1" fmla="*/ 1587500 h 1587500"/>
              <a:gd name="connsiteX2" fmla="*/ 4368800 w 4368800"/>
              <a:gd name="connsiteY2" fmla="*/ 1587500 h 158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8800" h="1587500">
                <a:moveTo>
                  <a:pt x="0" y="0"/>
                </a:moveTo>
                <a:lnTo>
                  <a:pt x="0" y="1587500"/>
                </a:lnTo>
                <a:lnTo>
                  <a:pt x="4368800" y="1587500"/>
                </a:lnTo>
              </a:path>
            </a:pathLst>
          </a:custGeom>
          <a:noFill/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ja-JP" altLang="en-US" sz="1463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AB5E1D2-9E36-4B91-9689-09060F3C3742}"/>
              </a:ext>
            </a:extLst>
          </p:cNvPr>
          <p:cNvSpPr/>
          <p:nvPr/>
        </p:nvSpPr>
        <p:spPr>
          <a:xfrm>
            <a:off x="7793835" y="2166007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業務内容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01CBA9C-530C-4DBF-9EC1-3378DB9FB25B}"/>
              </a:ext>
            </a:extLst>
          </p:cNvPr>
          <p:cNvSpPr/>
          <p:nvPr/>
        </p:nvSpPr>
        <p:spPr>
          <a:xfrm>
            <a:off x="7815266" y="4135582"/>
            <a:ext cx="1831182" cy="28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2008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月～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2011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1A729B0-61BA-4F93-8B65-32E1F3974B4A}"/>
              </a:ext>
            </a:extLst>
          </p:cNvPr>
          <p:cNvSpPr/>
          <p:nvPr/>
        </p:nvSpPr>
        <p:spPr>
          <a:xfrm>
            <a:off x="7808122" y="3910451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期間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6DDB8D9-BB67-4895-A576-DC99D13C69FA}"/>
              </a:ext>
            </a:extLst>
          </p:cNvPr>
          <p:cNvSpPr/>
          <p:nvPr/>
        </p:nvSpPr>
        <p:spPr bwMode="auto">
          <a:xfrm>
            <a:off x="8761813" y="4829798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html/</a:t>
            </a:r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css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E06ABF1-4395-40BF-A290-521211380382}"/>
              </a:ext>
            </a:extLst>
          </p:cNvPr>
          <p:cNvSpPr/>
          <p:nvPr/>
        </p:nvSpPr>
        <p:spPr bwMode="auto">
          <a:xfrm>
            <a:off x="7902181" y="5074835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Subversion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CBDA121-74AB-4215-88CF-78137FE0779A}"/>
              </a:ext>
            </a:extLst>
          </p:cNvPr>
          <p:cNvSpPr/>
          <p:nvPr/>
        </p:nvSpPr>
        <p:spPr bwMode="auto">
          <a:xfrm>
            <a:off x="314328" y="1514478"/>
            <a:ext cx="7029450" cy="3906649"/>
          </a:xfrm>
          <a:prstGeom prst="rect">
            <a:avLst/>
          </a:prstGeom>
          <a:solidFill>
            <a:schemeClr val="tx1">
              <a:alpha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 defTabSz="777737"/>
            <a:r>
              <a:rPr lang="ja-JP" altLang="en-US" sz="1463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既にリニューアルされているため、サイトキャプチャはなし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56A734A-211D-4EB2-B030-7E2A5D4D6756}"/>
              </a:ext>
            </a:extLst>
          </p:cNvPr>
          <p:cNvSpPr/>
          <p:nvPr/>
        </p:nvSpPr>
        <p:spPr>
          <a:xfrm>
            <a:off x="7808124" y="3538260"/>
            <a:ext cx="1959769" cy="277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813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https://www.pokemon-card.com/</a:t>
            </a:r>
            <a:endParaRPr lang="ja-JP" altLang="en-US" sz="813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459E509-AB73-437B-BAB1-7530B49D7341}"/>
              </a:ext>
            </a:extLst>
          </p:cNvPr>
          <p:cNvSpPr/>
          <p:nvPr/>
        </p:nvSpPr>
        <p:spPr>
          <a:xfrm>
            <a:off x="7793835" y="3348844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URL</a:t>
            </a:r>
            <a:endParaRPr lang="ja-JP" altLang="en-US" sz="1138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49AEC5F-04AE-48F7-B005-08DF20C23B84}"/>
              </a:ext>
            </a:extLst>
          </p:cNvPr>
          <p:cNvSpPr/>
          <p:nvPr/>
        </p:nvSpPr>
        <p:spPr>
          <a:xfrm>
            <a:off x="7803361" y="4498620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使用スキル・ツール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9B99524-7425-4D5B-A73E-0215CB1A2EED}"/>
              </a:ext>
            </a:extLst>
          </p:cNvPr>
          <p:cNvSpPr/>
          <p:nvPr/>
        </p:nvSpPr>
        <p:spPr>
          <a:xfrm>
            <a:off x="7800978" y="1798296"/>
            <a:ext cx="2105021" cy="28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サイト受託制作（本社勤務）</a:t>
            </a:r>
            <a:endParaRPr lang="en-US" altLang="ja-JP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A3B90CD-515D-4F7A-84D4-2FA5DA4A2FEC}"/>
              </a:ext>
            </a:extLst>
          </p:cNvPr>
          <p:cNvSpPr/>
          <p:nvPr/>
        </p:nvSpPr>
        <p:spPr>
          <a:xfrm>
            <a:off x="7793835" y="1566717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プロジェクト種別</a:t>
            </a:r>
          </a:p>
        </p:txBody>
      </p:sp>
      <p:sp>
        <p:nvSpPr>
          <p:cNvPr id="20" name="テキスト プレースホルダー 2">
            <a:extLst>
              <a:ext uri="{FF2B5EF4-FFF2-40B4-BE49-F238E27FC236}">
                <a16:creationId xmlns:a16="http://schemas.microsoft.com/office/drawing/2014/main" id="{58C8FCA2-4F74-46A6-AD10-B62BE70F501F}"/>
              </a:ext>
            </a:extLst>
          </p:cNvPr>
          <p:cNvSpPr txBox="1">
            <a:spLocks/>
          </p:cNvSpPr>
          <p:nvPr/>
        </p:nvSpPr>
        <p:spPr>
          <a:xfrm>
            <a:off x="0" y="466725"/>
            <a:ext cx="9905999" cy="453183"/>
          </a:xfrm>
          <a:prstGeom prst="rect">
            <a:avLst/>
          </a:prstGeom>
          <a:solidFill>
            <a:schemeClr val="tx1"/>
          </a:solidFill>
        </p:spPr>
        <p:txBody>
          <a:bodyPr tIns="10800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</a:t>
            </a:r>
            <a:r>
              <a:rPr lang="en-US" altLang="ja-JP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7. </a:t>
            </a: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ポケモンさまカードゲーム公式サイト「トレーナーズウェブサイト」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738D25F-99A9-4ABC-91EB-04AB27D30E46}"/>
              </a:ext>
            </a:extLst>
          </p:cNvPr>
          <p:cNvSpPr/>
          <p:nvPr/>
        </p:nvSpPr>
        <p:spPr>
          <a:xfrm>
            <a:off x="242597" y="6037299"/>
            <a:ext cx="8845982" cy="330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ja-JP" altLang="en-US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サイト運用からリニューアルまで、フロントエンド</a:t>
            </a:r>
            <a:r>
              <a:rPr lang="en-US" altLang="ja-JP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8</a:t>
            </a:r>
            <a:r>
              <a:rPr lang="ja-JP" altLang="en-US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割＋デザイン</a:t>
            </a:r>
            <a:r>
              <a:rPr lang="en-US" altLang="ja-JP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2</a:t>
            </a:r>
            <a:r>
              <a:rPr lang="ja-JP" altLang="en-US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割を主担当として対応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45A4BF3-49F7-425C-92D4-A4EB8BB16351}"/>
              </a:ext>
            </a:extLst>
          </p:cNvPr>
          <p:cNvSpPr/>
          <p:nvPr/>
        </p:nvSpPr>
        <p:spPr bwMode="auto">
          <a:xfrm>
            <a:off x="8761813" y="5073425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7148" rIns="36000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DreamWeaver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A8FAF26-909E-4516-9AC7-942C5C39DDF9}"/>
              </a:ext>
            </a:extLst>
          </p:cNvPr>
          <p:cNvSpPr/>
          <p:nvPr/>
        </p:nvSpPr>
        <p:spPr bwMode="auto">
          <a:xfrm>
            <a:off x="7902181" y="5320793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Javascript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28FE6A2-F933-468F-8D7C-7B30AFA271FE}"/>
              </a:ext>
            </a:extLst>
          </p:cNvPr>
          <p:cNvSpPr/>
          <p:nvPr/>
        </p:nvSpPr>
        <p:spPr bwMode="auto">
          <a:xfrm>
            <a:off x="8761813" y="5315057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49526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4271430-007A-49D9-B12F-B7E9F54AB2C4}"/>
              </a:ext>
            </a:extLst>
          </p:cNvPr>
          <p:cNvSpPr/>
          <p:nvPr/>
        </p:nvSpPr>
        <p:spPr>
          <a:xfrm>
            <a:off x="287719" y="1143537"/>
            <a:ext cx="8849158" cy="3919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サイト制作実績</a:t>
            </a:r>
            <a:endParaRPr lang="en-US" altLang="ja-JP" sz="1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lnSpc>
                <a:spcPts val="3800"/>
              </a:lnSpc>
              <a:buAutoNum type="arabicPeriod"/>
            </a:pP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キリンホールディングスさま商品サイト</a:t>
            </a:r>
            <a:endParaRPr lang="en-US" altLang="ja-JP" sz="13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lnSpc>
                <a:spcPts val="3800"/>
              </a:lnSpc>
              <a:buAutoNum type="arabicPeriod"/>
            </a:pP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キリンホールディングスさま企業サイト</a:t>
            </a:r>
            <a:endParaRPr lang="en-US" altLang="ja-JP" sz="13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lnSpc>
                <a:spcPts val="3800"/>
              </a:lnSpc>
              <a:buAutoNum type="arabicPeriod"/>
            </a:pP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キリングループ</a:t>
            </a:r>
            <a:r>
              <a:rPr lang="en-US" altLang="ja-JP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会員サービスサイト「</a:t>
            </a:r>
            <a:r>
              <a:rPr lang="en-US" altLang="ja-JP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My KIRIN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lang="en-US" altLang="ja-JP" sz="13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lnSpc>
                <a:spcPts val="3800"/>
              </a:lnSpc>
              <a:buAutoNum type="arabicPeriod"/>
            </a:pP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富士ゼロックスさま</a:t>
            </a:r>
            <a:r>
              <a:rPr lang="en-US" altLang="ja-JP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EC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サイト「</a:t>
            </a:r>
            <a:r>
              <a:rPr lang="en-US" altLang="ja-JP" sz="13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eQix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lang="en-US" altLang="ja-JP" sz="13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lnSpc>
                <a:spcPts val="3800"/>
              </a:lnSpc>
              <a:buAutoNum type="arabicPeriod"/>
            </a:pP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オリックス銀行さま公式サイト</a:t>
            </a:r>
            <a:endParaRPr lang="en-US" altLang="ja-JP" sz="13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lnSpc>
                <a:spcPts val="3800"/>
              </a:lnSpc>
              <a:buAutoNum type="arabicPeriod"/>
            </a:pP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日本ジオトラストさま公式サイト</a:t>
            </a:r>
            <a:endParaRPr lang="en-US" altLang="ja-JP" sz="13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lnSpc>
                <a:spcPts val="3800"/>
              </a:lnSpc>
              <a:buAutoNum type="arabicPeriod"/>
            </a:pP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ポケモンさまカードゲーム公式サイト「トレーナーズウェブサイト」</a:t>
            </a:r>
            <a:endParaRPr lang="en-US" altLang="ja-JP" sz="13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2908B745-4557-41A2-8985-E5BB4470210B}"/>
              </a:ext>
            </a:extLst>
          </p:cNvPr>
          <p:cNvSpPr txBox="1">
            <a:spLocks/>
          </p:cNvSpPr>
          <p:nvPr/>
        </p:nvSpPr>
        <p:spPr>
          <a:xfrm>
            <a:off x="0" y="466725"/>
            <a:ext cx="9905999" cy="453183"/>
          </a:xfrm>
          <a:prstGeom prst="rect">
            <a:avLst/>
          </a:prstGeom>
          <a:solidFill>
            <a:schemeClr val="tx1"/>
          </a:solidFill>
        </p:spPr>
        <p:txBody>
          <a:bodyPr tIns="10800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</a:t>
            </a: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152860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BD68F3-58A7-40AB-BD2E-6E4E68888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07" y="3050384"/>
            <a:ext cx="4412456" cy="43011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ja-JP" sz="2438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2438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サイト制作実績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8613ED2-39DE-42BB-B3C9-4A033A7F3BDF}"/>
              </a:ext>
            </a:extLst>
          </p:cNvPr>
          <p:cNvCxnSpPr>
            <a:cxnSpLocks/>
          </p:cNvCxnSpPr>
          <p:nvPr/>
        </p:nvCxnSpPr>
        <p:spPr>
          <a:xfrm>
            <a:off x="378620" y="3509069"/>
            <a:ext cx="91225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7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B553232-85C3-441E-985D-D3789A24FC9E}"/>
              </a:ext>
            </a:extLst>
          </p:cNvPr>
          <p:cNvSpPr/>
          <p:nvPr/>
        </p:nvSpPr>
        <p:spPr bwMode="auto">
          <a:xfrm>
            <a:off x="6644882" y="4650267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Photoshop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120219-3521-4AD3-A44F-101BDD97041D}"/>
              </a:ext>
            </a:extLst>
          </p:cNvPr>
          <p:cNvSpPr/>
          <p:nvPr/>
        </p:nvSpPr>
        <p:spPr>
          <a:xfrm>
            <a:off x="6572252" y="2040157"/>
            <a:ext cx="3043237" cy="1104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297" indent="-139297" algn="just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kern="1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制作会社納品物品質管理</a:t>
            </a:r>
          </a:p>
          <a:p>
            <a:pPr marL="139297" indent="-139297" algn="just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kern="1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社内制作物品質管理</a:t>
            </a:r>
          </a:p>
          <a:p>
            <a:pPr marL="139297" indent="-139297" algn="just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kern="1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運用及び改修業務全般（フロントエンド設計、</a:t>
            </a:r>
            <a:br>
              <a:rPr lang="en-US" altLang="ja-JP" sz="975" kern="1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</a:br>
            <a:r>
              <a:rPr lang="ja-JP" altLang="en-US" sz="975" kern="1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サイト更新業務、外注制作会社への技術的指南、スタッフ教育など）</a:t>
            </a:r>
            <a:endParaRPr lang="ja-JP" altLang="en-US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フリーフォーム: 図形 29">
            <a:extLst>
              <a:ext uri="{FF2B5EF4-FFF2-40B4-BE49-F238E27FC236}">
                <a16:creationId xmlns:a16="http://schemas.microsoft.com/office/drawing/2014/main" id="{FE72B006-A818-457E-8568-1AA6EBDB3E9E}"/>
              </a:ext>
            </a:extLst>
          </p:cNvPr>
          <p:cNvSpPr/>
          <p:nvPr/>
        </p:nvSpPr>
        <p:spPr bwMode="auto">
          <a:xfrm flipV="1">
            <a:off x="6472237" y="1164479"/>
            <a:ext cx="3128964" cy="4552830"/>
          </a:xfrm>
          <a:custGeom>
            <a:avLst/>
            <a:gdLst>
              <a:gd name="connsiteX0" fmla="*/ 0 w 4368800"/>
              <a:gd name="connsiteY0" fmla="*/ 0 h 1587500"/>
              <a:gd name="connsiteX1" fmla="*/ 0 w 4368800"/>
              <a:gd name="connsiteY1" fmla="*/ 1587500 h 1587500"/>
              <a:gd name="connsiteX2" fmla="*/ 4368800 w 4368800"/>
              <a:gd name="connsiteY2" fmla="*/ 1587500 h 158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8800" h="1587500">
                <a:moveTo>
                  <a:pt x="0" y="0"/>
                </a:moveTo>
                <a:lnTo>
                  <a:pt x="0" y="1587500"/>
                </a:lnTo>
                <a:lnTo>
                  <a:pt x="4368800" y="1587500"/>
                </a:lnTo>
              </a:path>
            </a:pathLst>
          </a:custGeom>
          <a:noFill/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ja-JP" altLang="en-US" sz="1463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AB5E1D2-9E36-4B91-9689-09060F3C3742}"/>
              </a:ext>
            </a:extLst>
          </p:cNvPr>
          <p:cNvSpPr/>
          <p:nvPr/>
        </p:nvSpPr>
        <p:spPr>
          <a:xfrm>
            <a:off x="6536535" y="1815026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業務内容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01CBA9C-530C-4DBF-9EC1-3378DB9FB25B}"/>
              </a:ext>
            </a:extLst>
          </p:cNvPr>
          <p:cNvSpPr/>
          <p:nvPr/>
        </p:nvSpPr>
        <p:spPr>
          <a:xfrm>
            <a:off x="6557965" y="3956051"/>
            <a:ext cx="2237692" cy="28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2013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11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月～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2018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12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月末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1A729B0-61BA-4F93-8B65-32E1F3974B4A}"/>
              </a:ext>
            </a:extLst>
          </p:cNvPr>
          <p:cNvSpPr/>
          <p:nvPr/>
        </p:nvSpPr>
        <p:spPr>
          <a:xfrm>
            <a:off x="6550822" y="3730921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期間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6DDB8D9-BB67-4895-A576-DC99D13C69FA}"/>
              </a:ext>
            </a:extLst>
          </p:cNvPr>
          <p:cNvSpPr/>
          <p:nvPr/>
        </p:nvSpPr>
        <p:spPr bwMode="auto">
          <a:xfrm>
            <a:off x="7504515" y="4650267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html/</a:t>
            </a:r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css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E06ABF1-4395-40BF-A290-521211380382}"/>
              </a:ext>
            </a:extLst>
          </p:cNvPr>
          <p:cNvSpPr/>
          <p:nvPr/>
        </p:nvSpPr>
        <p:spPr bwMode="auto">
          <a:xfrm>
            <a:off x="8364149" y="4646991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Subversion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56A734A-211D-4EB2-B030-7E2A5D4D6756}"/>
              </a:ext>
            </a:extLst>
          </p:cNvPr>
          <p:cNvSpPr/>
          <p:nvPr/>
        </p:nvSpPr>
        <p:spPr>
          <a:xfrm>
            <a:off x="6550822" y="3358729"/>
            <a:ext cx="1959769" cy="277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813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https://www.kirin.co.jp/</a:t>
            </a:r>
            <a:endParaRPr lang="ja-JP" altLang="en-US" sz="813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459E509-AB73-437B-BAB1-7530B49D7341}"/>
              </a:ext>
            </a:extLst>
          </p:cNvPr>
          <p:cNvSpPr/>
          <p:nvPr/>
        </p:nvSpPr>
        <p:spPr>
          <a:xfrm>
            <a:off x="6536535" y="3169313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URL</a:t>
            </a:r>
            <a:endParaRPr lang="ja-JP" altLang="en-US" sz="1138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49AEC5F-04AE-48F7-B005-08DF20C23B84}"/>
              </a:ext>
            </a:extLst>
          </p:cNvPr>
          <p:cNvSpPr/>
          <p:nvPr/>
        </p:nvSpPr>
        <p:spPr>
          <a:xfrm>
            <a:off x="6546060" y="4319089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使用スキル・ツール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9B99524-7425-4D5B-A73E-0215CB1A2EED}"/>
              </a:ext>
            </a:extLst>
          </p:cNvPr>
          <p:cNvSpPr/>
          <p:nvPr/>
        </p:nvSpPr>
        <p:spPr>
          <a:xfrm>
            <a:off x="6543679" y="1447315"/>
            <a:ext cx="3721893" cy="28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業務委託による常駐支援、チームマネジメント（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名超）</a:t>
            </a:r>
            <a:endParaRPr lang="en-US" altLang="ja-JP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A3B90CD-515D-4F7A-84D4-2FA5DA4A2FEC}"/>
              </a:ext>
            </a:extLst>
          </p:cNvPr>
          <p:cNvSpPr/>
          <p:nvPr/>
        </p:nvSpPr>
        <p:spPr>
          <a:xfrm>
            <a:off x="6536535" y="1215736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プロジェクト種別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AE0E44E-F00A-4876-B3B7-C2030A3D1518}"/>
              </a:ext>
            </a:extLst>
          </p:cNvPr>
          <p:cNvSpPr/>
          <p:nvPr/>
        </p:nvSpPr>
        <p:spPr bwMode="auto">
          <a:xfrm>
            <a:off x="7504515" y="4894323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Git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43FFF31-BD25-482C-86B3-469A436E2A6B}"/>
              </a:ext>
            </a:extLst>
          </p:cNvPr>
          <p:cNvSpPr/>
          <p:nvPr/>
        </p:nvSpPr>
        <p:spPr bwMode="auto">
          <a:xfrm>
            <a:off x="6641310" y="4899590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Javascript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CA8AB00-D2FF-4033-95C0-520207FD3559}"/>
              </a:ext>
            </a:extLst>
          </p:cNvPr>
          <p:cNvSpPr/>
          <p:nvPr/>
        </p:nvSpPr>
        <p:spPr bwMode="auto">
          <a:xfrm>
            <a:off x="8364149" y="4891713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jQuery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552016A-2FAB-47CC-A4A6-DEE1A46C3E96}"/>
              </a:ext>
            </a:extLst>
          </p:cNvPr>
          <p:cNvSpPr/>
          <p:nvPr/>
        </p:nvSpPr>
        <p:spPr bwMode="auto">
          <a:xfrm>
            <a:off x="6641310" y="5148912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Gulp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595FEF8-D34C-4AD7-A53F-796FACEDAF80}"/>
              </a:ext>
            </a:extLst>
          </p:cNvPr>
          <p:cNvSpPr/>
          <p:nvPr/>
        </p:nvSpPr>
        <p:spPr bwMode="auto">
          <a:xfrm>
            <a:off x="7504515" y="5150354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Backlog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D913377-6658-4E9A-876E-3986AB13B331}"/>
              </a:ext>
            </a:extLst>
          </p:cNvPr>
          <p:cNvSpPr/>
          <p:nvPr/>
        </p:nvSpPr>
        <p:spPr bwMode="auto">
          <a:xfrm>
            <a:off x="8364149" y="5144488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Office</a:t>
            </a:r>
            <a:r>
              <a:rPr lang="ja-JP" altLang="en-US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ソフト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D8753B0-AEB6-4097-8AB9-58A67E801CAE}"/>
              </a:ext>
            </a:extLst>
          </p:cNvPr>
          <p:cNvSpPr/>
          <p:nvPr/>
        </p:nvSpPr>
        <p:spPr bwMode="auto">
          <a:xfrm>
            <a:off x="6641310" y="5398235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7148" rIns="36000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DreamWeaver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FB5EDC7-558D-45AD-8E42-6BED7AF71B7C}"/>
              </a:ext>
            </a:extLst>
          </p:cNvPr>
          <p:cNvSpPr/>
          <p:nvPr/>
        </p:nvSpPr>
        <p:spPr bwMode="auto">
          <a:xfrm>
            <a:off x="7504515" y="5398235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SublimText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CA9016D-9D05-40C3-AE28-E0A14393BF11}"/>
              </a:ext>
            </a:extLst>
          </p:cNvPr>
          <p:cNvSpPr/>
          <p:nvPr/>
        </p:nvSpPr>
        <p:spPr bwMode="auto">
          <a:xfrm>
            <a:off x="8364149" y="5396395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Vs Code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14EEFC-DA3B-4DC8-9B19-9AC4869B1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6" y="1155746"/>
            <a:ext cx="5928753" cy="418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508D400C-8189-4315-9783-D9F14A232738}"/>
              </a:ext>
            </a:extLst>
          </p:cNvPr>
          <p:cNvSpPr txBox="1">
            <a:spLocks/>
          </p:cNvSpPr>
          <p:nvPr/>
        </p:nvSpPr>
        <p:spPr>
          <a:xfrm>
            <a:off x="0" y="466725"/>
            <a:ext cx="9905999" cy="453183"/>
          </a:xfrm>
          <a:prstGeom prst="rect">
            <a:avLst/>
          </a:prstGeom>
          <a:solidFill>
            <a:schemeClr val="tx1"/>
          </a:solidFill>
        </p:spPr>
        <p:txBody>
          <a:bodyPr tIns="10800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</a:t>
            </a:r>
            <a:r>
              <a:rPr lang="en-US" altLang="ja-JP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1. </a:t>
            </a: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キリンホールディングスさま商品サイト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70B4B0C-5D6A-4A02-85B4-9DBD7277979A}"/>
              </a:ext>
            </a:extLst>
          </p:cNvPr>
          <p:cNvSpPr/>
          <p:nvPr/>
        </p:nvSpPr>
        <p:spPr>
          <a:xfrm>
            <a:off x="242597" y="6037299"/>
            <a:ext cx="8845982" cy="587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ja-JP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2013</a:t>
            </a:r>
            <a:r>
              <a:rPr lang="ja-JP" altLang="en-US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年、キリンビール、キリンビバレッジ、メルシャンの</a:t>
            </a:r>
            <a:r>
              <a:rPr lang="en-US" altLang="ja-JP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3</a:t>
            </a:r>
            <a:r>
              <a:rPr lang="ja-JP" altLang="en-US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社</a:t>
            </a:r>
            <a:r>
              <a:rPr lang="en-US" altLang="ja-JP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Web</a:t>
            </a:r>
            <a:r>
              <a:rPr lang="ja-JP" altLang="en-US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サイト統合プロジェクトに参画</a:t>
            </a:r>
          </a:p>
          <a:p>
            <a:pPr marL="285750" indent="-285750" algn="just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ja-JP" altLang="en-US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約</a:t>
            </a:r>
            <a:r>
              <a:rPr lang="en-US" altLang="ja-JP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8000</a:t>
            </a:r>
            <a:r>
              <a:rPr lang="ja-JP" altLang="en-US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ページに及ぶ</a:t>
            </a:r>
            <a:r>
              <a:rPr lang="en-US" altLang="ja-JP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Web</a:t>
            </a:r>
            <a:r>
              <a:rPr lang="ja-JP" altLang="en-US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サイト設計における監修、品質管理、ガイドライン整備</a:t>
            </a:r>
          </a:p>
        </p:txBody>
      </p:sp>
    </p:spTree>
    <p:extLst>
      <p:ext uri="{BB962C8B-B14F-4D97-AF65-F5344CB8AC3E}">
        <p14:creationId xmlns:p14="http://schemas.microsoft.com/office/powerpoint/2010/main" val="18282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120219-3521-4AD3-A44F-101BDD97041D}"/>
              </a:ext>
            </a:extLst>
          </p:cNvPr>
          <p:cNvSpPr/>
          <p:nvPr/>
        </p:nvSpPr>
        <p:spPr>
          <a:xfrm>
            <a:off x="6572252" y="2040162"/>
            <a:ext cx="3043237" cy="1104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297" indent="-139297" algn="just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kern="1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制作会社納品物品質管理</a:t>
            </a:r>
          </a:p>
          <a:p>
            <a:pPr marL="139297" indent="-139297" algn="just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kern="1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社内制作物品質管理</a:t>
            </a:r>
          </a:p>
          <a:p>
            <a:pPr marL="139297" indent="-139297" algn="just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kern="1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運用及び改修業務全般（フロントエンド設計、</a:t>
            </a:r>
            <a:br>
              <a:rPr lang="en-US" altLang="ja-JP" sz="975" kern="1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</a:br>
            <a:r>
              <a:rPr lang="ja-JP" altLang="en-US" sz="975" kern="1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サイト更新業務、外注制作会社への技術的指南、スタッフ教育など）</a:t>
            </a:r>
            <a:endParaRPr lang="ja-JP" altLang="en-US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フリーフォーム: 図形 29">
            <a:extLst>
              <a:ext uri="{FF2B5EF4-FFF2-40B4-BE49-F238E27FC236}">
                <a16:creationId xmlns:a16="http://schemas.microsoft.com/office/drawing/2014/main" id="{FE72B006-A818-457E-8568-1AA6EBDB3E9E}"/>
              </a:ext>
            </a:extLst>
          </p:cNvPr>
          <p:cNvSpPr/>
          <p:nvPr/>
        </p:nvSpPr>
        <p:spPr bwMode="auto">
          <a:xfrm flipV="1">
            <a:off x="6472237" y="1164483"/>
            <a:ext cx="3128964" cy="4589771"/>
          </a:xfrm>
          <a:custGeom>
            <a:avLst/>
            <a:gdLst>
              <a:gd name="connsiteX0" fmla="*/ 0 w 4368800"/>
              <a:gd name="connsiteY0" fmla="*/ 0 h 1587500"/>
              <a:gd name="connsiteX1" fmla="*/ 0 w 4368800"/>
              <a:gd name="connsiteY1" fmla="*/ 1587500 h 1587500"/>
              <a:gd name="connsiteX2" fmla="*/ 4368800 w 4368800"/>
              <a:gd name="connsiteY2" fmla="*/ 1587500 h 158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8800" h="1587500">
                <a:moveTo>
                  <a:pt x="0" y="0"/>
                </a:moveTo>
                <a:lnTo>
                  <a:pt x="0" y="1587500"/>
                </a:lnTo>
                <a:lnTo>
                  <a:pt x="4368800" y="1587500"/>
                </a:lnTo>
              </a:path>
            </a:pathLst>
          </a:custGeom>
          <a:noFill/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ja-JP" altLang="en-US" sz="1463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AB5E1D2-9E36-4B91-9689-09060F3C3742}"/>
              </a:ext>
            </a:extLst>
          </p:cNvPr>
          <p:cNvSpPr/>
          <p:nvPr/>
        </p:nvSpPr>
        <p:spPr>
          <a:xfrm>
            <a:off x="6536535" y="1815031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業務内容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01CBA9C-530C-4DBF-9EC1-3378DB9FB25B}"/>
              </a:ext>
            </a:extLst>
          </p:cNvPr>
          <p:cNvSpPr/>
          <p:nvPr/>
        </p:nvSpPr>
        <p:spPr>
          <a:xfrm>
            <a:off x="6557965" y="3956056"/>
            <a:ext cx="1831182" cy="28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2011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11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月～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2018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年末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1A729B0-61BA-4F93-8B65-32E1F3974B4A}"/>
              </a:ext>
            </a:extLst>
          </p:cNvPr>
          <p:cNvSpPr/>
          <p:nvPr/>
        </p:nvSpPr>
        <p:spPr>
          <a:xfrm>
            <a:off x="6550822" y="3730926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期間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56A734A-211D-4EB2-B030-7E2A5D4D6756}"/>
              </a:ext>
            </a:extLst>
          </p:cNvPr>
          <p:cNvSpPr/>
          <p:nvPr/>
        </p:nvSpPr>
        <p:spPr>
          <a:xfrm>
            <a:off x="6550822" y="3358734"/>
            <a:ext cx="1959769" cy="277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813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https://www.kirin.co.jp/</a:t>
            </a:r>
            <a:endParaRPr lang="ja-JP" altLang="en-US" sz="813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459E509-AB73-437B-BAB1-7530B49D7341}"/>
              </a:ext>
            </a:extLst>
          </p:cNvPr>
          <p:cNvSpPr/>
          <p:nvPr/>
        </p:nvSpPr>
        <p:spPr>
          <a:xfrm>
            <a:off x="6536535" y="3169318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URL</a:t>
            </a:r>
            <a:endParaRPr lang="ja-JP" altLang="en-US" sz="1138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49AEC5F-04AE-48F7-B005-08DF20C23B84}"/>
              </a:ext>
            </a:extLst>
          </p:cNvPr>
          <p:cNvSpPr/>
          <p:nvPr/>
        </p:nvSpPr>
        <p:spPr>
          <a:xfrm>
            <a:off x="6546060" y="4319094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使用スキル・ツール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9B99524-7425-4D5B-A73E-0215CB1A2EED}"/>
              </a:ext>
            </a:extLst>
          </p:cNvPr>
          <p:cNvSpPr/>
          <p:nvPr/>
        </p:nvSpPr>
        <p:spPr>
          <a:xfrm>
            <a:off x="6543677" y="1447320"/>
            <a:ext cx="3487013" cy="28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25"/>
              </a:lnSpc>
            </a:pP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業務委託による常駐支援、チームマネジメント（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名超）</a:t>
            </a:r>
            <a:endParaRPr lang="en-US" altLang="ja-JP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A3B90CD-515D-4F7A-84D4-2FA5DA4A2FEC}"/>
              </a:ext>
            </a:extLst>
          </p:cNvPr>
          <p:cNvSpPr/>
          <p:nvPr/>
        </p:nvSpPr>
        <p:spPr>
          <a:xfrm>
            <a:off x="6536535" y="1215741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プロジェクト種別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E3802D10-5E39-481D-AE85-1A41579F5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59" y="1139561"/>
            <a:ext cx="6237480" cy="470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08B6A67F-BFE9-494C-B53A-B289FF2F31CB}"/>
              </a:ext>
            </a:extLst>
          </p:cNvPr>
          <p:cNvSpPr txBox="1">
            <a:spLocks/>
          </p:cNvSpPr>
          <p:nvPr/>
        </p:nvSpPr>
        <p:spPr>
          <a:xfrm>
            <a:off x="0" y="466725"/>
            <a:ext cx="9905999" cy="453183"/>
          </a:xfrm>
          <a:prstGeom prst="rect">
            <a:avLst/>
          </a:prstGeom>
          <a:solidFill>
            <a:schemeClr val="tx1"/>
          </a:solidFill>
        </p:spPr>
        <p:txBody>
          <a:bodyPr tIns="10800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2. </a:t>
            </a: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キリンホールディングスさま企業サイト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D131B42-8DD2-48BB-8AB2-1461B012EF0C}"/>
              </a:ext>
            </a:extLst>
          </p:cNvPr>
          <p:cNvSpPr/>
          <p:nvPr/>
        </p:nvSpPr>
        <p:spPr>
          <a:xfrm>
            <a:off x="242598" y="6037299"/>
            <a:ext cx="8845982" cy="587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ja-JP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2016</a:t>
            </a:r>
            <a:r>
              <a:rPr lang="ja-JP" altLang="ja-JP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年レスポンシブ</a:t>
            </a:r>
            <a:r>
              <a:rPr lang="en-US" altLang="ja-JP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Web</a:t>
            </a:r>
            <a:r>
              <a:rPr lang="ja-JP" altLang="ja-JP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デザインにリニューアル</a:t>
            </a:r>
            <a:endParaRPr lang="ja-JP" altLang="ja-JP" sz="1200" kern="100" dirty="0"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ja-JP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制作会社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4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社</a:t>
            </a:r>
            <a:r>
              <a:rPr lang="ja-JP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によるリニューアルにおいて、全ての制作物の監修・品質管理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・受入</a:t>
            </a:r>
            <a:r>
              <a:rPr lang="ja-JP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を担当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C9639CC-9E50-4BC3-8F92-D7723AAA08B9}"/>
              </a:ext>
            </a:extLst>
          </p:cNvPr>
          <p:cNvSpPr/>
          <p:nvPr/>
        </p:nvSpPr>
        <p:spPr bwMode="auto">
          <a:xfrm>
            <a:off x="6644882" y="4650267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Photoshop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C79ACE8-E538-4253-BF36-5D724F688E72}"/>
              </a:ext>
            </a:extLst>
          </p:cNvPr>
          <p:cNvSpPr/>
          <p:nvPr/>
        </p:nvSpPr>
        <p:spPr bwMode="auto">
          <a:xfrm>
            <a:off x="7504515" y="4650267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html/</a:t>
            </a:r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css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0BCACBC-1635-4DC6-9810-6DAD7D910E95}"/>
              </a:ext>
            </a:extLst>
          </p:cNvPr>
          <p:cNvSpPr/>
          <p:nvPr/>
        </p:nvSpPr>
        <p:spPr bwMode="auto">
          <a:xfrm>
            <a:off x="8364149" y="4646991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Subversion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13FC8DD2-A3F8-438C-82E3-3CCDC2846C4B}"/>
              </a:ext>
            </a:extLst>
          </p:cNvPr>
          <p:cNvSpPr/>
          <p:nvPr/>
        </p:nvSpPr>
        <p:spPr bwMode="auto">
          <a:xfrm>
            <a:off x="7504515" y="4894323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Git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0068050-818B-4C24-B283-7FFE5D7F2B1E}"/>
              </a:ext>
            </a:extLst>
          </p:cNvPr>
          <p:cNvSpPr/>
          <p:nvPr/>
        </p:nvSpPr>
        <p:spPr bwMode="auto">
          <a:xfrm>
            <a:off x="6641310" y="4899590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Javascript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E8F376C-881A-4031-9076-F0AC75392CC4}"/>
              </a:ext>
            </a:extLst>
          </p:cNvPr>
          <p:cNvSpPr/>
          <p:nvPr/>
        </p:nvSpPr>
        <p:spPr bwMode="auto">
          <a:xfrm>
            <a:off x="8364149" y="4891713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jQuery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A538F3A-FC4B-4659-9A27-7FDA00314ECC}"/>
              </a:ext>
            </a:extLst>
          </p:cNvPr>
          <p:cNvSpPr/>
          <p:nvPr/>
        </p:nvSpPr>
        <p:spPr bwMode="auto">
          <a:xfrm>
            <a:off x="6641310" y="5148912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Gulp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56E34EC-0009-4EA2-8B4A-768DB28A4054}"/>
              </a:ext>
            </a:extLst>
          </p:cNvPr>
          <p:cNvSpPr/>
          <p:nvPr/>
        </p:nvSpPr>
        <p:spPr bwMode="auto">
          <a:xfrm>
            <a:off x="7504515" y="5150354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Backlog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25E9EAA-44DD-45B0-AEC0-0B763C907BE5}"/>
              </a:ext>
            </a:extLst>
          </p:cNvPr>
          <p:cNvSpPr/>
          <p:nvPr/>
        </p:nvSpPr>
        <p:spPr bwMode="auto">
          <a:xfrm>
            <a:off x="8364149" y="5144488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Office</a:t>
            </a:r>
            <a:r>
              <a:rPr lang="ja-JP" altLang="en-US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ソフト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FDE0FAB-892D-46BE-A9C0-21D9D0F27599}"/>
              </a:ext>
            </a:extLst>
          </p:cNvPr>
          <p:cNvSpPr/>
          <p:nvPr/>
        </p:nvSpPr>
        <p:spPr bwMode="auto">
          <a:xfrm>
            <a:off x="6641310" y="5398235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7148" rIns="36000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DreamWeaver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BCE2890-F59A-4F2F-BA59-C7010CF0BD24}"/>
              </a:ext>
            </a:extLst>
          </p:cNvPr>
          <p:cNvSpPr/>
          <p:nvPr/>
        </p:nvSpPr>
        <p:spPr bwMode="auto">
          <a:xfrm>
            <a:off x="7504515" y="5398235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SublimText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4BA69230-8C90-43F3-8862-7C94A706D16A}"/>
              </a:ext>
            </a:extLst>
          </p:cNvPr>
          <p:cNvSpPr/>
          <p:nvPr/>
        </p:nvSpPr>
        <p:spPr bwMode="auto">
          <a:xfrm>
            <a:off x="8364149" y="5396395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419099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120219-3521-4AD3-A44F-101BDD97041D}"/>
              </a:ext>
            </a:extLst>
          </p:cNvPr>
          <p:cNvSpPr/>
          <p:nvPr/>
        </p:nvSpPr>
        <p:spPr>
          <a:xfrm>
            <a:off x="6572255" y="2132522"/>
            <a:ext cx="3333744" cy="1104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297" indent="-139297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kern="1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フロントエンド設計</a:t>
            </a:r>
          </a:p>
          <a:p>
            <a:pPr marL="139297" indent="-139297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kern="1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バックエンドシステムの担当会社との折衝</a:t>
            </a:r>
          </a:p>
          <a:p>
            <a:pPr marL="139297" indent="-139297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kern="1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運用業務全般</a:t>
            </a:r>
          </a:p>
          <a:p>
            <a:pPr marL="139297" indent="-139297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kern="1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改善業務全般（フロントエンド設計、サイト更新業務、外注制作会社への技術的指南、スタッフ教育）</a:t>
            </a:r>
          </a:p>
        </p:txBody>
      </p:sp>
      <p:sp>
        <p:nvSpPr>
          <p:cNvPr id="16" name="フリーフォーム: 図形 29">
            <a:extLst>
              <a:ext uri="{FF2B5EF4-FFF2-40B4-BE49-F238E27FC236}">
                <a16:creationId xmlns:a16="http://schemas.microsoft.com/office/drawing/2014/main" id="{FE72B006-A818-457E-8568-1AA6EBDB3E9E}"/>
              </a:ext>
            </a:extLst>
          </p:cNvPr>
          <p:cNvSpPr/>
          <p:nvPr/>
        </p:nvSpPr>
        <p:spPr bwMode="auto">
          <a:xfrm flipV="1">
            <a:off x="6472237" y="1256844"/>
            <a:ext cx="3128964" cy="4475418"/>
          </a:xfrm>
          <a:custGeom>
            <a:avLst/>
            <a:gdLst>
              <a:gd name="connsiteX0" fmla="*/ 0 w 4368800"/>
              <a:gd name="connsiteY0" fmla="*/ 0 h 1587500"/>
              <a:gd name="connsiteX1" fmla="*/ 0 w 4368800"/>
              <a:gd name="connsiteY1" fmla="*/ 1587500 h 1587500"/>
              <a:gd name="connsiteX2" fmla="*/ 4368800 w 4368800"/>
              <a:gd name="connsiteY2" fmla="*/ 1587500 h 158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8800" h="1587500">
                <a:moveTo>
                  <a:pt x="0" y="0"/>
                </a:moveTo>
                <a:lnTo>
                  <a:pt x="0" y="1587500"/>
                </a:lnTo>
                <a:lnTo>
                  <a:pt x="4368800" y="1587500"/>
                </a:lnTo>
              </a:path>
            </a:pathLst>
          </a:custGeom>
          <a:noFill/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ja-JP" altLang="en-US" sz="1463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AB5E1D2-9E36-4B91-9689-09060F3C3742}"/>
              </a:ext>
            </a:extLst>
          </p:cNvPr>
          <p:cNvSpPr/>
          <p:nvPr/>
        </p:nvSpPr>
        <p:spPr>
          <a:xfrm>
            <a:off x="6536535" y="1907391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業務内容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01CBA9C-530C-4DBF-9EC1-3378DB9FB25B}"/>
              </a:ext>
            </a:extLst>
          </p:cNvPr>
          <p:cNvSpPr/>
          <p:nvPr/>
        </p:nvSpPr>
        <p:spPr>
          <a:xfrm>
            <a:off x="6557965" y="4048416"/>
            <a:ext cx="1831182" cy="28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2011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11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月～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2018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年末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1A729B0-61BA-4F93-8B65-32E1F3974B4A}"/>
              </a:ext>
            </a:extLst>
          </p:cNvPr>
          <p:cNvSpPr/>
          <p:nvPr/>
        </p:nvSpPr>
        <p:spPr>
          <a:xfrm>
            <a:off x="6550822" y="3823286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期間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56A734A-211D-4EB2-B030-7E2A5D4D6756}"/>
              </a:ext>
            </a:extLst>
          </p:cNvPr>
          <p:cNvSpPr/>
          <p:nvPr/>
        </p:nvSpPr>
        <p:spPr>
          <a:xfrm>
            <a:off x="6550822" y="3451094"/>
            <a:ext cx="2928937" cy="277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813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https://m.kirin.co.jp/mypage/mypage_top.php</a:t>
            </a:r>
            <a:endParaRPr lang="ja-JP" altLang="en-US" sz="813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459E509-AB73-437B-BAB1-7530B49D7341}"/>
              </a:ext>
            </a:extLst>
          </p:cNvPr>
          <p:cNvSpPr/>
          <p:nvPr/>
        </p:nvSpPr>
        <p:spPr>
          <a:xfrm>
            <a:off x="6536535" y="3261678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URL</a:t>
            </a:r>
            <a:endParaRPr lang="ja-JP" altLang="en-US" sz="1138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49AEC5F-04AE-48F7-B005-08DF20C23B84}"/>
              </a:ext>
            </a:extLst>
          </p:cNvPr>
          <p:cNvSpPr/>
          <p:nvPr/>
        </p:nvSpPr>
        <p:spPr>
          <a:xfrm>
            <a:off x="6546060" y="4411454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使用スキル・ツール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9B99524-7425-4D5B-A73E-0215CB1A2EED}"/>
              </a:ext>
            </a:extLst>
          </p:cNvPr>
          <p:cNvSpPr/>
          <p:nvPr/>
        </p:nvSpPr>
        <p:spPr>
          <a:xfrm>
            <a:off x="6543678" y="1539680"/>
            <a:ext cx="3625558" cy="28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25"/>
              </a:lnSpc>
            </a:pP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業務委託による常駐支援、チームマネジメント（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名超）</a:t>
            </a:r>
            <a:endParaRPr lang="en-US" altLang="ja-JP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A3B90CD-515D-4F7A-84D4-2FA5DA4A2FEC}"/>
              </a:ext>
            </a:extLst>
          </p:cNvPr>
          <p:cNvSpPr/>
          <p:nvPr/>
        </p:nvSpPr>
        <p:spPr>
          <a:xfrm>
            <a:off x="6536535" y="1308101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プロジェクト種別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F9F330-B444-4615-87A6-2C9F4A594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47" y="1229265"/>
            <a:ext cx="5939252" cy="447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7785C5B9-B5D2-49C5-BF75-EF3FFCA5F49A}"/>
              </a:ext>
            </a:extLst>
          </p:cNvPr>
          <p:cNvSpPr txBox="1">
            <a:spLocks/>
          </p:cNvSpPr>
          <p:nvPr/>
        </p:nvSpPr>
        <p:spPr>
          <a:xfrm>
            <a:off x="0" y="466725"/>
            <a:ext cx="9905999" cy="453183"/>
          </a:xfrm>
          <a:prstGeom prst="rect">
            <a:avLst/>
          </a:prstGeom>
          <a:solidFill>
            <a:schemeClr val="tx1"/>
          </a:solidFill>
        </p:spPr>
        <p:txBody>
          <a:bodyPr tIns="10800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</a:t>
            </a:r>
            <a:r>
              <a:rPr lang="en-US" altLang="ja-JP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 </a:t>
            </a: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キリングループ</a:t>
            </a:r>
            <a:r>
              <a:rPr lang="en-US" altLang="ja-JP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会員サービスサイト「</a:t>
            </a:r>
            <a:r>
              <a:rPr lang="en-US" altLang="ja-JP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My KIRIN</a:t>
            </a: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0DF9333-F073-4282-833C-DD5F29DCF67B}"/>
              </a:ext>
            </a:extLst>
          </p:cNvPr>
          <p:cNvSpPr/>
          <p:nvPr/>
        </p:nvSpPr>
        <p:spPr>
          <a:xfrm>
            <a:off x="242597" y="5889523"/>
            <a:ext cx="9905998" cy="587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ja-JP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2011</a:t>
            </a:r>
            <a:r>
              <a:rPr lang="ja-JP" altLang="en-US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年の</a:t>
            </a:r>
            <a:r>
              <a:rPr lang="en-US" altLang="ja-JP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11</a:t>
            </a:r>
            <a:r>
              <a:rPr lang="ja-JP" altLang="en-US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月の初公開、</a:t>
            </a:r>
            <a:r>
              <a:rPr lang="en-US" altLang="ja-JP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2014</a:t>
            </a:r>
            <a:r>
              <a:rPr lang="ja-JP" altLang="en-US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年のバックエンドシステムのリプレイスやサイトリニューアル含め、全てのプロジェクトに参画</a:t>
            </a:r>
          </a:p>
          <a:p>
            <a:pPr marL="285750" indent="-28575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ja-JP" altLang="en-US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公開より</a:t>
            </a:r>
            <a:r>
              <a:rPr lang="en-US" altLang="ja-JP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7</a:t>
            </a:r>
            <a:r>
              <a:rPr lang="ja-JP" altLang="en-US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年経過した</a:t>
            </a:r>
            <a:r>
              <a:rPr lang="en-US" altLang="ja-JP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2020</a:t>
            </a:r>
            <a:r>
              <a:rPr lang="ja-JP" altLang="en-US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年</a:t>
            </a:r>
            <a:r>
              <a:rPr lang="en-US" altLang="ja-JP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7</a:t>
            </a:r>
            <a:r>
              <a:rPr lang="ja-JP" altLang="en-US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月現在、未だに設計が破綻しない運用を実現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A3F90D77-057D-4484-8CCE-5BD4ABCE796A}"/>
              </a:ext>
            </a:extLst>
          </p:cNvPr>
          <p:cNvSpPr/>
          <p:nvPr/>
        </p:nvSpPr>
        <p:spPr bwMode="auto">
          <a:xfrm>
            <a:off x="6644882" y="4751866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Photoshop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E5688781-2783-4DD0-BAD4-BFDC4C61DE06}"/>
              </a:ext>
            </a:extLst>
          </p:cNvPr>
          <p:cNvSpPr/>
          <p:nvPr/>
        </p:nvSpPr>
        <p:spPr bwMode="auto">
          <a:xfrm>
            <a:off x="7504515" y="4751866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html/</a:t>
            </a:r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css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8E7C814-9905-40C8-8B32-52F8FEB6FE1D}"/>
              </a:ext>
            </a:extLst>
          </p:cNvPr>
          <p:cNvSpPr/>
          <p:nvPr/>
        </p:nvSpPr>
        <p:spPr bwMode="auto">
          <a:xfrm>
            <a:off x="8364149" y="4748590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Subversion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4CAD472-40A7-4A75-A80A-960DA598B463}"/>
              </a:ext>
            </a:extLst>
          </p:cNvPr>
          <p:cNvSpPr/>
          <p:nvPr/>
        </p:nvSpPr>
        <p:spPr bwMode="auto">
          <a:xfrm>
            <a:off x="7504515" y="4995922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Git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63C1249-0EAD-4D5D-AF17-80B02B596441}"/>
              </a:ext>
            </a:extLst>
          </p:cNvPr>
          <p:cNvSpPr/>
          <p:nvPr/>
        </p:nvSpPr>
        <p:spPr bwMode="auto">
          <a:xfrm>
            <a:off x="6641310" y="5001189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Javascript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A79F63CC-E1E4-4250-AA5D-354E9070E94B}"/>
              </a:ext>
            </a:extLst>
          </p:cNvPr>
          <p:cNvSpPr/>
          <p:nvPr/>
        </p:nvSpPr>
        <p:spPr bwMode="auto">
          <a:xfrm>
            <a:off x="8364149" y="4993312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jQuery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BB7DBDF1-2108-4DF7-9EDE-FFA4D568F22E}"/>
              </a:ext>
            </a:extLst>
          </p:cNvPr>
          <p:cNvSpPr/>
          <p:nvPr/>
        </p:nvSpPr>
        <p:spPr bwMode="auto">
          <a:xfrm>
            <a:off x="6641310" y="5250511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Gulp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16FA5AE9-160D-4441-AAE8-D86D937D3B83}"/>
              </a:ext>
            </a:extLst>
          </p:cNvPr>
          <p:cNvSpPr/>
          <p:nvPr/>
        </p:nvSpPr>
        <p:spPr bwMode="auto">
          <a:xfrm>
            <a:off x="7504515" y="5251953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Backlog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1CB1F53-FB2C-473D-AB8C-4CFCA45608E3}"/>
              </a:ext>
            </a:extLst>
          </p:cNvPr>
          <p:cNvSpPr/>
          <p:nvPr/>
        </p:nvSpPr>
        <p:spPr bwMode="auto">
          <a:xfrm>
            <a:off x="8364149" y="5246087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Office</a:t>
            </a:r>
            <a:r>
              <a:rPr lang="ja-JP" altLang="en-US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ソフト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A2B8D49-4B79-4CCE-8F7E-BDD83BED8EEA}"/>
              </a:ext>
            </a:extLst>
          </p:cNvPr>
          <p:cNvSpPr/>
          <p:nvPr/>
        </p:nvSpPr>
        <p:spPr bwMode="auto">
          <a:xfrm>
            <a:off x="6641310" y="5499834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7148" rIns="36000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DreamWeaver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9B6C471B-A29A-4BD7-86EE-C7320D423CA2}"/>
              </a:ext>
            </a:extLst>
          </p:cNvPr>
          <p:cNvSpPr/>
          <p:nvPr/>
        </p:nvSpPr>
        <p:spPr bwMode="auto">
          <a:xfrm>
            <a:off x="7504515" y="5499834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SublimText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39FB5CF-87C7-4EAC-B506-091EB96B159C}"/>
              </a:ext>
            </a:extLst>
          </p:cNvPr>
          <p:cNvSpPr/>
          <p:nvPr/>
        </p:nvSpPr>
        <p:spPr bwMode="auto">
          <a:xfrm>
            <a:off x="8364149" y="5497994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383283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B553232-85C3-441E-985D-D3789A24FC9E}"/>
              </a:ext>
            </a:extLst>
          </p:cNvPr>
          <p:cNvSpPr/>
          <p:nvPr/>
        </p:nvSpPr>
        <p:spPr bwMode="auto">
          <a:xfrm>
            <a:off x="6644882" y="3448744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Photoshop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120219-3521-4AD3-A44F-101BDD97041D}"/>
              </a:ext>
            </a:extLst>
          </p:cNvPr>
          <p:cNvSpPr/>
          <p:nvPr/>
        </p:nvSpPr>
        <p:spPr>
          <a:xfrm>
            <a:off x="6535308" y="2160227"/>
            <a:ext cx="3043237" cy="28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ランディングページの設計・実装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AB5E1D2-9E36-4B91-9689-09060F3C3742}"/>
              </a:ext>
            </a:extLst>
          </p:cNvPr>
          <p:cNvSpPr/>
          <p:nvPr/>
        </p:nvSpPr>
        <p:spPr>
          <a:xfrm>
            <a:off x="6536535" y="1935096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業務内容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01CBA9C-530C-4DBF-9EC1-3378DB9FB25B}"/>
              </a:ext>
            </a:extLst>
          </p:cNvPr>
          <p:cNvSpPr/>
          <p:nvPr/>
        </p:nvSpPr>
        <p:spPr>
          <a:xfrm>
            <a:off x="6548729" y="2754528"/>
            <a:ext cx="1831182" cy="28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2019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月～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2019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1A729B0-61BA-4F93-8B65-32E1F3974B4A}"/>
              </a:ext>
            </a:extLst>
          </p:cNvPr>
          <p:cNvSpPr/>
          <p:nvPr/>
        </p:nvSpPr>
        <p:spPr>
          <a:xfrm>
            <a:off x="6541586" y="2529397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期間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6DDB8D9-BB67-4895-A576-DC99D13C69FA}"/>
              </a:ext>
            </a:extLst>
          </p:cNvPr>
          <p:cNvSpPr/>
          <p:nvPr/>
        </p:nvSpPr>
        <p:spPr bwMode="auto">
          <a:xfrm>
            <a:off x="7504515" y="3448744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html/</a:t>
            </a:r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css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49AEC5F-04AE-48F7-B005-08DF20C23B84}"/>
              </a:ext>
            </a:extLst>
          </p:cNvPr>
          <p:cNvSpPr/>
          <p:nvPr/>
        </p:nvSpPr>
        <p:spPr>
          <a:xfrm>
            <a:off x="6546060" y="3117566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使用スキル・ツール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9B99524-7425-4D5B-A73E-0215CB1A2EED}"/>
              </a:ext>
            </a:extLst>
          </p:cNvPr>
          <p:cNvSpPr/>
          <p:nvPr/>
        </p:nvSpPr>
        <p:spPr>
          <a:xfrm>
            <a:off x="6543678" y="1567385"/>
            <a:ext cx="3043237" cy="28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サイト受託制作（本社勤務）</a:t>
            </a:r>
            <a:endParaRPr lang="en-US" altLang="ja-JP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A3B90CD-515D-4F7A-84D4-2FA5DA4A2FEC}"/>
              </a:ext>
            </a:extLst>
          </p:cNvPr>
          <p:cNvSpPr/>
          <p:nvPr/>
        </p:nvSpPr>
        <p:spPr>
          <a:xfrm>
            <a:off x="6536535" y="1335806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プロジェクト種別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AE0E44E-F00A-4876-B3B7-C2030A3D1518}"/>
              </a:ext>
            </a:extLst>
          </p:cNvPr>
          <p:cNvSpPr/>
          <p:nvPr/>
        </p:nvSpPr>
        <p:spPr bwMode="auto">
          <a:xfrm>
            <a:off x="7504515" y="3692800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Git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43FFF31-BD25-482C-86B3-469A436E2A6B}"/>
              </a:ext>
            </a:extLst>
          </p:cNvPr>
          <p:cNvSpPr/>
          <p:nvPr/>
        </p:nvSpPr>
        <p:spPr bwMode="auto">
          <a:xfrm>
            <a:off x="6641310" y="3698065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Javascript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CA8AB00-D2FF-4033-95C0-520207FD3559}"/>
              </a:ext>
            </a:extLst>
          </p:cNvPr>
          <p:cNvSpPr/>
          <p:nvPr/>
        </p:nvSpPr>
        <p:spPr bwMode="auto">
          <a:xfrm>
            <a:off x="8364149" y="3690190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jQuery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552016A-2FAB-47CC-A4A6-DEE1A46C3E96}"/>
              </a:ext>
            </a:extLst>
          </p:cNvPr>
          <p:cNvSpPr/>
          <p:nvPr/>
        </p:nvSpPr>
        <p:spPr bwMode="auto">
          <a:xfrm>
            <a:off x="8364149" y="3438497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Gulp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595FEF8-D34C-4AD7-A53F-796FACEDAF80}"/>
              </a:ext>
            </a:extLst>
          </p:cNvPr>
          <p:cNvSpPr/>
          <p:nvPr/>
        </p:nvSpPr>
        <p:spPr bwMode="auto">
          <a:xfrm>
            <a:off x="7504515" y="3948828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Backlog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CA9016D-9D05-40C3-AE28-E0A14393BF11}"/>
              </a:ext>
            </a:extLst>
          </p:cNvPr>
          <p:cNvSpPr/>
          <p:nvPr/>
        </p:nvSpPr>
        <p:spPr bwMode="auto">
          <a:xfrm>
            <a:off x="6641310" y="3947389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Vs Code</a:t>
            </a:r>
          </a:p>
        </p:txBody>
      </p:sp>
      <p:pic>
        <p:nvPicPr>
          <p:cNvPr id="5" name="図 4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D7AEEAAB-C681-4ADD-A747-185D5A023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30" y="1706007"/>
            <a:ext cx="3897415" cy="3842380"/>
          </a:xfrm>
          <a:prstGeom prst="rect">
            <a:avLst/>
          </a:prstGeom>
        </p:spPr>
      </p:pic>
      <p:pic>
        <p:nvPicPr>
          <p:cNvPr id="3" name="図 2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0EF72FCF-900A-481B-9FBD-9686BE2C4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376678"/>
            <a:ext cx="3363604" cy="4144133"/>
          </a:xfrm>
          <a:prstGeom prst="rect">
            <a:avLst/>
          </a:prstGeom>
        </p:spPr>
      </p:pic>
      <p:sp>
        <p:nvSpPr>
          <p:cNvPr id="16" name="フリーフォーム: 図形 29">
            <a:extLst>
              <a:ext uri="{FF2B5EF4-FFF2-40B4-BE49-F238E27FC236}">
                <a16:creationId xmlns:a16="http://schemas.microsoft.com/office/drawing/2014/main" id="{FE72B006-A818-457E-8568-1AA6EBDB3E9E}"/>
              </a:ext>
            </a:extLst>
          </p:cNvPr>
          <p:cNvSpPr/>
          <p:nvPr/>
        </p:nvSpPr>
        <p:spPr bwMode="auto">
          <a:xfrm flipV="1">
            <a:off x="6472237" y="1284549"/>
            <a:ext cx="3128964" cy="4392426"/>
          </a:xfrm>
          <a:custGeom>
            <a:avLst/>
            <a:gdLst>
              <a:gd name="connsiteX0" fmla="*/ 0 w 4368800"/>
              <a:gd name="connsiteY0" fmla="*/ 0 h 1587500"/>
              <a:gd name="connsiteX1" fmla="*/ 0 w 4368800"/>
              <a:gd name="connsiteY1" fmla="*/ 1587500 h 1587500"/>
              <a:gd name="connsiteX2" fmla="*/ 4368800 w 4368800"/>
              <a:gd name="connsiteY2" fmla="*/ 1587500 h 158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8800" h="1587500">
                <a:moveTo>
                  <a:pt x="0" y="0"/>
                </a:moveTo>
                <a:lnTo>
                  <a:pt x="0" y="1587500"/>
                </a:lnTo>
                <a:lnTo>
                  <a:pt x="4368800" y="1587500"/>
                </a:lnTo>
              </a:path>
            </a:pathLst>
          </a:custGeom>
          <a:noFill/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ja-JP" altLang="en-US" sz="1463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14B521AB-8425-4635-AA7F-C0F93EF92603}"/>
              </a:ext>
            </a:extLst>
          </p:cNvPr>
          <p:cNvSpPr txBox="1">
            <a:spLocks/>
          </p:cNvSpPr>
          <p:nvPr/>
        </p:nvSpPr>
        <p:spPr>
          <a:xfrm>
            <a:off x="0" y="466725"/>
            <a:ext cx="9905999" cy="453183"/>
          </a:xfrm>
          <a:prstGeom prst="rect">
            <a:avLst/>
          </a:prstGeom>
          <a:solidFill>
            <a:schemeClr val="tx1"/>
          </a:solidFill>
        </p:spPr>
        <p:txBody>
          <a:bodyPr tIns="10800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</a:t>
            </a:r>
            <a:r>
              <a:rPr lang="en-US" altLang="ja-JP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4. </a:t>
            </a: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富士ゼロックスさま</a:t>
            </a:r>
            <a:r>
              <a:rPr lang="en-US" altLang="ja-JP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EC</a:t>
            </a: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サイト「</a:t>
            </a:r>
            <a:r>
              <a:rPr lang="en-US" altLang="ja-JP" sz="2000" dirty="0" err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eQix</a:t>
            </a: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B2B9BCF-3635-4B1A-85C3-7BE74E311D2E}"/>
              </a:ext>
            </a:extLst>
          </p:cNvPr>
          <p:cNvSpPr/>
          <p:nvPr/>
        </p:nvSpPr>
        <p:spPr>
          <a:xfrm>
            <a:off x="242597" y="6037299"/>
            <a:ext cx="8845982" cy="330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ja-JP" altLang="en-US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ランディングページの設計・実装を中心に並行してサイトリニューアルのページ量産業務を対応</a:t>
            </a:r>
          </a:p>
        </p:txBody>
      </p:sp>
    </p:spTree>
    <p:extLst>
      <p:ext uri="{BB962C8B-B14F-4D97-AF65-F5344CB8AC3E}">
        <p14:creationId xmlns:p14="http://schemas.microsoft.com/office/powerpoint/2010/main" val="1843547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CDB64D3-65FA-4B85-8EBE-5B00D0373894}"/>
              </a:ext>
            </a:extLst>
          </p:cNvPr>
          <p:cNvSpPr/>
          <p:nvPr/>
        </p:nvSpPr>
        <p:spPr bwMode="auto">
          <a:xfrm>
            <a:off x="7902181" y="4622630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Photoshop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7AB7A40-B5C5-4B51-9E71-0AAFB553F044}"/>
              </a:ext>
            </a:extLst>
          </p:cNvPr>
          <p:cNvSpPr/>
          <p:nvPr/>
        </p:nvSpPr>
        <p:spPr>
          <a:xfrm>
            <a:off x="7829553" y="2391141"/>
            <a:ext cx="1831182" cy="694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297" indent="-139297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en-US" altLang="ja-JP" sz="975" kern="1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Web</a:t>
            </a:r>
            <a:r>
              <a:rPr lang="ja-JP" altLang="ja-JP" sz="975" kern="1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サイトデザイン</a:t>
            </a:r>
            <a:endParaRPr lang="ja-JP" altLang="ja-JP" sz="975" kern="100" dirty="0"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139297" indent="-139297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ja-JP" sz="975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フロントエンド設計、実装</a:t>
            </a:r>
            <a:endParaRPr lang="ja-JP" altLang="ja-JP" sz="975" kern="100" dirty="0"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139297" indent="-139297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ja-JP" sz="975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運用業務全般</a:t>
            </a:r>
            <a:endParaRPr lang="ja-JP" altLang="en-US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フリーフォーム: 図形 29">
            <a:extLst>
              <a:ext uri="{FF2B5EF4-FFF2-40B4-BE49-F238E27FC236}">
                <a16:creationId xmlns:a16="http://schemas.microsoft.com/office/drawing/2014/main" id="{82B12D75-B205-4299-B9A9-FB61657D7130}"/>
              </a:ext>
            </a:extLst>
          </p:cNvPr>
          <p:cNvSpPr/>
          <p:nvPr/>
        </p:nvSpPr>
        <p:spPr bwMode="auto">
          <a:xfrm flipV="1">
            <a:off x="7729542" y="1515460"/>
            <a:ext cx="1959769" cy="4392426"/>
          </a:xfrm>
          <a:custGeom>
            <a:avLst/>
            <a:gdLst>
              <a:gd name="connsiteX0" fmla="*/ 0 w 4368800"/>
              <a:gd name="connsiteY0" fmla="*/ 0 h 1587500"/>
              <a:gd name="connsiteX1" fmla="*/ 0 w 4368800"/>
              <a:gd name="connsiteY1" fmla="*/ 1587500 h 1587500"/>
              <a:gd name="connsiteX2" fmla="*/ 4368800 w 4368800"/>
              <a:gd name="connsiteY2" fmla="*/ 1587500 h 158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8800" h="1587500">
                <a:moveTo>
                  <a:pt x="0" y="0"/>
                </a:moveTo>
                <a:lnTo>
                  <a:pt x="0" y="1587500"/>
                </a:lnTo>
                <a:lnTo>
                  <a:pt x="4368800" y="1587500"/>
                </a:lnTo>
              </a:path>
            </a:pathLst>
          </a:custGeom>
          <a:noFill/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ja-JP" altLang="en-US" sz="1463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08A9517-8B4D-44D2-A381-D671477BC5FA}"/>
              </a:ext>
            </a:extLst>
          </p:cNvPr>
          <p:cNvSpPr/>
          <p:nvPr/>
        </p:nvSpPr>
        <p:spPr>
          <a:xfrm>
            <a:off x="7793835" y="2166007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業務内容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6FCC727-7DF0-47C0-9990-89722B75153F}"/>
              </a:ext>
            </a:extLst>
          </p:cNvPr>
          <p:cNvSpPr/>
          <p:nvPr/>
        </p:nvSpPr>
        <p:spPr>
          <a:xfrm>
            <a:off x="7815266" y="3928415"/>
            <a:ext cx="1831182" cy="28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2009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月～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2011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9219D61-F1DA-4C57-8B19-4E17FB3E7244}"/>
              </a:ext>
            </a:extLst>
          </p:cNvPr>
          <p:cNvSpPr/>
          <p:nvPr/>
        </p:nvSpPr>
        <p:spPr>
          <a:xfrm>
            <a:off x="7808122" y="3703283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期間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8724226-93B7-421B-BD38-936F340012FD}"/>
              </a:ext>
            </a:extLst>
          </p:cNvPr>
          <p:cNvSpPr/>
          <p:nvPr/>
        </p:nvSpPr>
        <p:spPr bwMode="auto">
          <a:xfrm>
            <a:off x="8761813" y="4622630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html/</a:t>
            </a:r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css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9F0145F-D5C2-4BE1-8AEB-3657767C90FC}"/>
              </a:ext>
            </a:extLst>
          </p:cNvPr>
          <p:cNvSpPr/>
          <p:nvPr/>
        </p:nvSpPr>
        <p:spPr bwMode="auto">
          <a:xfrm>
            <a:off x="7902181" y="4867667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Subversion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E35C54F-13E2-400D-A6A0-0D86F08DF8B2}"/>
              </a:ext>
            </a:extLst>
          </p:cNvPr>
          <p:cNvSpPr/>
          <p:nvPr/>
        </p:nvSpPr>
        <p:spPr bwMode="auto">
          <a:xfrm>
            <a:off x="314328" y="1514478"/>
            <a:ext cx="7029450" cy="3906649"/>
          </a:xfrm>
          <a:prstGeom prst="rect">
            <a:avLst/>
          </a:prstGeom>
          <a:solidFill>
            <a:schemeClr val="tx1">
              <a:alpha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 defTabSz="777737"/>
            <a:r>
              <a:rPr lang="ja-JP" altLang="en-US" sz="1463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既にリニューアルされているため、サイトキャプチャはなし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494C601-4FE7-4D71-BAA6-B5F533B540F8}"/>
              </a:ext>
            </a:extLst>
          </p:cNvPr>
          <p:cNvSpPr/>
          <p:nvPr/>
        </p:nvSpPr>
        <p:spPr>
          <a:xfrm>
            <a:off x="7808124" y="3331093"/>
            <a:ext cx="1959769" cy="277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813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https://www.orixbank.co.jp/</a:t>
            </a:r>
            <a:endParaRPr lang="ja-JP" altLang="en-US" sz="813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2D39E57-7BA9-4B8A-B109-8685EC00ACD7}"/>
              </a:ext>
            </a:extLst>
          </p:cNvPr>
          <p:cNvSpPr/>
          <p:nvPr/>
        </p:nvSpPr>
        <p:spPr>
          <a:xfrm>
            <a:off x="7793835" y="3141677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URL</a:t>
            </a:r>
            <a:endParaRPr lang="ja-JP" altLang="en-US" sz="1138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FFCC93C-E56B-4FDC-852F-33EC227FC26D}"/>
              </a:ext>
            </a:extLst>
          </p:cNvPr>
          <p:cNvSpPr/>
          <p:nvPr/>
        </p:nvSpPr>
        <p:spPr>
          <a:xfrm>
            <a:off x="7803361" y="4291452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使用スキル・ツール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2CA33B0-B23F-4CD0-A3A2-42146D7BFFD7}"/>
              </a:ext>
            </a:extLst>
          </p:cNvPr>
          <p:cNvSpPr/>
          <p:nvPr/>
        </p:nvSpPr>
        <p:spPr>
          <a:xfrm>
            <a:off x="7800978" y="1798296"/>
            <a:ext cx="2105021" cy="28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サイト受託制作（本社勤務）</a:t>
            </a:r>
            <a:endParaRPr lang="en-US" altLang="ja-JP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28068EA-DF95-486C-B42E-3A9FC2756371}"/>
              </a:ext>
            </a:extLst>
          </p:cNvPr>
          <p:cNvSpPr/>
          <p:nvPr/>
        </p:nvSpPr>
        <p:spPr>
          <a:xfrm>
            <a:off x="7793835" y="1566717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プロジェクト種別</a:t>
            </a:r>
          </a:p>
        </p:txBody>
      </p:sp>
      <p:sp>
        <p:nvSpPr>
          <p:cNvPr id="18" name="テキスト プレースホルダー 2">
            <a:extLst>
              <a:ext uri="{FF2B5EF4-FFF2-40B4-BE49-F238E27FC236}">
                <a16:creationId xmlns:a16="http://schemas.microsoft.com/office/drawing/2014/main" id="{E6AD50A8-71CD-4778-A1C7-BA5283D12EA7}"/>
              </a:ext>
            </a:extLst>
          </p:cNvPr>
          <p:cNvSpPr txBox="1">
            <a:spLocks/>
          </p:cNvSpPr>
          <p:nvPr/>
        </p:nvSpPr>
        <p:spPr>
          <a:xfrm>
            <a:off x="0" y="466725"/>
            <a:ext cx="9905999" cy="453183"/>
          </a:xfrm>
          <a:prstGeom prst="rect">
            <a:avLst/>
          </a:prstGeom>
          <a:solidFill>
            <a:schemeClr val="tx1"/>
          </a:solidFill>
        </p:spPr>
        <p:txBody>
          <a:bodyPr tIns="10800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</a:t>
            </a:r>
            <a:r>
              <a:rPr lang="en-US" altLang="ja-JP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5. </a:t>
            </a: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オリックス銀行さま公式サイト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E878A28-64C2-46A7-88FC-D560B625776A}"/>
              </a:ext>
            </a:extLst>
          </p:cNvPr>
          <p:cNvSpPr/>
          <p:nvPr/>
        </p:nvSpPr>
        <p:spPr>
          <a:xfrm>
            <a:off x="242597" y="6037299"/>
            <a:ext cx="8845982" cy="330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ja-JP" altLang="en-US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旧サイトの運用開始～サイトリニューアル実装～新サイト運用までの制作業務を主担当として対応</a:t>
            </a:r>
            <a:endParaRPr lang="en-US" altLang="ja-JP" sz="1200" kern="0" dirty="0">
              <a:latin typeface="メイリオ" panose="020B0604030504040204" pitchFamily="50" charset="-128"/>
              <a:ea typeface="メイリオ" panose="020B0604030504040204" pitchFamily="50" charset="-128"/>
              <a:cs typeface="ＭＳ 明朝" panose="02020609040205080304" pitchFamily="17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A46B1465-6D2C-40BE-A365-92E317463CCE}"/>
              </a:ext>
            </a:extLst>
          </p:cNvPr>
          <p:cNvSpPr/>
          <p:nvPr/>
        </p:nvSpPr>
        <p:spPr bwMode="auto">
          <a:xfrm>
            <a:off x="8761813" y="4865473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7148" rIns="36000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DreamWeaver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51D6E7A9-3E94-4468-8DA3-9E9E94D6CB21}"/>
              </a:ext>
            </a:extLst>
          </p:cNvPr>
          <p:cNvSpPr/>
          <p:nvPr/>
        </p:nvSpPr>
        <p:spPr bwMode="auto">
          <a:xfrm>
            <a:off x="7902181" y="5112704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Javascript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323A450-F667-4A9C-822C-4BA3A2D5D7FC}"/>
              </a:ext>
            </a:extLst>
          </p:cNvPr>
          <p:cNvSpPr/>
          <p:nvPr/>
        </p:nvSpPr>
        <p:spPr bwMode="auto">
          <a:xfrm>
            <a:off x="8761813" y="5107889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3681827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B553232-85C3-441E-985D-D3789A24FC9E}"/>
              </a:ext>
            </a:extLst>
          </p:cNvPr>
          <p:cNvSpPr/>
          <p:nvPr/>
        </p:nvSpPr>
        <p:spPr bwMode="auto">
          <a:xfrm>
            <a:off x="6128804" y="4386888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Photoshop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120219-3521-4AD3-A44F-101BDD97041D}"/>
              </a:ext>
            </a:extLst>
          </p:cNvPr>
          <p:cNvSpPr/>
          <p:nvPr/>
        </p:nvSpPr>
        <p:spPr>
          <a:xfrm>
            <a:off x="6056176" y="2376854"/>
            <a:ext cx="1831182" cy="488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297" indent="-139297" algn="just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ja-JP" sz="975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フロントエンド設計、実装</a:t>
            </a:r>
            <a:endParaRPr lang="ja-JP" altLang="ja-JP" sz="975" kern="100" dirty="0"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139297" indent="-139297" algn="just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ja-JP" sz="975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ガイドライン整備</a:t>
            </a:r>
            <a:endParaRPr lang="ja-JP" altLang="en-US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フリーフォーム: 図形 29">
            <a:extLst>
              <a:ext uri="{FF2B5EF4-FFF2-40B4-BE49-F238E27FC236}">
                <a16:creationId xmlns:a16="http://schemas.microsoft.com/office/drawing/2014/main" id="{FE72B006-A818-457E-8568-1AA6EBDB3E9E}"/>
              </a:ext>
            </a:extLst>
          </p:cNvPr>
          <p:cNvSpPr/>
          <p:nvPr/>
        </p:nvSpPr>
        <p:spPr bwMode="auto">
          <a:xfrm flipV="1">
            <a:off x="5956165" y="1515460"/>
            <a:ext cx="3815908" cy="4392426"/>
          </a:xfrm>
          <a:custGeom>
            <a:avLst/>
            <a:gdLst>
              <a:gd name="connsiteX0" fmla="*/ 0 w 4368800"/>
              <a:gd name="connsiteY0" fmla="*/ 0 h 1587500"/>
              <a:gd name="connsiteX1" fmla="*/ 0 w 4368800"/>
              <a:gd name="connsiteY1" fmla="*/ 1587500 h 1587500"/>
              <a:gd name="connsiteX2" fmla="*/ 4368800 w 4368800"/>
              <a:gd name="connsiteY2" fmla="*/ 1587500 h 158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8800" h="1587500">
                <a:moveTo>
                  <a:pt x="0" y="0"/>
                </a:moveTo>
                <a:lnTo>
                  <a:pt x="0" y="1587500"/>
                </a:lnTo>
                <a:lnTo>
                  <a:pt x="4368800" y="1587500"/>
                </a:lnTo>
              </a:path>
            </a:pathLst>
          </a:custGeom>
          <a:noFill/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ja-JP" altLang="en-US" sz="1463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AB5E1D2-9E36-4B91-9689-09060F3C3742}"/>
              </a:ext>
            </a:extLst>
          </p:cNvPr>
          <p:cNvSpPr/>
          <p:nvPr/>
        </p:nvSpPr>
        <p:spPr>
          <a:xfrm>
            <a:off x="6020458" y="2151721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業務内容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01CBA9C-530C-4DBF-9EC1-3378DB9FB25B}"/>
              </a:ext>
            </a:extLst>
          </p:cNvPr>
          <p:cNvSpPr/>
          <p:nvPr/>
        </p:nvSpPr>
        <p:spPr>
          <a:xfrm>
            <a:off x="6041889" y="3692672"/>
            <a:ext cx="1831182" cy="28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2011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月～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2011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1A729B0-61BA-4F93-8B65-32E1F3974B4A}"/>
              </a:ext>
            </a:extLst>
          </p:cNvPr>
          <p:cNvSpPr/>
          <p:nvPr/>
        </p:nvSpPr>
        <p:spPr>
          <a:xfrm>
            <a:off x="6034745" y="3467540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期間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6DDB8D9-BB67-4895-A576-DC99D13C69FA}"/>
              </a:ext>
            </a:extLst>
          </p:cNvPr>
          <p:cNvSpPr/>
          <p:nvPr/>
        </p:nvSpPr>
        <p:spPr bwMode="auto">
          <a:xfrm>
            <a:off x="6988436" y="4386888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html/</a:t>
            </a:r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css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E06ABF1-4395-40BF-A290-521211380382}"/>
              </a:ext>
            </a:extLst>
          </p:cNvPr>
          <p:cNvSpPr/>
          <p:nvPr/>
        </p:nvSpPr>
        <p:spPr bwMode="auto">
          <a:xfrm>
            <a:off x="7848068" y="4386887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Subversion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56A734A-211D-4EB2-B030-7E2A5D4D6756}"/>
              </a:ext>
            </a:extLst>
          </p:cNvPr>
          <p:cNvSpPr/>
          <p:nvPr/>
        </p:nvSpPr>
        <p:spPr>
          <a:xfrm>
            <a:off x="6034747" y="3095348"/>
            <a:ext cx="1959769" cy="277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813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https://www.geotrust.co.jp/</a:t>
            </a:r>
            <a:endParaRPr lang="ja-JP" altLang="en-US" sz="813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459E509-AB73-437B-BAB1-7530B49D7341}"/>
              </a:ext>
            </a:extLst>
          </p:cNvPr>
          <p:cNvSpPr/>
          <p:nvPr/>
        </p:nvSpPr>
        <p:spPr>
          <a:xfrm>
            <a:off x="6020458" y="2905932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URL</a:t>
            </a:r>
            <a:endParaRPr lang="ja-JP" altLang="en-US" sz="1138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49AEC5F-04AE-48F7-B005-08DF20C23B84}"/>
              </a:ext>
            </a:extLst>
          </p:cNvPr>
          <p:cNvSpPr/>
          <p:nvPr/>
        </p:nvSpPr>
        <p:spPr>
          <a:xfrm>
            <a:off x="6029984" y="4055709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使用スキル・ツール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2B4F70-EDEE-4A95-A6DC-C4113EDA3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3" y="1515460"/>
            <a:ext cx="5211465" cy="446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A73B1A7-E198-4D39-AC12-7108FFA49524}"/>
              </a:ext>
            </a:extLst>
          </p:cNvPr>
          <p:cNvSpPr/>
          <p:nvPr/>
        </p:nvSpPr>
        <p:spPr>
          <a:xfrm>
            <a:off x="6027602" y="1798296"/>
            <a:ext cx="2471964" cy="28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サイト受託制作（本社勤務）</a:t>
            </a:r>
            <a:endParaRPr lang="en-US" altLang="ja-JP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DD944C4-5896-47F6-B4CC-81A41180FC9A}"/>
              </a:ext>
            </a:extLst>
          </p:cNvPr>
          <p:cNvSpPr/>
          <p:nvPr/>
        </p:nvSpPr>
        <p:spPr>
          <a:xfrm>
            <a:off x="6020458" y="1566717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プロジェクト種別</a:t>
            </a:r>
          </a:p>
        </p:txBody>
      </p:sp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26E937F7-D0B6-4585-99E0-B3F2FE9F1757}"/>
              </a:ext>
            </a:extLst>
          </p:cNvPr>
          <p:cNvSpPr txBox="1">
            <a:spLocks/>
          </p:cNvSpPr>
          <p:nvPr/>
        </p:nvSpPr>
        <p:spPr>
          <a:xfrm>
            <a:off x="0" y="466725"/>
            <a:ext cx="9905999" cy="453183"/>
          </a:xfrm>
          <a:prstGeom prst="rect">
            <a:avLst/>
          </a:prstGeom>
          <a:solidFill>
            <a:schemeClr val="tx1"/>
          </a:solidFill>
        </p:spPr>
        <p:txBody>
          <a:bodyPr tIns="10800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</a:t>
            </a:r>
            <a:r>
              <a:rPr lang="en-US" altLang="ja-JP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6. </a:t>
            </a: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日本ジオトラストさま公式サイト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A949961-2399-4CF4-82B4-E12AFA1199EB}"/>
              </a:ext>
            </a:extLst>
          </p:cNvPr>
          <p:cNvSpPr/>
          <p:nvPr/>
        </p:nvSpPr>
        <p:spPr>
          <a:xfrm>
            <a:off x="242597" y="6129659"/>
            <a:ext cx="8845982" cy="330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ja-JP" altLang="en-US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クライアントにてサイト更新業務が円滑に行えるよう、拡張性の高い設計の実現およびガイドラインを整備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284C062-70EB-4F6E-AC33-DC0D58CE918F}"/>
              </a:ext>
            </a:extLst>
          </p:cNvPr>
          <p:cNvSpPr/>
          <p:nvPr/>
        </p:nvSpPr>
        <p:spPr bwMode="auto">
          <a:xfrm>
            <a:off x="6128804" y="4633139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7148" rIns="36000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DreamWeaver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CBEB1AB-4A19-4DF8-8AD3-0AA963281E84}"/>
              </a:ext>
            </a:extLst>
          </p:cNvPr>
          <p:cNvSpPr/>
          <p:nvPr/>
        </p:nvSpPr>
        <p:spPr bwMode="auto">
          <a:xfrm>
            <a:off x="6988436" y="4633138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Javascript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13BD8D7-C56F-475F-AAA5-9300F3D0248E}"/>
              </a:ext>
            </a:extLst>
          </p:cNvPr>
          <p:cNvSpPr/>
          <p:nvPr/>
        </p:nvSpPr>
        <p:spPr bwMode="auto">
          <a:xfrm>
            <a:off x="7848068" y="4633138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130887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algn="l">
          <a:lnSpc>
            <a:spcPts val="2438"/>
          </a:lnSpc>
          <a:defRPr sz="1544" b="1" kern="100" dirty="0" smtClean="0">
            <a:solidFill>
              <a:srgbClr val="000000"/>
            </a:solidFill>
            <a:latin typeface="メイリオ" panose="020B0604030504040204" pitchFamily="50" charset="-128"/>
            <a:ea typeface="メイリオ" panose="020B0604030504040204" pitchFamily="50" charset="-128"/>
            <a:cs typeface="Times New Roman" panose="02020603050405020304" pitchFamily="18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4E697B4F18EEE44A15B5C6C38C92815" ma:contentTypeVersion="11" ma:contentTypeDescription="新しいドキュメントを作成します。" ma:contentTypeScope="" ma:versionID="f02169faaebe6f896e6c97b42f8185dd">
  <xsd:schema xmlns:xsd="http://www.w3.org/2001/XMLSchema" xmlns:xs="http://www.w3.org/2001/XMLSchema" xmlns:p="http://schemas.microsoft.com/office/2006/metadata/properties" xmlns:ns1="http://schemas.microsoft.com/sharepoint/v3" xmlns:ns3="83735b65-6140-42df-8261-6373d86f40dd" xmlns:ns4="b35736d5-ed44-4210-a125-aa96e224a98b" targetNamespace="http://schemas.microsoft.com/office/2006/metadata/properties" ma:root="true" ma:fieldsID="4c79d5b265da02c60d48b095568fbe81" ns1:_="" ns3:_="" ns4:_="">
    <xsd:import namespace="http://schemas.microsoft.com/sharepoint/v3"/>
    <xsd:import namespace="83735b65-6140-42df-8261-6373d86f40dd"/>
    <xsd:import namespace="b35736d5-ed44-4210-a125-aa96e224a9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1:_ip_UnifiedCompliancePolicyProperties" minOccurs="0"/>
                <xsd:element ref="ns1:_ip_UnifiedCompliancePolicyUIAc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統合コンプライアンス ポリシーのプロパティ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統合コンプライアンス ポリシーの UI アクション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735b65-6140-42df-8261-6373d86f40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5736d5-ed44-4210-a125-aa96e224a98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9E9C5D5-66F7-4CFF-846F-47943B8C0C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3735b65-6140-42df-8261-6373d86f40dd"/>
    <ds:schemaRef ds:uri="b35736d5-ed44-4210-a125-aa96e224a9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A58EFF-92B7-407B-BCF9-9A910BB1AE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2BA091-9489-42F9-802F-31F9A420E835}">
  <ds:schemaRefs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terms/"/>
    <ds:schemaRef ds:uri="http://schemas.microsoft.com/sharepoint/v3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b35736d5-ed44-4210-a125-aa96e224a98b"/>
    <ds:schemaRef ds:uri="83735b65-6140-42df-8261-6373d86f40d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</TotalTime>
  <Words>801</Words>
  <Application>Microsoft Office PowerPoint</Application>
  <PresentationFormat>A4 210 x 297 mm</PresentationFormat>
  <Paragraphs>168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Meiryo UI</vt:lpstr>
      <vt:lpstr>メイリオ</vt:lpstr>
      <vt:lpstr>游ゴシック</vt:lpstr>
      <vt:lpstr>Arial</vt:lpstr>
      <vt:lpstr>Calibri</vt:lpstr>
      <vt:lpstr>Calibri Light</vt:lpstr>
      <vt:lpstr>Office テーマ</vt:lpstr>
      <vt:lpstr>ポートフォリオ</vt:lpstr>
      <vt:lpstr>PowerPoint プレゼンテーション</vt:lpstr>
      <vt:lpstr>Webサイト制作実績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ポートフォリオ</dc:title>
  <dc:creator>MLC 矢野正満</dc:creator>
  <cp:lastModifiedBy>MLC 矢野正満</cp:lastModifiedBy>
  <cp:revision>268</cp:revision>
  <dcterms:created xsi:type="dcterms:W3CDTF">2020-07-16T03:09:46Z</dcterms:created>
  <dcterms:modified xsi:type="dcterms:W3CDTF">2020-08-04T06:22:43Z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0x01010034E697B4F18EEE44A15B5C6C38C92815</vt:lpwstr>
  </property>
</Properties>
</file>