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62" r:id="rId6"/>
    <p:sldId id="273" r:id="rId7"/>
    <p:sldId id="274" r:id="rId8"/>
    <p:sldId id="263" r:id="rId9"/>
    <p:sldId id="275" r:id="rId10"/>
    <p:sldId id="276" r:id="rId11"/>
    <p:sldId id="277" r:id="rId12"/>
    <p:sldId id="264" r:id="rId13"/>
    <p:sldId id="259" r:id="rId14"/>
    <p:sldId id="260" r:id="rId15"/>
    <p:sldId id="279" r:id="rId16"/>
    <p:sldId id="278" r:id="rId17"/>
    <p:sldId id="261" r:id="rId18"/>
    <p:sldId id="258" r:id="rId19"/>
    <p:sldId id="257" r:id="rId20"/>
    <p:sldId id="269" r:id="rId21"/>
    <p:sldId id="272" r:id="rId22"/>
    <p:sldId id="271" r:id="rId23"/>
    <p:sldId id="270" r:id="rId2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autoAdjust="0"/>
    <p:restoredTop sz="95285" autoAdjust="0"/>
  </p:normalViewPr>
  <p:slideViewPr>
    <p:cSldViewPr snapToGrid="0">
      <p:cViewPr>
        <p:scale>
          <a:sx n="75" d="100"/>
          <a:sy n="75" d="100"/>
        </p:scale>
        <p:origin x="1901" y="2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6E9B6-B893-4B8C-B80D-BB04ED91DC3B}" type="datetimeFigureOut">
              <a:rPr kumimoji="1" lang="ja-JP" altLang="en-US" smtClean="0"/>
              <a:t>2020/7/22</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215B5-B121-4C1D-AD81-B49820351B21}" type="slidenum">
              <a:rPr kumimoji="1" lang="ja-JP" altLang="en-US" smtClean="0"/>
              <a:t>‹#›</a:t>
            </a:fld>
            <a:endParaRPr kumimoji="1" lang="ja-JP" altLang="en-US"/>
          </a:p>
        </p:txBody>
      </p:sp>
    </p:spTree>
    <p:extLst>
      <p:ext uri="{BB962C8B-B14F-4D97-AF65-F5344CB8AC3E}">
        <p14:creationId xmlns:p14="http://schemas.microsoft.com/office/powerpoint/2010/main" val="1566978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2B215B5-B121-4C1D-AD81-B49820351B21}" type="slidenum">
              <a:rPr kumimoji="1" lang="ja-JP" altLang="en-US" smtClean="0"/>
              <a:t>1</a:t>
            </a:fld>
            <a:endParaRPr kumimoji="1" lang="ja-JP" altLang="en-US"/>
          </a:p>
        </p:txBody>
      </p:sp>
    </p:spTree>
    <p:extLst>
      <p:ext uri="{BB962C8B-B14F-4D97-AF65-F5344CB8AC3E}">
        <p14:creationId xmlns:p14="http://schemas.microsoft.com/office/powerpoint/2010/main" val="1023892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07734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53053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0057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48726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76420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17635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48448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07130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79141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7086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1675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F9DA0-C4D7-4975-82BC-84B2032362F1}" type="datetimeFigureOut">
              <a:rPr kumimoji="1" lang="ja-JP" altLang="en-US" smtClean="0"/>
              <a:t>2020/7/22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560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68F3-58A7-40AB-BD2E-6E4E688881DE}"/>
              </a:ext>
            </a:extLst>
          </p:cNvPr>
          <p:cNvSpPr>
            <a:spLocks noGrp="1"/>
          </p:cNvSpPr>
          <p:nvPr>
            <p:ph type="ctrTitle"/>
          </p:nvPr>
        </p:nvSpPr>
        <p:spPr>
          <a:xfrm>
            <a:off x="1662411" y="2235696"/>
            <a:ext cx="6581179" cy="1115319"/>
          </a:xfrm>
        </p:spPr>
        <p:txBody>
          <a:bodyPr>
            <a:noAutofit/>
          </a:bodyPr>
          <a:lstStyle/>
          <a:p>
            <a:r>
              <a:rPr lang="ja-JP" altLang="en-US" sz="5688" dirty="0">
                <a:latin typeface="メイリオ" panose="020B0604030504040204" pitchFamily="50" charset="-128"/>
                <a:ea typeface="メイリオ" panose="020B0604030504040204" pitchFamily="50" charset="-128"/>
              </a:rPr>
              <a:t>ポートフォリオ</a:t>
            </a:r>
          </a:p>
        </p:txBody>
      </p:sp>
      <p:pic>
        <p:nvPicPr>
          <p:cNvPr id="9" name="図 8" descr="人, 男, 持つ, 立つ が含まれている画像&#10;&#10;自動的に生成された説明">
            <a:extLst>
              <a:ext uri="{FF2B5EF4-FFF2-40B4-BE49-F238E27FC236}">
                <a16:creationId xmlns:a16="http://schemas.microsoft.com/office/drawing/2014/main" id="{E15D787B-B197-41B9-AAE2-B6904829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576" y="3351018"/>
            <a:ext cx="1338858" cy="1284685"/>
          </a:xfrm>
          <a:prstGeom prst="rect">
            <a:avLst/>
          </a:prstGeom>
        </p:spPr>
      </p:pic>
      <p:sp>
        <p:nvSpPr>
          <p:cNvPr id="10" name="タイトル 1">
            <a:extLst>
              <a:ext uri="{FF2B5EF4-FFF2-40B4-BE49-F238E27FC236}">
                <a16:creationId xmlns:a16="http://schemas.microsoft.com/office/drawing/2014/main" id="{26C719F3-EB47-455F-8E19-AFFD0FD5F2C1}"/>
              </a:ext>
            </a:extLst>
          </p:cNvPr>
          <p:cNvSpPr txBox="1">
            <a:spLocks/>
          </p:cNvSpPr>
          <p:nvPr/>
        </p:nvSpPr>
        <p:spPr>
          <a:xfrm>
            <a:off x="1655266" y="4693446"/>
            <a:ext cx="6581179" cy="314622"/>
          </a:xfrm>
          <a:prstGeom prst="rect">
            <a:avLst/>
          </a:prstGeom>
        </p:spPr>
        <p:txBody>
          <a:bodyPr vert="horz" lIns="74295" tIns="37148" rIns="74295" bIns="37148"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138" dirty="0">
                <a:latin typeface="メイリオ" panose="020B0604030504040204" pitchFamily="50" charset="-128"/>
                <a:ea typeface="メイリオ" panose="020B0604030504040204" pitchFamily="50" charset="-128"/>
              </a:rPr>
              <a:t>矢野正満</a:t>
            </a:r>
          </a:p>
        </p:txBody>
      </p:sp>
    </p:spTree>
    <p:extLst>
      <p:ext uri="{BB962C8B-B14F-4D97-AF65-F5344CB8AC3E}">
        <p14:creationId xmlns:p14="http://schemas.microsoft.com/office/powerpoint/2010/main" val="428705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B553232-85C3-441E-985D-D3789A24FC9E}"/>
              </a:ext>
            </a:extLst>
          </p:cNvPr>
          <p:cNvSpPr/>
          <p:nvPr/>
        </p:nvSpPr>
        <p:spPr bwMode="auto">
          <a:xfrm>
            <a:off x="6644882" y="465026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Photoshop</a:t>
            </a:r>
          </a:p>
        </p:txBody>
      </p:sp>
      <p:sp>
        <p:nvSpPr>
          <p:cNvPr id="15" name="正方形/長方形 14">
            <a:extLst>
              <a:ext uri="{FF2B5EF4-FFF2-40B4-BE49-F238E27FC236}">
                <a16:creationId xmlns:a16="http://schemas.microsoft.com/office/drawing/2014/main" id="{6C120219-3521-4AD3-A44F-101BDD97041D}"/>
              </a:ext>
            </a:extLst>
          </p:cNvPr>
          <p:cNvSpPr/>
          <p:nvPr/>
        </p:nvSpPr>
        <p:spPr>
          <a:xfrm>
            <a:off x="6572252" y="2040157"/>
            <a:ext cx="3043237" cy="1104470"/>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制作会社納品物品質管理</a:t>
            </a:r>
          </a:p>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社内制作物品質管理</a:t>
            </a:r>
          </a:p>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運用及び改修業務全般（フロントエンド設計、</a:t>
            </a:r>
            <a:br>
              <a:rPr lang="en-US" altLang="ja-JP" sz="975" kern="100" dirty="0">
                <a:latin typeface="メイリオ" panose="020B0604030504040204" pitchFamily="50" charset="-128"/>
                <a:ea typeface="メイリオ" panose="020B0604030504040204" pitchFamily="50" charset="-128"/>
                <a:cs typeface="ＭＳ 明朝" panose="02020609040205080304" pitchFamily="17" charset="-128"/>
              </a:rPr>
            </a:b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サイト更新業務、外注制作会社への技術的指南、スタッフ教育など）</a:t>
            </a:r>
            <a:endParaRPr lang="ja-JP" altLang="en-US" sz="975" dirty="0">
              <a:latin typeface="メイリオ" panose="020B0604030504040204" pitchFamily="50" charset="-128"/>
              <a:ea typeface="メイリオ" panose="020B0604030504040204" pitchFamily="50" charset="-128"/>
            </a:endParaRPr>
          </a:p>
        </p:txBody>
      </p:sp>
      <p:sp>
        <p:nvSpPr>
          <p:cNvPr id="16" name="フリーフォーム: 図形 29">
            <a:extLst>
              <a:ext uri="{FF2B5EF4-FFF2-40B4-BE49-F238E27FC236}">
                <a16:creationId xmlns:a16="http://schemas.microsoft.com/office/drawing/2014/main" id="{FE72B006-A818-457E-8568-1AA6EBDB3E9E}"/>
              </a:ext>
            </a:extLst>
          </p:cNvPr>
          <p:cNvSpPr/>
          <p:nvPr/>
        </p:nvSpPr>
        <p:spPr bwMode="auto">
          <a:xfrm flipV="1">
            <a:off x="6472237" y="1164479"/>
            <a:ext cx="3128964" cy="4552830"/>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4AB5E1D2-9E36-4B91-9689-09060F3C3742}"/>
              </a:ext>
            </a:extLst>
          </p:cNvPr>
          <p:cNvSpPr/>
          <p:nvPr/>
        </p:nvSpPr>
        <p:spPr>
          <a:xfrm>
            <a:off x="6536535" y="181502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8" name="正方形/長方形 17">
            <a:extLst>
              <a:ext uri="{FF2B5EF4-FFF2-40B4-BE49-F238E27FC236}">
                <a16:creationId xmlns:a16="http://schemas.microsoft.com/office/drawing/2014/main" id="{A01CBA9C-530C-4DBF-9EC1-3378DB9FB25B}"/>
              </a:ext>
            </a:extLst>
          </p:cNvPr>
          <p:cNvSpPr/>
          <p:nvPr/>
        </p:nvSpPr>
        <p:spPr>
          <a:xfrm>
            <a:off x="6557965" y="3956051"/>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年末</a:t>
            </a:r>
          </a:p>
        </p:txBody>
      </p:sp>
      <p:sp>
        <p:nvSpPr>
          <p:cNvPr id="19" name="正方形/長方形 18">
            <a:extLst>
              <a:ext uri="{FF2B5EF4-FFF2-40B4-BE49-F238E27FC236}">
                <a16:creationId xmlns:a16="http://schemas.microsoft.com/office/drawing/2014/main" id="{61A729B0-61BA-4F93-8B65-32E1F3974B4A}"/>
              </a:ext>
            </a:extLst>
          </p:cNvPr>
          <p:cNvSpPr/>
          <p:nvPr/>
        </p:nvSpPr>
        <p:spPr>
          <a:xfrm>
            <a:off x="6550822" y="373092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2" name="正方形/長方形 21">
            <a:extLst>
              <a:ext uri="{FF2B5EF4-FFF2-40B4-BE49-F238E27FC236}">
                <a16:creationId xmlns:a16="http://schemas.microsoft.com/office/drawing/2014/main" id="{86DDB8D9-BB67-4895-A576-DC99D13C69FA}"/>
              </a:ext>
            </a:extLst>
          </p:cNvPr>
          <p:cNvSpPr/>
          <p:nvPr/>
        </p:nvSpPr>
        <p:spPr bwMode="auto">
          <a:xfrm>
            <a:off x="7504515" y="465026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html/</a:t>
            </a:r>
            <a:r>
              <a:rPr lang="en-US" altLang="ja-JP" sz="800" dirty="0" err="1">
                <a:solidFill>
                  <a:schemeClr val="bg1"/>
                </a:solidFill>
                <a:latin typeface="メイリオ" pitchFamily="50" charset="-128"/>
                <a:ea typeface="メイリオ" pitchFamily="50" charset="-128"/>
                <a:cs typeface="メイリオ" pitchFamily="50" charset="-128"/>
              </a:rPr>
              <a:t>css</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4" name="正方形/長方形 23">
            <a:extLst>
              <a:ext uri="{FF2B5EF4-FFF2-40B4-BE49-F238E27FC236}">
                <a16:creationId xmlns:a16="http://schemas.microsoft.com/office/drawing/2014/main" id="{7E06ABF1-4395-40BF-A290-521211380382}"/>
              </a:ext>
            </a:extLst>
          </p:cNvPr>
          <p:cNvSpPr/>
          <p:nvPr/>
        </p:nvSpPr>
        <p:spPr bwMode="auto">
          <a:xfrm>
            <a:off x="8364149" y="4646991"/>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Subversion</a:t>
            </a:r>
          </a:p>
        </p:txBody>
      </p:sp>
      <p:sp>
        <p:nvSpPr>
          <p:cNvPr id="28" name="正方形/長方形 27">
            <a:extLst>
              <a:ext uri="{FF2B5EF4-FFF2-40B4-BE49-F238E27FC236}">
                <a16:creationId xmlns:a16="http://schemas.microsoft.com/office/drawing/2014/main" id="{D56A734A-211D-4EB2-B030-7E2A5D4D6756}"/>
              </a:ext>
            </a:extLst>
          </p:cNvPr>
          <p:cNvSpPr/>
          <p:nvPr/>
        </p:nvSpPr>
        <p:spPr>
          <a:xfrm>
            <a:off x="6550822" y="3358729"/>
            <a:ext cx="1959769" cy="277512"/>
          </a:xfrm>
          <a:prstGeom prst="rect">
            <a:avLst/>
          </a:prstGeom>
        </p:spPr>
        <p:txBody>
          <a:bodyPr wrap="square">
            <a:spAutoFit/>
          </a:bodyPr>
          <a:lstStyle/>
          <a:p>
            <a:pPr algn="just">
              <a:lnSpc>
                <a:spcPts val="1625"/>
              </a:lnSpc>
            </a:pPr>
            <a:r>
              <a:rPr lang="en-US" altLang="ja-JP" sz="813" dirty="0">
                <a:latin typeface="メイリオ" panose="020B0604030504040204" pitchFamily="50" charset="-128"/>
                <a:ea typeface="メイリオ" panose="020B0604030504040204" pitchFamily="50" charset="-128"/>
              </a:rPr>
              <a:t>https://www.kirin.co.jp/</a:t>
            </a:r>
            <a:endParaRPr lang="ja-JP" altLang="en-US" sz="813"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6459E509-AB73-437B-BAB1-7530B49D7341}"/>
              </a:ext>
            </a:extLst>
          </p:cNvPr>
          <p:cNvSpPr/>
          <p:nvPr/>
        </p:nvSpPr>
        <p:spPr>
          <a:xfrm>
            <a:off x="6536535" y="3169313"/>
            <a:ext cx="1831182" cy="297517"/>
          </a:xfrm>
          <a:prstGeom prst="rect">
            <a:avLst/>
          </a:prstGeom>
        </p:spPr>
        <p:txBody>
          <a:bodyPr wrap="square">
            <a:spAutoFit/>
          </a:bodyPr>
          <a:lstStyle/>
          <a:p>
            <a:pPr algn="just">
              <a:lnSpc>
                <a:spcPts val="1625"/>
              </a:lnSpc>
            </a:pPr>
            <a:r>
              <a:rPr lang="en-US" altLang="ja-JP" sz="1138" b="1" dirty="0">
                <a:latin typeface="メイリオ" panose="020B0604030504040204" pitchFamily="50" charset="-128"/>
                <a:ea typeface="メイリオ" panose="020B0604030504040204" pitchFamily="50" charset="-128"/>
              </a:rPr>
              <a:t>URL</a:t>
            </a:r>
            <a:endParaRPr lang="ja-JP" altLang="en-US" sz="1138" b="1" dirty="0">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949AEC5F-04AE-48F7-B005-08DF20C23B84}"/>
              </a:ext>
            </a:extLst>
          </p:cNvPr>
          <p:cNvSpPr/>
          <p:nvPr/>
        </p:nvSpPr>
        <p:spPr>
          <a:xfrm>
            <a:off x="6546060" y="431908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使用スキル・ツール</a:t>
            </a:r>
          </a:p>
        </p:txBody>
      </p:sp>
      <p:sp>
        <p:nvSpPr>
          <p:cNvPr id="31" name="正方形/長方形 30">
            <a:extLst>
              <a:ext uri="{FF2B5EF4-FFF2-40B4-BE49-F238E27FC236}">
                <a16:creationId xmlns:a16="http://schemas.microsoft.com/office/drawing/2014/main" id="{89B99524-7425-4D5B-A73E-0215CB1A2EED}"/>
              </a:ext>
            </a:extLst>
          </p:cNvPr>
          <p:cNvSpPr/>
          <p:nvPr/>
        </p:nvSpPr>
        <p:spPr>
          <a:xfrm>
            <a:off x="6543679" y="1447315"/>
            <a:ext cx="3721893" cy="283732"/>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8A3B90CD-515D-4F7A-84D4-2FA5DA4A2FEC}"/>
              </a:ext>
            </a:extLst>
          </p:cNvPr>
          <p:cNvSpPr/>
          <p:nvPr/>
        </p:nvSpPr>
        <p:spPr>
          <a:xfrm>
            <a:off x="6536535" y="121573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プロジェクト種別</a:t>
            </a:r>
          </a:p>
        </p:txBody>
      </p:sp>
      <p:sp>
        <p:nvSpPr>
          <p:cNvPr id="20" name="正方形/長方形 19">
            <a:extLst>
              <a:ext uri="{FF2B5EF4-FFF2-40B4-BE49-F238E27FC236}">
                <a16:creationId xmlns:a16="http://schemas.microsoft.com/office/drawing/2014/main" id="{6AE0E44E-F00A-4876-B3B7-C2030A3D1518}"/>
              </a:ext>
            </a:extLst>
          </p:cNvPr>
          <p:cNvSpPr/>
          <p:nvPr/>
        </p:nvSpPr>
        <p:spPr bwMode="auto">
          <a:xfrm>
            <a:off x="7504515" y="4894323"/>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Git</a:t>
            </a:r>
          </a:p>
        </p:txBody>
      </p:sp>
      <p:sp>
        <p:nvSpPr>
          <p:cNvPr id="21" name="正方形/長方形 20">
            <a:extLst>
              <a:ext uri="{FF2B5EF4-FFF2-40B4-BE49-F238E27FC236}">
                <a16:creationId xmlns:a16="http://schemas.microsoft.com/office/drawing/2014/main" id="{143FFF31-BD25-482C-86B3-469A436E2A6B}"/>
              </a:ext>
            </a:extLst>
          </p:cNvPr>
          <p:cNvSpPr/>
          <p:nvPr/>
        </p:nvSpPr>
        <p:spPr bwMode="auto">
          <a:xfrm>
            <a:off x="6641310" y="4899590"/>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Javascript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3" name="正方形/長方形 22">
            <a:extLst>
              <a:ext uri="{FF2B5EF4-FFF2-40B4-BE49-F238E27FC236}">
                <a16:creationId xmlns:a16="http://schemas.microsoft.com/office/drawing/2014/main" id="{ACA8AB00-D2FF-4033-95C0-520207FD3559}"/>
              </a:ext>
            </a:extLst>
          </p:cNvPr>
          <p:cNvSpPr/>
          <p:nvPr/>
        </p:nvSpPr>
        <p:spPr bwMode="auto">
          <a:xfrm>
            <a:off x="8364149" y="4891713"/>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jQuery</a:t>
            </a:r>
          </a:p>
        </p:txBody>
      </p:sp>
      <p:sp>
        <p:nvSpPr>
          <p:cNvPr id="26" name="正方形/長方形 25">
            <a:extLst>
              <a:ext uri="{FF2B5EF4-FFF2-40B4-BE49-F238E27FC236}">
                <a16:creationId xmlns:a16="http://schemas.microsoft.com/office/drawing/2014/main" id="{8552016A-2FAB-47CC-A4A6-DEE1A46C3E96}"/>
              </a:ext>
            </a:extLst>
          </p:cNvPr>
          <p:cNvSpPr/>
          <p:nvPr/>
        </p:nvSpPr>
        <p:spPr bwMode="auto">
          <a:xfrm>
            <a:off x="6641310" y="5148912"/>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Gulp</a:t>
            </a:r>
          </a:p>
        </p:txBody>
      </p:sp>
      <p:sp>
        <p:nvSpPr>
          <p:cNvPr id="27" name="正方形/長方形 26">
            <a:extLst>
              <a:ext uri="{FF2B5EF4-FFF2-40B4-BE49-F238E27FC236}">
                <a16:creationId xmlns:a16="http://schemas.microsoft.com/office/drawing/2014/main" id="{B595FEF8-D34C-4AD7-A53F-796FACEDAF80}"/>
              </a:ext>
            </a:extLst>
          </p:cNvPr>
          <p:cNvSpPr/>
          <p:nvPr/>
        </p:nvSpPr>
        <p:spPr bwMode="auto">
          <a:xfrm>
            <a:off x="7504515" y="515035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Backlog</a:t>
            </a:r>
          </a:p>
        </p:txBody>
      </p:sp>
      <p:sp>
        <p:nvSpPr>
          <p:cNvPr id="33" name="正方形/長方形 32">
            <a:extLst>
              <a:ext uri="{FF2B5EF4-FFF2-40B4-BE49-F238E27FC236}">
                <a16:creationId xmlns:a16="http://schemas.microsoft.com/office/drawing/2014/main" id="{BD913377-6658-4E9A-876E-3986AB13B331}"/>
              </a:ext>
            </a:extLst>
          </p:cNvPr>
          <p:cNvSpPr/>
          <p:nvPr/>
        </p:nvSpPr>
        <p:spPr bwMode="auto">
          <a:xfrm>
            <a:off x="8364149" y="514448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Office</a:t>
            </a:r>
            <a:r>
              <a:rPr lang="ja-JP" altLang="en-US" sz="800" dirty="0">
                <a:solidFill>
                  <a:schemeClr val="bg1"/>
                </a:solidFill>
                <a:latin typeface="メイリオ" pitchFamily="50" charset="-128"/>
                <a:ea typeface="メイリオ" pitchFamily="50" charset="-128"/>
                <a:cs typeface="メイリオ" pitchFamily="50" charset="-128"/>
              </a:rPr>
              <a:t>ソフト</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34" name="正方形/長方形 33">
            <a:extLst>
              <a:ext uri="{FF2B5EF4-FFF2-40B4-BE49-F238E27FC236}">
                <a16:creationId xmlns:a16="http://schemas.microsoft.com/office/drawing/2014/main" id="{ED8753B0-AEB6-4097-8AB9-58A67E801CAE}"/>
              </a:ext>
            </a:extLst>
          </p:cNvPr>
          <p:cNvSpPr/>
          <p:nvPr/>
        </p:nvSpPr>
        <p:spPr bwMode="auto">
          <a:xfrm>
            <a:off x="6641310" y="539823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37148" rIns="36000"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DreamWeaver</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37" name="正方形/長方形 36">
            <a:extLst>
              <a:ext uri="{FF2B5EF4-FFF2-40B4-BE49-F238E27FC236}">
                <a16:creationId xmlns:a16="http://schemas.microsoft.com/office/drawing/2014/main" id="{6FB5EDC7-558D-45AD-8E42-6BED7AF71B7C}"/>
              </a:ext>
            </a:extLst>
          </p:cNvPr>
          <p:cNvSpPr/>
          <p:nvPr/>
        </p:nvSpPr>
        <p:spPr bwMode="auto">
          <a:xfrm>
            <a:off x="7504515" y="539823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SublimText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38" name="正方形/長方形 37">
            <a:extLst>
              <a:ext uri="{FF2B5EF4-FFF2-40B4-BE49-F238E27FC236}">
                <a16:creationId xmlns:a16="http://schemas.microsoft.com/office/drawing/2014/main" id="{5CA9016D-9D05-40C3-AE28-E0A14393BF11}"/>
              </a:ext>
            </a:extLst>
          </p:cNvPr>
          <p:cNvSpPr/>
          <p:nvPr/>
        </p:nvSpPr>
        <p:spPr bwMode="auto">
          <a:xfrm>
            <a:off x="8364149" y="539639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Vs Code</a:t>
            </a:r>
          </a:p>
        </p:txBody>
      </p:sp>
      <p:pic>
        <p:nvPicPr>
          <p:cNvPr id="3074" name="Picture 2">
            <a:extLst>
              <a:ext uri="{FF2B5EF4-FFF2-40B4-BE49-F238E27FC236}">
                <a16:creationId xmlns:a16="http://schemas.microsoft.com/office/drawing/2014/main" id="{E814EEFC-DA3B-4DC8-9B19-9AC4869B1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6" y="1155746"/>
            <a:ext cx="5928753" cy="4189109"/>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プレースホルダー 2">
            <a:extLst>
              <a:ext uri="{FF2B5EF4-FFF2-40B4-BE49-F238E27FC236}">
                <a16:creationId xmlns:a16="http://schemas.microsoft.com/office/drawing/2014/main" id="{508D400C-8189-4315-9783-D9F14A232738}"/>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キリンホールディングスさま商品サイト</a:t>
            </a:r>
          </a:p>
        </p:txBody>
      </p:sp>
      <p:sp>
        <p:nvSpPr>
          <p:cNvPr id="2" name="正方形/長方形 1">
            <a:extLst>
              <a:ext uri="{FF2B5EF4-FFF2-40B4-BE49-F238E27FC236}">
                <a16:creationId xmlns:a16="http://schemas.microsoft.com/office/drawing/2014/main" id="{E70B4B0C-5D6A-4A02-85B4-9DBD7277979A}"/>
              </a:ext>
            </a:extLst>
          </p:cNvPr>
          <p:cNvSpPr/>
          <p:nvPr/>
        </p:nvSpPr>
        <p:spPr>
          <a:xfrm>
            <a:off x="242597" y="6037299"/>
            <a:ext cx="8845982" cy="587340"/>
          </a:xfrm>
          <a:prstGeom prst="rect">
            <a:avLst/>
          </a:prstGeom>
        </p:spPr>
        <p:txBody>
          <a:bodyPr wrap="square">
            <a:spAutoFit/>
          </a:bodyPr>
          <a:lstStyle/>
          <a:p>
            <a:pPr marL="285750" indent="-285750" algn="just">
              <a:lnSpc>
                <a:spcPts val="2000"/>
              </a:lnSpc>
              <a:spcAft>
                <a:spcPts val="0"/>
              </a:spcAft>
              <a:buFont typeface="Arial" panose="020B0604020202020204" pitchFamily="34" charset="0"/>
              <a:buChar char="•"/>
            </a:pP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2013</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年、キリンビール、キリンビバレッジ、メルシャンの</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3</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社</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Web</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サイト統合プロジェクトに参画</a:t>
            </a:r>
          </a:p>
          <a:p>
            <a:pPr marL="285750" indent="-285750" algn="just">
              <a:lnSpc>
                <a:spcPts val="2000"/>
              </a:lnSpc>
              <a:spcAft>
                <a:spcPts val="0"/>
              </a:spcAft>
              <a:buFont typeface="Arial" panose="020B0604020202020204" pitchFamily="34" charset="0"/>
              <a:buChar char="•"/>
            </a:pP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約</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8000</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ページに及ぶ</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Web</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サイト設計における監修、品質管理、ガイドライン整備</a:t>
            </a:r>
          </a:p>
        </p:txBody>
      </p:sp>
    </p:spTree>
    <p:extLst>
      <p:ext uri="{BB962C8B-B14F-4D97-AF65-F5344CB8AC3E}">
        <p14:creationId xmlns:p14="http://schemas.microsoft.com/office/powerpoint/2010/main" val="18282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6C120219-3521-4AD3-A44F-101BDD97041D}"/>
              </a:ext>
            </a:extLst>
          </p:cNvPr>
          <p:cNvSpPr/>
          <p:nvPr/>
        </p:nvSpPr>
        <p:spPr>
          <a:xfrm>
            <a:off x="6572252" y="2040162"/>
            <a:ext cx="3043237" cy="1104470"/>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制作会社納品物品質管理</a:t>
            </a:r>
          </a:p>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社内制作物品質管理</a:t>
            </a:r>
          </a:p>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運用及び改修業務全般（フロントエンド設計、</a:t>
            </a:r>
            <a:br>
              <a:rPr lang="en-US" altLang="ja-JP" sz="975" kern="100" dirty="0">
                <a:latin typeface="メイリオ" panose="020B0604030504040204" pitchFamily="50" charset="-128"/>
                <a:ea typeface="メイリオ" panose="020B0604030504040204" pitchFamily="50" charset="-128"/>
                <a:cs typeface="ＭＳ 明朝" panose="02020609040205080304" pitchFamily="17" charset="-128"/>
              </a:rPr>
            </a:b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サイト更新業務、外注制作会社への技術的指南、スタッフ教育など）</a:t>
            </a:r>
            <a:endParaRPr lang="ja-JP" altLang="en-US" sz="975" dirty="0">
              <a:latin typeface="メイリオ" panose="020B0604030504040204" pitchFamily="50" charset="-128"/>
              <a:ea typeface="メイリオ" panose="020B0604030504040204" pitchFamily="50" charset="-128"/>
            </a:endParaRPr>
          </a:p>
        </p:txBody>
      </p:sp>
      <p:sp>
        <p:nvSpPr>
          <p:cNvPr id="16" name="フリーフォーム: 図形 29">
            <a:extLst>
              <a:ext uri="{FF2B5EF4-FFF2-40B4-BE49-F238E27FC236}">
                <a16:creationId xmlns:a16="http://schemas.microsoft.com/office/drawing/2014/main" id="{FE72B006-A818-457E-8568-1AA6EBDB3E9E}"/>
              </a:ext>
            </a:extLst>
          </p:cNvPr>
          <p:cNvSpPr/>
          <p:nvPr/>
        </p:nvSpPr>
        <p:spPr bwMode="auto">
          <a:xfrm flipV="1">
            <a:off x="6472237" y="1164483"/>
            <a:ext cx="3128964" cy="4589771"/>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4AB5E1D2-9E36-4B91-9689-09060F3C3742}"/>
              </a:ext>
            </a:extLst>
          </p:cNvPr>
          <p:cNvSpPr/>
          <p:nvPr/>
        </p:nvSpPr>
        <p:spPr>
          <a:xfrm>
            <a:off x="6536535" y="181503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8" name="正方形/長方形 17">
            <a:extLst>
              <a:ext uri="{FF2B5EF4-FFF2-40B4-BE49-F238E27FC236}">
                <a16:creationId xmlns:a16="http://schemas.microsoft.com/office/drawing/2014/main" id="{A01CBA9C-530C-4DBF-9EC1-3378DB9FB25B}"/>
              </a:ext>
            </a:extLst>
          </p:cNvPr>
          <p:cNvSpPr/>
          <p:nvPr/>
        </p:nvSpPr>
        <p:spPr>
          <a:xfrm>
            <a:off x="6557965" y="3956056"/>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年末</a:t>
            </a:r>
          </a:p>
        </p:txBody>
      </p:sp>
      <p:sp>
        <p:nvSpPr>
          <p:cNvPr id="19" name="正方形/長方形 18">
            <a:extLst>
              <a:ext uri="{FF2B5EF4-FFF2-40B4-BE49-F238E27FC236}">
                <a16:creationId xmlns:a16="http://schemas.microsoft.com/office/drawing/2014/main" id="{61A729B0-61BA-4F93-8B65-32E1F3974B4A}"/>
              </a:ext>
            </a:extLst>
          </p:cNvPr>
          <p:cNvSpPr/>
          <p:nvPr/>
        </p:nvSpPr>
        <p:spPr>
          <a:xfrm>
            <a:off x="6550822" y="373092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8" name="正方形/長方形 27">
            <a:extLst>
              <a:ext uri="{FF2B5EF4-FFF2-40B4-BE49-F238E27FC236}">
                <a16:creationId xmlns:a16="http://schemas.microsoft.com/office/drawing/2014/main" id="{D56A734A-211D-4EB2-B030-7E2A5D4D6756}"/>
              </a:ext>
            </a:extLst>
          </p:cNvPr>
          <p:cNvSpPr/>
          <p:nvPr/>
        </p:nvSpPr>
        <p:spPr>
          <a:xfrm>
            <a:off x="6550822" y="3358734"/>
            <a:ext cx="1959769" cy="277512"/>
          </a:xfrm>
          <a:prstGeom prst="rect">
            <a:avLst/>
          </a:prstGeom>
        </p:spPr>
        <p:txBody>
          <a:bodyPr wrap="square">
            <a:spAutoFit/>
          </a:bodyPr>
          <a:lstStyle/>
          <a:p>
            <a:pPr algn="just">
              <a:lnSpc>
                <a:spcPts val="1625"/>
              </a:lnSpc>
            </a:pPr>
            <a:r>
              <a:rPr lang="en-US" altLang="ja-JP" sz="813" dirty="0">
                <a:latin typeface="メイリオ" panose="020B0604030504040204" pitchFamily="50" charset="-128"/>
                <a:ea typeface="メイリオ" panose="020B0604030504040204" pitchFamily="50" charset="-128"/>
              </a:rPr>
              <a:t>https://www.kirin.co.jp/</a:t>
            </a:r>
            <a:endParaRPr lang="ja-JP" altLang="en-US" sz="813"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6459E509-AB73-437B-BAB1-7530B49D7341}"/>
              </a:ext>
            </a:extLst>
          </p:cNvPr>
          <p:cNvSpPr/>
          <p:nvPr/>
        </p:nvSpPr>
        <p:spPr>
          <a:xfrm>
            <a:off x="6536535" y="3169318"/>
            <a:ext cx="1831182" cy="297517"/>
          </a:xfrm>
          <a:prstGeom prst="rect">
            <a:avLst/>
          </a:prstGeom>
        </p:spPr>
        <p:txBody>
          <a:bodyPr wrap="square">
            <a:spAutoFit/>
          </a:bodyPr>
          <a:lstStyle/>
          <a:p>
            <a:pPr algn="just">
              <a:lnSpc>
                <a:spcPts val="1625"/>
              </a:lnSpc>
            </a:pPr>
            <a:r>
              <a:rPr lang="en-US" altLang="ja-JP" sz="1138" b="1" dirty="0">
                <a:latin typeface="メイリオ" panose="020B0604030504040204" pitchFamily="50" charset="-128"/>
                <a:ea typeface="メイリオ" panose="020B0604030504040204" pitchFamily="50" charset="-128"/>
              </a:rPr>
              <a:t>URL</a:t>
            </a:r>
            <a:endParaRPr lang="ja-JP" altLang="en-US" sz="1138" b="1" dirty="0">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949AEC5F-04AE-48F7-B005-08DF20C23B84}"/>
              </a:ext>
            </a:extLst>
          </p:cNvPr>
          <p:cNvSpPr/>
          <p:nvPr/>
        </p:nvSpPr>
        <p:spPr>
          <a:xfrm>
            <a:off x="6546060" y="431909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使用スキル・ツール</a:t>
            </a:r>
          </a:p>
        </p:txBody>
      </p:sp>
      <p:sp>
        <p:nvSpPr>
          <p:cNvPr id="31" name="正方形/長方形 30">
            <a:extLst>
              <a:ext uri="{FF2B5EF4-FFF2-40B4-BE49-F238E27FC236}">
                <a16:creationId xmlns:a16="http://schemas.microsoft.com/office/drawing/2014/main" id="{89B99524-7425-4D5B-A73E-0215CB1A2EED}"/>
              </a:ext>
            </a:extLst>
          </p:cNvPr>
          <p:cNvSpPr/>
          <p:nvPr/>
        </p:nvSpPr>
        <p:spPr>
          <a:xfrm>
            <a:off x="6543677" y="1447320"/>
            <a:ext cx="3487013" cy="283732"/>
          </a:xfrm>
          <a:prstGeom prst="rect">
            <a:avLst/>
          </a:prstGeom>
        </p:spPr>
        <p:txBody>
          <a:bodyPr wrap="square">
            <a:spAutoFit/>
          </a:bodyPr>
          <a:lstStyle/>
          <a:p>
            <a:pPr>
              <a:lnSpc>
                <a:spcPts val="1625"/>
              </a:lnSpc>
            </a:pPr>
            <a:r>
              <a:rPr lang="ja-JP" altLang="en-US" sz="975" dirty="0">
                <a:latin typeface="メイリオ" panose="020B0604030504040204" pitchFamily="50" charset="-128"/>
                <a:ea typeface="メイリオ" panose="020B0604030504040204" pitchFamily="50" charset="-128"/>
              </a:rPr>
              <a:t>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8A3B90CD-515D-4F7A-84D4-2FA5DA4A2FEC}"/>
              </a:ext>
            </a:extLst>
          </p:cNvPr>
          <p:cNvSpPr/>
          <p:nvPr/>
        </p:nvSpPr>
        <p:spPr>
          <a:xfrm>
            <a:off x="6536535" y="1215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プロジェクト種別</a:t>
            </a:r>
          </a:p>
        </p:txBody>
      </p:sp>
      <p:pic>
        <p:nvPicPr>
          <p:cNvPr id="5126" name="Picture 6">
            <a:extLst>
              <a:ext uri="{FF2B5EF4-FFF2-40B4-BE49-F238E27FC236}">
                <a16:creationId xmlns:a16="http://schemas.microsoft.com/office/drawing/2014/main" id="{E3802D10-5E39-481D-AE85-1A41579F5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59" y="1139561"/>
            <a:ext cx="6237480" cy="4700143"/>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プレースホルダー 2">
            <a:extLst>
              <a:ext uri="{FF2B5EF4-FFF2-40B4-BE49-F238E27FC236}">
                <a16:creationId xmlns:a16="http://schemas.microsoft.com/office/drawing/2014/main" id="{08B6A67F-BFE9-494C-B53A-B289FF2F31C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キリンホールディングスさま企業サイト</a:t>
            </a:r>
          </a:p>
        </p:txBody>
      </p:sp>
      <p:sp>
        <p:nvSpPr>
          <p:cNvPr id="36" name="正方形/長方形 35">
            <a:extLst>
              <a:ext uri="{FF2B5EF4-FFF2-40B4-BE49-F238E27FC236}">
                <a16:creationId xmlns:a16="http://schemas.microsoft.com/office/drawing/2014/main" id="{AD131B42-8DD2-48BB-8AB2-1461B012EF0C}"/>
              </a:ext>
            </a:extLst>
          </p:cNvPr>
          <p:cNvSpPr/>
          <p:nvPr/>
        </p:nvSpPr>
        <p:spPr>
          <a:xfrm>
            <a:off x="242598" y="6037299"/>
            <a:ext cx="8845982" cy="587340"/>
          </a:xfrm>
          <a:prstGeom prst="rect">
            <a:avLst/>
          </a:prstGeom>
        </p:spPr>
        <p:txBody>
          <a:bodyPr wrap="square">
            <a:spAutoFit/>
          </a:bodyPr>
          <a:lstStyle/>
          <a:p>
            <a:pPr marL="285750" indent="-285750" algn="just">
              <a:lnSpc>
                <a:spcPts val="2000"/>
              </a:lnSpc>
              <a:spcAft>
                <a:spcPts val="0"/>
              </a:spcAft>
              <a:buFont typeface="Arial" panose="020B0604020202020204" pitchFamily="34" charset="0"/>
              <a:buChar char="•"/>
            </a:pP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2016</a:t>
            </a:r>
            <a:r>
              <a:rPr lang="ja-JP" altLang="ja-JP" sz="1200" kern="0" dirty="0">
                <a:latin typeface="メイリオ" panose="020B0604030504040204" pitchFamily="50" charset="-128"/>
                <a:ea typeface="メイリオ" panose="020B0604030504040204" pitchFamily="50" charset="-128"/>
                <a:cs typeface="ＭＳ 明朝" panose="02020609040205080304" pitchFamily="17" charset="-128"/>
              </a:rPr>
              <a:t>年レスポンシブ</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Web</a:t>
            </a:r>
            <a:r>
              <a:rPr lang="ja-JP" altLang="ja-JP" sz="1200" kern="0" dirty="0">
                <a:latin typeface="メイリオ" panose="020B0604030504040204" pitchFamily="50" charset="-128"/>
                <a:ea typeface="メイリオ" panose="020B0604030504040204" pitchFamily="50" charset="-128"/>
                <a:cs typeface="ＭＳ 明朝" panose="02020609040205080304" pitchFamily="17" charset="-128"/>
              </a:rPr>
              <a:t>デザインにリニューアル</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285750" indent="-285750">
              <a:lnSpc>
                <a:spcPts val="20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cs typeface="ＭＳ 明朝" panose="02020609040205080304" pitchFamily="17" charset="-128"/>
              </a:rPr>
              <a:t>制作会社</a:t>
            </a:r>
            <a:r>
              <a:rPr lang="en-US" altLang="ja-JP" sz="1200" dirty="0">
                <a:latin typeface="メイリオ" panose="020B0604030504040204" pitchFamily="50" charset="-128"/>
                <a:ea typeface="メイリオ" panose="020B0604030504040204" pitchFamily="50" charset="-128"/>
                <a:cs typeface="ＭＳ 明朝" panose="02020609040205080304" pitchFamily="17" charset="-128"/>
              </a:rPr>
              <a:t>4</a:t>
            </a:r>
            <a:r>
              <a:rPr lang="ja-JP" altLang="en-US" sz="1200" dirty="0">
                <a:latin typeface="メイリオ" panose="020B0604030504040204" pitchFamily="50" charset="-128"/>
                <a:ea typeface="メイリオ" panose="020B0604030504040204" pitchFamily="50" charset="-128"/>
                <a:cs typeface="ＭＳ 明朝" panose="02020609040205080304" pitchFamily="17" charset="-128"/>
              </a:rPr>
              <a:t>社</a:t>
            </a:r>
            <a:r>
              <a:rPr lang="ja-JP" altLang="ja-JP" sz="1200" dirty="0">
                <a:latin typeface="メイリオ" panose="020B0604030504040204" pitchFamily="50" charset="-128"/>
                <a:ea typeface="メイリオ" panose="020B0604030504040204" pitchFamily="50" charset="-128"/>
                <a:cs typeface="ＭＳ 明朝" panose="02020609040205080304" pitchFamily="17" charset="-128"/>
              </a:rPr>
              <a:t>によるリニューアルにおいて、全ての制作物の監修・品質管理</a:t>
            </a:r>
            <a:r>
              <a:rPr lang="ja-JP" altLang="en-US" sz="1200" dirty="0">
                <a:latin typeface="メイリオ" panose="020B0604030504040204" pitchFamily="50" charset="-128"/>
                <a:ea typeface="メイリオ" panose="020B0604030504040204" pitchFamily="50" charset="-128"/>
                <a:cs typeface="ＭＳ 明朝" panose="02020609040205080304" pitchFamily="17" charset="-128"/>
              </a:rPr>
              <a:t>・受入</a:t>
            </a:r>
            <a:r>
              <a:rPr lang="ja-JP" altLang="ja-JP" sz="1200" dirty="0">
                <a:latin typeface="メイリオ" panose="020B0604030504040204" pitchFamily="50" charset="-128"/>
                <a:ea typeface="メイリオ" panose="020B0604030504040204" pitchFamily="50" charset="-128"/>
                <a:cs typeface="ＭＳ 明朝" panose="02020609040205080304" pitchFamily="17" charset="-128"/>
              </a:rPr>
              <a:t>を担当</a:t>
            </a:r>
            <a:endParaRPr lang="ja-JP" altLang="en-US" sz="1200" dirty="0">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3C9639CC-9E50-4BC3-8F92-D7723AAA08B9}"/>
              </a:ext>
            </a:extLst>
          </p:cNvPr>
          <p:cNvSpPr/>
          <p:nvPr/>
        </p:nvSpPr>
        <p:spPr bwMode="auto">
          <a:xfrm>
            <a:off x="6644882" y="465026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Photoshop</a:t>
            </a:r>
          </a:p>
        </p:txBody>
      </p:sp>
      <p:sp>
        <p:nvSpPr>
          <p:cNvPr id="40" name="正方形/長方形 39">
            <a:extLst>
              <a:ext uri="{FF2B5EF4-FFF2-40B4-BE49-F238E27FC236}">
                <a16:creationId xmlns:a16="http://schemas.microsoft.com/office/drawing/2014/main" id="{4C79ACE8-E538-4253-BF36-5D724F688E72}"/>
              </a:ext>
            </a:extLst>
          </p:cNvPr>
          <p:cNvSpPr/>
          <p:nvPr/>
        </p:nvSpPr>
        <p:spPr bwMode="auto">
          <a:xfrm>
            <a:off x="7504515" y="465026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html/</a:t>
            </a:r>
            <a:r>
              <a:rPr lang="en-US" altLang="ja-JP" sz="800" dirty="0" err="1">
                <a:solidFill>
                  <a:schemeClr val="bg1"/>
                </a:solidFill>
                <a:latin typeface="メイリオ" pitchFamily="50" charset="-128"/>
                <a:ea typeface="メイリオ" pitchFamily="50" charset="-128"/>
                <a:cs typeface="メイリオ" pitchFamily="50" charset="-128"/>
              </a:rPr>
              <a:t>css</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1" name="正方形/長方形 40">
            <a:extLst>
              <a:ext uri="{FF2B5EF4-FFF2-40B4-BE49-F238E27FC236}">
                <a16:creationId xmlns:a16="http://schemas.microsoft.com/office/drawing/2014/main" id="{90BCACBC-1635-4DC6-9810-6DAD7D910E95}"/>
              </a:ext>
            </a:extLst>
          </p:cNvPr>
          <p:cNvSpPr/>
          <p:nvPr/>
        </p:nvSpPr>
        <p:spPr bwMode="auto">
          <a:xfrm>
            <a:off x="8364149" y="4646991"/>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Subversion</a:t>
            </a:r>
          </a:p>
        </p:txBody>
      </p:sp>
      <p:sp>
        <p:nvSpPr>
          <p:cNvPr id="42" name="正方形/長方形 41">
            <a:extLst>
              <a:ext uri="{FF2B5EF4-FFF2-40B4-BE49-F238E27FC236}">
                <a16:creationId xmlns:a16="http://schemas.microsoft.com/office/drawing/2014/main" id="{13FC8DD2-A3F8-438C-82E3-3CCDC2846C4B}"/>
              </a:ext>
            </a:extLst>
          </p:cNvPr>
          <p:cNvSpPr/>
          <p:nvPr/>
        </p:nvSpPr>
        <p:spPr bwMode="auto">
          <a:xfrm>
            <a:off x="7504515" y="4894323"/>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Git</a:t>
            </a:r>
          </a:p>
        </p:txBody>
      </p:sp>
      <p:sp>
        <p:nvSpPr>
          <p:cNvPr id="43" name="正方形/長方形 42">
            <a:extLst>
              <a:ext uri="{FF2B5EF4-FFF2-40B4-BE49-F238E27FC236}">
                <a16:creationId xmlns:a16="http://schemas.microsoft.com/office/drawing/2014/main" id="{D0068050-818B-4C24-B283-7FFE5D7F2B1E}"/>
              </a:ext>
            </a:extLst>
          </p:cNvPr>
          <p:cNvSpPr/>
          <p:nvPr/>
        </p:nvSpPr>
        <p:spPr bwMode="auto">
          <a:xfrm>
            <a:off x="6641310" y="4899590"/>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Javascript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4" name="正方形/長方形 43">
            <a:extLst>
              <a:ext uri="{FF2B5EF4-FFF2-40B4-BE49-F238E27FC236}">
                <a16:creationId xmlns:a16="http://schemas.microsoft.com/office/drawing/2014/main" id="{7E8F376C-881A-4031-9076-F0AC75392CC4}"/>
              </a:ext>
            </a:extLst>
          </p:cNvPr>
          <p:cNvSpPr/>
          <p:nvPr/>
        </p:nvSpPr>
        <p:spPr bwMode="auto">
          <a:xfrm>
            <a:off x="8364149" y="4891713"/>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jQuery</a:t>
            </a:r>
          </a:p>
        </p:txBody>
      </p:sp>
      <p:sp>
        <p:nvSpPr>
          <p:cNvPr id="45" name="正方形/長方形 44">
            <a:extLst>
              <a:ext uri="{FF2B5EF4-FFF2-40B4-BE49-F238E27FC236}">
                <a16:creationId xmlns:a16="http://schemas.microsoft.com/office/drawing/2014/main" id="{DA538F3A-FC4B-4659-9A27-7FDA00314ECC}"/>
              </a:ext>
            </a:extLst>
          </p:cNvPr>
          <p:cNvSpPr/>
          <p:nvPr/>
        </p:nvSpPr>
        <p:spPr bwMode="auto">
          <a:xfrm>
            <a:off x="6641310" y="5148912"/>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Gulp</a:t>
            </a:r>
          </a:p>
        </p:txBody>
      </p:sp>
      <p:sp>
        <p:nvSpPr>
          <p:cNvPr id="46" name="正方形/長方形 45">
            <a:extLst>
              <a:ext uri="{FF2B5EF4-FFF2-40B4-BE49-F238E27FC236}">
                <a16:creationId xmlns:a16="http://schemas.microsoft.com/office/drawing/2014/main" id="{456E34EC-0009-4EA2-8B4A-768DB28A4054}"/>
              </a:ext>
            </a:extLst>
          </p:cNvPr>
          <p:cNvSpPr/>
          <p:nvPr/>
        </p:nvSpPr>
        <p:spPr bwMode="auto">
          <a:xfrm>
            <a:off x="7504515" y="515035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Backlog</a:t>
            </a:r>
          </a:p>
        </p:txBody>
      </p:sp>
      <p:sp>
        <p:nvSpPr>
          <p:cNvPr id="47" name="正方形/長方形 46">
            <a:extLst>
              <a:ext uri="{FF2B5EF4-FFF2-40B4-BE49-F238E27FC236}">
                <a16:creationId xmlns:a16="http://schemas.microsoft.com/office/drawing/2014/main" id="{725E9EAA-44DD-45B0-AEC0-0B763C907BE5}"/>
              </a:ext>
            </a:extLst>
          </p:cNvPr>
          <p:cNvSpPr/>
          <p:nvPr/>
        </p:nvSpPr>
        <p:spPr bwMode="auto">
          <a:xfrm>
            <a:off x="8364149" y="514448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Office</a:t>
            </a:r>
            <a:r>
              <a:rPr lang="ja-JP" altLang="en-US" sz="800" dirty="0">
                <a:solidFill>
                  <a:schemeClr val="bg1"/>
                </a:solidFill>
                <a:latin typeface="メイリオ" pitchFamily="50" charset="-128"/>
                <a:ea typeface="メイリオ" pitchFamily="50" charset="-128"/>
                <a:cs typeface="メイリオ" pitchFamily="50" charset="-128"/>
              </a:rPr>
              <a:t>ソフト</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8" name="正方形/長方形 47">
            <a:extLst>
              <a:ext uri="{FF2B5EF4-FFF2-40B4-BE49-F238E27FC236}">
                <a16:creationId xmlns:a16="http://schemas.microsoft.com/office/drawing/2014/main" id="{3FDE0FAB-892D-46BE-A9C0-21D9D0F27599}"/>
              </a:ext>
            </a:extLst>
          </p:cNvPr>
          <p:cNvSpPr/>
          <p:nvPr/>
        </p:nvSpPr>
        <p:spPr bwMode="auto">
          <a:xfrm>
            <a:off x="6641310" y="539823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37148" rIns="36000"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DreamWeaver</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9" name="正方形/長方形 48">
            <a:extLst>
              <a:ext uri="{FF2B5EF4-FFF2-40B4-BE49-F238E27FC236}">
                <a16:creationId xmlns:a16="http://schemas.microsoft.com/office/drawing/2014/main" id="{BBCE2890-F59A-4F2F-BA59-C7010CF0BD24}"/>
              </a:ext>
            </a:extLst>
          </p:cNvPr>
          <p:cNvSpPr/>
          <p:nvPr/>
        </p:nvSpPr>
        <p:spPr bwMode="auto">
          <a:xfrm>
            <a:off x="7504515" y="539823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SublimText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50" name="正方形/長方形 49">
            <a:extLst>
              <a:ext uri="{FF2B5EF4-FFF2-40B4-BE49-F238E27FC236}">
                <a16:creationId xmlns:a16="http://schemas.microsoft.com/office/drawing/2014/main" id="{4BA69230-8C90-43F3-8862-7C94A706D16A}"/>
              </a:ext>
            </a:extLst>
          </p:cNvPr>
          <p:cNvSpPr/>
          <p:nvPr/>
        </p:nvSpPr>
        <p:spPr bwMode="auto">
          <a:xfrm>
            <a:off x="8364149" y="539639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Vs Code</a:t>
            </a:r>
          </a:p>
        </p:txBody>
      </p:sp>
    </p:spTree>
    <p:extLst>
      <p:ext uri="{BB962C8B-B14F-4D97-AF65-F5344CB8AC3E}">
        <p14:creationId xmlns:p14="http://schemas.microsoft.com/office/powerpoint/2010/main" val="41909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6C120219-3521-4AD3-A44F-101BDD97041D}"/>
              </a:ext>
            </a:extLst>
          </p:cNvPr>
          <p:cNvSpPr/>
          <p:nvPr/>
        </p:nvSpPr>
        <p:spPr>
          <a:xfrm>
            <a:off x="6572255" y="2132522"/>
            <a:ext cx="3333744" cy="1104470"/>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フロントエンド設計</a:t>
            </a:r>
          </a:p>
          <a:p>
            <a:pPr marL="139297" indent="-139297">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バックエンドシステムの担当会社との折衝</a:t>
            </a:r>
          </a:p>
          <a:p>
            <a:pPr marL="139297" indent="-139297">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運用業務全般</a:t>
            </a:r>
          </a:p>
          <a:p>
            <a:pPr marL="139297" indent="-139297">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cs typeface="ＭＳ 明朝" panose="02020609040205080304" pitchFamily="17" charset="-128"/>
              </a:rPr>
              <a:t>改善業務全般（フロントエンド設計、サイト更新業務、外注制作会社への技術的指南、スタッフ教育）</a:t>
            </a:r>
          </a:p>
        </p:txBody>
      </p:sp>
      <p:sp>
        <p:nvSpPr>
          <p:cNvPr id="16" name="フリーフォーム: 図形 29">
            <a:extLst>
              <a:ext uri="{FF2B5EF4-FFF2-40B4-BE49-F238E27FC236}">
                <a16:creationId xmlns:a16="http://schemas.microsoft.com/office/drawing/2014/main" id="{FE72B006-A818-457E-8568-1AA6EBDB3E9E}"/>
              </a:ext>
            </a:extLst>
          </p:cNvPr>
          <p:cNvSpPr/>
          <p:nvPr/>
        </p:nvSpPr>
        <p:spPr bwMode="auto">
          <a:xfrm flipV="1">
            <a:off x="6472237" y="1256844"/>
            <a:ext cx="3128964" cy="4475418"/>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4AB5E1D2-9E36-4B91-9689-09060F3C3742}"/>
              </a:ext>
            </a:extLst>
          </p:cNvPr>
          <p:cNvSpPr/>
          <p:nvPr/>
        </p:nvSpPr>
        <p:spPr>
          <a:xfrm>
            <a:off x="6536535" y="190739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8" name="正方形/長方形 17">
            <a:extLst>
              <a:ext uri="{FF2B5EF4-FFF2-40B4-BE49-F238E27FC236}">
                <a16:creationId xmlns:a16="http://schemas.microsoft.com/office/drawing/2014/main" id="{A01CBA9C-530C-4DBF-9EC1-3378DB9FB25B}"/>
              </a:ext>
            </a:extLst>
          </p:cNvPr>
          <p:cNvSpPr/>
          <p:nvPr/>
        </p:nvSpPr>
        <p:spPr>
          <a:xfrm>
            <a:off x="6557965" y="4048416"/>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年末</a:t>
            </a:r>
          </a:p>
        </p:txBody>
      </p:sp>
      <p:sp>
        <p:nvSpPr>
          <p:cNvPr id="19" name="正方形/長方形 18">
            <a:extLst>
              <a:ext uri="{FF2B5EF4-FFF2-40B4-BE49-F238E27FC236}">
                <a16:creationId xmlns:a16="http://schemas.microsoft.com/office/drawing/2014/main" id="{61A729B0-61BA-4F93-8B65-32E1F3974B4A}"/>
              </a:ext>
            </a:extLst>
          </p:cNvPr>
          <p:cNvSpPr/>
          <p:nvPr/>
        </p:nvSpPr>
        <p:spPr>
          <a:xfrm>
            <a:off x="6550822" y="382328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8" name="正方形/長方形 27">
            <a:extLst>
              <a:ext uri="{FF2B5EF4-FFF2-40B4-BE49-F238E27FC236}">
                <a16:creationId xmlns:a16="http://schemas.microsoft.com/office/drawing/2014/main" id="{D56A734A-211D-4EB2-B030-7E2A5D4D6756}"/>
              </a:ext>
            </a:extLst>
          </p:cNvPr>
          <p:cNvSpPr/>
          <p:nvPr/>
        </p:nvSpPr>
        <p:spPr>
          <a:xfrm>
            <a:off x="6550822" y="3451094"/>
            <a:ext cx="2928937" cy="277512"/>
          </a:xfrm>
          <a:prstGeom prst="rect">
            <a:avLst/>
          </a:prstGeom>
        </p:spPr>
        <p:txBody>
          <a:bodyPr wrap="square">
            <a:spAutoFit/>
          </a:bodyPr>
          <a:lstStyle/>
          <a:p>
            <a:pPr algn="just">
              <a:lnSpc>
                <a:spcPts val="1625"/>
              </a:lnSpc>
            </a:pPr>
            <a:r>
              <a:rPr lang="en-US" altLang="ja-JP" sz="813" dirty="0">
                <a:latin typeface="メイリオ" panose="020B0604030504040204" pitchFamily="50" charset="-128"/>
                <a:ea typeface="メイリオ" panose="020B0604030504040204" pitchFamily="50" charset="-128"/>
              </a:rPr>
              <a:t>https://m.kirin.co.jp/mypage/mypage_top.php</a:t>
            </a:r>
            <a:endParaRPr lang="ja-JP" altLang="en-US" sz="813"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6459E509-AB73-437B-BAB1-7530B49D7341}"/>
              </a:ext>
            </a:extLst>
          </p:cNvPr>
          <p:cNvSpPr/>
          <p:nvPr/>
        </p:nvSpPr>
        <p:spPr>
          <a:xfrm>
            <a:off x="6536535" y="3261678"/>
            <a:ext cx="1831182" cy="297517"/>
          </a:xfrm>
          <a:prstGeom prst="rect">
            <a:avLst/>
          </a:prstGeom>
        </p:spPr>
        <p:txBody>
          <a:bodyPr wrap="square">
            <a:spAutoFit/>
          </a:bodyPr>
          <a:lstStyle/>
          <a:p>
            <a:pPr algn="just">
              <a:lnSpc>
                <a:spcPts val="1625"/>
              </a:lnSpc>
            </a:pPr>
            <a:r>
              <a:rPr lang="en-US" altLang="ja-JP" sz="1138" b="1" dirty="0">
                <a:latin typeface="メイリオ" panose="020B0604030504040204" pitchFamily="50" charset="-128"/>
                <a:ea typeface="メイリオ" panose="020B0604030504040204" pitchFamily="50" charset="-128"/>
              </a:rPr>
              <a:t>URL</a:t>
            </a:r>
            <a:endParaRPr lang="ja-JP" altLang="en-US" sz="1138" b="1" dirty="0">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949AEC5F-04AE-48F7-B005-08DF20C23B84}"/>
              </a:ext>
            </a:extLst>
          </p:cNvPr>
          <p:cNvSpPr/>
          <p:nvPr/>
        </p:nvSpPr>
        <p:spPr>
          <a:xfrm>
            <a:off x="6546060" y="441145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使用スキル・ツール</a:t>
            </a:r>
          </a:p>
        </p:txBody>
      </p:sp>
      <p:sp>
        <p:nvSpPr>
          <p:cNvPr id="31" name="正方形/長方形 30">
            <a:extLst>
              <a:ext uri="{FF2B5EF4-FFF2-40B4-BE49-F238E27FC236}">
                <a16:creationId xmlns:a16="http://schemas.microsoft.com/office/drawing/2014/main" id="{89B99524-7425-4D5B-A73E-0215CB1A2EED}"/>
              </a:ext>
            </a:extLst>
          </p:cNvPr>
          <p:cNvSpPr/>
          <p:nvPr/>
        </p:nvSpPr>
        <p:spPr>
          <a:xfrm>
            <a:off x="6543678" y="1539680"/>
            <a:ext cx="3625558" cy="283732"/>
          </a:xfrm>
          <a:prstGeom prst="rect">
            <a:avLst/>
          </a:prstGeom>
        </p:spPr>
        <p:txBody>
          <a:bodyPr wrap="square">
            <a:spAutoFit/>
          </a:bodyPr>
          <a:lstStyle/>
          <a:p>
            <a:pPr>
              <a:lnSpc>
                <a:spcPts val="1625"/>
              </a:lnSpc>
            </a:pPr>
            <a:r>
              <a:rPr lang="ja-JP" altLang="en-US" sz="975" dirty="0">
                <a:latin typeface="メイリオ" panose="020B0604030504040204" pitchFamily="50" charset="-128"/>
                <a:ea typeface="メイリオ" panose="020B0604030504040204" pitchFamily="50" charset="-128"/>
              </a:rPr>
              <a:t>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8A3B90CD-515D-4F7A-84D4-2FA5DA4A2FEC}"/>
              </a:ext>
            </a:extLst>
          </p:cNvPr>
          <p:cNvSpPr/>
          <p:nvPr/>
        </p:nvSpPr>
        <p:spPr>
          <a:xfrm>
            <a:off x="6536535" y="130810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プロジェクト種別</a:t>
            </a:r>
          </a:p>
        </p:txBody>
      </p:sp>
      <p:pic>
        <p:nvPicPr>
          <p:cNvPr id="1026" name="Picture 2">
            <a:extLst>
              <a:ext uri="{FF2B5EF4-FFF2-40B4-BE49-F238E27FC236}">
                <a16:creationId xmlns:a16="http://schemas.microsoft.com/office/drawing/2014/main" id="{EEF9F330-B444-4615-87A6-2C9F4A594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47" y="1229265"/>
            <a:ext cx="5939252" cy="4475418"/>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プレースホルダー 2">
            <a:extLst>
              <a:ext uri="{FF2B5EF4-FFF2-40B4-BE49-F238E27FC236}">
                <a16:creationId xmlns:a16="http://schemas.microsoft.com/office/drawing/2014/main" id="{7785C5B9-B5D2-49C5-BF75-EF3FFCA5F49A}"/>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キリングループ</a:t>
            </a:r>
            <a:r>
              <a:rPr lang="en-US" altLang="ja-JP" sz="2000" dirty="0">
                <a:solidFill>
                  <a:schemeClr val="bg1"/>
                </a:solidFill>
                <a:latin typeface="メイリオ" panose="020B0604030504040204" pitchFamily="50" charset="-128"/>
                <a:ea typeface="メイリオ" panose="020B0604030504040204" pitchFamily="50" charset="-128"/>
              </a:rPr>
              <a:t>Web</a:t>
            </a:r>
            <a:r>
              <a:rPr lang="ja-JP" altLang="en-US" sz="2000" dirty="0">
                <a:solidFill>
                  <a:schemeClr val="bg1"/>
                </a:solidFill>
                <a:latin typeface="メイリオ" panose="020B0604030504040204" pitchFamily="50" charset="-128"/>
                <a:ea typeface="メイリオ" panose="020B0604030504040204" pitchFamily="50" charset="-128"/>
              </a:rPr>
              <a:t>会員サービスサイト「</a:t>
            </a:r>
            <a:r>
              <a:rPr lang="en-US" altLang="ja-JP" sz="2000" dirty="0">
                <a:solidFill>
                  <a:schemeClr val="bg1"/>
                </a:solidFill>
                <a:latin typeface="メイリオ" panose="020B0604030504040204" pitchFamily="50" charset="-128"/>
                <a:ea typeface="メイリオ" panose="020B0604030504040204" pitchFamily="50" charset="-128"/>
              </a:rPr>
              <a:t>My KIRIN</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36" name="正方形/長方形 35">
            <a:extLst>
              <a:ext uri="{FF2B5EF4-FFF2-40B4-BE49-F238E27FC236}">
                <a16:creationId xmlns:a16="http://schemas.microsoft.com/office/drawing/2014/main" id="{40DF9333-F073-4282-833C-DD5F29DCF67B}"/>
              </a:ext>
            </a:extLst>
          </p:cNvPr>
          <p:cNvSpPr/>
          <p:nvPr/>
        </p:nvSpPr>
        <p:spPr>
          <a:xfrm>
            <a:off x="242597" y="5889523"/>
            <a:ext cx="9905998" cy="587340"/>
          </a:xfrm>
          <a:prstGeom prst="rect">
            <a:avLst/>
          </a:prstGeom>
        </p:spPr>
        <p:txBody>
          <a:bodyPr wrap="square">
            <a:spAutoFit/>
          </a:bodyPr>
          <a:lstStyle/>
          <a:p>
            <a:pPr marL="285750" indent="-285750">
              <a:lnSpc>
                <a:spcPts val="2000"/>
              </a:lnSpc>
              <a:spcAft>
                <a:spcPts val="0"/>
              </a:spcAft>
              <a:buFont typeface="Arial" panose="020B0604020202020204" pitchFamily="34" charset="0"/>
              <a:buChar char="•"/>
            </a:pP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2011</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年の</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11</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月の初公開、</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2014</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年のバックエンドシステムのリプレイスやサイトリニューアル含め、全てのプロジェクトに参画</a:t>
            </a:r>
          </a:p>
          <a:p>
            <a:pPr marL="285750" indent="-285750">
              <a:lnSpc>
                <a:spcPts val="2000"/>
              </a:lnSpc>
              <a:spcAft>
                <a:spcPts val="0"/>
              </a:spcAft>
              <a:buFont typeface="Arial" panose="020B0604020202020204" pitchFamily="34" charset="0"/>
              <a:buChar char="•"/>
            </a:pP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公開より</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7</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年経過した</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2020</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7</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月現在、未だに設計が破綻しない運用を実現</a:t>
            </a:r>
          </a:p>
        </p:txBody>
      </p:sp>
      <p:sp>
        <p:nvSpPr>
          <p:cNvPr id="39" name="正方形/長方形 38">
            <a:extLst>
              <a:ext uri="{FF2B5EF4-FFF2-40B4-BE49-F238E27FC236}">
                <a16:creationId xmlns:a16="http://schemas.microsoft.com/office/drawing/2014/main" id="{A3F90D77-057D-4484-8CCE-5BD4ABCE796A}"/>
              </a:ext>
            </a:extLst>
          </p:cNvPr>
          <p:cNvSpPr/>
          <p:nvPr/>
        </p:nvSpPr>
        <p:spPr bwMode="auto">
          <a:xfrm>
            <a:off x="6644882" y="4751866"/>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Photoshop</a:t>
            </a:r>
          </a:p>
        </p:txBody>
      </p:sp>
      <p:sp>
        <p:nvSpPr>
          <p:cNvPr id="40" name="正方形/長方形 39">
            <a:extLst>
              <a:ext uri="{FF2B5EF4-FFF2-40B4-BE49-F238E27FC236}">
                <a16:creationId xmlns:a16="http://schemas.microsoft.com/office/drawing/2014/main" id="{E5688781-2783-4DD0-BAD4-BFDC4C61DE06}"/>
              </a:ext>
            </a:extLst>
          </p:cNvPr>
          <p:cNvSpPr/>
          <p:nvPr/>
        </p:nvSpPr>
        <p:spPr bwMode="auto">
          <a:xfrm>
            <a:off x="7504515" y="4751866"/>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html/</a:t>
            </a:r>
            <a:r>
              <a:rPr lang="en-US" altLang="ja-JP" sz="800" dirty="0" err="1">
                <a:solidFill>
                  <a:schemeClr val="bg1"/>
                </a:solidFill>
                <a:latin typeface="メイリオ" pitchFamily="50" charset="-128"/>
                <a:ea typeface="メイリオ" pitchFamily="50" charset="-128"/>
                <a:cs typeface="メイリオ" pitchFamily="50" charset="-128"/>
              </a:rPr>
              <a:t>css</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1" name="正方形/長方形 40">
            <a:extLst>
              <a:ext uri="{FF2B5EF4-FFF2-40B4-BE49-F238E27FC236}">
                <a16:creationId xmlns:a16="http://schemas.microsoft.com/office/drawing/2014/main" id="{A8E7C814-9905-40C8-8B32-52F8FEB6FE1D}"/>
              </a:ext>
            </a:extLst>
          </p:cNvPr>
          <p:cNvSpPr/>
          <p:nvPr/>
        </p:nvSpPr>
        <p:spPr bwMode="auto">
          <a:xfrm>
            <a:off x="8364149" y="4748590"/>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Subversion</a:t>
            </a:r>
          </a:p>
        </p:txBody>
      </p:sp>
      <p:sp>
        <p:nvSpPr>
          <p:cNvPr id="42" name="正方形/長方形 41">
            <a:extLst>
              <a:ext uri="{FF2B5EF4-FFF2-40B4-BE49-F238E27FC236}">
                <a16:creationId xmlns:a16="http://schemas.microsoft.com/office/drawing/2014/main" id="{64CAD472-40A7-4A75-A80A-960DA598B463}"/>
              </a:ext>
            </a:extLst>
          </p:cNvPr>
          <p:cNvSpPr/>
          <p:nvPr/>
        </p:nvSpPr>
        <p:spPr bwMode="auto">
          <a:xfrm>
            <a:off x="7504515" y="4995922"/>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Git</a:t>
            </a:r>
          </a:p>
        </p:txBody>
      </p:sp>
      <p:sp>
        <p:nvSpPr>
          <p:cNvPr id="43" name="正方形/長方形 42">
            <a:extLst>
              <a:ext uri="{FF2B5EF4-FFF2-40B4-BE49-F238E27FC236}">
                <a16:creationId xmlns:a16="http://schemas.microsoft.com/office/drawing/2014/main" id="{863C1249-0EAD-4D5D-AF17-80B02B596441}"/>
              </a:ext>
            </a:extLst>
          </p:cNvPr>
          <p:cNvSpPr/>
          <p:nvPr/>
        </p:nvSpPr>
        <p:spPr bwMode="auto">
          <a:xfrm>
            <a:off x="6641310" y="5001189"/>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Javascript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4" name="正方形/長方形 43">
            <a:extLst>
              <a:ext uri="{FF2B5EF4-FFF2-40B4-BE49-F238E27FC236}">
                <a16:creationId xmlns:a16="http://schemas.microsoft.com/office/drawing/2014/main" id="{A79F63CC-E1E4-4250-AA5D-354E9070E94B}"/>
              </a:ext>
            </a:extLst>
          </p:cNvPr>
          <p:cNvSpPr/>
          <p:nvPr/>
        </p:nvSpPr>
        <p:spPr bwMode="auto">
          <a:xfrm>
            <a:off x="8364149" y="4993312"/>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jQuery</a:t>
            </a:r>
          </a:p>
        </p:txBody>
      </p:sp>
      <p:sp>
        <p:nvSpPr>
          <p:cNvPr id="45" name="正方形/長方形 44">
            <a:extLst>
              <a:ext uri="{FF2B5EF4-FFF2-40B4-BE49-F238E27FC236}">
                <a16:creationId xmlns:a16="http://schemas.microsoft.com/office/drawing/2014/main" id="{BB7DBDF1-2108-4DF7-9EDE-FFA4D568F22E}"/>
              </a:ext>
            </a:extLst>
          </p:cNvPr>
          <p:cNvSpPr/>
          <p:nvPr/>
        </p:nvSpPr>
        <p:spPr bwMode="auto">
          <a:xfrm>
            <a:off x="6641310" y="5250511"/>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Gulp</a:t>
            </a:r>
          </a:p>
        </p:txBody>
      </p:sp>
      <p:sp>
        <p:nvSpPr>
          <p:cNvPr id="46" name="正方形/長方形 45">
            <a:extLst>
              <a:ext uri="{FF2B5EF4-FFF2-40B4-BE49-F238E27FC236}">
                <a16:creationId xmlns:a16="http://schemas.microsoft.com/office/drawing/2014/main" id="{16FA5AE9-160D-4441-AAE8-D86D937D3B83}"/>
              </a:ext>
            </a:extLst>
          </p:cNvPr>
          <p:cNvSpPr/>
          <p:nvPr/>
        </p:nvSpPr>
        <p:spPr bwMode="auto">
          <a:xfrm>
            <a:off x="7504515" y="5251953"/>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Backlog</a:t>
            </a:r>
          </a:p>
        </p:txBody>
      </p:sp>
      <p:sp>
        <p:nvSpPr>
          <p:cNvPr id="47" name="正方形/長方形 46">
            <a:extLst>
              <a:ext uri="{FF2B5EF4-FFF2-40B4-BE49-F238E27FC236}">
                <a16:creationId xmlns:a16="http://schemas.microsoft.com/office/drawing/2014/main" id="{A1CB1F53-FB2C-473D-AB8C-4CFCA45608E3}"/>
              </a:ext>
            </a:extLst>
          </p:cNvPr>
          <p:cNvSpPr/>
          <p:nvPr/>
        </p:nvSpPr>
        <p:spPr bwMode="auto">
          <a:xfrm>
            <a:off x="8364149" y="524608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Office</a:t>
            </a:r>
            <a:r>
              <a:rPr lang="ja-JP" altLang="en-US" sz="800" dirty="0">
                <a:solidFill>
                  <a:schemeClr val="bg1"/>
                </a:solidFill>
                <a:latin typeface="メイリオ" pitchFamily="50" charset="-128"/>
                <a:ea typeface="メイリオ" pitchFamily="50" charset="-128"/>
                <a:cs typeface="メイリオ" pitchFamily="50" charset="-128"/>
              </a:rPr>
              <a:t>ソフト</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8" name="正方形/長方形 47">
            <a:extLst>
              <a:ext uri="{FF2B5EF4-FFF2-40B4-BE49-F238E27FC236}">
                <a16:creationId xmlns:a16="http://schemas.microsoft.com/office/drawing/2014/main" id="{0A2B8D49-4B79-4CCE-8F7E-BDD83BED8EEA}"/>
              </a:ext>
            </a:extLst>
          </p:cNvPr>
          <p:cNvSpPr/>
          <p:nvPr/>
        </p:nvSpPr>
        <p:spPr bwMode="auto">
          <a:xfrm>
            <a:off x="6641310" y="549983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37148" rIns="36000"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DreamWeaver</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9" name="正方形/長方形 48">
            <a:extLst>
              <a:ext uri="{FF2B5EF4-FFF2-40B4-BE49-F238E27FC236}">
                <a16:creationId xmlns:a16="http://schemas.microsoft.com/office/drawing/2014/main" id="{9B6C471B-A29A-4BD7-86EE-C7320D423CA2}"/>
              </a:ext>
            </a:extLst>
          </p:cNvPr>
          <p:cNvSpPr/>
          <p:nvPr/>
        </p:nvSpPr>
        <p:spPr bwMode="auto">
          <a:xfrm>
            <a:off x="7504515" y="549983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SublimText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50" name="正方形/長方形 49">
            <a:extLst>
              <a:ext uri="{FF2B5EF4-FFF2-40B4-BE49-F238E27FC236}">
                <a16:creationId xmlns:a16="http://schemas.microsoft.com/office/drawing/2014/main" id="{E39FB5CF-87C7-4EAC-B506-091EB96B159C}"/>
              </a:ext>
            </a:extLst>
          </p:cNvPr>
          <p:cNvSpPr/>
          <p:nvPr/>
        </p:nvSpPr>
        <p:spPr bwMode="auto">
          <a:xfrm>
            <a:off x="8364149" y="549799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Vs Code</a:t>
            </a:r>
          </a:p>
        </p:txBody>
      </p:sp>
    </p:spTree>
    <p:extLst>
      <p:ext uri="{BB962C8B-B14F-4D97-AF65-F5344CB8AC3E}">
        <p14:creationId xmlns:p14="http://schemas.microsoft.com/office/powerpoint/2010/main" val="383283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B553232-85C3-441E-985D-D3789A24FC9E}"/>
              </a:ext>
            </a:extLst>
          </p:cNvPr>
          <p:cNvSpPr/>
          <p:nvPr/>
        </p:nvSpPr>
        <p:spPr bwMode="auto">
          <a:xfrm>
            <a:off x="6644882" y="344874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Photoshop</a:t>
            </a:r>
          </a:p>
        </p:txBody>
      </p:sp>
      <p:sp>
        <p:nvSpPr>
          <p:cNvPr id="15" name="正方形/長方形 14">
            <a:extLst>
              <a:ext uri="{FF2B5EF4-FFF2-40B4-BE49-F238E27FC236}">
                <a16:creationId xmlns:a16="http://schemas.microsoft.com/office/drawing/2014/main" id="{6C120219-3521-4AD3-A44F-101BDD97041D}"/>
              </a:ext>
            </a:extLst>
          </p:cNvPr>
          <p:cNvSpPr/>
          <p:nvPr/>
        </p:nvSpPr>
        <p:spPr>
          <a:xfrm>
            <a:off x="6535308" y="2160227"/>
            <a:ext cx="3043237" cy="283732"/>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ランディングページの設計・実装</a:t>
            </a:r>
          </a:p>
        </p:txBody>
      </p:sp>
      <p:sp>
        <p:nvSpPr>
          <p:cNvPr id="17" name="正方形/長方形 16">
            <a:extLst>
              <a:ext uri="{FF2B5EF4-FFF2-40B4-BE49-F238E27FC236}">
                <a16:creationId xmlns:a16="http://schemas.microsoft.com/office/drawing/2014/main" id="{4AB5E1D2-9E36-4B91-9689-09060F3C3742}"/>
              </a:ext>
            </a:extLst>
          </p:cNvPr>
          <p:cNvSpPr/>
          <p:nvPr/>
        </p:nvSpPr>
        <p:spPr>
          <a:xfrm>
            <a:off x="6536535" y="193509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8" name="正方形/長方形 17">
            <a:extLst>
              <a:ext uri="{FF2B5EF4-FFF2-40B4-BE49-F238E27FC236}">
                <a16:creationId xmlns:a16="http://schemas.microsoft.com/office/drawing/2014/main" id="{A01CBA9C-530C-4DBF-9EC1-3378DB9FB25B}"/>
              </a:ext>
            </a:extLst>
          </p:cNvPr>
          <p:cNvSpPr/>
          <p:nvPr/>
        </p:nvSpPr>
        <p:spPr>
          <a:xfrm>
            <a:off x="6548729" y="2754528"/>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月</a:t>
            </a:r>
          </a:p>
        </p:txBody>
      </p:sp>
      <p:sp>
        <p:nvSpPr>
          <p:cNvPr id="19" name="正方形/長方形 18">
            <a:extLst>
              <a:ext uri="{FF2B5EF4-FFF2-40B4-BE49-F238E27FC236}">
                <a16:creationId xmlns:a16="http://schemas.microsoft.com/office/drawing/2014/main" id="{61A729B0-61BA-4F93-8B65-32E1F3974B4A}"/>
              </a:ext>
            </a:extLst>
          </p:cNvPr>
          <p:cNvSpPr/>
          <p:nvPr/>
        </p:nvSpPr>
        <p:spPr>
          <a:xfrm>
            <a:off x="6541586" y="252939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2" name="正方形/長方形 21">
            <a:extLst>
              <a:ext uri="{FF2B5EF4-FFF2-40B4-BE49-F238E27FC236}">
                <a16:creationId xmlns:a16="http://schemas.microsoft.com/office/drawing/2014/main" id="{86DDB8D9-BB67-4895-A576-DC99D13C69FA}"/>
              </a:ext>
            </a:extLst>
          </p:cNvPr>
          <p:cNvSpPr/>
          <p:nvPr/>
        </p:nvSpPr>
        <p:spPr bwMode="auto">
          <a:xfrm>
            <a:off x="7504515" y="344874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html/</a:t>
            </a:r>
            <a:r>
              <a:rPr lang="en-US" altLang="ja-JP" sz="800" dirty="0" err="1">
                <a:solidFill>
                  <a:schemeClr val="bg1"/>
                </a:solidFill>
                <a:latin typeface="メイリオ" pitchFamily="50" charset="-128"/>
                <a:ea typeface="メイリオ" pitchFamily="50" charset="-128"/>
                <a:cs typeface="メイリオ" pitchFamily="50" charset="-128"/>
              </a:rPr>
              <a:t>css</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30" name="正方形/長方形 29">
            <a:extLst>
              <a:ext uri="{FF2B5EF4-FFF2-40B4-BE49-F238E27FC236}">
                <a16:creationId xmlns:a16="http://schemas.microsoft.com/office/drawing/2014/main" id="{949AEC5F-04AE-48F7-B005-08DF20C23B84}"/>
              </a:ext>
            </a:extLst>
          </p:cNvPr>
          <p:cNvSpPr/>
          <p:nvPr/>
        </p:nvSpPr>
        <p:spPr>
          <a:xfrm>
            <a:off x="6546060" y="311756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使用スキル・ツール</a:t>
            </a:r>
          </a:p>
        </p:txBody>
      </p:sp>
      <p:sp>
        <p:nvSpPr>
          <p:cNvPr id="31" name="正方形/長方形 30">
            <a:extLst>
              <a:ext uri="{FF2B5EF4-FFF2-40B4-BE49-F238E27FC236}">
                <a16:creationId xmlns:a16="http://schemas.microsoft.com/office/drawing/2014/main" id="{89B99524-7425-4D5B-A73E-0215CB1A2EED}"/>
              </a:ext>
            </a:extLst>
          </p:cNvPr>
          <p:cNvSpPr/>
          <p:nvPr/>
        </p:nvSpPr>
        <p:spPr>
          <a:xfrm>
            <a:off x="6543678" y="1567385"/>
            <a:ext cx="3043237"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a:t>
            </a:r>
            <a:endParaRPr lang="en-US" altLang="ja-JP" sz="975"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8A3B90CD-515D-4F7A-84D4-2FA5DA4A2FEC}"/>
              </a:ext>
            </a:extLst>
          </p:cNvPr>
          <p:cNvSpPr/>
          <p:nvPr/>
        </p:nvSpPr>
        <p:spPr>
          <a:xfrm>
            <a:off x="6536535" y="133580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プロジェクト種別</a:t>
            </a:r>
          </a:p>
        </p:txBody>
      </p:sp>
      <p:sp>
        <p:nvSpPr>
          <p:cNvPr id="20" name="正方形/長方形 19">
            <a:extLst>
              <a:ext uri="{FF2B5EF4-FFF2-40B4-BE49-F238E27FC236}">
                <a16:creationId xmlns:a16="http://schemas.microsoft.com/office/drawing/2014/main" id="{6AE0E44E-F00A-4876-B3B7-C2030A3D1518}"/>
              </a:ext>
            </a:extLst>
          </p:cNvPr>
          <p:cNvSpPr/>
          <p:nvPr/>
        </p:nvSpPr>
        <p:spPr bwMode="auto">
          <a:xfrm>
            <a:off x="7504515" y="3692800"/>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Git</a:t>
            </a:r>
          </a:p>
        </p:txBody>
      </p:sp>
      <p:sp>
        <p:nvSpPr>
          <p:cNvPr id="21" name="正方形/長方形 20">
            <a:extLst>
              <a:ext uri="{FF2B5EF4-FFF2-40B4-BE49-F238E27FC236}">
                <a16:creationId xmlns:a16="http://schemas.microsoft.com/office/drawing/2014/main" id="{143FFF31-BD25-482C-86B3-469A436E2A6B}"/>
              </a:ext>
            </a:extLst>
          </p:cNvPr>
          <p:cNvSpPr/>
          <p:nvPr/>
        </p:nvSpPr>
        <p:spPr bwMode="auto">
          <a:xfrm>
            <a:off x="6641310" y="369806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Javascript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3" name="正方形/長方形 22">
            <a:extLst>
              <a:ext uri="{FF2B5EF4-FFF2-40B4-BE49-F238E27FC236}">
                <a16:creationId xmlns:a16="http://schemas.microsoft.com/office/drawing/2014/main" id="{ACA8AB00-D2FF-4033-95C0-520207FD3559}"/>
              </a:ext>
            </a:extLst>
          </p:cNvPr>
          <p:cNvSpPr/>
          <p:nvPr/>
        </p:nvSpPr>
        <p:spPr bwMode="auto">
          <a:xfrm>
            <a:off x="8364149" y="3690190"/>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jQuery</a:t>
            </a:r>
          </a:p>
        </p:txBody>
      </p:sp>
      <p:sp>
        <p:nvSpPr>
          <p:cNvPr id="26" name="正方形/長方形 25">
            <a:extLst>
              <a:ext uri="{FF2B5EF4-FFF2-40B4-BE49-F238E27FC236}">
                <a16:creationId xmlns:a16="http://schemas.microsoft.com/office/drawing/2014/main" id="{8552016A-2FAB-47CC-A4A6-DEE1A46C3E96}"/>
              </a:ext>
            </a:extLst>
          </p:cNvPr>
          <p:cNvSpPr/>
          <p:nvPr/>
        </p:nvSpPr>
        <p:spPr bwMode="auto">
          <a:xfrm>
            <a:off x="8364149" y="343849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Gulp</a:t>
            </a:r>
          </a:p>
        </p:txBody>
      </p:sp>
      <p:sp>
        <p:nvSpPr>
          <p:cNvPr id="27" name="正方形/長方形 26">
            <a:extLst>
              <a:ext uri="{FF2B5EF4-FFF2-40B4-BE49-F238E27FC236}">
                <a16:creationId xmlns:a16="http://schemas.microsoft.com/office/drawing/2014/main" id="{B595FEF8-D34C-4AD7-A53F-796FACEDAF80}"/>
              </a:ext>
            </a:extLst>
          </p:cNvPr>
          <p:cNvSpPr/>
          <p:nvPr/>
        </p:nvSpPr>
        <p:spPr bwMode="auto">
          <a:xfrm>
            <a:off x="7504515" y="394882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Backlog</a:t>
            </a:r>
          </a:p>
        </p:txBody>
      </p:sp>
      <p:sp>
        <p:nvSpPr>
          <p:cNvPr id="38" name="正方形/長方形 37">
            <a:extLst>
              <a:ext uri="{FF2B5EF4-FFF2-40B4-BE49-F238E27FC236}">
                <a16:creationId xmlns:a16="http://schemas.microsoft.com/office/drawing/2014/main" id="{5CA9016D-9D05-40C3-AE28-E0A14393BF11}"/>
              </a:ext>
            </a:extLst>
          </p:cNvPr>
          <p:cNvSpPr/>
          <p:nvPr/>
        </p:nvSpPr>
        <p:spPr bwMode="auto">
          <a:xfrm>
            <a:off x="6641310" y="3947389"/>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Vs Code</a:t>
            </a:r>
          </a:p>
        </p:txBody>
      </p:sp>
      <p:pic>
        <p:nvPicPr>
          <p:cNvPr id="5" name="図 4" descr="スクリーンショットの画面&#10;&#10;自動的に生成された説明">
            <a:extLst>
              <a:ext uri="{FF2B5EF4-FFF2-40B4-BE49-F238E27FC236}">
                <a16:creationId xmlns:a16="http://schemas.microsoft.com/office/drawing/2014/main" id="{D7AEEAAB-C681-4ADD-A747-185D5A023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530" y="1706007"/>
            <a:ext cx="3897415" cy="3842380"/>
          </a:xfrm>
          <a:prstGeom prst="rect">
            <a:avLst/>
          </a:prstGeom>
        </p:spPr>
      </p:pic>
      <p:pic>
        <p:nvPicPr>
          <p:cNvPr id="3" name="図 2" descr="スクリーンショットの画面&#10;&#10;自動的に生成された説明">
            <a:extLst>
              <a:ext uri="{FF2B5EF4-FFF2-40B4-BE49-F238E27FC236}">
                <a16:creationId xmlns:a16="http://schemas.microsoft.com/office/drawing/2014/main" id="{0EF72FCF-900A-481B-9FBD-9686BE2C4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76678"/>
            <a:ext cx="3363604" cy="4144133"/>
          </a:xfrm>
          <a:prstGeom prst="rect">
            <a:avLst/>
          </a:prstGeom>
        </p:spPr>
      </p:pic>
      <p:sp>
        <p:nvSpPr>
          <p:cNvPr id="16" name="フリーフォーム: 図形 29">
            <a:extLst>
              <a:ext uri="{FF2B5EF4-FFF2-40B4-BE49-F238E27FC236}">
                <a16:creationId xmlns:a16="http://schemas.microsoft.com/office/drawing/2014/main" id="{FE72B006-A818-457E-8568-1AA6EBDB3E9E}"/>
              </a:ext>
            </a:extLst>
          </p:cNvPr>
          <p:cNvSpPr/>
          <p:nvPr/>
        </p:nvSpPr>
        <p:spPr bwMode="auto">
          <a:xfrm flipV="1">
            <a:off x="6472237" y="1284549"/>
            <a:ext cx="3128964" cy="4392426"/>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プレースホルダー 2">
            <a:extLst>
              <a:ext uri="{FF2B5EF4-FFF2-40B4-BE49-F238E27FC236}">
                <a16:creationId xmlns:a16="http://schemas.microsoft.com/office/drawing/2014/main" id="{14B521AB-8425-4635-AA7F-C0F93EF92603}"/>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富士ゼロックスさま</a:t>
            </a:r>
            <a:r>
              <a:rPr lang="en-US" altLang="ja-JP" sz="2000" dirty="0">
                <a:solidFill>
                  <a:schemeClr val="bg1"/>
                </a:solidFill>
                <a:latin typeface="メイリオ" panose="020B0604030504040204" pitchFamily="50" charset="-128"/>
                <a:ea typeface="メイリオ" panose="020B0604030504040204" pitchFamily="50" charset="-128"/>
              </a:rPr>
              <a:t>EC</a:t>
            </a:r>
            <a:r>
              <a:rPr lang="ja-JP" altLang="en-US" sz="2000" dirty="0">
                <a:solidFill>
                  <a:schemeClr val="bg1"/>
                </a:solidFill>
                <a:latin typeface="メイリオ" panose="020B0604030504040204" pitchFamily="50" charset="-128"/>
                <a:ea typeface="メイリオ" panose="020B0604030504040204" pitchFamily="50" charset="-128"/>
              </a:rPr>
              <a:t>サイト「</a:t>
            </a:r>
            <a:r>
              <a:rPr lang="en-US" altLang="ja-JP" sz="2000" dirty="0" err="1">
                <a:solidFill>
                  <a:schemeClr val="bg1"/>
                </a:solidFill>
                <a:latin typeface="メイリオ" panose="020B0604030504040204" pitchFamily="50" charset="-128"/>
                <a:ea typeface="メイリオ" panose="020B0604030504040204" pitchFamily="50" charset="-128"/>
              </a:rPr>
              <a:t>eQix</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28" name="正方形/長方形 27">
            <a:extLst>
              <a:ext uri="{FF2B5EF4-FFF2-40B4-BE49-F238E27FC236}">
                <a16:creationId xmlns:a16="http://schemas.microsoft.com/office/drawing/2014/main" id="{FB2B9BCF-3635-4B1A-85C3-7BE74E311D2E}"/>
              </a:ext>
            </a:extLst>
          </p:cNvPr>
          <p:cNvSpPr/>
          <p:nvPr/>
        </p:nvSpPr>
        <p:spPr>
          <a:xfrm>
            <a:off x="242597" y="6037299"/>
            <a:ext cx="8845982" cy="330860"/>
          </a:xfrm>
          <a:prstGeom prst="rect">
            <a:avLst/>
          </a:prstGeom>
        </p:spPr>
        <p:txBody>
          <a:bodyPr wrap="square">
            <a:spAutoFit/>
          </a:bodyPr>
          <a:lstStyle/>
          <a:p>
            <a:pPr marL="285750" indent="-285750" algn="just">
              <a:lnSpc>
                <a:spcPts val="2000"/>
              </a:lnSpc>
              <a:spcAft>
                <a:spcPts val="0"/>
              </a:spcAft>
              <a:buFont typeface="Arial" panose="020B0604020202020204" pitchFamily="34" charset="0"/>
              <a:buChar char="•"/>
            </a:pP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ランディングページの設計・実装を中心に並行してサイトリニューアルのページ量産業務を対応</a:t>
            </a:r>
          </a:p>
        </p:txBody>
      </p:sp>
    </p:spTree>
    <p:extLst>
      <p:ext uri="{BB962C8B-B14F-4D97-AF65-F5344CB8AC3E}">
        <p14:creationId xmlns:p14="http://schemas.microsoft.com/office/powerpoint/2010/main" val="184354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CDB64D3-65FA-4B85-8EBE-5B00D0373894}"/>
              </a:ext>
            </a:extLst>
          </p:cNvPr>
          <p:cNvSpPr/>
          <p:nvPr/>
        </p:nvSpPr>
        <p:spPr bwMode="auto">
          <a:xfrm>
            <a:off x="7902181" y="4622630"/>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Photoshop</a:t>
            </a:r>
          </a:p>
        </p:txBody>
      </p:sp>
      <p:sp>
        <p:nvSpPr>
          <p:cNvPr id="4" name="正方形/長方形 3">
            <a:extLst>
              <a:ext uri="{FF2B5EF4-FFF2-40B4-BE49-F238E27FC236}">
                <a16:creationId xmlns:a16="http://schemas.microsoft.com/office/drawing/2014/main" id="{57AB7A40-B5C5-4B51-9E71-0AAFB553F044}"/>
              </a:ext>
            </a:extLst>
          </p:cNvPr>
          <p:cNvSpPr/>
          <p:nvPr/>
        </p:nvSpPr>
        <p:spPr>
          <a:xfrm>
            <a:off x="7829553" y="2391141"/>
            <a:ext cx="1831182" cy="694101"/>
          </a:xfrm>
          <a:prstGeom prst="rect">
            <a:avLst/>
          </a:prstGeom>
        </p:spPr>
        <p:txBody>
          <a:bodyPr wrap="square">
            <a:spAutoFit/>
          </a:bodyPr>
          <a:lstStyle/>
          <a:p>
            <a:pPr marL="139297" indent="-139297">
              <a:lnSpc>
                <a:spcPts val="1625"/>
              </a:lnSpc>
              <a:buFont typeface="Arial" panose="020B0604020202020204" pitchFamily="34" charset="0"/>
              <a:buChar char="•"/>
            </a:pPr>
            <a:r>
              <a:rPr lang="en-US" altLang="ja-JP" sz="975" kern="100" dirty="0">
                <a:latin typeface="メイリオ" panose="020B0604030504040204" pitchFamily="50" charset="-128"/>
                <a:ea typeface="メイリオ" panose="020B0604030504040204" pitchFamily="50" charset="-128"/>
                <a:cs typeface="ＭＳ 明朝" panose="02020609040205080304" pitchFamily="17" charset="-128"/>
              </a:rPr>
              <a:t>Web</a:t>
            </a:r>
            <a:r>
              <a:rPr lang="ja-JP" altLang="ja-JP" sz="975" kern="100" dirty="0">
                <a:latin typeface="メイリオ" panose="020B0604030504040204" pitchFamily="50" charset="-128"/>
                <a:ea typeface="メイリオ" panose="020B0604030504040204" pitchFamily="50" charset="-128"/>
                <a:cs typeface="ＭＳ 明朝" panose="02020609040205080304" pitchFamily="17" charset="-128"/>
              </a:rPr>
              <a:t>サイトデザイン</a:t>
            </a:r>
            <a:endParaRPr lang="ja-JP" altLang="ja-JP" sz="975" kern="100" dirty="0">
              <a:latin typeface="メイリオ" panose="020B0604030504040204" pitchFamily="50" charset="-128"/>
              <a:ea typeface="メイリオ" panose="020B0604030504040204" pitchFamily="50" charset="-128"/>
              <a:cs typeface="Times New Roman" panose="02020603050405020304" pitchFamily="18" charset="0"/>
            </a:endParaRPr>
          </a:p>
          <a:p>
            <a:pPr marL="139297" indent="-139297">
              <a:lnSpc>
                <a:spcPts val="1625"/>
              </a:lnSpc>
              <a:buFont typeface="Arial" panose="020B0604020202020204" pitchFamily="34" charset="0"/>
              <a:buChar char="•"/>
            </a:pPr>
            <a:r>
              <a:rPr lang="ja-JP"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endParaRPr lang="ja-JP" altLang="ja-JP" sz="975" kern="100" dirty="0">
              <a:latin typeface="メイリオ" panose="020B0604030504040204" pitchFamily="50" charset="-128"/>
              <a:ea typeface="メイリオ" panose="020B0604030504040204" pitchFamily="50" charset="-128"/>
              <a:cs typeface="Times New Roman" panose="02020603050405020304" pitchFamily="18" charset="0"/>
            </a:endParaRPr>
          </a:p>
          <a:p>
            <a:pPr marL="139297" indent="-139297">
              <a:lnSpc>
                <a:spcPts val="1625"/>
              </a:lnSpc>
              <a:buFont typeface="Arial" panose="020B0604020202020204" pitchFamily="34" charset="0"/>
              <a:buChar char="•"/>
            </a:pPr>
            <a:r>
              <a:rPr lang="ja-JP"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endParaRPr lang="ja-JP" altLang="en-US" sz="975" dirty="0">
              <a:latin typeface="メイリオ" panose="020B0604030504040204" pitchFamily="50" charset="-128"/>
              <a:ea typeface="メイリオ" panose="020B0604030504040204" pitchFamily="50" charset="-128"/>
            </a:endParaRPr>
          </a:p>
        </p:txBody>
      </p:sp>
      <p:sp>
        <p:nvSpPr>
          <p:cNvPr id="5" name="フリーフォーム: 図形 29">
            <a:extLst>
              <a:ext uri="{FF2B5EF4-FFF2-40B4-BE49-F238E27FC236}">
                <a16:creationId xmlns:a16="http://schemas.microsoft.com/office/drawing/2014/main" id="{82B12D75-B205-4299-B9A9-FB61657D7130}"/>
              </a:ext>
            </a:extLst>
          </p:cNvPr>
          <p:cNvSpPr/>
          <p:nvPr/>
        </p:nvSpPr>
        <p:spPr bwMode="auto">
          <a:xfrm flipV="1">
            <a:off x="7729542" y="1515460"/>
            <a:ext cx="1959769" cy="4392426"/>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208A9517-8B4D-44D2-A381-D671477BC5FA}"/>
              </a:ext>
            </a:extLst>
          </p:cNvPr>
          <p:cNvSpPr/>
          <p:nvPr/>
        </p:nvSpPr>
        <p:spPr>
          <a:xfrm>
            <a:off x="7793835" y="216600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7" name="正方形/長方形 6">
            <a:extLst>
              <a:ext uri="{FF2B5EF4-FFF2-40B4-BE49-F238E27FC236}">
                <a16:creationId xmlns:a16="http://schemas.microsoft.com/office/drawing/2014/main" id="{56FCC727-7DF0-47C0-9990-89722B75153F}"/>
              </a:ext>
            </a:extLst>
          </p:cNvPr>
          <p:cNvSpPr/>
          <p:nvPr/>
        </p:nvSpPr>
        <p:spPr>
          <a:xfrm>
            <a:off x="7815266" y="3928415"/>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9</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a:t>
            </a:r>
          </a:p>
        </p:txBody>
      </p:sp>
      <p:sp>
        <p:nvSpPr>
          <p:cNvPr id="8" name="正方形/長方形 7">
            <a:extLst>
              <a:ext uri="{FF2B5EF4-FFF2-40B4-BE49-F238E27FC236}">
                <a16:creationId xmlns:a16="http://schemas.microsoft.com/office/drawing/2014/main" id="{B9219D61-F1DA-4C57-8B19-4E17FB3E7244}"/>
              </a:ext>
            </a:extLst>
          </p:cNvPr>
          <p:cNvSpPr/>
          <p:nvPr/>
        </p:nvSpPr>
        <p:spPr>
          <a:xfrm>
            <a:off x="7808122" y="3703283"/>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9" name="正方形/長方形 8">
            <a:extLst>
              <a:ext uri="{FF2B5EF4-FFF2-40B4-BE49-F238E27FC236}">
                <a16:creationId xmlns:a16="http://schemas.microsoft.com/office/drawing/2014/main" id="{18724226-93B7-421B-BD38-936F340012FD}"/>
              </a:ext>
            </a:extLst>
          </p:cNvPr>
          <p:cNvSpPr/>
          <p:nvPr/>
        </p:nvSpPr>
        <p:spPr bwMode="auto">
          <a:xfrm>
            <a:off x="8761813" y="4622630"/>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html/</a:t>
            </a:r>
            <a:r>
              <a:rPr lang="en-US" altLang="ja-JP" sz="800" dirty="0" err="1">
                <a:solidFill>
                  <a:schemeClr val="bg1"/>
                </a:solidFill>
                <a:latin typeface="メイリオ" pitchFamily="50" charset="-128"/>
                <a:ea typeface="メイリオ" pitchFamily="50" charset="-128"/>
                <a:cs typeface="メイリオ" pitchFamily="50" charset="-128"/>
              </a:rPr>
              <a:t>css</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10" name="正方形/長方形 9">
            <a:extLst>
              <a:ext uri="{FF2B5EF4-FFF2-40B4-BE49-F238E27FC236}">
                <a16:creationId xmlns:a16="http://schemas.microsoft.com/office/drawing/2014/main" id="{E9F0145F-D5C2-4BE1-8AEB-3657767C90FC}"/>
              </a:ext>
            </a:extLst>
          </p:cNvPr>
          <p:cNvSpPr/>
          <p:nvPr/>
        </p:nvSpPr>
        <p:spPr bwMode="auto">
          <a:xfrm>
            <a:off x="7902181" y="486766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Subversion</a:t>
            </a:r>
          </a:p>
        </p:txBody>
      </p:sp>
      <p:sp>
        <p:nvSpPr>
          <p:cNvPr id="11" name="正方形/長方形 10">
            <a:extLst>
              <a:ext uri="{FF2B5EF4-FFF2-40B4-BE49-F238E27FC236}">
                <a16:creationId xmlns:a16="http://schemas.microsoft.com/office/drawing/2014/main" id="{FE35C54F-13E2-400D-A6A0-0D86F08DF8B2}"/>
              </a:ext>
            </a:extLst>
          </p:cNvPr>
          <p:cNvSpPr/>
          <p:nvPr/>
        </p:nvSpPr>
        <p:spPr bwMode="auto">
          <a:xfrm>
            <a:off x="314328" y="1514478"/>
            <a:ext cx="7029450" cy="3906649"/>
          </a:xfrm>
          <a:prstGeom prst="rect">
            <a:avLst/>
          </a:prstGeom>
          <a:solidFill>
            <a:schemeClr val="tx1">
              <a:alpha val="35000"/>
            </a:schemeClr>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r>
              <a:rPr lang="ja-JP" altLang="en-US" sz="1463" dirty="0">
                <a:solidFill>
                  <a:schemeClr val="bg1"/>
                </a:solidFill>
                <a:latin typeface="メイリオ" pitchFamily="50" charset="-128"/>
                <a:ea typeface="メイリオ" pitchFamily="50" charset="-128"/>
                <a:cs typeface="メイリオ" pitchFamily="50" charset="-128"/>
              </a:rPr>
              <a:t>既にリニューアルされているため、サイトキャプチャはなし</a:t>
            </a:r>
          </a:p>
        </p:txBody>
      </p:sp>
      <p:sp>
        <p:nvSpPr>
          <p:cNvPr id="13" name="正方形/長方形 12">
            <a:extLst>
              <a:ext uri="{FF2B5EF4-FFF2-40B4-BE49-F238E27FC236}">
                <a16:creationId xmlns:a16="http://schemas.microsoft.com/office/drawing/2014/main" id="{4494C601-4FE7-4D71-BAA6-B5F533B540F8}"/>
              </a:ext>
            </a:extLst>
          </p:cNvPr>
          <p:cNvSpPr/>
          <p:nvPr/>
        </p:nvSpPr>
        <p:spPr>
          <a:xfrm>
            <a:off x="7808124" y="3331093"/>
            <a:ext cx="1959769" cy="277512"/>
          </a:xfrm>
          <a:prstGeom prst="rect">
            <a:avLst/>
          </a:prstGeom>
        </p:spPr>
        <p:txBody>
          <a:bodyPr wrap="square">
            <a:spAutoFit/>
          </a:bodyPr>
          <a:lstStyle/>
          <a:p>
            <a:pPr algn="just">
              <a:lnSpc>
                <a:spcPts val="1625"/>
              </a:lnSpc>
            </a:pPr>
            <a:r>
              <a:rPr lang="en-US" altLang="ja-JP" sz="813" dirty="0">
                <a:latin typeface="メイリオ" panose="020B0604030504040204" pitchFamily="50" charset="-128"/>
                <a:ea typeface="メイリオ" panose="020B0604030504040204" pitchFamily="50" charset="-128"/>
              </a:rPr>
              <a:t>https://www.orixbank.co.jp/</a:t>
            </a:r>
            <a:endParaRPr lang="ja-JP" altLang="en-US" sz="813" dirty="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22D39E57-7BA9-4B8A-B109-8685EC00ACD7}"/>
              </a:ext>
            </a:extLst>
          </p:cNvPr>
          <p:cNvSpPr/>
          <p:nvPr/>
        </p:nvSpPr>
        <p:spPr>
          <a:xfrm>
            <a:off x="7793835" y="3141677"/>
            <a:ext cx="1831182" cy="297517"/>
          </a:xfrm>
          <a:prstGeom prst="rect">
            <a:avLst/>
          </a:prstGeom>
        </p:spPr>
        <p:txBody>
          <a:bodyPr wrap="square">
            <a:spAutoFit/>
          </a:bodyPr>
          <a:lstStyle/>
          <a:p>
            <a:pPr algn="just">
              <a:lnSpc>
                <a:spcPts val="1625"/>
              </a:lnSpc>
            </a:pPr>
            <a:r>
              <a:rPr lang="en-US" altLang="ja-JP" sz="1138" b="1" dirty="0">
                <a:latin typeface="メイリオ" panose="020B0604030504040204" pitchFamily="50" charset="-128"/>
                <a:ea typeface="メイリオ" panose="020B0604030504040204" pitchFamily="50" charset="-128"/>
              </a:rPr>
              <a:t>URL</a:t>
            </a:r>
            <a:endParaRPr lang="ja-JP" altLang="en-US" sz="1138" b="1" dirty="0">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DFFCC93C-E56B-4FDC-852F-33EC227FC26D}"/>
              </a:ext>
            </a:extLst>
          </p:cNvPr>
          <p:cNvSpPr/>
          <p:nvPr/>
        </p:nvSpPr>
        <p:spPr>
          <a:xfrm>
            <a:off x="7803361" y="4291452"/>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使用スキル・ツール</a:t>
            </a:r>
          </a:p>
        </p:txBody>
      </p:sp>
      <p:sp>
        <p:nvSpPr>
          <p:cNvPr id="16" name="正方形/長方形 15">
            <a:extLst>
              <a:ext uri="{FF2B5EF4-FFF2-40B4-BE49-F238E27FC236}">
                <a16:creationId xmlns:a16="http://schemas.microsoft.com/office/drawing/2014/main" id="{12CA33B0-B23F-4CD0-A3A2-42146D7BFFD7}"/>
              </a:ext>
            </a:extLst>
          </p:cNvPr>
          <p:cNvSpPr/>
          <p:nvPr/>
        </p:nvSpPr>
        <p:spPr>
          <a:xfrm>
            <a:off x="7800979" y="1798296"/>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a:t>
            </a:r>
            <a:endParaRPr lang="en-US" altLang="ja-JP" sz="975" dirty="0">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28068EA-DF95-486C-B42E-3A9FC2756371}"/>
              </a:ext>
            </a:extLst>
          </p:cNvPr>
          <p:cNvSpPr/>
          <p:nvPr/>
        </p:nvSpPr>
        <p:spPr>
          <a:xfrm>
            <a:off x="7793835" y="156671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プロジェクト種別</a:t>
            </a:r>
          </a:p>
        </p:txBody>
      </p:sp>
      <p:sp>
        <p:nvSpPr>
          <p:cNvPr id="18" name="テキスト プレースホルダー 2">
            <a:extLst>
              <a:ext uri="{FF2B5EF4-FFF2-40B4-BE49-F238E27FC236}">
                <a16:creationId xmlns:a16="http://schemas.microsoft.com/office/drawing/2014/main" id="{E6AD50A8-71CD-4778-A1C7-BA5283D12EA7}"/>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オリックス銀行さま公式サイト</a:t>
            </a:r>
          </a:p>
        </p:txBody>
      </p:sp>
      <p:sp>
        <p:nvSpPr>
          <p:cNvPr id="19" name="正方形/長方形 18">
            <a:extLst>
              <a:ext uri="{FF2B5EF4-FFF2-40B4-BE49-F238E27FC236}">
                <a16:creationId xmlns:a16="http://schemas.microsoft.com/office/drawing/2014/main" id="{9E878A28-64C2-46A7-88FC-D560B625776A}"/>
              </a:ext>
            </a:extLst>
          </p:cNvPr>
          <p:cNvSpPr/>
          <p:nvPr/>
        </p:nvSpPr>
        <p:spPr>
          <a:xfrm>
            <a:off x="242597" y="6037299"/>
            <a:ext cx="8845982" cy="330860"/>
          </a:xfrm>
          <a:prstGeom prst="rect">
            <a:avLst/>
          </a:prstGeom>
        </p:spPr>
        <p:txBody>
          <a:bodyPr wrap="square">
            <a:spAutoFit/>
          </a:bodyPr>
          <a:lstStyle/>
          <a:p>
            <a:pPr marL="285750" indent="-285750" algn="just">
              <a:lnSpc>
                <a:spcPts val="2000"/>
              </a:lnSpc>
              <a:spcAft>
                <a:spcPts val="0"/>
              </a:spcAft>
              <a:buFont typeface="Arial" panose="020B0604020202020204" pitchFamily="34" charset="0"/>
              <a:buChar char="•"/>
            </a:pP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旧サイトの運用開始～サイトリニューアル実装～新サイト運用までの制作業務を主担当として対応</a:t>
            </a:r>
            <a:endPar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endParaRPr>
          </a:p>
        </p:txBody>
      </p:sp>
      <p:sp>
        <p:nvSpPr>
          <p:cNvPr id="44" name="正方形/長方形 43">
            <a:extLst>
              <a:ext uri="{FF2B5EF4-FFF2-40B4-BE49-F238E27FC236}">
                <a16:creationId xmlns:a16="http://schemas.microsoft.com/office/drawing/2014/main" id="{A46B1465-6D2C-40BE-A365-92E317463CCE}"/>
              </a:ext>
            </a:extLst>
          </p:cNvPr>
          <p:cNvSpPr/>
          <p:nvPr/>
        </p:nvSpPr>
        <p:spPr bwMode="auto">
          <a:xfrm>
            <a:off x="8761813" y="4865473"/>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37148" rIns="36000"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DreamWeaver</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5" name="正方形/長方形 44">
            <a:extLst>
              <a:ext uri="{FF2B5EF4-FFF2-40B4-BE49-F238E27FC236}">
                <a16:creationId xmlns:a16="http://schemas.microsoft.com/office/drawing/2014/main" id="{51D6E7A9-3E94-4468-8DA3-9E9E94D6CB21}"/>
              </a:ext>
            </a:extLst>
          </p:cNvPr>
          <p:cNvSpPr/>
          <p:nvPr/>
        </p:nvSpPr>
        <p:spPr bwMode="auto">
          <a:xfrm>
            <a:off x="7902181" y="511270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Javascript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46" name="正方形/長方形 45">
            <a:extLst>
              <a:ext uri="{FF2B5EF4-FFF2-40B4-BE49-F238E27FC236}">
                <a16:creationId xmlns:a16="http://schemas.microsoft.com/office/drawing/2014/main" id="{6323A450-F667-4A9C-822C-4BA3A2D5D7FC}"/>
              </a:ext>
            </a:extLst>
          </p:cNvPr>
          <p:cNvSpPr/>
          <p:nvPr/>
        </p:nvSpPr>
        <p:spPr bwMode="auto">
          <a:xfrm>
            <a:off x="8761813" y="5107889"/>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jQuery</a:t>
            </a:r>
          </a:p>
        </p:txBody>
      </p:sp>
    </p:spTree>
    <p:extLst>
      <p:ext uri="{BB962C8B-B14F-4D97-AF65-F5344CB8AC3E}">
        <p14:creationId xmlns:p14="http://schemas.microsoft.com/office/powerpoint/2010/main" val="368182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B553232-85C3-441E-985D-D3789A24FC9E}"/>
              </a:ext>
            </a:extLst>
          </p:cNvPr>
          <p:cNvSpPr/>
          <p:nvPr/>
        </p:nvSpPr>
        <p:spPr bwMode="auto">
          <a:xfrm>
            <a:off x="6128804" y="438688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Photoshop</a:t>
            </a:r>
          </a:p>
        </p:txBody>
      </p:sp>
      <p:sp>
        <p:nvSpPr>
          <p:cNvPr id="15" name="正方形/長方形 14">
            <a:extLst>
              <a:ext uri="{FF2B5EF4-FFF2-40B4-BE49-F238E27FC236}">
                <a16:creationId xmlns:a16="http://schemas.microsoft.com/office/drawing/2014/main" id="{6C120219-3521-4AD3-A44F-101BDD97041D}"/>
              </a:ext>
            </a:extLst>
          </p:cNvPr>
          <p:cNvSpPr/>
          <p:nvPr/>
        </p:nvSpPr>
        <p:spPr>
          <a:xfrm>
            <a:off x="6056176" y="2376854"/>
            <a:ext cx="1831182" cy="488916"/>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endParaRPr lang="ja-JP" altLang="ja-JP" sz="975" kern="100" dirty="0">
              <a:latin typeface="メイリオ" panose="020B0604030504040204" pitchFamily="50" charset="-128"/>
              <a:ea typeface="メイリオ" panose="020B0604030504040204" pitchFamily="50" charset="-128"/>
              <a:cs typeface="Times New Roman" panose="02020603050405020304" pitchFamily="18" charset="0"/>
            </a:endParaRPr>
          </a:p>
          <a:p>
            <a:pPr marL="139297" indent="-139297" algn="just">
              <a:lnSpc>
                <a:spcPts val="1625"/>
              </a:lnSpc>
              <a:buFont typeface="Arial" panose="020B0604020202020204" pitchFamily="34" charset="0"/>
              <a:buChar char="•"/>
            </a:pPr>
            <a:r>
              <a:rPr lang="ja-JP"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endParaRPr lang="ja-JP" altLang="en-US" sz="975" dirty="0">
              <a:latin typeface="メイリオ" panose="020B0604030504040204" pitchFamily="50" charset="-128"/>
              <a:ea typeface="メイリオ" panose="020B0604030504040204" pitchFamily="50" charset="-128"/>
            </a:endParaRPr>
          </a:p>
        </p:txBody>
      </p:sp>
      <p:sp>
        <p:nvSpPr>
          <p:cNvPr id="16" name="フリーフォーム: 図形 29">
            <a:extLst>
              <a:ext uri="{FF2B5EF4-FFF2-40B4-BE49-F238E27FC236}">
                <a16:creationId xmlns:a16="http://schemas.microsoft.com/office/drawing/2014/main" id="{FE72B006-A818-457E-8568-1AA6EBDB3E9E}"/>
              </a:ext>
            </a:extLst>
          </p:cNvPr>
          <p:cNvSpPr/>
          <p:nvPr/>
        </p:nvSpPr>
        <p:spPr bwMode="auto">
          <a:xfrm flipV="1">
            <a:off x="5956165" y="1515460"/>
            <a:ext cx="3815908" cy="4392426"/>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4AB5E1D2-9E36-4B91-9689-09060F3C3742}"/>
              </a:ext>
            </a:extLst>
          </p:cNvPr>
          <p:cNvSpPr/>
          <p:nvPr/>
        </p:nvSpPr>
        <p:spPr>
          <a:xfrm>
            <a:off x="6020458" y="215172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8" name="正方形/長方形 17">
            <a:extLst>
              <a:ext uri="{FF2B5EF4-FFF2-40B4-BE49-F238E27FC236}">
                <a16:creationId xmlns:a16="http://schemas.microsoft.com/office/drawing/2014/main" id="{A01CBA9C-530C-4DBF-9EC1-3378DB9FB25B}"/>
              </a:ext>
            </a:extLst>
          </p:cNvPr>
          <p:cNvSpPr/>
          <p:nvPr/>
        </p:nvSpPr>
        <p:spPr>
          <a:xfrm>
            <a:off x="6041889" y="3692672"/>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6</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7</a:t>
            </a:r>
            <a:r>
              <a:rPr lang="ja-JP" altLang="en-US" sz="975" dirty="0">
                <a:latin typeface="メイリオ" panose="020B0604030504040204" pitchFamily="50" charset="-128"/>
                <a:ea typeface="メイリオ" panose="020B0604030504040204" pitchFamily="50" charset="-128"/>
              </a:rPr>
              <a:t>月</a:t>
            </a:r>
          </a:p>
        </p:txBody>
      </p:sp>
      <p:sp>
        <p:nvSpPr>
          <p:cNvPr id="19" name="正方形/長方形 18">
            <a:extLst>
              <a:ext uri="{FF2B5EF4-FFF2-40B4-BE49-F238E27FC236}">
                <a16:creationId xmlns:a16="http://schemas.microsoft.com/office/drawing/2014/main" id="{61A729B0-61BA-4F93-8B65-32E1F3974B4A}"/>
              </a:ext>
            </a:extLst>
          </p:cNvPr>
          <p:cNvSpPr/>
          <p:nvPr/>
        </p:nvSpPr>
        <p:spPr>
          <a:xfrm>
            <a:off x="6034745" y="3467540"/>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2" name="正方形/長方形 21">
            <a:extLst>
              <a:ext uri="{FF2B5EF4-FFF2-40B4-BE49-F238E27FC236}">
                <a16:creationId xmlns:a16="http://schemas.microsoft.com/office/drawing/2014/main" id="{86DDB8D9-BB67-4895-A576-DC99D13C69FA}"/>
              </a:ext>
            </a:extLst>
          </p:cNvPr>
          <p:cNvSpPr/>
          <p:nvPr/>
        </p:nvSpPr>
        <p:spPr bwMode="auto">
          <a:xfrm>
            <a:off x="6988436" y="438688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html/</a:t>
            </a:r>
            <a:r>
              <a:rPr lang="en-US" altLang="ja-JP" sz="800" dirty="0" err="1">
                <a:solidFill>
                  <a:schemeClr val="bg1"/>
                </a:solidFill>
                <a:latin typeface="メイリオ" pitchFamily="50" charset="-128"/>
                <a:ea typeface="メイリオ" pitchFamily="50" charset="-128"/>
                <a:cs typeface="メイリオ" pitchFamily="50" charset="-128"/>
              </a:rPr>
              <a:t>css</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4" name="正方形/長方形 23">
            <a:extLst>
              <a:ext uri="{FF2B5EF4-FFF2-40B4-BE49-F238E27FC236}">
                <a16:creationId xmlns:a16="http://schemas.microsoft.com/office/drawing/2014/main" id="{7E06ABF1-4395-40BF-A290-521211380382}"/>
              </a:ext>
            </a:extLst>
          </p:cNvPr>
          <p:cNvSpPr/>
          <p:nvPr/>
        </p:nvSpPr>
        <p:spPr bwMode="auto">
          <a:xfrm>
            <a:off x="7848068" y="438688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Subversion</a:t>
            </a:r>
          </a:p>
        </p:txBody>
      </p:sp>
      <p:sp>
        <p:nvSpPr>
          <p:cNvPr id="28" name="正方形/長方形 27">
            <a:extLst>
              <a:ext uri="{FF2B5EF4-FFF2-40B4-BE49-F238E27FC236}">
                <a16:creationId xmlns:a16="http://schemas.microsoft.com/office/drawing/2014/main" id="{D56A734A-211D-4EB2-B030-7E2A5D4D6756}"/>
              </a:ext>
            </a:extLst>
          </p:cNvPr>
          <p:cNvSpPr/>
          <p:nvPr/>
        </p:nvSpPr>
        <p:spPr>
          <a:xfrm>
            <a:off x="6034747" y="3095348"/>
            <a:ext cx="1959769" cy="277512"/>
          </a:xfrm>
          <a:prstGeom prst="rect">
            <a:avLst/>
          </a:prstGeom>
        </p:spPr>
        <p:txBody>
          <a:bodyPr wrap="square">
            <a:spAutoFit/>
          </a:bodyPr>
          <a:lstStyle/>
          <a:p>
            <a:pPr algn="just">
              <a:lnSpc>
                <a:spcPts val="1625"/>
              </a:lnSpc>
            </a:pPr>
            <a:r>
              <a:rPr lang="en-US" altLang="ja-JP" sz="813" dirty="0">
                <a:latin typeface="メイリオ" panose="020B0604030504040204" pitchFamily="50" charset="-128"/>
                <a:ea typeface="メイリオ" panose="020B0604030504040204" pitchFamily="50" charset="-128"/>
              </a:rPr>
              <a:t>https://www.geotrust.co.jp/</a:t>
            </a:r>
            <a:endParaRPr lang="ja-JP" altLang="en-US" sz="813"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6459E509-AB73-437B-BAB1-7530B49D7341}"/>
              </a:ext>
            </a:extLst>
          </p:cNvPr>
          <p:cNvSpPr/>
          <p:nvPr/>
        </p:nvSpPr>
        <p:spPr>
          <a:xfrm>
            <a:off x="6020458" y="2905932"/>
            <a:ext cx="1831182" cy="297517"/>
          </a:xfrm>
          <a:prstGeom prst="rect">
            <a:avLst/>
          </a:prstGeom>
        </p:spPr>
        <p:txBody>
          <a:bodyPr wrap="square">
            <a:spAutoFit/>
          </a:bodyPr>
          <a:lstStyle/>
          <a:p>
            <a:pPr algn="just">
              <a:lnSpc>
                <a:spcPts val="1625"/>
              </a:lnSpc>
            </a:pPr>
            <a:r>
              <a:rPr lang="en-US" altLang="ja-JP" sz="1138" b="1" dirty="0">
                <a:latin typeface="メイリオ" panose="020B0604030504040204" pitchFamily="50" charset="-128"/>
                <a:ea typeface="メイリオ" panose="020B0604030504040204" pitchFamily="50" charset="-128"/>
              </a:rPr>
              <a:t>URL</a:t>
            </a:r>
            <a:endParaRPr lang="ja-JP" altLang="en-US" sz="1138" b="1" dirty="0">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949AEC5F-04AE-48F7-B005-08DF20C23B84}"/>
              </a:ext>
            </a:extLst>
          </p:cNvPr>
          <p:cNvSpPr/>
          <p:nvPr/>
        </p:nvSpPr>
        <p:spPr>
          <a:xfrm>
            <a:off x="6029984" y="405570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使用スキル・ツール</a:t>
            </a:r>
          </a:p>
        </p:txBody>
      </p:sp>
      <p:pic>
        <p:nvPicPr>
          <p:cNvPr id="2050" name="Picture 2">
            <a:extLst>
              <a:ext uri="{FF2B5EF4-FFF2-40B4-BE49-F238E27FC236}">
                <a16:creationId xmlns:a16="http://schemas.microsoft.com/office/drawing/2014/main" id="{E82B4F70-EDEE-4A95-A6DC-C4113EDA3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3" y="1515460"/>
            <a:ext cx="5211465" cy="4465199"/>
          </a:xfrm>
          <a:prstGeom prst="rect">
            <a:avLst/>
          </a:prstGeom>
          <a:noFill/>
          <a:extLst>
            <a:ext uri="{909E8E84-426E-40DD-AFC4-6F175D3DCCD1}">
              <a14:hiddenFill xmlns:a14="http://schemas.microsoft.com/office/drawing/2010/main">
                <a:solidFill>
                  <a:srgbClr val="FFFFFF"/>
                </a:solidFill>
              </a14:hiddenFill>
            </a:ext>
          </a:extLst>
        </p:spPr>
      </p:pic>
      <p:sp>
        <p:nvSpPr>
          <p:cNvPr id="20" name="正方形/長方形 19">
            <a:extLst>
              <a:ext uri="{FF2B5EF4-FFF2-40B4-BE49-F238E27FC236}">
                <a16:creationId xmlns:a16="http://schemas.microsoft.com/office/drawing/2014/main" id="{2A73B1A7-E198-4D39-AC12-7108FFA49524}"/>
              </a:ext>
            </a:extLst>
          </p:cNvPr>
          <p:cNvSpPr/>
          <p:nvPr/>
        </p:nvSpPr>
        <p:spPr>
          <a:xfrm>
            <a:off x="6027602" y="1798296"/>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a:t>
            </a:r>
            <a:endParaRPr lang="en-US" altLang="ja-JP" sz="975"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4DD944C4-5896-47F6-B4CC-81A41180FC9A}"/>
              </a:ext>
            </a:extLst>
          </p:cNvPr>
          <p:cNvSpPr/>
          <p:nvPr/>
        </p:nvSpPr>
        <p:spPr>
          <a:xfrm>
            <a:off x="6020458" y="156671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プロジェクト種別</a:t>
            </a:r>
          </a:p>
        </p:txBody>
      </p:sp>
      <p:sp>
        <p:nvSpPr>
          <p:cNvPr id="23" name="テキスト プレースホルダー 2">
            <a:extLst>
              <a:ext uri="{FF2B5EF4-FFF2-40B4-BE49-F238E27FC236}">
                <a16:creationId xmlns:a16="http://schemas.microsoft.com/office/drawing/2014/main" id="{26E937F7-D0B6-4585-99E0-B3F2FE9F1757}"/>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日本ジオトラストさま公式サイト</a:t>
            </a:r>
          </a:p>
        </p:txBody>
      </p:sp>
      <p:sp>
        <p:nvSpPr>
          <p:cNvPr id="25" name="正方形/長方形 24">
            <a:extLst>
              <a:ext uri="{FF2B5EF4-FFF2-40B4-BE49-F238E27FC236}">
                <a16:creationId xmlns:a16="http://schemas.microsoft.com/office/drawing/2014/main" id="{EA949961-2399-4CF4-82B4-E12AFA1199EB}"/>
              </a:ext>
            </a:extLst>
          </p:cNvPr>
          <p:cNvSpPr/>
          <p:nvPr/>
        </p:nvSpPr>
        <p:spPr>
          <a:xfrm>
            <a:off x="242597" y="6129659"/>
            <a:ext cx="8845982" cy="330860"/>
          </a:xfrm>
          <a:prstGeom prst="rect">
            <a:avLst/>
          </a:prstGeom>
        </p:spPr>
        <p:txBody>
          <a:bodyPr wrap="square">
            <a:spAutoFit/>
          </a:bodyPr>
          <a:lstStyle/>
          <a:p>
            <a:pPr marL="285750" indent="-285750" algn="just">
              <a:lnSpc>
                <a:spcPts val="2000"/>
              </a:lnSpc>
              <a:spcAft>
                <a:spcPts val="0"/>
              </a:spcAft>
              <a:buFont typeface="Arial" panose="020B0604020202020204" pitchFamily="34" charset="0"/>
              <a:buChar char="•"/>
            </a:pP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クライアントにてサイト更新業務が円滑に行えるよう、拡張性の高い設計の実現およびガイドラインを整備</a:t>
            </a:r>
          </a:p>
        </p:txBody>
      </p:sp>
      <p:sp>
        <p:nvSpPr>
          <p:cNvPr id="26" name="正方形/長方形 25">
            <a:extLst>
              <a:ext uri="{FF2B5EF4-FFF2-40B4-BE49-F238E27FC236}">
                <a16:creationId xmlns:a16="http://schemas.microsoft.com/office/drawing/2014/main" id="{A284C062-70EB-4F6E-AC33-DC0D58CE918F}"/>
              </a:ext>
            </a:extLst>
          </p:cNvPr>
          <p:cNvSpPr/>
          <p:nvPr/>
        </p:nvSpPr>
        <p:spPr bwMode="auto">
          <a:xfrm>
            <a:off x="6128804" y="4633139"/>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37148" rIns="36000"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DreamWeaver</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7" name="正方形/長方形 26">
            <a:extLst>
              <a:ext uri="{FF2B5EF4-FFF2-40B4-BE49-F238E27FC236}">
                <a16:creationId xmlns:a16="http://schemas.microsoft.com/office/drawing/2014/main" id="{3CBEB1AB-4A19-4DF8-8AD3-0AA963281E84}"/>
              </a:ext>
            </a:extLst>
          </p:cNvPr>
          <p:cNvSpPr/>
          <p:nvPr/>
        </p:nvSpPr>
        <p:spPr bwMode="auto">
          <a:xfrm>
            <a:off x="6988436" y="463313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Javascript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31" name="正方形/長方形 30">
            <a:extLst>
              <a:ext uri="{FF2B5EF4-FFF2-40B4-BE49-F238E27FC236}">
                <a16:creationId xmlns:a16="http://schemas.microsoft.com/office/drawing/2014/main" id="{013BD8D7-C56F-475F-AAA5-9300F3D0248E}"/>
              </a:ext>
            </a:extLst>
          </p:cNvPr>
          <p:cNvSpPr/>
          <p:nvPr/>
        </p:nvSpPr>
        <p:spPr bwMode="auto">
          <a:xfrm>
            <a:off x="7848068" y="463313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jQuery</a:t>
            </a:r>
          </a:p>
        </p:txBody>
      </p:sp>
    </p:spTree>
    <p:extLst>
      <p:ext uri="{BB962C8B-B14F-4D97-AF65-F5344CB8AC3E}">
        <p14:creationId xmlns:p14="http://schemas.microsoft.com/office/powerpoint/2010/main" val="130887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B553232-85C3-441E-985D-D3789A24FC9E}"/>
              </a:ext>
            </a:extLst>
          </p:cNvPr>
          <p:cNvSpPr/>
          <p:nvPr/>
        </p:nvSpPr>
        <p:spPr bwMode="auto">
          <a:xfrm>
            <a:off x="7902181" y="482979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Photoshop</a:t>
            </a:r>
          </a:p>
        </p:txBody>
      </p:sp>
      <p:sp>
        <p:nvSpPr>
          <p:cNvPr id="15" name="正方形/長方形 14">
            <a:extLst>
              <a:ext uri="{FF2B5EF4-FFF2-40B4-BE49-F238E27FC236}">
                <a16:creationId xmlns:a16="http://schemas.microsoft.com/office/drawing/2014/main" id="{6C120219-3521-4AD3-A44F-101BDD97041D}"/>
              </a:ext>
            </a:extLst>
          </p:cNvPr>
          <p:cNvSpPr/>
          <p:nvPr/>
        </p:nvSpPr>
        <p:spPr>
          <a:xfrm>
            <a:off x="7829553" y="2391141"/>
            <a:ext cx="1831182" cy="899285"/>
          </a:xfrm>
          <a:prstGeom prst="rect">
            <a:avLst/>
          </a:prstGeom>
        </p:spPr>
        <p:txBody>
          <a:bodyPr wrap="square">
            <a:spAutoFit/>
          </a:bodyPr>
          <a:lstStyle/>
          <a:p>
            <a:pPr marL="139297" indent="-139297" algn="just">
              <a:lnSpc>
                <a:spcPts val="1625"/>
              </a:lnSpc>
              <a:buFont typeface="Arial" panose="020B0604020202020204" pitchFamily="34" charset="0"/>
              <a:buChar char="•"/>
            </a:pPr>
            <a:r>
              <a:rPr lang="en-US" altLang="ja-JP" sz="975" kern="100" dirty="0">
                <a:latin typeface="メイリオ" panose="020B0604030504040204" pitchFamily="50" charset="-128"/>
                <a:ea typeface="メイリオ" panose="020B0604030504040204" pitchFamily="50" charset="-128"/>
                <a:cs typeface="ＭＳ 明朝" panose="02020609040205080304" pitchFamily="17" charset="-128"/>
              </a:rPr>
              <a:t>Web</a:t>
            </a:r>
            <a:r>
              <a:rPr lang="ja-JP" altLang="ja-JP" sz="975" kern="100" dirty="0">
                <a:latin typeface="メイリオ" panose="020B0604030504040204" pitchFamily="50" charset="-128"/>
                <a:ea typeface="メイリオ" panose="020B0604030504040204" pitchFamily="50" charset="-128"/>
                <a:cs typeface="ＭＳ 明朝" panose="02020609040205080304" pitchFamily="17" charset="-128"/>
              </a:rPr>
              <a:t>サイトデザイン</a:t>
            </a:r>
            <a:endParaRPr lang="ja-JP" altLang="ja-JP" sz="975" kern="100" dirty="0">
              <a:latin typeface="メイリオ" panose="020B0604030504040204" pitchFamily="50" charset="-128"/>
              <a:ea typeface="メイリオ" panose="020B0604030504040204" pitchFamily="50" charset="-128"/>
              <a:cs typeface="Times New Roman" panose="02020603050405020304" pitchFamily="18" charset="0"/>
            </a:endParaRPr>
          </a:p>
          <a:p>
            <a:pPr marL="139297" indent="-139297" algn="just">
              <a:lnSpc>
                <a:spcPts val="1625"/>
              </a:lnSpc>
              <a:buFont typeface="Arial" panose="020B0604020202020204" pitchFamily="34" charset="0"/>
              <a:buChar char="•"/>
            </a:pPr>
            <a:r>
              <a:rPr lang="ja-JP"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endParaRPr lang="ja-JP" altLang="ja-JP" sz="975" kern="100" dirty="0">
              <a:latin typeface="メイリオ" panose="020B0604030504040204" pitchFamily="50" charset="-128"/>
              <a:ea typeface="メイリオ" panose="020B0604030504040204" pitchFamily="50" charset="-128"/>
              <a:cs typeface="Times New Roman" panose="02020603050405020304" pitchFamily="18" charset="0"/>
            </a:endParaRPr>
          </a:p>
          <a:p>
            <a:pPr marL="139297" indent="-139297" algn="just">
              <a:lnSpc>
                <a:spcPts val="1625"/>
              </a:lnSpc>
              <a:buFont typeface="Arial" panose="020B0604020202020204" pitchFamily="34" charset="0"/>
              <a:buChar char="•"/>
            </a:pPr>
            <a:r>
              <a:rPr lang="ja-JP"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endParaRPr lang="ja-JP" altLang="ja-JP" sz="975" kern="100" dirty="0">
              <a:latin typeface="メイリオ" panose="020B0604030504040204" pitchFamily="50" charset="-128"/>
              <a:ea typeface="メイリオ" panose="020B0604030504040204" pitchFamily="50" charset="-128"/>
              <a:cs typeface="Times New Roman" panose="02020603050405020304" pitchFamily="18" charset="0"/>
            </a:endParaRPr>
          </a:p>
          <a:p>
            <a:pPr marL="139297" indent="-139297" algn="just">
              <a:lnSpc>
                <a:spcPts val="1625"/>
              </a:lnSpc>
              <a:buFont typeface="Arial" panose="020B0604020202020204" pitchFamily="34" charset="0"/>
              <a:buChar char="•"/>
            </a:pPr>
            <a:r>
              <a:rPr lang="ja-JP"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endParaRPr lang="ja-JP" altLang="en-US" sz="975" dirty="0">
              <a:latin typeface="メイリオ" panose="020B0604030504040204" pitchFamily="50" charset="-128"/>
              <a:ea typeface="メイリオ" panose="020B0604030504040204" pitchFamily="50" charset="-128"/>
            </a:endParaRPr>
          </a:p>
        </p:txBody>
      </p:sp>
      <p:sp>
        <p:nvSpPr>
          <p:cNvPr id="16" name="フリーフォーム: 図形 29">
            <a:extLst>
              <a:ext uri="{FF2B5EF4-FFF2-40B4-BE49-F238E27FC236}">
                <a16:creationId xmlns:a16="http://schemas.microsoft.com/office/drawing/2014/main" id="{FE72B006-A818-457E-8568-1AA6EBDB3E9E}"/>
              </a:ext>
            </a:extLst>
          </p:cNvPr>
          <p:cNvSpPr/>
          <p:nvPr/>
        </p:nvSpPr>
        <p:spPr bwMode="auto">
          <a:xfrm flipV="1">
            <a:off x="7729542" y="1515460"/>
            <a:ext cx="1959769" cy="4392426"/>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4AB5E1D2-9E36-4B91-9689-09060F3C3742}"/>
              </a:ext>
            </a:extLst>
          </p:cNvPr>
          <p:cNvSpPr/>
          <p:nvPr/>
        </p:nvSpPr>
        <p:spPr>
          <a:xfrm>
            <a:off x="7793835" y="216600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8" name="正方形/長方形 17">
            <a:extLst>
              <a:ext uri="{FF2B5EF4-FFF2-40B4-BE49-F238E27FC236}">
                <a16:creationId xmlns:a16="http://schemas.microsoft.com/office/drawing/2014/main" id="{A01CBA9C-530C-4DBF-9EC1-3378DB9FB25B}"/>
              </a:ext>
            </a:extLst>
          </p:cNvPr>
          <p:cNvSpPr/>
          <p:nvPr/>
        </p:nvSpPr>
        <p:spPr>
          <a:xfrm>
            <a:off x="7815266" y="4135582"/>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a:t>
            </a:r>
          </a:p>
        </p:txBody>
      </p:sp>
      <p:sp>
        <p:nvSpPr>
          <p:cNvPr id="19" name="正方形/長方形 18">
            <a:extLst>
              <a:ext uri="{FF2B5EF4-FFF2-40B4-BE49-F238E27FC236}">
                <a16:creationId xmlns:a16="http://schemas.microsoft.com/office/drawing/2014/main" id="{61A729B0-61BA-4F93-8B65-32E1F3974B4A}"/>
              </a:ext>
            </a:extLst>
          </p:cNvPr>
          <p:cNvSpPr/>
          <p:nvPr/>
        </p:nvSpPr>
        <p:spPr>
          <a:xfrm>
            <a:off x="7808122" y="391045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2" name="正方形/長方形 21">
            <a:extLst>
              <a:ext uri="{FF2B5EF4-FFF2-40B4-BE49-F238E27FC236}">
                <a16:creationId xmlns:a16="http://schemas.microsoft.com/office/drawing/2014/main" id="{86DDB8D9-BB67-4895-A576-DC99D13C69FA}"/>
              </a:ext>
            </a:extLst>
          </p:cNvPr>
          <p:cNvSpPr/>
          <p:nvPr/>
        </p:nvSpPr>
        <p:spPr bwMode="auto">
          <a:xfrm>
            <a:off x="8761813" y="482979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html/</a:t>
            </a:r>
            <a:r>
              <a:rPr lang="en-US" altLang="ja-JP" sz="800" dirty="0" err="1">
                <a:solidFill>
                  <a:schemeClr val="bg1"/>
                </a:solidFill>
                <a:latin typeface="メイリオ" pitchFamily="50" charset="-128"/>
                <a:ea typeface="メイリオ" pitchFamily="50" charset="-128"/>
                <a:cs typeface="メイリオ" pitchFamily="50" charset="-128"/>
              </a:rPr>
              <a:t>css</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4" name="正方形/長方形 23">
            <a:extLst>
              <a:ext uri="{FF2B5EF4-FFF2-40B4-BE49-F238E27FC236}">
                <a16:creationId xmlns:a16="http://schemas.microsoft.com/office/drawing/2014/main" id="{7E06ABF1-4395-40BF-A290-521211380382}"/>
              </a:ext>
            </a:extLst>
          </p:cNvPr>
          <p:cNvSpPr/>
          <p:nvPr/>
        </p:nvSpPr>
        <p:spPr bwMode="auto">
          <a:xfrm>
            <a:off x="7902181" y="507483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Subversion</a:t>
            </a:r>
          </a:p>
        </p:txBody>
      </p:sp>
      <p:sp>
        <p:nvSpPr>
          <p:cNvPr id="25" name="正方形/長方形 24">
            <a:extLst>
              <a:ext uri="{FF2B5EF4-FFF2-40B4-BE49-F238E27FC236}">
                <a16:creationId xmlns:a16="http://schemas.microsoft.com/office/drawing/2014/main" id="{0CBDA121-74AB-4215-88CF-78137FE0779A}"/>
              </a:ext>
            </a:extLst>
          </p:cNvPr>
          <p:cNvSpPr/>
          <p:nvPr/>
        </p:nvSpPr>
        <p:spPr bwMode="auto">
          <a:xfrm>
            <a:off x="314328" y="1514478"/>
            <a:ext cx="7029450" cy="3906649"/>
          </a:xfrm>
          <a:prstGeom prst="rect">
            <a:avLst/>
          </a:prstGeom>
          <a:solidFill>
            <a:schemeClr val="tx1">
              <a:alpha val="35000"/>
            </a:schemeClr>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r>
              <a:rPr lang="ja-JP" altLang="en-US" sz="1463" dirty="0">
                <a:solidFill>
                  <a:schemeClr val="bg1"/>
                </a:solidFill>
                <a:latin typeface="メイリオ" pitchFamily="50" charset="-128"/>
                <a:ea typeface="メイリオ" pitchFamily="50" charset="-128"/>
                <a:cs typeface="メイリオ" pitchFamily="50" charset="-128"/>
              </a:rPr>
              <a:t>既にリニューアルされているため、サイトキャプチャはなし</a:t>
            </a:r>
          </a:p>
        </p:txBody>
      </p:sp>
      <p:sp>
        <p:nvSpPr>
          <p:cNvPr id="28" name="正方形/長方形 27">
            <a:extLst>
              <a:ext uri="{FF2B5EF4-FFF2-40B4-BE49-F238E27FC236}">
                <a16:creationId xmlns:a16="http://schemas.microsoft.com/office/drawing/2014/main" id="{D56A734A-211D-4EB2-B030-7E2A5D4D6756}"/>
              </a:ext>
            </a:extLst>
          </p:cNvPr>
          <p:cNvSpPr/>
          <p:nvPr/>
        </p:nvSpPr>
        <p:spPr>
          <a:xfrm>
            <a:off x="7808124" y="3538260"/>
            <a:ext cx="1959769" cy="277512"/>
          </a:xfrm>
          <a:prstGeom prst="rect">
            <a:avLst/>
          </a:prstGeom>
        </p:spPr>
        <p:txBody>
          <a:bodyPr wrap="square">
            <a:spAutoFit/>
          </a:bodyPr>
          <a:lstStyle/>
          <a:p>
            <a:pPr algn="just">
              <a:lnSpc>
                <a:spcPts val="1625"/>
              </a:lnSpc>
            </a:pPr>
            <a:r>
              <a:rPr lang="en-US" altLang="ja-JP" sz="813" dirty="0">
                <a:latin typeface="メイリオ" panose="020B0604030504040204" pitchFamily="50" charset="-128"/>
                <a:ea typeface="メイリオ" panose="020B0604030504040204" pitchFamily="50" charset="-128"/>
              </a:rPr>
              <a:t>https://www.pokemon-card.com/</a:t>
            </a:r>
            <a:endParaRPr lang="ja-JP" altLang="en-US" sz="813"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6459E509-AB73-437B-BAB1-7530B49D7341}"/>
              </a:ext>
            </a:extLst>
          </p:cNvPr>
          <p:cNvSpPr/>
          <p:nvPr/>
        </p:nvSpPr>
        <p:spPr>
          <a:xfrm>
            <a:off x="7793835" y="3348844"/>
            <a:ext cx="1831182" cy="297517"/>
          </a:xfrm>
          <a:prstGeom prst="rect">
            <a:avLst/>
          </a:prstGeom>
        </p:spPr>
        <p:txBody>
          <a:bodyPr wrap="square">
            <a:spAutoFit/>
          </a:bodyPr>
          <a:lstStyle/>
          <a:p>
            <a:pPr algn="just">
              <a:lnSpc>
                <a:spcPts val="1625"/>
              </a:lnSpc>
            </a:pPr>
            <a:r>
              <a:rPr lang="en-US" altLang="ja-JP" sz="1138" b="1" dirty="0">
                <a:latin typeface="メイリオ" panose="020B0604030504040204" pitchFamily="50" charset="-128"/>
                <a:ea typeface="メイリオ" panose="020B0604030504040204" pitchFamily="50" charset="-128"/>
              </a:rPr>
              <a:t>URL</a:t>
            </a:r>
            <a:endParaRPr lang="ja-JP" altLang="en-US" sz="1138" b="1" dirty="0">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949AEC5F-04AE-48F7-B005-08DF20C23B84}"/>
              </a:ext>
            </a:extLst>
          </p:cNvPr>
          <p:cNvSpPr/>
          <p:nvPr/>
        </p:nvSpPr>
        <p:spPr>
          <a:xfrm>
            <a:off x="7803361" y="4498620"/>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使用スキル・ツール</a:t>
            </a:r>
          </a:p>
        </p:txBody>
      </p:sp>
      <p:sp>
        <p:nvSpPr>
          <p:cNvPr id="31" name="正方形/長方形 30">
            <a:extLst>
              <a:ext uri="{FF2B5EF4-FFF2-40B4-BE49-F238E27FC236}">
                <a16:creationId xmlns:a16="http://schemas.microsoft.com/office/drawing/2014/main" id="{89B99524-7425-4D5B-A73E-0215CB1A2EED}"/>
              </a:ext>
            </a:extLst>
          </p:cNvPr>
          <p:cNvSpPr/>
          <p:nvPr/>
        </p:nvSpPr>
        <p:spPr>
          <a:xfrm>
            <a:off x="7800979" y="1798296"/>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a:t>
            </a:r>
            <a:endParaRPr lang="en-US" altLang="ja-JP" sz="975"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8A3B90CD-515D-4F7A-84D4-2FA5DA4A2FEC}"/>
              </a:ext>
            </a:extLst>
          </p:cNvPr>
          <p:cNvSpPr/>
          <p:nvPr/>
        </p:nvSpPr>
        <p:spPr>
          <a:xfrm>
            <a:off x="7793835" y="156671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プロジェクト種別</a:t>
            </a:r>
          </a:p>
        </p:txBody>
      </p:sp>
      <p:sp>
        <p:nvSpPr>
          <p:cNvPr id="20" name="テキスト プレースホルダー 2">
            <a:extLst>
              <a:ext uri="{FF2B5EF4-FFF2-40B4-BE49-F238E27FC236}">
                <a16:creationId xmlns:a16="http://schemas.microsoft.com/office/drawing/2014/main" id="{58C8FCA2-4F74-46A6-AD10-B62BE70F501F}"/>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ポケモンさまカードゲーム公式サイト「トレーナーズウェブサイト」</a:t>
            </a:r>
          </a:p>
        </p:txBody>
      </p:sp>
      <p:sp>
        <p:nvSpPr>
          <p:cNvPr id="21" name="正方形/長方形 20">
            <a:extLst>
              <a:ext uri="{FF2B5EF4-FFF2-40B4-BE49-F238E27FC236}">
                <a16:creationId xmlns:a16="http://schemas.microsoft.com/office/drawing/2014/main" id="{B738D25F-99A9-4ABC-91EB-04AB27D30E46}"/>
              </a:ext>
            </a:extLst>
          </p:cNvPr>
          <p:cNvSpPr/>
          <p:nvPr/>
        </p:nvSpPr>
        <p:spPr>
          <a:xfrm>
            <a:off x="242597" y="6037299"/>
            <a:ext cx="8845982" cy="330860"/>
          </a:xfrm>
          <a:prstGeom prst="rect">
            <a:avLst/>
          </a:prstGeom>
        </p:spPr>
        <p:txBody>
          <a:bodyPr wrap="square">
            <a:spAutoFit/>
          </a:bodyPr>
          <a:lstStyle/>
          <a:p>
            <a:pPr marL="285750" indent="-285750" algn="just">
              <a:lnSpc>
                <a:spcPts val="2000"/>
              </a:lnSpc>
              <a:spcAft>
                <a:spcPts val="0"/>
              </a:spcAft>
              <a:buFont typeface="Arial" panose="020B0604020202020204" pitchFamily="34" charset="0"/>
              <a:buChar char="•"/>
            </a:pP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サイト運用からリニューアルまで、フロントエンド</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8</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割＋デザイン</a:t>
            </a:r>
            <a:r>
              <a:rPr lang="en-US" altLang="ja-JP" sz="1200" kern="0" dirty="0">
                <a:latin typeface="メイリオ" panose="020B0604030504040204" pitchFamily="50" charset="-128"/>
                <a:ea typeface="メイリオ" panose="020B0604030504040204" pitchFamily="50" charset="-128"/>
                <a:cs typeface="ＭＳ 明朝" panose="02020609040205080304" pitchFamily="17" charset="-128"/>
              </a:rPr>
              <a:t>2</a:t>
            </a:r>
            <a:r>
              <a:rPr lang="ja-JP" altLang="en-US" sz="1200" kern="0" dirty="0">
                <a:latin typeface="メイリオ" panose="020B0604030504040204" pitchFamily="50" charset="-128"/>
                <a:ea typeface="メイリオ" panose="020B0604030504040204" pitchFamily="50" charset="-128"/>
                <a:cs typeface="ＭＳ 明朝" panose="02020609040205080304" pitchFamily="17" charset="-128"/>
              </a:rPr>
              <a:t>割を主担当として対応</a:t>
            </a:r>
          </a:p>
        </p:txBody>
      </p:sp>
      <p:sp>
        <p:nvSpPr>
          <p:cNvPr id="23" name="正方形/長方形 22">
            <a:extLst>
              <a:ext uri="{FF2B5EF4-FFF2-40B4-BE49-F238E27FC236}">
                <a16:creationId xmlns:a16="http://schemas.microsoft.com/office/drawing/2014/main" id="{A45A4BF3-49F7-425C-92D4-A4EB8BB16351}"/>
              </a:ext>
            </a:extLst>
          </p:cNvPr>
          <p:cNvSpPr/>
          <p:nvPr/>
        </p:nvSpPr>
        <p:spPr bwMode="auto">
          <a:xfrm>
            <a:off x="8761813" y="5073425"/>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37148" rIns="36000"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DreamWeaver</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6" name="正方形/長方形 25">
            <a:extLst>
              <a:ext uri="{FF2B5EF4-FFF2-40B4-BE49-F238E27FC236}">
                <a16:creationId xmlns:a16="http://schemas.microsoft.com/office/drawing/2014/main" id="{3A8FAF26-909E-4516-9AC7-942C5C39DDF9}"/>
              </a:ext>
            </a:extLst>
          </p:cNvPr>
          <p:cNvSpPr/>
          <p:nvPr/>
        </p:nvSpPr>
        <p:spPr bwMode="auto">
          <a:xfrm>
            <a:off x="7902181" y="5320793"/>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err="1">
                <a:solidFill>
                  <a:schemeClr val="bg1"/>
                </a:solidFill>
                <a:latin typeface="メイリオ" pitchFamily="50" charset="-128"/>
                <a:ea typeface="メイリオ" pitchFamily="50" charset="-128"/>
                <a:cs typeface="メイリオ" pitchFamily="50" charset="-128"/>
              </a:rPr>
              <a:t>Javascript</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7" name="正方形/長方形 26">
            <a:extLst>
              <a:ext uri="{FF2B5EF4-FFF2-40B4-BE49-F238E27FC236}">
                <a16:creationId xmlns:a16="http://schemas.microsoft.com/office/drawing/2014/main" id="{A28FE6A2-F933-468F-8D7C-7B30AFA271FE}"/>
              </a:ext>
            </a:extLst>
          </p:cNvPr>
          <p:cNvSpPr/>
          <p:nvPr/>
        </p:nvSpPr>
        <p:spPr bwMode="auto">
          <a:xfrm>
            <a:off x="8761813" y="5315057"/>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jQuery</a:t>
            </a:r>
          </a:p>
        </p:txBody>
      </p:sp>
    </p:spTree>
    <p:extLst>
      <p:ext uri="{BB962C8B-B14F-4D97-AF65-F5344CB8AC3E}">
        <p14:creationId xmlns:p14="http://schemas.microsoft.com/office/powerpoint/2010/main" val="49526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a:extLst>
              <a:ext uri="{FF2B5EF4-FFF2-40B4-BE49-F238E27FC236}">
                <a16:creationId xmlns:a16="http://schemas.microsoft.com/office/drawing/2014/main" id="{0719400A-1AAF-4056-8AA3-821304190641}"/>
              </a:ext>
            </a:extLst>
          </p:cNvPr>
          <p:cNvSpPr/>
          <p:nvPr/>
        </p:nvSpPr>
        <p:spPr>
          <a:xfrm>
            <a:off x="433387" y="1747798"/>
            <a:ext cx="9472613" cy="1789914"/>
          </a:xfrm>
          <a:prstGeom prst="rect">
            <a:avLst/>
          </a:prstGeom>
        </p:spPr>
        <p:txBody>
          <a:bodyPr wrap="square">
            <a:spAutoFit/>
          </a:bodyPr>
          <a:lstStyle/>
          <a:p>
            <a:pPr>
              <a:lnSpc>
                <a:spcPts val="3413"/>
              </a:lnSpc>
            </a:pPr>
            <a:r>
              <a:rPr lang="en-US" altLang="ja-JP" sz="1625" dirty="0">
                <a:latin typeface="メイリオ" panose="020B0604030504040204" pitchFamily="50" charset="-128"/>
                <a:ea typeface="メイリオ" panose="020B0604030504040204" pitchFamily="50" charset="-128"/>
              </a:rPr>
              <a:t>2015</a:t>
            </a:r>
            <a:r>
              <a:rPr lang="ja-JP" altLang="en-US" sz="1625" dirty="0">
                <a:latin typeface="メイリオ" panose="020B0604030504040204" pitchFamily="50" charset="-128"/>
                <a:ea typeface="メイリオ" panose="020B0604030504040204" pitchFamily="50" charset="-128"/>
              </a:rPr>
              <a:t>年</a:t>
            </a:r>
            <a:r>
              <a:rPr lang="en-US" altLang="ja-JP" sz="1625" dirty="0">
                <a:latin typeface="メイリオ" panose="020B0604030504040204" pitchFamily="50" charset="-128"/>
                <a:ea typeface="メイリオ" panose="020B0604030504040204" pitchFamily="50" charset="-128"/>
              </a:rPr>
              <a:t>12</a:t>
            </a:r>
            <a:r>
              <a:rPr lang="ja-JP" altLang="en-US" sz="1625" dirty="0">
                <a:latin typeface="メイリオ" panose="020B0604030504040204" pitchFamily="50" charset="-128"/>
                <a:ea typeface="メイリオ" panose="020B0604030504040204" pitchFamily="50" charset="-128"/>
              </a:rPr>
              <a:t>月　　</a:t>
            </a:r>
            <a:r>
              <a:rPr lang="en-US" altLang="ja-JP" sz="1625" dirty="0">
                <a:latin typeface="メイリオ" panose="020B0604030504040204" pitchFamily="50" charset="-128"/>
                <a:ea typeface="メイリオ" panose="020B0604030504040204" pitchFamily="50" charset="-128"/>
              </a:rPr>
              <a:t>Google </a:t>
            </a:r>
            <a:r>
              <a:rPr lang="ja-JP" altLang="en-US" sz="1625" dirty="0">
                <a:latin typeface="メイリオ" panose="020B0604030504040204" pitchFamily="50" charset="-128"/>
                <a:ea typeface="メイリオ" panose="020B0604030504040204" pitchFamily="50" charset="-128"/>
              </a:rPr>
              <a:t>アナリティクス個人認定資格（</a:t>
            </a:r>
            <a:r>
              <a:rPr lang="en-US" altLang="ja-JP" sz="1625" dirty="0">
                <a:latin typeface="メイリオ" panose="020B0604030504040204" pitchFamily="50" charset="-128"/>
                <a:ea typeface="メイリオ" panose="020B0604030504040204" pitchFamily="50" charset="-128"/>
              </a:rPr>
              <a:t>IQ</a:t>
            </a:r>
            <a:r>
              <a:rPr lang="ja-JP" altLang="en-US" sz="1625" dirty="0">
                <a:latin typeface="メイリオ" panose="020B0604030504040204" pitchFamily="50" charset="-128"/>
                <a:ea typeface="メイリオ" panose="020B0604030504040204" pitchFamily="50" charset="-128"/>
              </a:rPr>
              <a:t>）</a:t>
            </a:r>
          </a:p>
          <a:p>
            <a:pPr>
              <a:lnSpc>
                <a:spcPts val="3413"/>
              </a:lnSpc>
            </a:pPr>
            <a:r>
              <a:rPr lang="en-US" altLang="ja-JP" sz="1625" dirty="0">
                <a:latin typeface="メイリオ" panose="020B0604030504040204" pitchFamily="50" charset="-128"/>
                <a:ea typeface="メイリオ" panose="020B0604030504040204" pitchFamily="50" charset="-128"/>
              </a:rPr>
              <a:t>2016</a:t>
            </a:r>
            <a:r>
              <a:rPr lang="ja-JP" altLang="en-US" sz="1625" dirty="0">
                <a:latin typeface="メイリオ" panose="020B0604030504040204" pitchFamily="50" charset="-128"/>
                <a:ea typeface="メイリオ" panose="020B0604030504040204" pitchFamily="50" charset="-128"/>
              </a:rPr>
              <a:t>年</a:t>
            </a:r>
            <a:r>
              <a:rPr lang="en-US" altLang="ja-JP" sz="1625" dirty="0">
                <a:latin typeface="メイリオ" panose="020B0604030504040204" pitchFamily="50" charset="-128"/>
                <a:ea typeface="メイリオ" panose="020B0604030504040204" pitchFamily="50" charset="-128"/>
              </a:rPr>
              <a:t>05</a:t>
            </a:r>
            <a:r>
              <a:rPr lang="ja-JP" altLang="en-US" sz="1625" dirty="0">
                <a:latin typeface="メイリオ" panose="020B0604030504040204" pitchFamily="50" charset="-128"/>
                <a:ea typeface="メイリオ" panose="020B0604030504040204" pitchFamily="50" charset="-128"/>
              </a:rPr>
              <a:t>月　　</a:t>
            </a:r>
            <a:r>
              <a:rPr lang="en-US" altLang="ja-JP" sz="1625" dirty="0">
                <a:latin typeface="メイリオ" panose="020B0604030504040204" pitchFamily="50" charset="-128"/>
                <a:ea typeface="メイリオ" panose="020B0604030504040204" pitchFamily="50" charset="-128"/>
              </a:rPr>
              <a:t>TOEIC</a:t>
            </a:r>
            <a:r>
              <a:rPr lang="ja-JP" altLang="en-US" sz="1625" dirty="0">
                <a:latin typeface="メイリオ" panose="020B0604030504040204" pitchFamily="50" charset="-128"/>
                <a:ea typeface="メイリオ" panose="020B0604030504040204" pitchFamily="50" charset="-128"/>
              </a:rPr>
              <a:t>：</a:t>
            </a:r>
            <a:r>
              <a:rPr lang="en-US" altLang="ja-JP" sz="1625" dirty="0">
                <a:latin typeface="メイリオ" panose="020B0604030504040204" pitchFamily="50" charset="-128"/>
                <a:ea typeface="メイリオ" panose="020B0604030504040204" pitchFamily="50" charset="-128"/>
              </a:rPr>
              <a:t>660</a:t>
            </a:r>
            <a:r>
              <a:rPr lang="ja-JP" altLang="en-US" sz="1625" dirty="0">
                <a:latin typeface="メイリオ" panose="020B0604030504040204" pitchFamily="50" charset="-128"/>
                <a:ea typeface="メイリオ" panose="020B0604030504040204" pitchFamily="50" charset="-128"/>
              </a:rPr>
              <a:t>点</a:t>
            </a:r>
            <a:endParaRPr lang="en-US" altLang="ja-JP" sz="1625" dirty="0">
              <a:latin typeface="メイリオ" panose="020B0604030504040204" pitchFamily="50" charset="-128"/>
              <a:ea typeface="メイリオ" panose="020B0604030504040204" pitchFamily="50" charset="-128"/>
            </a:endParaRPr>
          </a:p>
          <a:p>
            <a:pPr>
              <a:lnSpc>
                <a:spcPts val="3413"/>
              </a:lnSpc>
            </a:pPr>
            <a:r>
              <a:rPr lang="en-US" altLang="ja-JP" sz="1625" dirty="0">
                <a:latin typeface="メイリオ" panose="020B0604030504040204" pitchFamily="50" charset="-128"/>
                <a:ea typeface="メイリオ" panose="020B0604030504040204" pitchFamily="50" charset="-128"/>
              </a:rPr>
              <a:t>2020</a:t>
            </a:r>
            <a:r>
              <a:rPr lang="ja-JP" altLang="en-US" sz="1625" dirty="0">
                <a:latin typeface="メイリオ" panose="020B0604030504040204" pitchFamily="50" charset="-128"/>
                <a:ea typeface="メイリオ" panose="020B0604030504040204" pitchFamily="50" charset="-128"/>
              </a:rPr>
              <a:t>年</a:t>
            </a:r>
            <a:r>
              <a:rPr lang="en-US" altLang="ja-JP" sz="1625" dirty="0">
                <a:latin typeface="メイリオ" panose="020B0604030504040204" pitchFamily="50" charset="-128"/>
                <a:ea typeface="メイリオ" panose="020B0604030504040204" pitchFamily="50" charset="-128"/>
              </a:rPr>
              <a:t>08</a:t>
            </a:r>
            <a:r>
              <a:rPr lang="ja-JP" altLang="en-US" sz="1625" dirty="0">
                <a:latin typeface="メイリオ" panose="020B0604030504040204" pitchFamily="50" charset="-128"/>
                <a:ea typeface="メイリオ" panose="020B0604030504040204" pitchFamily="50" charset="-128"/>
              </a:rPr>
              <a:t>月　　人事総務検定</a:t>
            </a:r>
            <a:r>
              <a:rPr lang="en-US" altLang="ja-JP" sz="1625" dirty="0">
                <a:latin typeface="メイリオ" panose="020B0604030504040204" pitchFamily="50" charset="-128"/>
                <a:ea typeface="メイリオ" panose="020B0604030504040204" pitchFamily="50" charset="-128"/>
              </a:rPr>
              <a:t>2</a:t>
            </a:r>
            <a:r>
              <a:rPr lang="ja-JP" altLang="en-US" sz="1625">
                <a:latin typeface="メイリオ" panose="020B0604030504040204" pitchFamily="50" charset="-128"/>
                <a:ea typeface="メイリオ" panose="020B0604030504040204" pitchFamily="50" charset="-128"/>
              </a:rPr>
              <a:t>級</a:t>
            </a:r>
            <a:endParaRPr lang="en-US" altLang="ja-JP" sz="1625" dirty="0">
              <a:latin typeface="メイリオ" panose="020B0604030504040204" pitchFamily="50" charset="-128"/>
              <a:ea typeface="メイリオ" panose="020B0604030504040204" pitchFamily="50" charset="-128"/>
            </a:endParaRPr>
          </a:p>
          <a:p>
            <a:pPr>
              <a:lnSpc>
                <a:spcPts val="3413"/>
              </a:lnSpc>
            </a:pPr>
            <a:r>
              <a:rPr lang="en-US" altLang="ja-JP" sz="1625" dirty="0">
                <a:latin typeface="メイリオ" panose="020B0604030504040204" pitchFamily="50" charset="-128"/>
                <a:ea typeface="メイリオ" panose="020B0604030504040204" pitchFamily="50" charset="-128"/>
              </a:rPr>
              <a:t>2020</a:t>
            </a:r>
            <a:r>
              <a:rPr lang="ja-JP" altLang="en-US" sz="1625" dirty="0">
                <a:latin typeface="メイリオ" panose="020B0604030504040204" pitchFamily="50" charset="-128"/>
                <a:ea typeface="メイリオ" panose="020B0604030504040204" pitchFamily="50" charset="-128"/>
              </a:rPr>
              <a:t>年</a:t>
            </a:r>
            <a:r>
              <a:rPr lang="en-US" altLang="ja-JP" sz="1625" dirty="0">
                <a:latin typeface="メイリオ" panose="020B0604030504040204" pitchFamily="50" charset="-128"/>
                <a:ea typeface="メイリオ" panose="020B0604030504040204" pitchFamily="50" charset="-128"/>
              </a:rPr>
              <a:t>11</a:t>
            </a:r>
            <a:r>
              <a:rPr lang="ja-JP" altLang="en-US" sz="1625" dirty="0">
                <a:latin typeface="メイリオ" panose="020B0604030504040204" pitchFamily="50" charset="-128"/>
                <a:ea typeface="メイリオ" panose="020B0604030504040204" pitchFamily="50" charset="-128"/>
              </a:rPr>
              <a:t>月　　メンタルヘルス・マネジメント検定</a:t>
            </a:r>
            <a:r>
              <a:rPr lang="en-US" altLang="ja-JP" sz="1625" dirty="0">
                <a:latin typeface="メイリオ" panose="020B0604030504040204" pitchFamily="50" charset="-128"/>
                <a:ea typeface="メイリオ" panose="020B0604030504040204" pitchFamily="50" charset="-128"/>
              </a:rPr>
              <a:t>Ⅱ</a:t>
            </a:r>
            <a:r>
              <a:rPr lang="ja-JP" altLang="en-US" sz="1625" dirty="0">
                <a:latin typeface="メイリオ" panose="020B0604030504040204" pitchFamily="50" charset="-128"/>
                <a:ea typeface="メイリオ" panose="020B0604030504040204" pitchFamily="50" charset="-128"/>
              </a:rPr>
              <a:t>種（ラインケアコース）</a:t>
            </a:r>
            <a:r>
              <a:rPr lang="en-US" altLang="ja-JP" sz="1625" dirty="0">
                <a:latin typeface="メイリオ" panose="020B0604030504040204" pitchFamily="50" charset="-128"/>
                <a:ea typeface="メイリオ" panose="020B0604030504040204" pitchFamily="50" charset="-128"/>
              </a:rPr>
              <a:t>※</a:t>
            </a:r>
            <a:r>
              <a:rPr lang="ja-JP" altLang="en-US" sz="1625" dirty="0">
                <a:latin typeface="メイリオ" panose="020B0604030504040204" pitchFamily="50" charset="-128"/>
                <a:ea typeface="メイリオ" panose="020B0604030504040204" pitchFamily="50" charset="-128"/>
              </a:rPr>
              <a:t>取得予定</a:t>
            </a:r>
            <a:endParaRPr lang="en-US" altLang="ja-JP" sz="1625" dirty="0">
              <a:latin typeface="メイリオ" panose="020B0604030504040204" pitchFamily="50" charset="-128"/>
              <a:ea typeface="メイリオ" panose="020B0604030504040204" pitchFamily="50" charset="-128"/>
            </a:endParaRPr>
          </a:p>
        </p:txBody>
      </p:sp>
      <p:sp>
        <p:nvSpPr>
          <p:cNvPr id="5" name="テキスト プレースホルダー 2">
            <a:extLst>
              <a:ext uri="{FF2B5EF4-FFF2-40B4-BE49-F238E27FC236}">
                <a16:creationId xmlns:a16="http://schemas.microsoft.com/office/drawing/2014/main" id="{2E8042A3-EA70-4C3C-8D68-AF1A6C0B0717}"/>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a:t>
            </a:r>
            <a:r>
              <a:rPr lang="en-US" altLang="ja-JP" sz="2000" dirty="0">
                <a:solidFill>
                  <a:schemeClr val="bg1"/>
                </a:solidFill>
                <a:latin typeface="メイリオ" panose="020B0604030504040204" pitchFamily="50" charset="-128"/>
                <a:ea typeface="メイリオ" panose="020B0604030504040204" pitchFamily="50" charset="-128"/>
              </a:rPr>
              <a:t>5. </a:t>
            </a:r>
            <a:r>
              <a:rPr lang="ja-JP" altLang="en-US" sz="2000" dirty="0">
                <a:solidFill>
                  <a:schemeClr val="bg1"/>
                </a:solidFill>
                <a:latin typeface="メイリオ" panose="020B0604030504040204" pitchFamily="50" charset="-128"/>
                <a:ea typeface="メイリオ" panose="020B0604030504040204" pitchFamily="50" charset="-128"/>
              </a:rPr>
              <a:t>保有資格</a:t>
            </a:r>
          </a:p>
        </p:txBody>
      </p:sp>
    </p:spTree>
    <p:extLst>
      <p:ext uri="{BB962C8B-B14F-4D97-AF65-F5344CB8AC3E}">
        <p14:creationId xmlns:p14="http://schemas.microsoft.com/office/powerpoint/2010/main" val="357193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8D0600E-B73E-4FAD-A9CC-29CE784DEC66}"/>
              </a:ext>
            </a:extLst>
          </p:cNvPr>
          <p:cNvGraphicFramePr>
            <a:graphicFrameLocks noGrp="1"/>
          </p:cNvGraphicFramePr>
          <p:nvPr>
            <p:extLst>
              <p:ext uri="{D42A27DB-BD31-4B8C-83A1-F6EECF244321}">
                <p14:modId xmlns:p14="http://schemas.microsoft.com/office/powerpoint/2010/main" val="3891428561"/>
              </p:ext>
            </p:extLst>
          </p:nvPr>
        </p:nvGraphicFramePr>
        <p:xfrm>
          <a:off x="321467" y="1209964"/>
          <a:ext cx="9191988" cy="5421740"/>
        </p:xfrm>
        <a:graphic>
          <a:graphicData uri="http://schemas.openxmlformats.org/drawingml/2006/table">
            <a:tbl>
              <a:tblPr firstRow="1" firstCol="1" bandRow="1">
                <a:tableStyleId>{5C22544A-7EE6-4342-B048-85BDC9FD1C3A}</a:tableStyleId>
              </a:tblPr>
              <a:tblGrid>
                <a:gridCol w="1470388">
                  <a:extLst>
                    <a:ext uri="{9D8B030D-6E8A-4147-A177-3AD203B41FA5}">
                      <a16:colId xmlns:a16="http://schemas.microsoft.com/office/drawing/2014/main" val="3288329"/>
                    </a:ext>
                  </a:extLst>
                </a:gridCol>
                <a:gridCol w="1182254">
                  <a:extLst>
                    <a:ext uri="{9D8B030D-6E8A-4147-A177-3AD203B41FA5}">
                      <a16:colId xmlns:a16="http://schemas.microsoft.com/office/drawing/2014/main" val="128562715"/>
                    </a:ext>
                  </a:extLst>
                </a:gridCol>
                <a:gridCol w="3193043">
                  <a:extLst>
                    <a:ext uri="{9D8B030D-6E8A-4147-A177-3AD203B41FA5}">
                      <a16:colId xmlns:a16="http://schemas.microsoft.com/office/drawing/2014/main" val="1387386771"/>
                    </a:ext>
                  </a:extLst>
                </a:gridCol>
                <a:gridCol w="3346303">
                  <a:extLst>
                    <a:ext uri="{9D8B030D-6E8A-4147-A177-3AD203B41FA5}">
                      <a16:colId xmlns:a16="http://schemas.microsoft.com/office/drawing/2014/main" val="1969809605"/>
                    </a:ext>
                  </a:extLst>
                </a:gridCol>
              </a:tblGrid>
              <a:tr h="310928">
                <a:tc gridSpan="2">
                  <a:txBody>
                    <a:bodyPr/>
                    <a:lstStyle/>
                    <a:p>
                      <a:pPr algn="ctr">
                        <a:spcAft>
                          <a:spcPts val="0"/>
                        </a:spcAft>
                      </a:pPr>
                      <a:r>
                        <a:rPr lang="ja-JP" sz="900" kern="100" dirty="0">
                          <a:effectLst/>
                          <a:latin typeface="メイリオ" panose="020B0604030504040204" pitchFamily="50" charset="-128"/>
                          <a:ea typeface="メイリオ" panose="020B0604030504040204" pitchFamily="50" charset="-128"/>
                        </a:rPr>
                        <a:t>種類</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pPr algn="ctr">
                        <a:spcAft>
                          <a:spcPts val="0"/>
                        </a:spcAft>
                      </a:pPr>
                      <a:r>
                        <a:rPr lang="ja-JP" sz="900" kern="100">
                          <a:effectLst/>
                          <a:latin typeface="メイリオ" panose="020B0604030504040204" pitchFamily="50" charset="-128"/>
                          <a:ea typeface="メイリオ" panose="020B0604030504040204" pitchFamily="50" charset="-128"/>
                        </a:rPr>
                        <a:t>使用期間</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sz="900" kern="100" dirty="0">
                          <a:effectLst/>
                          <a:latin typeface="メイリオ" panose="020B0604030504040204" pitchFamily="50" charset="-128"/>
                          <a:ea typeface="メイリオ" panose="020B0604030504040204" pitchFamily="50" charset="-128"/>
                        </a:rPr>
                        <a:t>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4426813"/>
                  </a:ext>
                </a:extLst>
              </a:tr>
              <a:tr h="283934">
                <a:tc rowSpan="2">
                  <a:txBody>
                    <a:bodyPr/>
                    <a:lstStyle/>
                    <a:p>
                      <a:pPr algn="just">
                        <a:spcAft>
                          <a:spcPts val="0"/>
                        </a:spcAft>
                      </a:pPr>
                      <a:r>
                        <a:rPr lang="en-US" sz="900" kern="100" dirty="0">
                          <a:effectLst/>
                          <a:latin typeface="メイリオ" panose="020B0604030504040204" pitchFamily="50" charset="-128"/>
                          <a:ea typeface="メイリオ" panose="020B0604030504040204" pitchFamily="50" charset="-128"/>
                        </a:rPr>
                        <a:t>OS</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Windows</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a:effectLst/>
                          <a:latin typeface="メイリオ" panose="020B0604030504040204" pitchFamily="50" charset="-128"/>
                          <a:ea typeface="メイリオ" panose="020B0604030504040204" pitchFamily="50" charset="-128"/>
                        </a:rPr>
                        <a:t>12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9082082"/>
                  </a:ext>
                </a:extLst>
              </a:tr>
              <a:tr h="283934">
                <a:tc vMerge="1">
                  <a:txBody>
                    <a:bodyPr/>
                    <a:lstStyle/>
                    <a:p>
                      <a:endParaRPr kumimoji="1" lang="ja-JP" altLang="en-US"/>
                    </a:p>
                  </a:txBody>
                  <a:tcPr/>
                </a:tc>
                <a:tc>
                  <a:txBody>
                    <a:bodyPr/>
                    <a:lstStyle/>
                    <a:p>
                      <a:pPr algn="just">
                        <a:spcAft>
                          <a:spcPts val="0"/>
                        </a:spcAft>
                      </a:pPr>
                      <a:r>
                        <a:rPr lang="en-US" sz="900" kern="100" dirty="0">
                          <a:effectLst/>
                          <a:latin typeface="メイリオ" panose="020B0604030504040204" pitchFamily="50" charset="-128"/>
                          <a:ea typeface="メイリオ" panose="020B0604030504040204" pitchFamily="50" charset="-128"/>
                        </a:rPr>
                        <a:t>Mac</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a:effectLst/>
                          <a:latin typeface="メイリオ" panose="020B0604030504040204" pitchFamily="50" charset="-128"/>
                          <a:ea typeface="メイリオ" panose="020B0604030504040204" pitchFamily="50" charset="-128"/>
                        </a:rPr>
                        <a:t>4</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ja-JP" sz="900" kern="100">
                          <a:effectLst/>
                          <a:latin typeface="メイリオ" panose="020B0604030504040204" pitchFamily="50" charset="-128"/>
                          <a:ea typeface="メイリオ" panose="020B0604030504040204" pitchFamily="50" charset="-128"/>
                        </a:rPr>
                        <a:t>業務レベル</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6460018"/>
                  </a:ext>
                </a:extLst>
              </a:tr>
              <a:tr h="283934">
                <a:tc rowSpan="5">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オフィスツール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Word</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a:effectLst/>
                          <a:latin typeface="メイリオ" panose="020B0604030504040204" pitchFamily="50" charset="-128"/>
                          <a:ea typeface="メイリオ" panose="020B0604030504040204" pitchFamily="50" charset="-128"/>
                        </a:rPr>
                        <a:t>12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ja-JP" sz="900" kern="100">
                          <a:effectLst/>
                          <a:latin typeface="メイリオ" panose="020B0604030504040204" pitchFamily="50" charset="-128"/>
                          <a:ea typeface="メイリオ" panose="020B0604030504040204" pitchFamily="50" charset="-128"/>
                        </a:rPr>
                        <a:t>業務レベル</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5996976"/>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Excel</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dirty="0">
                          <a:effectLst/>
                          <a:latin typeface="メイリオ" panose="020B0604030504040204" pitchFamily="50" charset="-128"/>
                          <a:ea typeface="メイリオ" panose="020B0604030504040204" pitchFamily="50" charset="-128"/>
                        </a:rPr>
                        <a:t>12</a:t>
                      </a:r>
                      <a:r>
                        <a:rPr lang="ja-JP" sz="900" kern="100" dirty="0">
                          <a:effectLst/>
                          <a:latin typeface="メイリオ" panose="020B0604030504040204" pitchFamily="50" charset="-128"/>
                          <a:ea typeface="メイリオ" panose="020B0604030504040204" pitchFamily="50" charset="-128"/>
                        </a:rPr>
                        <a:t>年</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3768892"/>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PowerPoint</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a:effectLst/>
                          <a:latin typeface="メイリオ" panose="020B0604030504040204" pitchFamily="50" charset="-128"/>
                          <a:ea typeface="メイリオ" panose="020B0604030504040204" pitchFamily="50" charset="-128"/>
                        </a:rPr>
                        <a:t>12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ja-JP" sz="900" kern="100">
                          <a:effectLst/>
                          <a:latin typeface="メイリオ" panose="020B0604030504040204" pitchFamily="50" charset="-128"/>
                          <a:ea typeface="メイリオ" panose="020B0604030504040204" pitchFamily="50" charset="-128"/>
                        </a:rPr>
                        <a:t>業務レベル</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1147674"/>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Outlook</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a:effectLst/>
                          <a:latin typeface="メイリオ" panose="020B0604030504040204" pitchFamily="50" charset="-128"/>
                          <a:ea typeface="メイリオ" panose="020B0604030504040204" pitchFamily="50" charset="-128"/>
                        </a:rPr>
                        <a:t>12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ja-JP" sz="900" kern="100">
                          <a:effectLst/>
                          <a:latin typeface="メイリオ" panose="020B0604030504040204" pitchFamily="50" charset="-128"/>
                          <a:ea typeface="メイリオ" panose="020B0604030504040204" pitchFamily="50" charset="-128"/>
                        </a:rPr>
                        <a:t>業務レベル</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8209203"/>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Teams</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dirty="0">
                          <a:effectLst/>
                          <a:latin typeface="メイリオ" panose="020B0604030504040204" pitchFamily="50" charset="-128"/>
                          <a:ea typeface="メイリオ" panose="020B0604030504040204" pitchFamily="50" charset="-128"/>
                        </a:rPr>
                        <a:t>3</a:t>
                      </a:r>
                      <a:r>
                        <a:rPr lang="ja-JP" sz="900" kern="100" dirty="0">
                          <a:effectLst/>
                          <a:latin typeface="メイリオ" panose="020B0604030504040204" pitchFamily="50" charset="-128"/>
                          <a:ea typeface="メイリオ" panose="020B0604030504040204" pitchFamily="50" charset="-128"/>
                        </a:rPr>
                        <a:t>年</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ja-JP" sz="900" kern="100">
                          <a:effectLst/>
                          <a:latin typeface="メイリオ" panose="020B0604030504040204" pitchFamily="50" charset="-128"/>
                          <a:ea typeface="メイリオ" panose="020B0604030504040204" pitchFamily="50" charset="-128"/>
                        </a:rPr>
                        <a:t>業務レベル</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3949393"/>
                  </a:ext>
                </a:extLst>
              </a:tr>
              <a:tr h="283934">
                <a:tc rowSpan="3">
                  <a:txBody>
                    <a:bodyPr/>
                    <a:lstStyle/>
                    <a:p>
                      <a:pPr algn="just">
                        <a:spcAft>
                          <a:spcPts val="0"/>
                        </a:spcAft>
                      </a:pPr>
                      <a:r>
                        <a:rPr lang="ja-JP" sz="900" kern="100">
                          <a:effectLst/>
                          <a:latin typeface="メイリオ" panose="020B0604030504040204" pitchFamily="50" charset="-128"/>
                          <a:ea typeface="メイリオ" panose="020B0604030504040204" pitchFamily="50" charset="-128"/>
                        </a:rPr>
                        <a:t>言語</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javaScript</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a:effectLst/>
                          <a:latin typeface="メイリオ" panose="020B0604030504040204" pitchFamily="50" charset="-128"/>
                          <a:ea typeface="メイリオ" panose="020B0604030504040204" pitchFamily="50" charset="-128"/>
                        </a:rPr>
                        <a:t>7</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937701"/>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css</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dirty="0">
                          <a:effectLst/>
                          <a:latin typeface="メイリオ" panose="020B0604030504040204" pitchFamily="50" charset="-128"/>
                          <a:ea typeface="メイリオ" panose="020B0604030504040204" pitchFamily="50" charset="-128"/>
                        </a:rPr>
                        <a:t>12</a:t>
                      </a:r>
                      <a:r>
                        <a:rPr lang="ja-JP" sz="900" kern="100" dirty="0">
                          <a:effectLst/>
                          <a:latin typeface="メイリオ" panose="020B0604030504040204" pitchFamily="50" charset="-128"/>
                          <a:ea typeface="メイリオ" panose="020B0604030504040204" pitchFamily="50" charset="-128"/>
                        </a:rPr>
                        <a:t>年</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a:effectLst/>
                          <a:latin typeface="メイリオ" panose="020B0604030504040204" pitchFamily="50" charset="-128"/>
                          <a:ea typeface="メイリオ" panose="020B0604030504040204" pitchFamily="50" charset="-128"/>
                        </a:rPr>
                        <a:t>業務レベル</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8376822"/>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html</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12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1590670"/>
                  </a:ext>
                </a:extLst>
              </a:tr>
              <a:tr h="283934">
                <a:tc rowSpan="3">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Adobe</a:t>
                      </a:r>
                      <a:r>
                        <a:rPr lang="ja-JP" sz="900" kern="100">
                          <a:effectLst/>
                          <a:latin typeface="メイリオ" panose="020B0604030504040204" pitchFamily="50" charset="-128"/>
                          <a:ea typeface="メイリオ" panose="020B0604030504040204" pitchFamily="50" charset="-128"/>
                        </a:rPr>
                        <a:t>ソフト</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Photoshop</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a:effectLst/>
                          <a:latin typeface="メイリオ" panose="020B0604030504040204" pitchFamily="50" charset="-128"/>
                          <a:ea typeface="メイリオ" panose="020B0604030504040204" pitchFamily="50" charset="-128"/>
                        </a:rPr>
                        <a:t>12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a:effectLst/>
                          <a:latin typeface="メイリオ" panose="020B0604030504040204" pitchFamily="50" charset="-128"/>
                          <a:ea typeface="メイリオ" panose="020B0604030504040204" pitchFamily="50" charset="-128"/>
                        </a:rPr>
                        <a:t>業務レベル</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7422228"/>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Dreamweaver</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12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6937682"/>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Illustrator</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知識レベル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19111"/>
                  </a:ext>
                </a:extLst>
              </a:tr>
              <a:tr h="283934">
                <a:tc rowSpan="5">
                  <a:txBody>
                    <a:bodyPr/>
                    <a:lstStyle/>
                    <a:p>
                      <a:pPr algn="just">
                        <a:spcAft>
                          <a:spcPts val="0"/>
                        </a:spcAft>
                      </a:pPr>
                      <a:r>
                        <a:rPr lang="ja-JP" sz="900" kern="100">
                          <a:effectLst/>
                          <a:latin typeface="メイリオ" panose="020B0604030504040204" pitchFamily="50" charset="-128"/>
                          <a:ea typeface="メイリオ" panose="020B0604030504040204" pitchFamily="50" charset="-128"/>
                        </a:rPr>
                        <a:t>その他スキル</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Subversion</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900" kern="100">
                          <a:effectLst/>
                          <a:latin typeface="メイリオ" panose="020B0604030504040204" pitchFamily="50" charset="-128"/>
                          <a:ea typeface="メイリオ" panose="020B0604030504040204" pitchFamily="50" charset="-128"/>
                        </a:rPr>
                        <a:t>7</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8119948"/>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Git</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900" kern="100" dirty="0">
                          <a:effectLst/>
                          <a:latin typeface="メイリオ" panose="020B0604030504040204" pitchFamily="50" charset="-128"/>
                          <a:ea typeface="メイリオ" panose="020B0604030504040204" pitchFamily="50" charset="-128"/>
                        </a:rPr>
                        <a:t>3</a:t>
                      </a:r>
                      <a:r>
                        <a:rPr lang="ja-JP" sz="900" kern="100" dirty="0">
                          <a:effectLst/>
                          <a:latin typeface="メイリオ" panose="020B0604030504040204" pitchFamily="50" charset="-128"/>
                          <a:ea typeface="メイリオ" panose="020B0604030504040204" pitchFamily="50" charset="-128"/>
                        </a:rPr>
                        <a:t>年</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altLang="ja-JP" sz="900" kern="100">
                          <a:effectLst/>
                          <a:latin typeface="メイリオ" panose="020B0604030504040204" pitchFamily="50" charset="-128"/>
                          <a:ea typeface="メイリオ" panose="020B0604030504040204" pitchFamily="50" charset="-128"/>
                        </a:rPr>
                        <a:t>業務レベル</a:t>
                      </a:r>
                      <a:endParaRPr lang="ja-JP" alt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247251"/>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gulp</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3</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2441574"/>
                  </a:ext>
                </a:extLst>
              </a:tr>
              <a:tr h="283934">
                <a:tc vMerge="1">
                  <a:txBody>
                    <a:bodyPr/>
                    <a:lstStyle/>
                    <a:p>
                      <a:endParaRPr kumimoji="1" lang="ja-JP" altLang="en-US"/>
                    </a:p>
                  </a:txBody>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Sublime Text</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4</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4869370"/>
                  </a:ext>
                </a:extLst>
              </a:tr>
              <a:tr h="283934">
                <a:tc vMerge="1">
                  <a:txBody>
                    <a:bodyPr/>
                    <a:lstStyle/>
                    <a:p>
                      <a:endParaRPr kumimoji="1" lang="ja-JP" altLang="en-US"/>
                    </a:p>
                  </a:txBody>
                  <a:tcPr/>
                </a:tc>
                <a:tc>
                  <a:txBody>
                    <a:bodyPr/>
                    <a:lstStyle/>
                    <a:p>
                      <a:pPr algn="just">
                        <a:spcAft>
                          <a:spcPts val="0"/>
                        </a:spcAft>
                      </a:pPr>
                      <a:r>
                        <a:rPr lang="en-US" sz="900" kern="100" dirty="0">
                          <a:effectLst/>
                          <a:latin typeface="メイリオ" panose="020B0604030504040204" pitchFamily="50" charset="-128"/>
                          <a:ea typeface="メイリオ" panose="020B0604030504040204" pitchFamily="50" charset="-128"/>
                        </a:rPr>
                        <a:t>Visual Studio Code</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900" kern="100">
                          <a:effectLst/>
                          <a:latin typeface="メイリオ" panose="020B0604030504040204" pitchFamily="50" charset="-128"/>
                          <a:ea typeface="メイリオ" panose="020B0604030504040204" pitchFamily="50" charset="-128"/>
                        </a:rPr>
                        <a:t>2</a:t>
                      </a:r>
                      <a:r>
                        <a:rPr lang="ja-JP" sz="900" kern="100">
                          <a:effectLst/>
                          <a:latin typeface="メイリオ" panose="020B0604030504040204" pitchFamily="50" charset="-128"/>
                          <a:ea typeface="メイリオ" panose="020B0604030504040204" pitchFamily="50" charset="-128"/>
                        </a:rPr>
                        <a:t>年</a:t>
                      </a:r>
                      <a:endParaRPr lang="ja-JP" sz="9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ja-JP" sz="900" kern="100" dirty="0">
                          <a:effectLst/>
                          <a:latin typeface="メイリオ" panose="020B0604030504040204" pitchFamily="50" charset="-128"/>
                          <a:ea typeface="メイリオ" panose="020B0604030504040204" pitchFamily="50" charset="-128"/>
                        </a:rPr>
                        <a:t>業務レベル</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55721" marR="55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0712856"/>
                  </a:ext>
                </a:extLst>
              </a:tr>
            </a:tbl>
          </a:graphicData>
        </a:graphic>
      </p:graphicFrame>
      <p:sp>
        <p:nvSpPr>
          <p:cNvPr id="5" name="Rectangle 1">
            <a:extLst>
              <a:ext uri="{FF2B5EF4-FFF2-40B4-BE49-F238E27FC236}">
                <a16:creationId xmlns:a16="http://schemas.microsoft.com/office/drawing/2014/main" id="{C5AFD58A-A05C-4358-A9C9-82FEE2C7B48B}"/>
              </a:ext>
            </a:extLst>
          </p:cNvPr>
          <p:cNvSpPr>
            <a:spLocks noChangeArrowheads="1"/>
          </p:cNvSpPr>
          <p:nvPr/>
        </p:nvSpPr>
        <p:spPr bwMode="auto">
          <a:xfrm>
            <a:off x="1514279" y="2405722"/>
            <a:ext cx="150106" cy="55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4295" tIns="37148" rIns="74295" bIns="37148" numCol="1" anchor="ctr" anchorCtr="0" compatLnSpc="1">
            <a:prstTxWarp prst="textNoShape">
              <a:avLst/>
            </a:prstTxWarp>
            <a:spAutoFit/>
          </a:bodyPr>
          <a:lstStyle/>
          <a:p>
            <a:pPr defTabSz="742913" eaLnBrk="0" fontAlgn="base" hangingPunct="0">
              <a:spcBef>
                <a:spcPct val="0"/>
              </a:spcBef>
              <a:spcAft>
                <a:spcPct val="0"/>
              </a:spcAft>
            </a:pPr>
            <a:br>
              <a:rPr kumimoji="0" lang="en-US" altLang="ja-JP" sz="813">
                <a:latin typeface="ＭＳ Ｐ明朝" panose="02020600040205080304" pitchFamily="18" charset="-128"/>
                <a:ea typeface="ＭＳ Ｐ明朝" panose="02020600040205080304" pitchFamily="18" charset="-128"/>
                <a:cs typeface="ＭＳ ゴシック" panose="020B0609070205080204" pitchFamily="49" charset="-128"/>
              </a:rPr>
            </a:br>
            <a:br>
              <a:rPr kumimoji="0" lang="en-US" altLang="ja-JP" sz="813">
                <a:latin typeface="ＭＳ Ｐ明朝" panose="02020600040205080304" pitchFamily="18" charset="-128"/>
                <a:ea typeface="ＭＳ Ｐ明朝" panose="02020600040205080304" pitchFamily="18" charset="-128"/>
                <a:cs typeface="ＭＳ ゴシック" panose="020B0609070205080204" pitchFamily="49" charset="-128"/>
              </a:rPr>
            </a:br>
            <a:endParaRPr kumimoji="0" lang="en-US" altLang="ja-JP" sz="1463">
              <a:latin typeface="Arial" panose="020B0604020202020204" pitchFamily="34" charset="0"/>
            </a:endParaRPr>
          </a:p>
        </p:txBody>
      </p:sp>
      <p:sp>
        <p:nvSpPr>
          <p:cNvPr id="6" name="テキスト プレースホルダー 2">
            <a:extLst>
              <a:ext uri="{FF2B5EF4-FFF2-40B4-BE49-F238E27FC236}">
                <a16:creationId xmlns:a16="http://schemas.microsoft.com/office/drawing/2014/main" id="{01BD7B58-F720-4BE7-9042-B4D1835C990D}"/>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a:t>
            </a:r>
            <a:r>
              <a:rPr lang="en-US" altLang="ja-JP" sz="2000" dirty="0">
                <a:solidFill>
                  <a:schemeClr val="bg1"/>
                </a:solidFill>
                <a:latin typeface="メイリオ" panose="020B0604030504040204" pitchFamily="50" charset="-128"/>
                <a:ea typeface="メイリオ" panose="020B0604030504040204" pitchFamily="50" charset="-128"/>
              </a:rPr>
              <a:t>6. </a:t>
            </a:r>
            <a:r>
              <a:rPr lang="ja-JP" altLang="en-US" sz="2000" dirty="0">
                <a:solidFill>
                  <a:schemeClr val="bg1"/>
                </a:solidFill>
                <a:latin typeface="メイリオ" panose="020B0604030504040204" pitchFamily="50" charset="-128"/>
                <a:ea typeface="メイリオ" panose="020B0604030504040204" pitchFamily="50" charset="-128"/>
              </a:rPr>
              <a:t>保有スキル</a:t>
            </a:r>
          </a:p>
        </p:txBody>
      </p:sp>
    </p:spTree>
    <p:extLst>
      <p:ext uri="{BB962C8B-B14F-4D97-AF65-F5344CB8AC3E}">
        <p14:creationId xmlns:p14="http://schemas.microsoft.com/office/powerpoint/2010/main" val="404448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1CCA191-8A82-4B19-BF71-202CC35446D8}"/>
              </a:ext>
            </a:extLst>
          </p:cNvPr>
          <p:cNvSpPr/>
          <p:nvPr/>
        </p:nvSpPr>
        <p:spPr>
          <a:xfrm>
            <a:off x="269730" y="1177873"/>
            <a:ext cx="9391506" cy="5429179"/>
          </a:xfrm>
          <a:prstGeom prst="rect">
            <a:avLst/>
          </a:prstGeom>
        </p:spPr>
        <p:txBody>
          <a:bodyPr wrap="square">
            <a:spAutoFit/>
          </a:bodyPr>
          <a:lstStyle/>
          <a:p>
            <a:pPr>
              <a:lnSpc>
                <a:spcPts val="2200"/>
              </a:lnSpc>
            </a:pPr>
            <a:r>
              <a:rPr lang="ja-JP" altLang="ja-JP" sz="1544" b="1" dirty="0">
                <a:latin typeface="メイリオ" panose="020B0604030504040204" pitchFamily="50" charset="-128"/>
                <a:ea typeface="メイリオ" panose="020B0604030504040204" pitchFamily="50" charset="-128"/>
              </a:rPr>
              <a:t>チームマネジメント、スタッフの育成</a:t>
            </a:r>
          </a:p>
          <a:p>
            <a:pPr>
              <a:lnSpc>
                <a:spcPts val="2200"/>
              </a:lnSpc>
            </a:pPr>
            <a:r>
              <a:rPr lang="ja-JP" altLang="ja-JP" sz="1219" dirty="0">
                <a:latin typeface="メイリオ" panose="020B0604030504040204" pitchFamily="50" charset="-128"/>
                <a:ea typeface="メイリオ" panose="020B0604030504040204" pitchFamily="50" charset="-128"/>
              </a:rPr>
              <a:t>キリン様への常駐業務においては業務範囲が多岐に渡り、複数人が各業務に携わる必要があったため、</a:t>
            </a:r>
            <a:br>
              <a:rPr lang="en-US" altLang="ja-JP" sz="1219" dirty="0">
                <a:latin typeface="メイリオ" panose="020B0604030504040204" pitchFamily="50" charset="-128"/>
                <a:ea typeface="メイリオ" panose="020B0604030504040204" pitchFamily="50" charset="-128"/>
              </a:rPr>
            </a:br>
            <a:r>
              <a:rPr lang="ja-JP" altLang="ja-JP" sz="1219" dirty="0">
                <a:latin typeface="メイリオ" panose="020B0604030504040204" pitchFamily="50" charset="-128"/>
                <a:ea typeface="メイリオ" panose="020B0604030504040204" pitchFamily="50" charset="-128"/>
              </a:rPr>
              <a:t>チームを安定化させるためスタッフの育成及び二業化には継続的に取り組んでまいりました。</a:t>
            </a:r>
          </a:p>
          <a:p>
            <a:pPr>
              <a:lnSpc>
                <a:spcPts val="2200"/>
              </a:lnSpc>
            </a:pPr>
            <a:r>
              <a:rPr lang="ja-JP" altLang="ja-JP" sz="1219" dirty="0">
                <a:latin typeface="メイリオ" panose="020B0604030504040204" pitchFamily="50" charset="-128"/>
                <a:ea typeface="メイリオ" panose="020B0604030504040204" pitchFamily="50" charset="-128"/>
              </a:rPr>
              <a:t>オンサイトビジネスの責任者になってからはキリン様での経験を活かし、</a:t>
            </a:r>
            <a:br>
              <a:rPr lang="en-US" altLang="ja-JP" sz="1219" dirty="0">
                <a:latin typeface="メイリオ" panose="020B0604030504040204" pitchFamily="50" charset="-128"/>
                <a:ea typeface="メイリオ" panose="020B0604030504040204" pitchFamily="50" charset="-128"/>
              </a:rPr>
            </a:br>
            <a:r>
              <a:rPr lang="ja-JP" altLang="ja-JP" sz="1219" dirty="0">
                <a:latin typeface="メイリオ" panose="020B0604030504040204" pitchFamily="50" charset="-128"/>
                <a:ea typeface="メイリオ" panose="020B0604030504040204" pitchFamily="50" charset="-128"/>
              </a:rPr>
              <a:t>各オンサイトチームのマネジメントや人材管理に役立ててまいりました。</a:t>
            </a:r>
            <a:br>
              <a:rPr lang="en-US" altLang="ja-JP" sz="1300" dirty="0">
                <a:latin typeface="メイリオ" panose="020B0604030504040204" pitchFamily="50" charset="-128"/>
                <a:ea typeface="メイリオ" panose="020B0604030504040204" pitchFamily="50" charset="-128"/>
              </a:rPr>
            </a:br>
            <a:br>
              <a:rPr lang="en-US" altLang="ja-JP" sz="1300" dirty="0">
                <a:latin typeface="メイリオ" panose="020B0604030504040204" pitchFamily="50" charset="-128"/>
                <a:ea typeface="メイリオ" panose="020B0604030504040204" pitchFamily="50" charset="-128"/>
              </a:rPr>
            </a:br>
            <a:r>
              <a:rPr lang="ja-JP" altLang="ja-JP" sz="1544" b="1" dirty="0">
                <a:latin typeface="メイリオ" panose="020B0604030504040204" pitchFamily="50" charset="-128"/>
                <a:ea typeface="メイリオ" panose="020B0604030504040204" pitchFamily="50" charset="-128"/>
              </a:rPr>
              <a:t>人材の適切な選定</a:t>
            </a:r>
            <a:br>
              <a:rPr lang="en-US" altLang="ja-JP" sz="1300" dirty="0">
                <a:latin typeface="メイリオ" panose="020B0604030504040204" pitchFamily="50" charset="-128"/>
                <a:ea typeface="メイリオ" panose="020B0604030504040204" pitchFamily="50" charset="-128"/>
              </a:rPr>
            </a:br>
            <a:r>
              <a:rPr lang="ja-JP" altLang="ja-JP" sz="1219" dirty="0">
                <a:latin typeface="メイリオ" panose="020B0604030504040204" pitchFamily="50" charset="-128"/>
                <a:ea typeface="メイリオ" panose="020B0604030504040204" pitchFamily="50" charset="-128"/>
              </a:rPr>
              <a:t>各チームにおける体制変更や拡充の際、どのような人材がベストか、</a:t>
            </a:r>
            <a:endParaRPr lang="en-US" altLang="ja-JP" sz="1219" dirty="0">
              <a:latin typeface="メイリオ" panose="020B0604030504040204" pitchFamily="50" charset="-128"/>
              <a:ea typeface="メイリオ" panose="020B0604030504040204" pitchFamily="50" charset="-128"/>
            </a:endParaRPr>
          </a:p>
          <a:p>
            <a:pPr>
              <a:lnSpc>
                <a:spcPts val="2200"/>
              </a:lnSpc>
            </a:pPr>
            <a:r>
              <a:rPr lang="ja-JP" altLang="ja-JP" sz="1219" dirty="0">
                <a:latin typeface="メイリオ" panose="020B0604030504040204" pitchFamily="50" charset="-128"/>
                <a:ea typeface="メイリオ" panose="020B0604030504040204" pitchFamily="50" charset="-128"/>
              </a:rPr>
              <a:t>プロパーおよび</a:t>
            </a:r>
            <a:r>
              <a:rPr lang="en-US" altLang="ja-JP" sz="1219" dirty="0">
                <a:latin typeface="メイリオ" panose="020B0604030504040204" pitchFamily="50" charset="-128"/>
                <a:ea typeface="メイリオ" panose="020B0604030504040204" pitchFamily="50" charset="-128"/>
              </a:rPr>
              <a:t>SES</a:t>
            </a:r>
            <a:r>
              <a:rPr lang="ja-JP" altLang="ja-JP" sz="1219" dirty="0">
                <a:latin typeface="メイリオ" panose="020B0604030504040204" pitchFamily="50" charset="-128"/>
                <a:ea typeface="メイリオ" panose="020B0604030504040204" pitchFamily="50" charset="-128"/>
              </a:rPr>
              <a:t>などによる協力会社選定など多種多様なケースにおいて、「人材の目利き」を磨いてまいりました。</a:t>
            </a:r>
          </a:p>
          <a:p>
            <a:pPr>
              <a:lnSpc>
                <a:spcPts val="2200"/>
              </a:lnSpc>
            </a:pPr>
            <a:br>
              <a:rPr lang="en-US" altLang="ja-JP" sz="1300" dirty="0">
                <a:latin typeface="メイリオ" panose="020B0604030504040204" pitchFamily="50" charset="-128"/>
                <a:ea typeface="メイリオ" panose="020B0604030504040204" pitchFamily="50" charset="-128"/>
              </a:rPr>
            </a:br>
            <a:r>
              <a:rPr lang="ja-JP" altLang="ja-JP" sz="1544" b="1" dirty="0">
                <a:latin typeface="メイリオ" panose="020B0604030504040204" pitchFamily="50" charset="-128"/>
                <a:ea typeface="メイリオ" panose="020B0604030504040204" pitchFamily="50" charset="-128"/>
              </a:rPr>
              <a:t>継続的な課題解決</a:t>
            </a:r>
            <a:br>
              <a:rPr lang="en-US" altLang="ja-JP" sz="1300" dirty="0">
                <a:latin typeface="メイリオ" panose="020B0604030504040204" pitchFamily="50" charset="-128"/>
                <a:ea typeface="メイリオ" panose="020B0604030504040204" pitchFamily="50" charset="-128"/>
              </a:rPr>
            </a:br>
            <a:r>
              <a:rPr lang="ja-JP" altLang="ja-JP" sz="1219" dirty="0">
                <a:latin typeface="メイリオ" panose="020B0604030504040204" pitchFamily="50" charset="-128"/>
                <a:ea typeface="メイリオ" panose="020B0604030504040204" pitchFamily="50" charset="-128"/>
              </a:rPr>
              <a:t>日々発生したトラブルはヒューマンエラーで片付けず、再発防止に常に取り組んでまいりました。</a:t>
            </a:r>
            <a:br>
              <a:rPr lang="en-US" altLang="ja-JP" sz="1219" dirty="0">
                <a:latin typeface="メイリオ" panose="020B0604030504040204" pitchFamily="50" charset="-128"/>
                <a:ea typeface="メイリオ" panose="020B0604030504040204" pitchFamily="50" charset="-128"/>
              </a:rPr>
            </a:br>
            <a:r>
              <a:rPr lang="ja-JP" altLang="ja-JP" sz="1219" dirty="0">
                <a:latin typeface="メイリオ" panose="020B0604030504040204" pitchFamily="50" charset="-128"/>
                <a:ea typeface="メイリオ" panose="020B0604030504040204" pitchFamily="50" charset="-128"/>
              </a:rPr>
              <a:t>継続的にスタッフの意見も吸い上げることで</a:t>
            </a:r>
            <a:r>
              <a:rPr lang="en-US" altLang="ja-JP" sz="1219" dirty="0">
                <a:latin typeface="メイリオ" panose="020B0604030504040204" pitchFamily="50" charset="-128"/>
                <a:ea typeface="メイリオ" panose="020B0604030504040204" pitchFamily="50" charset="-128"/>
              </a:rPr>
              <a:t>PDCA</a:t>
            </a:r>
            <a:r>
              <a:rPr lang="ja-JP" altLang="ja-JP" sz="1219" dirty="0">
                <a:latin typeface="メイリオ" panose="020B0604030504040204" pitchFamily="50" charset="-128"/>
                <a:ea typeface="メイリオ" panose="020B0604030504040204" pitchFamily="50" charset="-128"/>
              </a:rPr>
              <a:t>を日常的に行い、</a:t>
            </a:r>
            <a:endParaRPr lang="en-US" altLang="ja-JP" sz="1219" dirty="0">
              <a:latin typeface="メイリオ" panose="020B0604030504040204" pitchFamily="50" charset="-128"/>
              <a:ea typeface="メイリオ" panose="020B0604030504040204" pitchFamily="50" charset="-128"/>
            </a:endParaRPr>
          </a:p>
          <a:p>
            <a:pPr>
              <a:lnSpc>
                <a:spcPts val="2200"/>
              </a:lnSpc>
            </a:pPr>
            <a:r>
              <a:rPr lang="ja-JP" altLang="ja-JP" sz="1219" dirty="0">
                <a:latin typeface="メイリオ" panose="020B0604030504040204" pitchFamily="50" charset="-128"/>
                <a:ea typeface="メイリオ" panose="020B0604030504040204" pitchFamily="50" charset="-128"/>
              </a:rPr>
              <a:t>チームメンバーへの課題解決の重要性を意識づけすることで、常に業務改善を行う強いチームを作ることに尽力しました。</a:t>
            </a:r>
            <a:br>
              <a:rPr lang="en-US" altLang="ja-JP" sz="1300" dirty="0">
                <a:latin typeface="メイリオ" panose="020B0604030504040204" pitchFamily="50" charset="-128"/>
                <a:ea typeface="メイリオ" panose="020B0604030504040204" pitchFamily="50" charset="-128"/>
              </a:rPr>
            </a:br>
            <a:br>
              <a:rPr lang="en-US" altLang="ja-JP" sz="1300" dirty="0">
                <a:latin typeface="メイリオ" panose="020B0604030504040204" pitchFamily="50" charset="-128"/>
                <a:ea typeface="メイリオ" panose="020B0604030504040204" pitchFamily="50" charset="-128"/>
              </a:rPr>
            </a:br>
            <a:r>
              <a:rPr lang="ja-JP" altLang="ja-JP" sz="1544" b="1" dirty="0">
                <a:latin typeface="メイリオ" panose="020B0604030504040204" pitchFamily="50" charset="-128"/>
                <a:ea typeface="メイリオ" panose="020B0604030504040204" pitchFamily="50" charset="-128"/>
              </a:rPr>
              <a:t>運用ファーストのフロントエンド設計</a:t>
            </a:r>
          </a:p>
          <a:p>
            <a:pPr>
              <a:lnSpc>
                <a:spcPts val="2200"/>
              </a:lnSpc>
            </a:pPr>
            <a:r>
              <a:rPr lang="ja-JP" altLang="ja-JP" sz="1219" dirty="0">
                <a:latin typeface="メイリオ" panose="020B0604030504040204" pitchFamily="50" charset="-128"/>
                <a:ea typeface="メイリオ" panose="020B0604030504040204" pitchFamily="50" charset="-128"/>
              </a:rPr>
              <a:t>運用を見据え、常に拡張性の高い設計かつ運用コストの極小化を意識してフロントエンド設計を行ってきました。</a:t>
            </a:r>
          </a:p>
          <a:p>
            <a:pPr>
              <a:lnSpc>
                <a:spcPts val="2200"/>
              </a:lnSpc>
            </a:pPr>
            <a:r>
              <a:rPr lang="ja-JP" altLang="ja-JP" sz="1219" dirty="0">
                <a:latin typeface="メイリオ" panose="020B0604030504040204" pitchFamily="50" charset="-128"/>
                <a:ea typeface="メイリオ" panose="020B0604030504040204" pitchFamily="50" charset="-128"/>
              </a:rPr>
              <a:t>数十社の制作会社における制作物の品質管理を行ってきた経験が、自身および周りのスタッフの品質向上に大きく寄与しており、</a:t>
            </a:r>
            <a:endParaRPr lang="en-US" altLang="ja-JP" sz="1219" dirty="0">
              <a:latin typeface="メイリオ" panose="020B0604030504040204" pitchFamily="50" charset="-128"/>
              <a:ea typeface="メイリオ" panose="020B0604030504040204" pitchFamily="50" charset="-128"/>
            </a:endParaRPr>
          </a:p>
          <a:p>
            <a:pPr>
              <a:lnSpc>
                <a:spcPts val="2200"/>
              </a:lnSpc>
            </a:pPr>
            <a:r>
              <a:rPr lang="ja-JP" altLang="ja-JP" sz="1219" dirty="0">
                <a:latin typeface="メイリオ" panose="020B0604030504040204" pitchFamily="50" charset="-128"/>
                <a:ea typeface="メイリオ" panose="020B0604030504040204" pitchFamily="50" charset="-128"/>
              </a:rPr>
              <a:t>自分が関わった案件の品質には絶対の自信があります。</a:t>
            </a:r>
          </a:p>
        </p:txBody>
      </p:sp>
      <p:sp>
        <p:nvSpPr>
          <p:cNvPr id="4" name="テキスト プレースホルダー 2">
            <a:extLst>
              <a:ext uri="{FF2B5EF4-FFF2-40B4-BE49-F238E27FC236}">
                <a16:creationId xmlns:a16="http://schemas.microsoft.com/office/drawing/2014/main" id="{F9D87934-49D0-4E97-8F9D-AF8085E52018}"/>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a:t>
            </a:r>
            <a:r>
              <a:rPr lang="en-US" altLang="ja-JP" sz="2000" dirty="0">
                <a:solidFill>
                  <a:schemeClr val="bg1"/>
                </a:solidFill>
                <a:latin typeface="メイリオ" panose="020B0604030504040204" pitchFamily="50" charset="-128"/>
                <a:ea typeface="メイリオ" panose="020B0604030504040204" pitchFamily="50" charset="-128"/>
              </a:rPr>
              <a:t>7. </a:t>
            </a:r>
            <a:r>
              <a:rPr lang="ja-JP" altLang="en-US" sz="2000" dirty="0">
                <a:solidFill>
                  <a:schemeClr val="bg1"/>
                </a:solidFill>
                <a:latin typeface="メイリオ" panose="020B0604030504040204" pitchFamily="50" charset="-128"/>
                <a:ea typeface="メイリオ" panose="020B0604030504040204" pitchFamily="50" charset="-128"/>
              </a:rPr>
              <a:t>自己</a:t>
            </a:r>
            <a:r>
              <a:rPr lang="en-US" altLang="ja-JP" sz="2000" dirty="0">
                <a:solidFill>
                  <a:schemeClr val="bg1"/>
                </a:solidFill>
                <a:latin typeface="メイリオ" panose="020B0604030504040204" pitchFamily="50" charset="-128"/>
                <a:ea typeface="メイリオ" panose="020B0604030504040204" pitchFamily="50" charset="-128"/>
              </a:rPr>
              <a:t>PR</a:t>
            </a:r>
            <a:r>
              <a:rPr lang="ja-JP" altLang="en-US" sz="2000" dirty="0">
                <a:solidFill>
                  <a:schemeClr val="bg1"/>
                </a:solidFill>
                <a:latin typeface="メイリオ" panose="020B0604030504040204" pitchFamily="50" charset="-128"/>
                <a:ea typeface="メイリオ" panose="020B0604030504040204" pitchFamily="50" charset="-128"/>
              </a:rPr>
              <a:t>（業務上での強み・心がけてきたこと）</a:t>
            </a:r>
          </a:p>
        </p:txBody>
      </p:sp>
    </p:spTree>
    <p:extLst>
      <p:ext uri="{BB962C8B-B14F-4D97-AF65-F5344CB8AC3E}">
        <p14:creationId xmlns:p14="http://schemas.microsoft.com/office/powerpoint/2010/main" val="425055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4271430-007A-49D9-B12F-B7E9F54AB2C4}"/>
              </a:ext>
            </a:extLst>
          </p:cNvPr>
          <p:cNvSpPr/>
          <p:nvPr/>
        </p:nvSpPr>
        <p:spPr>
          <a:xfrm>
            <a:off x="322555" y="1145920"/>
            <a:ext cx="8849158" cy="5124480"/>
          </a:xfrm>
          <a:prstGeom prst="rect">
            <a:avLst/>
          </a:prstGeom>
        </p:spPr>
        <p:txBody>
          <a:bodyPr wrap="square">
            <a:spAutoFit/>
          </a:bodyPr>
          <a:lstStyle/>
          <a:p>
            <a:pPr marL="417890" indent="-417890">
              <a:lnSpc>
                <a:spcPts val="3600"/>
              </a:lnSpc>
              <a:buAutoNum type="arabicPeriod"/>
            </a:pPr>
            <a:r>
              <a:rPr lang="ja-JP" altLang="en-US" dirty="0">
                <a:latin typeface="メイリオ" panose="020B0604030504040204" pitchFamily="50" charset="-128"/>
                <a:ea typeface="メイリオ" panose="020B0604030504040204" pitchFamily="50" charset="-128"/>
              </a:rPr>
              <a:t>経歴概要</a:t>
            </a:r>
            <a:endParaRPr lang="en-US" altLang="ja-JP" dirty="0">
              <a:latin typeface="メイリオ" panose="020B0604030504040204" pitchFamily="50" charset="-128"/>
              <a:ea typeface="メイリオ" panose="020B0604030504040204" pitchFamily="50" charset="-128"/>
            </a:endParaRPr>
          </a:p>
          <a:p>
            <a:pPr marL="417890" indent="-417890">
              <a:lnSpc>
                <a:spcPts val="3600"/>
              </a:lnSpc>
              <a:buAutoNum type="arabicPeriod"/>
            </a:pPr>
            <a:r>
              <a:rPr lang="ja-JP" altLang="en-US" dirty="0">
                <a:latin typeface="メイリオ" panose="020B0604030504040204" pitchFamily="50" charset="-128"/>
                <a:ea typeface="メイリオ" panose="020B0604030504040204" pitchFamily="50" charset="-128"/>
              </a:rPr>
              <a:t>経験業務</a:t>
            </a:r>
            <a:endParaRPr lang="en-US" altLang="ja-JP" dirty="0">
              <a:latin typeface="メイリオ" panose="020B0604030504040204" pitchFamily="50" charset="-128"/>
              <a:ea typeface="メイリオ" panose="020B0604030504040204" pitchFamily="50" charset="-128"/>
            </a:endParaRPr>
          </a:p>
          <a:p>
            <a:pPr marL="417890" indent="-417890">
              <a:lnSpc>
                <a:spcPts val="3600"/>
              </a:lnSpc>
              <a:buAutoNum type="arabicPeriod"/>
            </a:pPr>
            <a:r>
              <a:rPr lang="ja-JP" altLang="en-US" dirty="0">
                <a:latin typeface="メイリオ" panose="020B0604030504040204" pitchFamily="50" charset="-128"/>
                <a:ea typeface="メイリオ" panose="020B0604030504040204" pitchFamily="50" charset="-128"/>
              </a:rPr>
              <a:t>マネジメント実績</a:t>
            </a:r>
            <a:endParaRPr lang="en-US" altLang="ja-JP" dirty="0">
              <a:latin typeface="メイリオ" panose="020B0604030504040204" pitchFamily="50" charset="-128"/>
              <a:ea typeface="メイリオ" panose="020B0604030504040204" pitchFamily="50" charset="-128"/>
            </a:endParaRPr>
          </a:p>
          <a:p>
            <a:pPr lvl="1">
              <a:lnSpc>
                <a:spcPts val="3600"/>
              </a:lnSpc>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3-1. </a:t>
            </a:r>
            <a:r>
              <a:rPr lang="ja-JP" altLang="en-US" dirty="0">
                <a:latin typeface="メイリオ" panose="020B0604030504040204" pitchFamily="50" charset="-128"/>
                <a:ea typeface="メイリオ" panose="020B0604030504040204" pitchFamily="50" charset="-128"/>
              </a:rPr>
              <a:t>オンサイト各拠点のマネジメント</a:t>
            </a:r>
            <a:endParaRPr lang="en-US" altLang="ja-JP" dirty="0">
              <a:latin typeface="メイリオ" panose="020B0604030504040204" pitchFamily="50" charset="-128"/>
              <a:ea typeface="メイリオ" panose="020B0604030504040204" pitchFamily="50" charset="-128"/>
            </a:endParaRPr>
          </a:p>
          <a:p>
            <a:pPr lvl="1">
              <a:lnSpc>
                <a:spcPts val="3600"/>
              </a:lnSpc>
            </a:pPr>
            <a:r>
              <a:rPr lang="en-US" altLang="ja-JP" dirty="0">
                <a:latin typeface="メイリオ" panose="020B0604030504040204" pitchFamily="50" charset="-128"/>
                <a:ea typeface="メイリオ" panose="020B0604030504040204" pitchFamily="50" charset="-128"/>
              </a:rPr>
              <a:t> 3-2. </a:t>
            </a:r>
            <a:r>
              <a:rPr lang="ja-JP" altLang="en-US" dirty="0">
                <a:latin typeface="メイリオ" panose="020B0604030504040204" pitchFamily="50" charset="-128"/>
                <a:ea typeface="メイリオ" panose="020B0604030504040204" pitchFamily="50" charset="-128"/>
              </a:rPr>
              <a:t>中途採用面接の参加</a:t>
            </a:r>
            <a:endParaRPr lang="en-US" altLang="ja-JP" dirty="0">
              <a:latin typeface="メイリオ" panose="020B0604030504040204" pitchFamily="50" charset="-128"/>
              <a:ea typeface="メイリオ" panose="020B0604030504040204" pitchFamily="50" charset="-128"/>
            </a:endParaRPr>
          </a:p>
          <a:p>
            <a:pPr lvl="1">
              <a:lnSpc>
                <a:spcPts val="3600"/>
              </a:lnSpc>
            </a:pPr>
            <a:r>
              <a:rPr lang="en-US" altLang="ja-JP" dirty="0">
                <a:latin typeface="メイリオ" panose="020B0604030504040204" pitchFamily="50" charset="-128"/>
                <a:ea typeface="メイリオ" panose="020B0604030504040204" pitchFamily="50" charset="-128"/>
              </a:rPr>
              <a:t> 3-3. SES</a:t>
            </a:r>
            <a:r>
              <a:rPr lang="ja-JP" altLang="en-US" dirty="0">
                <a:latin typeface="メイリオ" panose="020B0604030504040204" pitchFamily="50" charset="-128"/>
                <a:ea typeface="メイリオ" panose="020B0604030504040204" pitchFamily="50" charset="-128"/>
              </a:rPr>
              <a:t>面談による人材の選定</a:t>
            </a:r>
            <a:endParaRPr lang="en-US" altLang="ja-JP" dirty="0">
              <a:latin typeface="メイリオ" panose="020B0604030504040204" pitchFamily="50" charset="-128"/>
              <a:ea typeface="メイリオ" panose="020B0604030504040204" pitchFamily="50" charset="-128"/>
            </a:endParaRPr>
          </a:p>
          <a:p>
            <a:pPr marL="417890" indent="-417890">
              <a:lnSpc>
                <a:spcPts val="3600"/>
              </a:lnSpc>
              <a:buAutoNum type="arabicPeriod"/>
            </a:pPr>
            <a:r>
              <a:rPr lang="en-US" altLang="ja-JP" dirty="0">
                <a:latin typeface="メイリオ" panose="020B0604030504040204" pitchFamily="50" charset="-128"/>
                <a:ea typeface="メイリオ" panose="020B0604030504040204" pitchFamily="50" charset="-128"/>
              </a:rPr>
              <a:t>Web</a:t>
            </a:r>
            <a:r>
              <a:rPr lang="ja-JP" altLang="en-US" dirty="0">
                <a:latin typeface="メイリオ" panose="020B0604030504040204" pitchFamily="50" charset="-128"/>
                <a:ea typeface="メイリオ" panose="020B0604030504040204" pitchFamily="50" charset="-128"/>
              </a:rPr>
              <a:t>サイト制作実績</a:t>
            </a:r>
            <a:endParaRPr lang="en-US" altLang="ja-JP" dirty="0">
              <a:latin typeface="メイリオ" panose="020B0604030504040204" pitchFamily="50" charset="-128"/>
              <a:ea typeface="メイリオ" panose="020B0604030504040204" pitchFamily="50" charset="-128"/>
            </a:endParaRPr>
          </a:p>
          <a:p>
            <a:pPr marL="417890" indent="-417890">
              <a:lnSpc>
                <a:spcPts val="3600"/>
              </a:lnSpc>
              <a:buAutoNum type="arabicPeriod"/>
            </a:pPr>
            <a:r>
              <a:rPr lang="ja-JP" altLang="en-US" dirty="0">
                <a:latin typeface="メイリオ" panose="020B0604030504040204" pitchFamily="50" charset="-128"/>
                <a:ea typeface="メイリオ" panose="020B0604030504040204" pitchFamily="50" charset="-128"/>
              </a:rPr>
              <a:t>保有資格</a:t>
            </a:r>
            <a:endParaRPr lang="en-US" altLang="ja-JP" dirty="0">
              <a:latin typeface="メイリオ" panose="020B0604030504040204" pitchFamily="50" charset="-128"/>
              <a:ea typeface="メイリオ" panose="020B0604030504040204" pitchFamily="50" charset="-128"/>
            </a:endParaRPr>
          </a:p>
          <a:p>
            <a:pPr marL="417890" indent="-417890">
              <a:lnSpc>
                <a:spcPts val="3600"/>
              </a:lnSpc>
              <a:buAutoNum type="arabicPeriod"/>
            </a:pPr>
            <a:r>
              <a:rPr lang="ja-JP" altLang="en-US" dirty="0">
                <a:latin typeface="メイリオ" panose="020B0604030504040204" pitchFamily="50" charset="-128"/>
                <a:ea typeface="メイリオ" panose="020B0604030504040204" pitchFamily="50" charset="-128"/>
              </a:rPr>
              <a:t>保有スキル</a:t>
            </a:r>
            <a:endParaRPr lang="en-US" altLang="ja-JP" dirty="0">
              <a:latin typeface="メイリオ" panose="020B0604030504040204" pitchFamily="50" charset="-128"/>
              <a:ea typeface="メイリオ" panose="020B0604030504040204" pitchFamily="50" charset="-128"/>
            </a:endParaRPr>
          </a:p>
          <a:p>
            <a:pPr marL="417890" indent="-417890">
              <a:lnSpc>
                <a:spcPts val="3600"/>
              </a:lnSpc>
              <a:buAutoNum type="arabicPeriod"/>
            </a:pPr>
            <a:r>
              <a:rPr lang="ja-JP" altLang="en-US" dirty="0">
                <a:latin typeface="メイリオ" panose="020B0604030504040204" pitchFamily="50" charset="-128"/>
                <a:ea typeface="メイリオ" panose="020B0604030504040204" pitchFamily="50" charset="-128"/>
              </a:rPr>
              <a:t>自己</a:t>
            </a:r>
            <a:r>
              <a:rPr lang="en-US" altLang="ja-JP" dirty="0">
                <a:latin typeface="メイリオ" panose="020B0604030504040204" pitchFamily="50" charset="-128"/>
                <a:ea typeface="メイリオ" panose="020B0604030504040204" pitchFamily="50" charset="-128"/>
              </a:rPr>
              <a:t>PR</a:t>
            </a:r>
            <a:r>
              <a:rPr lang="ja-JP" altLang="en-US" dirty="0">
                <a:latin typeface="メイリオ" panose="020B0604030504040204" pitchFamily="50" charset="-128"/>
                <a:ea typeface="メイリオ" panose="020B0604030504040204" pitchFamily="50" charset="-128"/>
              </a:rPr>
              <a:t>（業務上での強み・心がけてきたこと）</a:t>
            </a:r>
            <a:endParaRPr lang="en-US" altLang="ja-JP" dirty="0">
              <a:latin typeface="メイリオ" panose="020B0604030504040204" pitchFamily="50" charset="-128"/>
              <a:ea typeface="メイリオ" panose="020B0604030504040204" pitchFamily="50" charset="-128"/>
            </a:endParaRPr>
          </a:p>
          <a:p>
            <a:pPr marL="417890" indent="-417890">
              <a:lnSpc>
                <a:spcPts val="3600"/>
              </a:lnSpc>
              <a:buAutoNum type="arabicPeriod"/>
            </a:pPr>
            <a:r>
              <a:rPr lang="ja-JP" altLang="en-US" dirty="0">
                <a:latin typeface="メイリオ" panose="020B0604030504040204" pitchFamily="50" charset="-128"/>
                <a:ea typeface="メイリオ" panose="020B0604030504040204" pitchFamily="50" charset="-128"/>
              </a:rPr>
              <a:t>今後の展望</a:t>
            </a:r>
            <a:endParaRPr lang="en-US" altLang="ja-JP" dirty="0">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val="152860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1CCA191-8A82-4B19-BF71-202CC35446D8}"/>
              </a:ext>
            </a:extLst>
          </p:cNvPr>
          <p:cNvSpPr/>
          <p:nvPr/>
        </p:nvSpPr>
        <p:spPr>
          <a:xfrm>
            <a:off x="260494" y="1122453"/>
            <a:ext cx="9548524" cy="5438668"/>
          </a:xfrm>
          <a:prstGeom prst="rect">
            <a:avLst/>
          </a:prstGeom>
        </p:spPr>
        <p:txBody>
          <a:bodyPr wrap="square">
            <a:spAutoFit/>
          </a:bodyPr>
          <a:lstStyle/>
          <a:p>
            <a:pPr>
              <a:lnSpc>
                <a:spcPts val="2763"/>
              </a:lnSpc>
            </a:pP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現在の業務であるオンサイトビジネスにおけるスタッフのマネジメント・社内における体制・人材調整業務を通し、</a:t>
            </a:r>
            <a:endParaRPr lang="ja-JP" altLang="ja-JP" sz="13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今後はより人事領域に深く関わって仕事をしていきたいと考えています。</a:t>
            </a:r>
            <a:br>
              <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主なきっかけは、中途採用面談や</a:t>
            </a:r>
            <a:r>
              <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面談で採用したスタッフが着任後に活躍している姿を目にした際、</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これ以上ない喜びを感じ、今後は「このフィールドを自身の仕事の中心にしていきたい」という強い思いを実感したことです。</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endParaRPr lang="ja-JP" altLang="ja-JP" sz="13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現業務ではスタッフのマネジメントをするとともに、多くの法人顧客との折衝経験も重ねてまいりました。</a:t>
            </a:r>
            <a:endParaRPr lang="ja-JP" altLang="ja-JP" sz="13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これらの経験から得た「交渉スキル・対人コミュニケーションスキル」</a:t>
            </a: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および</a:t>
            </a: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中途採用面接への参加や</a:t>
            </a:r>
            <a:r>
              <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面談を通して得た経験は、</a:t>
            </a: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人事領域でも貢献できるかと存じます。</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自己研鑽および人事領域の理解を深めるため、資格取得（メンタルヘルスマネジメント検定、人事総務検定）も致しました。</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br>
              <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制作におけるフロントエンド経験を通して獲得した</a:t>
            </a:r>
            <a:r>
              <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IT</a:t>
            </a: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スキル・業務効率化スキル・</a:t>
            </a: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キャッチアップスキル・</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現場でのスタッフマネジメントスキル・</a:t>
            </a: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a:t>
            </a:r>
            <a:r>
              <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面談を通して得た人材の目利きスキルを、</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今後は人事領域で存分に生かしていく所存です</a:t>
            </a: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が、</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まずは制作技術を生かしながら、少しずつ人事領域にシフトしていくなど柔軟に立ち回ることも想定しております。</a:t>
            </a:r>
            <a:endParaRPr lang="en-US" altLang="ja-JP"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763"/>
              </a:lnSpc>
            </a:pPr>
            <a:r>
              <a:rPr lang="ja-JP" altLang="en-US" sz="13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どうぞよろしくお願いいたします。</a:t>
            </a:r>
            <a:endParaRPr lang="ja-JP" altLang="ja-JP" sz="1300" kern="1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 name="テキスト プレースホルダー 2">
            <a:extLst>
              <a:ext uri="{FF2B5EF4-FFF2-40B4-BE49-F238E27FC236}">
                <a16:creationId xmlns:a16="http://schemas.microsoft.com/office/drawing/2014/main" id="{76838643-EB4E-4776-BCFE-85064E94EE6F}"/>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a:t>
            </a:r>
            <a:r>
              <a:rPr lang="en-US" altLang="ja-JP" sz="2000" dirty="0">
                <a:solidFill>
                  <a:schemeClr val="bg1"/>
                </a:solidFill>
                <a:latin typeface="メイリオ" panose="020B0604030504040204" pitchFamily="50" charset="-128"/>
                <a:ea typeface="メイリオ" panose="020B0604030504040204" pitchFamily="50" charset="-128"/>
              </a:rPr>
              <a:t>8. </a:t>
            </a:r>
            <a:r>
              <a:rPr lang="ja-JP" altLang="en-US" sz="2000" dirty="0">
                <a:solidFill>
                  <a:schemeClr val="bg1"/>
                </a:solidFill>
                <a:latin typeface="メイリオ" panose="020B0604030504040204" pitchFamily="50" charset="-128"/>
                <a:ea typeface="メイリオ" panose="020B0604030504040204" pitchFamily="50" charset="-128"/>
              </a:rPr>
              <a:t>今後の展望</a:t>
            </a:r>
          </a:p>
        </p:txBody>
      </p:sp>
    </p:spTree>
    <p:extLst>
      <p:ext uri="{BB962C8B-B14F-4D97-AF65-F5344CB8AC3E}">
        <p14:creationId xmlns:p14="http://schemas.microsoft.com/office/powerpoint/2010/main" val="206490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1CCA191-8A82-4B19-BF71-202CC35446D8}"/>
              </a:ext>
            </a:extLst>
          </p:cNvPr>
          <p:cNvSpPr/>
          <p:nvPr/>
        </p:nvSpPr>
        <p:spPr>
          <a:xfrm>
            <a:off x="242888" y="1196345"/>
            <a:ext cx="9594056" cy="1732462"/>
          </a:xfrm>
          <a:prstGeom prst="rect">
            <a:avLst/>
          </a:prstGeom>
        </p:spPr>
        <p:txBody>
          <a:bodyPr wrap="square">
            <a:spAutoFit/>
          </a:bodyPr>
          <a:lstStyle/>
          <a:p>
            <a:pPr>
              <a:lnSpc>
                <a:spcPts val="3250"/>
              </a:lnSpc>
            </a:pPr>
            <a:r>
              <a:rPr lang="ja-JP" altLang="en-US"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キャリアの大半は</a:t>
            </a:r>
            <a:r>
              <a:rPr lang="en-US" altLang="ja-JP"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サイト制作会社にて、フロントエンドエンジニアとして制作業務を経験してまいりました。</a:t>
            </a:r>
          </a:p>
          <a:p>
            <a:pPr>
              <a:lnSpc>
                <a:spcPts val="3250"/>
              </a:lnSpc>
            </a:pPr>
            <a:r>
              <a:rPr lang="ja-JP" altLang="en-US"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現在は実制作からは一歩引き、オンサイト（業務委託による常駐支援）を扱う部門のマネージャーとして、</a:t>
            </a:r>
          </a:p>
          <a:p>
            <a:pPr>
              <a:lnSpc>
                <a:spcPts val="3250"/>
              </a:lnSpc>
            </a:pPr>
            <a:r>
              <a:rPr lang="ja-JP" altLang="en-US"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各チームのマネジメントをしながら体制構築、社内人材調整、</a:t>
            </a:r>
            <a:r>
              <a:rPr lang="en-US" altLang="ja-JP"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面談、顧客窓口、人材教育、中途採用など、</a:t>
            </a:r>
            <a:endParaRPr lang="en-US" altLang="ja-JP"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3250"/>
              </a:lnSpc>
            </a:pPr>
            <a:r>
              <a:rPr lang="ja-JP" altLang="en-US" sz="138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多岐に渡って業務対応しております。</a:t>
            </a:r>
          </a:p>
        </p:txBody>
      </p:sp>
      <p:sp>
        <p:nvSpPr>
          <p:cNvPr id="4" name="正方形/長方形 3">
            <a:extLst>
              <a:ext uri="{FF2B5EF4-FFF2-40B4-BE49-F238E27FC236}">
                <a16:creationId xmlns:a16="http://schemas.microsoft.com/office/drawing/2014/main" id="{AFE5DCAB-DC2A-4BA7-9BF5-CF261BB9CBFE}"/>
              </a:ext>
            </a:extLst>
          </p:cNvPr>
          <p:cNvSpPr/>
          <p:nvPr/>
        </p:nvSpPr>
        <p:spPr>
          <a:xfrm>
            <a:off x="242887" y="3351296"/>
            <a:ext cx="6908007" cy="3050450"/>
          </a:xfrm>
          <a:prstGeom prst="rect">
            <a:avLst/>
          </a:prstGeom>
        </p:spPr>
        <p:txBody>
          <a:bodyPr wrap="square">
            <a:spAutoFit/>
          </a:bodyPr>
          <a:lstStyle/>
          <a:p>
            <a:pPr>
              <a:lnSpc>
                <a:spcPts val="2600"/>
              </a:lnSpc>
            </a:pPr>
            <a:r>
              <a:rPr lang="ja-JP" altLang="en-US" sz="1544"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略歴</a:t>
            </a:r>
          </a:p>
          <a:p>
            <a:pPr>
              <a:lnSpc>
                <a:spcPts val="2600"/>
              </a:lnSpc>
            </a:pP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03</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立教大学法学部法学科卒業</a:t>
            </a:r>
            <a:b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04</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アフラック入社　営業部門へ配属</a:t>
            </a:r>
            <a:endPar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600"/>
              </a:lnSpc>
            </a:pP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12</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アフラック退職</a:t>
            </a:r>
            <a:endPar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600"/>
              </a:lnSpc>
            </a:pP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2007</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03</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株式会社イージーゲート入社　制作部門へ配属</a:t>
            </a:r>
            <a:endPar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600"/>
              </a:lnSpc>
            </a:pP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2008</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05</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株式会社イージーゲート退職</a:t>
            </a:r>
            <a:endPar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600"/>
              </a:lnSpc>
            </a:pP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2008</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05</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株式会社ミツエーリンクス入社　本社制作部門へ配属</a:t>
            </a:r>
            <a:endPar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600"/>
              </a:lnSpc>
            </a:pP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2011</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11</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キリンホールディングス様オンサイト勤務開始（チーム立ち上げより参画）</a:t>
            </a:r>
            <a:endPar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600"/>
              </a:lnSpc>
            </a:pP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2019</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01</a:t>
            </a:r>
            <a:r>
              <a:rPr lang="ja-JP" altLang="en-US"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オンサイト部門マネージャーに着任～現在に至る</a:t>
            </a:r>
            <a:endParaRPr lang="en-US" altLang="ja-JP" sz="1056"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8" name="テキスト プレースホルダー 2">
            <a:extLst>
              <a:ext uri="{FF2B5EF4-FFF2-40B4-BE49-F238E27FC236}">
                <a16:creationId xmlns:a16="http://schemas.microsoft.com/office/drawing/2014/main" id="{A37E0539-6F2D-4F10-A8D7-041F6DB52C96}"/>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1. </a:t>
            </a:r>
            <a:r>
              <a:rPr lang="ja-JP" altLang="en-US" sz="2000" dirty="0">
                <a:solidFill>
                  <a:schemeClr val="bg1"/>
                </a:solidFill>
                <a:latin typeface="メイリオ" panose="020B0604030504040204" pitchFamily="50" charset="-128"/>
                <a:ea typeface="メイリオ" panose="020B0604030504040204" pitchFamily="50" charset="-128"/>
              </a:rPr>
              <a:t>経歴概要</a:t>
            </a:r>
          </a:p>
        </p:txBody>
      </p:sp>
    </p:spTree>
    <p:extLst>
      <p:ext uri="{BB962C8B-B14F-4D97-AF65-F5344CB8AC3E}">
        <p14:creationId xmlns:p14="http://schemas.microsoft.com/office/powerpoint/2010/main" val="192817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1CCA191-8A82-4B19-BF71-202CC35446D8}"/>
              </a:ext>
            </a:extLst>
          </p:cNvPr>
          <p:cNvSpPr/>
          <p:nvPr/>
        </p:nvSpPr>
        <p:spPr>
          <a:xfrm>
            <a:off x="254364" y="1345326"/>
            <a:ext cx="4698635" cy="2958090"/>
          </a:xfrm>
          <a:prstGeom prst="rect">
            <a:avLst/>
          </a:prstGeom>
          <a:solidFill>
            <a:schemeClr val="accent5">
              <a:lumMod val="20000"/>
              <a:lumOff val="80000"/>
            </a:schemeClr>
          </a:solidFill>
        </p:spPr>
        <p:txBody>
          <a:bodyPr wrap="square" lIns="144000" tIns="108000" rIns="90000" bIns="108000">
            <a:spAutoFit/>
          </a:bodyPr>
          <a:lstStyle/>
          <a:p>
            <a:pPr>
              <a:lnSpc>
                <a:spcPts val="2438"/>
              </a:lnSpc>
            </a:pPr>
            <a:r>
              <a:rPr lang="ja-JP" altLang="en-US" sz="1544"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マネジメント業務</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採用面談、中途採用面接</a:t>
            </a:r>
            <a:endPar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・新人スタッフ教育</a:t>
            </a:r>
            <a:endPar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・オンサイトビジネスの営業窓口対応</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・オンサイト各チームのマネジメント</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・オンサイト人材配置における社内調整</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・マニュアル等各種ドキュメント作成</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・新卒研修へのスポットでの参加</a:t>
            </a:r>
            <a:endPar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・案件管理、スタッフ稼働管理</a:t>
            </a:r>
          </a:p>
        </p:txBody>
      </p:sp>
      <p:sp>
        <p:nvSpPr>
          <p:cNvPr id="9" name="テキスト プレースホルダー 2">
            <a:extLst>
              <a:ext uri="{FF2B5EF4-FFF2-40B4-BE49-F238E27FC236}">
                <a16:creationId xmlns:a16="http://schemas.microsoft.com/office/drawing/2014/main" id="{7FB3ABE3-8874-4FB4-848F-F4409A2A9943}"/>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2. </a:t>
            </a:r>
            <a:r>
              <a:rPr lang="ja-JP" altLang="en-US" sz="2000" dirty="0">
                <a:solidFill>
                  <a:schemeClr val="bg1"/>
                </a:solidFill>
                <a:latin typeface="メイリオ" panose="020B0604030504040204" pitchFamily="50" charset="-128"/>
                <a:ea typeface="メイリオ" panose="020B0604030504040204" pitchFamily="50" charset="-128"/>
              </a:rPr>
              <a:t>経験業務</a:t>
            </a:r>
          </a:p>
        </p:txBody>
      </p:sp>
      <p:sp>
        <p:nvSpPr>
          <p:cNvPr id="11" name="正方形/長方形 10">
            <a:extLst>
              <a:ext uri="{FF2B5EF4-FFF2-40B4-BE49-F238E27FC236}">
                <a16:creationId xmlns:a16="http://schemas.microsoft.com/office/drawing/2014/main" id="{53F23C44-E2CC-4F33-A95B-ECFA805215E3}"/>
              </a:ext>
            </a:extLst>
          </p:cNvPr>
          <p:cNvSpPr/>
          <p:nvPr/>
        </p:nvSpPr>
        <p:spPr>
          <a:xfrm>
            <a:off x="5082309" y="1345326"/>
            <a:ext cx="4569328" cy="2958090"/>
          </a:xfrm>
          <a:prstGeom prst="rect">
            <a:avLst/>
          </a:prstGeom>
          <a:solidFill>
            <a:schemeClr val="accent5">
              <a:lumMod val="20000"/>
              <a:lumOff val="80000"/>
            </a:schemeClr>
          </a:solidFill>
        </p:spPr>
        <p:txBody>
          <a:bodyPr wrap="square" lIns="144000" tIns="108000" rIns="90000" bIns="108000">
            <a:spAutoFit/>
          </a:bodyPr>
          <a:lstStyle/>
          <a:p>
            <a:pPr>
              <a:lnSpc>
                <a:spcPts val="2438"/>
              </a:lnSpc>
            </a:pPr>
            <a:r>
              <a:rPr lang="en-US" altLang="ja-JP" sz="1544"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544"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サイト制作業務</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サイトフロントエンド設計</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サイトデザイン</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サイト運用</a:t>
            </a:r>
            <a:endPar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438"/>
              </a:lnSpc>
            </a:pPr>
            <a:endPar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438"/>
              </a:lnSpc>
            </a:pPr>
            <a:endPar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438"/>
              </a:lnSpc>
            </a:pPr>
            <a:endPar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438"/>
              </a:lnSpc>
            </a:pPr>
            <a:endParaRPr lang="en-US" altLang="ja-JP"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a:lnSpc>
                <a:spcPts val="2438"/>
              </a:lnSpc>
            </a:pPr>
            <a:endPar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2" name="正方形/長方形 11">
            <a:extLst>
              <a:ext uri="{FF2B5EF4-FFF2-40B4-BE49-F238E27FC236}">
                <a16:creationId xmlns:a16="http://schemas.microsoft.com/office/drawing/2014/main" id="{691B8C14-78F3-44D0-83C4-3A16108E909F}"/>
              </a:ext>
            </a:extLst>
          </p:cNvPr>
          <p:cNvSpPr/>
          <p:nvPr/>
        </p:nvSpPr>
        <p:spPr>
          <a:xfrm>
            <a:off x="254364" y="4424040"/>
            <a:ext cx="4698635" cy="1726984"/>
          </a:xfrm>
          <a:prstGeom prst="rect">
            <a:avLst/>
          </a:prstGeom>
          <a:solidFill>
            <a:schemeClr val="accent5">
              <a:lumMod val="20000"/>
              <a:lumOff val="80000"/>
            </a:schemeClr>
          </a:solidFill>
        </p:spPr>
        <p:txBody>
          <a:bodyPr wrap="square" lIns="144000" tIns="108000" rIns="90000" bIns="108000">
            <a:spAutoFit/>
          </a:bodyPr>
          <a:lstStyle/>
          <a:p>
            <a:pPr>
              <a:lnSpc>
                <a:spcPts val="2438"/>
              </a:lnSpc>
            </a:pPr>
            <a:r>
              <a:rPr lang="ja-JP" altLang="en-US" sz="1544"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営業業務</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・見積注文対応</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・納品処理（検収処理）対応</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・請求書送付</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・提案書作成</a:t>
            </a:r>
          </a:p>
        </p:txBody>
      </p:sp>
      <p:sp>
        <p:nvSpPr>
          <p:cNvPr id="13" name="正方形/長方形 12">
            <a:extLst>
              <a:ext uri="{FF2B5EF4-FFF2-40B4-BE49-F238E27FC236}">
                <a16:creationId xmlns:a16="http://schemas.microsoft.com/office/drawing/2014/main" id="{4FC3190A-47A1-4FE4-AD24-5A5A515F9B75}"/>
              </a:ext>
            </a:extLst>
          </p:cNvPr>
          <p:cNvSpPr/>
          <p:nvPr/>
        </p:nvSpPr>
        <p:spPr>
          <a:xfrm>
            <a:off x="5082309" y="4424040"/>
            <a:ext cx="4569327" cy="1726984"/>
          </a:xfrm>
          <a:prstGeom prst="rect">
            <a:avLst/>
          </a:prstGeom>
          <a:solidFill>
            <a:schemeClr val="accent5">
              <a:lumMod val="20000"/>
              <a:lumOff val="80000"/>
            </a:schemeClr>
          </a:solidFill>
        </p:spPr>
        <p:txBody>
          <a:bodyPr wrap="square" lIns="144000" tIns="108000" rIns="90000" bIns="108000">
            <a:spAutoFit/>
          </a:bodyPr>
          <a:lstStyle/>
          <a:p>
            <a:pPr>
              <a:lnSpc>
                <a:spcPts val="2438"/>
              </a:lnSpc>
            </a:pPr>
            <a:r>
              <a:rPr lang="en-US" altLang="ja-JP" sz="1544"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544"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サイト運用ディレクション</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・タスク管理</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・案件スケジュール調整</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・窓口対応</a:t>
            </a:r>
          </a:p>
          <a:p>
            <a:pPr>
              <a:lnSpc>
                <a:spcPts val="2438"/>
              </a:lnSpc>
            </a:pPr>
            <a:r>
              <a:rPr lang="ja-JP" altLang="en-US" sz="1219"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・制作担当者のアサイン</a:t>
            </a:r>
          </a:p>
        </p:txBody>
      </p:sp>
    </p:spTree>
    <p:extLst>
      <p:ext uri="{BB962C8B-B14F-4D97-AF65-F5344CB8AC3E}">
        <p14:creationId xmlns:p14="http://schemas.microsoft.com/office/powerpoint/2010/main" val="60867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68F3-58A7-40AB-BD2E-6E4E688881DE}"/>
              </a:ext>
            </a:extLst>
          </p:cNvPr>
          <p:cNvSpPr>
            <a:spLocks noGrp="1"/>
          </p:cNvSpPr>
          <p:nvPr>
            <p:ph type="ctrTitle"/>
          </p:nvPr>
        </p:nvSpPr>
        <p:spPr>
          <a:xfrm>
            <a:off x="316707" y="3050384"/>
            <a:ext cx="4412456" cy="430112"/>
          </a:xfrm>
        </p:spPr>
        <p:txBody>
          <a:bodyPr>
            <a:normAutofit fontScale="90000"/>
          </a:bodyPr>
          <a:lstStyle/>
          <a:p>
            <a:pPr algn="l"/>
            <a:r>
              <a:rPr lang="en-US" altLang="ja-JP" sz="2438" dirty="0">
                <a:latin typeface="メイリオ" panose="020B0604030504040204" pitchFamily="50" charset="-128"/>
                <a:ea typeface="メイリオ" panose="020B0604030504040204" pitchFamily="50" charset="-128"/>
              </a:rPr>
              <a:t>3. </a:t>
            </a:r>
            <a:r>
              <a:rPr lang="ja-JP" altLang="en-US" sz="2438" dirty="0">
                <a:latin typeface="メイリオ" panose="020B0604030504040204" pitchFamily="50" charset="-128"/>
                <a:ea typeface="メイリオ" panose="020B0604030504040204" pitchFamily="50" charset="-128"/>
              </a:rPr>
              <a:t>マネジメント実績</a:t>
            </a:r>
          </a:p>
        </p:txBody>
      </p:sp>
      <p:cxnSp>
        <p:nvCxnSpPr>
          <p:cNvPr id="4" name="直線コネクタ 3">
            <a:extLst>
              <a:ext uri="{FF2B5EF4-FFF2-40B4-BE49-F238E27FC236}">
                <a16:creationId xmlns:a16="http://schemas.microsoft.com/office/drawing/2014/main" id="{C8613ED2-39DE-42BB-B3C9-4A033A7F3BDF}"/>
              </a:ext>
            </a:extLst>
          </p:cNvPr>
          <p:cNvCxnSpPr>
            <a:cxnSpLocks/>
          </p:cNvCxnSpPr>
          <p:nvPr/>
        </p:nvCxnSpPr>
        <p:spPr>
          <a:xfrm>
            <a:off x="378620" y="3509069"/>
            <a:ext cx="9122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29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29">
            <a:extLst>
              <a:ext uri="{FF2B5EF4-FFF2-40B4-BE49-F238E27FC236}">
                <a16:creationId xmlns:a16="http://schemas.microsoft.com/office/drawing/2014/main" id="{952BA23C-F37F-4E98-9804-1AA2819C742C}"/>
              </a:ext>
            </a:extLst>
          </p:cNvPr>
          <p:cNvSpPr/>
          <p:nvPr/>
        </p:nvSpPr>
        <p:spPr bwMode="auto">
          <a:xfrm flipV="1">
            <a:off x="6472237" y="1358447"/>
            <a:ext cx="3128964" cy="49810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BD5D9800-D5DE-4C81-9E6D-E7FF06AF78DD}"/>
              </a:ext>
            </a:extLst>
          </p:cNvPr>
          <p:cNvSpPr/>
          <p:nvPr/>
        </p:nvSpPr>
        <p:spPr>
          <a:xfrm>
            <a:off x="6557965" y="4842966"/>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8" name="正方形/長方形 7">
            <a:extLst>
              <a:ext uri="{FF2B5EF4-FFF2-40B4-BE49-F238E27FC236}">
                <a16:creationId xmlns:a16="http://schemas.microsoft.com/office/drawing/2014/main" id="{02B2D974-8235-492C-8E76-21C86B8573A0}"/>
              </a:ext>
            </a:extLst>
          </p:cNvPr>
          <p:cNvSpPr/>
          <p:nvPr/>
        </p:nvSpPr>
        <p:spPr>
          <a:xfrm>
            <a:off x="6550822" y="461783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14" name="正方形/長方形 13">
            <a:extLst>
              <a:ext uri="{FF2B5EF4-FFF2-40B4-BE49-F238E27FC236}">
                <a16:creationId xmlns:a16="http://schemas.microsoft.com/office/drawing/2014/main" id="{4F2E252D-DA0E-4B28-B40E-2DD8BE71339C}"/>
              </a:ext>
            </a:extLst>
          </p:cNvPr>
          <p:cNvSpPr/>
          <p:nvPr/>
        </p:nvSpPr>
        <p:spPr>
          <a:xfrm>
            <a:off x="6546060" y="5206003"/>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使用スキル・ツール</a:t>
            </a:r>
          </a:p>
        </p:txBody>
      </p:sp>
      <p:sp>
        <p:nvSpPr>
          <p:cNvPr id="15" name="正方形/長方形 14">
            <a:extLst>
              <a:ext uri="{FF2B5EF4-FFF2-40B4-BE49-F238E27FC236}">
                <a16:creationId xmlns:a16="http://schemas.microsoft.com/office/drawing/2014/main" id="{D698A7B7-788D-40C7-AC50-E8C8EB38FD39}"/>
              </a:ext>
            </a:extLst>
          </p:cNvPr>
          <p:cNvSpPr/>
          <p:nvPr/>
        </p:nvSpPr>
        <p:spPr>
          <a:xfrm>
            <a:off x="6543678" y="1641287"/>
            <a:ext cx="3414712"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オンサイトビジネスを扱う部門のマネージャーとして、</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各オンサイトチーム（合計約</a:t>
            </a:r>
            <a:r>
              <a:rPr lang="en-US" altLang="ja-JP" sz="975" dirty="0">
                <a:latin typeface="メイリオ" panose="020B0604030504040204" pitchFamily="50" charset="-128"/>
                <a:ea typeface="メイリオ" panose="020B0604030504040204" pitchFamily="50" charset="-128"/>
              </a:rPr>
              <a:t>40</a:t>
            </a:r>
            <a:r>
              <a:rPr lang="ja-JP" altLang="en-US" sz="975" dirty="0">
                <a:latin typeface="メイリオ" panose="020B0604030504040204" pitchFamily="50" charset="-128"/>
                <a:ea typeface="メイリオ" panose="020B0604030504040204" pitchFamily="50" charset="-128"/>
              </a:rPr>
              <a:t>名）のマネジメント</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および営業顧客窓口を対応</a:t>
            </a:r>
            <a:endParaRPr lang="en-US" altLang="ja-JP" sz="975" dirty="0">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C782106B-85A8-48B1-BC0C-07C1E29C72F5}"/>
              </a:ext>
            </a:extLst>
          </p:cNvPr>
          <p:cNvSpPr/>
          <p:nvPr/>
        </p:nvSpPr>
        <p:spPr>
          <a:xfrm>
            <a:off x="6536535" y="140970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17" name="正方形/長方形 16">
            <a:extLst>
              <a:ext uri="{FF2B5EF4-FFF2-40B4-BE49-F238E27FC236}">
                <a16:creationId xmlns:a16="http://schemas.microsoft.com/office/drawing/2014/main" id="{21CACE61-089E-4F5C-96DB-F3FBCAF5557F}"/>
              </a:ext>
            </a:extLst>
          </p:cNvPr>
          <p:cNvSpPr/>
          <p:nvPr/>
        </p:nvSpPr>
        <p:spPr bwMode="auto">
          <a:xfrm>
            <a:off x="7504515" y="552406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Git</a:t>
            </a:r>
          </a:p>
        </p:txBody>
      </p:sp>
      <p:sp>
        <p:nvSpPr>
          <p:cNvPr id="21" name="正方形/長方形 20">
            <a:extLst>
              <a:ext uri="{FF2B5EF4-FFF2-40B4-BE49-F238E27FC236}">
                <a16:creationId xmlns:a16="http://schemas.microsoft.com/office/drawing/2014/main" id="{9A7F2290-E2C6-4D49-907A-9FDC5A243191}"/>
              </a:ext>
            </a:extLst>
          </p:cNvPr>
          <p:cNvSpPr/>
          <p:nvPr/>
        </p:nvSpPr>
        <p:spPr bwMode="auto">
          <a:xfrm>
            <a:off x="6646072" y="5532898"/>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Backlog</a:t>
            </a:r>
          </a:p>
        </p:txBody>
      </p:sp>
      <p:sp>
        <p:nvSpPr>
          <p:cNvPr id="22" name="正方形/長方形 21">
            <a:extLst>
              <a:ext uri="{FF2B5EF4-FFF2-40B4-BE49-F238E27FC236}">
                <a16:creationId xmlns:a16="http://schemas.microsoft.com/office/drawing/2014/main" id="{03835005-79B5-4A9F-8065-EE24CE612251}"/>
              </a:ext>
            </a:extLst>
          </p:cNvPr>
          <p:cNvSpPr/>
          <p:nvPr/>
        </p:nvSpPr>
        <p:spPr bwMode="auto">
          <a:xfrm>
            <a:off x="8362958" y="5524064"/>
            <a:ext cx="806054" cy="194503"/>
          </a:xfrm>
          <a:prstGeom prst="rect">
            <a:avLst/>
          </a:prstGeom>
          <a:solidFill>
            <a:schemeClr val="accent1"/>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a:lstStyle>
          <a:p>
            <a:pPr algn="ctr" defTabSz="777737"/>
            <a:r>
              <a:rPr lang="en-US" altLang="ja-JP" sz="800" dirty="0">
                <a:solidFill>
                  <a:schemeClr val="bg1"/>
                </a:solidFill>
                <a:latin typeface="メイリオ" pitchFamily="50" charset="-128"/>
                <a:ea typeface="メイリオ" pitchFamily="50" charset="-128"/>
                <a:cs typeface="メイリオ" pitchFamily="50" charset="-128"/>
              </a:rPr>
              <a:t>Office</a:t>
            </a:r>
            <a:r>
              <a:rPr lang="ja-JP" altLang="en-US" sz="800" dirty="0">
                <a:solidFill>
                  <a:schemeClr val="bg1"/>
                </a:solidFill>
                <a:latin typeface="メイリオ" pitchFamily="50" charset="-128"/>
                <a:ea typeface="メイリオ" pitchFamily="50" charset="-128"/>
                <a:cs typeface="メイリオ" pitchFamily="50" charset="-128"/>
              </a:rPr>
              <a:t>ソフト</a:t>
            </a:r>
            <a:endParaRPr lang="en-US" altLang="ja-JP" sz="800" dirty="0">
              <a:solidFill>
                <a:schemeClr val="bg1"/>
              </a:solidFill>
              <a:latin typeface="メイリオ" pitchFamily="50" charset="-128"/>
              <a:ea typeface="メイリオ" pitchFamily="50" charset="-128"/>
              <a:cs typeface="メイリオ" pitchFamily="50" charset="-128"/>
            </a:endParaRPr>
          </a:p>
        </p:txBody>
      </p:sp>
      <p:sp>
        <p:nvSpPr>
          <p:cNvPr id="26" name="正方形/長方形 25">
            <a:extLst>
              <a:ext uri="{FF2B5EF4-FFF2-40B4-BE49-F238E27FC236}">
                <a16:creationId xmlns:a16="http://schemas.microsoft.com/office/drawing/2014/main" id="{50FB859A-05DC-4687-A883-8EE8D49C8E16}"/>
              </a:ext>
            </a:extLst>
          </p:cNvPr>
          <p:cNvSpPr/>
          <p:nvPr/>
        </p:nvSpPr>
        <p:spPr>
          <a:xfrm>
            <a:off x="242894" y="1256456"/>
            <a:ext cx="4243383" cy="2510303"/>
          </a:xfrm>
          <a:prstGeom prst="rect">
            <a:avLst/>
          </a:prstGeom>
        </p:spPr>
        <p:txBody>
          <a:bodyPr wrap="square">
            <a:spAutoFit/>
          </a:bodyPr>
          <a:lstStyle/>
          <a:p>
            <a:pPr>
              <a:lnSpc>
                <a:spcPts val="1900"/>
              </a:lnSpc>
            </a:pPr>
            <a:r>
              <a:rPr lang="ja-JP" altLang="en-US" sz="13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主な案件</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富士ゼロックス様（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5</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楽天銀行様（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楽天証券様（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Edy</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900"/>
              </a:lnSpc>
              <a:buFont typeface="Arial" panose="020B0604020202020204" pitchFamily="34" charset="0"/>
              <a:buChar char="•"/>
            </a:pP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証券様（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4</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住信</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ネット銀行様（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イオン銀行様（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ソニーネットワークコミュニケーションズ様（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9</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学校法人立教学院様（</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p:txBody>
      </p:sp>
      <p:sp>
        <p:nvSpPr>
          <p:cNvPr id="27" name="正方形/長方形 26">
            <a:extLst>
              <a:ext uri="{FF2B5EF4-FFF2-40B4-BE49-F238E27FC236}">
                <a16:creationId xmlns:a16="http://schemas.microsoft.com/office/drawing/2014/main" id="{02886E57-E271-45BE-8E42-BC200CAA1155}"/>
              </a:ext>
            </a:extLst>
          </p:cNvPr>
          <p:cNvSpPr/>
          <p:nvPr/>
        </p:nvSpPr>
        <p:spPr>
          <a:xfrm>
            <a:off x="6557963" y="2397248"/>
            <a:ext cx="3067048" cy="2130391"/>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主な業務</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体制構築／変更における社内人材調整</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新規オンサイト案件の体制（人材）提案</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個別受託案件の営業窓口</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受発注、検収、請求書対応</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各スタッフのマネジメント、人事考課</a:t>
            </a: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契約における人材面接（</a:t>
            </a: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100</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名以上実施）</a:t>
            </a:r>
            <a:endPar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契約スタッフの契約管理</a:t>
            </a: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個別契約書締結対応</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中途採用面接</a:t>
            </a:r>
          </a:p>
        </p:txBody>
      </p:sp>
      <p:sp>
        <p:nvSpPr>
          <p:cNvPr id="28" name="正方形/長方形 27">
            <a:extLst>
              <a:ext uri="{FF2B5EF4-FFF2-40B4-BE49-F238E27FC236}">
                <a16:creationId xmlns:a16="http://schemas.microsoft.com/office/drawing/2014/main" id="{4016CED8-465B-46A2-A5B1-D69828A36FF2}"/>
              </a:ext>
            </a:extLst>
          </p:cNvPr>
          <p:cNvSpPr/>
          <p:nvPr/>
        </p:nvSpPr>
        <p:spPr>
          <a:xfrm>
            <a:off x="242892" y="3824956"/>
            <a:ext cx="6102490" cy="2753959"/>
          </a:xfrm>
          <a:prstGeom prst="rect">
            <a:avLst/>
          </a:prstGeom>
        </p:spPr>
        <p:txBody>
          <a:bodyPr wrap="square">
            <a:spAutoFit/>
          </a:bodyPr>
          <a:lstStyle/>
          <a:p>
            <a:pPr>
              <a:lnSpc>
                <a:spcPts val="1900"/>
              </a:lnSpc>
            </a:pPr>
            <a:r>
              <a:rPr lang="ja-JP" altLang="en-US" sz="13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主な実績</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常駐デザイナーの</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名増員（イオン銀行様）</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常駐デザイナーの</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名増員（楽天証券様）</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中途採用面談参加による中途デザイナーの人材獲得</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常駐チームの体制安定化への貢献（全オンサイトチーム）</a:t>
            </a:r>
          </a:p>
          <a:p>
            <a:pPr marL="232161" indent="-232161">
              <a:lnSpc>
                <a:spcPts val="1900"/>
              </a:lnSpc>
              <a:buFont typeface="Arial" panose="020B0604020202020204" pitchFamily="34" charset="0"/>
              <a:buChar char="•"/>
            </a:pP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面談による採用成功率向上＝現場への人材マッチ率向上</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独自のスキルアップ施策による常駐スタッフの制作スキル向上</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顧客との交渉による固定委託費用のアップ：</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300</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370</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万（住信</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ネット銀行様）</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外注スタッフ仕入れ費用のコストカット</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└社内、オンサイトチーム、顧客などの関係各所と調整しプロパーへのリプレイスを実施</a:t>
            </a:r>
          </a:p>
          <a:p>
            <a:pPr marL="232161" indent="-232161">
              <a:lnSpc>
                <a:spcPts val="1900"/>
              </a:lnSpc>
              <a:buFont typeface="Arial" panose="020B0604020202020204" pitchFamily="34" charset="0"/>
              <a:buChar char="•"/>
            </a:pP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└年間約</a:t>
            </a:r>
            <a:r>
              <a:rPr lang="en-US" altLang="ja-JP"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3,000</a:t>
            </a:r>
            <a:r>
              <a:rPr lang="ja-JP" altLang="en-US" sz="11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万円のコストカットを実現</a:t>
            </a:r>
          </a:p>
        </p:txBody>
      </p:sp>
      <p:sp>
        <p:nvSpPr>
          <p:cNvPr id="18" name="テキスト プレースホルダー 2">
            <a:extLst>
              <a:ext uri="{FF2B5EF4-FFF2-40B4-BE49-F238E27FC236}">
                <a16:creationId xmlns:a16="http://schemas.microsoft.com/office/drawing/2014/main" id="{4967A168-6E6B-4BF2-8AEC-8CA3157DF585}"/>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a:t>
            </a:r>
            <a:r>
              <a:rPr lang="en-US" altLang="ja-JP" sz="2000" dirty="0">
                <a:solidFill>
                  <a:schemeClr val="bg1"/>
                </a:solidFill>
                <a:latin typeface="メイリオ" panose="020B0604030504040204" pitchFamily="50" charset="-128"/>
                <a:ea typeface="メイリオ" panose="020B0604030504040204" pitchFamily="50" charset="-128"/>
              </a:rPr>
              <a:t>3-1. </a:t>
            </a:r>
            <a:r>
              <a:rPr lang="ja-JP" altLang="en-US" sz="2000" dirty="0">
                <a:solidFill>
                  <a:schemeClr val="bg1"/>
                </a:solidFill>
                <a:latin typeface="メイリオ" panose="020B0604030504040204" pitchFamily="50" charset="-128"/>
                <a:ea typeface="メイリオ" panose="020B0604030504040204" pitchFamily="50" charset="-128"/>
              </a:rPr>
              <a:t>オンサイト各拠点のマネジメント</a:t>
            </a:r>
          </a:p>
        </p:txBody>
      </p:sp>
    </p:spTree>
    <p:extLst>
      <p:ext uri="{BB962C8B-B14F-4D97-AF65-F5344CB8AC3E}">
        <p14:creationId xmlns:p14="http://schemas.microsoft.com/office/powerpoint/2010/main" val="111885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48D2F38-FA4A-4103-9906-5A16CA72A88E}"/>
              </a:ext>
            </a:extLst>
          </p:cNvPr>
          <p:cNvSpPr/>
          <p:nvPr/>
        </p:nvSpPr>
        <p:spPr bwMode="auto">
          <a:xfrm>
            <a:off x="1150740" y="2006206"/>
            <a:ext cx="2371726" cy="3164682"/>
          </a:xfrm>
          <a:prstGeom prst="rect">
            <a:avLst/>
          </a:prstGeom>
          <a:noFill/>
          <a:ln w="9525" cap="flat" cmpd="sng" algn="ctr">
            <a:solidFill>
              <a:schemeClr val="accent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pic>
        <p:nvPicPr>
          <p:cNvPr id="2" name="図 1">
            <a:extLst>
              <a:ext uri="{FF2B5EF4-FFF2-40B4-BE49-F238E27FC236}">
                <a16:creationId xmlns:a16="http://schemas.microsoft.com/office/drawing/2014/main" id="{84338886-DF38-4F98-80A3-F1C36B0C398B}"/>
              </a:ext>
            </a:extLst>
          </p:cNvPr>
          <p:cNvPicPr>
            <a:picLocks noChangeAspect="1"/>
          </p:cNvPicPr>
          <p:nvPr/>
        </p:nvPicPr>
        <p:blipFill>
          <a:blip r:embed="rId2">
            <a:duotone>
              <a:schemeClr val="accent4">
                <a:shade val="45000"/>
                <a:satMod val="135000"/>
              </a:schemeClr>
              <a:prstClr val="white"/>
            </a:duotone>
          </a:blip>
          <a:stretch>
            <a:fillRect/>
          </a:stretch>
        </p:blipFill>
        <p:spPr>
          <a:xfrm>
            <a:off x="1940596" y="2310261"/>
            <a:ext cx="792014" cy="938515"/>
          </a:xfrm>
          <a:prstGeom prst="rect">
            <a:avLst/>
          </a:prstGeom>
          <a:solidFill>
            <a:schemeClr val="tx2">
              <a:lumMod val="40000"/>
              <a:lumOff val="60000"/>
            </a:schemeClr>
          </a:solidFill>
        </p:spPr>
      </p:pic>
      <p:pic>
        <p:nvPicPr>
          <p:cNvPr id="4" name="図 3">
            <a:extLst>
              <a:ext uri="{FF2B5EF4-FFF2-40B4-BE49-F238E27FC236}">
                <a16:creationId xmlns:a16="http://schemas.microsoft.com/office/drawing/2014/main" id="{90D8F37E-9057-400C-B226-BA66CF8D529E}"/>
              </a:ext>
            </a:extLst>
          </p:cNvPr>
          <p:cNvPicPr>
            <a:picLocks noChangeAspect="1"/>
          </p:cNvPicPr>
          <p:nvPr/>
        </p:nvPicPr>
        <p:blipFill>
          <a:blip r:embed="rId2">
            <a:duotone>
              <a:schemeClr val="accent2">
                <a:shade val="45000"/>
                <a:satMod val="135000"/>
              </a:schemeClr>
              <a:prstClr val="white"/>
            </a:duotone>
          </a:blip>
          <a:stretch>
            <a:fillRect/>
          </a:stretch>
        </p:blipFill>
        <p:spPr>
          <a:xfrm>
            <a:off x="1940596" y="3811640"/>
            <a:ext cx="792014" cy="938515"/>
          </a:xfrm>
          <a:prstGeom prst="rect">
            <a:avLst/>
          </a:prstGeom>
          <a:solidFill>
            <a:schemeClr val="tx2">
              <a:lumMod val="40000"/>
              <a:lumOff val="60000"/>
            </a:schemeClr>
          </a:solidFill>
        </p:spPr>
      </p:pic>
      <p:pic>
        <p:nvPicPr>
          <p:cNvPr id="5" name="図 4">
            <a:extLst>
              <a:ext uri="{FF2B5EF4-FFF2-40B4-BE49-F238E27FC236}">
                <a16:creationId xmlns:a16="http://schemas.microsoft.com/office/drawing/2014/main" id="{C9ED5637-F76A-494A-8D09-8ED026B86467}"/>
              </a:ext>
            </a:extLst>
          </p:cNvPr>
          <p:cNvPicPr>
            <a:picLocks noChangeAspect="1"/>
          </p:cNvPicPr>
          <p:nvPr/>
        </p:nvPicPr>
        <p:blipFill>
          <a:blip r:embed="rId2">
            <a:duotone>
              <a:schemeClr val="accent5">
                <a:shade val="45000"/>
                <a:satMod val="135000"/>
              </a:schemeClr>
              <a:prstClr val="white"/>
            </a:duotone>
          </a:blip>
          <a:stretch>
            <a:fillRect/>
          </a:stretch>
        </p:blipFill>
        <p:spPr>
          <a:xfrm>
            <a:off x="4445627" y="2938466"/>
            <a:ext cx="792014" cy="938515"/>
          </a:xfrm>
          <a:prstGeom prst="rect">
            <a:avLst/>
          </a:prstGeom>
          <a:solidFill>
            <a:schemeClr val="tx2">
              <a:lumMod val="40000"/>
              <a:lumOff val="60000"/>
            </a:schemeClr>
          </a:solidFill>
        </p:spPr>
      </p:pic>
      <p:sp>
        <p:nvSpPr>
          <p:cNvPr id="6" name="矢印: 左右 5">
            <a:extLst>
              <a:ext uri="{FF2B5EF4-FFF2-40B4-BE49-F238E27FC236}">
                <a16:creationId xmlns:a16="http://schemas.microsoft.com/office/drawing/2014/main" id="{5EB4FCB3-C19B-476A-BF33-92099F3A8982}"/>
              </a:ext>
            </a:extLst>
          </p:cNvPr>
          <p:cNvSpPr/>
          <p:nvPr/>
        </p:nvSpPr>
        <p:spPr bwMode="auto">
          <a:xfrm>
            <a:off x="3073170" y="3318425"/>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7" name="テキスト ボックス 6">
            <a:extLst>
              <a:ext uri="{FF2B5EF4-FFF2-40B4-BE49-F238E27FC236}">
                <a16:creationId xmlns:a16="http://schemas.microsoft.com/office/drawing/2014/main" id="{6483AD2D-86AC-48C8-97B3-2F76418E5354}"/>
              </a:ext>
            </a:extLst>
          </p:cNvPr>
          <p:cNvSpPr txBox="1"/>
          <p:nvPr/>
        </p:nvSpPr>
        <p:spPr>
          <a:xfrm>
            <a:off x="2136548" y="3286840"/>
            <a:ext cx="434734"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人事</a:t>
            </a:r>
          </a:p>
        </p:txBody>
      </p:sp>
      <p:sp>
        <p:nvSpPr>
          <p:cNvPr id="9" name="テキスト ボックス 8">
            <a:extLst>
              <a:ext uri="{FF2B5EF4-FFF2-40B4-BE49-F238E27FC236}">
                <a16:creationId xmlns:a16="http://schemas.microsoft.com/office/drawing/2014/main" id="{CDC9003F-C5FB-40DF-A4AA-734857C2CF2E}"/>
              </a:ext>
            </a:extLst>
          </p:cNvPr>
          <p:cNvSpPr txBox="1"/>
          <p:nvPr/>
        </p:nvSpPr>
        <p:spPr>
          <a:xfrm>
            <a:off x="2198455" y="4766208"/>
            <a:ext cx="309700" cy="242374"/>
          </a:xfrm>
          <a:prstGeom prst="rect">
            <a:avLst/>
          </a:prstGeom>
          <a:noFill/>
        </p:spPr>
        <p:txBody>
          <a:bodyPr wrap="none" rtlCol="0">
            <a:spAutoFit/>
          </a:bodyPr>
          <a:lstStyle/>
          <a:p>
            <a:r>
              <a:rPr lang="ja-JP" altLang="en-US" sz="975" dirty="0">
                <a:solidFill>
                  <a:srgbClr val="FF0000"/>
                </a:solidFill>
                <a:latin typeface="メイリオ" panose="020B0604030504040204" pitchFamily="50" charset="-128"/>
                <a:ea typeface="メイリオ" panose="020B0604030504040204" pitchFamily="50" charset="-128"/>
              </a:rPr>
              <a:t>私</a:t>
            </a:r>
          </a:p>
        </p:txBody>
      </p:sp>
      <p:sp>
        <p:nvSpPr>
          <p:cNvPr id="10" name="テキスト ボックス 9">
            <a:extLst>
              <a:ext uri="{FF2B5EF4-FFF2-40B4-BE49-F238E27FC236}">
                <a16:creationId xmlns:a16="http://schemas.microsoft.com/office/drawing/2014/main" id="{155342FC-C437-4678-9C01-6CDBCAAE177D}"/>
              </a:ext>
            </a:extLst>
          </p:cNvPr>
          <p:cNvSpPr txBox="1"/>
          <p:nvPr/>
        </p:nvSpPr>
        <p:spPr>
          <a:xfrm>
            <a:off x="4328991" y="3969086"/>
            <a:ext cx="1059906"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中途採用候補者</a:t>
            </a:r>
          </a:p>
        </p:txBody>
      </p:sp>
      <p:sp>
        <p:nvSpPr>
          <p:cNvPr id="11" name="正方形/長方形 10">
            <a:extLst>
              <a:ext uri="{FF2B5EF4-FFF2-40B4-BE49-F238E27FC236}">
                <a16:creationId xmlns:a16="http://schemas.microsoft.com/office/drawing/2014/main" id="{D5B20999-62F1-413B-B891-28E6C8B2C4E5}"/>
              </a:ext>
            </a:extLst>
          </p:cNvPr>
          <p:cNvSpPr/>
          <p:nvPr/>
        </p:nvSpPr>
        <p:spPr>
          <a:xfrm>
            <a:off x="6230511" y="2848341"/>
            <a:ext cx="3043237" cy="488916"/>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rPr>
              <a:t>中途採用面接（主に制作スタッフ）への参加</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面接後、人事へフィードバック</a:t>
            </a:r>
          </a:p>
        </p:txBody>
      </p:sp>
      <p:sp>
        <p:nvSpPr>
          <p:cNvPr id="13" name="フリーフォーム: 図形 29">
            <a:extLst>
              <a:ext uri="{FF2B5EF4-FFF2-40B4-BE49-F238E27FC236}">
                <a16:creationId xmlns:a16="http://schemas.microsoft.com/office/drawing/2014/main" id="{FDC9BD1E-A606-4809-925B-1AAF3307638A}"/>
              </a:ext>
            </a:extLst>
          </p:cNvPr>
          <p:cNvSpPr/>
          <p:nvPr/>
        </p:nvSpPr>
        <p:spPr bwMode="auto">
          <a:xfrm flipV="1">
            <a:off x="6130496" y="1515460"/>
            <a:ext cx="3128964" cy="4729844"/>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EB5CAD4C-FFD5-4E16-94F8-A66CE2CDF857}"/>
              </a:ext>
            </a:extLst>
          </p:cNvPr>
          <p:cNvSpPr/>
          <p:nvPr/>
        </p:nvSpPr>
        <p:spPr>
          <a:xfrm>
            <a:off x="6194794" y="262320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5" name="正方形/長方形 14">
            <a:extLst>
              <a:ext uri="{FF2B5EF4-FFF2-40B4-BE49-F238E27FC236}">
                <a16:creationId xmlns:a16="http://schemas.microsoft.com/office/drawing/2014/main" id="{8FACE6D1-C251-4F77-B4CA-4D09DCA6E768}"/>
              </a:ext>
            </a:extLst>
          </p:cNvPr>
          <p:cNvSpPr/>
          <p:nvPr/>
        </p:nvSpPr>
        <p:spPr>
          <a:xfrm>
            <a:off x="6216224" y="3843285"/>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16" name="正方形/長方形 15">
            <a:extLst>
              <a:ext uri="{FF2B5EF4-FFF2-40B4-BE49-F238E27FC236}">
                <a16:creationId xmlns:a16="http://schemas.microsoft.com/office/drawing/2014/main" id="{5FC95151-24AF-4A47-BF38-189738956AD0}"/>
              </a:ext>
            </a:extLst>
          </p:cNvPr>
          <p:cNvSpPr/>
          <p:nvPr/>
        </p:nvSpPr>
        <p:spPr>
          <a:xfrm>
            <a:off x="6209081" y="3618153"/>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0" name="正方形/長方形 19">
            <a:extLst>
              <a:ext uri="{FF2B5EF4-FFF2-40B4-BE49-F238E27FC236}">
                <a16:creationId xmlns:a16="http://schemas.microsoft.com/office/drawing/2014/main" id="{FCBE22BA-A662-44E2-872C-46457EEAA8CB}"/>
              </a:ext>
            </a:extLst>
          </p:cNvPr>
          <p:cNvSpPr/>
          <p:nvPr/>
        </p:nvSpPr>
        <p:spPr>
          <a:xfrm>
            <a:off x="6201937" y="1798298"/>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オンサイトビジネスに適した人材かどうか、</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人事とともに中途採用面接に参加し採用を判断</a:t>
            </a:r>
            <a:endParaRPr lang="en-US" altLang="ja-JP" sz="975"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70763F0D-E2AD-42F5-8B28-25F07A4EBDD0}"/>
              </a:ext>
            </a:extLst>
          </p:cNvPr>
          <p:cNvSpPr/>
          <p:nvPr/>
        </p:nvSpPr>
        <p:spPr>
          <a:xfrm>
            <a:off x="6194794" y="156671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25" name="正方形/長方形 24">
            <a:extLst>
              <a:ext uri="{FF2B5EF4-FFF2-40B4-BE49-F238E27FC236}">
                <a16:creationId xmlns:a16="http://schemas.microsoft.com/office/drawing/2014/main" id="{AAAB155F-6C40-4C7A-A615-60CDF3E632DE}"/>
              </a:ext>
            </a:extLst>
          </p:cNvPr>
          <p:cNvSpPr/>
          <p:nvPr/>
        </p:nvSpPr>
        <p:spPr>
          <a:xfrm>
            <a:off x="6216223" y="4624933"/>
            <a:ext cx="3231952" cy="694101"/>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スキルセットの入念なヒアリング</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会社を選んでもらう立場でもあるため、</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会話の中でさりげなく会社としての魅力をアピール</a:t>
            </a:r>
            <a:endParaRPr lang="en-US" altLang="ja-JP" sz="975" dirty="0">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D4468B5-3796-4F1C-B796-E175185D3048}"/>
              </a:ext>
            </a:extLst>
          </p:cNvPr>
          <p:cNvSpPr/>
          <p:nvPr/>
        </p:nvSpPr>
        <p:spPr>
          <a:xfrm>
            <a:off x="6209081" y="4399800"/>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心がけていたこと</a:t>
            </a:r>
          </a:p>
        </p:txBody>
      </p:sp>
      <p:sp>
        <p:nvSpPr>
          <p:cNvPr id="22" name="テキスト プレースホルダー 2">
            <a:extLst>
              <a:ext uri="{FF2B5EF4-FFF2-40B4-BE49-F238E27FC236}">
                <a16:creationId xmlns:a16="http://schemas.microsoft.com/office/drawing/2014/main" id="{ECF2AB36-6479-4369-B509-49C8724F489F}"/>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a:t>
            </a:r>
            <a:r>
              <a:rPr lang="en-US" altLang="ja-JP" sz="2000" dirty="0">
                <a:solidFill>
                  <a:schemeClr val="bg1"/>
                </a:solidFill>
                <a:latin typeface="メイリオ" panose="020B0604030504040204" pitchFamily="50" charset="-128"/>
                <a:ea typeface="メイリオ" panose="020B0604030504040204" pitchFamily="50" charset="-128"/>
              </a:rPr>
              <a:t>3-2. </a:t>
            </a:r>
            <a:r>
              <a:rPr lang="ja-JP" altLang="en-US" sz="2000" dirty="0">
                <a:solidFill>
                  <a:schemeClr val="bg1"/>
                </a:solidFill>
                <a:latin typeface="メイリオ" panose="020B0604030504040204" pitchFamily="50" charset="-128"/>
                <a:ea typeface="メイリオ" panose="020B0604030504040204" pitchFamily="50" charset="-128"/>
              </a:rPr>
              <a:t>中途採用面接の参加</a:t>
            </a:r>
          </a:p>
        </p:txBody>
      </p:sp>
      <p:sp>
        <p:nvSpPr>
          <p:cNvPr id="24" name="正方形/長方形 23">
            <a:extLst>
              <a:ext uri="{FF2B5EF4-FFF2-40B4-BE49-F238E27FC236}">
                <a16:creationId xmlns:a16="http://schemas.microsoft.com/office/drawing/2014/main" id="{28684193-1EC9-4B48-9D80-021FED302514}"/>
              </a:ext>
            </a:extLst>
          </p:cNvPr>
          <p:cNvSpPr/>
          <p:nvPr/>
        </p:nvSpPr>
        <p:spPr>
          <a:xfrm>
            <a:off x="6220840" y="5756388"/>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オンサイト向けスタッフの獲得（</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名）</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オンサイトへのジョインによる利益貢献</a:t>
            </a:r>
            <a:endParaRPr lang="en-US" altLang="ja-JP" sz="975" dirty="0">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98ACF8D8-3F84-4E5A-B554-4A66D6CC8B15}"/>
              </a:ext>
            </a:extLst>
          </p:cNvPr>
          <p:cNvSpPr/>
          <p:nvPr/>
        </p:nvSpPr>
        <p:spPr>
          <a:xfrm>
            <a:off x="6213698" y="553125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188707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04A8371-3FC8-4891-84E0-EA495FEBD44E}"/>
              </a:ext>
            </a:extLst>
          </p:cNvPr>
          <p:cNvSpPr/>
          <p:nvPr/>
        </p:nvSpPr>
        <p:spPr bwMode="auto">
          <a:xfrm>
            <a:off x="1150740" y="2006206"/>
            <a:ext cx="2371726" cy="3164682"/>
          </a:xfrm>
          <a:prstGeom prst="rect">
            <a:avLst/>
          </a:prstGeom>
          <a:noFill/>
          <a:ln w="9525" cap="flat" cmpd="sng" algn="ctr">
            <a:solidFill>
              <a:schemeClr val="accent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pic>
        <p:nvPicPr>
          <p:cNvPr id="5" name="図 4">
            <a:extLst>
              <a:ext uri="{FF2B5EF4-FFF2-40B4-BE49-F238E27FC236}">
                <a16:creationId xmlns:a16="http://schemas.microsoft.com/office/drawing/2014/main" id="{3BE0E7DF-23C6-4187-B3CD-6250B4CE1426}"/>
              </a:ext>
            </a:extLst>
          </p:cNvPr>
          <p:cNvPicPr>
            <a:picLocks noChangeAspect="1"/>
          </p:cNvPicPr>
          <p:nvPr/>
        </p:nvPicPr>
        <p:blipFill>
          <a:blip r:embed="rId2">
            <a:duotone>
              <a:schemeClr val="accent2">
                <a:shade val="45000"/>
                <a:satMod val="135000"/>
              </a:schemeClr>
              <a:prstClr val="white"/>
            </a:duotone>
          </a:blip>
          <a:stretch>
            <a:fillRect/>
          </a:stretch>
        </p:blipFill>
        <p:spPr>
          <a:xfrm>
            <a:off x="1940596" y="3090121"/>
            <a:ext cx="792014" cy="938515"/>
          </a:xfrm>
          <a:prstGeom prst="rect">
            <a:avLst/>
          </a:prstGeom>
          <a:solidFill>
            <a:schemeClr val="tx2">
              <a:lumMod val="40000"/>
              <a:lumOff val="60000"/>
            </a:schemeClr>
          </a:solidFill>
        </p:spPr>
      </p:pic>
      <p:pic>
        <p:nvPicPr>
          <p:cNvPr id="6" name="図 5">
            <a:extLst>
              <a:ext uri="{FF2B5EF4-FFF2-40B4-BE49-F238E27FC236}">
                <a16:creationId xmlns:a16="http://schemas.microsoft.com/office/drawing/2014/main" id="{3C69E6C1-2287-45C7-87BF-986B51ABC6ED}"/>
              </a:ext>
            </a:extLst>
          </p:cNvPr>
          <p:cNvPicPr>
            <a:picLocks noChangeAspect="1"/>
          </p:cNvPicPr>
          <p:nvPr/>
        </p:nvPicPr>
        <p:blipFill>
          <a:blip r:embed="rId2">
            <a:duotone>
              <a:schemeClr val="accent5">
                <a:shade val="45000"/>
                <a:satMod val="135000"/>
              </a:schemeClr>
              <a:prstClr val="white"/>
            </a:duotone>
          </a:blip>
          <a:stretch>
            <a:fillRect/>
          </a:stretch>
        </p:blipFill>
        <p:spPr>
          <a:xfrm>
            <a:off x="4445627" y="2310261"/>
            <a:ext cx="792014" cy="938515"/>
          </a:xfrm>
          <a:prstGeom prst="rect">
            <a:avLst/>
          </a:prstGeom>
          <a:solidFill>
            <a:schemeClr val="tx2">
              <a:lumMod val="40000"/>
              <a:lumOff val="60000"/>
            </a:schemeClr>
          </a:solidFill>
        </p:spPr>
      </p:pic>
      <p:sp>
        <p:nvSpPr>
          <p:cNvPr id="7" name="矢印: 左右 6">
            <a:extLst>
              <a:ext uri="{FF2B5EF4-FFF2-40B4-BE49-F238E27FC236}">
                <a16:creationId xmlns:a16="http://schemas.microsoft.com/office/drawing/2014/main" id="{6710C8A3-CA86-434F-8EF3-00804CD2B7DB}"/>
              </a:ext>
            </a:extLst>
          </p:cNvPr>
          <p:cNvSpPr/>
          <p:nvPr/>
        </p:nvSpPr>
        <p:spPr bwMode="auto">
          <a:xfrm>
            <a:off x="3073170" y="3318425"/>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9" name="テキスト ボックス 8">
            <a:extLst>
              <a:ext uri="{FF2B5EF4-FFF2-40B4-BE49-F238E27FC236}">
                <a16:creationId xmlns:a16="http://schemas.microsoft.com/office/drawing/2014/main" id="{4649325E-D099-48E4-B95D-7DB0E4150BF4}"/>
              </a:ext>
            </a:extLst>
          </p:cNvPr>
          <p:cNvSpPr txBox="1"/>
          <p:nvPr/>
        </p:nvSpPr>
        <p:spPr>
          <a:xfrm>
            <a:off x="2198455" y="4044691"/>
            <a:ext cx="309700"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私</a:t>
            </a:r>
          </a:p>
        </p:txBody>
      </p:sp>
      <p:sp>
        <p:nvSpPr>
          <p:cNvPr id="10" name="テキスト ボックス 9">
            <a:extLst>
              <a:ext uri="{FF2B5EF4-FFF2-40B4-BE49-F238E27FC236}">
                <a16:creationId xmlns:a16="http://schemas.microsoft.com/office/drawing/2014/main" id="{1D276036-6F13-4B1E-979E-4357462F48C5}"/>
              </a:ext>
            </a:extLst>
          </p:cNvPr>
          <p:cNvSpPr txBox="1"/>
          <p:nvPr/>
        </p:nvSpPr>
        <p:spPr>
          <a:xfrm>
            <a:off x="4459964" y="3280308"/>
            <a:ext cx="809837"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候補技術者</a:t>
            </a:r>
          </a:p>
        </p:txBody>
      </p:sp>
      <p:sp>
        <p:nvSpPr>
          <p:cNvPr id="11" name="正方形/長方形 10">
            <a:extLst>
              <a:ext uri="{FF2B5EF4-FFF2-40B4-BE49-F238E27FC236}">
                <a16:creationId xmlns:a16="http://schemas.microsoft.com/office/drawing/2014/main" id="{0AA725AB-6150-46C1-9ECE-6DB07AED0D19}"/>
              </a:ext>
            </a:extLst>
          </p:cNvPr>
          <p:cNvSpPr/>
          <p:nvPr/>
        </p:nvSpPr>
        <p:spPr>
          <a:xfrm>
            <a:off x="6212035" y="2848343"/>
            <a:ext cx="3043237" cy="899285"/>
          </a:xfrm>
          <a:prstGeom prst="rect">
            <a:avLst/>
          </a:prstGeom>
        </p:spPr>
        <p:txBody>
          <a:bodyPr wrap="square">
            <a:spAutoFit/>
          </a:bodyPr>
          <a:lstStyle/>
          <a:p>
            <a:pPr marL="139297" indent="-139297" algn="just">
              <a:lnSpc>
                <a:spcPts val="1625"/>
              </a:lnSpc>
              <a:buFont typeface="Arial" panose="020B0604020202020204" pitchFamily="34" charset="0"/>
              <a:buChar char="•"/>
            </a:pPr>
            <a:r>
              <a:rPr lang="en-US" altLang="ja-JP" sz="975" kern="100" dirty="0">
                <a:latin typeface="メイリオ" panose="020B0604030504040204" pitchFamily="50" charset="-128"/>
                <a:ea typeface="メイリオ" panose="020B0604030504040204" pitchFamily="50" charset="-128"/>
              </a:rPr>
              <a:t>SES</a:t>
            </a:r>
            <a:r>
              <a:rPr lang="ja-JP" altLang="en-US" sz="975" kern="100" dirty="0">
                <a:latin typeface="メイリオ" panose="020B0604030504040204" pitchFamily="50" charset="-128"/>
                <a:ea typeface="メイリオ" panose="020B0604030504040204" pitchFamily="50" charset="-128"/>
              </a:rPr>
              <a:t>面談への参加</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面接後、採用可否を判断</a:t>
            </a:r>
            <a:endParaRPr lang="en-US" altLang="ja-JP" sz="975"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営業担当者との価格交渉</a:t>
            </a:r>
            <a:endParaRPr lang="en-US" altLang="ja-JP" sz="975"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個別契約書作成</a:t>
            </a:r>
            <a:endParaRPr lang="en-US" altLang="ja-JP" sz="975" dirty="0">
              <a:latin typeface="メイリオ" panose="020B0604030504040204" pitchFamily="50" charset="-128"/>
              <a:ea typeface="メイリオ" panose="020B0604030504040204" pitchFamily="50" charset="-128"/>
            </a:endParaRPr>
          </a:p>
        </p:txBody>
      </p:sp>
      <p:sp>
        <p:nvSpPr>
          <p:cNvPr id="13" name="フリーフォーム: 図形 29">
            <a:extLst>
              <a:ext uri="{FF2B5EF4-FFF2-40B4-BE49-F238E27FC236}">
                <a16:creationId xmlns:a16="http://schemas.microsoft.com/office/drawing/2014/main" id="{E3EEFC11-3A90-4D5B-A781-473DCCAC5CFF}"/>
              </a:ext>
            </a:extLst>
          </p:cNvPr>
          <p:cNvSpPr/>
          <p:nvPr/>
        </p:nvSpPr>
        <p:spPr bwMode="auto">
          <a:xfrm flipV="1">
            <a:off x="6112020" y="1515460"/>
            <a:ext cx="3128964" cy="4960752"/>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29FFA09A-2D96-4130-AC52-0EE4FCD82B8C}"/>
              </a:ext>
            </a:extLst>
          </p:cNvPr>
          <p:cNvSpPr/>
          <p:nvPr/>
        </p:nvSpPr>
        <p:spPr>
          <a:xfrm>
            <a:off x="6176318" y="262320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5" name="正方形/長方形 14">
            <a:extLst>
              <a:ext uri="{FF2B5EF4-FFF2-40B4-BE49-F238E27FC236}">
                <a16:creationId xmlns:a16="http://schemas.microsoft.com/office/drawing/2014/main" id="{933A6022-95DC-4982-822E-E24488DEAFD6}"/>
              </a:ext>
            </a:extLst>
          </p:cNvPr>
          <p:cNvSpPr/>
          <p:nvPr/>
        </p:nvSpPr>
        <p:spPr>
          <a:xfrm>
            <a:off x="6197748" y="4093316"/>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16" name="正方形/長方形 15">
            <a:extLst>
              <a:ext uri="{FF2B5EF4-FFF2-40B4-BE49-F238E27FC236}">
                <a16:creationId xmlns:a16="http://schemas.microsoft.com/office/drawing/2014/main" id="{5018299E-CBB8-4C43-AAEF-62E7933D78E5}"/>
              </a:ext>
            </a:extLst>
          </p:cNvPr>
          <p:cNvSpPr/>
          <p:nvPr/>
        </p:nvSpPr>
        <p:spPr>
          <a:xfrm>
            <a:off x="6190605" y="386818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17" name="正方形/長方形 16">
            <a:extLst>
              <a:ext uri="{FF2B5EF4-FFF2-40B4-BE49-F238E27FC236}">
                <a16:creationId xmlns:a16="http://schemas.microsoft.com/office/drawing/2014/main" id="{19D8DBCF-1BD4-4C6D-829F-04CA562162B8}"/>
              </a:ext>
            </a:extLst>
          </p:cNvPr>
          <p:cNvSpPr/>
          <p:nvPr/>
        </p:nvSpPr>
        <p:spPr>
          <a:xfrm>
            <a:off x="6183461" y="1798299"/>
            <a:ext cx="3414712"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オンサイトの募集ポジションに適した人材かどうか、</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精度を高めるため可能な限り募集ポジションに対し、</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複数名の面談を実施</a:t>
            </a:r>
            <a:endParaRPr lang="en-US" altLang="ja-JP" sz="975"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71CFC964-713E-4B9F-A709-192F16F4EA0A}"/>
              </a:ext>
            </a:extLst>
          </p:cNvPr>
          <p:cNvSpPr/>
          <p:nvPr/>
        </p:nvSpPr>
        <p:spPr>
          <a:xfrm>
            <a:off x="6176318" y="156671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19" name="正方形/長方形 18">
            <a:extLst>
              <a:ext uri="{FF2B5EF4-FFF2-40B4-BE49-F238E27FC236}">
                <a16:creationId xmlns:a16="http://schemas.microsoft.com/office/drawing/2014/main" id="{7A2D80A4-79AC-4649-93B1-2023DD3323F4}"/>
              </a:ext>
            </a:extLst>
          </p:cNvPr>
          <p:cNvSpPr/>
          <p:nvPr/>
        </p:nvSpPr>
        <p:spPr>
          <a:xfrm>
            <a:off x="6197747" y="4710657"/>
            <a:ext cx="3231952" cy="899285"/>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スキルセットの入念なヒアリング</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現場ニーズにマッチした人材選定</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会社を選んでもらう立場でもあるため、</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会話の中でさりげなく会社としての魅力をアピール</a:t>
            </a:r>
            <a:endParaRPr lang="en-US" altLang="ja-JP" sz="975" dirty="0">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EF3A1D31-0A58-402E-BB6F-D0542D915D07}"/>
              </a:ext>
            </a:extLst>
          </p:cNvPr>
          <p:cNvSpPr/>
          <p:nvPr/>
        </p:nvSpPr>
        <p:spPr>
          <a:xfrm>
            <a:off x="6190605" y="4485522"/>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心がけていたこと</a:t>
            </a:r>
          </a:p>
        </p:txBody>
      </p:sp>
      <p:pic>
        <p:nvPicPr>
          <p:cNvPr id="21" name="図 20">
            <a:extLst>
              <a:ext uri="{FF2B5EF4-FFF2-40B4-BE49-F238E27FC236}">
                <a16:creationId xmlns:a16="http://schemas.microsoft.com/office/drawing/2014/main" id="{9E3FAEAF-F10B-43C9-9DD9-A1C37FA81A88}"/>
              </a:ext>
            </a:extLst>
          </p:cNvPr>
          <p:cNvPicPr>
            <a:picLocks noChangeAspect="1"/>
          </p:cNvPicPr>
          <p:nvPr/>
        </p:nvPicPr>
        <p:blipFill>
          <a:blip r:embed="rId2">
            <a:duotone>
              <a:schemeClr val="accent5">
                <a:shade val="45000"/>
                <a:satMod val="135000"/>
              </a:schemeClr>
              <a:prstClr val="white"/>
            </a:duotone>
          </a:blip>
          <a:stretch>
            <a:fillRect/>
          </a:stretch>
        </p:blipFill>
        <p:spPr>
          <a:xfrm>
            <a:off x="4461026" y="3808014"/>
            <a:ext cx="792014" cy="938515"/>
          </a:xfrm>
          <a:prstGeom prst="rect">
            <a:avLst/>
          </a:prstGeom>
          <a:solidFill>
            <a:schemeClr val="tx2">
              <a:lumMod val="40000"/>
              <a:lumOff val="60000"/>
            </a:schemeClr>
          </a:solidFill>
        </p:spPr>
      </p:pic>
      <p:sp>
        <p:nvSpPr>
          <p:cNvPr id="22" name="テキスト ボックス 21">
            <a:extLst>
              <a:ext uri="{FF2B5EF4-FFF2-40B4-BE49-F238E27FC236}">
                <a16:creationId xmlns:a16="http://schemas.microsoft.com/office/drawing/2014/main" id="{CE70E230-207D-4B12-9E93-CB7F4393449F}"/>
              </a:ext>
            </a:extLst>
          </p:cNvPr>
          <p:cNvSpPr txBox="1"/>
          <p:nvPr/>
        </p:nvSpPr>
        <p:spPr>
          <a:xfrm>
            <a:off x="4223964" y="4748144"/>
            <a:ext cx="1297150" cy="242374"/>
          </a:xfrm>
          <a:prstGeom prst="rect">
            <a:avLst/>
          </a:prstGeom>
          <a:noFill/>
        </p:spPr>
        <p:txBody>
          <a:bodyPr wrap="none" rtlCol="0">
            <a:spAutoFit/>
          </a:bodyPr>
          <a:lstStyle/>
          <a:p>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会社営業担当者</a:t>
            </a:r>
          </a:p>
        </p:txBody>
      </p:sp>
      <p:sp>
        <p:nvSpPr>
          <p:cNvPr id="23" name="テキスト プレースホルダー 2">
            <a:extLst>
              <a:ext uri="{FF2B5EF4-FFF2-40B4-BE49-F238E27FC236}">
                <a16:creationId xmlns:a16="http://schemas.microsoft.com/office/drawing/2014/main" id="{48F9E23C-3721-4DA0-8656-2EEE7433A67D}"/>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bg1"/>
                </a:solidFill>
                <a:latin typeface="メイリオ" panose="020B0604030504040204" pitchFamily="50" charset="-128"/>
                <a:ea typeface="メイリオ" panose="020B0604030504040204" pitchFamily="50" charset="-128"/>
              </a:rPr>
              <a:t>   </a:t>
            </a:r>
            <a:r>
              <a:rPr lang="en-US" altLang="ja-JP" sz="2000" dirty="0">
                <a:solidFill>
                  <a:schemeClr val="bg1"/>
                </a:solidFill>
                <a:latin typeface="メイリオ" panose="020B0604030504040204" pitchFamily="50" charset="-128"/>
                <a:ea typeface="メイリオ" panose="020B0604030504040204" pitchFamily="50" charset="-128"/>
              </a:rPr>
              <a:t>3-3. SES</a:t>
            </a:r>
            <a:r>
              <a:rPr lang="ja-JP" altLang="en-US" sz="2000" dirty="0">
                <a:solidFill>
                  <a:schemeClr val="bg1"/>
                </a:solidFill>
                <a:latin typeface="メイリオ" panose="020B0604030504040204" pitchFamily="50" charset="-128"/>
                <a:ea typeface="メイリオ" panose="020B0604030504040204" pitchFamily="50" charset="-128"/>
              </a:rPr>
              <a:t>面談による人材の選定</a:t>
            </a:r>
          </a:p>
        </p:txBody>
      </p:sp>
      <p:sp>
        <p:nvSpPr>
          <p:cNvPr id="24" name="正方形/長方形 23">
            <a:extLst>
              <a:ext uri="{FF2B5EF4-FFF2-40B4-BE49-F238E27FC236}">
                <a16:creationId xmlns:a16="http://schemas.microsoft.com/office/drawing/2014/main" id="{22D814A9-4FCB-4D3B-98AD-C77E80FCAC52}"/>
              </a:ext>
            </a:extLst>
          </p:cNvPr>
          <p:cNvSpPr/>
          <p:nvPr/>
        </p:nvSpPr>
        <p:spPr>
          <a:xfrm>
            <a:off x="6220840" y="5987296"/>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年間約</a:t>
            </a:r>
            <a:r>
              <a:rPr lang="en-US" altLang="ja-JP" sz="975" dirty="0">
                <a:latin typeface="メイリオ" panose="020B0604030504040204" pitchFamily="50" charset="-128"/>
                <a:ea typeface="メイリオ" panose="020B0604030504040204" pitchFamily="50" charset="-128"/>
              </a:rPr>
              <a:t>100</a:t>
            </a:r>
            <a:r>
              <a:rPr lang="ja-JP" altLang="en-US" sz="975" dirty="0">
                <a:latin typeface="メイリオ" panose="020B0604030504040204" pitchFamily="50" charset="-128"/>
                <a:ea typeface="メイリオ" panose="020B0604030504040204" pitchFamily="50" charset="-128"/>
              </a:rPr>
              <a:t>名の面談（面接）を実施</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現場定着率を約</a:t>
            </a:r>
            <a:r>
              <a:rPr lang="en-US" altLang="ja-JP" sz="975" dirty="0">
                <a:latin typeface="メイリオ" panose="020B0604030504040204" pitchFamily="50" charset="-128"/>
                <a:ea typeface="メイリオ" panose="020B0604030504040204" pitchFamily="50" charset="-128"/>
              </a:rPr>
              <a:t>60</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80</a:t>
            </a:r>
            <a:r>
              <a:rPr lang="ja-JP" altLang="en-US" sz="975" dirty="0">
                <a:latin typeface="メイリオ" panose="020B0604030504040204" pitchFamily="50" charset="-128"/>
                <a:ea typeface="メイリオ" panose="020B0604030504040204" pitchFamily="50" charset="-128"/>
              </a:rPr>
              <a:t>％へ向上</a:t>
            </a:r>
            <a:endParaRPr lang="en-US" altLang="ja-JP" sz="975" dirty="0">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73A183B-0CF2-4EC8-84A8-F8B98F1CA77F}"/>
              </a:ext>
            </a:extLst>
          </p:cNvPr>
          <p:cNvSpPr/>
          <p:nvPr/>
        </p:nvSpPr>
        <p:spPr>
          <a:xfrm>
            <a:off x="6213698" y="5762163"/>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335809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68F3-58A7-40AB-BD2E-6E4E688881DE}"/>
              </a:ext>
            </a:extLst>
          </p:cNvPr>
          <p:cNvSpPr>
            <a:spLocks noGrp="1"/>
          </p:cNvSpPr>
          <p:nvPr>
            <p:ph type="ctrTitle"/>
          </p:nvPr>
        </p:nvSpPr>
        <p:spPr>
          <a:xfrm>
            <a:off x="316707" y="3050384"/>
            <a:ext cx="4412456" cy="430112"/>
          </a:xfrm>
        </p:spPr>
        <p:txBody>
          <a:bodyPr>
            <a:normAutofit fontScale="90000"/>
          </a:bodyPr>
          <a:lstStyle/>
          <a:p>
            <a:pPr algn="l"/>
            <a:r>
              <a:rPr lang="en-US" altLang="ja-JP" sz="2438" dirty="0">
                <a:latin typeface="メイリオ" panose="020B0604030504040204" pitchFamily="50" charset="-128"/>
                <a:ea typeface="メイリオ" panose="020B0604030504040204" pitchFamily="50" charset="-128"/>
              </a:rPr>
              <a:t>4. Web</a:t>
            </a:r>
            <a:r>
              <a:rPr lang="ja-JP" altLang="en-US" sz="2438" dirty="0">
                <a:latin typeface="メイリオ" panose="020B0604030504040204" pitchFamily="50" charset="-128"/>
                <a:ea typeface="メイリオ" panose="020B0604030504040204" pitchFamily="50" charset="-128"/>
              </a:rPr>
              <a:t>サイト制作実績</a:t>
            </a:r>
          </a:p>
        </p:txBody>
      </p:sp>
      <p:cxnSp>
        <p:nvCxnSpPr>
          <p:cNvPr id="4" name="直線コネクタ 3">
            <a:extLst>
              <a:ext uri="{FF2B5EF4-FFF2-40B4-BE49-F238E27FC236}">
                <a16:creationId xmlns:a16="http://schemas.microsoft.com/office/drawing/2014/main" id="{C8613ED2-39DE-42BB-B3C9-4A033A7F3BDF}"/>
              </a:ext>
            </a:extLst>
          </p:cNvPr>
          <p:cNvCxnSpPr>
            <a:cxnSpLocks/>
          </p:cNvCxnSpPr>
          <p:nvPr/>
        </p:nvCxnSpPr>
        <p:spPr>
          <a:xfrm>
            <a:off x="378620" y="3509069"/>
            <a:ext cx="9122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922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l">
          <a:lnSpc>
            <a:spcPts val="2438"/>
          </a:lnSpc>
          <a:defRPr sz="1544" b="1" kern="100" dirty="0" smtClean="0">
            <a:solidFill>
              <a:srgbClr val="000000"/>
            </a:solidFill>
            <a:latin typeface="メイリオ" panose="020B0604030504040204" pitchFamily="50" charset="-128"/>
            <a:ea typeface="メイリオ" panose="020B0604030504040204" pitchFamily="50" charset="-128"/>
            <a:cs typeface="Times New Roman" panose="02020603050405020304" pitchFamily="18"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34E697B4F18EEE44A15B5C6C38C92815" ma:contentTypeVersion="11" ma:contentTypeDescription="新しいドキュメントを作成します。" ma:contentTypeScope="" ma:versionID="f02169faaebe6f896e6c97b42f8185dd">
  <xsd:schema xmlns:xsd="http://www.w3.org/2001/XMLSchema" xmlns:xs="http://www.w3.org/2001/XMLSchema" xmlns:p="http://schemas.microsoft.com/office/2006/metadata/properties" xmlns:ns1="http://schemas.microsoft.com/sharepoint/v3" xmlns:ns3="83735b65-6140-42df-8261-6373d86f40dd" xmlns:ns4="b35736d5-ed44-4210-a125-aa96e224a98b" targetNamespace="http://schemas.microsoft.com/office/2006/metadata/properties" ma:root="true" ma:fieldsID="4c79d5b265da02c60d48b095568fbe81" ns1:_="" ns3:_="" ns4:_="">
    <xsd:import namespace="http://schemas.microsoft.com/sharepoint/v3"/>
    <xsd:import namespace="83735b65-6140-42df-8261-6373d86f40dd"/>
    <xsd:import namespace="b35736d5-ed44-4210-a125-aa96e224a98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統合コンプライアンス ポリシーのプロパティ" ma:hidden="true" ma:internalName="_ip_UnifiedCompliancePolicyProperties">
      <xsd:simpleType>
        <xsd:restriction base="dms:Note"/>
      </xsd:simpleType>
    </xsd:element>
    <xsd:element name="_ip_UnifiedCompliancePolicyUIAction" ma:index="16"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735b65-6140-42df-8261-6373d86f40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736d5-ed44-4210-a125-aa96e224a98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SharingHintHash" ma:index="14"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FA58EFF-92B7-407B-BCF9-9A910BB1AE2A}">
  <ds:schemaRefs>
    <ds:schemaRef ds:uri="http://schemas.microsoft.com/sharepoint/v3/contenttype/forms"/>
  </ds:schemaRefs>
</ds:datastoreItem>
</file>

<file path=customXml/itemProps2.xml><?xml version="1.0" encoding="utf-8"?>
<ds:datastoreItem xmlns:ds="http://schemas.openxmlformats.org/officeDocument/2006/customXml" ds:itemID="{09E9C5D5-66F7-4CFF-846F-47943B8C0C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735b65-6140-42df-8261-6373d86f40dd"/>
    <ds:schemaRef ds:uri="b35736d5-ed44-4210-a125-aa96e224a9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2BA091-9489-42F9-802F-31F9A420E835}">
  <ds:schemaRefs>
    <ds:schemaRef ds:uri="http://schemas.microsoft.com/office/2006/metadata/properties"/>
    <ds:schemaRef ds:uri="http://purl.org/dc/dcmitype/"/>
    <ds:schemaRef ds:uri="http://schemas.openxmlformats.org/package/2006/metadata/core-properties"/>
    <ds:schemaRef ds:uri="http://purl.org/dc/terms/"/>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b35736d5-ed44-4210-a125-aa96e224a98b"/>
    <ds:schemaRef ds:uri="83735b65-6140-42df-8261-6373d86f40dd"/>
  </ds:schemaRefs>
</ds:datastoreItem>
</file>

<file path=docProps/app.xml><?xml version="1.0" encoding="utf-8"?>
<Properties xmlns="http://schemas.openxmlformats.org/officeDocument/2006/extended-properties" xmlns:vt="http://schemas.openxmlformats.org/officeDocument/2006/docPropsVTypes">
  <Template>Office Theme</Template>
  <TotalTime>376</TotalTime>
  <Words>1694</Words>
  <Application>Microsoft Office PowerPoint</Application>
  <PresentationFormat>A4 210 x 297 mm</PresentationFormat>
  <Paragraphs>387</Paragraphs>
  <Slides>20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Meiryo UI</vt:lpstr>
      <vt:lpstr>ＭＳ Ｐ明朝</vt:lpstr>
      <vt:lpstr>メイリオ</vt:lpstr>
      <vt:lpstr>游ゴシック</vt:lpstr>
      <vt:lpstr>Arial</vt:lpstr>
      <vt:lpstr>Calibri</vt:lpstr>
      <vt:lpstr>Calibri Light</vt:lpstr>
      <vt:lpstr>Office テーマ</vt:lpstr>
      <vt:lpstr>ポートフォリオ</vt:lpstr>
      <vt:lpstr>PowerPoint プレゼンテーション</vt:lpstr>
      <vt:lpstr>PowerPoint プレゼンテーション</vt:lpstr>
      <vt:lpstr>PowerPoint プレゼンテーション</vt:lpstr>
      <vt:lpstr>3. マネジメント実績</vt:lpstr>
      <vt:lpstr>PowerPoint プレゼンテーション</vt:lpstr>
      <vt:lpstr>PowerPoint プレゼンテーション</vt:lpstr>
      <vt:lpstr>PowerPoint プレゼンテーション</vt:lpstr>
      <vt:lpstr>4. Webサイト制作実績</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ポートフォリオ</dc:title>
  <dc:creator>MLC 矢野正満</dc:creator>
  <cp:lastModifiedBy>MLC 矢野正満</cp:lastModifiedBy>
  <cp:revision>214</cp:revision>
  <dcterms:created xsi:type="dcterms:W3CDTF">2020-07-16T03:09:46Z</dcterms:created>
  <dcterms:modified xsi:type="dcterms:W3CDTF">2020-07-22T05:44:23Z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0x01010034E697B4F18EEE44A15B5C6C38C92815</vt:lpwstr>
  </property>
</Properties>
</file>