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62" r:id="rId6"/>
    <p:sldId id="263" r:id="rId7"/>
    <p:sldId id="275" r:id="rId8"/>
    <p:sldId id="280" r:id="rId9"/>
    <p:sldId id="276" r:id="rId10"/>
    <p:sldId id="277" r:id="rId11"/>
    <p:sldId id="264" r:id="rId12"/>
    <p:sldId id="259" r:id="rId13"/>
    <p:sldId id="260" r:id="rId14"/>
    <p:sldId id="279" r:id="rId15"/>
    <p:sldId id="278" r:id="rId16"/>
    <p:sldId id="261" r:id="rId17"/>
    <p:sldId id="258" r:id="rId18"/>
    <p:sldId id="257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5285" autoAdjust="0"/>
  </p:normalViewPr>
  <p:slideViewPr>
    <p:cSldViewPr snapToGrid="0">
      <p:cViewPr varScale="1">
        <p:scale>
          <a:sx n="110" d="100"/>
          <a:sy n="110" d="100"/>
        </p:scale>
        <p:origin x="190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6E9B6-B893-4B8C-B80D-BB04ED91DC3B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215B5-B121-4C1D-AD81-B49820351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7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215B5-B121-4C1D-AD81-B49820351B2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89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4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53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7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20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35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8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3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4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9DA0-C4D7-4975-82BC-84B2032362F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56C9-AADE-4309-BFE2-F78486040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D68F3-58A7-40AB-BD2E-6E4E68888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411" y="2235696"/>
            <a:ext cx="6581179" cy="1115319"/>
          </a:xfrm>
        </p:spPr>
        <p:txBody>
          <a:bodyPr>
            <a:noAutofit/>
          </a:bodyPr>
          <a:lstStyle/>
          <a:p>
            <a:r>
              <a:rPr lang="ja-JP" altLang="en-US" sz="56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ポートフォリオ</a:t>
            </a:r>
          </a:p>
        </p:txBody>
      </p:sp>
      <p:pic>
        <p:nvPicPr>
          <p:cNvPr id="9" name="図 8" descr="人, 男, 持つ, 立つ が含まれている画像&#10;&#10;自動的に生成された説明">
            <a:extLst>
              <a:ext uri="{FF2B5EF4-FFF2-40B4-BE49-F238E27FC236}">
                <a16:creationId xmlns:a16="http://schemas.microsoft.com/office/drawing/2014/main" id="{E15D787B-B197-41B9-AAE2-B69048295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76" y="3351018"/>
            <a:ext cx="1338858" cy="1284685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26C719F3-EB47-455F-8E19-AFFD0FD5F2C1}"/>
              </a:ext>
            </a:extLst>
          </p:cNvPr>
          <p:cNvSpPr txBox="1">
            <a:spLocks/>
          </p:cNvSpPr>
          <p:nvPr/>
        </p:nvSpPr>
        <p:spPr>
          <a:xfrm>
            <a:off x="1655266" y="4693446"/>
            <a:ext cx="6581179" cy="314622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矢野正満</a:t>
            </a:r>
          </a:p>
        </p:txBody>
      </p:sp>
    </p:spTree>
    <p:extLst>
      <p:ext uri="{BB962C8B-B14F-4D97-AF65-F5344CB8AC3E}">
        <p14:creationId xmlns:p14="http://schemas.microsoft.com/office/powerpoint/2010/main" val="428705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6572252" y="2040162"/>
            <a:ext cx="3043237" cy="110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制作会社納品物品質管理</a:t>
            </a: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社内制作物品質管理</a:t>
            </a: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運用及び改修業務全般（フロントエンド設計、</a:t>
            </a:r>
            <a:br>
              <a:rPr lang="en-US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</a:b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サイト更新業務、外注制作会社への技術的指南、スタッフ教育など）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6472237" y="1164483"/>
            <a:ext cx="3128964" cy="4589771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6536535" y="181503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6557965" y="3956056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年末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6550822" y="373092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6A734A-211D-4EB2-B030-7E2A5D4D6756}"/>
              </a:ext>
            </a:extLst>
          </p:cNvPr>
          <p:cNvSpPr/>
          <p:nvPr/>
        </p:nvSpPr>
        <p:spPr>
          <a:xfrm>
            <a:off x="6550822" y="3358734"/>
            <a:ext cx="1959769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https://www.kirin.co.jp/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9E509-AB73-437B-BAB1-7530B49D7341}"/>
              </a:ext>
            </a:extLst>
          </p:cNvPr>
          <p:cNvSpPr/>
          <p:nvPr/>
        </p:nvSpPr>
        <p:spPr>
          <a:xfrm>
            <a:off x="6536535" y="3169318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6546060" y="4319094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99524-7425-4D5B-A73E-0215CB1A2EED}"/>
              </a:ext>
            </a:extLst>
          </p:cNvPr>
          <p:cNvSpPr/>
          <p:nvPr/>
        </p:nvSpPr>
        <p:spPr>
          <a:xfrm>
            <a:off x="6543677" y="1447320"/>
            <a:ext cx="3487013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業務委託による常駐支援、チームマネジメント（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名超）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3B90CD-515D-4F7A-84D4-2FA5DA4A2FEC}"/>
              </a:ext>
            </a:extLst>
          </p:cNvPr>
          <p:cNvSpPr/>
          <p:nvPr/>
        </p:nvSpPr>
        <p:spPr>
          <a:xfrm>
            <a:off x="6536535" y="121574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E3802D10-5E39-481D-AE85-1A41579F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9" y="1139561"/>
            <a:ext cx="6237480" cy="470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08B6A67F-BFE9-494C-B53A-B289FF2F31CB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2-2.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キリンホールディングスさま企業サイト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131B42-8DD2-48BB-8AB2-1461B012EF0C}"/>
              </a:ext>
            </a:extLst>
          </p:cNvPr>
          <p:cNvSpPr/>
          <p:nvPr/>
        </p:nvSpPr>
        <p:spPr>
          <a:xfrm>
            <a:off x="242598" y="6037299"/>
            <a:ext cx="8845982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2016</a:t>
            </a:r>
            <a:r>
              <a:rPr lang="ja-JP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年レスポンシブ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Web</a:t>
            </a:r>
            <a:r>
              <a:rPr lang="ja-JP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デザインにリニューアル</a:t>
            </a:r>
            <a:endParaRPr lang="ja-JP" altLang="ja-JP" sz="1200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ja-JP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制作会社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4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社</a:t>
            </a:r>
            <a:r>
              <a:rPr lang="ja-JP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によるリニューアルにおいて、全ての制作物の監修・品質管理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・受入</a:t>
            </a:r>
            <a:r>
              <a:rPr lang="ja-JP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を担当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C9639CC-9E50-4BC3-8F92-D7723AAA08B9}"/>
              </a:ext>
            </a:extLst>
          </p:cNvPr>
          <p:cNvSpPr/>
          <p:nvPr/>
        </p:nvSpPr>
        <p:spPr bwMode="auto">
          <a:xfrm>
            <a:off x="6644882" y="465026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C79ACE8-E538-4253-BF36-5D724F688E72}"/>
              </a:ext>
            </a:extLst>
          </p:cNvPr>
          <p:cNvSpPr/>
          <p:nvPr/>
        </p:nvSpPr>
        <p:spPr bwMode="auto">
          <a:xfrm>
            <a:off x="7504515" y="465026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0BCACBC-1635-4DC6-9810-6DAD7D910E95}"/>
              </a:ext>
            </a:extLst>
          </p:cNvPr>
          <p:cNvSpPr/>
          <p:nvPr/>
        </p:nvSpPr>
        <p:spPr bwMode="auto">
          <a:xfrm>
            <a:off x="8364149" y="4646991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3FC8DD2-A3F8-438C-82E3-3CCDC2846C4B}"/>
              </a:ext>
            </a:extLst>
          </p:cNvPr>
          <p:cNvSpPr/>
          <p:nvPr/>
        </p:nvSpPr>
        <p:spPr bwMode="auto">
          <a:xfrm>
            <a:off x="7504515" y="489432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Git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0068050-818B-4C24-B283-7FFE5D7F2B1E}"/>
              </a:ext>
            </a:extLst>
          </p:cNvPr>
          <p:cNvSpPr/>
          <p:nvPr/>
        </p:nvSpPr>
        <p:spPr bwMode="auto">
          <a:xfrm>
            <a:off x="6641310" y="489959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E8F376C-881A-4031-9076-F0AC75392CC4}"/>
              </a:ext>
            </a:extLst>
          </p:cNvPr>
          <p:cNvSpPr/>
          <p:nvPr/>
        </p:nvSpPr>
        <p:spPr bwMode="auto">
          <a:xfrm>
            <a:off x="8364149" y="489171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A538F3A-FC4B-4659-9A27-7FDA00314ECC}"/>
              </a:ext>
            </a:extLst>
          </p:cNvPr>
          <p:cNvSpPr/>
          <p:nvPr/>
        </p:nvSpPr>
        <p:spPr bwMode="auto">
          <a:xfrm>
            <a:off x="6641310" y="5148912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Gulp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56E34EC-0009-4EA2-8B4A-768DB28A4054}"/>
              </a:ext>
            </a:extLst>
          </p:cNvPr>
          <p:cNvSpPr/>
          <p:nvPr/>
        </p:nvSpPr>
        <p:spPr bwMode="auto">
          <a:xfrm>
            <a:off x="7504515" y="515035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Backlog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25E9EAA-44DD-45B0-AEC0-0B763C907BE5}"/>
              </a:ext>
            </a:extLst>
          </p:cNvPr>
          <p:cNvSpPr/>
          <p:nvPr/>
        </p:nvSpPr>
        <p:spPr bwMode="auto">
          <a:xfrm>
            <a:off x="8364149" y="514448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Office</a:t>
            </a:r>
            <a:r>
              <a:rPr lang="ja-JP" altLang="en-US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ソフト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FDE0FAB-892D-46BE-A9C0-21D9D0F27599}"/>
              </a:ext>
            </a:extLst>
          </p:cNvPr>
          <p:cNvSpPr/>
          <p:nvPr/>
        </p:nvSpPr>
        <p:spPr bwMode="auto">
          <a:xfrm>
            <a:off x="6641310" y="539823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BCE2890-F59A-4F2F-BA59-C7010CF0BD24}"/>
              </a:ext>
            </a:extLst>
          </p:cNvPr>
          <p:cNvSpPr/>
          <p:nvPr/>
        </p:nvSpPr>
        <p:spPr bwMode="auto">
          <a:xfrm>
            <a:off x="7504515" y="539823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SublimText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BA69230-8C90-43F3-8862-7C94A706D16A}"/>
              </a:ext>
            </a:extLst>
          </p:cNvPr>
          <p:cNvSpPr/>
          <p:nvPr/>
        </p:nvSpPr>
        <p:spPr bwMode="auto">
          <a:xfrm>
            <a:off x="8364149" y="539639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41909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6572255" y="2132522"/>
            <a:ext cx="3333744" cy="110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フロントエンド設計</a:t>
            </a: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バックエンドシステムの担当会社との折衝</a:t>
            </a: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運用業務全般</a:t>
            </a: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改善業務全般（フロントエンド設計、サイト更新業務、外注制作会社への技術的指南、スタッフ教育）</a:t>
            </a:r>
          </a:p>
        </p:txBody>
      </p:sp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6472237" y="1256844"/>
            <a:ext cx="3128964" cy="4475418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6536535" y="190739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6557965" y="4048416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年末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6550822" y="382328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6A734A-211D-4EB2-B030-7E2A5D4D6756}"/>
              </a:ext>
            </a:extLst>
          </p:cNvPr>
          <p:cNvSpPr/>
          <p:nvPr/>
        </p:nvSpPr>
        <p:spPr>
          <a:xfrm>
            <a:off x="6550822" y="3451094"/>
            <a:ext cx="2928937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https://m.kirin.co.jp/mypage/mypage_top.php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9E509-AB73-437B-BAB1-7530B49D7341}"/>
              </a:ext>
            </a:extLst>
          </p:cNvPr>
          <p:cNvSpPr/>
          <p:nvPr/>
        </p:nvSpPr>
        <p:spPr>
          <a:xfrm>
            <a:off x="6536535" y="3261678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6546060" y="4411454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99524-7425-4D5B-A73E-0215CB1A2EED}"/>
              </a:ext>
            </a:extLst>
          </p:cNvPr>
          <p:cNvSpPr/>
          <p:nvPr/>
        </p:nvSpPr>
        <p:spPr>
          <a:xfrm>
            <a:off x="6543678" y="1539680"/>
            <a:ext cx="3625558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業務委託による常駐支援、チームマネジメント（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名超）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3B90CD-515D-4F7A-84D4-2FA5DA4A2FEC}"/>
              </a:ext>
            </a:extLst>
          </p:cNvPr>
          <p:cNvSpPr/>
          <p:nvPr/>
        </p:nvSpPr>
        <p:spPr>
          <a:xfrm>
            <a:off x="6536535" y="130810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9F330-B444-4615-87A6-2C9F4A594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7" y="1229265"/>
            <a:ext cx="5939252" cy="44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7785C5B9-B5D2-49C5-BF75-EF3FFCA5F49A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2-3.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キリングループ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会員サービスサイト「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My KIRIN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0DF9333-F073-4282-833C-DD5F29DCF67B}"/>
              </a:ext>
            </a:extLst>
          </p:cNvPr>
          <p:cNvSpPr/>
          <p:nvPr/>
        </p:nvSpPr>
        <p:spPr>
          <a:xfrm>
            <a:off x="242597" y="5889523"/>
            <a:ext cx="9905998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2011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年の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11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月の初公開、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2014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年のバックエンドシステムのリプレイスやサイトリニューアル含め、全てのプロジェクトに参画</a:t>
            </a:r>
          </a:p>
          <a:p>
            <a:pPr marL="285750" indent="-285750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公開より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7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年経過した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2020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7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月現在、未だに設計が破綻しない運用を実現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3F90D77-057D-4484-8CCE-5BD4ABCE796A}"/>
              </a:ext>
            </a:extLst>
          </p:cNvPr>
          <p:cNvSpPr/>
          <p:nvPr/>
        </p:nvSpPr>
        <p:spPr bwMode="auto">
          <a:xfrm>
            <a:off x="6644882" y="4751866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5688781-2783-4DD0-BAD4-BFDC4C61DE06}"/>
              </a:ext>
            </a:extLst>
          </p:cNvPr>
          <p:cNvSpPr/>
          <p:nvPr/>
        </p:nvSpPr>
        <p:spPr bwMode="auto">
          <a:xfrm>
            <a:off x="7504515" y="4751866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8E7C814-9905-40C8-8B32-52F8FEB6FE1D}"/>
              </a:ext>
            </a:extLst>
          </p:cNvPr>
          <p:cNvSpPr/>
          <p:nvPr/>
        </p:nvSpPr>
        <p:spPr bwMode="auto">
          <a:xfrm>
            <a:off x="8364149" y="474859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4CAD472-40A7-4A75-A80A-960DA598B463}"/>
              </a:ext>
            </a:extLst>
          </p:cNvPr>
          <p:cNvSpPr/>
          <p:nvPr/>
        </p:nvSpPr>
        <p:spPr bwMode="auto">
          <a:xfrm>
            <a:off x="7504515" y="4995922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Git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63C1249-0EAD-4D5D-AF17-80B02B596441}"/>
              </a:ext>
            </a:extLst>
          </p:cNvPr>
          <p:cNvSpPr/>
          <p:nvPr/>
        </p:nvSpPr>
        <p:spPr bwMode="auto">
          <a:xfrm>
            <a:off x="6641310" y="5001189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79F63CC-E1E4-4250-AA5D-354E9070E94B}"/>
              </a:ext>
            </a:extLst>
          </p:cNvPr>
          <p:cNvSpPr/>
          <p:nvPr/>
        </p:nvSpPr>
        <p:spPr bwMode="auto">
          <a:xfrm>
            <a:off x="8364149" y="4993312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B7DBDF1-2108-4DF7-9EDE-FFA4D568F22E}"/>
              </a:ext>
            </a:extLst>
          </p:cNvPr>
          <p:cNvSpPr/>
          <p:nvPr/>
        </p:nvSpPr>
        <p:spPr bwMode="auto">
          <a:xfrm>
            <a:off x="6641310" y="5250511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Gulp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6FA5AE9-160D-4441-AAE8-D86D937D3B83}"/>
              </a:ext>
            </a:extLst>
          </p:cNvPr>
          <p:cNvSpPr/>
          <p:nvPr/>
        </p:nvSpPr>
        <p:spPr bwMode="auto">
          <a:xfrm>
            <a:off x="7504515" y="525195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Backlog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1CB1F53-FB2C-473D-AB8C-4CFCA45608E3}"/>
              </a:ext>
            </a:extLst>
          </p:cNvPr>
          <p:cNvSpPr/>
          <p:nvPr/>
        </p:nvSpPr>
        <p:spPr bwMode="auto">
          <a:xfrm>
            <a:off x="8364149" y="524608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Office</a:t>
            </a:r>
            <a:r>
              <a:rPr lang="ja-JP" altLang="en-US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ソフト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A2B8D49-4B79-4CCE-8F7E-BDD83BED8EEA}"/>
              </a:ext>
            </a:extLst>
          </p:cNvPr>
          <p:cNvSpPr/>
          <p:nvPr/>
        </p:nvSpPr>
        <p:spPr bwMode="auto">
          <a:xfrm>
            <a:off x="6641310" y="549983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B6C471B-A29A-4BD7-86EE-C7320D423CA2}"/>
              </a:ext>
            </a:extLst>
          </p:cNvPr>
          <p:cNvSpPr/>
          <p:nvPr/>
        </p:nvSpPr>
        <p:spPr bwMode="auto">
          <a:xfrm>
            <a:off x="7504515" y="549983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SublimText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39FB5CF-87C7-4EAC-B506-091EB96B159C}"/>
              </a:ext>
            </a:extLst>
          </p:cNvPr>
          <p:cNvSpPr/>
          <p:nvPr/>
        </p:nvSpPr>
        <p:spPr bwMode="auto">
          <a:xfrm>
            <a:off x="8364149" y="549799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83283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553232-85C3-441E-985D-D3789A24FC9E}"/>
              </a:ext>
            </a:extLst>
          </p:cNvPr>
          <p:cNvSpPr/>
          <p:nvPr/>
        </p:nvSpPr>
        <p:spPr bwMode="auto">
          <a:xfrm>
            <a:off x="6644882" y="344874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6535308" y="2160227"/>
            <a:ext cx="3043237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ランディングページの設計・実装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6536535" y="193509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6548729" y="2754528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6541586" y="252939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DDB8D9-BB67-4895-A576-DC99D13C69FA}"/>
              </a:ext>
            </a:extLst>
          </p:cNvPr>
          <p:cNvSpPr/>
          <p:nvPr/>
        </p:nvSpPr>
        <p:spPr bwMode="auto">
          <a:xfrm>
            <a:off x="7504515" y="344874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6546060" y="311756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99524-7425-4D5B-A73E-0215CB1A2EED}"/>
              </a:ext>
            </a:extLst>
          </p:cNvPr>
          <p:cNvSpPr/>
          <p:nvPr/>
        </p:nvSpPr>
        <p:spPr>
          <a:xfrm>
            <a:off x="6543678" y="1567385"/>
            <a:ext cx="3043237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サイト受託制作（本社勤務）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3B90CD-515D-4F7A-84D4-2FA5DA4A2FEC}"/>
              </a:ext>
            </a:extLst>
          </p:cNvPr>
          <p:cNvSpPr/>
          <p:nvPr/>
        </p:nvSpPr>
        <p:spPr>
          <a:xfrm>
            <a:off x="6536535" y="133580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AE0E44E-F00A-4876-B3B7-C2030A3D1518}"/>
              </a:ext>
            </a:extLst>
          </p:cNvPr>
          <p:cNvSpPr/>
          <p:nvPr/>
        </p:nvSpPr>
        <p:spPr bwMode="auto">
          <a:xfrm>
            <a:off x="7504515" y="369280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Git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43FFF31-BD25-482C-86B3-469A436E2A6B}"/>
              </a:ext>
            </a:extLst>
          </p:cNvPr>
          <p:cNvSpPr/>
          <p:nvPr/>
        </p:nvSpPr>
        <p:spPr bwMode="auto">
          <a:xfrm>
            <a:off x="6641310" y="369806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CA8AB00-D2FF-4033-95C0-520207FD3559}"/>
              </a:ext>
            </a:extLst>
          </p:cNvPr>
          <p:cNvSpPr/>
          <p:nvPr/>
        </p:nvSpPr>
        <p:spPr bwMode="auto">
          <a:xfrm>
            <a:off x="8364149" y="369019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52016A-2FAB-47CC-A4A6-DEE1A46C3E96}"/>
              </a:ext>
            </a:extLst>
          </p:cNvPr>
          <p:cNvSpPr/>
          <p:nvPr/>
        </p:nvSpPr>
        <p:spPr bwMode="auto">
          <a:xfrm>
            <a:off x="8364149" y="343849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Gulp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595FEF8-D34C-4AD7-A53F-796FACEDAF80}"/>
              </a:ext>
            </a:extLst>
          </p:cNvPr>
          <p:cNvSpPr/>
          <p:nvPr/>
        </p:nvSpPr>
        <p:spPr bwMode="auto">
          <a:xfrm>
            <a:off x="7504515" y="394882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Backlog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CA9016D-9D05-40C3-AE28-E0A14393BF11}"/>
              </a:ext>
            </a:extLst>
          </p:cNvPr>
          <p:cNvSpPr/>
          <p:nvPr/>
        </p:nvSpPr>
        <p:spPr bwMode="auto">
          <a:xfrm>
            <a:off x="6641310" y="3947389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Vs Code</a:t>
            </a:r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7AEEAAB-C681-4ADD-A747-185D5A02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30" y="1706007"/>
            <a:ext cx="3897415" cy="3842380"/>
          </a:xfrm>
          <a:prstGeom prst="rect">
            <a:avLst/>
          </a:prstGeom>
        </p:spPr>
      </p:pic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EF72FCF-900A-481B-9FBD-9686BE2C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376678"/>
            <a:ext cx="3363604" cy="4144133"/>
          </a:xfrm>
          <a:prstGeom prst="rect">
            <a:avLst/>
          </a:prstGeom>
        </p:spPr>
      </p:pic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6472237" y="1284549"/>
            <a:ext cx="3128964" cy="4392426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14B521AB-8425-4635-AA7F-C0F93EF92603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2-4.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富士ゼロックスさま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サイト「</a:t>
            </a:r>
            <a:r>
              <a:rPr lang="en-US" altLang="ja-JP" sz="2000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eQix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B2B9BCF-3635-4B1A-85C3-7BE74E311D2E}"/>
              </a:ext>
            </a:extLst>
          </p:cNvPr>
          <p:cNvSpPr/>
          <p:nvPr/>
        </p:nvSpPr>
        <p:spPr>
          <a:xfrm>
            <a:off x="242597" y="6037299"/>
            <a:ext cx="884598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ランディングページの設計・実装を中心に並行してサイトリニューアルのページ量産業務を対応</a:t>
            </a:r>
          </a:p>
        </p:txBody>
      </p:sp>
    </p:spTree>
    <p:extLst>
      <p:ext uri="{BB962C8B-B14F-4D97-AF65-F5344CB8AC3E}">
        <p14:creationId xmlns:p14="http://schemas.microsoft.com/office/powerpoint/2010/main" val="184354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DB64D3-65FA-4B85-8EBE-5B00D0373894}"/>
              </a:ext>
            </a:extLst>
          </p:cNvPr>
          <p:cNvSpPr/>
          <p:nvPr/>
        </p:nvSpPr>
        <p:spPr bwMode="auto">
          <a:xfrm>
            <a:off x="7902181" y="462263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AB7A40-B5C5-4B51-9E71-0AAFB553F044}"/>
              </a:ext>
            </a:extLst>
          </p:cNvPr>
          <p:cNvSpPr/>
          <p:nvPr/>
        </p:nvSpPr>
        <p:spPr>
          <a:xfrm>
            <a:off x="7829553" y="2391141"/>
            <a:ext cx="1831182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Web</a:t>
            </a:r>
            <a:r>
              <a:rPr lang="ja-JP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サイトデザイン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フロントエンド設計、実装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運用業務全般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フリーフォーム: 図形 29">
            <a:extLst>
              <a:ext uri="{FF2B5EF4-FFF2-40B4-BE49-F238E27FC236}">
                <a16:creationId xmlns:a16="http://schemas.microsoft.com/office/drawing/2014/main" id="{82B12D75-B205-4299-B9A9-FB61657D7130}"/>
              </a:ext>
            </a:extLst>
          </p:cNvPr>
          <p:cNvSpPr/>
          <p:nvPr/>
        </p:nvSpPr>
        <p:spPr bwMode="auto">
          <a:xfrm flipV="1">
            <a:off x="7729542" y="1515460"/>
            <a:ext cx="1959769" cy="4392426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8A9517-8B4D-44D2-A381-D671477BC5FA}"/>
              </a:ext>
            </a:extLst>
          </p:cNvPr>
          <p:cNvSpPr/>
          <p:nvPr/>
        </p:nvSpPr>
        <p:spPr>
          <a:xfrm>
            <a:off x="7793835" y="216600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FCC727-7DF0-47C0-9990-89722B75153F}"/>
              </a:ext>
            </a:extLst>
          </p:cNvPr>
          <p:cNvSpPr/>
          <p:nvPr/>
        </p:nvSpPr>
        <p:spPr>
          <a:xfrm>
            <a:off x="7815266" y="3928415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9219D61-F1DA-4C57-8B19-4E17FB3E7244}"/>
              </a:ext>
            </a:extLst>
          </p:cNvPr>
          <p:cNvSpPr/>
          <p:nvPr/>
        </p:nvSpPr>
        <p:spPr>
          <a:xfrm>
            <a:off x="7808122" y="3703283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8724226-93B7-421B-BD38-936F340012FD}"/>
              </a:ext>
            </a:extLst>
          </p:cNvPr>
          <p:cNvSpPr/>
          <p:nvPr/>
        </p:nvSpPr>
        <p:spPr bwMode="auto">
          <a:xfrm>
            <a:off x="8761813" y="462263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F0145F-D5C2-4BE1-8AEB-3657767C90FC}"/>
              </a:ext>
            </a:extLst>
          </p:cNvPr>
          <p:cNvSpPr/>
          <p:nvPr/>
        </p:nvSpPr>
        <p:spPr bwMode="auto">
          <a:xfrm>
            <a:off x="7902181" y="486766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E35C54F-13E2-400D-A6A0-0D86F08DF8B2}"/>
              </a:ext>
            </a:extLst>
          </p:cNvPr>
          <p:cNvSpPr/>
          <p:nvPr/>
        </p:nvSpPr>
        <p:spPr bwMode="auto">
          <a:xfrm>
            <a:off x="314328" y="1514478"/>
            <a:ext cx="7029450" cy="3906649"/>
          </a:xfrm>
          <a:prstGeom prst="rect">
            <a:avLst/>
          </a:prstGeom>
          <a:solidFill>
            <a:schemeClr val="tx1"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77737"/>
            <a:r>
              <a:rPr lang="ja-JP" altLang="en-US" sz="1463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既にリニューアルされているため、サイトキャプチャはなし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94C601-4FE7-4D71-BAA6-B5F533B540F8}"/>
              </a:ext>
            </a:extLst>
          </p:cNvPr>
          <p:cNvSpPr/>
          <p:nvPr/>
        </p:nvSpPr>
        <p:spPr>
          <a:xfrm>
            <a:off x="7808124" y="3331093"/>
            <a:ext cx="1959769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https://www.orixbank.co.jp/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D39E57-7BA9-4B8A-B109-8685EC00ACD7}"/>
              </a:ext>
            </a:extLst>
          </p:cNvPr>
          <p:cNvSpPr/>
          <p:nvPr/>
        </p:nvSpPr>
        <p:spPr>
          <a:xfrm>
            <a:off x="7793835" y="314167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CC93C-E56B-4FDC-852F-33EC227FC26D}"/>
              </a:ext>
            </a:extLst>
          </p:cNvPr>
          <p:cNvSpPr/>
          <p:nvPr/>
        </p:nvSpPr>
        <p:spPr>
          <a:xfrm>
            <a:off x="7803361" y="4291452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A33B0-B23F-4CD0-A3A2-42146D7BFFD7}"/>
              </a:ext>
            </a:extLst>
          </p:cNvPr>
          <p:cNvSpPr/>
          <p:nvPr/>
        </p:nvSpPr>
        <p:spPr>
          <a:xfrm>
            <a:off x="7800978" y="1798296"/>
            <a:ext cx="2105021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サイト受託制作（本社勤務）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28068EA-DF95-486C-B42E-3A9FC2756371}"/>
              </a:ext>
            </a:extLst>
          </p:cNvPr>
          <p:cNvSpPr/>
          <p:nvPr/>
        </p:nvSpPr>
        <p:spPr>
          <a:xfrm>
            <a:off x="7793835" y="156671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E6AD50A8-71CD-4778-A1C7-BA5283D12EA7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2-5.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オリックス銀行さま公式サイト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E878A28-64C2-46A7-88FC-D560B625776A}"/>
              </a:ext>
            </a:extLst>
          </p:cNvPr>
          <p:cNvSpPr/>
          <p:nvPr/>
        </p:nvSpPr>
        <p:spPr>
          <a:xfrm>
            <a:off x="242597" y="6037299"/>
            <a:ext cx="884598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旧サイトの運用開始～サイトリニューアル実装～新サイト運用までの制作業務を主担当として対応</a:t>
            </a:r>
            <a:endParaRPr lang="en-US" altLang="ja-JP" sz="1200" kern="0" dirty="0">
              <a:latin typeface="メイリオ" panose="020B0604030504040204" pitchFamily="50" charset="-128"/>
              <a:ea typeface="メイリオ" panose="020B0604030504040204" pitchFamily="50" charset="-128"/>
              <a:cs typeface="ＭＳ 明朝" panose="02020609040205080304" pitchFamily="17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46B1465-6D2C-40BE-A365-92E317463CCE}"/>
              </a:ext>
            </a:extLst>
          </p:cNvPr>
          <p:cNvSpPr/>
          <p:nvPr/>
        </p:nvSpPr>
        <p:spPr bwMode="auto">
          <a:xfrm>
            <a:off x="8761813" y="486547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1D6E7A9-3E94-4468-8DA3-9E9E94D6CB21}"/>
              </a:ext>
            </a:extLst>
          </p:cNvPr>
          <p:cNvSpPr/>
          <p:nvPr/>
        </p:nvSpPr>
        <p:spPr bwMode="auto">
          <a:xfrm>
            <a:off x="7902181" y="511270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23A450-F667-4A9C-822C-4BA3A2D5D7FC}"/>
              </a:ext>
            </a:extLst>
          </p:cNvPr>
          <p:cNvSpPr/>
          <p:nvPr/>
        </p:nvSpPr>
        <p:spPr bwMode="auto">
          <a:xfrm>
            <a:off x="8761813" y="5107889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68182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553232-85C3-441E-985D-D3789A24FC9E}"/>
              </a:ext>
            </a:extLst>
          </p:cNvPr>
          <p:cNvSpPr/>
          <p:nvPr/>
        </p:nvSpPr>
        <p:spPr bwMode="auto">
          <a:xfrm>
            <a:off x="6128804" y="438688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6056176" y="2376854"/>
            <a:ext cx="1831182" cy="48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フロントエンド設計、実装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ガイドライン整備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5956165" y="1515460"/>
            <a:ext cx="3815908" cy="4392426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6020458" y="215172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6041889" y="3692672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6034745" y="3467540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DDB8D9-BB67-4895-A576-DC99D13C69FA}"/>
              </a:ext>
            </a:extLst>
          </p:cNvPr>
          <p:cNvSpPr/>
          <p:nvPr/>
        </p:nvSpPr>
        <p:spPr bwMode="auto">
          <a:xfrm>
            <a:off x="6988436" y="438688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E06ABF1-4395-40BF-A290-521211380382}"/>
              </a:ext>
            </a:extLst>
          </p:cNvPr>
          <p:cNvSpPr/>
          <p:nvPr/>
        </p:nvSpPr>
        <p:spPr bwMode="auto">
          <a:xfrm>
            <a:off x="7848068" y="438688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6A734A-211D-4EB2-B030-7E2A5D4D6756}"/>
              </a:ext>
            </a:extLst>
          </p:cNvPr>
          <p:cNvSpPr/>
          <p:nvPr/>
        </p:nvSpPr>
        <p:spPr>
          <a:xfrm>
            <a:off x="6034747" y="3095348"/>
            <a:ext cx="1959769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https://www.geotrust.co.jp/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9E509-AB73-437B-BAB1-7530B49D7341}"/>
              </a:ext>
            </a:extLst>
          </p:cNvPr>
          <p:cNvSpPr/>
          <p:nvPr/>
        </p:nvSpPr>
        <p:spPr>
          <a:xfrm>
            <a:off x="6020458" y="2905932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6029984" y="4055709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2B4F70-EDEE-4A95-A6DC-C4113EDA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3" y="1515460"/>
            <a:ext cx="5211465" cy="446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A73B1A7-E198-4D39-AC12-7108FFA49524}"/>
              </a:ext>
            </a:extLst>
          </p:cNvPr>
          <p:cNvSpPr/>
          <p:nvPr/>
        </p:nvSpPr>
        <p:spPr>
          <a:xfrm>
            <a:off x="6027602" y="1798296"/>
            <a:ext cx="2471964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サイト受託制作（本社勤務）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D944C4-5896-47F6-B4CC-81A41180FC9A}"/>
              </a:ext>
            </a:extLst>
          </p:cNvPr>
          <p:cNvSpPr/>
          <p:nvPr/>
        </p:nvSpPr>
        <p:spPr>
          <a:xfrm>
            <a:off x="6020458" y="156671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26E937F7-D0B6-4585-99E0-B3F2FE9F1757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2-6.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日本ジオトラストさま公式サイト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949961-2399-4CF4-82B4-E12AFA1199EB}"/>
              </a:ext>
            </a:extLst>
          </p:cNvPr>
          <p:cNvSpPr/>
          <p:nvPr/>
        </p:nvSpPr>
        <p:spPr>
          <a:xfrm>
            <a:off x="242597" y="6129659"/>
            <a:ext cx="884598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クライアントにてサイト更新業務が円滑に行えるよう、拡張性の高い設計の実現およびガイドラインを整備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284C062-70EB-4F6E-AC33-DC0D58CE918F}"/>
              </a:ext>
            </a:extLst>
          </p:cNvPr>
          <p:cNvSpPr/>
          <p:nvPr/>
        </p:nvSpPr>
        <p:spPr bwMode="auto">
          <a:xfrm>
            <a:off x="6128804" y="4633139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CBEB1AB-4A19-4DF8-8AD3-0AA963281E84}"/>
              </a:ext>
            </a:extLst>
          </p:cNvPr>
          <p:cNvSpPr/>
          <p:nvPr/>
        </p:nvSpPr>
        <p:spPr bwMode="auto">
          <a:xfrm>
            <a:off x="6988436" y="463313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13BD8D7-C56F-475F-AAA5-9300F3D0248E}"/>
              </a:ext>
            </a:extLst>
          </p:cNvPr>
          <p:cNvSpPr/>
          <p:nvPr/>
        </p:nvSpPr>
        <p:spPr bwMode="auto">
          <a:xfrm>
            <a:off x="7848068" y="463313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30887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553232-85C3-441E-985D-D3789A24FC9E}"/>
              </a:ext>
            </a:extLst>
          </p:cNvPr>
          <p:cNvSpPr/>
          <p:nvPr/>
        </p:nvSpPr>
        <p:spPr bwMode="auto">
          <a:xfrm>
            <a:off x="7902181" y="482979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7829553" y="2391141"/>
            <a:ext cx="1831182" cy="89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Web</a:t>
            </a:r>
            <a:r>
              <a:rPr lang="ja-JP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サイトデザイン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フロントエンド設計、実装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ガイドライン整備</a:t>
            </a:r>
            <a:endParaRPr lang="ja-JP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運用業務全般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7729542" y="1515460"/>
            <a:ext cx="1959769" cy="4392426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7793835" y="216600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7815266" y="4135582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2008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7808122" y="391045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DDB8D9-BB67-4895-A576-DC99D13C69FA}"/>
              </a:ext>
            </a:extLst>
          </p:cNvPr>
          <p:cNvSpPr/>
          <p:nvPr/>
        </p:nvSpPr>
        <p:spPr bwMode="auto">
          <a:xfrm>
            <a:off x="8761813" y="482979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E06ABF1-4395-40BF-A290-521211380382}"/>
              </a:ext>
            </a:extLst>
          </p:cNvPr>
          <p:cNvSpPr/>
          <p:nvPr/>
        </p:nvSpPr>
        <p:spPr bwMode="auto">
          <a:xfrm>
            <a:off x="7902181" y="507483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CBDA121-74AB-4215-88CF-78137FE0779A}"/>
              </a:ext>
            </a:extLst>
          </p:cNvPr>
          <p:cNvSpPr/>
          <p:nvPr/>
        </p:nvSpPr>
        <p:spPr bwMode="auto">
          <a:xfrm>
            <a:off x="314328" y="1514478"/>
            <a:ext cx="7029450" cy="3906649"/>
          </a:xfrm>
          <a:prstGeom prst="rect">
            <a:avLst/>
          </a:prstGeom>
          <a:solidFill>
            <a:schemeClr val="tx1"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77737"/>
            <a:r>
              <a:rPr lang="ja-JP" altLang="en-US" sz="1463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既にリニューアルされているため、サイトキャプチャはなし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6A734A-211D-4EB2-B030-7E2A5D4D6756}"/>
              </a:ext>
            </a:extLst>
          </p:cNvPr>
          <p:cNvSpPr/>
          <p:nvPr/>
        </p:nvSpPr>
        <p:spPr>
          <a:xfrm>
            <a:off x="7808124" y="3538260"/>
            <a:ext cx="1959769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https://www.pokemon-card.com/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9E509-AB73-437B-BAB1-7530B49D7341}"/>
              </a:ext>
            </a:extLst>
          </p:cNvPr>
          <p:cNvSpPr/>
          <p:nvPr/>
        </p:nvSpPr>
        <p:spPr>
          <a:xfrm>
            <a:off x="7793835" y="3348844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7803361" y="4498620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99524-7425-4D5B-A73E-0215CB1A2EED}"/>
              </a:ext>
            </a:extLst>
          </p:cNvPr>
          <p:cNvSpPr/>
          <p:nvPr/>
        </p:nvSpPr>
        <p:spPr>
          <a:xfrm>
            <a:off x="7800978" y="1798296"/>
            <a:ext cx="2105021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サイト受託制作（本社勤務）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3B90CD-515D-4F7A-84D4-2FA5DA4A2FEC}"/>
              </a:ext>
            </a:extLst>
          </p:cNvPr>
          <p:cNvSpPr/>
          <p:nvPr/>
        </p:nvSpPr>
        <p:spPr>
          <a:xfrm>
            <a:off x="7793835" y="156671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58C8FCA2-4F74-46A6-AD10-B62BE70F501F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2-7.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ポケモンさまカードゲーム公式サイト「トレーナーズウェブサイト」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738D25F-99A9-4ABC-91EB-04AB27D30E46}"/>
              </a:ext>
            </a:extLst>
          </p:cNvPr>
          <p:cNvSpPr/>
          <p:nvPr/>
        </p:nvSpPr>
        <p:spPr>
          <a:xfrm>
            <a:off x="242597" y="6037299"/>
            <a:ext cx="884598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サイト運用からリニューアルまで、フロントエンド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8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割＋デザイン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割を主担当として対応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45A4BF3-49F7-425C-92D4-A4EB8BB16351}"/>
              </a:ext>
            </a:extLst>
          </p:cNvPr>
          <p:cNvSpPr/>
          <p:nvPr/>
        </p:nvSpPr>
        <p:spPr bwMode="auto">
          <a:xfrm>
            <a:off x="8761813" y="507342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A8FAF26-909E-4516-9AC7-942C5C39DDF9}"/>
              </a:ext>
            </a:extLst>
          </p:cNvPr>
          <p:cNvSpPr/>
          <p:nvPr/>
        </p:nvSpPr>
        <p:spPr bwMode="auto">
          <a:xfrm>
            <a:off x="7902181" y="532079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28FE6A2-F933-468F-8D7C-7B30AFA271FE}"/>
              </a:ext>
            </a:extLst>
          </p:cNvPr>
          <p:cNvSpPr/>
          <p:nvPr/>
        </p:nvSpPr>
        <p:spPr bwMode="auto">
          <a:xfrm>
            <a:off x="8761813" y="531505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4952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271430-007A-49D9-B12F-B7E9F54AB2C4}"/>
              </a:ext>
            </a:extLst>
          </p:cNvPr>
          <p:cNvSpPr/>
          <p:nvPr/>
        </p:nvSpPr>
        <p:spPr>
          <a:xfrm>
            <a:off x="287719" y="1032703"/>
            <a:ext cx="8849158" cy="570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7890" indent="-417890">
              <a:lnSpc>
                <a:spcPts val="3300"/>
              </a:lnSpc>
              <a:buAutoNum type="arabicPeriod"/>
            </a:pP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マネジメント実績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300"/>
              </a:lnSpc>
            </a:pP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1-1.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オンサイト各拠点のマネジメント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300"/>
              </a:lnSpc>
            </a:pP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1-2.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1on1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実施によるスタッフのメンタルケア・キャリアコンサルティング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300"/>
              </a:lnSpc>
            </a:pP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1-3.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中途採用面接の参加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300"/>
              </a:lnSpc>
            </a:pP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1-4. SES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面談による人材の選定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17890" indent="-417890">
              <a:lnSpc>
                <a:spcPts val="3300"/>
              </a:lnSpc>
              <a:buAutoNum type="arabicPeriod"/>
            </a:pP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サイト制作実績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300"/>
              </a:lnSpc>
            </a:pP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2-1.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キリンホールディングスさま商品サイト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300"/>
              </a:lnSpc>
            </a:pP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2-2.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キリンホールディングスさま企業サイト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300"/>
              </a:lnSpc>
            </a:pP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2-3.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キリングループ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会員サービスサイト「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 KIRIN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300"/>
              </a:lnSpc>
            </a:pP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2-4.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富士ゼロックスさま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EC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サイト「</a:t>
            </a:r>
            <a:r>
              <a:rPr lang="en-US" altLang="ja-JP" sz="13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eQix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b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2-5.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オリックス銀行さま公式サイト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300"/>
              </a:lnSpc>
            </a:pP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2-6.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日本ジオトラストさま公式サイト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300"/>
              </a:lnSpc>
            </a:pP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2-7.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ポケモンさまカードゲーム公式サイト「トレーナーズウェブサイト」</a:t>
            </a:r>
            <a:endParaRPr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908B745-4557-41A2-8985-E5BB4470210B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15286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D68F3-58A7-40AB-BD2E-6E4E68888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07" y="3050384"/>
            <a:ext cx="4412456" cy="43011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4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sz="24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マネジメント実績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8613ED2-39DE-42BB-B3C9-4A033A7F3BDF}"/>
              </a:ext>
            </a:extLst>
          </p:cNvPr>
          <p:cNvCxnSpPr>
            <a:cxnSpLocks/>
          </p:cNvCxnSpPr>
          <p:nvPr/>
        </p:nvCxnSpPr>
        <p:spPr>
          <a:xfrm>
            <a:off x="378620" y="3509069"/>
            <a:ext cx="9122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29">
            <a:extLst>
              <a:ext uri="{FF2B5EF4-FFF2-40B4-BE49-F238E27FC236}">
                <a16:creationId xmlns:a16="http://schemas.microsoft.com/office/drawing/2014/main" id="{952BA23C-F37F-4E98-9804-1AA2819C742C}"/>
              </a:ext>
            </a:extLst>
          </p:cNvPr>
          <p:cNvSpPr/>
          <p:nvPr/>
        </p:nvSpPr>
        <p:spPr bwMode="auto">
          <a:xfrm flipV="1">
            <a:off x="6472237" y="1358447"/>
            <a:ext cx="3128964" cy="4981013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5D9800-D5DE-4C81-9E6D-E7FF06AF78DD}"/>
              </a:ext>
            </a:extLst>
          </p:cNvPr>
          <p:cNvSpPr/>
          <p:nvPr/>
        </p:nvSpPr>
        <p:spPr>
          <a:xfrm>
            <a:off x="6557965" y="5200021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月～現在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B2D974-8235-492C-8E76-21C86B8573A0}"/>
              </a:ext>
            </a:extLst>
          </p:cNvPr>
          <p:cNvSpPr/>
          <p:nvPr/>
        </p:nvSpPr>
        <p:spPr>
          <a:xfrm>
            <a:off x="6550822" y="4974889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F2E252D-DA0E-4B28-B40E-2DD8BE71339C}"/>
              </a:ext>
            </a:extLst>
          </p:cNvPr>
          <p:cNvSpPr/>
          <p:nvPr/>
        </p:nvSpPr>
        <p:spPr>
          <a:xfrm>
            <a:off x="6546060" y="5563058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98A7B7-788D-40C7-AC50-E8C8EB38FD39}"/>
              </a:ext>
            </a:extLst>
          </p:cNvPr>
          <p:cNvSpPr/>
          <p:nvPr/>
        </p:nvSpPr>
        <p:spPr>
          <a:xfrm>
            <a:off x="6543678" y="1641287"/>
            <a:ext cx="3414712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オンサイトビジネスを扱う部門のマネージャーとして、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各オンサイトチーム（合計約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名）のマネジメント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および営業顧客窓口を対応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82106B-85A8-48B1-BC0C-07C1E29C72F5}"/>
              </a:ext>
            </a:extLst>
          </p:cNvPr>
          <p:cNvSpPr/>
          <p:nvPr/>
        </p:nvSpPr>
        <p:spPr>
          <a:xfrm>
            <a:off x="6536535" y="1409705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業務概要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CACE61-089E-4F5C-96DB-F3FBCAF5557F}"/>
              </a:ext>
            </a:extLst>
          </p:cNvPr>
          <p:cNvSpPr/>
          <p:nvPr/>
        </p:nvSpPr>
        <p:spPr bwMode="auto">
          <a:xfrm>
            <a:off x="7504515" y="5881119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Git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A7F2290-E2C6-4D49-907A-9FDC5A243191}"/>
              </a:ext>
            </a:extLst>
          </p:cNvPr>
          <p:cNvSpPr/>
          <p:nvPr/>
        </p:nvSpPr>
        <p:spPr bwMode="auto">
          <a:xfrm>
            <a:off x="6646072" y="588995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Backlog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835005-79B5-4A9F-8065-EE24CE612251}"/>
              </a:ext>
            </a:extLst>
          </p:cNvPr>
          <p:cNvSpPr/>
          <p:nvPr/>
        </p:nvSpPr>
        <p:spPr bwMode="auto">
          <a:xfrm>
            <a:off x="8362958" y="5881119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Office</a:t>
            </a:r>
            <a:r>
              <a:rPr lang="ja-JP" altLang="en-US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ソフト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0FB859A-05DC-4687-A883-8EE8D49C8E16}"/>
              </a:ext>
            </a:extLst>
          </p:cNvPr>
          <p:cNvSpPr/>
          <p:nvPr/>
        </p:nvSpPr>
        <p:spPr>
          <a:xfrm>
            <a:off x="242894" y="1256456"/>
            <a:ext cx="4243383" cy="2510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ja-JP" altLang="en-US" sz="1300" b="1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主な案件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富士ゼロックス様（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名常駐）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楽天銀行様（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名常駐）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楽天証券様（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7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名常駐）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楽天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Edy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様（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名常駐）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SBI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証券様（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名常駐）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住信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SBI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ネット銀行様（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名常駐）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イオン銀行様（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名常駐）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ソニーネットワークコミュニケーションズ様（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9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名常駐）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学校法人立教学院様（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名常駐）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886E57-E271-45BE-8E42-BC200CAA1155}"/>
              </a:ext>
            </a:extLst>
          </p:cNvPr>
          <p:cNvSpPr/>
          <p:nvPr/>
        </p:nvSpPr>
        <p:spPr>
          <a:xfrm>
            <a:off x="6557963" y="2397248"/>
            <a:ext cx="3731346" cy="2540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1138" b="1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主な業務</a:t>
            </a:r>
          </a:p>
          <a:p>
            <a:pPr marL="232161" indent="-232161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体制構築／変更における社内各所における人材調整</a:t>
            </a:r>
            <a:endParaRPr lang="en-US" altLang="ja-JP" sz="975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232161" indent="-232161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1on1</a:t>
            </a: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実施によるスタッフのメンタルケア・</a:t>
            </a:r>
            <a:br>
              <a:rPr lang="en-US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</a:b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キャリアコンサルティング</a:t>
            </a:r>
          </a:p>
          <a:p>
            <a:pPr marL="232161" indent="-232161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新規オンサイト案件の体制（人材）提案</a:t>
            </a:r>
          </a:p>
          <a:p>
            <a:pPr marL="232161" indent="-232161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SES</a:t>
            </a: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契約における人材面談（</a:t>
            </a:r>
            <a:r>
              <a:rPr lang="en-US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100</a:t>
            </a: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名以上実施）</a:t>
            </a:r>
            <a:endParaRPr lang="en-US" altLang="ja-JP" sz="975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232161" indent="-232161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SES</a:t>
            </a: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契約スタッフの契約管理</a:t>
            </a:r>
          </a:p>
          <a:p>
            <a:pPr marL="232161" indent="-232161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SES</a:t>
            </a: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個別契約書締結対応</a:t>
            </a:r>
          </a:p>
          <a:p>
            <a:pPr marL="232161" indent="-232161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中途採用面接</a:t>
            </a:r>
          </a:p>
          <a:p>
            <a:pPr marL="232161" indent="-232161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各スタッフのマネジメント、人事考課</a:t>
            </a:r>
          </a:p>
          <a:p>
            <a:pPr marL="232161" indent="-232161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個別受託案件の営業窓口</a:t>
            </a:r>
          </a:p>
          <a:p>
            <a:pPr marL="232161" indent="-232161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受発注、検収、請求書対応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016CED8-465B-46A2-A5B1-D69828A36FF2}"/>
              </a:ext>
            </a:extLst>
          </p:cNvPr>
          <p:cNvSpPr/>
          <p:nvPr/>
        </p:nvSpPr>
        <p:spPr>
          <a:xfrm>
            <a:off x="242892" y="3824956"/>
            <a:ext cx="6102490" cy="299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ja-JP" altLang="en-US" sz="1300" b="1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主な実績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顧客、スタッフ、社内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方向における人材調整～着任まで一連のフローにおけるタスク処理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各拠点の必要人材におけるスペックのヒアリング⇒適切な人材の選定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中途デザイナー採用⇒迅速な常駐チームへのジョインによる売上貢献（イオン銀行様）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B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拠点の増員要請に伴う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拠点からの常駐デザイナースイッチ⇒増員（楽天証券様）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中途採用面談参加による中途デザイナーの人材獲得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SES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面談による採用成功率向上＝現場への人材マッチ率向上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独自のスキルアップ施策による常駐スタッフの制作スキル向上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顧客との交渉による固定委託費用のアップ：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300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万⇒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370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万（住信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SBI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ネット銀行様）</a:t>
            </a:r>
          </a:p>
          <a:p>
            <a:pPr marL="232161" indent="-232161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外注スタッフ仕入れ費用のコストカット</a:t>
            </a:r>
            <a:b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</a:b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└社内、オンサイトチーム、顧客などの関係各所と調整しプロパーへのリプレイスを実行└年間約</a:t>
            </a:r>
            <a:r>
              <a:rPr lang="en-US" altLang="ja-JP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3,000</a:t>
            </a:r>
            <a:r>
              <a:rPr lang="ja-JP" altLang="en-US" sz="11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万円のコストカットを実現</a:t>
            </a:r>
          </a:p>
        </p:txBody>
      </p: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4967A168-6E6B-4BF2-8AEC-8CA3157DF585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1-1.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オンサイト各拠点のマネジメント</a:t>
            </a:r>
          </a:p>
        </p:txBody>
      </p:sp>
    </p:spTree>
    <p:extLst>
      <p:ext uri="{BB962C8B-B14F-4D97-AF65-F5344CB8AC3E}">
        <p14:creationId xmlns:p14="http://schemas.microsoft.com/office/powerpoint/2010/main" val="111885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0D8F37E-9057-400C-B226-BA66CF8D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6592" y="3113352"/>
            <a:ext cx="792014" cy="938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9ED5637-F76A-494A-8D09-8ED026B8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73242" y="3116375"/>
            <a:ext cx="792014" cy="938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6" name="矢印: 左右 5">
            <a:extLst>
              <a:ext uri="{FF2B5EF4-FFF2-40B4-BE49-F238E27FC236}">
                <a16:creationId xmlns:a16="http://schemas.microsoft.com/office/drawing/2014/main" id="{5EB4FCB3-C19B-476A-BF33-92099F3A8982}"/>
              </a:ext>
            </a:extLst>
          </p:cNvPr>
          <p:cNvSpPr/>
          <p:nvPr/>
        </p:nvSpPr>
        <p:spPr bwMode="auto">
          <a:xfrm>
            <a:off x="1983367" y="3330869"/>
            <a:ext cx="1165197" cy="526256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77737"/>
            <a:endParaRPr lang="ja-JP" altLang="en-US" sz="73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C9003F-C5FB-40DF-A4AA-734857C2CF2E}"/>
              </a:ext>
            </a:extLst>
          </p:cNvPr>
          <p:cNvSpPr txBox="1"/>
          <p:nvPr/>
        </p:nvSpPr>
        <p:spPr>
          <a:xfrm>
            <a:off x="1187749" y="4146995"/>
            <a:ext cx="309700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75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5342FC-C437-4678-9C01-6CDBCAAE177D}"/>
              </a:ext>
            </a:extLst>
          </p:cNvPr>
          <p:cNvSpPr txBox="1"/>
          <p:nvPr/>
        </p:nvSpPr>
        <p:spPr>
          <a:xfrm>
            <a:off x="3182716" y="4146995"/>
            <a:ext cx="1184940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オンサイト勤務者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B20999-62F1-413B-B891-28E6C8B2C4E5}"/>
              </a:ext>
            </a:extLst>
          </p:cNvPr>
          <p:cNvSpPr/>
          <p:nvPr/>
        </p:nvSpPr>
        <p:spPr>
          <a:xfrm>
            <a:off x="5343826" y="2857577"/>
            <a:ext cx="3994138" cy="110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自身が着任するまで技術者出身のマネージャーが不在であり、オンサイト勤務者の技術サポートおよび目線をそろえての本社⇒オンサイト勤務者におけるメンタルケア不足ができておらず、</a:t>
            </a:r>
            <a:b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結果、各チームにおける課題の埋没・顧客不満足・スタッフの孤立感、予期せぬ離職が発生する状況にあった。</a:t>
            </a:r>
          </a:p>
        </p:txBody>
      </p:sp>
      <p:sp>
        <p:nvSpPr>
          <p:cNvPr id="13" name="フリーフォーム: 図形 29">
            <a:extLst>
              <a:ext uri="{FF2B5EF4-FFF2-40B4-BE49-F238E27FC236}">
                <a16:creationId xmlns:a16="http://schemas.microsoft.com/office/drawing/2014/main" id="{FDC9BD1E-A606-4809-925B-1AAF3307638A}"/>
              </a:ext>
            </a:extLst>
          </p:cNvPr>
          <p:cNvSpPr/>
          <p:nvPr/>
        </p:nvSpPr>
        <p:spPr bwMode="auto">
          <a:xfrm flipV="1">
            <a:off x="5271518" y="1515460"/>
            <a:ext cx="4140335" cy="4729844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B5CAD4C-FFD5-4E16-94F8-A66CE2CDF857}"/>
              </a:ext>
            </a:extLst>
          </p:cNvPr>
          <p:cNvSpPr/>
          <p:nvPr/>
        </p:nvSpPr>
        <p:spPr>
          <a:xfrm>
            <a:off x="5335817" y="262320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抱えていた課題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BE22BA-A662-44E2-872C-46457EEAA8CB}"/>
              </a:ext>
            </a:extLst>
          </p:cNvPr>
          <p:cNvSpPr/>
          <p:nvPr/>
        </p:nvSpPr>
        <p:spPr>
          <a:xfrm>
            <a:off x="5342959" y="1798298"/>
            <a:ext cx="4068895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名ほどのスタッフと月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回約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分の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1on1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1450" indent="-171450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個々の想いや課題を吸い上げ⇒メンタルヘルスケア</a:t>
            </a:r>
          </a:p>
          <a:p>
            <a:pPr marL="171450" indent="-171450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キャリアプランについてのアドバイス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763F0D-E2AD-42F5-8B28-25F07A4EBDD0}"/>
              </a:ext>
            </a:extLst>
          </p:cNvPr>
          <p:cNvSpPr/>
          <p:nvPr/>
        </p:nvSpPr>
        <p:spPr>
          <a:xfrm>
            <a:off x="5335817" y="156671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業務概要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AAB155F-6C40-4C7A-A615-60CDF3E632DE}"/>
              </a:ext>
            </a:extLst>
          </p:cNvPr>
          <p:cNvSpPr/>
          <p:nvPr/>
        </p:nvSpPr>
        <p:spPr>
          <a:xfrm>
            <a:off x="5357246" y="4347844"/>
            <a:ext cx="3851122" cy="89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技術サポートによるスタッフのスキル向上⇒顧客満足度向上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チームビルディング手法の伝授⇒チーム力アップ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顧客満足度向上に伴う増員要請や案件相談増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スタッフの孤立感解消によるメンタル安定、離職率低下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D4468B5-3796-4F1C-B796-E175185D3048}"/>
              </a:ext>
            </a:extLst>
          </p:cNvPr>
          <p:cNvSpPr/>
          <p:nvPr/>
        </p:nvSpPr>
        <p:spPr>
          <a:xfrm>
            <a:off x="5350104" y="4122711"/>
            <a:ext cx="2181996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得られた成果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ECF2AB36-6479-4369-B509-49C8724F489F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1-2. 1on1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実施によるスタッフのメンタルケア・キャリアコンサルティング</a:t>
            </a:r>
          </a:p>
        </p:txBody>
      </p:sp>
    </p:spTree>
    <p:extLst>
      <p:ext uri="{BB962C8B-B14F-4D97-AF65-F5344CB8AC3E}">
        <p14:creationId xmlns:p14="http://schemas.microsoft.com/office/powerpoint/2010/main" val="141223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48D2F38-FA4A-4103-9906-5A16CA72A88E}"/>
              </a:ext>
            </a:extLst>
          </p:cNvPr>
          <p:cNvSpPr/>
          <p:nvPr/>
        </p:nvSpPr>
        <p:spPr bwMode="auto">
          <a:xfrm>
            <a:off x="1150740" y="2006206"/>
            <a:ext cx="2371726" cy="316468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77737"/>
            <a:endParaRPr lang="ja-JP" altLang="en-US" sz="73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4338886-DF38-4F98-80A3-F1C36B0C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0596" y="2310261"/>
            <a:ext cx="792014" cy="938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D8F37E-9057-400C-B226-BA66CF8D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0596" y="3811640"/>
            <a:ext cx="792014" cy="938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9ED5637-F76A-494A-8D09-8ED026B8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45627" y="2938466"/>
            <a:ext cx="792014" cy="938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6" name="矢印: 左右 5">
            <a:extLst>
              <a:ext uri="{FF2B5EF4-FFF2-40B4-BE49-F238E27FC236}">
                <a16:creationId xmlns:a16="http://schemas.microsoft.com/office/drawing/2014/main" id="{5EB4FCB3-C19B-476A-BF33-92099F3A8982}"/>
              </a:ext>
            </a:extLst>
          </p:cNvPr>
          <p:cNvSpPr/>
          <p:nvPr/>
        </p:nvSpPr>
        <p:spPr bwMode="auto">
          <a:xfrm>
            <a:off x="3073170" y="3318425"/>
            <a:ext cx="1165197" cy="526256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77737"/>
            <a:endParaRPr lang="ja-JP" altLang="en-US" sz="73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83AD2D-86AC-48C8-97B3-2F76418E5354}"/>
              </a:ext>
            </a:extLst>
          </p:cNvPr>
          <p:cNvSpPr txBox="1"/>
          <p:nvPr/>
        </p:nvSpPr>
        <p:spPr>
          <a:xfrm>
            <a:off x="2136548" y="3286840"/>
            <a:ext cx="434734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C9003F-C5FB-40DF-A4AA-734857C2CF2E}"/>
              </a:ext>
            </a:extLst>
          </p:cNvPr>
          <p:cNvSpPr txBox="1"/>
          <p:nvPr/>
        </p:nvSpPr>
        <p:spPr>
          <a:xfrm>
            <a:off x="2198455" y="4766208"/>
            <a:ext cx="309700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75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5342FC-C437-4678-9C01-6CDBCAAE177D}"/>
              </a:ext>
            </a:extLst>
          </p:cNvPr>
          <p:cNvSpPr txBox="1"/>
          <p:nvPr/>
        </p:nvSpPr>
        <p:spPr>
          <a:xfrm>
            <a:off x="4328991" y="3969086"/>
            <a:ext cx="1059906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中途採用候補者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B20999-62F1-413B-B891-28E6C8B2C4E5}"/>
              </a:ext>
            </a:extLst>
          </p:cNvPr>
          <p:cNvSpPr/>
          <p:nvPr/>
        </p:nvSpPr>
        <p:spPr>
          <a:xfrm>
            <a:off x="6230511" y="2626671"/>
            <a:ext cx="3043237" cy="48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中途採用面接（主に制作スタッフ）への参加</a:t>
            </a:r>
            <a:endParaRPr lang="en-US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面接後、人事へフィードバック</a:t>
            </a:r>
          </a:p>
        </p:txBody>
      </p:sp>
      <p:sp>
        <p:nvSpPr>
          <p:cNvPr id="13" name="フリーフォーム: 図形 29">
            <a:extLst>
              <a:ext uri="{FF2B5EF4-FFF2-40B4-BE49-F238E27FC236}">
                <a16:creationId xmlns:a16="http://schemas.microsoft.com/office/drawing/2014/main" id="{FDC9BD1E-A606-4809-925B-1AAF3307638A}"/>
              </a:ext>
            </a:extLst>
          </p:cNvPr>
          <p:cNvSpPr/>
          <p:nvPr/>
        </p:nvSpPr>
        <p:spPr bwMode="auto">
          <a:xfrm flipV="1">
            <a:off x="6130496" y="1515460"/>
            <a:ext cx="3128964" cy="4729844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B5CAD4C-FFD5-4E16-94F8-A66CE2CDF857}"/>
              </a:ext>
            </a:extLst>
          </p:cNvPr>
          <p:cNvSpPr/>
          <p:nvPr/>
        </p:nvSpPr>
        <p:spPr>
          <a:xfrm>
            <a:off x="6194794" y="240153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FACE6D1-C251-4F77-B4CA-4D09DCA6E768}"/>
              </a:ext>
            </a:extLst>
          </p:cNvPr>
          <p:cNvSpPr/>
          <p:nvPr/>
        </p:nvSpPr>
        <p:spPr>
          <a:xfrm>
            <a:off x="6216224" y="3436890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月～現在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FC95151-24AF-4A47-BF38-189738956AD0}"/>
              </a:ext>
            </a:extLst>
          </p:cNvPr>
          <p:cNvSpPr/>
          <p:nvPr/>
        </p:nvSpPr>
        <p:spPr>
          <a:xfrm>
            <a:off x="6209081" y="3211758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BE22BA-A662-44E2-872C-46457EEAA8CB}"/>
              </a:ext>
            </a:extLst>
          </p:cNvPr>
          <p:cNvSpPr/>
          <p:nvPr/>
        </p:nvSpPr>
        <p:spPr>
          <a:xfrm>
            <a:off x="6201937" y="1798298"/>
            <a:ext cx="3414712" cy="48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オンサイトビジネスに適した人材かどうか、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人事とともに中途採用面接に参加し採用を判断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763F0D-E2AD-42F5-8B28-25F07A4EBDD0}"/>
              </a:ext>
            </a:extLst>
          </p:cNvPr>
          <p:cNvSpPr/>
          <p:nvPr/>
        </p:nvSpPr>
        <p:spPr>
          <a:xfrm>
            <a:off x="6194794" y="156671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業務概要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AAB155F-6C40-4C7A-A615-60CDF3E632DE}"/>
              </a:ext>
            </a:extLst>
          </p:cNvPr>
          <p:cNvSpPr/>
          <p:nvPr/>
        </p:nvSpPr>
        <p:spPr>
          <a:xfrm>
            <a:off x="6216223" y="4061516"/>
            <a:ext cx="3231952" cy="110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スキルセットの入念なヒアリング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会社を選んでもらう立場でもあるため、</a:t>
            </a:r>
            <a:b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会話の中でさりげなく会社としての魅力をアピール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人件費が持ち出しにならないよう、売り上げに売上に紐づけた人材配置計画の準備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D4468B5-3796-4F1C-B796-E175185D3048}"/>
              </a:ext>
            </a:extLst>
          </p:cNvPr>
          <p:cNvSpPr/>
          <p:nvPr/>
        </p:nvSpPr>
        <p:spPr>
          <a:xfrm>
            <a:off x="6209081" y="3836383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心がけていたこと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ECF2AB36-6479-4369-B509-49C8724F489F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1-3.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中途採用面接の参加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8684193-1EC9-4B48-9D80-021FED302514}"/>
              </a:ext>
            </a:extLst>
          </p:cNvPr>
          <p:cNvSpPr/>
          <p:nvPr/>
        </p:nvSpPr>
        <p:spPr>
          <a:xfrm>
            <a:off x="6220840" y="5488531"/>
            <a:ext cx="3231952" cy="48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オンサイト向けスタッフの獲得（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オンサイトへのジョインによる利益貢献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8ACF8D8-3F84-4E5A-B554-4A66D6CC8B15}"/>
              </a:ext>
            </a:extLst>
          </p:cNvPr>
          <p:cNvSpPr/>
          <p:nvPr/>
        </p:nvSpPr>
        <p:spPr>
          <a:xfrm>
            <a:off x="6213698" y="5263398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</p:spTree>
    <p:extLst>
      <p:ext uri="{BB962C8B-B14F-4D97-AF65-F5344CB8AC3E}">
        <p14:creationId xmlns:p14="http://schemas.microsoft.com/office/powerpoint/2010/main" val="188707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4A8371-3FC8-4891-84E0-EA495FEBD44E}"/>
              </a:ext>
            </a:extLst>
          </p:cNvPr>
          <p:cNvSpPr/>
          <p:nvPr/>
        </p:nvSpPr>
        <p:spPr bwMode="auto">
          <a:xfrm>
            <a:off x="1150740" y="2006206"/>
            <a:ext cx="2371726" cy="316468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77737"/>
            <a:endParaRPr lang="ja-JP" altLang="en-US" sz="73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E0E7DF-23C6-4187-B3CD-6250B4CE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0596" y="3090121"/>
            <a:ext cx="792014" cy="938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C69E6C1-2287-45C7-87BF-986B51AB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45627" y="2310261"/>
            <a:ext cx="792014" cy="938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7" name="矢印: 左右 6">
            <a:extLst>
              <a:ext uri="{FF2B5EF4-FFF2-40B4-BE49-F238E27FC236}">
                <a16:creationId xmlns:a16="http://schemas.microsoft.com/office/drawing/2014/main" id="{6710C8A3-CA86-434F-8EF3-00804CD2B7DB}"/>
              </a:ext>
            </a:extLst>
          </p:cNvPr>
          <p:cNvSpPr/>
          <p:nvPr/>
        </p:nvSpPr>
        <p:spPr bwMode="auto">
          <a:xfrm>
            <a:off x="3073170" y="3318425"/>
            <a:ext cx="1165197" cy="526256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77737"/>
            <a:endParaRPr lang="ja-JP" altLang="en-US" sz="73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49325E-D099-48E4-B95D-7DB0E4150BF4}"/>
              </a:ext>
            </a:extLst>
          </p:cNvPr>
          <p:cNvSpPr txBox="1"/>
          <p:nvPr/>
        </p:nvSpPr>
        <p:spPr>
          <a:xfrm>
            <a:off x="2198455" y="4044691"/>
            <a:ext cx="309700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276036-6F13-4B1E-979E-4357462F48C5}"/>
              </a:ext>
            </a:extLst>
          </p:cNvPr>
          <p:cNvSpPr txBox="1"/>
          <p:nvPr/>
        </p:nvSpPr>
        <p:spPr>
          <a:xfrm>
            <a:off x="4459964" y="3280308"/>
            <a:ext cx="809837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候補技術者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A725AB-6150-46C1-9ECE-6DB07AED0D19}"/>
              </a:ext>
            </a:extLst>
          </p:cNvPr>
          <p:cNvSpPr/>
          <p:nvPr/>
        </p:nvSpPr>
        <p:spPr>
          <a:xfrm>
            <a:off x="6212035" y="2663621"/>
            <a:ext cx="3693965" cy="110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顧客や受け入れるチームとの必要スキル認識合わせ</a:t>
            </a:r>
            <a:endParaRPr lang="en-US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SES</a:t>
            </a: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面談への参加</a:t>
            </a:r>
            <a:endParaRPr lang="en-US" altLang="ja-JP" sz="975" kern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面接後、採用可否を判断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SES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営業担当者との価格交渉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個別契約書作成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フリーフォーム: 図形 29">
            <a:extLst>
              <a:ext uri="{FF2B5EF4-FFF2-40B4-BE49-F238E27FC236}">
                <a16:creationId xmlns:a16="http://schemas.microsoft.com/office/drawing/2014/main" id="{E3EEFC11-3A90-4D5B-A781-473DCCAC5CFF}"/>
              </a:ext>
            </a:extLst>
          </p:cNvPr>
          <p:cNvSpPr/>
          <p:nvPr/>
        </p:nvSpPr>
        <p:spPr bwMode="auto">
          <a:xfrm flipV="1">
            <a:off x="6112020" y="1330737"/>
            <a:ext cx="3128964" cy="5127009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FFA09A-2D96-4130-AC52-0EE4FCD82B8C}"/>
              </a:ext>
            </a:extLst>
          </p:cNvPr>
          <p:cNvSpPr/>
          <p:nvPr/>
        </p:nvSpPr>
        <p:spPr>
          <a:xfrm>
            <a:off x="6176318" y="2438485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33A6022-95DC-4982-822E-E24488DEAFD6}"/>
              </a:ext>
            </a:extLst>
          </p:cNvPr>
          <p:cNvSpPr/>
          <p:nvPr/>
        </p:nvSpPr>
        <p:spPr>
          <a:xfrm>
            <a:off x="6197748" y="4047139"/>
            <a:ext cx="183118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月～現在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18299E-CBB8-4C43-AAEF-62E7933D78E5}"/>
              </a:ext>
            </a:extLst>
          </p:cNvPr>
          <p:cNvSpPr/>
          <p:nvPr/>
        </p:nvSpPr>
        <p:spPr>
          <a:xfrm>
            <a:off x="6190605" y="3822007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9D8DBCF-1BD4-4C6D-829F-04CA562162B8}"/>
              </a:ext>
            </a:extLst>
          </p:cNvPr>
          <p:cNvSpPr/>
          <p:nvPr/>
        </p:nvSpPr>
        <p:spPr>
          <a:xfrm>
            <a:off x="6183461" y="1613577"/>
            <a:ext cx="3414712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オンサイトの募集ポジションに適した人材かどうか、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精度を高めるため可能な限り募集ポジションに対し、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複数名の面談を実施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CFC964-713E-4B9F-A709-192F16F4EA0A}"/>
              </a:ext>
            </a:extLst>
          </p:cNvPr>
          <p:cNvSpPr/>
          <p:nvPr/>
        </p:nvSpPr>
        <p:spPr>
          <a:xfrm>
            <a:off x="6176318" y="1381995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業務概要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A2D80A4-79AC-4649-93B1-2023DD3323F4}"/>
              </a:ext>
            </a:extLst>
          </p:cNvPr>
          <p:cNvSpPr/>
          <p:nvPr/>
        </p:nvSpPr>
        <p:spPr>
          <a:xfrm>
            <a:off x="6197747" y="4609064"/>
            <a:ext cx="3231952" cy="110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スキルセットの入念なヒアリング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現場ニーズにマッチした人材選定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会社を選んでもらう立場でもあるため、</a:t>
            </a:r>
            <a:b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会話の中でさりげなく会社としての魅力をアピール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費用持ち出しを防ぐための最適な契約時期調整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F3A1D31-0A58-402E-BB6F-D0542D915D07}"/>
              </a:ext>
            </a:extLst>
          </p:cNvPr>
          <p:cNvSpPr/>
          <p:nvPr/>
        </p:nvSpPr>
        <p:spPr>
          <a:xfrm>
            <a:off x="6190605" y="4383929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心がけていたこと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9E3FAEAF-F10B-43C9-9DD9-A1C37FA8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1026" y="3808014"/>
            <a:ext cx="792014" cy="938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E70E230-207D-4B12-9E93-CB7F4393449F}"/>
              </a:ext>
            </a:extLst>
          </p:cNvPr>
          <p:cNvSpPr txBox="1"/>
          <p:nvPr/>
        </p:nvSpPr>
        <p:spPr>
          <a:xfrm>
            <a:off x="4223964" y="4748144"/>
            <a:ext cx="1297150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SES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会社営業担当者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48F9E23C-3721-4DA0-8656-2EEE7433A67D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1-4. SES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面談による人材の選定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2D814A9-4FCB-4D3B-98AD-C77E80FCAC52}"/>
              </a:ext>
            </a:extLst>
          </p:cNvPr>
          <p:cNvSpPr/>
          <p:nvPr/>
        </p:nvSpPr>
        <p:spPr>
          <a:xfrm>
            <a:off x="6220840" y="5968831"/>
            <a:ext cx="3231952" cy="48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年間約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名の面談（面接）を実施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9297" indent="-139297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現場定着率を約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60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％⇒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80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％へ向上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3A183B-0CF2-4EC8-84A8-F8B98F1CA77F}"/>
              </a:ext>
            </a:extLst>
          </p:cNvPr>
          <p:cNvSpPr/>
          <p:nvPr/>
        </p:nvSpPr>
        <p:spPr>
          <a:xfrm>
            <a:off x="6213698" y="5743698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</p:spTree>
    <p:extLst>
      <p:ext uri="{BB962C8B-B14F-4D97-AF65-F5344CB8AC3E}">
        <p14:creationId xmlns:p14="http://schemas.microsoft.com/office/powerpoint/2010/main" val="335809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D68F3-58A7-40AB-BD2E-6E4E68888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07" y="3050384"/>
            <a:ext cx="4412456" cy="43011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4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Web</a:t>
            </a:r>
            <a:r>
              <a:rPr lang="ja-JP" altLang="en-US" sz="243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サイト制作実績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8613ED2-39DE-42BB-B3C9-4A033A7F3BDF}"/>
              </a:ext>
            </a:extLst>
          </p:cNvPr>
          <p:cNvCxnSpPr>
            <a:cxnSpLocks/>
          </p:cNvCxnSpPr>
          <p:nvPr/>
        </p:nvCxnSpPr>
        <p:spPr>
          <a:xfrm>
            <a:off x="378620" y="3509069"/>
            <a:ext cx="9122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553232-85C3-441E-985D-D3789A24FC9E}"/>
              </a:ext>
            </a:extLst>
          </p:cNvPr>
          <p:cNvSpPr/>
          <p:nvPr/>
        </p:nvSpPr>
        <p:spPr bwMode="auto">
          <a:xfrm>
            <a:off x="6644882" y="465026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Photoshop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120219-3521-4AD3-A44F-101BDD97041D}"/>
              </a:ext>
            </a:extLst>
          </p:cNvPr>
          <p:cNvSpPr/>
          <p:nvPr/>
        </p:nvSpPr>
        <p:spPr>
          <a:xfrm>
            <a:off x="6572252" y="2040157"/>
            <a:ext cx="3043237" cy="110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制作会社納品物品質管理</a:t>
            </a: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社内制作物品質管理</a:t>
            </a:r>
          </a:p>
          <a:p>
            <a:pPr marL="139297" indent="-139297" algn="just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運用及び改修業務全般（フロントエンド設計、</a:t>
            </a:r>
            <a:br>
              <a:rPr lang="en-US" altLang="ja-JP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</a:br>
            <a:r>
              <a:rPr lang="ja-JP" altLang="en-US" sz="975" kern="10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サイト更新業務、外注制作会社への技術的指南、スタッフ教育など）</a:t>
            </a:r>
            <a:endParaRPr lang="ja-JP" altLang="en-US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フリーフォーム: 図形 29">
            <a:extLst>
              <a:ext uri="{FF2B5EF4-FFF2-40B4-BE49-F238E27FC236}">
                <a16:creationId xmlns:a16="http://schemas.microsoft.com/office/drawing/2014/main" id="{FE72B006-A818-457E-8568-1AA6EBDB3E9E}"/>
              </a:ext>
            </a:extLst>
          </p:cNvPr>
          <p:cNvSpPr/>
          <p:nvPr/>
        </p:nvSpPr>
        <p:spPr bwMode="auto">
          <a:xfrm flipV="1">
            <a:off x="6472237" y="1164479"/>
            <a:ext cx="3128964" cy="4552830"/>
          </a:xfrm>
          <a:custGeom>
            <a:avLst/>
            <a:gdLst>
              <a:gd name="connsiteX0" fmla="*/ 0 w 4368800"/>
              <a:gd name="connsiteY0" fmla="*/ 0 h 1587500"/>
              <a:gd name="connsiteX1" fmla="*/ 0 w 4368800"/>
              <a:gd name="connsiteY1" fmla="*/ 1587500 h 1587500"/>
              <a:gd name="connsiteX2" fmla="*/ 4368800 w 4368800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587500">
                <a:moveTo>
                  <a:pt x="0" y="0"/>
                </a:moveTo>
                <a:lnTo>
                  <a:pt x="0" y="1587500"/>
                </a:lnTo>
                <a:lnTo>
                  <a:pt x="4368800" y="1587500"/>
                </a:lnTo>
              </a:path>
            </a:pathLst>
          </a:custGeom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ja-JP" altLang="en-US" sz="1463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B5E1D2-9E36-4B91-9689-09060F3C3742}"/>
              </a:ext>
            </a:extLst>
          </p:cNvPr>
          <p:cNvSpPr/>
          <p:nvPr/>
        </p:nvSpPr>
        <p:spPr>
          <a:xfrm>
            <a:off x="6536535" y="181502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業務内容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CBA9C-530C-4DBF-9EC1-3378DB9FB25B}"/>
              </a:ext>
            </a:extLst>
          </p:cNvPr>
          <p:cNvSpPr/>
          <p:nvPr/>
        </p:nvSpPr>
        <p:spPr>
          <a:xfrm>
            <a:off x="6557965" y="3956051"/>
            <a:ext cx="2237692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2013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月末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1A729B0-61BA-4F93-8B65-32E1F3974B4A}"/>
              </a:ext>
            </a:extLst>
          </p:cNvPr>
          <p:cNvSpPr/>
          <p:nvPr/>
        </p:nvSpPr>
        <p:spPr>
          <a:xfrm>
            <a:off x="6550822" y="3730921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DDB8D9-BB67-4895-A576-DC99D13C69FA}"/>
              </a:ext>
            </a:extLst>
          </p:cNvPr>
          <p:cNvSpPr/>
          <p:nvPr/>
        </p:nvSpPr>
        <p:spPr bwMode="auto">
          <a:xfrm>
            <a:off x="7504515" y="4650267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html/</a:t>
            </a:r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E06ABF1-4395-40BF-A290-521211380382}"/>
              </a:ext>
            </a:extLst>
          </p:cNvPr>
          <p:cNvSpPr/>
          <p:nvPr/>
        </p:nvSpPr>
        <p:spPr bwMode="auto">
          <a:xfrm>
            <a:off x="8364149" y="4646991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Subversion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6A734A-211D-4EB2-B030-7E2A5D4D6756}"/>
              </a:ext>
            </a:extLst>
          </p:cNvPr>
          <p:cNvSpPr/>
          <p:nvPr/>
        </p:nvSpPr>
        <p:spPr>
          <a:xfrm>
            <a:off x="6550822" y="3358729"/>
            <a:ext cx="1959769" cy="2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813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https://www.kirin.co.jp/</a:t>
            </a:r>
            <a:endParaRPr lang="ja-JP" altLang="en-US" sz="813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9E509-AB73-437B-BAB1-7530B49D7341}"/>
              </a:ext>
            </a:extLst>
          </p:cNvPr>
          <p:cNvSpPr/>
          <p:nvPr/>
        </p:nvSpPr>
        <p:spPr>
          <a:xfrm>
            <a:off x="6536535" y="3169313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en-US" altLang="ja-JP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ja-JP" altLang="en-US" sz="113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9AEC5F-04AE-48F7-B005-08DF20C23B84}"/>
              </a:ext>
            </a:extLst>
          </p:cNvPr>
          <p:cNvSpPr/>
          <p:nvPr/>
        </p:nvSpPr>
        <p:spPr>
          <a:xfrm>
            <a:off x="6546060" y="4319089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使用スキル・ツール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99524-7425-4D5B-A73E-0215CB1A2EED}"/>
              </a:ext>
            </a:extLst>
          </p:cNvPr>
          <p:cNvSpPr/>
          <p:nvPr/>
        </p:nvSpPr>
        <p:spPr>
          <a:xfrm>
            <a:off x="6543679" y="1447315"/>
            <a:ext cx="3721893" cy="28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業務委託による常駐支援、チームマネジメント（</a:t>
            </a:r>
            <a:r>
              <a:rPr lang="en-US" altLang="ja-JP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9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名超）</a:t>
            </a:r>
            <a:endParaRPr lang="en-US" altLang="ja-JP" sz="9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3B90CD-515D-4F7A-84D4-2FA5DA4A2FEC}"/>
              </a:ext>
            </a:extLst>
          </p:cNvPr>
          <p:cNvSpPr/>
          <p:nvPr/>
        </p:nvSpPr>
        <p:spPr>
          <a:xfrm>
            <a:off x="6536535" y="1215736"/>
            <a:ext cx="183118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25"/>
              </a:lnSpc>
            </a:pPr>
            <a:r>
              <a:rPr lang="ja-JP" altLang="en-US" sz="113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プロジェクト種別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AE0E44E-F00A-4876-B3B7-C2030A3D1518}"/>
              </a:ext>
            </a:extLst>
          </p:cNvPr>
          <p:cNvSpPr/>
          <p:nvPr/>
        </p:nvSpPr>
        <p:spPr bwMode="auto">
          <a:xfrm>
            <a:off x="7504515" y="489432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Git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43FFF31-BD25-482C-86B3-469A436E2A6B}"/>
              </a:ext>
            </a:extLst>
          </p:cNvPr>
          <p:cNvSpPr/>
          <p:nvPr/>
        </p:nvSpPr>
        <p:spPr bwMode="auto">
          <a:xfrm>
            <a:off x="6641310" y="4899590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CA8AB00-D2FF-4033-95C0-520207FD3559}"/>
              </a:ext>
            </a:extLst>
          </p:cNvPr>
          <p:cNvSpPr/>
          <p:nvPr/>
        </p:nvSpPr>
        <p:spPr bwMode="auto">
          <a:xfrm>
            <a:off x="8364149" y="4891713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jQuery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52016A-2FAB-47CC-A4A6-DEE1A46C3E96}"/>
              </a:ext>
            </a:extLst>
          </p:cNvPr>
          <p:cNvSpPr/>
          <p:nvPr/>
        </p:nvSpPr>
        <p:spPr bwMode="auto">
          <a:xfrm>
            <a:off x="6641310" y="5148912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Gulp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595FEF8-D34C-4AD7-A53F-796FACEDAF80}"/>
              </a:ext>
            </a:extLst>
          </p:cNvPr>
          <p:cNvSpPr/>
          <p:nvPr/>
        </p:nvSpPr>
        <p:spPr bwMode="auto">
          <a:xfrm>
            <a:off x="7504515" y="5150354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Backlog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D913377-6658-4E9A-876E-3986AB13B331}"/>
              </a:ext>
            </a:extLst>
          </p:cNvPr>
          <p:cNvSpPr/>
          <p:nvPr/>
        </p:nvSpPr>
        <p:spPr bwMode="auto">
          <a:xfrm>
            <a:off x="8364149" y="5144488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Office</a:t>
            </a:r>
            <a:r>
              <a:rPr lang="ja-JP" altLang="en-US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ソフト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D8753B0-AEB6-4097-8AB9-58A67E801CAE}"/>
              </a:ext>
            </a:extLst>
          </p:cNvPr>
          <p:cNvSpPr/>
          <p:nvPr/>
        </p:nvSpPr>
        <p:spPr bwMode="auto">
          <a:xfrm>
            <a:off x="6641310" y="539823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7148" rIns="36000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DreamWeaver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FB5EDC7-558D-45AD-8E42-6BED7AF71B7C}"/>
              </a:ext>
            </a:extLst>
          </p:cNvPr>
          <p:cNvSpPr/>
          <p:nvPr/>
        </p:nvSpPr>
        <p:spPr bwMode="auto">
          <a:xfrm>
            <a:off x="7504515" y="539823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SublimText</a:t>
            </a:r>
            <a:endParaRPr lang="en-US" altLang="ja-JP" sz="8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CA9016D-9D05-40C3-AE28-E0A14393BF11}"/>
              </a:ext>
            </a:extLst>
          </p:cNvPr>
          <p:cNvSpPr/>
          <p:nvPr/>
        </p:nvSpPr>
        <p:spPr bwMode="auto">
          <a:xfrm>
            <a:off x="8364149" y="5396395"/>
            <a:ext cx="806054" cy="194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pPr algn="ctr" defTabSz="777737"/>
            <a:r>
              <a:rPr lang="en-US" altLang="ja-JP" sz="80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Vs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14EEFC-DA3B-4DC8-9B19-9AC4869B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6" y="1155746"/>
            <a:ext cx="5928753" cy="418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508D400C-8189-4315-9783-D9F14A232738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9905999" cy="453183"/>
          </a:xfrm>
          <a:prstGeom prst="rect">
            <a:avLst/>
          </a:prstGeom>
          <a:solidFill>
            <a:schemeClr val="tx1"/>
          </a:solidFill>
        </p:spPr>
        <p:txBody>
          <a:bodyPr tIns="108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2-1. 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キリンホールディングスさま商品サイト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70B4B0C-5D6A-4A02-85B4-9DBD7277979A}"/>
              </a:ext>
            </a:extLst>
          </p:cNvPr>
          <p:cNvSpPr/>
          <p:nvPr/>
        </p:nvSpPr>
        <p:spPr>
          <a:xfrm>
            <a:off x="242597" y="6037299"/>
            <a:ext cx="8845982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2013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年、キリンビール、キリンビバレッジ、メルシャンの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3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社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Web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サイト統合プロジェクトに参画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約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8000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ページに及ぶ</a:t>
            </a:r>
            <a:r>
              <a:rPr lang="en-US" altLang="ja-JP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Web</a:t>
            </a:r>
            <a:r>
              <a:rPr lang="ja-JP" altLang="en-US" sz="1200" kern="0" dirty="0">
                <a:latin typeface="メイリオ" panose="020B0604030504040204" pitchFamily="50" charset="-128"/>
                <a:ea typeface="メイリオ" panose="020B0604030504040204" pitchFamily="50" charset="-128"/>
                <a:cs typeface="ＭＳ 明朝" panose="02020609040205080304" pitchFamily="17" charset="-128"/>
              </a:rPr>
              <a:t>サイト設計における監修、品質管理、ガイドライン整備</a:t>
            </a:r>
          </a:p>
        </p:txBody>
      </p:sp>
    </p:spTree>
    <p:extLst>
      <p:ext uri="{BB962C8B-B14F-4D97-AF65-F5344CB8AC3E}">
        <p14:creationId xmlns:p14="http://schemas.microsoft.com/office/powerpoint/2010/main" val="1828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ts val="2438"/>
          </a:lnSpc>
          <a:defRPr sz="1544" b="1" kern="100" dirty="0" smtClean="0">
            <a:solidFill>
              <a:srgbClr val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4E697B4F18EEE44A15B5C6C38C92815" ma:contentTypeVersion="11" ma:contentTypeDescription="新しいドキュメントを作成します。" ma:contentTypeScope="" ma:versionID="f02169faaebe6f896e6c97b42f8185dd">
  <xsd:schema xmlns:xsd="http://www.w3.org/2001/XMLSchema" xmlns:xs="http://www.w3.org/2001/XMLSchema" xmlns:p="http://schemas.microsoft.com/office/2006/metadata/properties" xmlns:ns1="http://schemas.microsoft.com/sharepoint/v3" xmlns:ns3="83735b65-6140-42df-8261-6373d86f40dd" xmlns:ns4="b35736d5-ed44-4210-a125-aa96e224a98b" targetNamespace="http://schemas.microsoft.com/office/2006/metadata/properties" ma:root="true" ma:fieldsID="4c79d5b265da02c60d48b095568fbe81" ns1:_="" ns3:_="" ns4:_="">
    <xsd:import namespace="http://schemas.microsoft.com/sharepoint/v3"/>
    <xsd:import namespace="83735b65-6140-42df-8261-6373d86f40dd"/>
    <xsd:import namespace="b35736d5-ed44-4210-a125-aa96e224a9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統合コンプライアンス ポリシーのプロパティ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統合コンプライアンス ポリシーの UI アクション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735b65-6140-42df-8261-6373d86f4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736d5-ed44-4210-a125-aa96e224a9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9C5D5-66F7-4CFF-846F-47943B8C0C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735b65-6140-42df-8261-6373d86f40dd"/>
    <ds:schemaRef ds:uri="b35736d5-ed44-4210-a125-aa96e224a9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2BA091-9489-42F9-802F-31F9A420E835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35736d5-ed44-4210-a125-aa96e224a98b"/>
    <ds:schemaRef ds:uri="83735b65-6140-42df-8261-6373d86f40dd"/>
  </ds:schemaRefs>
</ds:datastoreItem>
</file>

<file path=customXml/itemProps3.xml><?xml version="1.0" encoding="utf-8"?>
<ds:datastoreItem xmlns:ds="http://schemas.openxmlformats.org/officeDocument/2006/customXml" ds:itemID="{BFA58EFF-92B7-407B-BCF9-9A910BB1AE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1677</Words>
  <Application>Microsoft Office PowerPoint</Application>
  <PresentationFormat>A4 210 x 297 mm</PresentationFormat>
  <Paragraphs>272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メイリオ</vt:lpstr>
      <vt:lpstr>游ゴシック</vt:lpstr>
      <vt:lpstr>Arial</vt:lpstr>
      <vt:lpstr>Calibri</vt:lpstr>
      <vt:lpstr>Calibri Light</vt:lpstr>
      <vt:lpstr>Office テーマ</vt:lpstr>
      <vt:lpstr>ポートフォリオ</vt:lpstr>
      <vt:lpstr>PowerPoint プレゼンテーション</vt:lpstr>
      <vt:lpstr>1. マネジメント実績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2. Webサイト制作実績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ポートフォリオ</dc:title>
  <dc:creator>MLC 矢野正満</dc:creator>
  <cp:lastModifiedBy>MLC 矢野正満</cp:lastModifiedBy>
  <cp:revision>266</cp:revision>
  <dcterms:created xsi:type="dcterms:W3CDTF">2020-07-16T03:09:46Z</dcterms:created>
  <dcterms:modified xsi:type="dcterms:W3CDTF">2020-07-24T05:25:46Z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0x01010034E697B4F18EEE44A15B5C6C38C92815</vt:lpwstr>
  </property>
</Properties>
</file>