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Tarjeta_gr%C3%A1fica" TargetMode="External"/><Relationship Id="rId3" Type="http://schemas.openxmlformats.org/officeDocument/2006/relationships/hyperlink" Target="https://es.wikipedia.org/wiki/Tarjeta_gr%C3%A1fica" TargetMode="External"/><Relationship Id="rId4" Type="http://schemas.openxmlformats.org/officeDocument/2006/relationships/hyperlink" Target="https://es.wikipedia.org/wiki/Joint_Electron_Device_Engineering_Council" TargetMode="External"/><Relationship Id="rId5" Type="http://schemas.openxmlformats.org/officeDocument/2006/relationships/hyperlink" Target="https://es.wikipedia.org/wiki/Joint_Electron_Device_Engineering_Council" TargetMode="External"/><Relationship Id="rId6" Type="http://schemas.openxmlformats.org/officeDocument/2006/relationships/hyperlink" Target="https://es.wikipedia.org/wiki/GDDR5#cite_note-1" TargetMode="External"/><Relationship Id="rId7" Type="http://schemas.openxmlformats.org/officeDocument/2006/relationships/hyperlink" Target="https://es.wikipedia.org/wiki/GDDR5#cite_note-2" TargetMode="External"/><Relationship Id="rId8" Type="http://schemas.openxmlformats.org/officeDocument/2006/relationships/hyperlink" Target="https://es.wikipedia.org/wiki/GDDR5#cite_note-2"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Microprocesador" TargetMode="External"/><Relationship Id="rId3" Type="http://schemas.openxmlformats.org/officeDocument/2006/relationships/hyperlink" Target="https://es.wikipedia.org/wiki/Microprocesado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onceptodefinicion.de/datos/" TargetMode="External"/><Relationship Id="rId3" Type="http://schemas.openxmlformats.org/officeDocument/2006/relationships/hyperlink" Target="http://conceptodefinicion.de/datos/" TargetMode="External"/><Relationship Id="rId4" Type="http://schemas.openxmlformats.org/officeDocument/2006/relationships/hyperlink" Target="http://conceptodefinicion.de/sistema-2/" TargetMode="External"/><Relationship Id="rId5" Type="http://schemas.openxmlformats.org/officeDocument/2006/relationships/hyperlink" Target="http://conceptodefinicion.de/sistema-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solidFill>
                <a:schemeClr val="dk1"/>
              </a:solidFill>
            </a:endParaRPr>
          </a:p>
          <a:p>
            <a:pPr lvl="0">
              <a:spcBef>
                <a:spcPts val="0"/>
              </a:spcBef>
              <a:buNone/>
            </a:pPr>
            <a:r>
              <a:rPr b="1" lang="es-419">
                <a:solidFill>
                  <a:schemeClr val="dk1"/>
                </a:solidFill>
              </a:rPr>
              <a:t>Ancho de banda:</a:t>
            </a:r>
            <a:r>
              <a:rPr lang="es-419">
                <a:solidFill>
                  <a:schemeClr val="dk1"/>
                </a:solidFill>
              </a:rPr>
              <a:t> La cantidad de información o de datos que se puede enviar a través de una conexión de red en un período de tiempo dado. </a:t>
            </a:r>
          </a:p>
          <a:p>
            <a:pPr lvl="0">
              <a:spcBef>
                <a:spcPts val="0"/>
              </a:spcBef>
              <a:buNone/>
            </a:pPr>
            <a:r>
              <a:t/>
            </a:r>
            <a:endParaRPr>
              <a:solidFill>
                <a:schemeClr val="dk1"/>
              </a:solidFill>
            </a:endParaRPr>
          </a:p>
          <a:p>
            <a:pPr lvl="0">
              <a:spcBef>
                <a:spcPts val="0"/>
              </a:spcBef>
              <a:buNone/>
            </a:pPr>
            <a:r>
              <a:rPr lang="es-419">
                <a:solidFill>
                  <a:schemeClr val="dk1"/>
                </a:solidFill>
              </a:rPr>
              <a:t>Se llama</a:t>
            </a:r>
            <a:r>
              <a:rPr b="1" lang="es-419">
                <a:solidFill>
                  <a:schemeClr val="dk1"/>
                </a:solidFill>
              </a:rPr>
              <a:t> throughput </a:t>
            </a:r>
            <a:r>
              <a:rPr lang="es-419">
                <a:solidFill>
                  <a:schemeClr val="dk1"/>
                </a:solidFill>
              </a:rPr>
              <a:t>al volumen de trabajo o de información que fluye a través de un sistema.</a:t>
            </a:r>
          </a:p>
          <a:p>
            <a:pPr lvl="0">
              <a:spcBef>
                <a:spcPts val="0"/>
              </a:spcBef>
              <a:buNone/>
            </a:pPr>
            <a:r>
              <a:rPr b="1" i="1" lang="es-419">
                <a:solidFill>
                  <a:schemeClr val="dk1"/>
                </a:solidFill>
              </a:rPr>
              <a:t>throughput</a:t>
            </a:r>
            <a:r>
              <a:rPr lang="es-419">
                <a:solidFill>
                  <a:schemeClr val="dk1"/>
                </a:solidFill>
              </a:rPr>
              <a:t> is the</a:t>
            </a:r>
            <a:r>
              <a:rPr b="1" lang="es-419">
                <a:solidFill>
                  <a:schemeClr val="dk1"/>
                </a:solidFill>
              </a:rPr>
              <a:t> rate </a:t>
            </a:r>
            <a:r>
              <a:rPr lang="es-419">
                <a:solidFill>
                  <a:schemeClr val="dk1"/>
                </a:solidFill>
              </a:rPr>
              <a:t>of production or the rate at which something can be processed.</a:t>
            </a:r>
          </a:p>
          <a:p>
            <a:pPr lvl="0">
              <a:spcBef>
                <a:spcPts val="0"/>
              </a:spcBef>
              <a:buNone/>
            </a:pPr>
            <a:r>
              <a:t/>
            </a:r>
            <a:endParaRPr>
              <a:solidFill>
                <a:schemeClr val="dk1"/>
              </a:solidFill>
            </a:endParaRPr>
          </a:p>
          <a:p>
            <a:pPr lvl="0">
              <a:spcBef>
                <a:spcPts val="0"/>
              </a:spcBef>
              <a:buNone/>
            </a:pPr>
            <a:r>
              <a:rPr b="1" lang="es-419">
                <a:solidFill>
                  <a:schemeClr val="dk1"/>
                </a:solidFill>
              </a:rPr>
              <a:t>Latencia: </a:t>
            </a:r>
            <a:r>
              <a:rPr lang="es-419">
                <a:solidFill>
                  <a:schemeClr val="dk1"/>
                </a:solidFill>
              </a:rPr>
              <a:t>tiempo de retraso entre el momento en que se inicia un proceso, y el momento en que esos efectos comienzan a ser detectables.</a:t>
            </a:r>
          </a:p>
          <a:p>
            <a:pPr lvl="0">
              <a:spcBef>
                <a:spcPts val="0"/>
              </a:spcBef>
              <a:buNone/>
            </a:pPr>
            <a:r>
              <a:t/>
            </a:r>
            <a:endParaRPr>
              <a:solidFill>
                <a:schemeClr val="dk1"/>
              </a:solidFill>
            </a:endParaRPr>
          </a:p>
          <a:p>
            <a:pPr lvl="0">
              <a:spcBef>
                <a:spcPts val="0"/>
              </a:spcBef>
              <a:buClr>
                <a:schemeClr val="dk1"/>
              </a:buClr>
              <a:buSzPct val="100000"/>
              <a:buFont typeface="Arial"/>
              <a:buNone/>
            </a:pPr>
            <a:r>
              <a:rPr b="1" lang="es-419">
                <a:solidFill>
                  <a:schemeClr val="dk1"/>
                </a:solidFill>
              </a:rPr>
              <a:t>CPUs </a:t>
            </a:r>
            <a:r>
              <a:rPr lang="es-419">
                <a:solidFill>
                  <a:schemeClr val="dk1"/>
                </a:solidFill>
              </a:rPr>
              <a:t>son procesadores </a:t>
            </a:r>
            <a:r>
              <a:rPr b="1" lang="es-419">
                <a:solidFill>
                  <a:schemeClr val="dk1"/>
                </a:solidFill>
              </a:rPr>
              <a:t>low latency low throughput, </a:t>
            </a:r>
            <a:r>
              <a:rPr lang="es-419">
                <a:solidFill>
                  <a:schemeClr val="dk1"/>
                </a:solidFill>
              </a:rPr>
              <a:t>las </a:t>
            </a:r>
            <a:r>
              <a:rPr b="1" lang="es-419">
                <a:solidFill>
                  <a:schemeClr val="dk1"/>
                </a:solidFill>
              </a:rPr>
              <a:t>GPUs </a:t>
            </a:r>
            <a:r>
              <a:rPr lang="es-419">
                <a:solidFill>
                  <a:schemeClr val="dk1"/>
                </a:solidFill>
              </a:rPr>
              <a:t>son procesadores</a:t>
            </a:r>
            <a:r>
              <a:rPr b="1" lang="es-419">
                <a:solidFill>
                  <a:schemeClr val="dk1"/>
                </a:solidFill>
              </a:rPr>
              <a:t> high latency high throughput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s-419">
                <a:solidFill>
                  <a:schemeClr val="dk1"/>
                </a:solidFill>
              </a:rPr>
              <a:t>GDDR5 SGRAM</a:t>
            </a:r>
            <a:r>
              <a:rPr lang="es-419">
                <a:solidFill>
                  <a:schemeClr val="dk1"/>
                </a:solidFill>
              </a:rPr>
              <a:t> (de las siglas en Inglés </a:t>
            </a:r>
            <a:r>
              <a:rPr b="1" lang="es-419">
                <a:solidFill>
                  <a:schemeClr val="dk1"/>
                </a:solidFill>
              </a:rPr>
              <a:t>G</a:t>
            </a:r>
            <a:r>
              <a:rPr lang="es-419">
                <a:solidFill>
                  <a:schemeClr val="dk1"/>
                </a:solidFill>
              </a:rPr>
              <a:t>raphics </a:t>
            </a:r>
            <a:r>
              <a:rPr b="1" lang="es-419">
                <a:solidFill>
                  <a:schemeClr val="dk1"/>
                </a:solidFill>
              </a:rPr>
              <a:t>D</a:t>
            </a:r>
            <a:r>
              <a:rPr lang="es-419">
                <a:solidFill>
                  <a:schemeClr val="dk1"/>
                </a:solidFill>
              </a:rPr>
              <a:t>ouble </a:t>
            </a:r>
            <a:r>
              <a:rPr b="1" lang="es-419">
                <a:solidFill>
                  <a:schemeClr val="dk1"/>
                </a:solidFill>
              </a:rPr>
              <a:t>D</a:t>
            </a:r>
            <a:r>
              <a:rPr lang="es-419">
                <a:solidFill>
                  <a:schemeClr val="dk1"/>
                </a:solidFill>
              </a:rPr>
              <a:t>ata </a:t>
            </a:r>
            <a:r>
              <a:rPr b="1" lang="es-419">
                <a:solidFill>
                  <a:schemeClr val="dk1"/>
                </a:solidFill>
              </a:rPr>
              <a:t>R</a:t>
            </a:r>
            <a:r>
              <a:rPr lang="es-419">
                <a:solidFill>
                  <a:schemeClr val="dk1"/>
                </a:solidFill>
              </a:rPr>
              <a:t>ate type </a:t>
            </a:r>
            <a:r>
              <a:rPr b="1" lang="es-419">
                <a:solidFill>
                  <a:schemeClr val="dk1"/>
                </a:solidFill>
              </a:rPr>
              <a:t>five</a:t>
            </a:r>
            <a:r>
              <a:rPr lang="es-419">
                <a:solidFill>
                  <a:schemeClr val="dk1"/>
                </a:solidFill>
              </a:rPr>
              <a:t> </a:t>
            </a:r>
            <a:r>
              <a:rPr b="1" lang="es-419">
                <a:solidFill>
                  <a:schemeClr val="dk1"/>
                </a:solidFill>
              </a:rPr>
              <a:t>S</a:t>
            </a:r>
            <a:r>
              <a:rPr lang="es-419">
                <a:solidFill>
                  <a:schemeClr val="dk1"/>
                </a:solidFill>
              </a:rPr>
              <a:t>ynchronous </a:t>
            </a:r>
            <a:r>
              <a:rPr b="1" lang="es-419">
                <a:solidFill>
                  <a:schemeClr val="dk1"/>
                </a:solidFill>
              </a:rPr>
              <a:t>G</a:t>
            </a:r>
            <a:r>
              <a:rPr lang="es-419">
                <a:solidFill>
                  <a:schemeClr val="dk1"/>
                </a:solidFill>
              </a:rPr>
              <a:t>raphics </a:t>
            </a:r>
            <a:r>
              <a:rPr b="1" lang="es-419">
                <a:solidFill>
                  <a:schemeClr val="dk1"/>
                </a:solidFill>
              </a:rPr>
              <a:t>R</a:t>
            </a:r>
            <a:r>
              <a:rPr lang="es-419">
                <a:solidFill>
                  <a:schemeClr val="dk1"/>
                </a:solidFill>
              </a:rPr>
              <a:t>andom-</a:t>
            </a:r>
            <a:r>
              <a:rPr b="1" lang="es-419">
                <a:solidFill>
                  <a:schemeClr val="dk1"/>
                </a:solidFill>
              </a:rPr>
              <a:t>A</a:t>
            </a:r>
            <a:r>
              <a:rPr lang="es-419">
                <a:solidFill>
                  <a:schemeClr val="dk1"/>
                </a:solidFill>
              </a:rPr>
              <a:t>ccess </a:t>
            </a:r>
            <a:r>
              <a:rPr b="1" lang="es-419">
                <a:solidFill>
                  <a:schemeClr val="dk1"/>
                </a:solidFill>
              </a:rPr>
              <a:t>M</a:t>
            </a:r>
            <a:r>
              <a:rPr lang="es-419">
                <a:solidFill>
                  <a:schemeClr val="dk1"/>
                </a:solidFill>
              </a:rPr>
              <a:t>emory) es un tipo de memoria utilizado en las</a:t>
            </a:r>
            <a:r>
              <a:rPr lang="es-419">
                <a:solidFill>
                  <a:schemeClr val="dk1"/>
                </a:solidFill>
                <a:hlinkClick r:id="rId2"/>
              </a:rPr>
              <a:t> </a:t>
            </a:r>
            <a:r>
              <a:rPr lang="es-419" u="sng">
                <a:solidFill>
                  <a:schemeClr val="hlink"/>
                </a:solidFill>
                <a:hlinkClick r:id="rId3"/>
              </a:rPr>
              <a:t>tarjetas gráficas</a:t>
            </a:r>
            <a:r>
              <a:rPr lang="es-419">
                <a:solidFill>
                  <a:schemeClr val="dk1"/>
                </a:solidFill>
              </a:rPr>
              <a:t> especificado por la</a:t>
            </a:r>
            <a:r>
              <a:rPr lang="es-419">
                <a:solidFill>
                  <a:schemeClr val="dk1"/>
                </a:solidFill>
                <a:hlinkClick r:id="rId4"/>
              </a:rPr>
              <a:t> </a:t>
            </a:r>
            <a:r>
              <a:rPr lang="es-419" u="sng">
                <a:solidFill>
                  <a:schemeClr val="hlink"/>
                </a:solidFill>
                <a:hlinkClick r:id="rId5"/>
              </a:rPr>
              <a:t>JEDEC</a:t>
            </a:r>
            <a:r>
              <a:rPr lang="es-419">
                <a:solidFill>
                  <a:schemeClr val="dk1"/>
                </a:solidFill>
              </a:rPr>
              <a:t>.</a:t>
            </a:r>
            <a:r>
              <a:rPr baseline="30000" lang="es-419" u="sng">
                <a:solidFill>
                  <a:schemeClr val="hlink"/>
                </a:solidFill>
                <a:hlinkClick r:id="rId6"/>
              </a:rPr>
              <a:t>1</a:t>
            </a:r>
            <a:r>
              <a:rPr lang="es-419">
                <a:solidFill>
                  <a:schemeClr val="dk1"/>
                </a:solidFill>
                <a:hlinkClick r:id="rId7"/>
              </a:rPr>
              <a:t> </a:t>
            </a:r>
            <a:r>
              <a:rPr baseline="30000" lang="es-419" u="sng">
                <a:solidFill>
                  <a:schemeClr val="hlink"/>
                </a:solidFill>
                <a:hlinkClick r:id="rId8"/>
              </a:rPr>
              <a:t>2</a:t>
            </a:r>
            <a:r>
              <a:rPr lang="es-419">
                <a:solidFill>
                  <a:schemeClr val="dk1"/>
                </a:solidFill>
              </a:rPr>
              <a:t> Es específica para tarjetas gráficas de alto rendimiento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61111"/>
              <a:buFont typeface="Arial"/>
              <a:buNone/>
            </a:pPr>
            <a:r>
              <a:rPr lang="es-419" sz="1800">
                <a:solidFill>
                  <a:schemeClr val="dk2"/>
                </a:solidFill>
              </a:rPr>
              <a:t>With 150 billion transistors built on bleeding-edge 16 nanometer FinFET fabrication technology, Pascal GPU is the world's largest FinFET chip ever built. It is engineered to deliver the fastest performance and best energy efficiency for workloads with near-infinite computing needs.</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s-419"/>
              <a:t>Cluster: conjunto de pc que están unidas y trabajan en conjunto como si fueran una sola</a:t>
            </a:r>
          </a:p>
          <a:p>
            <a:pPr indent="-228600" lvl="0" marL="457200">
              <a:spcBef>
                <a:spcPts val="0"/>
              </a:spcBef>
              <a:buChar char="●"/>
            </a:pPr>
            <a:r>
              <a:rPr lang="es-419"/>
              <a:t>TPC : Es un grupo compuesto de muchos SMs y algún control lógico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s-419" sz="1200">
                <a:solidFill>
                  <a:schemeClr val="dk1"/>
                </a:solidFill>
              </a:rPr>
              <a:t>The GP100 SM is partitioned into two processing blocks,</a:t>
            </a:r>
          </a:p>
          <a:p>
            <a:pPr lvl="0">
              <a:spcBef>
                <a:spcPts val="0"/>
              </a:spcBef>
              <a:buClr>
                <a:schemeClr val="dk1"/>
              </a:buClr>
              <a:buSzPct val="91666"/>
              <a:buFont typeface="Arial"/>
              <a:buNone/>
            </a:pPr>
            <a:r>
              <a:rPr lang="es-419" sz="1200">
                <a:solidFill>
                  <a:schemeClr val="dk1"/>
                </a:solidFill>
              </a:rPr>
              <a:t>each having 32 single precision CUDA Cores, an instruction buffer, a warp scheduler, and two</a:t>
            </a:r>
          </a:p>
          <a:p>
            <a:pPr lvl="0">
              <a:spcBef>
                <a:spcPts val="0"/>
              </a:spcBef>
              <a:buNone/>
            </a:pPr>
            <a:r>
              <a:rPr lang="es-419" sz="1200">
                <a:solidFill>
                  <a:schemeClr val="dk1"/>
                </a:solidFill>
              </a:rPr>
              <a:t>dispatch units. </a:t>
            </a:r>
          </a:p>
          <a:p>
            <a:pPr lvl="0">
              <a:spcBef>
                <a:spcPts val="0"/>
              </a:spcBef>
              <a:buNone/>
            </a:pPr>
            <a:r>
              <a:t/>
            </a:r>
            <a:endParaRPr sz="1200">
              <a:solidFill>
                <a:schemeClr val="dk1"/>
              </a:solidFill>
            </a:endParaRPr>
          </a:p>
          <a:p>
            <a:pPr lvl="0">
              <a:spcBef>
                <a:spcPts val="0"/>
              </a:spcBef>
              <a:buNone/>
            </a:pPr>
            <a:r>
              <a:rPr lang="es-419" sz="1200">
                <a:solidFill>
                  <a:schemeClr val="dk1"/>
                </a:solidFill>
              </a:rPr>
              <a:t>GP100’s SM has the same</a:t>
            </a:r>
          </a:p>
          <a:p>
            <a:pPr lvl="0">
              <a:spcBef>
                <a:spcPts val="0"/>
              </a:spcBef>
              <a:buNone/>
            </a:pPr>
            <a:r>
              <a:rPr lang="es-419" sz="1200">
                <a:solidFill>
                  <a:schemeClr val="dk1"/>
                </a:solidFill>
              </a:rPr>
              <a:t>number of registers as Maxwell GM200 and Kepler GK110 SMs</a:t>
            </a:r>
          </a:p>
          <a:p>
            <a:pPr lvl="0">
              <a:spcBef>
                <a:spcPts val="0"/>
              </a:spcBef>
              <a:buNone/>
            </a:pPr>
            <a:r>
              <a:t/>
            </a:r>
            <a:endParaRPr sz="1200">
              <a:solidFill>
                <a:schemeClr val="dk1"/>
              </a:solidFill>
            </a:endParaRPr>
          </a:p>
          <a:p>
            <a:pPr lvl="0">
              <a:spcBef>
                <a:spcPts val="0"/>
              </a:spcBef>
              <a:buNone/>
            </a:pPr>
            <a:r>
              <a:rPr lang="es-419" sz="1200">
                <a:solidFill>
                  <a:schemeClr val="dk1"/>
                </a:solidFill>
              </a:rPr>
              <a:t>This means threads across the GPU have access to more</a:t>
            </a:r>
          </a:p>
          <a:p>
            <a:pPr lvl="0">
              <a:spcBef>
                <a:spcPts val="0"/>
              </a:spcBef>
              <a:buNone/>
            </a:pPr>
            <a:r>
              <a:rPr lang="es-419" sz="1200">
                <a:solidFill>
                  <a:schemeClr val="dk1"/>
                </a:solidFill>
              </a:rPr>
              <a:t>registers, and GP100 supports more threads.</a:t>
            </a:r>
          </a:p>
          <a:p>
            <a:pPr lvl="0">
              <a:spcBef>
                <a:spcPts val="0"/>
              </a:spcBef>
              <a:buNone/>
            </a:pPr>
            <a:r>
              <a:t/>
            </a:r>
            <a:endParaRPr sz="1200">
              <a:solidFill>
                <a:schemeClr val="dk1"/>
              </a:solidFill>
            </a:endParaRPr>
          </a:p>
          <a:p>
            <a:pPr lvl="0">
              <a:spcBef>
                <a:spcPts val="0"/>
              </a:spcBef>
              <a:buNone/>
            </a:pPr>
            <a:r>
              <a:rPr lang="es-419" sz="1200">
                <a:solidFill>
                  <a:schemeClr val="dk1"/>
                </a:solidFill>
              </a:rPr>
              <a:t>warp (bloques de SM que contienen los hilos que ejecutan las instrucciones).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s-419"/>
              <a:t>Streaming multiprocessor: </a:t>
            </a:r>
            <a:r>
              <a:rPr lang="es-419"/>
              <a:t>are the part of the GPU that runs CUDA kernels.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Cada </a:t>
            </a:r>
            <a:r>
              <a:rPr b="1" lang="es-419"/>
              <a:t>SM </a:t>
            </a:r>
            <a:r>
              <a:rPr lang="es-419"/>
              <a:t>en esta arquitectura contiene X cuda cores…. ETC (COMPLETAR)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sz="1200">
                <a:solidFill>
                  <a:schemeClr val="dk1"/>
                </a:solidFill>
              </a:rPr>
              <a:t>Doble precisión aritmética es el corazón de muchas aplicaciones HPC como álgebra lineal, simulación aritmética y química cuántica.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s-419"/>
              <a:t>Aprendizaje produndo es uno de los campos de mas rápido crecimiento en al computación ( IA ).</a:t>
            </a:r>
          </a:p>
          <a:p>
            <a:pPr indent="-228600" lvl="0" marL="457200" rtl="0">
              <a:spcBef>
                <a:spcPts val="0"/>
              </a:spcBef>
              <a:buChar char="●"/>
            </a:pPr>
            <a:r>
              <a:rPr lang="es-419"/>
              <a:t>Deep Learning tiene dos procesos: </a:t>
            </a:r>
          </a:p>
          <a:p>
            <a:pPr indent="-228600" lvl="0" marL="457200" rtl="0">
              <a:spcBef>
                <a:spcPts val="0"/>
              </a:spcBef>
              <a:buAutoNum type="arabicPeriod"/>
            </a:pPr>
            <a:r>
              <a:rPr lang="es-419"/>
              <a:t>Entrenamiento de una red neuronal</a:t>
            </a:r>
          </a:p>
          <a:p>
            <a:pPr indent="-228600" lvl="0" marL="457200" rtl="0">
              <a:spcBef>
                <a:spcPts val="0"/>
              </a:spcBef>
              <a:buAutoNum type="arabicPeriod"/>
            </a:pPr>
            <a:r>
              <a:rPr lang="es-419"/>
              <a:t>Se lleva a campo con entradas desconocidas.</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s-419">
                <a:solidFill>
                  <a:schemeClr val="dk1"/>
                </a:solidFill>
              </a:rPr>
              <a:t>Una operación atómica es una operación en la que un</a:t>
            </a:r>
            <a:r>
              <a:rPr lang="es-419">
                <a:solidFill>
                  <a:schemeClr val="dk1"/>
                </a:solidFill>
                <a:hlinkClick r:id="rId2"/>
              </a:rPr>
              <a:t> </a:t>
            </a:r>
            <a:r>
              <a:rPr lang="es-419" u="sng">
                <a:solidFill>
                  <a:schemeClr val="hlink"/>
                </a:solidFill>
                <a:hlinkClick r:id="rId3"/>
              </a:rPr>
              <a:t>procesador</a:t>
            </a:r>
            <a:r>
              <a:rPr lang="es-419">
                <a:solidFill>
                  <a:schemeClr val="dk1"/>
                </a:solidFill>
              </a:rPr>
              <a:t> puede simultáneamente leer una ubicación y escribirla en la misma operación del bus. Esto previene que cualquier otro procesador o dispositivo de E/S escriba o lea la memoria hasta que la operación se haya completado.</a:t>
            </a:r>
          </a:p>
          <a:p>
            <a:pPr lvl="0">
              <a:spcBef>
                <a:spcPts val="0"/>
              </a:spcBef>
              <a:buNone/>
            </a:pPr>
            <a:r>
              <a:t/>
            </a:r>
            <a:endParaRPr>
              <a:solidFill>
                <a:schemeClr val="dk1"/>
              </a:solidFill>
            </a:endParaRPr>
          </a:p>
          <a:p>
            <a:pPr lvl="0">
              <a:spcBef>
                <a:spcPts val="0"/>
              </a:spcBef>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dk2"/>
              </a:buClr>
              <a:buSzPct val="100000"/>
              <a:buChar char="●"/>
            </a:pPr>
            <a:r>
              <a:rPr lang="es-419" sz="1800">
                <a:solidFill>
                  <a:schemeClr val="dk2"/>
                </a:solidFill>
              </a:rPr>
              <a:t>La memoria unificada puede ofrecer el rendimiento de datos locales sobre la GPU, mientras facilita el uso de datos globales compartidos</a:t>
            </a:r>
          </a:p>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solidFill>
                  <a:schemeClr val="dk1"/>
                </a:solidFill>
              </a:rPr>
              <a:t>Un </a:t>
            </a:r>
            <a:r>
              <a:rPr b="1" lang="es-419">
                <a:solidFill>
                  <a:schemeClr val="dk1"/>
                </a:solidFill>
              </a:rPr>
              <a:t>data center </a:t>
            </a:r>
            <a:r>
              <a:rPr lang="es-419">
                <a:solidFill>
                  <a:schemeClr val="dk1"/>
                </a:solidFill>
              </a:rPr>
              <a:t>es un centro de procesamiento de</a:t>
            </a:r>
            <a:r>
              <a:rPr lang="es-419">
                <a:solidFill>
                  <a:schemeClr val="dk1"/>
                </a:solidFill>
                <a:hlinkClick r:id="rId2"/>
              </a:rPr>
              <a:t> </a:t>
            </a:r>
            <a:r>
              <a:rPr lang="es-419" u="sng">
                <a:solidFill>
                  <a:schemeClr val="hlink"/>
                </a:solidFill>
                <a:hlinkClick r:id="rId3"/>
              </a:rPr>
              <a:t>datos</a:t>
            </a:r>
            <a:r>
              <a:rPr lang="es-419">
                <a:solidFill>
                  <a:schemeClr val="dk1"/>
                </a:solidFill>
              </a:rPr>
              <a:t>, una instalación empleada para albergar un</a:t>
            </a:r>
            <a:r>
              <a:rPr lang="es-419">
                <a:solidFill>
                  <a:schemeClr val="dk1"/>
                </a:solidFill>
                <a:hlinkClick r:id="rId4"/>
              </a:rPr>
              <a:t> </a:t>
            </a:r>
            <a:r>
              <a:rPr lang="es-419" u="sng">
                <a:solidFill>
                  <a:schemeClr val="hlink"/>
                </a:solidFill>
                <a:hlinkClick r:id="rId5"/>
              </a:rPr>
              <a:t>sistema</a:t>
            </a:r>
            <a:r>
              <a:rPr lang="es-419">
                <a:solidFill>
                  <a:schemeClr val="dk1"/>
                </a:solidFill>
              </a:rPr>
              <a:t> de información</a:t>
            </a:r>
            <a:r>
              <a:rPr b="1" lang="es-419">
                <a:solidFill>
                  <a:schemeClr val="dk1"/>
                </a:solidFill>
              </a:rPr>
              <a:t> </a:t>
            </a:r>
            <a:r>
              <a:rPr lang="es-419">
                <a:solidFill>
                  <a:schemeClr val="dk1"/>
                </a:solidFill>
              </a:rPr>
              <a:t>de componentes asociados.</a:t>
            </a:r>
          </a:p>
          <a:p>
            <a:pPr lvl="0">
              <a:spcBef>
                <a:spcPts val="0"/>
              </a:spcBef>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s-419"/>
              <a:t>FLOPS: </a:t>
            </a:r>
            <a:r>
              <a:rPr lang="es-419">
                <a:solidFill>
                  <a:schemeClr val="dk1"/>
                </a:solidFill>
              </a:rPr>
              <a:t>floating-point operations per second</a:t>
            </a:r>
            <a:r>
              <a:rPr lang="es-419"/>
              <a:t> </a:t>
            </a:r>
          </a:p>
          <a:p>
            <a:pPr lvl="0">
              <a:spcBef>
                <a:spcPts val="0"/>
              </a:spcBef>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s-419">
                <a:solidFill>
                  <a:schemeClr val="dk1"/>
                </a:solidFill>
              </a:rPr>
              <a:t>Tesla:</a:t>
            </a:r>
            <a:r>
              <a:rPr lang="es-419">
                <a:solidFill>
                  <a:schemeClr val="dk1"/>
                </a:solidFill>
              </a:rPr>
              <a:t> Familia de GPUs</a:t>
            </a:r>
          </a:p>
          <a:p>
            <a:pPr lvl="0">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Las GPUs de hoy en día se conectan a los procesadores a través de la interfaz PCI Express, la cual limita la capacidad de la GPU de acceder a la memoria del sistema, reduciendo la velocidad de esta conexión entre cuatro y cinco veces. PCIe es por ello un cuello de botella entre la GPU y la CPU.</a:t>
            </a:r>
          </a:p>
          <a:p>
            <a:pPr lvl="0">
              <a:spcBef>
                <a:spcPts val="0"/>
              </a:spcBef>
              <a:buNone/>
            </a:pPr>
            <a:r>
              <a:rPr lang="es-419"/>
              <a:t>Con NVLink como interfaz, se elimina este cuello de botella, dado que su ancho de banda es cinco veces superior, permitiendo a la GPU acceder a la memoria de la CPU con toda la capacidad del ancho de banda.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nvidianews.nvidia.com/news/nvidia-delivers-massive-performance-leap-for-deep-learning-hpc-applications-with-nvidia-tesla-p100-accelerators" TargetMode="External"/><Relationship Id="rId4" Type="http://schemas.openxmlformats.org/officeDocument/2006/relationships/hyperlink" Target="http://www.taringa.net/post/imagenes/4301510/Acelerador-grafico-explicaciones-entendibles.html" TargetMode="External"/><Relationship Id="rId5" Type="http://schemas.openxmlformats.org/officeDocument/2006/relationships/hyperlink" Target="http://wccftech.com/nvidia-gp100-chip-taped-gp-104-arriving-q2-2016/" TargetMode="External"/><Relationship Id="rId6" Type="http://schemas.openxmlformats.org/officeDocument/2006/relationships/hyperlink" Target="http://www.extremetech.com/extreme/226032-nvidias-pascal-gp100-gpu-massive-bandwidth-enormous-double-precision-performance" TargetMode="External"/><Relationship Id="rId7" Type="http://schemas.openxmlformats.org/officeDocument/2006/relationships/hyperlink" Target="http://www.nvidia.com/object/tesla-p100.html#sthash.gVfZn2Hx.dpuf" TargetMode="External"/><Relationship Id="rId8" Type="http://schemas.openxmlformats.org/officeDocument/2006/relationships/hyperlink" Target="http://on-demand.gputechconf.com/gtc/2016/video/S6176.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s-419"/>
              <a:t>ARQUITECTURA PASCAL</a:t>
            </a:r>
          </a:p>
        </p:txBody>
      </p:sp>
      <p:sp>
        <p:nvSpPr>
          <p:cNvPr id="55" name="Shape 55"/>
          <p:cNvSpPr txBox="1"/>
          <p:nvPr>
            <p:ph idx="1" type="subTitle"/>
          </p:nvPr>
        </p:nvSpPr>
        <p:spPr>
          <a:xfrm>
            <a:off x="311700" y="2834125"/>
            <a:ext cx="8520600" cy="1094700"/>
          </a:xfrm>
          <a:prstGeom prst="rect">
            <a:avLst/>
          </a:prstGeom>
        </p:spPr>
        <p:txBody>
          <a:bodyPr anchorCtr="0" anchor="t" bIns="91425" lIns="91425" rIns="91425" tIns="91425">
            <a:noAutofit/>
          </a:bodyPr>
          <a:lstStyle/>
          <a:p>
            <a:pPr lvl="0">
              <a:spcBef>
                <a:spcPts val="0"/>
              </a:spcBef>
              <a:buNone/>
            </a:pPr>
            <a:r>
              <a:rPr lang="es-419"/>
              <a:t>Carolina Jiménez Gómez</a:t>
            </a:r>
          </a:p>
          <a:p>
            <a:pPr lvl="0">
              <a:spcBef>
                <a:spcPts val="0"/>
              </a:spcBef>
              <a:buNone/>
            </a:pPr>
            <a:r>
              <a:rPr lang="es-419"/>
              <a:t>German David Gómez Gutierrez</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706950" y="0"/>
            <a:ext cx="7569678" cy="5143499"/>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s-419" sz="2350"/>
              <a:t>HBM2 High - Speed GPU Memory Architecture</a:t>
            </a:r>
          </a:p>
          <a:p>
            <a:pPr lvl="0">
              <a:spcBef>
                <a:spcPts val="0"/>
              </a:spcBef>
              <a:buNone/>
            </a:pPr>
            <a: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2400"/>
              </a:spcBef>
              <a:spcAft>
                <a:spcPts val="600"/>
              </a:spcAft>
              <a:buChar char="●"/>
            </a:pPr>
            <a:r>
              <a:rPr lang="es-419">
                <a:solidFill>
                  <a:schemeClr val="dk1"/>
                </a:solidFill>
              </a:rPr>
              <a:t>High Bandwidth Memory2</a:t>
            </a:r>
          </a:p>
          <a:p>
            <a:pPr indent="-228600" lvl="0" marL="457200" rtl="0">
              <a:spcBef>
                <a:spcPts val="0"/>
              </a:spcBef>
              <a:buChar char="●"/>
            </a:pPr>
            <a:r>
              <a:rPr lang="es-419"/>
              <a:t>La tesla P100 es la primera en soportar HBM2.</a:t>
            </a:r>
          </a:p>
          <a:p>
            <a:pPr indent="-228600" lvl="0" marL="457200" rtl="0">
              <a:spcBef>
                <a:spcPts val="0"/>
              </a:spcBef>
              <a:buChar char="●"/>
            </a:pPr>
            <a:r>
              <a:rPr lang="es-419"/>
              <a:t>Ofrece tres veces el ancho de banda de la Maxwell GM200 GPU.</a:t>
            </a:r>
          </a:p>
          <a:p>
            <a:pPr indent="-228600" lvl="0" marL="457200" rtl="0">
              <a:spcBef>
                <a:spcPts val="0"/>
              </a:spcBef>
              <a:buChar char="●"/>
            </a:pPr>
            <a:r>
              <a:rPr lang="es-419"/>
              <a:t>Mejora la eficiencia y el throughput, reduciendo la cantidad de transferencia de datos a la memoria del sistema</a:t>
            </a:r>
          </a:p>
          <a:p>
            <a:pPr indent="-228600" lvl="0" marL="457200" rtl="0">
              <a:spcBef>
                <a:spcPts val="0"/>
              </a:spcBef>
              <a:buChar char="●"/>
            </a:pPr>
            <a:r>
              <a:rPr lang="es-419"/>
              <a:t>HBM2 ofrece mayor capacidad de memoria y ancho de banda que la HBM1</a:t>
            </a:r>
          </a:p>
          <a:p>
            <a:pPr indent="-228600" lvl="0" marL="457200" rtl="0">
              <a:spcBef>
                <a:spcPts val="0"/>
              </a:spcBef>
              <a:buChar char="●"/>
            </a:pPr>
            <a:r>
              <a:rPr lang="es-419"/>
              <a:t>Soporta 4 u 8 DRAM dies por pila</a:t>
            </a:r>
          </a:p>
          <a:p>
            <a:pPr lvl="0" rtl="0">
              <a:spcBef>
                <a:spcPts val="0"/>
              </a:spcBef>
              <a:buNone/>
            </a:pPr>
            <a:r>
              <a:t/>
            </a:r>
            <a:endParaRPr/>
          </a:p>
          <a:p>
            <a:pPr lvl="0" rtl="0">
              <a:spcBef>
                <a:spcPts val="0"/>
              </a:spcBef>
              <a:buNone/>
            </a:pPr>
            <a:r>
              <a:t/>
            </a:r>
            <a:endParaRPr sz="1400">
              <a:solidFill>
                <a:schemeClr val="dk1"/>
              </a:solidFill>
            </a:endParaRPr>
          </a:p>
          <a:p>
            <a:pPr lvl="0" rtl="0">
              <a:spcBef>
                <a:spcPts val="0"/>
              </a:spcBef>
              <a:buNone/>
            </a:pPr>
            <a:r>
              <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952500" y="1230775"/>
            <a:ext cx="7239000" cy="2540000"/>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0" y="1475"/>
            <a:ext cx="9225100" cy="5140550"/>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CoWoS - Chip-On-Wafer-On-Substrate</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93700" lvl="0" marL="457200" rtl="0">
              <a:spcBef>
                <a:spcPts val="0"/>
              </a:spcBef>
              <a:buSzPct val="100000"/>
              <a:buChar char="●"/>
            </a:pPr>
            <a:r>
              <a:rPr lang="es-419" sz="2600"/>
              <a:t>Tecnología utilizada para integrar múltiples chips en un solo dispositivo.</a:t>
            </a:r>
          </a:p>
          <a:p>
            <a:pPr indent="-393700" lvl="0" marL="457200" rtl="0">
              <a:spcBef>
                <a:spcPts val="0"/>
              </a:spcBef>
              <a:buSzPct val="100000"/>
              <a:buChar char="●"/>
            </a:pPr>
            <a:r>
              <a:rPr lang="es-419" sz="2600"/>
              <a:t>Proporciona interconexiones de mayor densidad</a:t>
            </a:r>
          </a:p>
          <a:p>
            <a:pPr indent="-393700" lvl="0" marL="457200" rtl="0">
              <a:spcBef>
                <a:spcPts val="0"/>
              </a:spcBef>
              <a:buSzPct val="100000"/>
              <a:buChar char="●"/>
            </a:pPr>
            <a:r>
              <a:rPr lang="es-419" sz="2600"/>
              <a:t>Mejor rendimiento</a:t>
            </a:r>
          </a:p>
          <a:p>
            <a:pPr indent="-393700" lvl="0" marL="457200">
              <a:spcBef>
                <a:spcPts val="0"/>
              </a:spcBef>
              <a:buSzPct val="100000"/>
              <a:buChar char="●"/>
            </a:pPr>
            <a:r>
              <a:rPr lang="es-419" sz="2600"/>
              <a:t>Menor consumo de energía</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0" y="656450"/>
            <a:ext cx="9143999" cy="3306991"/>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Memoria unificada</a:t>
            </a:r>
          </a:p>
        </p:txBody>
      </p:sp>
      <p:sp>
        <p:nvSpPr>
          <p:cNvPr id="139" name="Shape 139"/>
          <p:cNvSpPr txBox="1"/>
          <p:nvPr>
            <p:ph idx="1" type="body"/>
          </p:nvPr>
        </p:nvSpPr>
        <p:spPr>
          <a:xfrm>
            <a:off x="311700" y="2000200"/>
            <a:ext cx="8520600" cy="1745700"/>
          </a:xfrm>
          <a:prstGeom prst="rect">
            <a:avLst/>
          </a:prstGeom>
        </p:spPr>
        <p:txBody>
          <a:bodyPr anchorCtr="0" anchor="t" bIns="91425" lIns="91425" rIns="91425" tIns="91425">
            <a:noAutofit/>
          </a:bodyPr>
          <a:lstStyle/>
          <a:p>
            <a:pPr indent="-381000" lvl="0" marL="457200" rtl="0">
              <a:spcBef>
                <a:spcPts val="0"/>
              </a:spcBef>
              <a:buSzPct val="100000"/>
              <a:buChar char="●"/>
            </a:pPr>
            <a:r>
              <a:rPr lang="es-419" sz="2400"/>
              <a:t>Simplifica la programación de aceleradores de GPU</a:t>
            </a:r>
          </a:p>
          <a:p>
            <a:pPr indent="-381000" lvl="0" marL="457200">
              <a:spcBef>
                <a:spcPts val="0"/>
              </a:spcBef>
              <a:buSzPct val="100000"/>
              <a:buChar char="●"/>
            </a:pPr>
            <a:r>
              <a:rPr lang="es-419" sz="2400"/>
              <a:t>Permite a los programadores tratar la memoria de CPU y GPU como una sola (con el uso de un puntero)</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106575" y="111237"/>
            <a:ext cx="8748499" cy="4921025"/>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FinFET - Fin Field Effect Transistor</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s-419"/>
              <a:t>Multigate Device</a:t>
            </a:r>
          </a:p>
          <a:p>
            <a:pPr indent="-228600" lvl="0" marL="457200" rtl="0">
              <a:spcBef>
                <a:spcPts val="0"/>
              </a:spcBef>
              <a:buChar char="●"/>
            </a:pPr>
            <a:r>
              <a:rPr lang="es-419"/>
              <a:t>Se refiere a un MOSFET que utiliza más de un GATE en un solo dispositivo.</a:t>
            </a:r>
          </a:p>
          <a:p>
            <a:pPr indent="-228600" lvl="0" marL="457200" rtl="0">
              <a:spcBef>
                <a:spcPts val="0"/>
              </a:spcBef>
              <a:spcAft>
                <a:spcPts val="0"/>
              </a:spcAft>
              <a:buChar char="●"/>
            </a:pPr>
            <a:r>
              <a:rPr lang="es-419"/>
              <a:t>Proporciona un mejor control eléctrico sobre el canal</a:t>
            </a:r>
          </a:p>
          <a:p>
            <a:pPr indent="-228600" lvl="0" marL="457200" rtl="0">
              <a:spcBef>
                <a:spcPts val="0"/>
              </a:spcBef>
              <a:buChar char="●"/>
            </a:pPr>
            <a:r>
              <a:rPr lang="es-419"/>
              <a:t>Menor consumo de energía</a:t>
            </a:r>
          </a:p>
          <a:p>
            <a:pPr indent="-228600" lvl="0" marL="457200" rtl="0">
              <a:spcBef>
                <a:spcPts val="0"/>
              </a:spcBef>
              <a:buChar char="●"/>
            </a:pPr>
            <a:r>
              <a:rPr lang="es-419"/>
              <a:t>Mejor rendimiento del dispositivo</a:t>
            </a:r>
          </a:p>
          <a:p>
            <a:pPr indent="-228600" lvl="0" marL="457200" rtl="0">
              <a:spcBef>
                <a:spcPts val="0"/>
              </a:spcBef>
              <a:buChar char="●"/>
            </a:pPr>
            <a:r>
              <a:rPr lang="es-419"/>
              <a:t>Transistores más compactos</a:t>
            </a:r>
          </a:p>
        </p:txBody>
      </p:sp>
      <p:pic>
        <p:nvPicPr>
          <p:cNvPr id="151" name="Shape 151"/>
          <p:cNvPicPr preferRelativeResize="0"/>
          <p:nvPr/>
        </p:nvPicPr>
        <p:blipFill>
          <a:blip r:embed="rId3">
            <a:alphaModFix/>
          </a:blip>
          <a:stretch>
            <a:fillRect/>
          </a:stretch>
        </p:blipFill>
        <p:spPr>
          <a:xfrm>
            <a:off x="4724400" y="2202200"/>
            <a:ext cx="3845674" cy="2307400"/>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pic>
        <p:nvPicPr>
          <p:cNvPr id="156" name="Shape 156"/>
          <p:cNvPicPr preferRelativeResize="0"/>
          <p:nvPr/>
        </p:nvPicPr>
        <p:blipFill>
          <a:blip r:embed="rId3">
            <a:alphaModFix/>
          </a:blip>
          <a:stretch>
            <a:fillRect/>
          </a:stretch>
        </p:blipFill>
        <p:spPr>
          <a:xfrm>
            <a:off x="1732500" y="533800"/>
            <a:ext cx="6045200" cy="3937000"/>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ARQUITECTURA PASCAL</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0"/>
              </a:spcAft>
              <a:buSzPct val="100000"/>
              <a:buChar char="●"/>
            </a:pPr>
            <a:r>
              <a:rPr lang="es-419" sz="2000"/>
              <a:t>La revolucionaria arquitectura NVIDIA Pascal ™ se ha diseñado específicamente para ser el motor de los equipos que aprenden, ven, y simulan nuestro mundo, un mundo con un apetito infinito por la informática.</a:t>
            </a:r>
          </a:p>
          <a:p>
            <a:pPr indent="-355600" lvl="0" marL="457200" rtl="0">
              <a:spcBef>
                <a:spcPts val="0"/>
              </a:spcBef>
              <a:spcAft>
                <a:spcPts val="0"/>
              </a:spcAft>
              <a:buSzPct val="100000"/>
              <a:buChar char="●"/>
            </a:pPr>
            <a:r>
              <a:rPr lang="es-419" sz="2000"/>
              <a:t>Es la arquitectura de cómputo más potente que se haya construido en el interior de una GPU.</a:t>
            </a:r>
          </a:p>
          <a:p>
            <a:pPr indent="-355600" lvl="0" marL="457200" rtl="0">
              <a:spcBef>
                <a:spcPts val="0"/>
              </a:spcBef>
              <a:spcAft>
                <a:spcPts val="0"/>
              </a:spcAft>
              <a:buSzPct val="100000"/>
              <a:buChar char="●"/>
            </a:pPr>
            <a:r>
              <a:rPr lang="es-419" sz="2000"/>
              <a:t>Ofrece más de 5 TeraFLOPS de doble precisión para cargas de trabajo de HPC</a:t>
            </a:r>
          </a:p>
          <a:p>
            <a:pPr lvl="0" rtl="0">
              <a:spcBef>
                <a:spcPts val="0"/>
              </a:spcBef>
              <a:spcAft>
                <a:spcPts val="0"/>
              </a:spcAft>
              <a:buClr>
                <a:schemeClr val="dk1"/>
              </a:buClr>
              <a:buSzPct val="61111"/>
              <a:buFont typeface="Arial"/>
              <a:buNone/>
            </a:pPr>
            <a:r>
              <a:t/>
            </a:r>
            <a:endParaRPr/>
          </a:p>
          <a:p>
            <a:pPr lvl="0">
              <a:spcBef>
                <a:spcPts val="0"/>
              </a:spcBef>
              <a:spcAft>
                <a:spcPts val="0"/>
              </a:spcAft>
              <a:buClr>
                <a:schemeClr val="dk1"/>
              </a:buClr>
              <a:buSzPct val="61111"/>
              <a:buFont typeface="Arial"/>
              <a:buNone/>
            </a:pPr>
            <a:r>
              <a:t/>
            </a:r>
            <a:endParaRPr/>
          </a:p>
          <a:p>
            <a:pPr lvl="0">
              <a:spcBef>
                <a:spcPts val="0"/>
              </a:spcBef>
              <a:buClr>
                <a:schemeClr val="dk1"/>
              </a:buClr>
              <a:buSzPct val="61111"/>
              <a:buFont typeface="Arial"/>
              <a:buNone/>
            </a:pPr>
            <a:r>
              <a:t/>
            </a:r>
            <a:endParaRPr/>
          </a:p>
          <a:p>
            <a:pPr lvl="0">
              <a:spcBef>
                <a:spcPts val="0"/>
              </a:spcBef>
              <a:buClr>
                <a:schemeClr val="dk1"/>
              </a:buClr>
              <a:buSzPct val="61111"/>
              <a:buFont typeface="Arial"/>
              <a:buNone/>
            </a:pPr>
            <a:r>
              <a:t/>
            </a:r>
            <a:endParaRPr/>
          </a:p>
          <a:p>
            <a:pPr lvl="0">
              <a:spcBef>
                <a:spcPts val="0"/>
              </a:spcBef>
              <a:buClr>
                <a:schemeClr val="dk1"/>
              </a:buClr>
              <a:buSzPct val="61111"/>
              <a:buFont typeface="Arial"/>
              <a:buNone/>
            </a:pPr>
            <a:r>
              <a:t/>
            </a:r>
            <a:endParaRP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s-419"/>
              <a:t>GP100 </a:t>
            </a:r>
          </a:p>
        </p:txBody>
      </p:sp>
      <p:sp>
        <p:nvSpPr>
          <p:cNvPr id="162" name="Shape 162"/>
          <p:cNvSpPr txBox="1"/>
          <p:nvPr>
            <p:ph idx="1" type="body"/>
          </p:nvPr>
        </p:nvSpPr>
        <p:spPr>
          <a:xfrm>
            <a:off x="311700" y="1152475"/>
            <a:ext cx="8520600" cy="3581700"/>
          </a:xfrm>
          <a:prstGeom prst="rect">
            <a:avLst/>
          </a:prstGeom>
        </p:spPr>
        <p:txBody>
          <a:bodyPr anchorCtr="0" anchor="t" bIns="91425" lIns="91425" rIns="91425" tIns="91425">
            <a:noAutofit/>
          </a:bodyPr>
          <a:lstStyle/>
          <a:p>
            <a:pPr lvl="0">
              <a:spcBef>
                <a:spcPts val="0"/>
              </a:spcBef>
              <a:buNone/>
            </a:pPr>
            <a:r>
              <a:rPr lang="es-419"/>
              <a:t>Está compuesto de:</a:t>
            </a:r>
          </a:p>
          <a:p>
            <a:pPr indent="-228600" lvl="0" marL="457200" rtl="0">
              <a:spcBef>
                <a:spcPts val="0"/>
              </a:spcBef>
              <a:buChar char="●"/>
            </a:pPr>
            <a:r>
              <a:rPr lang="es-419"/>
              <a:t>Array de Graphics Processing Clusters (GPCs).</a:t>
            </a:r>
          </a:p>
          <a:p>
            <a:pPr indent="-228600" lvl="0" marL="457200" rtl="0">
              <a:spcBef>
                <a:spcPts val="0"/>
              </a:spcBef>
              <a:buChar char="●"/>
            </a:pPr>
            <a:r>
              <a:rPr lang="es-419"/>
              <a:t>Texture Processing Clusters (TPCs).</a:t>
            </a:r>
          </a:p>
          <a:p>
            <a:pPr indent="-228600" lvl="0" marL="457200" rtl="0">
              <a:spcBef>
                <a:spcPts val="0"/>
              </a:spcBef>
              <a:buChar char="●"/>
            </a:pPr>
            <a:r>
              <a:rPr lang="es-419"/>
              <a:t>Streaming Multiprocessors (SMs).</a:t>
            </a:r>
          </a:p>
          <a:p>
            <a:pPr indent="-228600" lvl="0" marL="457200">
              <a:spcBef>
                <a:spcPts val="0"/>
              </a:spcBef>
              <a:buChar char="●"/>
            </a:pPr>
            <a:r>
              <a:rPr lang="es-419"/>
              <a:t>Memory controllers.</a:t>
            </a:r>
          </a:p>
          <a:p>
            <a:pPr lvl="0">
              <a:spcBef>
                <a:spcPts val="0"/>
              </a:spcBef>
              <a:buNone/>
            </a:pPr>
            <a:r>
              <a:rPr lang="es-419"/>
              <a:t>Un GP100 completo consta de 6 GPCs, 60 Pascal SMs, 30 TPCs (cada uno con dos SMs) y 8 Memory controllers de 512 bits (4096 en total).	</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129400"/>
            <a:ext cx="8520600" cy="572700"/>
          </a:xfrm>
          <a:prstGeom prst="rect">
            <a:avLst/>
          </a:prstGeom>
        </p:spPr>
        <p:txBody>
          <a:bodyPr anchorCtr="0" anchor="t" bIns="91425" lIns="91425" rIns="91425" tIns="91425">
            <a:noAutofit/>
          </a:bodyPr>
          <a:lstStyle/>
          <a:p>
            <a:pPr lvl="0">
              <a:lnSpc>
                <a:spcPct val="115000"/>
              </a:lnSpc>
              <a:spcBef>
                <a:spcPts val="2400"/>
              </a:spcBef>
              <a:spcAft>
                <a:spcPts val="600"/>
              </a:spcAft>
              <a:buClr>
                <a:schemeClr val="dk1"/>
              </a:buClr>
              <a:buSzPct val="47826"/>
              <a:buFont typeface="Arial"/>
              <a:buNone/>
            </a:pPr>
            <a:r>
              <a:rPr b="1" lang="es-419" sz="2300"/>
              <a:t>Streaming Multiprocessors (SMs)</a:t>
            </a:r>
          </a:p>
          <a:p>
            <a:pPr lvl="0">
              <a:spcBef>
                <a:spcPts val="0"/>
              </a:spcBef>
              <a:buNone/>
            </a:pPr>
            <a:r>
              <a:t/>
            </a:r>
            <a:endParaRPr/>
          </a:p>
        </p:txBody>
      </p:sp>
      <p:sp>
        <p:nvSpPr>
          <p:cNvPr id="168" name="Shape 168"/>
          <p:cNvSpPr txBox="1"/>
          <p:nvPr>
            <p:ph idx="1" type="body"/>
          </p:nvPr>
        </p:nvSpPr>
        <p:spPr>
          <a:xfrm>
            <a:off x="166700" y="1084225"/>
            <a:ext cx="8721300" cy="3416400"/>
          </a:xfrm>
          <a:prstGeom prst="rect">
            <a:avLst/>
          </a:prstGeom>
        </p:spPr>
        <p:txBody>
          <a:bodyPr anchorCtr="0" anchor="t" bIns="91425" lIns="91425" rIns="91425" tIns="91425">
            <a:noAutofit/>
          </a:bodyPr>
          <a:lstStyle/>
          <a:p>
            <a:pPr lvl="0">
              <a:spcBef>
                <a:spcPts val="0"/>
              </a:spcBef>
              <a:buNone/>
            </a:pPr>
            <a:r>
              <a:rPr lang="es-419"/>
              <a:t>Son parte de la GPU que corre los kernel CUDA. Cada uno contiene:</a:t>
            </a:r>
          </a:p>
          <a:p>
            <a:pPr indent="-228600" lvl="0" marL="457200" rtl="0">
              <a:spcBef>
                <a:spcPts val="0"/>
              </a:spcBef>
              <a:buChar char="●"/>
            </a:pPr>
            <a:r>
              <a:rPr lang="es-419"/>
              <a:t>Miles de registros que pueden ser particionados en hilos de ejecución.</a:t>
            </a:r>
          </a:p>
          <a:p>
            <a:pPr indent="-228600" lvl="0" marL="457200" rtl="0">
              <a:spcBef>
                <a:spcPts val="0"/>
              </a:spcBef>
              <a:buChar char="●"/>
            </a:pPr>
            <a:r>
              <a:rPr lang="es-419"/>
              <a:t>Múltiples caches:</a:t>
            </a:r>
          </a:p>
          <a:p>
            <a:pPr indent="-228600" lvl="0" marL="457200" rtl="0">
              <a:spcBef>
                <a:spcPts val="0"/>
              </a:spcBef>
              <a:buChar char="-"/>
            </a:pPr>
            <a:r>
              <a:rPr lang="es-419"/>
              <a:t>Memoria compartida para intercambiar datos de forma rápida entre hilos.</a:t>
            </a:r>
          </a:p>
          <a:p>
            <a:pPr indent="-228600" lvl="0" marL="457200" rtl="0">
              <a:spcBef>
                <a:spcPts val="0"/>
              </a:spcBef>
              <a:buChar char="-"/>
            </a:pPr>
            <a:r>
              <a:rPr lang="es-419"/>
              <a:t>Caché constante para rápida transmisión de lectura de memoria constante</a:t>
            </a:r>
          </a:p>
          <a:p>
            <a:pPr indent="-228600" lvl="0" marL="457200" rtl="0">
              <a:spcBef>
                <a:spcPts val="0"/>
              </a:spcBef>
              <a:buChar char="-"/>
            </a:pPr>
            <a:r>
              <a:rPr lang="es-419"/>
              <a:t>Caché L1 para reducir latencia de memoria local o global.</a:t>
            </a:r>
          </a:p>
          <a:p>
            <a:pPr indent="-228600" lvl="0" marL="457200">
              <a:spcBef>
                <a:spcPts val="0"/>
              </a:spcBef>
              <a:buChar char="●"/>
            </a:pPr>
            <a:r>
              <a:rPr lang="es-419"/>
              <a:t>Núcleos de ejecución para operaciones enteras y de punto flotante</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s-419"/>
              <a:t>PASCAL SM</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s-419"/>
              <a:t>Los SM de la GP100 ofrecen mejoras en la utilización del núcleo y eficiencia energética del CUDA. </a:t>
            </a:r>
          </a:p>
          <a:p>
            <a:pPr indent="-228600" lvl="0" marL="457200" rtl="0">
              <a:spcBef>
                <a:spcPts val="0"/>
              </a:spcBef>
              <a:buChar char="●"/>
            </a:pPr>
            <a:r>
              <a:rPr lang="es-419"/>
              <a:t>Estos SMs incorporan 64 núcleos CUDA de precisión simple, aunque es la mitad de anteriores versiones como la Maxwell y Kepler mantiene el mismo tamaño de archivos de registro.</a:t>
            </a:r>
          </a:p>
          <a:p>
            <a:pPr indent="-228600" lvl="0" marL="457200" rtl="0">
              <a:spcBef>
                <a:spcPts val="0"/>
              </a:spcBef>
              <a:buChar char="●"/>
            </a:pPr>
            <a:r>
              <a:rPr lang="es-419"/>
              <a:t>La memoria compartida también se incrementa.</a:t>
            </a:r>
          </a:p>
          <a:p>
            <a:pPr indent="-228600" lvl="0" marL="457200" rtl="0">
              <a:spcBef>
                <a:spcPts val="0"/>
              </a:spcBef>
              <a:buChar char="●"/>
            </a:pPr>
            <a:r>
              <a:rPr lang="es-419"/>
              <a:t>Una alta proporción de memoria compartida, registros, warps, más cargas para iniciar y mas ancho de memoria compartida por hilo.</a:t>
            </a:r>
          </a:p>
          <a:p>
            <a:pPr indent="-228600" lvl="0" marL="457200">
              <a:spcBef>
                <a:spcPts val="0"/>
              </a:spcBef>
              <a:buChar char="●"/>
            </a:pPr>
            <a:r>
              <a:rPr lang="es-419"/>
              <a:t>Se incluye la capacidad de procesar instrucciones de datos de precisión de 16 bits y 32 bits.</a:t>
            </a:r>
          </a:p>
          <a:p>
            <a:pPr lvl="0">
              <a:spcBef>
                <a:spcPts val="0"/>
              </a:spcBef>
              <a:buNone/>
            </a:pPr>
            <a:r>
              <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0" y="23600"/>
            <a:ext cx="9143999" cy="5096299"/>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1155300" y="273050"/>
            <a:ext cx="6350000" cy="4597400"/>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70600" y="587900"/>
            <a:ext cx="8520600" cy="572700"/>
          </a:xfrm>
          <a:prstGeom prst="rect">
            <a:avLst/>
          </a:prstGeom>
        </p:spPr>
        <p:txBody>
          <a:bodyPr anchorCtr="0" anchor="t" bIns="91425" lIns="91425" rIns="91425" tIns="91425">
            <a:noAutofit/>
          </a:bodyPr>
          <a:lstStyle/>
          <a:p>
            <a:pPr lvl="0" algn="ctr">
              <a:spcBef>
                <a:spcPts val="0"/>
              </a:spcBef>
              <a:buNone/>
            </a:pPr>
            <a:r>
              <a:rPr lang="es-419" sz="2400"/>
              <a:t>DISEÑO PARA UN ALTO RENDIMIENTO DE DOBLE PRECISIÓN</a:t>
            </a:r>
          </a:p>
        </p:txBody>
      </p:sp>
      <p:sp>
        <p:nvSpPr>
          <p:cNvPr id="190" name="Shape 190"/>
          <p:cNvSpPr txBox="1"/>
          <p:nvPr>
            <p:ph idx="1" type="body"/>
          </p:nvPr>
        </p:nvSpPr>
        <p:spPr>
          <a:xfrm>
            <a:off x="222400" y="1831125"/>
            <a:ext cx="8520600" cy="2071200"/>
          </a:xfrm>
          <a:prstGeom prst="rect">
            <a:avLst/>
          </a:prstGeom>
        </p:spPr>
        <p:txBody>
          <a:bodyPr anchorCtr="0" anchor="t" bIns="91425" lIns="91425" rIns="91425" tIns="91425">
            <a:noAutofit/>
          </a:bodyPr>
          <a:lstStyle/>
          <a:p>
            <a:pPr indent="-228600" lvl="0" marL="457200" rtl="0">
              <a:spcBef>
                <a:spcPts val="0"/>
              </a:spcBef>
              <a:buChar char="●"/>
            </a:pPr>
            <a:r>
              <a:rPr lang="es-419"/>
              <a:t>Una de las claves en el diseño del GP100 es mejorar la doble precisión aritméticas.</a:t>
            </a:r>
          </a:p>
          <a:p>
            <a:pPr indent="-228600" lvl="0" marL="457200" rtl="0">
              <a:spcBef>
                <a:spcPts val="0"/>
              </a:spcBef>
              <a:buChar char="●"/>
            </a:pPr>
            <a:r>
              <a:rPr lang="es-419"/>
              <a:t>Cada SM en la GP100 contiene 32 núcleos CUDA de doble precisión.</a:t>
            </a:r>
          </a:p>
          <a:p>
            <a:pPr indent="-228600" lvl="0" marL="457200">
              <a:spcBef>
                <a:spcPts val="0"/>
              </a:spcBef>
              <a:buChar char="●"/>
            </a:pPr>
            <a:r>
              <a:rPr lang="es-419"/>
              <a:t>En total una GP100 contiene 1920 núcleos CUDA de doble precisión.</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36725" y="436075"/>
            <a:ext cx="8520600" cy="572700"/>
          </a:xfrm>
          <a:prstGeom prst="rect">
            <a:avLst/>
          </a:prstGeom>
        </p:spPr>
        <p:txBody>
          <a:bodyPr anchorCtr="0" anchor="t" bIns="91425" lIns="91425" rIns="91425" tIns="91425">
            <a:noAutofit/>
          </a:bodyPr>
          <a:lstStyle/>
          <a:p>
            <a:pPr lvl="0">
              <a:spcBef>
                <a:spcPts val="0"/>
              </a:spcBef>
              <a:buNone/>
            </a:pPr>
            <a:r>
              <a:rPr lang="es-419" sz="1800"/>
              <a:t>SOPORTE PARA FP16 QUE ACELERA EL APRENDIZAJE PROFUNDO</a:t>
            </a:r>
          </a:p>
        </p:txBody>
      </p:sp>
      <p:sp>
        <p:nvSpPr>
          <p:cNvPr id="196" name="Shape 196"/>
          <p:cNvSpPr txBox="1"/>
          <p:nvPr>
            <p:ph idx="1" type="body"/>
          </p:nvPr>
        </p:nvSpPr>
        <p:spPr>
          <a:xfrm>
            <a:off x="213450" y="134000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s-419"/>
              <a:t> Aplicaciones como traducción de lenguaje en tiempo real, reconocimiento de imágenes, conducción autónoma requieren Deep Learning.</a:t>
            </a:r>
          </a:p>
          <a:p>
            <a:pPr indent="-228600" lvl="0" marL="457200" rtl="0">
              <a:spcBef>
                <a:spcPts val="0"/>
              </a:spcBef>
              <a:buChar char="●"/>
            </a:pPr>
            <a:r>
              <a:rPr lang="es-419"/>
              <a:t>Las GPU proveen enorme rendimiento en velocidad para el entrenamiento de Deep Learning.</a:t>
            </a:r>
          </a:p>
          <a:p>
            <a:pPr indent="-228600" lvl="0" marL="457200">
              <a:spcBef>
                <a:spcPts val="0"/>
              </a:spcBef>
              <a:buChar char="●"/>
            </a:pPr>
            <a:r>
              <a:rPr lang="es-419"/>
              <a:t>Almacenar FP16 en comparación con FP32 y FP64 reduce el uso de memoria de una red neuronal lo que mejora el rendimiento 2 veces en comparación con FP32 y el tiempo de transferencia de datos es menor.</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ATÓMICO ES MEJOR</a:t>
            </a:r>
          </a:p>
        </p:txBody>
      </p:sp>
      <p:sp>
        <p:nvSpPr>
          <p:cNvPr id="202" name="Shape 202"/>
          <p:cNvSpPr txBox="1"/>
          <p:nvPr>
            <p:ph idx="1" type="body"/>
          </p:nvPr>
        </p:nvSpPr>
        <p:spPr>
          <a:xfrm>
            <a:off x="177775" y="1727100"/>
            <a:ext cx="8520600" cy="1308900"/>
          </a:xfrm>
          <a:prstGeom prst="rect">
            <a:avLst/>
          </a:prstGeom>
        </p:spPr>
        <p:txBody>
          <a:bodyPr anchorCtr="0" anchor="t" bIns="91425" lIns="91425" rIns="91425" tIns="91425">
            <a:noAutofit/>
          </a:bodyPr>
          <a:lstStyle/>
          <a:p>
            <a:pPr indent="-317500" lvl="0" marL="457200" rtl="0">
              <a:lnSpc>
                <a:spcPct val="100000"/>
              </a:lnSpc>
              <a:spcBef>
                <a:spcPts val="0"/>
              </a:spcBef>
              <a:spcAft>
                <a:spcPts val="0"/>
              </a:spcAft>
              <a:buSzPct val="100000"/>
              <a:buChar char="●"/>
            </a:pPr>
            <a:r>
              <a:rPr lang="es-419" sz="1400">
                <a:solidFill>
                  <a:schemeClr val="dk1"/>
                </a:solidFill>
              </a:rPr>
              <a:t>Las operaciones atómicas de memoria son parte importante en la programación paralela, permitiendo hilos concurrentes.</a:t>
            </a:r>
          </a:p>
          <a:p>
            <a:pPr indent="-317500" lvl="0" marL="457200">
              <a:lnSpc>
                <a:spcPct val="100000"/>
              </a:lnSpc>
              <a:spcBef>
                <a:spcPts val="0"/>
              </a:spcBef>
              <a:spcAft>
                <a:spcPts val="0"/>
              </a:spcAft>
              <a:buClr>
                <a:schemeClr val="dk1"/>
              </a:buClr>
              <a:buSzPct val="100000"/>
              <a:buChar char="●"/>
            </a:pPr>
            <a:r>
              <a:rPr lang="es-419" sz="1400">
                <a:solidFill>
                  <a:schemeClr val="dk1"/>
                </a:solidFill>
              </a:rPr>
              <a:t>GP100 mejora las operaciones atómicas usando un nuevo Unificador de memoria (Unified memory) y NVLink</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1625200" y="748625"/>
            <a:ext cx="5733600" cy="572700"/>
          </a:xfrm>
          <a:prstGeom prst="rect">
            <a:avLst/>
          </a:prstGeom>
        </p:spPr>
        <p:txBody>
          <a:bodyPr anchorCtr="0" anchor="t" bIns="91425" lIns="91425" rIns="91425" tIns="91425">
            <a:noAutofit/>
          </a:bodyPr>
          <a:lstStyle/>
          <a:p>
            <a:pPr lvl="0">
              <a:spcBef>
                <a:spcPts val="0"/>
              </a:spcBef>
              <a:buNone/>
            </a:pPr>
            <a:r>
              <a:rPr lang="es-419" sz="2400"/>
              <a:t>L1/L2 CACHÉ CAMBIA EN GP100</a:t>
            </a:r>
          </a:p>
        </p:txBody>
      </p:sp>
      <p:sp>
        <p:nvSpPr>
          <p:cNvPr id="208" name="Shape 208"/>
          <p:cNvSpPr txBox="1"/>
          <p:nvPr>
            <p:ph idx="1" type="body"/>
          </p:nvPr>
        </p:nvSpPr>
        <p:spPr>
          <a:xfrm>
            <a:off x="133100" y="1777575"/>
            <a:ext cx="8520600" cy="1972800"/>
          </a:xfrm>
          <a:prstGeom prst="rect">
            <a:avLst/>
          </a:prstGeom>
        </p:spPr>
        <p:txBody>
          <a:bodyPr anchorCtr="0" anchor="t" bIns="91425" lIns="91425" rIns="91425" tIns="91425">
            <a:noAutofit/>
          </a:bodyPr>
          <a:lstStyle/>
          <a:p>
            <a:pPr indent="-228600" lvl="0" marL="457200" rtl="0">
              <a:spcBef>
                <a:spcPts val="0"/>
              </a:spcBef>
              <a:buChar char="●"/>
            </a:pPr>
            <a:r>
              <a:rPr lang="es-419"/>
              <a:t>Los SM de GP100 tiene su propia piscina dedicada de memoria compartida (64KB/SM). Esto significa que las aplicaciones ya no necesitan seleccionar las preferencias de la división L1/compartida para rendimiento óptimo.</a:t>
            </a:r>
          </a:p>
          <a:p>
            <a:pPr indent="-228600" lvl="0" marL="457200">
              <a:spcBef>
                <a:spcPts val="0"/>
              </a:spcBef>
              <a:buChar char="●"/>
            </a:pPr>
            <a:r>
              <a:rPr lang="es-419"/>
              <a:t>GP100 contiene una caché L2 unificada de 4096 KB que provee eficiencia y alta velocidad compartiendo datos a través de la GPU.</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177150"/>
            <a:ext cx="8520600" cy="572700"/>
          </a:xfrm>
          <a:prstGeom prst="rect">
            <a:avLst/>
          </a:prstGeom>
        </p:spPr>
        <p:txBody>
          <a:bodyPr anchorCtr="0" anchor="t" bIns="91425" lIns="91425" rIns="91425" tIns="91425">
            <a:noAutofit/>
          </a:bodyPr>
          <a:lstStyle/>
          <a:p>
            <a:pPr lvl="0" algn="ctr">
              <a:spcBef>
                <a:spcPts val="0"/>
              </a:spcBef>
              <a:buNone/>
            </a:pPr>
            <a:r>
              <a:rPr lang="es-419" sz="2400"/>
              <a:t>CAPACIDAD DE CÓMPUTO</a:t>
            </a:r>
          </a:p>
        </p:txBody>
      </p:sp>
      <p:pic>
        <p:nvPicPr>
          <p:cNvPr id="214" name="Shape 214"/>
          <p:cNvPicPr preferRelativeResize="0"/>
          <p:nvPr/>
        </p:nvPicPr>
        <p:blipFill>
          <a:blip r:embed="rId3">
            <a:alphaModFix/>
          </a:blip>
          <a:stretch>
            <a:fillRect/>
          </a:stretch>
        </p:blipFill>
        <p:spPr>
          <a:xfrm>
            <a:off x="777475" y="965000"/>
            <a:ext cx="7840525" cy="3623428"/>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APLICACIONES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buChar char="●"/>
            </a:pPr>
            <a:r>
              <a:rPr lang="es-419" sz="2400"/>
              <a:t>HPC</a:t>
            </a:r>
          </a:p>
          <a:p>
            <a:pPr indent="-381000" lvl="0" marL="457200" rtl="0">
              <a:spcBef>
                <a:spcPts val="0"/>
              </a:spcBef>
              <a:buSzPct val="100000"/>
              <a:buChar char="●"/>
            </a:pPr>
            <a:r>
              <a:rPr lang="es-419" sz="2400"/>
              <a:t>Deep Learning</a:t>
            </a:r>
          </a:p>
          <a:p>
            <a:pPr indent="-381000" lvl="0" marL="457200" rtl="0">
              <a:spcBef>
                <a:spcPts val="0"/>
              </a:spcBef>
              <a:buSzPct val="100000"/>
              <a:buChar char="●"/>
            </a:pPr>
            <a:r>
              <a:rPr lang="es-419" sz="2400"/>
              <a:t>BigData</a:t>
            </a:r>
          </a:p>
          <a:p>
            <a:pPr lvl="0">
              <a:spcBef>
                <a:spcPts val="0"/>
              </a:spcBef>
              <a:buNone/>
            </a:pPr>
            <a:r>
              <a:rPr lang="es-419" sz="2400"/>
              <a:t>En general, todo lo que tenga que ver con el cómputo de grandes cantidades de datos y la optimización de procesos en cuanto a tiempos de ejecución.</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284300"/>
            <a:ext cx="8520600" cy="572700"/>
          </a:xfrm>
          <a:prstGeom prst="rect">
            <a:avLst/>
          </a:prstGeom>
        </p:spPr>
        <p:txBody>
          <a:bodyPr anchorCtr="0" anchor="t" bIns="91425" lIns="91425" rIns="91425" tIns="91425">
            <a:noAutofit/>
          </a:bodyPr>
          <a:lstStyle/>
          <a:p>
            <a:pPr lvl="0">
              <a:spcBef>
                <a:spcPts val="0"/>
              </a:spcBef>
              <a:buNone/>
            </a:pPr>
            <a:r>
              <a:rPr lang="es-419" sz="2400"/>
              <a:t>MEMORIA UNIFICADA EN LA GP100</a:t>
            </a:r>
          </a:p>
        </p:txBody>
      </p:sp>
      <p:sp>
        <p:nvSpPr>
          <p:cNvPr id="220" name="Shape 220"/>
          <p:cNvSpPr txBox="1"/>
          <p:nvPr>
            <p:ph idx="1" type="body"/>
          </p:nvPr>
        </p:nvSpPr>
        <p:spPr>
          <a:xfrm>
            <a:off x="311700" y="863550"/>
            <a:ext cx="5133000" cy="3416400"/>
          </a:xfrm>
          <a:prstGeom prst="rect">
            <a:avLst/>
          </a:prstGeom>
        </p:spPr>
        <p:txBody>
          <a:bodyPr anchorCtr="0" anchor="t" bIns="91425" lIns="91425" rIns="91425" tIns="91425">
            <a:noAutofit/>
          </a:bodyPr>
          <a:lstStyle/>
          <a:p>
            <a:pPr lvl="0">
              <a:spcBef>
                <a:spcPts val="0"/>
              </a:spcBef>
              <a:buNone/>
            </a:pPr>
            <a:r>
              <a:rPr lang="es-419"/>
              <a:t>Dos principales características de hardware que se mejoran:</a:t>
            </a:r>
          </a:p>
          <a:p>
            <a:pPr indent="-228600" lvl="0" marL="457200" rtl="0">
              <a:spcBef>
                <a:spcPts val="0"/>
              </a:spcBef>
              <a:buChar char="●"/>
            </a:pPr>
            <a:r>
              <a:rPr lang="es-419"/>
              <a:t>Soporte para gran espacio de dirección: Esto permite a la memoria unificada acceder a todo el espacio de dirección de todas las CPUs y GPUs del sistema sin límite por la memoria física.</a:t>
            </a:r>
          </a:p>
          <a:p>
            <a:pPr indent="-228600" lvl="0" marL="457200">
              <a:spcBef>
                <a:spcPts val="0"/>
              </a:spcBef>
              <a:buChar char="●"/>
            </a:pPr>
            <a:r>
              <a:rPr lang="es-419"/>
              <a:t>Página de capacidad de fallamiento: Significa que el sistema de software de CUDA no necesita sincronizar todas las gestiones de asignación de memoria a la GPU antes de lanzar cada kernel.</a:t>
            </a:r>
          </a:p>
        </p:txBody>
      </p:sp>
      <p:pic>
        <p:nvPicPr>
          <p:cNvPr id="221" name="Shape 221"/>
          <p:cNvPicPr preferRelativeResize="0"/>
          <p:nvPr/>
        </p:nvPicPr>
        <p:blipFill>
          <a:blip r:embed="rId3">
            <a:alphaModFix/>
          </a:blip>
          <a:stretch>
            <a:fillRect/>
          </a:stretch>
        </p:blipFill>
        <p:spPr>
          <a:xfrm>
            <a:off x="5558500" y="1434900"/>
            <a:ext cx="3522000" cy="2273700"/>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Beneficios de memoria unificada</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s-419"/>
              <a:t>Programación simple y modelo de memoria.</a:t>
            </a:r>
          </a:p>
          <a:p>
            <a:pPr indent="-228600" lvl="0" marL="457200">
              <a:spcBef>
                <a:spcPts val="0"/>
              </a:spcBef>
              <a:buChar char="●"/>
            </a:pPr>
            <a:r>
              <a:rPr lang="es-419"/>
              <a:t>Rendimiento a través de localidad de datos.</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2218550"/>
            <a:ext cx="8520600" cy="572700"/>
          </a:xfrm>
          <a:prstGeom prst="rect">
            <a:avLst/>
          </a:prstGeom>
        </p:spPr>
        <p:txBody>
          <a:bodyPr anchorCtr="0" anchor="t" bIns="91425" lIns="91425" rIns="91425" tIns="91425">
            <a:noAutofit/>
          </a:bodyPr>
          <a:lstStyle/>
          <a:p>
            <a:pPr lvl="0" algn="ctr">
              <a:spcBef>
                <a:spcPts val="0"/>
              </a:spcBef>
              <a:buNone/>
            </a:pPr>
            <a:r>
              <a:rPr lang="es-419"/>
              <a:t>Gracias</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sz="1800">
                <a:solidFill>
                  <a:schemeClr val="dk2"/>
                </a:solidFill>
              </a:rPr>
              <a:t>WEBGRAFÍA</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s-419" u="sng">
                <a:solidFill>
                  <a:schemeClr val="hlink"/>
                </a:solidFill>
                <a:hlinkClick r:id="rId3"/>
              </a:rPr>
              <a:t>http://nvidianews.nvidia.com/news/nvidia-delivers-massive-performance-leap-for-deep-learning-hpc-applications-with-nvidia-tesla-p100-accelerators</a:t>
            </a:r>
          </a:p>
          <a:p>
            <a:pPr indent="-228600" lvl="0" marL="457200" rtl="0">
              <a:spcBef>
                <a:spcPts val="0"/>
              </a:spcBef>
              <a:buChar char="●"/>
            </a:pPr>
            <a:r>
              <a:rPr lang="es-419" u="sng">
                <a:solidFill>
                  <a:schemeClr val="hlink"/>
                </a:solidFill>
                <a:hlinkClick r:id="rId4"/>
              </a:rPr>
              <a:t>http://www.taringa.net/post/imagenes/4301510/Acelerador-grafico-explicaciones-entendibles.html</a:t>
            </a:r>
          </a:p>
          <a:p>
            <a:pPr indent="-228600" lvl="0" marL="457200" rtl="0">
              <a:spcBef>
                <a:spcPts val="0"/>
              </a:spcBef>
              <a:buChar char="●"/>
            </a:pPr>
            <a:r>
              <a:rPr lang="es-419" u="sng">
                <a:solidFill>
                  <a:schemeClr val="hlink"/>
                </a:solidFill>
                <a:hlinkClick r:id="rId5"/>
              </a:rPr>
              <a:t>http://wccftech.com/nvidia-gp100-chip-taped-gp-104-arriving-q2-2016/</a:t>
            </a:r>
          </a:p>
          <a:p>
            <a:pPr indent="-228600" lvl="0" marL="457200" rtl="0">
              <a:spcBef>
                <a:spcPts val="0"/>
              </a:spcBef>
              <a:buChar char="●"/>
            </a:pPr>
            <a:r>
              <a:rPr lang="es-419" u="sng">
                <a:solidFill>
                  <a:schemeClr val="hlink"/>
                </a:solidFill>
                <a:hlinkClick r:id="rId6"/>
              </a:rPr>
              <a:t>http://www.extremetech.com/extreme/226032-nvidias-pascal-gp100-gpu-massive-bandwidth-enormous-double-precision-performance</a:t>
            </a:r>
          </a:p>
          <a:p>
            <a:pPr indent="-228600" lvl="0" marL="457200" rtl="0">
              <a:spcBef>
                <a:spcPts val="0"/>
              </a:spcBef>
              <a:buChar char="●"/>
            </a:pPr>
            <a:r>
              <a:rPr lang="es-419" u="sng">
                <a:solidFill>
                  <a:schemeClr val="hlink"/>
                </a:solidFill>
                <a:hlinkClick r:id="rId7"/>
              </a:rPr>
              <a:t>http://www.nvidia.com/object/tesla-p100.html#sthash.gVfZn2Hx.dpuf</a:t>
            </a:r>
          </a:p>
          <a:p>
            <a:pPr indent="-228600" lvl="0" marL="457200" rtl="0">
              <a:spcBef>
                <a:spcPts val="0"/>
              </a:spcBef>
              <a:buChar char="●"/>
            </a:pPr>
            <a:r>
              <a:rPr lang="es-419" u="sng">
                <a:solidFill>
                  <a:schemeClr val="hlink"/>
                </a:solidFill>
                <a:hlinkClick r:id="rId8"/>
              </a:rPr>
              <a:t>http://on-demand.gputechconf.com/gtc/2016/video/S6176.html</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NVIDIA Tesla P100</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s-419" sz="2000"/>
              <a:t>Acelerador gráfico.</a:t>
            </a:r>
          </a:p>
          <a:p>
            <a:pPr indent="-355600" lvl="0" marL="457200" rtl="0">
              <a:spcBef>
                <a:spcPts val="0"/>
              </a:spcBef>
              <a:buSzPct val="100000"/>
              <a:buChar char="●"/>
            </a:pPr>
            <a:r>
              <a:rPr lang="es-419" sz="2000"/>
              <a:t>Se utilizan en DataCenters, ya que muestra un mejor desempeño que cientos de nodos de computadores juntos.</a:t>
            </a:r>
          </a:p>
          <a:p>
            <a:pPr indent="-355600" lvl="0" marL="457200" rtl="0">
              <a:spcBef>
                <a:spcPts val="0"/>
              </a:spcBef>
              <a:spcAft>
                <a:spcPts val="0"/>
              </a:spcAft>
              <a:buSzPct val="100000"/>
              <a:buChar char="●"/>
            </a:pPr>
            <a:r>
              <a:rPr lang="es-419" sz="2000"/>
              <a:t>Busca ofrecer el nodo de cálculo más rápido del mundo</a:t>
            </a:r>
          </a:p>
          <a:p>
            <a:pPr indent="-355600" lvl="0" marL="457200" rtl="0">
              <a:spcBef>
                <a:spcPts val="0"/>
              </a:spcBef>
              <a:buSzPct val="100000"/>
              <a:buChar char="●"/>
            </a:pPr>
            <a:r>
              <a:rPr lang="es-419" sz="2000"/>
              <a:t>Contiene la GPU más rápida del mundo: Pascal GP100</a:t>
            </a:r>
          </a:p>
          <a:p>
            <a:pPr indent="-355600" lvl="0" marL="457200">
              <a:spcBef>
                <a:spcPts val="0"/>
              </a:spcBef>
              <a:buSzPct val="100000"/>
              <a:buChar char="●"/>
            </a:pPr>
            <a:r>
              <a:rPr lang="es-419" sz="2000"/>
              <a:t>Mayormente usado en Deep Learning y HPC por su potencia para el cómputo en paralelo.</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780950" y="328625"/>
            <a:ext cx="7809500" cy="473410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ESPECIFICACIONES	</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9250" lvl="0" marL="457200" rtl="0">
              <a:spcBef>
                <a:spcPts val="0"/>
              </a:spcBef>
              <a:buSzPct val="100000"/>
              <a:buChar char="●"/>
            </a:pPr>
            <a:r>
              <a:rPr lang="es-419" sz="1900"/>
              <a:t>5.3 TeraFLOPS double-precision performance with NVIDIA GPU Boost™ </a:t>
            </a:r>
          </a:p>
          <a:p>
            <a:pPr indent="-349250" lvl="0" marL="457200" rtl="0">
              <a:spcBef>
                <a:spcPts val="0"/>
              </a:spcBef>
              <a:buSzPct val="100000"/>
              <a:buChar char="●"/>
            </a:pPr>
            <a:r>
              <a:rPr lang="es-419" sz="1900"/>
              <a:t>10.6 TeraFLOPS single-precision performance with NVIDIA GPU Boost</a:t>
            </a:r>
          </a:p>
          <a:p>
            <a:pPr indent="-349250" lvl="0" marL="457200" rtl="0">
              <a:spcBef>
                <a:spcPts val="0"/>
              </a:spcBef>
              <a:buSzPct val="100000"/>
              <a:buChar char="●"/>
            </a:pPr>
            <a:r>
              <a:rPr lang="es-419" sz="1900"/>
              <a:t>21.2 TeraFLOPS half-precision performance with NVIDIA GPU Boost </a:t>
            </a:r>
          </a:p>
          <a:p>
            <a:pPr indent="-349250" lvl="0" marL="457200" rtl="0">
              <a:spcBef>
                <a:spcPts val="0"/>
              </a:spcBef>
              <a:buSzPct val="100000"/>
              <a:buChar char="●"/>
            </a:pPr>
            <a:r>
              <a:rPr lang="es-419" sz="1900"/>
              <a:t>160 GB/s bidirectional interconnect bandwidth with NVIDIA NVLink</a:t>
            </a:r>
          </a:p>
          <a:p>
            <a:pPr indent="-349250" lvl="0" marL="457200" rtl="0">
              <a:spcBef>
                <a:spcPts val="0"/>
              </a:spcBef>
              <a:buSzPct val="100000"/>
              <a:buChar char="●"/>
            </a:pPr>
            <a:r>
              <a:rPr lang="es-419" sz="1900"/>
              <a:t>720 GB/s memory bandwidth with CoWoS HBM2 Stacked Memory </a:t>
            </a:r>
          </a:p>
          <a:p>
            <a:pPr indent="-349250" lvl="0" marL="457200" rtl="0">
              <a:spcBef>
                <a:spcPts val="0"/>
              </a:spcBef>
              <a:buSzPct val="100000"/>
              <a:buChar char="●"/>
            </a:pPr>
            <a:r>
              <a:rPr lang="es-419" sz="1900"/>
              <a:t>16 GB of CoWoS HBM2 Stacked Memory</a:t>
            </a:r>
          </a:p>
          <a:p>
            <a:pPr indent="-349250" lvl="0" marL="457200" rtl="0">
              <a:spcBef>
                <a:spcPts val="0"/>
              </a:spcBef>
              <a:buSzPct val="100000"/>
              <a:buChar char="●"/>
            </a:pPr>
            <a:r>
              <a:rPr lang="es-419" sz="1900"/>
              <a:t>Enhanced Programmability with Page Migration Engine and Unified Memory</a:t>
            </a:r>
          </a:p>
          <a:p>
            <a:pPr indent="-349250" lvl="0" marL="457200" rtl="0">
              <a:spcBef>
                <a:spcPts val="0"/>
              </a:spcBef>
              <a:buSzPct val="100000"/>
              <a:buChar char="●"/>
            </a:pPr>
            <a:r>
              <a:rPr lang="es-419" sz="1900"/>
              <a:t>ECC protection for increased reliability</a:t>
            </a:r>
          </a:p>
          <a:p>
            <a:pPr indent="-349250" lvl="0" marL="457200" rtl="0">
              <a:spcBef>
                <a:spcPts val="0"/>
              </a:spcBef>
              <a:buSzPct val="100000"/>
              <a:buChar char="●"/>
            </a:pPr>
            <a:r>
              <a:rPr lang="es-419" sz="1900"/>
              <a:t>Server-optimized for best throughput in the data center </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252000" y="103825"/>
            <a:ext cx="8520600" cy="572700"/>
          </a:xfrm>
          <a:prstGeom prst="rect">
            <a:avLst/>
          </a:prstGeom>
        </p:spPr>
        <p:txBody>
          <a:bodyPr anchorCtr="0" anchor="t" bIns="91425" lIns="91425" rIns="91425" tIns="91425">
            <a:noAutofit/>
          </a:bodyPr>
          <a:lstStyle/>
          <a:p>
            <a:pPr lvl="0">
              <a:spcBef>
                <a:spcPts val="0"/>
              </a:spcBef>
              <a:buNone/>
            </a:pPr>
            <a:r>
              <a:rPr lang="es-419" sz="2400"/>
              <a:t>Cuadro comparativo Tesla P100 con versiones anteriores</a:t>
            </a:r>
          </a:p>
        </p:txBody>
      </p:sp>
      <p:pic>
        <p:nvPicPr>
          <p:cNvPr id="90" name="Shape 90"/>
          <p:cNvPicPr preferRelativeResize="0"/>
          <p:nvPr/>
        </p:nvPicPr>
        <p:blipFill>
          <a:blip r:embed="rId3">
            <a:alphaModFix/>
          </a:blip>
          <a:stretch>
            <a:fillRect/>
          </a:stretch>
        </p:blipFill>
        <p:spPr>
          <a:xfrm>
            <a:off x="2004550" y="676525"/>
            <a:ext cx="4537850" cy="4306575"/>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623400" y="2191000"/>
            <a:ext cx="8520600" cy="572700"/>
          </a:xfrm>
          <a:prstGeom prst="rect">
            <a:avLst/>
          </a:prstGeom>
        </p:spPr>
        <p:txBody>
          <a:bodyPr anchorCtr="0" anchor="t" bIns="91425" lIns="91425" rIns="91425" tIns="91425">
            <a:noAutofit/>
          </a:bodyPr>
          <a:lstStyle/>
          <a:p>
            <a:pPr lvl="0">
              <a:spcBef>
                <a:spcPts val="0"/>
              </a:spcBef>
              <a:buNone/>
            </a:pPr>
            <a:r>
              <a:rPr lang="es-419"/>
              <a:t>¿QUÉ TIENE DE NUEVO LA TESLA P100?</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NVLink</a:t>
            </a:r>
          </a:p>
        </p:txBody>
      </p:sp>
      <p:sp>
        <p:nvSpPr>
          <p:cNvPr id="101" name="Shape 101"/>
          <p:cNvSpPr txBox="1"/>
          <p:nvPr>
            <p:ph idx="1" type="body"/>
          </p:nvPr>
        </p:nvSpPr>
        <p:spPr>
          <a:xfrm>
            <a:off x="311700" y="1152475"/>
            <a:ext cx="8520600" cy="34164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Char char="●"/>
            </a:pPr>
            <a:r>
              <a:rPr lang="es-419"/>
              <a:t>Protocolo de comunicación desarrollado por NVIDIA</a:t>
            </a:r>
          </a:p>
          <a:p>
            <a:pPr indent="-228600" lvl="0" marL="457200" rtl="0">
              <a:spcBef>
                <a:spcPts val="0"/>
              </a:spcBef>
              <a:buChar char="●"/>
            </a:pPr>
            <a:r>
              <a:rPr lang="es-419"/>
              <a:t>Especifica conexiones punto-a-punto entre la CPU y las GPUs, o entre GPUs</a:t>
            </a:r>
          </a:p>
          <a:p>
            <a:pPr indent="-228600" lvl="0" marL="457200" rtl="0">
              <a:spcBef>
                <a:spcPts val="0"/>
              </a:spcBef>
              <a:buChar char="●"/>
            </a:pPr>
            <a:r>
              <a:rPr lang="es-419"/>
              <a:t>Implementada en la arquitectura Pascal basada en la GP100 GPU</a:t>
            </a:r>
          </a:p>
          <a:p>
            <a:pPr indent="-228600" lvl="0" marL="457200" rtl="0">
              <a:spcBef>
                <a:spcPts val="0"/>
              </a:spcBef>
              <a:buChar char="●"/>
            </a:pPr>
            <a:r>
              <a:rPr lang="es-419"/>
              <a:t>Permite comunicaciones entre un conjunto de GPUs, y con el puerto PCIe se conectan con la CPU</a:t>
            </a:r>
          </a:p>
          <a:p>
            <a:pPr indent="-228600" lvl="0" marL="457200" rtl="0">
              <a:spcBef>
                <a:spcPts val="0"/>
              </a:spcBef>
              <a:buChar char="●"/>
            </a:pPr>
            <a:r>
              <a:rPr lang="es-419">
                <a:solidFill>
                  <a:schemeClr val="dk1"/>
                </a:solidFill>
              </a:rPr>
              <a:t>Permite al procesador y la GPU compartir datos entre 5 y 12 veces más rápido que con la tecnología actual</a:t>
            </a:r>
          </a:p>
          <a:p>
            <a:pPr indent="-228600" lvl="0" marL="457200">
              <a:spcBef>
                <a:spcPts val="0"/>
              </a:spcBef>
              <a:buClr>
                <a:schemeClr val="dk1"/>
              </a:buClr>
              <a:buChar char="●"/>
            </a:pPr>
            <a:r>
              <a:rPr lang="es-419">
                <a:solidFill>
                  <a:schemeClr val="dk1"/>
                </a:solidFill>
              </a:rPr>
              <a:t>Elimina cuellos de botella</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