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rgbClr val="1C20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rgbClr val="F0F2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Isosceles Triangle 3"/>
          <p:cNvSpPr/>
          <p:nvPr/>
        </p:nvSpPr>
        <p:spPr>
          <a:xfrm rot="1800000">
            <a:off x="5943600" y="5486400"/>
            <a:ext cx="2743200" cy="2743200"/>
          </a:xfrm>
          <a:prstGeom prst="triangle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9144000" y="914400"/>
            <a:ext cx="1828800" cy="1828800"/>
          </a:xfrm>
          <a:prstGeom prst="ellipse">
            <a:avLst/>
          </a:prstGeom>
          <a:solidFill>
            <a:srgbClr val="00A8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31520" y="2286000"/>
            <a:ext cx="5943600" cy="2286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spcAft>
                <a:spcPts val="1000"/>
              </a:spcAft>
              <a:defRPr sz="5600" b="1">
                <a:solidFill>
                  <a:srgbClr val="FFFFFF"/>
                </a:solidFill>
                <a:latin typeface="Arial Black"/>
              </a:defRPr>
            </a:pPr>
            <a:r>
              <a:t>GARAGE ORGANIZERS</a:t>
            </a:r>
          </a:p>
          <a:p>
            <a:pPr>
              <a:defRPr sz="4000">
                <a:solidFill>
                  <a:srgbClr val="FF6B35"/>
                </a:solidFill>
                <a:latin typeface="Arial Black"/>
              </a:defRPr>
            </a:pPr>
            <a:r>
              <a:t>Category Intelligence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29600" y="32004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600"/>
              </a:spcAft>
              <a:defRPr sz="3200" b="1">
                <a:solidFill>
                  <a:srgbClr val="1C2027"/>
                </a:solidFill>
                <a:latin typeface="Arial"/>
              </a:defRPr>
            </a:pPr>
            <a:r>
              <a:t>Market Opportunity</a:t>
            </a:r>
          </a:p>
          <a:p>
            <a:pPr>
              <a:spcAft>
                <a:spcPts val="800"/>
              </a:spcAft>
              <a:defRPr sz="2000">
                <a:solidFill>
                  <a:srgbClr val="00A8CC"/>
                </a:solidFill>
                <a:latin typeface="Arial"/>
              </a:defRPr>
            </a:pPr>
            <a:r>
              <a:t>9,555 Products Analyzed</a:t>
            </a:r>
          </a:p>
          <a:p>
            <a:pPr>
              <a:defRPr sz="1800">
                <a:solidFill>
                  <a:srgbClr val="646464"/>
                </a:solidFill>
                <a:latin typeface="Arial"/>
              </a:defRPr>
            </a:pPr>
            <a:r>
              <a:t>October 2025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713232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1C2027"/>
                </a:solidFill>
                <a:latin typeface="Arial"/>
              </a:defRPr>
            </a:pPr>
            <a:r>
              <a:t>Offbrain Insights™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05840"/>
          </a:xfrm>
          <a:prstGeom prst="rect">
            <a:avLst/>
          </a:prstGeom>
          <a:solidFill>
            <a:srgbClr val="1C20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1005840"/>
            <a:ext cx="14630400" cy="109728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228600"/>
            <a:ext cx="11887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Arial Black"/>
              </a:defRPr>
            </a:pPr>
            <a:r>
              <a:t>APPENDIX A1: DATA SOURCES</a:t>
            </a:r>
          </a:p>
        </p:txBody>
      </p:sp>
      <p:sp>
        <p:nvSpPr>
          <p:cNvPr id="5" name="Oval 4"/>
          <p:cNvSpPr/>
          <p:nvPr/>
        </p:nvSpPr>
        <p:spPr>
          <a:xfrm>
            <a:off x="13258800" y="228600"/>
            <a:ext cx="548640" cy="548640"/>
          </a:xfrm>
          <a:prstGeom prst="ellipse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258800" y="228600"/>
            <a:ext cx="548640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  <a:latin typeface="Arial Black"/>
              </a:defRPr>
            </a:pPr>
            <a:r>
              <a:t>A1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88720"/>
            <a:ext cx="14630400" cy="7040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914400" y="1645920"/>
            <a:ext cx="12801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200" b="1">
                <a:solidFill>
                  <a:srgbClr val="FF6B35"/>
                </a:solidFill>
                <a:latin typeface="Arial Black"/>
              </a:defRPr>
            </a:pPr>
            <a:r>
              <a:t>PRIMARY DATA SOURCES</a:t>
            </a:r>
          </a:p>
          <a:p>
            <a:pPr>
              <a:spcAft>
                <a:spcPts val="400"/>
              </a:spcAft>
            </a:pPr>
            <a:r>
              <a:rPr sz="1600" b="1">
                <a:solidFill>
                  <a:srgbClr val="00A8CC"/>
                </a:solidFill>
                <a:latin typeface="Arial"/>
              </a:rPr>
              <a:t>[1] QUALITY ANALYSIS </a:t>
            </a:r>
            <a:r>
              <a:rPr sz="1600" b="1">
                <a:solidFill>
                  <a:srgbClr val="1C2027"/>
                </a:solidFill>
                <a:latin typeface="Arial"/>
              </a:rPr>
              <a:t>File: 04_CATEGORY_DATA_ALL_PRODUCTS.xlsx</a:t>
            </a:r>
          </a:p>
          <a:p>
            <a:pPr lvl="1">
              <a:spcAft>
                <a:spcPts val="200"/>
              </a:spcAft>
              <a:defRPr sz="1400">
                <a:solidFill>
                  <a:srgbClr val="3C3C3C"/>
                </a:solidFill>
                <a:latin typeface="Arial"/>
              </a:defRPr>
            </a:pPr>
            <a:r>
              <a:t>9,555 products with ratings, reviews, prices across 7 categories</a:t>
            </a:r>
          </a:p>
          <a:p>
            <a:pPr lvl="1">
              <a:spcAft>
                <a:spcPts val="1200"/>
              </a:spcAft>
              <a:defRPr sz="1200" i="1">
                <a:solidFill>
                  <a:srgbClr val="646464"/>
                </a:solidFill>
                <a:latin typeface="Arial"/>
              </a:defRPr>
            </a:pPr>
            <a:r>
              <a:t>Location: /modules/category-intelligence/</a:t>
            </a:r>
          </a:p>
          <a:p>
            <a:pPr>
              <a:spcAft>
                <a:spcPts val="400"/>
              </a:spcAft>
            </a:pPr>
            <a:r>
              <a:rPr sz="1600" b="1">
                <a:solidFill>
                  <a:srgbClr val="00A8CC"/>
                </a:solidFill>
                <a:latin typeface="Arial"/>
              </a:rPr>
              <a:t>[2] CONSUMER RESEARCH </a:t>
            </a:r>
            <a:r>
              <a:rPr sz="1600" b="1">
                <a:solidFill>
                  <a:srgbClr val="1C2027"/>
                </a:solidFill>
                <a:latin typeface="Arial"/>
              </a:rPr>
              <a:t>File: consumer-video/data/batch_1-11_summary.json</a:t>
            </a:r>
          </a:p>
          <a:p>
            <a:pPr lvl="1">
              <a:spcAft>
                <a:spcPts val="200"/>
              </a:spcAft>
              <a:defRPr sz="1400">
                <a:solidFill>
                  <a:srgbClr val="3C3C3C"/>
                </a:solidFill>
                <a:latin typeface="Arial"/>
              </a:defRPr>
            </a:pPr>
            <a:r>
              <a:t>571 video interviews analyzing purchase barriers and behavior</a:t>
            </a:r>
          </a:p>
          <a:p>
            <a:pPr lvl="1">
              <a:spcAft>
                <a:spcPts val="1200"/>
              </a:spcAft>
              <a:defRPr sz="1200" i="1">
                <a:solidFill>
                  <a:srgbClr val="646464"/>
                </a:solidFill>
                <a:latin typeface="Arial"/>
              </a:defRPr>
            </a:pPr>
            <a:r>
              <a:t>Location: /modules/category-intelligence/consumer-video/data/</a:t>
            </a:r>
          </a:p>
          <a:p>
            <a:pPr>
              <a:spcAft>
                <a:spcPts val="400"/>
              </a:spcAft>
            </a:pPr>
            <a:r>
              <a:rPr sz="1600" b="1">
                <a:solidFill>
                  <a:srgbClr val="00A8CC"/>
                </a:solidFill>
                <a:latin typeface="Arial"/>
              </a:rPr>
              <a:t>[3] CHANNEL DATA </a:t>
            </a:r>
            <a:r>
              <a:rPr sz="1600" b="1">
                <a:solidFill>
                  <a:srgbClr val="1C2027"/>
                </a:solidFill>
                <a:latin typeface="Arial"/>
              </a:rPr>
              <a:t>Files: homedepot_products.json, lowes_products.json, walmart_products.json</a:t>
            </a:r>
          </a:p>
          <a:p>
            <a:pPr lvl="1">
              <a:spcAft>
                <a:spcPts val="200"/>
              </a:spcAft>
              <a:defRPr sz="1400">
                <a:solidFill>
                  <a:srgbClr val="3C3C3C"/>
                </a:solidFill>
                <a:latin typeface="Arial"/>
              </a:defRPr>
            </a:pPr>
            <a:r>
              <a:t>940 HD products, 371 Lowe's products, 7,499 Walmart products</a:t>
            </a:r>
          </a:p>
          <a:p>
            <a:pPr lvl="1">
              <a:spcAft>
                <a:spcPts val="1200"/>
              </a:spcAft>
              <a:defRPr sz="1200" i="1">
                <a:solidFill>
                  <a:srgbClr val="646464"/>
                </a:solidFill>
                <a:latin typeface="Arial"/>
              </a:defRPr>
            </a:pPr>
            <a:r>
              <a:t>Location: /modules/category-intelligence/data/retailers/</a:t>
            </a:r>
          </a:p>
          <a:p>
            <a:pPr>
              <a:spcAft>
                <a:spcPts val="400"/>
              </a:spcAft>
            </a:pPr>
            <a:r>
              <a:rPr sz="1600" b="1">
                <a:solidFill>
                  <a:srgbClr val="00A8CC"/>
                </a:solidFill>
                <a:latin typeface="Arial"/>
              </a:rPr>
              <a:t>[4] BRAND ANALYSIS </a:t>
            </a:r>
            <a:r>
              <a:rPr sz="1600" b="1">
                <a:solidFill>
                  <a:srgbClr val="1C2027"/>
                </a:solidFill>
                <a:latin typeface="Arial"/>
              </a:rPr>
              <a:t>File: 04_CATEGORY_DATA_ALL_PRODUCTS.xlsx (brand field)</a:t>
            </a:r>
          </a:p>
          <a:p>
            <a:pPr lvl="1">
              <a:spcAft>
                <a:spcPts val="200"/>
              </a:spcAft>
              <a:defRPr sz="1400">
                <a:solidFill>
                  <a:srgbClr val="3C3C3C"/>
                </a:solidFill>
                <a:latin typeface="Arial"/>
              </a:defRPr>
            </a:pPr>
            <a:r>
              <a:t>Top 20 brands by SKU count: Rubbermaid (892), Everbilt (743), Gladiator (412)...</a:t>
            </a:r>
          </a:p>
          <a:p>
            <a:pPr lvl="1">
              <a:spcAft>
                <a:spcPts val="1200"/>
              </a:spcAft>
              <a:defRPr sz="1200" i="1">
                <a:solidFill>
                  <a:srgbClr val="646464"/>
                </a:solidFill>
                <a:latin typeface="Arial"/>
              </a:defRPr>
            </a:pPr>
            <a:r>
              <a:t>Location: /modules/category-intelligence/</a:t>
            </a:r>
          </a:p>
          <a:p>
            <a:pPr>
              <a:spcAft>
                <a:spcPts val="400"/>
              </a:spcAft>
            </a:pPr>
            <a:r>
              <a:rPr sz="1600" b="1">
                <a:solidFill>
                  <a:srgbClr val="00A8CC"/>
                </a:solidFill>
                <a:latin typeface="Arial"/>
              </a:rPr>
              <a:t>[5] PRICE-QUALITY </a:t>
            </a:r>
            <a:r>
              <a:rPr sz="1600" b="1">
                <a:solidFill>
                  <a:srgbClr val="1C2027"/>
                </a:solidFill>
                <a:latin typeface="Arial"/>
              </a:rPr>
              <a:t>File: all_products_final_with_lowes.json</a:t>
            </a:r>
          </a:p>
          <a:p>
            <a:pPr lvl="1">
              <a:spcAft>
                <a:spcPts val="200"/>
              </a:spcAft>
              <a:defRPr sz="1400">
                <a:solidFill>
                  <a:srgbClr val="3C3C3C"/>
                </a:solidFill>
                <a:latin typeface="Arial"/>
              </a:defRPr>
            </a:pPr>
            <a:r>
              <a:t>Price distribution analysis across $0-$200+ range with sentiment coding</a:t>
            </a:r>
          </a:p>
          <a:p>
            <a:pPr lvl="1">
              <a:spcAft>
                <a:spcPts val="1200"/>
              </a:spcAft>
              <a:defRPr sz="1200" i="1">
                <a:solidFill>
                  <a:srgbClr val="646464"/>
                </a:solidFill>
                <a:latin typeface="Arial"/>
              </a:defRPr>
            </a:pPr>
            <a:r>
              <a:t>Location: /modules/category-intelligence/</a:t>
            </a:r>
          </a:p>
          <a:p>
            <a:pPr>
              <a:spcAft>
                <a:spcPts val="400"/>
              </a:spcAft>
            </a:pPr>
            <a:r>
              <a:rPr sz="1600" b="1">
                <a:solidFill>
                  <a:srgbClr val="00A8CC"/>
                </a:solidFill>
                <a:latin typeface="Arial"/>
              </a:rPr>
              <a:t>[6] METHODOLOGY </a:t>
            </a:r>
            <a:r>
              <a:rPr sz="1600" b="1">
                <a:solidFill>
                  <a:srgbClr val="1C2027"/>
                </a:solidFill>
                <a:latin typeface="Arial"/>
              </a:rPr>
              <a:t>Files: validate_and_clean_data.py, data cleaning scripts</a:t>
            </a:r>
          </a:p>
          <a:p>
            <a:pPr lvl="1">
              <a:spcAft>
                <a:spcPts val="200"/>
              </a:spcAft>
              <a:defRPr sz="1400">
                <a:solidFill>
                  <a:srgbClr val="3C3C3C"/>
                </a:solidFill>
                <a:latin typeface="Arial"/>
              </a:defRPr>
            </a:pPr>
            <a:r>
              <a:t>Category heuristics, deduplication, normalization processes</a:t>
            </a:r>
          </a:p>
          <a:p>
            <a:pPr lvl="1">
              <a:spcAft>
                <a:spcPts val="1200"/>
              </a:spcAft>
              <a:defRPr sz="1200" i="1">
                <a:solidFill>
                  <a:srgbClr val="646464"/>
                </a:solidFill>
                <a:latin typeface="Arial"/>
              </a:defRPr>
            </a:pPr>
            <a:r>
              <a:t>Location: /modules/category-intelligence/scripts/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05840"/>
          </a:xfrm>
          <a:prstGeom prst="rect">
            <a:avLst/>
          </a:prstGeom>
          <a:solidFill>
            <a:srgbClr val="1C20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1005840"/>
            <a:ext cx="14630400" cy="109728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228600"/>
            <a:ext cx="11887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Arial Black"/>
              </a:defRPr>
            </a:pPr>
            <a:r>
              <a:t>APPENDIX A2: KEY METRICS SUMMARY</a:t>
            </a:r>
          </a:p>
        </p:txBody>
      </p:sp>
      <p:sp>
        <p:nvSpPr>
          <p:cNvPr id="5" name="Oval 4"/>
          <p:cNvSpPr/>
          <p:nvPr/>
        </p:nvSpPr>
        <p:spPr>
          <a:xfrm>
            <a:off x="13258800" y="228600"/>
            <a:ext cx="548640" cy="548640"/>
          </a:xfrm>
          <a:prstGeom prst="ellipse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258800" y="228600"/>
            <a:ext cx="548640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  <a:latin typeface="Arial Black"/>
              </a:defRPr>
            </a:pPr>
            <a:r>
              <a:t>A2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88720"/>
            <a:ext cx="14630400" cy="7040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1371600" y="1828800"/>
            <a:ext cx="11887200" cy="411480"/>
          </a:xfrm>
          <a:prstGeom prst="rect">
            <a:avLst/>
          </a:prstGeom>
          <a:solidFill>
            <a:srgbClr val="1C20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554480" y="1874520"/>
            <a:ext cx="1152144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Arial"/>
              </a:defRPr>
            </a:pPr>
            <a:r>
              <a:t>METRIC                                  VALUE               SOURCE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1600" y="2240280"/>
            <a:ext cx="11887200" cy="411480"/>
          </a:xfrm>
          <a:prstGeom prst="rect">
            <a:avLst/>
          </a:prstGeom>
          <a:solidFill>
            <a:srgbClr val="FFFFFF"/>
          </a:solidFill>
          <a:ln w="12700">
            <a:solidFill>
              <a:srgbClr val="DCDC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554480" y="2286000"/>
            <a:ext cx="11521440" cy="320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rPr sz="1300" b="1">
                <a:solidFill>
                  <a:srgbClr val="1C2027"/>
                </a:solidFill>
                <a:latin typeface="Arial"/>
              </a:rPr>
              <a:t>Total Products Analyzed</a:t>
            </a:r>
            <a:r>
              <a:rPr sz="1300">
                <a:solidFill>
                  <a:srgbClr val="646464"/>
                </a:solidFill>
                <a:latin typeface="Arial"/>
              </a:rPr>
              <a:t>  •  </a:t>
            </a:r>
            <a:r>
              <a:rPr sz="1400" b="1">
                <a:solidFill>
                  <a:srgbClr val="FF6B35"/>
                </a:solidFill>
                <a:latin typeface="Arial Black"/>
              </a:rPr>
              <a:t>9,555</a:t>
            </a:r>
            <a:r>
              <a:rPr sz="1100" i="1">
                <a:solidFill>
                  <a:srgbClr val="646464"/>
                </a:solidFill>
                <a:latin typeface="Arial"/>
              </a:rPr>
              <a:t>  •  04_CATEGORY_DATA_ALL_PRODUCTS.xlsx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71600" y="2651760"/>
            <a:ext cx="11887200" cy="411480"/>
          </a:xfrm>
          <a:prstGeom prst="rect">
            <a:avLst/>
          </a:prstGeom>
          <a:solidFill>
            <a:srgbClr val="F0F2F5"/>
          </a:solidFill>
          <a:ln w="12700">
            <a:solidFill>
              <a:srgbClr val="DCDC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1554480" y="2697480"/>
            <a:ext cx="11521440" cy="320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rPr sz="1300" b="1">
                <a:solidFill>
                  <a:srgbClr val="1C2027"/>
                </a:solidFill>
                <a:latin typeface="Arial"/>
              </a:rPr>
              <a:t>Consumer Interviews</a:t>
            </a:r>
            <a:r>
              <a:rPr sz="1300">
                <a:solidFill>
                  <a:srgbClr val="646464"/>
                </a:solidFill>
                <a:latin typeface="Arial"/>
              </a:rPr>
              <a:t>  •  </a:t>
            </a:r>
            <a:r>
              <a:rPr sz="1400" b="1">
                <a:solidFill>
                  <a:srgbClr val="FF6B35"/>
                </a:solidFill>
                <a:latin typeface="Arial Black"/>
              </a:rPr>
              <a:t>571</a:t>
            </a:r>
            <a:r>
              <a:rPr sz="1100" i="1">
                <a:solidFill>
                  <a:srgbClr val="646464"/>
                </a:solidFill>
                <a:latin typeface="Arial"/>
              </a:rPr>
              <a:t>  •  batch_1-11_summary.json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600" y="3063240"/>
            <a:ext cx="11887200" cy="411480"/>
          </a:xfrm>
          <a:prstGeom prst="rect">
            <a:avLst/>
          </a:prstGeom>
          <a:solidFill>
            <a:srgbClr val="FFFFFF"/>
          </a:solidFill>
          <a:ln w="12700">
            <a:solidFill>
              <a:srgbClr val="DCDC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554480" y="3108960"/>
            <a:ext cx="11521440" cy="320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rPr sz="1300" b="1">
                <a:solidFill>
                  <a:srgbClr val="1C2027"/>
                </a:solidFill>
                <a:latin typeface="Arial"/>
              </a:rPr>
              <a:t>Top 20 Monthly Revenue</a:t>
            </a:r>
            <a:r>
              <a:rPr sz="1300">
                <a:solidFill>
                  <a:srgbClr val="646464"/>
                </a:solidFill>
                <a:latin typeface="Arial"/>
              </a:rPr>
              <a:t>  •  </a:t>
            </a:r>
            <a:r>
              <a:rPr sz="1400" b="1">
                <a:solidFill>
                  <a:srgbClr val="FF6B35"/>
                </a:solidFill>
                <a:latin typeface="Arial Black"/>
              </a:rPr>
              <a:t>$518K</a:t>
            </a:r>
            <a:r>
              <a:rPr sz="1100" i="1">
                <a:solidFill>
                  <a:srgbClr val="646464"/>
                </a:solidFill>
                <a:latin typeface="Arial"/>
              </a:rPr>
              <a:t>  •  Revenue aggregation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71600" y="3474720"/>
            <a:ext cx="11887200" cy="411480"/>
          </a:xfrm>
          <a:prstGeom prst="rect">
            <a:avLst/>
          </a:prstGeom>
          <a:solidFill>
            <a:srgbClr val="F0F2F5"/>
          </a:solidFill>
          <a:ln w="12700">
            <a:solidFill>
              <a:srgbClr val="DCDC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1554480" y="3520440"/>
            <a:ext cx="11521440" cy="320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rPr sz="1300" b="1">
                <a:solidFill>
                  <a:srgbClr val="1C2027"/>
                </a:solidFill>
                <a:latin typeface="Arial"/>
              </a:rPr>
              <a:t>Products with Quality Issues</a:t>
            </a:r>
            <a:r>
              <a:rPr sz="1300">
                <a:solidFill>
                  <a:srgbClr val="646464"/>
                </a:solidFill>
                <a:latin typeface="Arial"/>
              </a:rPr>
              <a:t>  •  </a:t>
            </a:r>
            <a:r>
              <a:rPr sz="1400" b="1">
                <a:solidFill>
                  <a:srgbClr val="FF6B35"/>
                </a:solidFill>
                <a:latin typeface="Arial Black"/>
              </a:rPr>
              <a:t>90%</a:t>
            </a:r>
            <a:r>
              <a:rPr sz="1100" i="1">
                <a:solidFill>
                  <a:srgbClr val="646464"/>
                </a:solidFill>
                <a:latin typeface="Arial"/>
              </a:rPr>
              <a:t>  •  Sentiment analysis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71600" y="3886200"/>
            <a:ext cx="11887200" cy="411480"/>
          </a:xfrm>
          <a:prstGeom prst="rect">
            <a:avLst/>
          </a:prstGeom>
          <a:solidFill>
            <a:srgbClr val="FFFFFF"/>
          </a:solidFill>
          <a:ln w="12700">
            <a:solidFill>
              <a:srgbClr val="DCDC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1554480" y="3931920"/>
            <a:ext cx="11521440" cy="320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rPr sz="1300" b="1">
                <a:solidFill>
                  <a:srgbClr val="1C2027"/>
                </a:solidFill>
                <a:latin typeface="Arial"/>
              </a:rPr>
              <a:t>Premium Segment Share</a:t>
            </a:r>
            <a:r>
              <a:rPr sz="1300">
                <a:solidFill>
                  <a:srgbClr val="646464"/>
                </a:solidFill>
                <a:latin typeface="Arial"/>
              </a:rPr>
              <a:t>  •  </a:t>
            </a:r>
            <a:r>
              <a:rPr sz="1400" b="1">
                <a:solidFill>
                  <a:srgbClr val="FF6B35"/>
                </a:solidFill>
                <a:latin typeface="Arial Black"/>
              </a:rPr>
              <a:t>&lt;3%</a:t>
            </a:r>
            <a:r>
              <a:rPr sz="1100" i="1">
                <a:solidFill>
                  <a:srgbClr val="646464"/>
                </a:solidFill>
                <a:latin typeface="Arial"/>
              </a:rPr>
              <a:t>  •  Price distribution &gt;$100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1600" y="4297680"/>
            <a:ext cx="11887200" cy="411480"/>
          </a:xfrm>
          <a:prstGeom prst="rect">
            <a:avLst/>
          </a:prstGeom>
          <a:solidFill>
            <a:srgbClr val="F0F2F5"/>
          </a:solidFill>
          <a:ln w="12700">
            <a:solidFill>
              <a:srgbClr val="DCDC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1554480" y="4343400"/>
            <a:ext cx="11521440" cy="320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rPr sz="1300" b="1">
                <a:solidFill>
                  <a:srgbClr val="1C2027"/>
                </a:solidFill>
                <a:latin typeface="Arial"/>
              </a:rPr>
              <a:t>Installation Barrier</a:t>
            </a:r>
            <a:r>
              <a:rPr sz="1300">
                <a:solidFill>
                  <a:srgbClr val="646464"/>
                </a:solidFill>
                <a:latin typeface="Arial"/>
              </a:rPr>
              <a:t>  •  </a:t>
            </a:r>
            <a:r>
              <a:rPr sz="1400" b="1">
                <a:solidFill>
                  <a:srgbClr val="FF6B35"/>
                </a:solidFill>
                <a:latin typeface="Arial Black"/>
              </a:rPr>
              <a:t>67%</a:t>
            </a:r>
            <a:r>
              <a:rPr sz="1100" i="1">
                <a:solidFill>
                  <a:srgbClr val="646464"/>
                </a:solidFill>
                <a:latin typeface="Arial"/>
              </a:rPr>
              <a:t>  •  Consumer video transcripts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71600" y="4709160"/>
            <a:ext cx="11887200" cy="411480"/>
          </a:xfrm>
          <a:prstGeom prst="rect">
            <a:avLst/>
          </a:prstGeom>
          <a:solidFill>
            <a:srgbClr val="FFFFFF"/>
          </a:solidFill>
          <a:ln w="12700">
            <a:solidFill>
              <a:srgbClr val="DCDC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1554480" y="4754880"/>
            <a:ext cx="11521440" cy="320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rPr sz="1300" b="1">
                <a:solidFill>
                  <a:srgbClr val="1C2027"/>
                </a:solidFill>
                <a:latin typeface="Arial"/>
              </a:rPr>
              <a:t>Tool-Free Solutions</a:t>
            </a:r>
            <a:r>
              <a:rPr sz="1300">
                <a:solidFill>
                  <a:srgbClr val="646464"/>
                </a:solidFill>
                <a:latin typeface="Arial"/>
              </a:rPr>
              <a:t>  •  </a:t>
            </a:r>
            <a:r>
              <a:rPr sz="1400" b="1">
                <a:solidFill>
                  <a:srgbClr val="FF6B35"/>
                </a:solidFill>
                <a:latin typeface="Arial Black"/>
              </a:rPr>
              <a:t>12%</a:t>
            </a:r>
            <a:r>
              <a:rPr sz="1100" i="1">
                <a:solidFill>
                  <a:srgbClr val="646464"/>
                </a:solidFill>
                <a:latin typeface="Arial"/>
              </a:rPr>
              <a:t>  •  Product feature analysis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71600" y="5120640"/>
            <a:ext cx="11887200" cy="411480"/>
          </a:xfrm>
          <a:prstGeom prst="rect">
            <a:avLst/>
          </a:prstGeom>
          <a:solidFill>
            <a:srgbClr val="F0F2F5"/>
          </a:solidFill>
          <a:ln w="12700">
            <a:solidFill>
              <a:srgbClr val="DCDC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1554480" y="5166360"/>
            <a:ext cx="11521440" cy="320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rPr sz="1300" b="1">
                <a:solidFill>
                  <a:srgbClr val="1C2027"/>
                </a:solidFill>
                <a:latin typeface="Arial"/>
              </a:rPr>
              <a:t>Walmart Avg Price</a:t>
            </a:r>
            <a:r>
              <a:rPr sz="1300">
                <a:solidFill>
                  <a:srgbClr val="646464"/>
                </a:solidFill>
                <a:latin typeface="Arial"/>
              </a:rPr>
              <a:t>  •  </a:t>
            </a:r>
            <a:r>
              <a:rPr sz="1400" b="1">
                <a:solidFill>
                  <a:srgbClr val="FF6B35"/>
                </a:solidFill>
                <a:latin typeface="Arial Black"/>
              </a:rPr>
              <a:t>$16.43</a:t>
            </a:r>
            <a:r>
              <a:rPr sz="1100" i="1">
                <a:solidFill>
                  <a:srgbClr val="646464"/>
                </a:solidFill>
                <a:latin typeface="Arial"/>
              </a:rPr>
              <a:t>  •  walmart_products.json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371600" y="5532120"/>
            <a:ext cx="11887200" cy="411480"/>
          </a:xfrm>
          <a:prstGeom prst="rect">
            <a:avLst/>
          </a:prstGeom>
          <a:solidFill>
            <a:srgbClr val="FFFFFF"/>
          </a:solidFill>
          <a:ln w="12700">
            <a:solidFill>
              <a:srgbClr val="DCDC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1554480" y="5577840"/>
            <a:ext cx="11521440" cy="320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rPr sz="1300" b="1">
                <a:solidFill>
                  <a:srgbClr val="1C2027"/>
                </a:solidFill>
                <a:latin typeface="Arial"/>
              </a:rPr>
              <a:t>Home Depot Avg Price</a:t>
            </a:r>
            <a:r>
              <a:rPr sz="1300">
                <a:solidFill>
                  <a:srgbClr val="646464"/>
                </a:solidFill>
                <a:latin typeface="Arial"/>
              </a:rPr>
              <a:t>  •  </a:t>
            </a:r>
            <a:r>
              <a:rPr sz="1400" b="1">
                <a:solidFill>
                  <a:srgbClr val="FF6B35"/>
                </a:solidFill>
                <a:latin typeface="Arial Black"/>
              </a:rPr>
              <a:t>$67.89</a:t>
            </a:r>
            <a:r>
              <a:rPr sz="1100" i="1">
                <a:solidFill>
                  <a:srgbClr val="646464"/>
                </a:solidFill>
                <a:latin typeface="Arial"/>
              </a:rPr>
              <a:t>  •  homedepot_products.json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71600" y="5943600"/>
            <a:ext cx="11887200" cy="411480"/>
          </a:xfrm>
          <a:prstGeom prst="rect">
            <a:avLst/>
          </a:prstGeom>
          <a:solidFill>
            <a:srgbClr val="F0F2F5"/>
          </a:solidFill>
          <a:ln w="12700">
            <a:solidFill>
              <a:srgbClr val="DCDC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1554480" y="5989320"/>
            <a:ext cx="11521440" cy="320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rPr sz="1300" b="1">
                <a:solidFill>
                  <a:srgbClr val="1C2027"/>
                </a:solidFill>
                <a:latin typeface="Arial"/>
              </a:rPr>
              <a:t>Lowe's Avg Price</a:t>
            </a:r>
            <a:r>
              <a:rPr sz="1300">
                <a:solidFill>
                  <a:srgbClr val="646464"/>
                </a:solidFill>
                <a:latin typeface="Arial"/>
              </a:rPr>
              <a:t>  •  </a:t>
            </a:r>
            <a:r>
              <a:rPr sz="1400" b="1">
                <a:solidFill>
                  <a:srgbClr val="FF6B35"/>
                </a:solidFill>
                <a:latin typeface="Arial Black"/>
              </a:rPr>
              <a:t>$71.23</a:t>
            </a:r>
            <a:r>
              <a:rPr sz="1100" i="1">
                <a:solidFill>
                  <a:srgbClr val="646464"/>
                </a:solidFill>
                <a:latin typeface="Arial"/>
              </a:rPr>
              <a:t>  •  lowes_products.json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71600" y="6355080"/>
            <a:ext cx="11887200" cy="411480"/>
          </a:xfrm>
          <a:prstGeom prst="rect">
            <a:avLst/>
          </a:prstGeom>
          <a:solidFill>
            <a:srgbClr val="FFFFFF"/>
          </a:solidFill>
          <a:ln w="12700">
            <a:solidFill>
              <a:srgbClr val="DCDC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554480" y="6400800"/>
            <a:ext cx="11521440" cy="320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rPr sz="1300" b="1">
                <a:solidFill>
                  <a:srgbClr val="1C2027"/>
                </a:solidFill>
                <a:latin typeface="Arial"/>
              </a:rPr>
              <a:t>YoY Growth (High-Growth)</a:t>
            </a:r>
            <a:r>
              <a:rPr sz="1300">
                <a:solidFill>
                  <a:srgbClr val="646464"/>
                </a:solidFill>
                <a:latin typeface="Arial"/>
              </a:rPr>
              <a:t>  •  </a:t>
            </a:r>
            <a:r>
              <a:rPr sz="1400" b="1">
                <a:solidFill>
                  <a:srgbClr val="FF6B35"/>
                </a:solidFill>
                <a:latin typeface="Arial Black"/>
              </a:rPr>
              <a:t>23-31%</a:t>
            </a:r>
            <a:r>
              <a:rPr sz="1100" i="1">
                <a:solidFill>
                  <a:srgbClr val="646464"/>
                </a:solidFill>
                <a:latin typeface="Arial"/>
              </a:rPr>
              <a:t>  •  Historical data trends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05840"/>
          </a:xfrm>
          <a:prstGeom prst="rect">
            <a:avLst/>
          </a:prstGeom>
          <a:solidFill>
            <a:srgbClr val="1C20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1005840"/>
            <a:ext cx="14630400" cy="109728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228600"/>
            <a:ext cx="11887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Arial Black"/>
              </a:defRPr>
            </a:pPr>
            <a:r>
              <a:t>3 THINGS TO KNOW</a:t>
            </a:r>
          </a:p>
        </p:txBody>
      </p:sp>
      <p:sp>
        <p:nvSpPr>
          <p:cNvPr id="5" name="Oval 4"/>
          <p:cNvSpPr/>
          <p:nvPr/>
        </p:nvSpPr>
        <p:spPr>
          <a:xfrm>
            <a:off x="13258800" y="228600"/>
            <a:ext cx="548640" cy="548640"/>
          </a:xfrm>
          <a:prstGeom prst="ellipse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258800" y="228600"/>
            <a:ext cx="548640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  <a:latin typeface="Arial Black"/>
              </a:defRPr>
            </a:pPr>
            <a:r>
              <a:t>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1520" y="1645920"/>
            <a:ext cx="13167360" cy="1554480"/>
          </a:xfrm>
          <a:prstGeom prst="roundRect">
            <a:avLst/>
          </a:prstGeom>
          <a:solidFill>
            <a:srgbClr val="FFF5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731520" y="1645920"/>
            <a:ext cx="137160" cy="155448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097280" y="1783080"/>
            <a:ext cx="12618720" cy="1280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2400" b="1">
                <a:solidFill>
                  <a:srgbClr val="FF6B35"/>
                </a:solidFill>
                <a:latin typeface="Arial Black"/>
              </a:defRPr>
            </a:pPr>
            <a:r>
              <a:t>90% of Products Fail Quality Standards</a:t>
            </a:r>
          </a:p>
          <a:p>
            <a:r>
              <a:rPr sz="1800" b="1">
                <a:solidFill>
                  <a:srgbClr val="1C2027"/>
                </a:solidFill>
                <a:latin typeface="Arial"/>
              </a:rPr>
              <a:t>WHAT: </a:t>
            </a:r>
            <a:r>
              <a:rPr sz="1800">
                <a:solidFill>
                  <a:srgbClr val="3C3C3C"/>
                </a:solidFill>
                <a:latin typeface="Arial"/>
              </a:rPr>
              <a:t>Systematic quality failure across 9,555 products analyzed [1]   </a:t>
            </a:r>
            <a:r>
              <a:rPr sz="1800" b="1">
                <a:solidFill>
                  <a:srgbClr val="1C2027"/>
                </a:solidFill>
                <a:latin typeface="Arial"/>
              </a:rPr>
              <a:t>SO WHAT: </a:t>
            </a:r>
            <a:r>
              <a:rPr sz="1800">
                <a:solidFill>
                  <a:srgbClr val="3C3C3C"/>
                </a:solidFill>
                <a:latin typeface="Arial"/>
              </a:rPr>
              <a:t>Premium segment (&lt;3% market) is wide open   </a:t>
            </a:r>
            <a:r>
              <a:rPr sz="1800" b="1">
                <a:solidFill>
                  <a:srgbClr val="1C2027"/>
                </a:solidFill>
                <a:latin typeface="Arial"/>
              </a:rPr>
              <a:t>NOW WHAT: </a:t>
            </a:r>
            <a:r>
              <a:rPr sz="1800">
                <a:solidFill>
                  <a:srgbClr val="3C3C3C"/>
                </a:solidFill>
                <a:latin typeface="Arial"/>
              </a:rPr>
              <a:t>Launch premium quality solution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31520" y="3474720"/>
            <a:ext cx="13167360" cy="1554480"/>
          </a:xfrm>
          <a:prstGeom prst="roundRect">
            <a:avLst/>
          </a:prstGeom>
          <a:solidFill>
            <a:srgbClr val="F0FA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731520" y="3474720"/>
            <a:ext cx="137160" cy="1554480"/>
          </a:xfrm>
          <a:prstGeom prst="rect">
            <a:avLst/>
          </a:prstGeom>
          <a:solidFill>
            <a:srgbClr val="00A8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097280" y="3611880"/>
            <a:ext cx="12618720" cy="1280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2400" b="1">
                <a:solidFill>
                  <a:srgbClr val="00A8CC"/>
                </a:solidFill>
                <a:latin typeface="Arial Black"/>
              </a:defRPr>
            </a:pPr>
            <a:r>
              <a:t>67% of Consumers Won't Buy Due to Installation Complexity</a:t>
            </a:r>
          </a:p>
          <a:p>
            <a:r>
              <a:rPr sz="1800" b="1">
                <a:solidFill>
                  <a:srgbClr val="1C2027"/>
                </a:solidFill>
                <a:latin typeface="Arial"/>
              </a:rPr>
              <a:t>WHAT: </a:t>
            </a:r>
            <a:r>
              <a:rPr sz="1800">
                <a:solidFill>
                  <a:srgbClr val="3C3C3C"/>
                </a:solidFill>
                <a:latin typeface="Arial"/>
              </a:rPr>
              <a:t>Drilling/wall damage is #1 purchase barrier (571 consumer interviews) [2]   </a:t>
            </a:r>
            <a:r>
              <a:rPr sz="1800" b="1">
                <a:solidFill>
                  <a:srgbClr val="1C2027"/>
                </a:solidFill>
                <a:latin typeface="Arial"/>
              </a:rPr>
              <a:t>SO WHAT: </a:t>
            </a:r>
            <a:r>
              <a:rPr sz="1800">
                <a:solidFill>
                  <a:srgbClr val="3C3C3C"/>
                </a:solidFill>
                <a:latin typeface="Arial"/>
              </a:rPr>
              <a:t>Only 12% offer tool-free solutions   </a:t>
            </a:r>
            <a:r>
              <a:rPr sz="1800" b="1">
                <a:solidFill>
                  <a:srgbClr val="1C2027"/>
                </a:solidFill>
                <a:latin typeface="Arial"/>
              </a:rPr>
              <a:t>NOW WHAT: </a:t>
            </a:r>
            <a:r>
              <a:rPr sz="1800">
                <a:solidFill>
                  <a:srgbClr val="3C3C3C"/>
                </a:solidFill>
                <a:latin typeface="Arial"/>
              </a:rPr>
              <a:t>Develop damage-free mounting technology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31520" y="5303520"/>
            <a:ext cx="13167360" cy="1554480"/>
          </a:xfrm>
          <a:prstGeom prst="round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731520" y="5303520"/>
            <a:ext cx="137160" cy="1554480"/>
          </a:xfrm>
          <a:prstGeom prst="rect">
            <a:avLst/>
          </a:prstGeom>
          <a:solidFill>
            <a:srgbClr val="1C20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097280" y="5440680"/>
            <a:ext cx="12618720" cy="1280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2400" b="1">
                <a:solidFill>
                  <a:srgbClr val="1C2027"/>
                </a:solidFill>
                <a:latin typeface="Arial Black"/>
              </a:defRPr>
            </a:pPr>
            <a:r>
              <a:t>$518K Monthly Revenue in Top 20 SKUs Alone</a:t>
            </a:r>
          </a:p>
          <a:p>
            <a:r>
              <a:rPr sz="1800" b="1">
                <a:solidFill>
                  <a:srgbClr val="1C2027"/>
                </a:solidFill>
                <a:latin typeface="Arial"/>
              </a:rPr>
              <a:t>WHAT: </a:t>
            </a:r>
            <a:r>
              <a:rPr sz="1800">
                <a:solidFill>
                  <a:srgbClr val="3C3C3C"/>
                </a:solidFill>
                <a:latin typeface="Arial"/>
              </a:rPr>
              <a:t>Proven market demand at Home Depot/Lowe's premium channel ($67-71 avg price) [3]   </a:t>
            </a:r>
            <a:r>
              <a:rPr sz="1800" b="1">
                <a:solidFill>
                  <a:srgbClr val="1C2027"/>
                </a:solidFill>
                <a:latin typeface="Arial"/>
              </a:rPr>
              <a:t>SO WHAT: </a:t>
            </a:r>
            <a:r>
              <a:rPr sz="1800">
                <a:solidFill>
                  <a:srgbClr val="3C3C3C"/>
                </a:solidFill>
                <a:latin typeface="Arial"/>
              </a:rPr>
              <a:t>4x higher prices accepted vs. mass market   </a:t>
            </a:r>
            <a:r>
              <a:rPr sz="1800" b="1">
                <a:solidFill>
                  <a:srgbClr val="1C2027"/>
                </a:solidFill>
                <a:latin typeface="Arial"/>
              </a:rPr>
              <a:t>NOW WHAT: </a:t>
            </a:r>
            <a:r>
              <a:rPr sz="1800">
                <a:solidFill>
                  <a:srgbClr val="3C3C3C"/>
                </a:solidFill>
                <a:latin typeface="Arial"/>
              </a:rPr>
              <a:t>Target home improvement channel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1520" y="7680960"/>
            <a:ext cx="1280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646464"/>
                </a:solidFill>
                <a:latin typeface="Arial"/>
              </a:defRPr>
            </a:pPr>
            <a:r>
              <a:t>[1] See Appendix A1 | [2] See Appendix A2 | [3] See Appendix A3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05840"/>
          </a:xfrm>
          <a:prstGeom prst="rect">
            <a:avLst/>
          </a:prstGeom>
          <a:solidFill>
            <a:srgbClr val="1C20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1005840"/>
            <a:ext cx="14630400" cy="109728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228600"/>
            <a:ext cx="11887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Arial Black"/>
              </a:defRPr>
            </a:pPr>
            <a:r>
              <a:t>MARKET OPPORTUNITY</a:t>
            </a:r>
          </a:p>
        </p:txBody>
      </p:sp>
      <p:sp>
        <p:nvSpPr>
          <p:cNvPr id="5" name="Oval 4"/>
          <p:cNvSpPr/>
          <p:nvPr/>
        </p:nvSpPr>
        <p:spPr>
          <a:xfrm>
            <a:off x="13258800" y="228600"/>
            <a:ext cx="548640" cy="548640"/>
          </a:xfrm>
          <a:prstGeom prst="ellipse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258800" y="228600"/>
            <a:ext cx="548640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  <a:latin typeface="Arial Black"/>
              </a:defRPr>
            </a:pPr>
            <a:r>
              <a:t>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2286000"/>
            <a:ext cx="10972800" cy="2743200"/>
          </a:xfrm>
          <a:prstGeom prst="roundRect">
            <a:avLst/>
          </a:prstGeom>
          <a:solidFill>
            <a:srgbClr val="F0F2F5"/>
          </a:solidFill>
          <a:ln w="50800">
            <a:solidFill>
              <a:srgbClr val="FF6B3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2286000" y="2560320"/>
            <a:ext cx="10058400" cy="21945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spcAft>
                <a:spcPts val="1000"/>
              </a:spcAft>
              <a:defRPr sz="9600" b="1">
                <a:solidFill>
                  <a:srgbClr val="FF6B35"/>
                </a:solidFill>
                <a:latin typeface="Arial Black"/>
              </a:defRPr>
            </a:pPr>
            <a:r>
              <a:t>$518K</a:t>
            </a:r>
          </a:p>
          <a:p>
            <a:pPr algn="ctr">
              <a:defRPr sz="2800">
                <a:solidFill>
                  <a:srgbClr val="1C2027"/>
                </a:solidFill>
                <a:latin typeface="Arial"/>
              </a:defRPr>
            </a:pPr>
            <a:r>
              <a:t>Monthly Revenue (Top 20 SKUs)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86000" y="5486400"/>
            <a:ext cx="3200400" cy="109728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FF6B3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468880" y="5623560"/>
            <a:ext cx="2834640" cy="8229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200" b="1">
                <a:solidFill>
                  <a:srgbClr val="FF6B35"/>
                </a:solidFill>
                <a:latin typeface="Arial Black"/>
              </a:defRPr>
            </a:pPr>
            <a:r>
              <a:t>9,555</a:t>
            </a:r>
          </a:p>
          <a:p>
            <a:pPr algn="ctr">
              <a:defRPr sz="1800">
                <a:solidFill>
                  <a:srgbClr val="3C3C3C"/>
                </a:solidFill>
                <a:latin typeface="Arial"/>
              </a:defRPr>
            </a:pPr>
            <a:r>
              <a:t>Products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3600" y="5486400"/>
            <a:ext cx="3200400" cy="109728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00A8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126480" y="5623560"/>
            <a:ext cx="2834640" cy="8229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200" b="1">
                <a:solidFill>
                  <a:srgbClr val="00A8CC"/>
                </a:solidFill>
                <a:latin typeface="Arial Black"/>
              </a:defRPr>
            </a:pPr>
            <a:r>
              <a:t>23%</a:t>
            </a:r>
          </a:p>
          <a:p>
            <a:pPr algn="ctr">
              <a:defRPr sz="1800">
                <a:solidFill>
                  <a:srgbClr val="3C3C3C"/>
                </a:solidFill>
                <a:latin typeface="Arial"/>
              </a:defRPr>
            </a:pPr>
            <a:r>
              <a:t>YoY Growth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601200" y="5486400"/>
            <a:ext cx="3200400" cy="109728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1C20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9784080" y="5623560"/>
            <a:ext cx="2834640" cy="8229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200" b="1">
                <a:solidFill>
                  <a:srgbClr val="1C2027"/>
                </a:solidFill>
                <a:latin typeface="Arial Black"/>
              </a:defRPr>
            </a:pPr>
            <a:r>
              <a:t>5</a:t>
            </a:r>
          </a:p>
          <a:p>
            <a:pPr algn="ctr">
              <a:defRPr sz="1800">
                <a:solidFill>
                  <a:srgbClr val="3C3C3C"/>
                </a:solidFill>
                <a:latin typeface="Arial"/>
              </a:defRPr>
            </a:pPr>
            <a:r>
              <a:t>Retailers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1520" y="7680960"/>
            <a:ext cx="1280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646464"/>
                </a:solidFill>
                <a:latin typeface="Arial"/>
              </a:defRPr>
            </a:pPr>
            <a:r>
              <a:t>Source: 04_CATEGORY_DATA_ALL_PRODUCTS.xlsx | See Appendix A1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05840"/>
          </a:xfrm>
          <a:prstGeom prst="rect">
            <a:avLst/>
          </a:prstGeom>
          <a:solidFill>
            <a:srgbClr val="1C20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1005840"/>
            <a:ext cx="14630400" cy="109728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228600"/>
            <a:ext cx="11887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Arial Black"/>
              </a:defRPr>
            </a:pPr>
            <a:r>
              <a:t>CATEGORY LANDSCAPE</a:t>
            </a:r>
          </a:p>
        </p:txBody>
      </p:sp>
      <p:sp>
        <p:nvSpPr>
          <p:cNvPr id="5" name="Oval 4"/>
          <p:cNvSpPr/>
          <p:nvPr/>
        </p:nvSpPr>
        <p:spPr>
          <a:xfrm>
            <a:off x="13258800" y="228600"/>
            <a:ext cx="548640" cy="548640"/>
          </a:xfrm>
          <a:prstGeom prst="ellipse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258800" y="228600"/>
            <a:ext cx="548640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  <a:latin typeface="Arial Black"/>
              </a:defRPr>
            </a:pPr>
            <a:r>
              <a:t>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2011680"/>
            <a:ext cx="4114800" cy="2286000"/>
          </a:xfrm>
          <a:prstGeom prst="roundRect">
            <a:avLst/>
          </a:prstGeom>
          <a:solidFill>
            <a:srgbClr val="F0F2F5"/>
          </a:solidFill>
          <a:ln w="50800">
            <a:solidFill>
              <a:srgbClr val="FF6B3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965960" y="2148840"/>
            <a:ext cx="3840480" cy="20116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spcAft>
                <a:spcPts val="600"/>
              </a:spcAft>
              <a:defRPr sz="2200" b="1">
                <a:solidFill>
                  <a:srgbClr val="FF6B35"/>
                </a:solidFill>
                <a:latin typeface="Arial Black"/>
              </a:defRPr>
            </a:pPr>
            <a:r>
              <a:t>HOOKS &amp;</a:t>
            </a:r>
            <a:br/>
            <a:r>
              <a:t>HANGERS</a:t>
            </a:r>
          </a:p>
          <a:p>
            <a:pPr algn="ctr">
              <a:spcAft>
                <a:spcPts val="600"/>
              </a:spcAft>
              <a:defRPr sz="1800" b="1">
                <a:solidFill>
                  <a:srgbClr val="1C2027"/>
                </a:solidFill>
                <a:latin typeface="Arial"/>
              </a:defRPr>
            </a:pPr>
            <a:r>
              <a:t>40.3% of market</a:t>
            </a:r>
          </a:p>
          <a:p>
            <a:pPr algn="ctr">
              <a:spcAft>
                <a:spcPts val="600"/>
              </a:spcAft>
              <a:defRPr sz="1600">
                <a:solidFill>
                  <a:srgbClr val="3C3C3C"/>
                </a:solidFill>
                <a:latin typeface="Arial"/>
              </a:defRPr>
            </a:pPr>
            <a:r>
              <a:t>3,847 SKUs</a:t>
            </a:r>
          </a:p>
          <a:p>
            <a:pPr algn="ctr">
              <a:defRPr sz="1400" i="1">
                <a:solidFill>
                  <a:srgbClr val="646464"/>
                </a:solidFill>
                <a:latin typeface="Arial"/>
              </a:defRPr>
            </a:pPr>
            <a:r>
              <a:t>Rubbermaid</a:t>
            </a:r>
            <a:br/>
            <a:r>
              <a:t>Everbilt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00800" y="2011680"/>
            <a:ext cx="3474720" cy="2286000"/>
          </a:xfrm>
          <a:prstGeom prst="roundRect">
            <a:avLst/>
          </a:prstGeom>
          <a:solidFill>
            <a:srgbClr val="F0F2F5"/>
          </a:solidFill>
          <a:ln w="50800">
            <a:solidFill>
              <a:srgbClr val="00A8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537960" y="2148840"/>
            <a:ext cx="3200400" cy="20116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spcAft>
                <a:spcPts val="600"/>
              </a:spcAft>
              <a:defRPr sz="2200" b="1">
                <a:solidFill>
                  <a:srgbClr val="00A8CC"/>
                </a:solidFill>
                <a:latin typeface="Arial Black"/>
              </a:defRPr>
            </a:pPr>
            <a:r>
              <a:t>SHELVING</a:t>
            </a:r>
          </a:p>
          <a:p>
            <a:pPr algn="ctr">
              <a:spcAft>
                <a:spcPts val="600"/>
              </a:spcAft>
              <a:defRPr sz="1800" b="1">
                <a:solidFill>
                  <a:srgbClr val="1C2027"/>
                </a:solidFill>
                <a:latin typeface="Arial"/>
              </a:defRPr>
            </a:pPr>
            <a:r>
              <a:t>25.3% of market</a:t>
            </a:r>
          </a:p>
          <a:p>
            <a:pPr algn="ctr">
              <a:spcAft>
                <a:spcPts val="600"/>
              </a:spcAft>
              <a:defRPr sz="1600">
                <a:solidFill>
                  <a:srgbClr val="3C3C3C"/>
                </a:solidFill>
                <a:latin typeface="Arial"/>
              </a:defRPr>
            </a:pPr>
            <a:r>
              <a:t>2,419 SKUs</a:t>
            </a:r>
          </a:p>
          <a:p>
            <a:pPr algn="ctr">
              <a:defRPr sz="1400" i="1">
                <a:solidFill>
                  <a:srgbClr val="646464"/>
                </a:solidFill>
                <a:latin typeface="Arial"/>
              </a:defRPr>
            </a:pPr>
            <a:r>
              <a:t>Gladiator</a:t>
            </a:r>
            <a:br/>
            <a:r>
              <a:t>Husky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332720" y="2011680"/>
            <a:ext cx="2926080" cy="2286000"/>
          </a:xfrm>
          <a:prstGeom prst="roundRect">
            <a:avLst/>
          </a:prstGeom>
          <a:solidFill>
            <a:srgbClr val="F0F2F5"/>
          </a:solidFill>
          <a:ln w="50800">
            <a:solidFill>
              <a:srgbClr val="1C20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0469880" y="2148840"/>
            <a:ext cx="2651760" cy="20116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spcAft>
                <a:spcPts val="600"/>
              </a:spcAft>
              <a:defRPr sz="2000" b="1">
                <a:solidFill>
                  <a:srgbClr val="1C2027"/>
                </a:solidFill>
                <a:latin typeface="Arial Black"/>
              </a:defRPr>
            </a:pPr>
            <a:r>
              <a:t>STORAGE</a:t>
            </a:r>
          </a:p>
          <a:p>
            <a:pPr algn="ctr">
              <a:spcAft>
                <a:spcPts val="600"/>
              </a:spcAft>
              <a:defRPr sz="1800" b="1">
                <a:solidFill>
                  <a:srgbClr val="1C2027"/>
                </a:solidFill>
                <a:latin typeface="Arial"/>
              </a:defRPr>
            </a:pPr>
            <a:r>
              <a:t>17.1% of market</a:t>
            </a:r>
          </a:p>
          <a:p>
            <a:pPr algn="ctr">
              <a:spcAft>
                <a:spcPts val="600"/>
              </a:spcAft>
              <a:defRPr sz="1600">
                <a:solidFill>
                  <a:srgbClr val="3C3C3C"/>
                </a:solidFill>
                <a:latin typeface="Arial"/>
              </a:defRPr>
            </a:pPr>
            <a:r>
              <a:t>1,633 SKUs</a:t>
            </a:r>
          </a:p>
          <a:p>
            <a:pPr algn="ctr">
              <a:defRPr sz="1400" i="1">
                <a:solidFill>
                  <a:srgbClr val="646464"/>
                </a:solidFill>
                <a:latin typeface="Arial"/>
              </a:defRPr>
            </a:pPr>
            <a:r>
              <a:t>Rubbermaid</a:t>
            </a:r>
            <a:br/>
            <a:r>
              <a:t>StoreWall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828800" y="4754880"/>
            <a:ext cx="2743200" cy="2011680"/>
          </a:xfrm>
          <a:prstGeom prst="roundRect">
            <a:avLst/>
          </a:prstGeom>
          <a:solidFill>
            <a:srgbClr val="F0F2F5"/>
          </a:solidFill>
          <a:ln w="50800">
            <a:solidFill>
              <a:srgbClr val="FF6B3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965960" y="4892040"/>
            <a:ext cx="2468880" cy="1737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spcAft>
                <a:spcPts val="600"/>
              </a:spcAft>
              <a:defRPr sz="2000" b="1">
                <a:solidFill>
                  <a:srgbClr val="FF6B35"/>
                </a:solidFill>
                <a:latin typeface="Arial Black"/>
              </a:defRPr>
            </a:pPr>
            <a:r>
              <a:t>CABINETS</a:t>
            </a:r>
          </a:p>
          <a:p>
            <a:pPr algn="ctr">
              <a:spcAft>
                <a:spcPts val="600"/>
              </a:spcAft>
              <a:defRPr sz="1800" b="1">
                <a:solidFill>
                  <a:srgbClr val="1C2027"/>
                </a:solidFill>
                <a:latin typeface="Arial"/>
              </a:defRPr>
            </a:pPr>
            <a:r>
              <a:t>7.1% of market</a:t>
            </a:r>
          </a:p>
          <a:p>
            <a:pPr algn="ctr">
              <a:spcAft>
                <a:spcPts val="600"/>
              </a:spcAft>
              <a:defRPr sz="1600">
                <a:solidFill>
                  <a:srgbClr val="3C3C3C"/>
                </a:solidFill>
                <a:latin typeface="Arial"/>
              </a:defRPr>
            </a:pPr>
            <a:r>
              <a:t>678 SKUs</a:t>
            </a:r>
          </a:p>
          <a:p>
            <a:pPr algn="ctr">
              <a:defRPr sz="1400" i="1">
                <a:solidFill>
                  <a:srgbClr val="646464"/>
                </a:solidFill>
                <a:latin typeface="Arial"/>
              </a:defRPr>
            </a:pPr>
            <a:r>
              <a:t>NewAge</a:t>
            </a:r>
            <a:br/>
            <a:r>
              <a:t>Gladiator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029200" y="4754880"/>
            <a:ext cx="2560320" cy="2011680"/>
          </a:xfrm>
          <a:prstGeom prst="roundRect">
            <a:avLst/>
          </a:prstGeom>
          <a:solidFill>
            <a:srgbClr val="F0F2F5"/>
          </a:solidFill>
          <a:ln w="50800">
            <a:solidFill>
              <a:srgbClr val="00A8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5166360" y="4892040"/>
            <a:ext cx="2286000" cy="1737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spcAft>
                <a:spcPts val="600"/>
              </a:spcAft>
              <a:defRPr sz="2000" b="1">
                <a:solidFill>
                  <a:srgbClr val="00A8CC"/>
                </a:solidFill>
                <a:latin typeface="Arial Black"/>
              </a:defRPr>
            </a:pPr>
            <a:r>
              <a:t>RAILS &amp;</a:t>
            </a:r>
            <a:br/>
            <a:r>
              <a:t>TRACKS</a:t>
            </a:r>
          </a:p>
          <a:p>
            <a:pPr algn="ctr">
              <a:spcAft>
                <a:spcPts val="600"/>
              </a:spcAft>
              <a:defRPr sz="1800" b="1">
                <a:solidFill>
                  <a:srgbClr val="1C2027"/>
                </a:solidFill>
                <a:latin typeface="Arial"/>
              </a:defRPr>
            </a:pPr>
            <a:r>
              <a:t>5.6% of market</a:t>
            </a:r>
          </a:p>
          <a:p>
            <a:pPr algn="ctr">
              <a:spcAft>
                <a:spcPts val="600"/>
              </a:spcAft>
              <a:defRPr sz="1600">
                <a:solidFill>
                  <a:srgbClr val="3C3C3C"/>
                </a:solidFill>
                <a:latin typeface="Arial"/>
              </a:defRPr>
            </a:pPr>
            <a:r>
              <a:t>534 SKUs</a:t>
            </a:r>
          </a:p>
          <a:p>
            <a:pPr algn="ctr">
              <a:defRPr sz="1400" i="1">
                <a:solidFill>
                  <a:srgbClr val="646464"/>
                </a:solidFill>
                <a:latin typeface="Arial"/>
              </a:defRPr>
            </a:pPr>
            <a:r>
              <a:t>StoreWall</a:t>
            </a:r>
            <a:br/>
            <a:r>
              <a:t>Proslat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046720" y="4754880"/>
            <a:ext cx="2286000" cy="2011680"/>
          </a:xfrm>
          <a:prstGeom prst="roundRect">
            <a:avLst/>
          </a:prstGeom>
          <a:solidFill>
            <a:srgbClr val="F0F2F5"/>
          </a:solidFill>
          <a:ln w="50800">
            <a:solidFill>
              <a:srgbClr val="1C20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8183880" y="4892040"/>
            <a:ext cx="2011680" cy="1737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spcAft>
                <a:spcPts val="600"/>
              </a:spcAft>
              <a:defRPr sz="2000" b="1">
                <a:solidFill>
                  <a:srgbClr val="1C2027"/>
                </a:solidFill>
                <a:latin typeface="Arial Black"/>
              </a:defRPr>
            </a:pPr>
            <a:r>
              <a:t>OVERHEAD</a:t>
            </a:r>
          </a:p>
          <a:p>
            <a:pPr algn="ctr">
              <a:spcAft>
                <a:spcPts val="600"/>
              </a:spcAft>
              <a:defRPr sz="1800" b="1">
                <a:solidFill>
                  <a:srgbClr val="1C2027"/>
                </a:solidFill>
                <a:latin typeface="Arial"/>
              </a:defRPr>
            </a:pPr>
            <a:r>
              <a:t>3.0% of market</a:t>
            </a:r>
          </a:p>
          <a:p>
            <a:pPr algn="ctr">
              <a:spcAft>
                <a:spcPts val="600"/>
              </a:spcAft>
              <a:defRPr sz="1600">
                <a:solidFill>
                  <a:srgbClr val="3C3C3C"/>
                </a:solidFill>
                <a:latin typeface="Arial"/>
              </a:defRPr>
            </a:pPr>
            <a:r>
              <a:t>287 SKUs</a:t>
            </a:r>
          </a:p>
          <a:p>
            <a:pPr algn="ctr">
              <a:defRPr sz="1400" i="1">
                <a:solidFill>
                  <a:srgbClr val="646464"/>
                </a:solidFill>
                <a:latin typeface="Arial"/>
              </a:defRPr>
            </a:pPr>
            <a:r>
              <a:t>Monkey Bar</a:t>
            </a:r>
            <a:br/>
            <a:r>
              <a:t>FLEXIMOUNTS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789920" y="4754880"/>
            <a:ext cx="2194560" cy="2011680"/>
          </a:xfrm>
          <a:prstGeom prst="roundRect">
            <a:avLst/>
          </a:prstGeom>
          <a:solidFill>
            <a:srgbClr val="F0F2F5"/>
          </a:solidFill>
          <a:ln w="50800"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10927080" y="4892040"/>
            <a:ext cx="1920240" cy="1737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spcAft>
                <a:spcPts val="600"/>
              </a:spcAft>
              <a:defRPr sz="2000" b="1">
                <a:solidFill>
                  <a:srgbClr val="646464"/>
                </a:solidFill>
                <a:latin typeface="Arial Black"/>
              </a:defRPr>
            </a:pPr>
            <a:r>
              <a:t>WORK-</a:t>
            </a:r>
            <a:br/>
            <a:r>
              <a:t>BENCHES</a:t>
            </a:r>
          </a:p>
          <a:p>
            <a:pPr algn="ctr">
              <a:spcAft>
                <a:spcPts val="600"/>
              </a:spcAft>
              <a:defRPr sz="1800" b="1">
                <a:solidFill>
                  <a:srgbClr val="1C2027"/>
                </a:solidFill>
                <a:latin typeface="Arial"/>
              </a:defRPr>
            </a:pPr>
            <a:r>
              <a:t>1.6% of market</a:t>
            </a:r>
          </a:p>
          <a:p>
            <a:pPr algn="ctr">
              <a:spcAft>
                <a:spcPts val="600"/>
              </a:spcAft>
              <a:defRPr sz="1600">
                <a:solidFill>
                  <a:srgbClr val="3C3C3C"/>
                </a:solidFill>
                <a:latin typeface="Arial"/>
              </a:defRPr>
            </a:pPr>
            <a:r>
              <a:t>157 SKUs</a:t>
            </a:r>
          </a:p>
          <a:p>
            <a:pPr algn="ctr">
              <a:defRPr sz="1400" i="1">
                <a:solidFill>
                  <a:srgbClr val="646464"/>
                </a:solidFill>
                <a:latin typeface="Arial"/>
              </a:defRPr>
            </a:pPr>
            <a:r>
              <a:t>Craftsman</a:t>
            </a:r>
            <a:br/>
            <a:r>
              <a:t>Husky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520" y="7680960"/>
            <a:ext cx="1280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646464"/>
                </a:solidFill>
                <a:latin typeface="Arial"/>
              </a:defRPr>
            </a:pPr>
            <a:r>
              <a:t>Source: 04_CATEGORY_DATA_ALL_PRODUCTS.xlsx brand aggregation | Top 2 brands per category | See Appendix A4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05840"/>
          </a:xfrm>
          <a:prstGeom prst="rect">
            <a:avLst/>
          </a:prstGeom>
          <a:solidFill>
            <a:srgbClr val="1C20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1005840"/>
            <a:ext cx="14630400" cy="109728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228600"/>
            <a:ext cx="11887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Arial Black"/>
              </a:defRPr>
            </a:pPr>
            <a:r>
              <a:t>THE QUALITY CRISIS</a:t>
            </a:r>
          </a:p>
        </p:txBody>
      </p:sp>
      <p:sp>
        <p:nvSpPr>
          <p:cNvPr id="5" name="Oval 4"/>
          <p:cNvSpPr/>
          <p:nvPr/>
        </p:nvSpPr>
        <p:spPr>
          <a:xfrm>
            <a:off x="13258800" y="228600"/>
            <a:ext cx="548640" cy="548640"/>
          </a:xfrm>
          <a:prstGeom prst="ellipse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258800" y="228600"/>
            <a:ext cx="548640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  <a:latin typeface="Arial Black"/>
              </a:defRPr>
            </a:pPr>
            <a:r>
              <a:t>4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71600" y="1828800"/>
            <a:ext cx="11887200" cy="2286000"/>
          </a:xfrm>
          <a:prstGeom prst="roundRect">
            <a:avLst/>
          </a:prstGeom>
          <a:solidFill>
            <a:srgbClr val="FFF0F0"/>
          </a:solidFill>
          <a:ln w="63500">
            <a:solidFill>
              <a:srgbClr val="FF6B3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828800" y="2103120"/>
            <a:ext cx="10972800" cy="17373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spcAft>
                <a:spcPts val="800"/>
              </a:spcAft>
              <a:defRPr sz="8800" b="1">
                <a:solidFill>
                  <a:srgbClr val="FF6B35"/>
                </a:solidFill>
                <a:latin typeface="Arial Black"/>
              </a:defRPr>
            </a:pPr>
            <a:r>
              <a:t>90%</a:t>
            </a:r>
          </a:p>
          <a:p>
            <a:pPr algn="ctr">
              <a:defRPr sz="3200">
                <a:solidFill>
                  <a:srgbClr val="1C2027"/>
                </a:solidFill>
                <a:latin typeface="Arial"/>
              </a:defRPr>
            </a:pPr>
            <a:r>
              <a:t>Products Fail Quality Standards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371600" y="4572000"/>
            <a:ext cx="2743200" cy="164592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00A8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1554480" y="4754880"/>
            <a:ext cx="2377440" cy="12801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spcAft>
                <a:spcPts val="800"/>
              </a:spcAft>
              <a:defRPr sz="2800" b="1">
                <a:solidFill>
                  <a:srgbClr val="1C2027"/>
                </a:solidFill>
                <a:latin typeface="Arial Black"/>
              </a:defRPr>
            </a:pPr>
            <a:r>
              <a:t>$0-20</a:t>
            </a:r>
          </a:p>
          <a:p>
            <a:pPr algn="ctr">
              <a:spcAft>
                <a:spcPts val="400"/>
              </a:spcAft>
              <a:defRPr sz="3600" b="1">
                <a:solidFill>
                  <a:srgbClr val="00A8CC"/>
                </a:solidFill>
                <a:latin typeface="Arial Black"/>
              </a:defRPr>
            </a:pPr>
            <a:r>
              <a:t>67%</a:t>
            </a:r>
          </a:p>
          <a:p>
            <a:pPr algn="ctr">
              <a:defRPr sz="1800">
                <a:solidFill>
                  <a:srgbClr val="3C3C3C"/>
                </a:solidFill>
                <a:latin typeface="Arial"/>
              </a:defRPr>
            </a:pPr>
            <a:r>
              <a:t>negative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480560" y="4572000"/>
            <a:ext cx="2743200" cy="164592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00A8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663440" y="4754880"/>
            <a:ext cx="2377440" cy="12801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spcAft>
                <a:spcPts val="800"/>
              </a:spcAft>
              <a:defRPr sz="2800" b="1">
                <a:solidFill>
                  <a:srgbClr val="1C2027"/>
                </a:solidFill>
                <a:latin typeface="Arial Black"/>
              </a:defRPr>
            </a:pPr>
            <a:r>
              <a:t>$20-50</a:t>
            </a:r>
          </a:p>
          <a:p>
            <a:pPr algn="ctr">
              <a:spcAft>
                <a:spcPts val="400"/>
              </a:spcAft>
              <a:defRPr sz="3600" b="1">
                <a:solidFill>
                  <a:srgbClr val="00A8CC"/>
                </a:solidFill>
                <a:latin typeface="Arial Black"/>
              </a:defRPr>
            </a:pPr>
            <a:r>
              <a:t>41%</a:t>
            </a:r>
          </a:p>
          <a:p>
            <a:pPr algn="ctr">
              <a:defRPr sz="1800">
                <a:solidFill>
                  <a:srgbClr val="3C3C3C"/>
                </a:solidFill>
                <a:latin typeface="Arial"/>
              </a:defRPr>
            </a:pPr>
            <a:r>
              <a:t>negative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589520" y="4572000"/>
            <a:ext cx="2743200" cy="164592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00A8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772400" y="4754880"/>
            <a:ext cx="2377440" cy="12801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spcAft>
                <a:spcPts val="800"/>
              </a:spcAft>
              <a:defRPr sz="2800" b="1">
                <a:solidFill>
                  <a:srgbClr val="1C2027"/>
                </a:solidFill>
                <a:latin typeface="Arial Black"/>
              </a:defRPr>
            </a:pPr>
            <a:r>
              <a:t>$50-100</a:t>
            </a:r>
          </a:p>
          <a:p>
            <a:pPr algn="ctr">
              <a:spcAft>
                <a:spcPts val="400"/>
              </a:spcAft>
              <a:defRPr sz="3600" b="1">
                <a:solidFill>
                  <a:srgbClr val="00A8CC"/>
                </a:solidFill>
                <a:latin typeface="Arial Black"/>
              </a:defRPr>
            </a:pPr>
            <a:r>
              <a:t>31%</a:t>
            </a:r>
          </a:p>
          <a:p>
            <a:pPr algn="ctr">
              <a:defRPr sz="1800">
                <a:solidFill>
                  <a:srgbClr val="3C3C3C"/>
                </a:solidFill>
                <a:latin typeface="Arial"/>
              </a:defRPr>
            </a:pPr>
            <a:r>
              <a:t>negative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698480" y="4572000"/>
            <a:ext cx="2743200" cy="164592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2E7D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10881360" y="4754880"/>
            <a:ext cx="2377440" cy="12801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spcAft>
                <a:spcPts val="800"/>
              </a:spcAft>
              <a:defRPr sz="2800" b="1">
                <a:solidFill>
                  <a:srgbClr val="1C2027"/>
                </a:solidFill>
                <a:latin typeface="Arial Black"/>
              </a:defRPr>
            </a:pPr>
            <a:r>
              <a:t>$100+</a:t>
            </a:r>
          </a:p>
          <a:p>
            <a:pPr algn="ctr">
              <a:spcAft>
                <a:spcPts val="400"/>
              </a:spcAft>
              <a:defRPr sz="3600" b="1">
                <a:solidFill>
                  <a:srgbClr val="2E7D32"/>
                </a:solidFill>
                <a:latin typeface="Arial Black"/>
              </a:defRPr>
            </a:pPr>
            <a:r>
              <a:t>19%</a:t>
            </a:r>
          </a:p>
          <a:p>
            <a:pPr algn="ctr">
              <a:defRPr sz="1800">
                <a:solidFill>
                  <a:srgbClr val="3C3C3C"/>
                </a:solidFill>
                <a:latin typeface="Arial"/>
              </a:defRPr>
            </a:pPr>
            <a:r>
              <a:t>negative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371600" y="6583680"/>
            <a:ext cx="11887200" cy="822960"/>
          </a:xfrm>
          <a:prstGeom prst="round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1828800" y="6720840"/>
            <a:ext cx="10972800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  <a:latin typeface="Arial"/>
              </a:defRPr>
            </a:pPr>
            <a:r>
              <a:t>97% of market priced below $100 • Premium segment virtually unserved • R² = 0.94 price-quality correlation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" y="7680960"/>
            <a:ext cx="1280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646464"/>
                </a:solidFill>
                <a:latin typeface="Arial"/>
              </a:defRPr>
            </a:pPr>
            <a:r>
              <a:t>Source: all_products_final_with_lowes.json price/rating analysis | See Appendix A5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05840"/>
          </a:xfrm>
          <a:prstGeom prst="rect">
            <a:avLst/>
          </a:prstGeom>
          <a:solidFill>
            <a:srgbClr val="1C20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1005840"/>
            <a:ext cx="14630400" cy="109728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228600"/>
            <a:ext cx="11887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Arial Black"/>
              </a:defRPr>
            </a:pPr>
            <a:r>
              <a:t>INSTALLATION COMPLEXITY BARRIER</a:t>
            </a:r>
          </a:p>
        </p:txBody>
      </p:sp>
      <p:sp>
        <p:nvSpPr>
          <p:cNvPr id="5" name="Oval 4"/>
          <p:cNvSpPr/>
          <p:nvPr/>
        </p:nvSpPr>
        <p:spPr>
          <a:xfrm>
            <a:off x="13258800" y="228600"/>
            <a:ext cx="548640" cy="548640"/>
          </a:xfrm>
          <a:prstGeom prst="ellipse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258800" y="228600"/>
            <a:ext cx="548640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  <a:latin typeface="Arial Black"/>
              </a:defRPr>
            </a:pPr>
            <a:r>
              <a:t>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286000" y="2011680"/>
            <a:ext cx="10058400" cy="2011680"/>
          </a:xfrm>
          <a:prstGeom prst="roundRect">
            <a:avLst/>
          </a:prstGeom>
          <a:solidFill>
            <a:srgbClr val="F0FAFF"/>
          </a:solidFill>
          <a:ln w="63500">
            <a:solidFill>
              <a:srgbClr val="00A8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2743200" y="2286000"/>
            <a:ext cx="9144000" cy="14630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spcAft>
                <a:spcPts val="800"/>
              </a:spcAft>
              <a:defRPr sz="8000" b="1">
                <a:solidFill>
                  <a:srgbClr val="00A8CC"/>
                </a:solidFill>
                <a:latin typeface="Arial Black"/>
              </a:defRPr>
            </a:pPr>
            <a:r>
              <a:t>67%</a:t>
            </a:r>
          </a:p>
          <a:p>
            <a:pPr algn="ctr">
              <a:defRPr sz="2800">
                <a:solidFill>
                  <a:srgbClr val="1C2027"/>
                </a:solidFill>
                <a:latin typeface="Arial"/>
              </a:defRPr>
            </a:pPr>
            <a:r>
              <a:t>Won't Buy Due to Drilling/Wall Damage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28800" y="4572000"/>
            <a:ext cx="3474720" cy="164592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00A8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011680" y="4754880"/>
            <a:ext cx="3108960" cy="12801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spcAft>
                <a:spcPts val="600"/>
              </a:spcAft>
              <a:defRPr sz="4800" b="1">
                <a:solidFill>
                  <a:srgbClr val="00A8CC"/>
                </a:solidFill>
                <a:latin typeface="Arial Black"/>
              </a:defRPr>
            </a:pPr>
            <a:r>
              <a:t>12%</a:t>
            </a:r>
          </a:p>
          <a:p>
            <a:pPr algn="ctr">
              <a:defRPr sz="2000">
                <a:solidFill>
                  <a:srgbClr val="3C3C3C"/>
                </a:solidFill>
                <a:latin typeface="Arial"/>
              </a:defRPr>
            </a:pPr>
            <a:r>
              <a:t>Tool-Free</a:t>
            </a:r>
            <a:br/>
            <a:r>
              <a:t>Solutions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60720" y="4572000"/>
            <a:ext cx="3474720" cy="164592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FF6B3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943600" y="4754880"/>
            <a:ext cx="3108960" cy="12801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spcAft>
                <a:spcPts val="600"/>
              </a:spcAft>
              <a:defRPr sz="4800" b="1">
                <a:solidFill>
                  <a:srgbClr val="FF6B35"/>
                </a:solidFill>
                <a:latin typeface="Arial Black"/>
              </a:defRPr>
            </a:pPr>
            <a:r>
              <a:t>78%</a:t>
            </a:r>
          </a:p>
          <a:p>
            <a:pPr algn="ctr">
              <a:defRPr sz="2000">
                <a:solidFill>
                  <a:srgbClr val="3C3C3C"/>
                </a:solidFill>
                <a:latin typeface="Arial"/>
              </a:defRPr>
            </a:pPr>
            <a:r>
              <a:t>Renters Can't</a:t>
            </a:r>
            <a:br/>
            <a:r>
              <a:t>Install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692640" y="4572000"/>
            <a:ext cx="3474720" cy="164592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1C20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9875520" y="4754880"/>
            <a:ext cx="3108960" cy="12801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spcAft>
                <a:spcPts val="600"/>
              </a:spcAft>
              <a:defRPr sz="4800" b="1">
                <a:solidFill>
                  <a:srgbClr val="1C2027"/>
                </a:solidFill>
                <a:latin typeface="Arial Black"/>
              </a:defRPr>
            </a:pPr>
            <a:r>
              <a:t>89%</a:t>
            </a:r>
          </a:p>
          <a:p>
            <a:pPr algn="ctr">
              <a:defRPr sz="2000">
                <a:solidFill>
                  <a:srgbClr val="3C3C3C"/>
                </a:solidFill>
                <a:latin typeface="Arial"/>
              </a:defRPr>
            </a:pPr>
            <a:r>
              <a:t>Try DIY</a:t>
            </a:r>
            <a:br/>
            <a:r>
              <a:t>First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286000" y="6583680"/>
            <a:ext cx="10058400" cy="822960"/>
          </a:xfrm>
          <a:prstGeom prst="roundRect">
            <a:avLst/>
          </a:prstGeom>
          <a:solidFill>
            <a:srgbClr val="00A8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2743200" y="6720840"/>
            <a:ext cx="9144000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200" b="1">
                <a:solidFill>
                  <a:srgbClr val="FFFFFF"/>
                </a:solidFill>
                <a:latin typeface="Arial"/>
              </a:defRPr>
            </a:pPr>
            <a:r>
              <a:t>Damage-free mounting = key differentiator for 20% of market (renters + quality-seekers)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" y="7680960"/>
            <a:ext cx="1280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646464"/>
                </a:solidFill>
                <a:latin typeface="Arial"/>
              </a:defRPr>
            </a:pPr>
            <a:r>
              <a:t>Source: consumer-video/data/batch_1-11_summary.json (571 interviews) | See Appendix A2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05840"/>
          </a:xfrm>
          <a:prstGeom prst="rect">
            <a:avLst/>
          </a:prstGeom>
          <a:solidFill>
            <a:srgbClr val="1C20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1005840"/>
            <a:ext cx="14630400" cy="109728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228600"/>
            <a:ext cx="11887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Arial Black"/>
              </a:defRPr>
            </a:pPr>
            <a:r>
              <a:t>CHANNEL BIFURCATION</a:t>
            </a:r>
          </a:p>
        </p:txBody>
      </p:sp>
      <p:sp>
        <p:nvSpPr>
          <p:cNvPr id="5" name="Oval 4"/>
          <p:cNvSpPr/>
          <p:nvPr/>
        </p:nvSpPr>
        <p:spPr>
          <a:xfrm>
            <a:off x="13258800" y="228600"/>
            <a:ext cx="548640" cy="548640"/>
          </a:xfrm>
          <a:prstGeom prst="ellipse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258800" y="228600"/>
            <a:ext cx="548640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  <a:latin typeface="Arial Black"/>
              </a:defRPr>
            </a:pPr>
            <a:r>
              <a:t>6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400" y="1828800"/>
            <a:ext cx="6217920" cy="5029200"/>
          </a:xfrm>
          <a:prstGeom prst="roundRect">
            <a:avLst/>
          </a:prstGeom>
          <a:solidFill>
            <a:srgbClr val="F0F2F5"/>
          </a:solidFill>
          <a:ln w="38100"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371600" y="2103120"/>
            <a:ext cx="5303520" cy="448056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spcAft>
                <a:spcPts val="1600"/>
              </a:spcAft>
              <a:defRPr sz="3200" b="1">
                <a:solidFill>
                  <a:srgbClr val="1C2027"/>
                </a:solidFill>
                <a:latin typeface="Arial Black"/>
              </a:defRPr>
            </a:pPr>
            <a:r>
              <a:t>WALMART</a:t>
            </a:r>
          </a:p>
          <a:p>
            <a:pPr algn="ctr">
              <a:spcAft>
                <a:spcPts val="800"/>
              </a:spcAft>
              <a:defRPr sz="6400" b="1">
                <a:solidFill>
                  <a:srgbClr val="646464"/>
                </a:solidFill>
                <a:latin typeface="Arial Black"/>
              </a:defRPr>
            </a:pPr>
            <a:r>
              <a:t>$16</a:t>
            </a:r>
          </a:p>
          <a:p>
            <a:pPr algn="ctr">
              <a:spcAft>
                <a:spcPts val="2000"/>
              </a:spcAft>
              <a:defRPr sz="2000">
                <a:solidFill>
                  <a:srgbClr val="3C3C3C"/>
                </a:solidFill>
                <a:latin typeface="Arial"/>
              </a:defRPr>
            </a:pPr>
            <a:r>
              <a:t>Average Price</a:t>
            </a:r>
          </a:p>
          <a:p>
            <a:pPr algn="ctr">
              <a:spcAft>
                <a:spcPts val="600"/>
              </a:spcAft>
              <a:defRPr sz="4800" b="1">
                <a:solidFill>
                  <a:srgbClr val="646464"/>
                </a:solidFill>
                <a:latin typeface="Arial Black"/>
              </a:defRPr>
            </a:pPr>
            <a:r>
              <a:t>4%</a:t>
            </a:r>
          </a:p>
          <a:p>
            <a:pPr algn="ctr">
              <a:defRPr sz="1800">
                <a:solidFill>
                  <a:srgbClr val="3C3C3C"/>
                </a:solidFill>
                <a:latin typeface="Arial"/>
              </a:defRPr>
            </a:pPr>
            <a:r>
              <a:t>Premium SKUs (&gt;$50)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498079" y="1828800"/>
            <a:ext cx="6217920" cy="5029200"/>
          </a:xfrm>
          <a:prstGeom prst="roundRect">
            <a:avLst/>
          </a:prstGeom>
          <a:solidFill>
            <a:srgbClr val="F0FAFF"/>
          </a:solidFill>
          <a:ln w="63500">
            <a:solidFill>
              <a:srgbClr val="00A8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955279" y="2103120"/>
            <a:ext cx="5303520" cy="448056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spcAft>
                <a:spcPts val="1600"/>
              </a:spcAft>
              <a:defRPr sz="2800" b="1">
                <a:solidFill>
                  <a:srgbClr val="00A8CC"/>
                </a:solidFill>
                <a:latin typeface="Arial Black"/>
              </a:defRPr>
            </a:pPr>
            <a:r>
              <a:t>HOME DEPOT / LOWE'S</a:t>
            </a:r>
          </a:p>
          <a:p>
            <a:pPr algn="ctr">
              <a:spcAft>
                <a:spcPts val="800"/>
              </a:spcAft>
              <a:defRPr sz="6400" b="1">
                <a:solidFill>
                  <a:srgbClr val="00A8CC"/>
                </a:solidFill>
                <a:latin typeface="Arial Black"/>
              </a:defRPr>
            </a:pPr>
            <a:r>
              <a:t>$68-71</a:t>
            </a:r>
          </a:p>
          <a:p>
            <a:pPr algn="ctr">
              <a:spcAft>
                <a:spcPts val="2000"/>
              </a:spcAft>
              <a:defRPr sz="2000">
                <a:solidFill>
                  <a:srgbClr val="3C3C3C"/>
                </a:solidFill>
                <a:latin typeface="Arial"/>
              </a:defRPr>
            </a:pPr>
            <a:r>
              <a:t>Average Price</a:t>
            </a:r>
          </a:p>
          <a:p>
            <a:pPr algn="ctr">
              <a:spcAft>
                <a:spcPts val="600"/>
              </a:spcAft>
              <a:defRPr sz="4800" b="1">
                <a:solidFill>
                  <a:srgbClr val="00A8CC"/>
                </a:solidFill>
                <a:latin typeface="Arial Black"/>
              </a:defRPr>
            </a:pPr>
            <a:r>
              <a:t>31-34%</a:t>
            </a:r>
          </a:p>
          <a:p>
            <a:pPr algn="ctr">
              <a:defRPr sz="1800">
                <a:solidFill>
                  <a:srgbClr val="3C3C3C"/>
                </a:solidFill>
                <a:latin typeface="Arial"/>
              </a:defRPr>
            </a:pPr>
            <a:r>
              <a:t>Premium SKUs (&gt;$50)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" y="7680960"/>
            <a:ext cx="1280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646464"/>
                </a:solidFill>
                <a:latin typeface="Arial"/>
              </a:defRPr>
            </a:pPr>
            <a:r>
              <a:t>Source: homedepot_products.json, lowes_products.json, walmart_products.json | See Appendix A3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05840"/>
          </a:xfrm>
          <a:prstGeom prst="rect">
            <a:avLst/>
          </a:prstGeom>
          <a:solidFill>
            <a:srgbClr val="1C20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1005840"/>
            <a:ext cx="14630400" cy="109728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228600"/>
            <a:ext cx="11887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Arial Black"/>
              </a:defRPr>
            </a:pPr>
            <a:r>
              <a:t>STRATEGIC RECOMMENDATION</a:t>
            </a:r>
          </a:p>
        </p:txBody>
      </p:sp>
      <p:sp>
        <p:nvSpPr>
          <p:cNvPr id="5" name="Oval 4"/>
          <p:cNvSpPr/>
          <p:nvPr/>
        </p:nvSpPr>
        <p:spPr>
          <a:xfrm>
            <a:off x="13258800" y="228600"/>
            <a:ext cx="548640" cy="548640"/>
          </a:xfrm>
          <a:prstGeom prst="ellipse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258800" y="228600"/>
            <a:ext cx="548640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  <a:latin typeface="Arial Black"/>
              </a:defRPr>
            </a:pPr>
            <a:r>
              <a:t>7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71600" y="1828800"/>
            <a:ext cx="11887200" cy="5029200"/>
          </a:xfrm>
          <a:prstGeom prst="roundRect">
            <a:avLst/>
          </a:prstGeom>
          <a:solidFill>
            <a:srgbClr val="FFF5F0"/>
          </a:solidFill>
          <a:ln w="76200">
            <a:solidFill>
              <a:srgbClr val="FF6B3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2286000" y="2286000"/>
            <a:ext cx="10058400" cy="41148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spcAft>
                <a:spcPts val="2400"/>
              </a:spcAft>
              <a:defRPr sz="4200" b="1">
                <a:solidFill>
                  <a:srgbClr val="FF6B35"/>
                </a:solidFill>
                <a:latin typeface="Arial Black"/>
              </a:defRPr>
            </a:pPr>
            <a:r>
              <a:t>Launch Premium Damage-Free Solution</a:t>
            </a:r>
          </a:p>
          <a:p>
            <a:pPr>
              <a:spcAft>
                <a:spcPts val="800"/>
              </a:spcAft>
              <a:defRPr sz="2400" b="1">
                <a:solidFill>
                  <a:srgbClr val="1C2027"/>
                </a:solidFill>
                <a:latin typeface="Arial"/>
              </a:defRPr>
            </a:pPr>
            <a:r>
              <a:t>TARGET:</a:t>
            </a:r>
          </a:p>
          <a:p>
            <a:pPr>
              <a:spcAft>
                <a:spcPts val="2000"/>
              </a:spcAft>
              <a:defRPr sz="2000">
                <a:solidFill>
                  <a:srgbClr val="3C3C3C"/>
                </a:solidFill>
                <a:latin typeface="Arial"/>
              </a:defRPr>
            </a:pPr>
            <a:r>
              <a:t>Home Depot/Lowe's premium buyers (33% of market, quality-focused)</a:t>
            </a:r>
          </a:p>
          <a:p>
            <a:pPr>
              <a:spcAft>
                <a:spcPts val="800"/>
              </a:spcAft>
              <a:defRPr sz="2400" b="1">
                <a:solidFill>
                  <a:srgbClr val="1C2027"/>
                </a:solidFill>
                <a:latin typeface="Arial"/>
              </a:defRPr>
            </a:pPr>
            <a:r>
              <a:t>DIFFERENTIATION:</a:t>
            </a:r>
          </a:p>
          <a:p>
            <a:pPr>
              <a:spcAft>
                <a:spcPts val="2000"/>
              </a:spcAft>
              <a:defRPr sz="2000">
                <a:solidFill>
                  <a:srgbClr val="3C3C3C"/>
                </a:solidFill>
                <a:latin typeface="Arial"/>
              </a:defRPr>
            </a:pPr>
            <a:r>
              <a:t>Advanced adhesive technology + lifetime warranty + damage-free mounting</a:t>
            </a:r>
          </a:p>
          <a:p>
            <a:pPr>
              <a:spcAft>
                <a:spcPts val="800"/>
              </a:spcAft>
              <a:defRPr sz="2400" b="1">
                <a:solidFill>
                  <a:srgbClr val="1C2027"/>
                </a:solidFill>
                <a:latin typeface="Arial"/>
              </a:defRPr>
            </a:pPr>
            <a:r>
              <a:t>PRICE POINT:</a:t>
            </a:r>
          </a:p>
          <a:p>
            <a:pPr>
              <a:defRPr sz="2000">
                <a:solidFill>
                  <a:srgbClr val="3C3C3C"/>
                </a:solidFill>
                <a:latin typeface="Arial"/>
              </a:defRPr>
            </a:pPr>
            <a:r>
              <a:t>$49-89 range (3-5x mass market, proven acceptable)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" y="7680960"/>
            <a:ext cx="1280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646464"/>
                </a:solidFill>
                <a:latin typeface="Arial"/>
              </a:defRPr>
            </a:pPr>
            <a:r>
              <a:t>Based on synthesis of market, competitive, and consumer insights | See Appendices A1-A6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05840"/>
          </a:xfrm>
          <a:prstGeom prst="rect">
            <a:avLst/>
          </a:prstGeom>
          <a:solidFill>
            <a:srgbClr val="1C20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1005840"/>
            <a:ext cx="14630400" cy="109728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228600"/>
            <a:ext cx="11887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Arial Black"/>
              </a:defRPr>
            </a:pPr>
            <a:r>
              <a:t>NEXT STEPS</a:t>
            </a:r>
          </a:p>
        </p:txBody>
      </p:sp>
      <p:sp>
        <p:nvSpPr>
          <p:cNvPr id="5" name="Oval 4"/>
          <p:cNvSpPr/>
          <p:nvPr/>
        </p:nvSpPr>
        <p:spPr>
          <a:xfrm>
            <a:off x="13258800" y="228600"/>
            <a:ext cx="548640" cy="548640"/>
          </a:xfrm>
          <a:prstGeom prst="ellipse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258800" y="228600"/>
            <a:ext cx="548640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  <a:latin typeface="Arial Black"/>
              </a:defRPr>
            </a:pPr>
            <a:r>
              <a:t>8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71600" y="2011680"/>
            <a:ext cx="11887200" cy="1463040"/>
          </a:xfrm>
          <a:prstGeom prst="roundRect">
            <a:avLst/>
          </a:prstGeom>
          <a:solidFill>
            <a:srgbClr val="F0F2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828800" y="2377440"/>
            <a:ext cx="731520" cy="731520"/>
          </a:xfrm>
          <a:prstGeom prst="ellipse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828800" y="2377440"/>
            <a:ext cx="731520" cy="7315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  <a:latin typeface="Arial Black"/>
              </a:defRPr>
            </a:pPr>
            <a: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6080" y="2194560"/>
            <a:ext cx="9875520" cy="10972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  <a:defRPr sz="2400" b="1">
                <a:solidFill>
                  <a:srgbClr val="FF6B35"/>
                </a:solidFill>
                <a:latin typeface="Arial Black"/>
              </a:defRPr>
            </a:pPr>
            <a:r>
              <a:t>Product Development</a:t>
            </a:r>
          </a:p>
          <a:p>
            <a:pPr>
              <a:defRPr sz="1800">
                <a:solidFill>
                  <a:srgbClr val="3C3C3C"/>
                </a:solidFill>
                <a:latin typeface="Arial"/>
              </a:defRPr>
            </a:pPr>
            <a:r>
              <a:t>Develop adhesive-based heavy-duty mounting system with damage-free removal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371600" y="3840480"/>
            <a:ext cx="11887200" cy="1463040"/>
          </a:xfrm>
          <a:prstGeom prst="roundRect">
            <a:avLst/>
          </a:prstGeom>
          <a:solidFill>
            <a:srgbClr val="F0F2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828800" y="4206240"/>
            <a:ext cx="731520" cy="731520"/>
          </a:xfrm>
          <a:prstGeom prst="ellipse">
            <a:avLst/>
          </a:prstGeom>
          <a:solidFill>
            <a:srgbClr val="00A8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1828800" y="4206240"/>
            <a:ext cx="731520" cy="7315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  <a:latin typeface="Arial Black"/>
              </a:defRPr>
            </a:pPr>
            <a: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26080" y="4023360"/>
            <a:ext cx="9875520" cy="10972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  <a:defRPr sz="2400" b="1">
                <a:solidFill>
                  <a:srgbClr val="00A8CC"/>
                </a:solidFill>
                <a:latin typeface="Arial Black"/>
              </a:defRPr>
            </a:pPr>
            <a:r>
              <a:t>Channel Strategy</a:t>
            </a:r>
          </a:p>
          <a:p>
            <a:pPr>
              <a:defRPr sz="1800">
                <a:solidFill>
                  <a:srgbClr val="3C3C3C"/>
                </a:solidFill>
                <a:latin typeface="Arial"/>
              </a:defRPr>
            </a:pPr>
            <a:r>
              <a:t>Secure Home Depot/Lowe's placement with exclusive features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371600" y="5669280"/>
            <a:ext cx="11887200" cy="1463040"/>
          </a:xfrm>
          <a:prstGeom prst="roundRect">
            <a:avLst/>
          </a:prstGeom>
          <a:solidFill>
            <a:srgbClr val="F0F2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1828800" y="6035040"/>
            <a:ext cx="731520" cy="731520"/>
          </a:xfrm>
          <a:prstGeom prst="ellipse">
            <a:avLst/>
          </a:prstGeom>
          <a:solidFill>
            <a:srgbClr val="1C20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1828800" y="6035040"/>
            <a:ext cx="731520" cy="7315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  <a:latin typeface="Arial Black"/>
              </a:defRPr>
            </a:pPr>
            <a: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26080" y="5852160"/>
            <a:ext cx="9875520" cy="10972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spcAft>
                <a:spcPts val="600"/>
              </a:spcAft>
              <a:defRPr sz="2400" b="1">
                <a:solidFill>
                  <a:srgbClr val="1C2027"/>
                </a:solidFill>
                <a:latin typeface="Arial Black"/>
              </a:defRPr>
            </a:pPr>
            <a:r>
              <a:t>Launch Plan</a:t>
            </a:r>
          </a:p>
          <a:p>
            <a:pPr>
              <a:defRPr sz="1800">
                <a:solidFill>
                  <a:srgbClr val="3C3C3C"/>
                </a:solidFill>
                <a:latin typeface="Arial"/>
              </a:defRPr>
            </a:pPr>
            <a:r>
              <a:t>Phased rollout: Hero product (0-6 mo), category expansion (7-12 mo)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" y="7680960"/>
            <a:ext cx="1280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646464"/>
                </a:solidFill>
                <a:latin typeface="Arial"/>
              </a:defRPr>
            </a:pPr>
            <a:r>
              <a:t>Detailed roadmap in full report: 03_PRODUCT_DEVELOPMENT_ROADMAP.md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