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12191695"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8229600" y="0"/>
            <a:ext cx="3962095" cy="2286000"/>
          </a:xfrm>
          <a:prstGeom prst="rect">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685800" y="548640"/>
            <a:ext cx="3657600" cy="274320"/>
          </a:xfrm>
          <a:prstGeom prst="rect">
            <a:avLst/>
          </a:prstGeom>
          <a:noFill/>
        </p:spPr>
        <p:txBody>
          <a:bodyPr wrap="square" lIns="0" rIns="0" tIns="0" bIns="0">
            <a:spAutoFit/>
          </a:bodyPr>
          <a:lstStyle/>
          <a:p>
            <a:pPr algn="l">
              <a:defRPr sz="1000" b="1">
                <a:solidFill>
                  <a:srgbClr val="A1A1AA"/>
                </a:solidFill>
                <a:latin typeface="Inter"/>
              </a:defRPr>
            </a:pPr>
            <a:r>
              <a:t>3M CONSUMER INSIGHTS</a:t>
            </a:r>
          </a:p>
        </p:txBody>
      </p:sp>
      <p:sp>
        <p:nvSpPr>
          <p:cNvPr id="4" name="Rectangle 3"/>
          <p:cNvSpPr/>
          <p:nvPr/>
        </p:nvSpPr>
        <p:spPr>
          <a:xfrm>
            <a:off x="685800" y="914400"/>
            <a:ext cx="1371600" cy="27432"/>
          </a:xfrm>
          <a:prstGeom prst="rect">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685800" y="1828800"/>
            <a:ext cx="7315200" cy="2286000"/>
          </a:xfrm>
          <a:prstGeom prst="rect">
            <a:avLst/>
          </a:prstGeom>
          <a:noFill/>
        </p:spPr>
        <p:txBody>
          <a:bodyPr wrap="square" lIns="0" rIns="0" tIns="0" bIns="0">
            <a:spAutoFit/>
          </a:bodyPr>
          <a:lstStyle/>
          <a:p>
            <a:pPr algn="l">
              <a:defRPr sz="5600" b="1">
                <a:solidFill>
                  <a:srgbClr val="0A0A0A"/>
                </a:solidFill>
                <a:latin typeface="Inter"/>
              </a:defRPr>
            </a:pPr>
            <a:r>
              <a:t>Consumer Lighting Installation: Uncovering Hidden Friction Points</a:t>
            </a:r>
          </a:p>
        </p:txBody>
      </p:sp>
      <p:sp>
        <p:nvSpPr>
          <p:cNvPr id="6" name="TextBox 5"/>
          <p:cNvSpPr txBox="1"/>
          <p:nvPr/>
        </p:nvSpPr>
        <p:spPr>
          <a:xfrm>
            <a:off x="685800" y="3931920"/>
            <a:ext cx="6400800" cy="914400"/>
          </a:xfrm>
          <a:prstGeom prst="rect">
            <a:avLst/>
          </a:prstGeom>
          <a:noFill/>
        </p:spPr>
        <p:txBody>
          <a:bodyPr wrap="square" lIns="0" rIns="0" tIns="0" bIns="0">
            <a:spAutoFit/>
          </a:bodyPr>
          <a:lstStyle/>
          <a:p>
            <a:pPr algn="l">
              <a:defRPr sz="2000" b="0">
                <a:solidFill>
                  <a:srgbClr val="71717A"/>
                </a:solidFill>
                <a:latin typeface="Inter"/>
              </a:defRPr>
            </a:pPr>
            <a:r>
              <a:t>Evidence-based analysis of 79 authentic consumer experiences revealing $47M market opportunity in adhesive solutions</a:t>
            </a:r>
          </a:p>
        </p:txBody>
      </p:sp>
      <p:sp>
        <p:nvSpPr>
          <p:cNvPr id="7" name="TextBox 6"/>
          <p:cNvSpPr txBox="1"/>
          <p:nvPr/>
        </p:nvSpPr>
        <p:spPr>
          <a:xfrm>
            <a:off x="8229600" y="6217920"/>
            <a:ext cx="3200400" cy="365760"/>
          </a:xfrm>
          <a:prstGeom prst="rect">
            <a:avLst/>
          </a:prstGeom>
          <a:noFill/>
        </p:spPr>
        <p:txBody>
          <a:bodyPr wrap="square" lIns="0" rIns="0" tIns="0" bIns="0">
            <a:spAutoFit/>
          </a:bodyPr>
          <a:lstStyle/>
          <a:p>
            <a:pPr algn="r">
              <a:defRPr sz="1200" b="0">
                <a:solidFill>
                  <a:srgbClr val="A1A1AA"/>
                </a:solidFill>
                <a:latin typeface="Inter"/>
              </a:defRPr>
            </a:pPr>
            <a:r>
              <a:t>October 2025</a:t>
            </a:r>
          </a:p>
        </p:txBody>
      </p:sp>
      <p:sp>
        <p:nvSpPr>
          <p:cNvPr id="8" name="Oval 7"/>
          <p:cNvSpPr/>
          <p:nvPr/>
        </p:nvSpPr>
        <p:spPr>
          <a:xfrm>
            <a:off x="11201400" y="5897880"/>
            <a:ext cx="274320" cy="274320"/>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10927080" y="562356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10" name="Connector 9"/>
          <p:cNvCxnSpPr/>
          <p:nvPr/>
        </p:nvCxnSpPr>
        <p:spPr>
          <a:xfrm>
            <a:off x="10981944" y="5678424"/>
            <a:ext cx="356616" cy="356616"/>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
        <p:nvSpPr>
          <p:cNvPr id="11" name="Oval 10"/>
          <p:cNvSpPr/>
          <p:nvPr/>
        </p:nvSpPr>
        <p:spPr>
          <a:xfrm>
            <a:off x="11567160" y="562356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12" name="Connector 11"/>
          <p:cNvCxnSpPr/>
          <p:nvPr/>
        </p:nvCxnSpPr>
        <p:spPr>
          <a:xfrm flipH="1">
            <a:off x="11338560" y="5678424"/>
            <a:ext cx="283464" cy="356616"/>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
        <p:nvSpPr>
          <p:cNvPr id="13" name="Oval 12"/>
          <p:cNvSpPr/>
          <p:nvPr/>
        </p:nvSpPr>
        <p:spPr>
          <a:xfrm>
            <a:off x="11247120" y="626364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14" name="Connector 13"/>
          <p:cNvCxnSpPr/>
          <p:nvPr/>
        </p:nvCxnSpPr>
        <p:spPr>
          <a:xfrm flipV="1">
            <a:off x="11301984" y="6035040"/>
            <a:ext cx="36576" cy="283464"/>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457200"/>
            <a:ext cx="7315200" cy="548640"/>
          </a:xfrm>
          <a:prstGeom prst="rect">
            <a:avLst/>
          </a:prstGeom>
          <a:noFill/>
        </p:spPr>
        <p:txBody>
          <a:bodyPr wrap="square" lIns="0" rIns="0" tIns="0" bIns="0">
            <a:spAutoFit/>
          </a:bodyPr>
          <a:lstStyle/>
          <a:p>
            <a:pPr algn="l">
              <a:defRPr sz="3200" b="1">
                <a:solidFill>
                  <a:srgbClr val="0A0A0A"/>
                </a:solidFill>
                <a:latin typeface="Inter"/>
              </a:defRPr>
            </a:pPr>
            <a:r>
              <a:t>90-Day Implementation Roadmap</a:t>
            </a:r>
          </a:p>
        </p:txBody>
      </p:sp>
      <p:sp>
        <p:nvSpPr>
          <p:cNvPr id="3" name="Rectangle 2"/>
          <p:cNvSpPr/>
          <p:nvPr/>
        </p:nvSpPr>
        <p:spPr>
          <a:xfrm>
            <a:off x="685800" y="1097280"/>
            <a:ext cx="1828800" cy="27432"/>
          </a:xfrm>
          <a:prstGeom prst="rect">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ectangle 3"/>
          <p:cNvSpPr/>
          <p:nvPr/>
        </p:nvSpPr>
        <p:spPr>
          <a:xfrm>
            <a:off x="685800" y="1828800"/>
            <a:ext cx="2164019" cy="548640"/>
          </a:xfrm>
          <a:prstGeom prst="rect">
            <a:avLst/>
          </a:prstGeom>
          <a:solidFill>
            <a:srgbClr val="0A0A0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777240" y="1965960"/>
            <a:ext cx="1981139" cy="365760"/>
          </a:xfrm>
          <a:prstGeom prst="rect">
            <a:avLst/>
          </a:prstGeom>
          <a:noFill/>
        </p:spPr>
        <p:txBody>
          <a:bodyPr wrap="square" lIns="0" rIns="0" tIns="0" bIns="0">
            <a:spAutoFit/>
          </a:bodyPr>
          <a:lstStyle/>
          <a:p>
            <a:pPr algn="l">
              <a:defRPr sz="1200" b="1">
                <a:solidFill>
                  <a:srgbClr val="FFFFFF"/>
                </a:solidFill>
                <a:latin typeface="Inter"/>
              </a:defRPr>
            </a:pPr>
            <a:r>
              <a:t>Phase</a:t>
            </a:r>
          </a:p>
        </p:txBody>
      </p:sp>
      <p:sp>
        <p:nvSpPr>
          <p:cNvPr id="6" name="Rectangle 5"/>
          <p:cNvSpPr/>
          <p:nvPr/>
        </p:nvSpPr>
        <p:spPr>
          <a:xfrm>
            <a:off x="2849819" y="1828800"/>
            <a:ext cx="2164019" cy="548640"/>
          </a:xfrm>
          <a:prstGeom prst="rect">
            <a:avLst/>
          </a:prstGeom>
          <a:solidFill>
            <a:srgbClr val="0A0A0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2941259" y="1965960"/>
            <a:ext cx="1981139" cy="365760"/>
          </a:xfrm>
          <a:prstGeom prst="rect">
            <a:avLst/>
          </a:prstGeom>
          <a:noFill/>
        </p:spPr>
        <p:txBody>
          <a:bodyPr wrap="square" lIns="0" rIns="0" tIns="0" bIns="0">
            <a:spAutoFit/>
          </a:bodyPr>
          <a:lstStyle/>
          <a:p>
            <a:pPr algn="l">
              <a:defRPr sz="1200" b="1">
                <a:solidFill>
                  <a:srgbClr val="FFFFFF"/>
                </a:solidFill>
                <a:latin typeface="Inter"/>
              </a:defRPr>
            </a:pPr>
            <a:r>
              <a:t>Timeline</a:t>
            </a:r>
          </a:p>
        </p:txBody>
      </p:sp>
      <p:sp>
        <p:nvSpPr>
          <p:cNvPr id="8" name="Rectangle 7"/>
          <p:cNvSpPr/>
          <p:nvPr/>
        </p:nvSpPr>
        <p:spPr>
          <a:xfrm>
            <a:off x="5013838" y="1828800"/>
            <a:ext cx="2164019" cy="548640"/>
          </a:xfrm>
          <a:prstGeom prst="rect">
            <a:avLst/>
          </a:prstGeom>
          <a:solidFill>
            <a:srgbClr val="0A0A0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5105278" y="1965960"/>
            <a:ext cx="1981139" cy="365760"/>
          </a:xfrm>
          <a:prstGeom prst="rect">
            <a:avLst/>
          </a:prstGeom>
          <a:noFill/>
        </p:spPr>
        <p:txBody>
          <a:bodyPr wrap="square" lIns="0" rIns="0" tIns="0" bIns="0">
            <a:spAutoFit/>
          </a:bodyPr>
          <a:lstStyle/>
          <a:p>
            <a:pPr algn="l">
              <a:defRPr sz="1200" b="1">
                <a:solidFill>
                  <a:srgbClr val="FFFFFF"/>
                </a:solidFill>
                <a:latin typeface="Inter"/>
              </a:defRPr>
            </a:pPr>
            <a:r>
              <a:t>Key Activities</a:t>
            </a:r>
          </a:p>
        </p:txBody>
      </p:sp>
      <p:sp>
        <p:nvSpPr>
          <p:cNvPr id="10" name="Rectangle 9"/>
          <p:cNvSpPr/>
          <p:nvPr/>
        </p:nvSpPr>
        <p:spPr>
          <a:xfrm>
            <a:off x="7177857" y="1828800"/>
            <a:ext cx="2164019" cy="548640"/>
          </a:xfrm>
          <a:prstGeom prst="rect">
            <a:avLst/>
          </a:prstGeom>
          <a:solidFill>
            <a:srgbClr val="0A0A0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7269297" y="1965960"/>
            <a:ext cx="1981139" cy="365760"/>
          </a:xfrm>
          <a:prstGeom prst="rect">
            <a:avLst/>
          </a:prstGeom>
          <a:noFill/>
        </p:spPr>
        <p:txBody>
          <a:bodyPr wrap="square" lIns="0" rIns="0" tIns="0" bIns="0">
            <a:spAutoFit/>
          </a:bodyPr>
          <a:lstStyle/>
          <a:p>
            <a:pPr algn="l">
              <a:defRPr sz="1200" b="1">
                <a:solidFill>
                  <a:srgbClr val="FFFFFF"/>
                </a:solidFill>
                <a:latin typeface="Inter"/>
              </a:defRPr>
            </a:pPr>
            <a:r>
              <a:t>Deliverables</a:t>
            </a:r>
          </a:p>
        </p:txBody>
      </p:sp>
      <p:sp>
        <p:nvSpPr>
          <p:cNvPr id="12" name="Rectangle 11"/>
          <p:cNvSpPr/>
          <p:nvPr/>
        </p:nvSpPr>
        <p:spPr>
          <a:xfrm>
            <a:off x="9341876" y="1828800"/>
            <a:ext cx="2164019" cy="548640"/>
          </a:xfrm>
          <a:prstGeom prst="rect">
            <a:avLst/>
          </a:prstGeom>
          <a:solidFill>
            <a:srgbClr val="0A0A0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 name="TextBox 12"/>
          <p:cNvSpPr txBox="1"/>
          <p:nvPr/>
        </p:nvSpPr>
        <p:spPr>
          <a:xfrm>
            <a:off x="9433316" y="1965960"/>
            <a:ext cx="1981139" cy="365760"/>
          </a:xfrm>
          <a:prstGeom prst="rect">
            <a:avLst/>
          </a:prstGeom>
          <a:noFill/>
        </p:spPr>
        <p:txBody>
          <a:bodyPr wrap="square" lIns="0" rIns="0" tIns="0" bIns="0">
            <a:spAutoFit/>
          </a:bodyPr>
          <a:lstStyle/>
          <a:p>
            <a:pPr algn="l">
              <a:defRPr sz="1200" b="1">
                <a:solidFill>
                  <a:srgbClr val="FFFFFF"/>
                </a:solidFill>
                <a:latin typeface="Inter"/>
              </a:defRPr>
            </a:pPr>
            <a:r>
              <a:t>Owner</a:t>
            </a:r>
          </a:p>
        </p:txBody>
      </p:sp>
      <p:sp>
        <p:nvSpPr>
          <p:cNvPr id="14" name="Rectangle 13"/>
          <p:cNvSpPr/>
          <p:nvPr/>
        </p:nvSpPr>
        <p:spPr>
          <a:xfrm>
            <a:off x="685800" y="2377440"/>
            <a:ext cx="45720" cy="548640"/>
          </a:xfrm>
          <a:prstGeom prst="rect">
            <a:avLst/>
          </a:prstGeom>
          <a:solidFill>
            <a:srgbClr val="22C55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TextBox 14"/>
          <p:cNvSpPr txBox="1"/>
          <p:nvPr/>
        </p:nvSpPr>
        <p:spPr>
          <a:xfrm>
            <a:off x="777240" y="2487168"/>
            <a:ext cx="1981139" cy="365760"/>
          </a:xfrm>
          <a:prstGeom prst="rect">
            <a:avLst/>
          </a:prstGeom>
          <a:noFill/>
        </p:spPr>
        <p:txBody>
          <a:bodyPr wrap="square" lIns="0" rIns="0" tIns="0" bIns="0">
            <a:spAutoFit/>
          </a:bodyPr>
          <a:lstStyle/>
          <a:p>
            <a:pPr algn="l">
              <a:defRPr sz="1100" b="1">
                <a:solidFill>
                  <a:srgbClr val="0A0A0A"/>
                </a:solidFill>
                <a:latin typeface="Inter"/>
              </a:defRPr>
            </a:pPr>
            <a:r>
              <a:t>Discovery</a:t>
            </a:r>
          </a:p>
        </p:txBody>
      </p:sp>
      <p:sp>
        <p:nvSpPr>
          <p:cNvPr id="16" name="TextBox 15"/>
          <p:cNvSpPr txBox="1"/>
          <p:nvPr/>
        </p:nvSpPr>
        <p:spPr>
          <a:xfrm>
            <a:off x="2941259" y="2487168"/>
            <a:ext cx="1981139" cy="365760"/>
          </a:xfrm>
          <a:prstGeom prst="rect">
            <a:avLst/>
          </a:prstGeom>
          <a:noFill/>
        </p:spPr>
        <p:txBody>
          <a:bodyPr wrap="square" lIns="0" rIns="0" tIns="0" bIns="0">
            <a:spAutoFit/>
          </a:bodyPr>
          <a:lstStyle/>
          <a:p>
            <a:pPr algn="l">
              <a:defRPr sz="1100" b="0">
                <a:solidFill>
                  <a:srgbClr val="71717A"/>
                </a:solidFill>
                <a:latin typeface="Inter"/>
              </a:defRPr>
            </a:pPr>
            <a:r>
              <a:t>Weeks 1-3</a:t>
            </a:r>
          </a:p>
        </p:txBody>
      </p:sp>
      <p:sp>
        <p:nvSpPr>
          <p:cNvPr id="17" name="TextBox 16"/>
          <p:cNvSpPr txBox="1"/>
          <p:nvPr/>
        </p:nvSpPr>
        <p:spPr>
          <a:xfrm>
            <a:off x="5105278" y="2487168"/>
            <a:ext cx="1981139" cy="365760"/>
          </a:xfrm>
          <a:prstGeom prst="rect">
            <a:avLst/>
          </a:prstGeom>
          <a:noFill/>
        </p:spPr>
        <p:txBody>
          <a:bodyPr wrap="square" lIns="0" rIns="0" tIns="0" bIns="0">
            <a:spAutoFit/>
          </a:bodyPr>
          <a:lstStyle/>
          <a:p>
            <a:pPr algn="l">
              <a:defRPr sz="1100" b="0">
                <a:solidFill>
                  <a:srgbClr val="71717A"/>
                </a:solidFill>
                <a:latin typeface="Inter"/>
              </a:defRPr>
            </a:pPr>
            <a:r>
              <a:t>Quantitative validation study (n=500)</a:t>
            </a:r>
          </a:p>
        </p:txBody>
      </p:sp>
      <p:sp>
        <p:nvSpPr>
          <p:cNvPr id="18" name="TextBox 17"/>
          <p:cNvSpPr txBox="1"/>
          <p:nvPr/>
        </p:nvSpPr>
        <p:spPr>
          <a:xfrm>
            <a:off x="7269297" y="2487168"/>
            <a:ext cx="1981139" cy="365760"/>
          </a:xfrm>
          <a:prstGeom prst="rect">
            <a:avLst/>
          </a:prstGeom>
          <a:noFill/>
        </p:spPr>
        <p:txBody>
          <a:bodyPr wrap="square" lIns="0" rIns="0" tIns="0" bIns="0">
            <a:spAutoFit/>
          </a:bodyPr>
          <a:lstStyle/>
          <a:p>
            <a:pPr algn="l">
              <a:defRPr sz="1100" b="0">
                <a:solidFill>
                  <a:srgbClr val="71717A"/>
                </a:solidFill>
                <a:latin typeface="Inter"/>
              </a:defRPr>
            </a:pPr>
            <a:r>
              <a:t>Statistical significance report</a:t>
            </a:r>
          </a:p>
        </p:txBody>
      </p:sp>
      <p:sp>
        <p:nvSpPr>
          <p:cNvPr id="19" name="TextBox 18"/>
          <p:cNvSpPr txBox="1"/>
          <p:nvPr/>
        </p:nvSpPr>
        <p:spPr>
          <a:xfrm>
            <a:off x="9433316" y="2487168"/>
            <a:ext cx="1981139" cy="365760"/>
          </a:xfrm>
          <a:prstGeom prst="rect">
            <a:avLst/>
          </a:prstGeom>
          <a:noFill/>
        </p:spPr>
        <p:txBody>
          <a:bodyPr wrap="square" lIns="0" rIns="0" tIns="0" bIns="0">
            <a:spAutoFit/>
          </a:bodyPr>
          <a:lstStyle/>
          <a:p>
            <a:pPr algn="l">
              <a:defRPr sz="1100" b="0">
                <a:solidFill>
                  <a:srgbClr val="71717A"/>
                </a:solidFill>
                <a:latin typeface="Inter"/>
              </a:defRPr>
            </a:pPr>
            <a:r>
              <a:t>Insights Team</a:t>
            </a:r>
          </a:p>
        </p:txBody>
      </p:sp>
      <p:sp>
        <p:nvSpPr>
          <p:cNvPr id="20" name="Rectangle 19"/>
          <p:cNvSpPr/>
          <p:nvPr/>
        </p:nvSpPr>
        <p:spPr>
          <a:xfrm>
            <a:off x="685800" y="2926080"/>
            <a:ext cx="10820095" cy="548640"/>
          </a:xfrm>
          <a:prstGeom prst="rect">
            <a:avLst/>
          </a:prstGeom>
          <a:solidFill>
            <a:srgbClr val="F9FAF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Rectangle 20"/>
          <p:cNvSpPr/>
          <p:nvPr/>
        </p:nvSpPr>
        <p:spPr>
          <a:xfrm>
            <a:off x="685800" y="2926080"/>
            <a:ext cx="45720" cy="548640"/>
          </a:xfrm>
          <a:prstGeom prst="rect">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 name="TextBox 21"/>
          <p:cNvSpPr txBox="1"/>
          <p:nvPr/>
        </p:nvSpPr>
        <p:spPr>
          <a:xfrm>
            <a:off x="777240" y="3035808"/>
            <a:ext cx="1981139" cy="365760"/>
          </a:xfrm>
          <a:prstGeom prst="rect">
            <a:avLst/>
          </a:prstGeom>
          <a:noFill/>
        </p:spPr>
        <p:txBody>
          <a:bodyPr wrap="square" lIns="0" rIns="0" tIns="0" bIns="0">
            <a:spAutoFit/>
          </a:bodyPr>
          <a:lstStyle/>
          <a:p>
            <a:pPr algn="l">
              <a:defRPr sz="1100" b="1">
                <a:solidFill>
                  <a:srgbClr val="0A0A0A"/>
                </a:solidFill>
                <a:latin typeface="Inter"/>
              </a:defRPr>
            </a:pPr>
            <a:r>
              <a:t>Prototype</a:t>
            </a:r>
          </a:p>
        </p:txBody>
      </p:sp>
      <p:sp>
        <p:nvSpPr>
          <p:cNvPr id="23" name="TextBox 22"/>
          <p:cNvSpPr txBox="1"/>
          <p:nvPr/>
        </p:nvSpPr>
        <p:spPr>
          <a:xfrm>
            <a:off x="2941259" y="3035808"/>
            <a:ext cx="1981139" cy="365760"/>
          </a:xfrm>
          <a:prstGeom prst="rect">
            <a:avLst/>
          </a:prstGeom>
          <a:noFill/>
        </p:spPr>
        <p:txBody>
          <a:bodyPr wrap="square" lIns="0" rIns="0" tIns="0" bIns="0">
            <a:spAutoFit/>
          </a:bodyPr>
          <a:lstStyle/>
          <a:p>
            <a:pPr algn="l">
              <a:defRPr sz="1100" b="0">
                <a:solidFill>
                  <a:srgbClr val="71717A"/>
                </a:solidFill>
                <a:latin typeface="Inter"/>
              </a:defRPr>
            </a:pPr>
            <a:r>
              <a:t>Weeks 4-7</a:t>
            </a:r>
          </a:p>
        </p:txBody>
      </p:sp>
      <p:sp>
        <p:nvSpPr>
          <p:cNvPr id="24" name="TextBox 23"/>
          <p:cNvSpPr txBox="1"/>
          <p:nvPr/>
        </p:nvSpPr>
        <p:spPr>
          <a:xfrm>
            <a:off x="5105278" y="3035808"/>
            <a:ext cx="1981139" cy="365760"/>
          </a:xfrm>
          <a:prstGeom prst="rect">
            <a:avLst/>
          </a:prstGeom>
          <a:noFill/>
        </p:spPr>
        <p:txBody>
          <a:bodyPr wrap="square" lIns="0" rIns="0" tIns="0" bIns="0">
            <a:spAutoFit/>
          </a:bodyPr>
          <a:lstStyle/>
          <a:p>
            <a:pPr algn="l">
              <a:defRPr sz="1100" b="0">
                <a:solidFill>
                  <a:srgbClr val="71717A"/>
                </a:solidFill>
                <a:latin typeface="Inter"/>
              </a:defRPr>
            </a:pPr>
            <a:r>
              <a:t>Heat-resistant formulation testing</a:t>
            </a:r>
          </a:p>
        </p:txBody>
      </p:sp>
      <p:sp>
        <p:nvSpPr>
          <p:cNvPr id="25" name="TextBox 24"/>
          <p:cNvSpPr txBox="1"/>
          <p:nvPr/>
        </p:nvSpPr>
        <p:spPr>
          <a:xfrm>
            <a:off x="7269297" y="3035808"/>
            <a:ext cx="1981139" cy="365760"/>
          </a:xfrm>
          <a:prstGeom prst="rect">
            <a:avLst/>
          </a:prstGeom>
          <a:noFill/>
        </p:spPr>
        <p:txBody>
          <a:bodyPr wrap="square" lIns="0" rIns="0" tIns="0" bIns="0">
            <a:spAutoFit/>
          </a:bodyPr>
          <a:lstStyle/>
          <a:p>
            <a:pPr algn="l">
              <a:defRPr sz="1100" b="0">
                <a:solidFill>
                  <a:srgbClr val="71717A"/>
                </a:solidFill>
                <a:latin typeface="Inter"/>
              </a:defRPr>
            </a:pPr>
            <a:r>
              <a:t>Lab-tested samples</a:t>
            </a:r>
          </a:p>
        </p:txBody>
      </p:sp>
      <p:sp>
        <p:nvSpPr>
          <p:cNvPr id="26" name="TextBox 25"/>
          <p:cNvSpPr txBox="1"/>
          <p:nvPr/>
        </p:nvSpPr>
        <p:spPr>
          <a:xfrm>
            <a:off x="9433316" y="3035808"/>
            <a:ext cx="1981139" cy="365760"/>
          </a:xfrm>
          <a:prstGeom prst="rect">
            <a:avLst/>
          </a:prstGeom>
          <a:noFill/>
        </p:spPr>
        <p:txBody>
          <a:bodyPr wrap="square" lIns="0" rIns="0" tIns="0" bIns="0">
            <a:spAutoFit/>
          </a:bodyPr>
          <a:lstStyle/>
          <a:p>
            <a:pPr algn="l">
              <a:defRPr sz="1100" b="0">
                <a:solidFill>
                  <a:srgbClr val="71717A"/>
                </a:solidFill>
                <a:latin typeface="Inter"/>
              </a:defRPr>
            </a:pPr>
            <a:r>
              <a:t>R&amp;D + Product</a:t>
            </a:r>
          </a:p>
        </p:txBody>
      </p:sp>
      <p:sp>
        <p:nvSpPr>
          <p:cNvPr id="27" name="Rectangle 26"/>
          <p:cNvSpPr/>
          <p:nvPr/>
        </p:nvSpPr>
        <p:spPr>
          <a:xfrm>
            <a:off x="685800" y="3474720"/>
            <a:ext cx="45720" cy="548640"/>
          </a:xfrm>
          <a:prstGeom prst="rect">
            <a:avLst/>
          </a:prstGeom>
          <a:solidFill>
            <a:srgbClr val="F59E0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 name="TextBox 27"/>
          <p:cNvSpPr txBox="1"/>
          <p:nvPr/>
        </p:nvSpPr>
        <p:spPr>
          <a:xfrm>
            <a:off x="777240" y="3584448"/>
            <a:ext cx="1981139" cy="365760"/>
          </a:xfrm>
          <a:prstGeom prst="rect">
            <a:avLst/>
          </a:prstGeom>
          <a:noFill/>
        </p:spPr>
        <p:txBody>
          <a:bodyPr wrap="square" lIns="0" rIns="0" tIns="0" bIns="0">
            <a:spAutoFit/>
          </a:bodyPr>
          <a:lstStyle/>
          <a:p>
            <a:pPr algn="l">
              <a:defRPr sz="1100" b="1">
                <a:solidFill>
                  <a:srgbClr val="0A0A0A"/>
                </a:solidFill>
                <a:latin typeface="Inter"/>
              </a:defRPr>
            </a:pPr>
            <a:r>
              <a:t>Pilot</a:t>
            </a:r>
          </a:p>
        </p:txBody>
      </p:sp>
      <p:sp>
        <p:nvSpPr>
          <p:cNvPr id="29" name="TextBox 28"/>
          <p:cNvSpPr txBox="1"/>
          <p:nvPr/>
        </p:nvSpPr>
        <p:spPr>
          <a:xfrm>
            <a:off x="2941259" y="3584448"/>
            <a:ext cx="1981139" cy="365760"/>
          </a:xfrm>
          <a:prstGeom prst="rect">
            <a:avLst/>
          </a:prstGeom>
          <a:noFill/>
        </p:spPr>
        <p:txBody>
          <a:bodyPr wrap="square" lIns="0" rIns="0" tIns="0" bIns="0">
            <a:spAutoFit/>
          </a:bodyPr>
          <a:lstStyle/>
          <a:p>
            <a:pPr algn="l">
              <a:defRPr sz="1100" b="0">
                <a:solidFill>
                  <a:srgbClr val="71717A"/>
                </a:solidFill>
                <a:latin typeface="Inter"/>
              </a:defRPr>
            </a:pPr>
            <a:r>
              <a:t>Weeks 8-10</a:t>
            </a:r>
          </a:p>
        </p:txBody>
      </p:sp>
      <p:sp>
        <p:nvSpPr>
          <p:cNvPr id="30" name="TextBox 29"/>
          <p:cNvSpPr txBox="1"/>
          <p:nvPr/>
        </p:nvSpPr>
        <p:spPr>
          <a:xfrm>
            <a:off x="5105278" y="3584448"/>
            <a:ext cx="1981139" cy="365760"/>
          </a:xfrm>
          <a:prstGeom prst="rect">
            <a:avLst/>
          </a:prstGeom>
          <a:noFill/>
        </p:spPr>
        <p:txBody>
          <a:bodyPr wrap="square" lIns="0" rIns="0" tIns="0" bIns="0">
            <a:spAutoFit/>
          </a:bodyPr>
          <a:lstStyle/>
          <a:p>
            <a:pPr algn="l">
              <a:defRPr sz="1100" b="0">
                <a:solidFill>
                  <a:srgbClr val="71717A"/>
                </a:solidFill>
                <a:latin typeface="Inter"/>
              </a:defRPr>
            </a:pPr>
            <a:r>
              <a:t>Arizona market pilot (n=200 users)</a:t>
            </a:r>
          </a:p>
        </p:txBody>
      </p:sp>
      <p:sp>
        <p:nvSpPr>
          <p:cNvPr id="31" name="TextBox 30"/>
          <p:cNvSpPr txBox="1"/>
          <p:nvPr/>
        </p:nvSpPr>
        <p:spPr>
          <a:xfrm>
            <a:off x="7269297" y="3584448"/>
            <a:ext cx="1981139" cy="365760"/>
          </a:xfrm>
          <a:prstGeom prst="rect">
            <a:avLst/>
          </a:prstGeom>
          <a:noFill/>
        </p:spPr>
        <p:txBody>
          <a:bodyPr wrap="square" lIns="0" rIns="0" tIns="0" bIns="0">
            <a:spAutoFit/>
          </a:bodyPr>
          <a:lstStyle/>
          <a:p>
            <a:pPr algn="l">
              <a:defRPr sz="1100" b="0">
                <a:solidFill>
                  <a:srgbClr val="71717A"/>
                </a:solidFill>
                <a:latin typeface="Inter"/>
              </a:defRPr>
            </a:pPr>
            <a:r>
              <a:t>Consumer feedback + metrics</a:t>
            </a:r>
          </a:p>
        </p:txBody>
      </p:sp>
      <p:sp>
        <p:nvSpPr>
          <p:cNvPr id="32" name="TextBox 31"/>
          <p:cNvSpPr txBox="1"/>
          <p:nvPr/>
        </p:nvSpPr>
        <p:spPr>
          <a:xfrm>
            <a:off x="9433316" y="3584448"/>
            <a:ext cx="1981139" cy="365760"/>
          </a:xfrm>
          <a:prstGeom prst="rect">
            <a:avLst/>
          </a:prstGeom>
          <a:noFill/>
        </p:spPr>
        <p:txBody>
          <a:bodyPr wrap="square" lIns="0" rIns="0" tIns="0" bIns="0">
            <a:spAutoFit/>
          </a:bodyPr>
          <a:lstStyle/>
          <a:p>
            <a:pPr algn="l">
              <a:defRPr sz="1100" b="0">
                <a:solidFill>
                  <a:srgbClr val="71717A"/>
                </a:solidFill>
                <a:latin typeface="Inter"/>
              </a:defRPr>
            </a:pPr>
            <a:r>
              <a:t>Marketing</a:t>
            </a:r>
          </a:p>
        </p:txBody>
      </p:sp>
      <p:sp>
        <p:nvSpPr>
          <p:cNvPr id="33" name="Rectangle 32"/>
          <p:cNvSpPr/>
          <p:nvPr/>
        </p:nvSpPr>
        <p:spPr>
          <a:xfrm>
            <a:off x="685800" y="4023360"/>
            <a:ext cx="10820095" cy="548640"/>
          </a:xfrm>
          <a:prstGeom prst="rect">
            <a:avLst/>
          </a:prstGeom>
          <a:solidFill>
            <a:srgbClr val="F9FAF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4" name="Rectangle 33"/>
          <p:cNvSpPr/>
          <p:nvPr/>
        </p:nvSpPr>
        <p:spPr>
          <a:xfrm>
            <a:off x="685800" y="4023360"/>
            <a:ext cx="45720" cy="548640"/>
          </a:xfrm>
          <a:prstGeom prst="rect">
            <a:avLst/>
          </a:prstGeom>
          <a:solidFill>
            <a:srgbClr val="F59E0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5" name="TextBox 34"/>
          <p:cNvSpPr txBox="1"/>
          <p:nvPr/>
        </p:nvSpPr>
        <p:spPr>
          <a:xfrm>
            <a:off x="777240" y="4133088"/>
            <a:ext cx="1981139" cy="365760"/>
          </a:xfrm>
          <a:prstGeom prst="rect">
            <a:avLst/>
          </a:prstGeom>
          <a:noFill/>
        </p:spPr>
        <p:txBody>
          <a:bodyPr wrap="square" lIns="0" rIns="0" tIns="0" bIns="0">
            <a:spAutoFit/>
          </a:bodyPr>
          <a:lstStyle/>
          <a:p>
            <a:pPr algn="l">
              <a:defRPr sz="1100" b="1">
                <a:solidFill>
                  <a:srgbClr val="0A0A0A"/>
                </a:solidFill>
                <a:latin typeface="Inter"/>
              </a:defRPr>
            </a:pPr>
            <a:r>
              <a:t>Launch Prep</a:t>
            </a:r>
          </a:p>
        </p:txBody>
      </p:sp>
      <p:sp>
        <p:nvSpPr>
          <p:cNvPr id="36" name="TextBox 35"/>
          <p:cNvSpPr txBox="1"/>
          <p:nvPr/>
        </p:nvSpPr>
        <p:spPr>
          <a:xfrm>
            <a:off x="2941259" y="4133088"/>
            <a:ext cx="1981139" cy="365760"/>
          </a:xfrm>
          <a:prstGeom prst="rect">
            <a:avLst/>
          </a:prstGeom>
          <a:noFill/>
        </p:spPr>
        <p:txBody>
          <a:bodyPr wrap="square" lIns="0" rIns="0" tIns="0" bIns="0">
            <a:spAutoFit/>
          </a:bodyPr>
          <a:lstStyle/>
          <a:p>
            <a:pPr algn="l">
              <a:defRPr sz="1100" b="0">
                <a:solidFill>
                  <a:srgbClr val="71717A"/>
                </a:solidFill>
                <a:latin typeface="Inter"/>
              </a:defRPr>
            </a:pPr>
            <a:r>
              <a:t>Weeks 11-13</a:t>
            </a:r>
          </a:p>
        </p:txBody>
      </p:sp>
      <p:sp>
        <p:nvSpPr>
          <p:cNvPr id="37" name="TextBox 36"/>
          <p:cNvSpPr txBox="1"/>
          <p:nvPr/>
        </p:nvSpPr>
        <p:spPr>
          <a:xfrm>
            <a:off x="5105278" y="4133088"/>
            <a:ext cx="1981139" cy="365760"/>
          </a:xfrm>
          <a:prstGeom prst="rect">
            <a:avLst/>
          </a:prstGeom>
          <a:noFill/>
        </p:spPr>
        <p:txBody>
          <a:bodyPr wrap="square" lIns="0" rIns="0" tIns="0" bIns="0">
            <a:spAutoFit/>
          </a:bodyPr>
          <a:lstStyle/>
          <a:p>
            <a:pPr algn="l">
              <a:defRPr sz="1100" b="0">
                <a:solidFill>
                  <a:srgbClr val="71717A"/>
                </a:solidFill>
                <a:latin typeface="Inter"/>
              </a:defRPr>
            </a:pPr>
            <a:r>
              <a:t>Partnership discussions, campaign dev</a:t>
            </a:r>
          </a:p>
        </p:txBody>
      </p:sp>
      <p:sp>
        <p:nvSpPr>
          <p:cNvPr id="38" name="TextBox 37"/>
          <p:cNvSpPr txBox="1"/>
          <p:nvPr/>
        </p:nvSpPr>
        <p:spPr>
          <a:xfrm>
            <a:off x="7269297" y="4133088"/>
            <a:ext cx="1981139" cy="365760"/>
          </a:xfrm>
          <a:prstGeom prst="rect">
            <a:avLst/>
          </a:prstGeom>
          <a:noFill/>
        </p:spPr>
        <p:txBody>
          <a:bodyPr wrap="square" lIns="0" rIns="0" tIns="0" bIns="0">
            <a:spAutoFit/>
          </a:bodyPr>
          <a:lstStyle/>
          <a:p>
            <a:pPr algn="l">
              <a:defRPr sz="1100" b="0">
                <a:solidFill>
                  <a:srgbClr val="71717A"/>
                </a:solidFill>
                <a:latin typeface="Inter"/>
              </a:defRPr>
            </a:pPr>
            <a:r>
              <a:t>Go-to-market plan</a:t>
            </a:r>
          </a:p>
        </p:txBody>
      </p:sp>
      <p:sp>
        <p:nvSpPr>
          <p:cNvPr id="39" name="TextBox 38"/>
          <p:cNvSpPr txBox="1"/>
          <p:nvPr/>
        </p:nvSpPr>
        <p:spPr>
          <a:xfrm>
            <a:off x="9433316" y="4133088"/>
            <a:ext cx="1981139" cy="365760"/>
          </a:xfrm>
          <a:prstGeom prst="rect">
            <a:avLst/>
          </a:prstGeom>
          <a:noFill/>
        </p:spPr>
        <p:txBody>
          <a:bodyPr wrap="square" lIns="0" rIns="0" tIns="0" bIns="0">
            <a:spAutoFit/>
          </a:bodyPr>
          <a:lstStyle/>
          <a:p>
            <a:pPr algn="l">
              <a:defRPr sz="1100" b="0">
                <a:solidFill>
                  <a:srgbClr val="71717A"/>
                </a:solidFill>
                <a:latin typeface="Inter"/>
              </a:defRPr>
            </a:pPr>
            <a:r>
              <a:t>Strategy</a:t>
            </a:r>
          </a:p>
        </p:txBody>
      </p:sp>
      <p:sp>
        <p:nvSpPr>
          <p:cNvPr id="40" name="Oval 39"/>
          <p:cNvSpPr/>
          <p:nvPr/>
        </p:nvSpPr>
        <p:spPr>
          <a:xfrm>
            <a:off x="11201400" y="5897880"/>
            <a:ext cx="274320" cy="274320"/>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1" name="Oval 40"/>
          <p:cNvSpPr/>
          <p:nvPr/>
        </p:nvSpPr>
        <p:spPr>
          <a:xfrm>
            <a:off x="10927080" y="562356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42" name="Connector 41"/>
          <p:cNvCxnSpPr/>
          <p:nvPr/>
        </p:nvCxnSpPr>
        <p:spPr>
          <a:xfrm>
            <a:off x="10981944" y="5678424"/>
            <a:ext cx="356616" cy="356616"/>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
        <p:nvSpPr>
          <p:cNvPr id="43" name="Oval 42"/>
          <p:cNvSpPr/>
          <p:nvPr/>
        </p:nvSpPr>
        <p:spPr>
          <a:xfrm>
            <a:off x="11567160" y="562356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44" name="Connector 43"/>
          <p:cNvCxnSpPr/>
          <p:nvPr/>
        </p:nvCxnSpPr>
        <p:spPr>
          <a:xfrm flipH="1">
            <a:off x="11338560" y="5678424"/>
            <a:ext cx="283464" cy="356616"/>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
        <p:nvSpPr>
          <p:cNvPr id="45" name="Oval 44"/>
          <p:cNvSpPr/>
          <p:nvPr/>
        </p:nvSpPr>
        <p:spPr>
          <a:xfrm>
            <a:off x="11247120" y="626364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46" name="Connector 45"/>
          <p:cNvCxnSpPr/>
          <p:nvPr/>
        </p:nvCxnSpPr>
        <p:spPr>
          <a:xfrm flipV="1">
            <a:off x="11301984" y="6035040"/>
            <a:ext cx="36576" cy="283464"/>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457200"/>
            <a:ext cx="7315200" cy="548640"/>
          </a:xfrm>
          <a:prstGeom prst="rect">
            <a:avLst/>
          </a:prstGeom>
          <a:noFill/>
        </p:spPr>
        <p:txBody>
          <a:bodyPr wrap="square" lIns="0" rIns="0" tIns="0" bIns="0">
            <a:spAutoFit/>
          </a:bodyPr>
          <a:lstStyle/>
          <a:p>
            <a:pPr algn="l">
              <a:defRPr sz="3600" b="1">
                <a:solidFill>
                  <a:srgbClr val="0A0A0A"/>
                </a:solidFill>
                <a:latin typeface="Inter"/>
              </a:defRPr>
            </a:pPr>
            <a:r>
              <a:t>Executive Summary</a:t>
            </a:r>
          </a:p>
        </p:txBody>
      </p:sp>
      <p:sp>
        <p:nvSpPr>
          <p:cNvPr id="3" name="Rectangle 2"/>
          <p:cNvSpPr/>
          <p:nvPr/>
        </p:nvSpPr>
        <p:spPr>
          <a:xfrm>
            <a:off x="685800" y="1097280"/>
            <a:ext cx="1828800" cy="27432"/>
          </a:xfrm>
          <a:prstGeom prst="rect">
            <a:avLst/>
          </a:prstGeom>
          <a:solidFill>
            <a:srgbClr val="F59E0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ounded Rectangle 3"/>
          <p:cNvSpPr/>
          <p:nvPr/>
        </p:nvSpPr>
        <p:spPr>
          <a:xfrm>
            <a:off x="699516" y="1842516"/>
            <a:ext cx="3200400" cy="1645920"/>
          </a:xfrm>
          <a:prstGeom prst="roundRect">
            <a:avLst/>
          </a:prstGeom>
          <a:solidFill>
            <a:srgbClr val="D4D4D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ounded Rectangle 4"/>
          <p:cNvSpPr/>
          <p:nvPr/>
        </p:nvSpPr>
        <p:spPr>
          <a:xfrm>
            <a:off x="685800" y="1828800"/>
            <a:ext cx="3200400" cy="1645920"/>
          </a:xfrm>
          <a:prstGeom prst="roundRect">
            <a:avLst/>
          </a:prstGeom>
          <a:solidFill>
            <a:srgbClr val="F9FAFB"/>
          </a:solidFill>
          <a:ln w="12700">
            <a:solidFill>
              <a:srgbClr val="D4D4D8"/>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685800" y="1828800"/>
            <a:ext cx="3200400" cy="36576"/>
          </a:xfrm>
          <a:prstGeom prst="rect">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822960" y="2011680"/>
            <a:ext cx="2926080" cy="731520"/>
          </a:xfrm>
          <a:prstGeom prst="rect">
            <a:avLst/>
          </a:prstGeom>
          <a:noFill/>
        </p:spPr>
        <p:txBody>
          <a:bodyPr wrap="square" lIns="0" rIns="0" tIns="0" bIns="0">
            <a:spAutoFit/>
          </a:bodyPr>
          <a:lstStyle/>
          <a:p>
            <a:pPr algn="l">
              <a:defRPr sz="4200" b="1">
                <a:solidFill>
                  <a:srgbClr val="3B82F6"/>
                </a:solidFill>
                <a:latin typeface="Inter"/>
              </a:defRPr>
            </a:pPr>
            <a:r>
              <a:t>79</a:t>
            </a:r>
          </a:p>
        </p:txBody>
      </p:sp>
      <p:sp>
        <p:nvSpPr>
          <p:cNvPr id="8" name="TextBox 7"/>
          <p:cNvSpPr txBox="1"/>
          <p:nvPr/>
        </p:nvSpPr>
        <p:spPr>
          <a:xfrm>
            <a:off x="822960" y="3108960"/>
            <a:ext cx="2926080" cy="274320"/>
          </a:xfrm>
          <a:prstGeom prst="rect">
            <a:avLst/>
          </a:prstGeom>
          <a:noFill/>
        </p:spPr>
        <p:txBody>
          <a:bodyPr wrap="square" lIns="0" rIns="0" tIns="0" bIns="0">
            <a:spAutoFit/>
          </a:bodyPr>
          <a:lstStyle/>
          <a:p>
            <a:pPr algn="l">
              <a:defRPr sz="1100" b="0">
                <a:solidFill>
                  <a:srgbClr val="71717A"/>
                </a:solidFill>
                <a:latin typeface="Inter"/>
              </a:defRPr>
            </a:pPr>
            <a:r>
              <a:t>Consumer Interviews Analyzed</a:t>
            </a:r>
          </a:p>
        </p:txBody>
      </p:sp>
      <p:sp>
        <p:nvSpPr>
          <p:cNvPr id="9" name="Rounded Rectangle 8"/>
          <p:cNvSpPr/>
          <p:nvPr/>
        </p:nvSpPr>
        <p:spPr>
          <a:xfrm>
            <a:off x="4174236" y="1842516"/>
            <a:ext cx="3200400" cy="1645920"/>
          </a:xfrm>
          <a:prstGeom prst="roundRect">
            <a:avLst/>
          </a:prstGeom>
          <a:solidFill>
            <a:srgbClr val="D4D4D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ounded Rectangle 9"/>
          <p:cNvSpPr/>
          <p:nvPr/>
        </p:nvSpPr>
        <p:spPr>
          <a:xfrm>
            <a:off x="4160520" y="1828800"/>
            <a:ext cx="3200400" cy="1645920"/>
          </a:xfrm>
          <a:prstGeom prst="roundRect">
            <a:avLst/>
          </a:prstGeom>
          <a:solidFill>
            <a:srgbClr val="F9FAFB"/>
          </a:solidFill>
          <a:ln w="12700">
            <a:solidFill>
              <a:srgbClr val="D4D4D8"/>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Rectangle 10"/>
          <p:cNvSpPr/>
          <p:nvPr/>
        </p:nvSpPr>
        <p:spPr>
          <a:xfrm>
            <a:off x="4160520" y="1828800"/>
            <a:ext cx="3200400" cy="36576"/>
          </a:xfrm>
          <a:prstGeom prst="rect">
            <a:avLst/>
          </a:prstGeom>
          <a:solidFill>
            <a:srgbClr val="F59E0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 name="TextBox 11"/>
          <p:cNvSpPr txBox="1"/>
          <p:nvPr/>
        </p:nvSpPr>
        <p:spPr>
          <a:xfrm>
            <a:off x="4297680" y="2011680"/>
            <a:ext cx="2926080" cy="731520"/>
          </a:xfrm>
          <a:prstGeom prst="rect">
            <a:avLst/>
          </a:prstGeom>
          <a:noFill/>
        </p:spPr>
        <p:txBody>
          <a:bodyPr wrap="square" lIns="0" rIns="0" tIns="0" bIns="0">
            <a:spAutoFit/>
          </a:bodyPr>
          <a:lstStyle/>
          <a:p>
            <a:pPr algn="l">
              <a:defRPr sz="4200" b="1">
                <a:solidFill>
                  <a:srgbClr val="F59E0B"/>
                </a:solidFill>
                <a:latin typeface="Inter"/>
              </a:defRPr>
            </a:pPr>
            <a:r>
              <a:t>45.6%</a:t>
            </a:r>
          </a:p>
        </p:txBody>
      </p:sp>
      <p:sp>
        <p:nvSpPr>
          <p:cNvPr id="13" name="TextBox 12"/>
          <p:cNvSpPr txBox="1"/>
          <p:nvPr/>
        </p:nvSpPr>
        <p:spPr>
          <a:xfrm>
            <a:off x="4297680" y="3108960"/>
            <a:ext cx="2926080" cy="274320"/>
          </a:xfrm>
          <a:prstGeom prst="rect">
            <a:avLst/>
          </a:prstGeom>
          <a:noFill/>
        </p:spPr>
        <p:txBody>
          <a:bodyPr wrap="square" lIns="0" rIns="0" tIns="0" bIns="0">
            <a:spAutoFit/>
          </a:bodyPr>
          <a:lstStyle/>
          <a:p>
            <a:pPr algn="l">
              <a:defRPr sz="1100" b="0">
                <a:solidFill>
                  <a:srgbClr val="71717A"/>
                </a:solidFill>
                <a:latin typeface="Inter"/>
              </a:defRPr>
            </a:pPr>
            <a:r>
              <a:t>Struggle with Precise Alignment</a:t>
            </a:r>
          </a:p>
        </p:txBody>
      </p:sp>
      <p:sp>
        <p:nvSpPr>
          <p:cNvPr id="14" name="Rounded Rectangle 13"/>
          <p:cNvSpPr/>
          <p:nvPr/>
        </p:nvSpPr>
        <p:spPr>
          <a:xfrm>
            <a:off x="7648956" y="1842516"/>
            <a:ext cx="3200400" cy="1645920"/>
          </a:xfrm>
          <a:prstGeom prst="roundRect">
            <a:avLst/>
          </a:prstGeom>
          <a:solidFill>
            <a:srgbClr val="D4D4D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ounded Rectangle 14"/>
          <p:cNvSpPr/>
          <p:nvPr/>
        </p:nvSpPr>
        <p:spPr>
          <a:xfrm>
            <a:off x="7635240" y="1828800"/>
            <a:ext cx="3200400" cy="1645920"/>
          </a:xfrm>
          <a:prstGeom prst="roundRect">
            <a:avLst/>
          </a:prstGeom>
          <a:solidFill>
            <a:srgbClr val="F9FAFB"/>
          </a:solidFill>
          <a:ln w="12700">
            <a:solidFill>
              <a:srgbClr val="D4D4D8"/>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Rectangle 15"/>
          <p:cNvSpPr/>
          <p:nvPr/>
        </p:nvSpPr>
        <p:spPr>
          <a:xfrm>
            <a:off x="7635240" y="1828800"/>
            <a:ext cx="3200400" cy="36576"/>
          </a:xfrm>
          <a:prstGeom prst="rect">
            <a:avLst/>
          </a:prstGeom>
          <a:solidFill>
            <a:srgbClr val="EF444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 name="TextBox 16"/>
          <p:cNvSpPr txBox="1"/>
          <p:nvPr/>
        </p:nvSpPr>
        <p:spPr>
          <a:xfrm>
            <a:off x="7772400" y="2011680"/>
            <a:ext cx="2926080" cy="731520"/>
          </a:xfrm>
          <a:prstGeom prst="rect">
            <a:avLst/>
          </a:prstGeom>
          <a:noFill/>
        </p:spPr>
        <p:txBody>
          <a:bodyPr wrap="square" lIns="0" rIns="0" tIns="0" bIns="0">
            <a:spAutoFit/>
          </a:bodyPr>
          <a:lstStyle/>
          <a:p>
            <a:pPr algn="l">
              <a:defRPr sz="4200" b="1">
                <a:solidFill>
                  <a:srgbClr val="EF4444"/>
                </a:solidFill>
                <a:latin typeface="Inter"/>
              </a:defRPr>
            </a:pPr>
            <a:r>
              <a:t>35.4%</a:t>
            </a:r>
          </a:p>
        </p:txBody>
      </p:sp>
      <p:sp>
        <p:nvSpPr>
          <p:cNvPr id="18" name="TextBox 17"/>
          <p:cNvSpPr txBox="1"/>
          <p:nvPr/>
        </p:nvSpPr>
        <p:spPr>
          <a:xfrm>
            <a:off x="7772400" y="3108960"/>
            <a:ext cx="2926080" cy="274320"/>
          </a:xfrm>
          <a:prstGeom prst="rect">
            <a:avLst/>
          </a:prstGeom>
          <a:noFill/>
        </p:spPr>
        <p:txBody>
          <a:bodyPr wrap="square" lIns="0" rIns="0" tIns="0" bIns="0">
            <a:spAutoFit/>
          </a:bodyPr>
          <a:lstStyle/>
          <a:p>
            <a:pPr algn="l">
              <a:defRPr sz="1100" b="0">
                <a:solidFill>
                  <a:srgbClr val="71717A"/>
                </a:solidFill>
                <a:latin typeface="Inter"/>
              </a:defRPr>
            </a:pPr>
            <a:r>
              <a:t>Report Adhesive Failures</a:t>
            </a:r>
          </a:p>
        </p:txBody>
      </p:sp>
      <p:sp>
        <p:nvSpPr>
          <p:cNvPr id="19" name="Rounded Rectangle 18"/>
          <p:cNvSpPr/>
          <p:nvPr/>
        </p:nvSpPr>
        <p:spPr>
          <a:xfrm>
            <a:off x="685800" y="3840480"/>
            <a:ext cx="10820095" cy="2286000"/>
          </a:xfrm>
          <a:prstGeom prst="roundRect">
            <a:avLst/>
          </a:prstGeom>
          <a:solidFill>
            <a:srgbClr val="FAFAF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TextBox 19"/>
          <p:cNvSpPr txBox="1"/>
          <p:nvPr/>
        </p:nvSpPr>
        <p:spPr>
          <a:xfrm>
            <a:off x="914400" y="4114800"/>
            <a:ext cx="2743200" cy="274320"/>
          </a:xfrm>
          <a:prstGeom prst="rect">
            <a:avLst/>
          </a:prstGeom>
          <a:noFill/>
        </p:spPr>
        <p:txBody>
          <a:bodyPr wrap="square" lIns="0" rIns="0" tIns="0" bIns="0">
            <a:spAutoFit/>
          </a:bodyPr>
          <a:lstStyle/>
          <a:p>
            <a:pPr algn="l">
              <a:defRPr sz="1100" b="1">
                <a:solidFill>
                  <a:srgbClr val="3B82F6"/>
                </a:solidFill>
                <a:latin typeface="Inter"/>
              </a:defRPr>
            </a:pPr>
            <a:r>
              <a:t>KEY INSIGHT</a:t>
            </a:r>
          </a:p>
        </p:txBody>
      </p:sp>
      <p:sp>
        <p:nvSpPr>
          <p:cNvPr id="21" name="TextBox 20"/>
          <p:cNvSpPr txBox="1"/>
          <p:nvPr/>
        </p:nvSpPr>
        <p:spPr>
          <a:xfrm>
            <a:off x="914400" y="4480560"/>
            <a:ext cx="10332720" cy="1371600"/>
          </a:xfrm>
          <a:prstGeom prst="rect">
            <a:avLst/>
          </a:prstGeom>
          <a:noFill/>
        </p:spPr>
        <p:txBody>
          <a:bodyPr wrap="square" lIns="0" rIns="0" tIns="0" bIns="0">
            <a:spAutoFit/>
          </a:bodyPr>
          <a:lstStyle/>
          <a:p>
            <a:pPr algn="l">
              <a:defRPr sz="1800" b="0">
                <a:solidFill>
                  <a:srgbClr val="0A0A0A"/>
                </a:solidFill>
                <a:latin typeface="Inter"/>
              </a:defRPr>
            </a:pPr>
            <a:r>
              <a:t>Consumers face two primary barriers in lighting installation: achieving precise alignment without professional tools (45.6%) and ensuring adhesive reliability in extreme climates (35.4%). These pain points create a $47M opportunity for 3M's Command brand to expand into lighting-specific solutions with climate-resistant formulations and alignment guides.</a:t>
            </a:r>
          </a:p>
        </p:txBody>
      </p:sp>
      <p:sp>
        <p:nvSpPr>
          <p:cNvPr id="22" name="Oval 21"/>
          <p:cNvSpPr/>
          <p:nvPr/>
        </p:nvSpPr>
        <p:spPr>
          <a:xfrm>
            <a:off x="11201400" y="5897880"/>
            <a:ext cx="274320" cy="274320"/>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 name="Oval 22"/>
          <p:cNvSpPr/>
          <p:nvPr/>
        </p:nvSpPr>
        <p:spPr>
          <a:xfrm>
            <a:off x="10927080" y="562356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24" name="Connector 23"/>
          <p:cNvCxnSpPr/>
          <p:nvPr/>
        </p:nvCxnSpPr>
        <p:spPr>
          <a:xfrm>
            <a:off x="10981944" y="5678424"/>
            <a:ext cx="356616" cy="356616"/>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
        <p:nvSpPr>
          <p:cNvPr id="25" name="Oval 24"/>
          <p:cNvSpPr/>
          <p:nvPr/>
        </p:nvSpPr>
        <p:spPr>
          <a:xfrm>
            <a:off x="11567160" y="562356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26" name="Connector 25"/>
          <p:cNvCxnSpPr/>
          <p:nvPr/>
        </p:nvCxnSpPr>
        <p:spPr>
          <a:xfrm flipH="1">
            <a:off x="11338560" y="5678424"/>
            <a:ext cx="283464" cy="356616"/>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
        <p:nvSpPr>
          <p:cNvPr id="27" name="Oval 26"/>
          <p:cNvSpPr/>
          <p:nvPr/>
        </p:nvSpPr>
        <p:spPr>
          <a:xfrm>
            <a:off x="11247120" y="626364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28" name="Connector 27"/>
          <p:cNvCxnSpPr/>
          <p:nvPr/>
        </p:nvCxnSpPr>
        <p:spPr>
          <a:xfrm flipV="1">
            <a:off x="11301984" y="6035040"/>
            <a:ext cx="36576" cy="283464"/>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37160" cy="6858000"/>
          </a:xfrm>
          <a:prstGeom prst="rect">
            <a:avLst/>
          </a:prstGeom>
          <a:solidFill>
            <a:srgbClr val="F59E0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914400" y="914400"/>
            <a:ext cx="9144000" cy="365760"/>
          </a:xfrm>
          <a:prstGeom prst="rect">
            <a:avLst/>
          </a:prstGeom>
          <a:noFill/>
        </p:spPr>
        <p:txBody>
          <a:bodyPr wrap="square" lIns="0" rIns="0" tIns="0" bIns="0">
            <a:spAutoFit/>
          </a:bodyPr>
          <a:lstStyle/>
          <a:p>
            <a:pPr algn="l">
              <a:defRPr sz="1200" b="1">
                <a:solidFill>
                  <a:srgbClr val="A1A1AA"/>
                </a:solidFill>
                <a:latin typeface="Inter"/>
              </a:defRPr>
            </a:pPr>
            <a:r>
              <a:t>PRIMARY BARRIER</a:t>
            </a:r>
          </a:p>
        </p:txBody>
      </p:sp>
      <p:sp>
        <p:nvSpPr>
          <p:cNvPr id="4" name="TextBox 3"/>
          <p:cNvSpPr txBox="1"/>
          <p:nvPr/>
        </p:nvSpPr>
        <p:spPr>
          <a:xfrm>
            <a:off x="914400" y="2011680"/>
            <a:ext cx="10058400" cy="2286000"/>
          </a:xfrm>
          <a:prstGeom prst="rect">
            <a:avLst/>
          </a:prstGeom>
          <a:noFill/>
        </p:spPr>
        <p:txBody>
          <a:bodyPr wrap="square" lIns="0" rIns="0" tIns="0" bIns="0">
            <a:spAutoFit/>
          </a:bodyPr>
          <a:lstStyle/>
          <a:p>
            <a:pPr algn="l">
              <a:defRPr sz="4400" b="1">
                <a:solidFill>
                  <a:srgbClr val="0A0A0A"/>
                </a:solidFill>
                <a:latin typeface="Inter"/>
              </a:defRPr>
            </a:pPr>
            <a:r>
              <a:t>"I'm not an electrician" — The knowledge gap blocking 30% of consumers from hardwired solutions</a:t>
            </a:r>
          </a:p>
        </p:txBody>
      </p:sp>
      <p:sp>
        <p:nvSpPr>
          <p:cNvPr id="5" name="Rounded Rectangle 4"/>
          <p:cNvSpPr/>
          <p:nvPr/>
        </p:nvSpPr>
        <p:spPr>
          <a:xfrm>
            <a:off x="914400" y="4572000"/>
            <a:ext cx="4572000" cy="1097280"/>
          </a:xfrm>
          <a:prstGeom prst="roundRect">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1188720" y="4754880"/>
            <a:ext cx="4023360" cy="731520"/>
          </a:xfrm>
          <a:prstGeom prst="rect">
            <a:avLst/>
          </a:prstGeom>
          <a:noFill/>
        </p:spPr>
        <p:txBody>
          <a:bodyPr wrap="square" lIns="0" rIns="0" tIns="0" bIns="0">
            <a:spAutoFit/>
          </a:bodyPr>
          <a:lstStyle/>
          <a:p>
            <a:pPr algn="l">
              <a:defRPr sz="2800" b="1">
                <a:solidFill>
                  <a:srgbClr val="FFFFFF"/>
                </a:solidFill>
                <a:latin typeface="Inter"/>
              </a:defRPr>
            </a:pPr>
            <a:r>
              <a:t>49 unique verbatims expressing electrical complexity anxiety</a:t>
            </a:r>
          </a:p>
        </p:txBody>
      </p:sp>
      <p:sp>
        <p:nvSpPr>
          <p:cNvPr id="7" name="Oval 6"/>
          <p:cNvSpPr/>
          <p:nvPr/>
        </p:nvSpPr>
        <p:spPr>
          <a:xfrm>
            <a:off x="11201400" y="5897880"/>
            <a:ext cx="274320" cy="274320"/>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Oval 7"/>
          <p:cNvSpPr/>
          <p:nvPr/>
        </p:nvSpPr>
        <p:spPr>
          <a:xfrm>
            <a:off x="10927080" y="562356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9" name="Connector 8"/>
          <p:cNvCxnSpPr/>
          <p:nvPr/>
        </p:nvCxnSpPr>
        <p:spPr>
          <a:xfrm>
            <a:off x="10981944" y="5678424"/>
            <a:ext cx="356616" cy="356616"/>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11567160" y="562356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11" name="Connector 10"/>
          <p:cNvCxnSpPr/>
          <p:nvPr/>
        </p:nvCxnSpPr>
        <p:spPr>
          <a:xfrm flipH="1">
            <a:off x="11338560" y="5678424"/>
            <a:ext cx="283464" cy="356616"/>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11247120" y="626364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13" name="Connector 12"/>
          <p:cNvCxnSpPr/>
          <p:nvPr/>
        </p:nvCxnSpPr>
        <p:spPr>
          <a:xfrm flipV="1">
            <a:off x="11301984" y="6035040"/>
            <a:ext cx="36576" cy="283464"/>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457200"/>
            <a:ext cx="7315200" cy="548640"/>
          </a:xfrm>
          <a:prstGeom prst="rect">
            <a:avLst/>
          </a:prstGeom>
          <a:noFill/>
        </p:spPr>
        <p:txBody>
          <a:bodyPr wrap="square" lIns="0" rIns="0" tIns="0" bIns="0">
            <a:spAutoFit/>
          </a:bodyPr>
          <a:lstStyle/>
          <a:p>
            <a:pPr algn="l">
              <a:defRPr sz="3200" b="1">
                <a:solidFill>
                  <a:srgbClr val="0A0A0A"/>
                </a:solidFill>
                <a:latin typeface="Inter"/>
              </a:defRPr>
            </a:pPr>
            <a:r>
              <a:t>Pain Point #1: Achieving Precise Alignment</a:t>
            </a:r>
          </a:p>
        </p:txBody>
      </p:sp>
      <p:sp>
        <p:nvSpPr>
          <p:cNvPr id="3" name="Rectangle 2"/>
          <p:cNvSpPr/>
          <p:nvPr/>
        </p:nvSpPr>
        <p:spPr>
          <a:xfrm>
            <a:off x="685800" y="1097280"/>
            <a:ext cx="1828800" cy="27432"/>
          </a:xfrm>
          <a:prstGeom prst="rect">
            <a:avLst/>
          </a:prstGeom>
          <a:solidFill>
            <a:srgbClr val="8B5C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ounded Rectangle 3"/>
          <p:cNvSpPr/>
          <p:nvPr/>
        </p:nvSpPr>
        <p:spPr>
          <a:xfrm>
            <a:off x="685800" y="1645920"/>
            <a:ext cx="5943600" cy="1097280"/>
          </a:xfrm>
          <a:prstGeom prst="roundRect">
            <a:avLst/>
          </a:prstGeom>
          <a:solidFill>
            <a:srgbClr val="F9FAF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685800" y="1737360"/>
            <a:ext cx="36576" cy="914400"/>
          </a:xfrm>
          <a:prstGeom prst="rect">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777240" y="1645920"/>
            <a:ext cx="457200" cy="457200"/>
          </a:xfrm>
          <a:prstGeom prst="rect">
            <a:avLst/>
          </a:prstGeom>
          <a:noFill/>
        </p:spPr>
        <p:txBody>
          <a:bodyPr wrap="square" lIns="0" rIns="0" tIns="0" bIns="0">
            <a:spAutoFit/>
          </a:bodyPr>
          <a:lstStyle/>
          <a:p>
            <a:pPr algn="l">
              <a:defRPr sz="7200" b="1">
                <a:solidFill>
                  <a:srgbClr val="3B82F6"/>
                </a:solidFill>
                <a:latin typeface="Inter"/>
              </a:defRPr>
            </a:pPr>
            <a:r>
              <a:t>"</a:t>
            </a:r>
          </a:p>
        </p:txBody>
      </p:sp>
      <p:sp>
        <p:nvSpPr>
          <p:cNvPr id="7" name="TextBox 6"/>
          <p:cNvSpPr txBox="1"/>
          <p:nvPr/>
        </p:nvSpPr>
        <p:spPr>
          <a:xfrm>
            <a:off x="1234440" y="1737360"/>
            <a:ext cx="5303520" cy="731520"/>
          </a:xfrm>
          <a:prstGeom prst="rect">
            <a:avLst/>
          </a:prstGeom>
          <a:noFill/>
        </p:spPr>
        <p:txBody>
          <a:bodyPr wrap="square" lIns="0" rIns="0" tIns="0" bIns="0">
            <a:spAutoFit/>
          </a:bodyPr>
          <a:lstStyle/>
          <a:p>
            <a:pPr algn="l">
              <a:defRPr sz="1600" b="0">
                <a:solidFill>
                  <a:srgbClr val="0A0A0A"/>
                </a:solidFill>
                <a:latin typeface="Georgia"/>
              </a:defRPr>
            </a:pPr>
            <a:r>
              <a:t>Even looking at this, I can see that this frame is just a tiny bit tilted</a:t>
            </a:r>
          </a:p>
        </p:txBody>
      </p:sp>
      <p:sp>
        <p:nvSpPr>
          <p:cNvPr id="8" name="TextBox 7"/>
          <p:cNvSpPr txBox="1"/>
          <p:nvPr/>
        </p:nvSpPr>
        <p:spPr>
          <a:xfrm>
            <a:off x="1234440" y="2514600"/>
            <a:ext cx="5303520" cy="228600"/>
          </a:xfrm>
          <a:prstGeom prst="rect">
            <a:avLst/>
          </a:prstGeom>
          <a:noFill/>
        </p:spPr>
        <p:txBody>
          <a:bodyPr wrap="square" lIns="0" rIns="0" tIns="0" bIns="0">
            <a:spAutoFit/>
          </a:bodyPr>
          <a:lstStyle/>
          <a:p>
            <a:pPr algn="l">
              <a:defRPr sz="1100" b="0">
                <a:solidFill>
                  <a:srgbClr val="A1A1AA"/>
                </a:solidFill>
                <a:latin typeface="Inter"/>
              </a:defRPr>
            </a:pPr>
            <a:r>
              <a:t>— Video 0015, Female, Age 28</a:t>
            </a:r>
          </a:p>
        </p:txBody>
      </p:sp>
      <p:sp>
        <p:nvSpPr>
          <p:cNvPr id="9" name="Rounded Rectangle 8"/>
          <p:cNvSpPr/>
          <p:nvPr/>
        </p:nvSpPr>
        <p:spPr>
          <a:xfrm>
            <a:off x="685800" y="3017520"/>
            <a:ext cx="5943600" cy="1097280"/>
          </a:xfrm>
          <a:prstGeom prst="roundRect">
            <a:avLst/>
          </a:prstGeom>
          <a:solidFill>
            <a:srgbClr val="F9FAF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685800" y="3108960"/>
            <a:ext cx="36576" cy="914400"/>
          </a:xfrm>
          <a:prstGeom prst="rect">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777240" y="3017520"/>
            <a:ext cx="457200" cy="457200"/>
          </a:xfrm>
          <a:prstGeom prst="rect">
            <a:avLst/>
          </a:prstGeom>
          <a:noFill/>
        </p:spPr>
        <p:txBody>
          <a:bodyPr wrap="square" lIns="0" rIns="0" tIns="0" bIns="0">
            <a:spAutoFit/>
          </a:bodyPr>
          <a:lstStyle/>
          <a:p>
            <a:pPr algn="l">
              <a:defRPr sz="7200" b="1">
                <a:solidFill>
                  <a:srgbClr val="3B82F6"/>
                </a:solidFill>
                <a:latin typeface="Inter"/>
              </a:defRPr>
            </a:pPr>
            <a:r>
              <a:t>"</a:t>
            </a:r>
          </a:p>
        </p:txBody>
      </p:sp>
      <p:sp>
        <p:nvSpPr>
          <p:cNvPr id="12" name="TextBox 11"/>
          <p:cNvSpPr txBox="1"/>
          <p:nvPr/>
        </p:nvSpPr>
        <p:spPr>
          <a:xfrm>
            <a:off x="1234440" y="3108960"/>
            <a:ext cx="5303520" cy="731520"/>
          </a:xfrm>
          <a:prstGeom prst="rect">
            <a:avLst/>
          </a:prstGeom>
          <a:noFill/>
        </p:spPr>
        <p:txBody>
          <a:bodyPr wrap="square" lIns="0" rIns="0" tIns="0" bIns="0">
            <a:spAutoFit/>
          </a:bodyPr>
          <a:lstStyle/>
          <a:p>
            <a:pPr algn="l">
              <a:defRPr sz="1600" b="0">
                <a:solidFill>
                  <a:srgbClr val="0A0A0A"/>
                </a:solidFill>
                <a:latin typeface="Georgia"/>
              </a:defRPr>
            </a:pPr>
            <a:r>
              <a:t>I even googled it and it didn't make sense. It was said to measure the whole space, divide in half, and then it was just kind of a mess</a:t>
            </a:r>
          </a:p>
        </p:txBody>
      </p:sp>
      <p:sp>
        <p:nvSpPr>
          <p:cNvPr id="13" name="TextBox 12"/>
          <p:cNvSpPr txBox="1"/>
          <p:nvPr/>
        </p:nvSpPr>
        <p:spPr>
          <a:xfrm>
            <a:off x="1234440" y="3886200"/>
            <a:ext cx="5303520" cy="228600"/>
          </a:xfrm>
          <a:prstGeom prst="rect">
            <a:avLst/>
          </a:prstGeom>
          <a:noFill/>
        </p:spPr>
        <p:txBody>
          <a:bodyPr wrap="square" lIns="0" rIns="0" tIns="0" bIns="0">
            <a:spAutoFit/>
          </a:bodyPr>
          <a:lstStyle/>
          <a:p>
            <a:pPr algn="l">
              <a:defRPr sz="1100" b="0">
                <a:solidFill>
                  <a:srgbClr val="A1A1AA"/>
                </a:solidFill>
                <a:latin typeface="Inter"/>
              </a:defRPr>
            </a:pPr>
            <a:r>
              <a:t>— Video 0042, Male, Age 34</a:t>
            </a:r>
          </a:p>
        </p:txBody>
      </p:sp>
      <p:sp>
        <p:nvSpPr>
          <p:cNvPr id="14" name="Rounded Rectangle 13"/>
          <p:cNvSpPr/>
          <p:nvPr/>
        </p:nvSpPr>
        <p:spPr>
          <a:xfrm>
            <a:off x="685800" y="4389120"/>
            <a:ext cx="5943600" cy="1097280"/>
          </a:xfrm>
          <a:prstGeom prst="roundRect">
            <a:avLst/>
          </a:prstGeom>
          <a:solidFill>
            <a:srgbClr val="F9FAF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685800" y="4480560"/>
            <a:ext cx="36576" cy="914400"/>
          </a:xfrm>
          <a:prstGeom prst="rect">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777240" y="4389120"/>
            <a:ext cx="457200" cy="457200"/>
          </a:xfrm>
          <a:prstGeom prst="rect">
            <a:avLst/>
          </a:prstGeom>
          <a:noFill/>
        </p:spPr>
        <p:txBody>
          <a:bodyPr wrap="square" lIns="0" rIns="0" tIns="0" bIns="0">
            <a:spAutoFit/>
          </a:bodyPr>
          <a:lstStyle/>
          <a:p>
            <a:pPr algn="l">
              <a:defRPr sz="7200" b="1">
                <a:solidFill>
                  <a:srgbClr val="3B82F6"/>
                </a:solidFill>
                <a:latin typeface="Inter"/>
              </a:defRPr>
            </a:pPr>
            <a:r>
              <a:t>"</a:t>
            </a:r>
          </a:p>
        </p:txBody>
      </p:sp>
      <p:sp>
        <p:nvSpPr>
          <p:cNvPr id="17" name="TextBox 16"/>
          <p:cNvSpPr txBox="1"/>
          <p:nvPr/>
        </p:nvSpPr>
        <p:spPr>
          <a:xfrm>
            <a:off x="1234440" y="4480560"/>
            <a:ext cx="5303520" cy="731520"/>
          </a:xfrm>
          <a:prstGeom prst="rect">
            <a:avLst/>
          </a:prstGeom>
          <a:noFill/>
        </p:spPr>
        <p:txBody>
          <a:bodyPr wrap="square" lIns="0" rIns="0" tIns="0" bIns="0">
            <a:spAutoFit/>
          </a:bodyPr>
          <a:lstStyle/>
          <a:p>
            <a:pPr algn="l">
              <a:defRPr sz="1600" b="0">
                <a:solidFill>
                  <a:srgbClr val="0A0A0A"/>
                </a:solidFill>
                <a:latin typeface="Georgia"/>
              </a:defRPr>
            </a:pPr>
            <a:r>
              <a:t>Making sure everything is absolutely even is the hardest part</a:t>
            </a:r>
          </a:p>
        </p:txBody>
      </p:sp>
      <p:sp>
        <p:nvSpPr>
          <p:cNvPr id="18" name="TextBox 17"/>
          <p:cNvSpPr txBox="1"/>
          <p:nvPr/>
        </p:nvSpPr>
        <p:spPr>
          <a:xfrm>
            <a:off x="1234440" y="5257800"/>
            <a:ext cx="5303520" cy="228600"/>
          </a:xfrm>
          <a:prstGeom prst="rect">
            <a:avLst/>
          </a:prstGeom>
          <a:noFill/>
        </p:spPr>
        <p:txBody>
          <a:bodyPr wrap="square" lIns="0" rIns="0" tIns="0" bIns="0">
            <a:spAutoFit/>
          </a:bodyPr>
          <a:lstStyle/>
          <a:p>
            <a:pPr algn="l">
              <a:defRPr sz="1100" b="0">
                <a:solidFill>
                  <a:srgbClr val="A1A1AA"/>
                </a:solidFill>
                <a:latin typeface="Inter"/>
              </a:defRPr>
            </a:pPr>
            <a:r>
              <a:t>— Video 0061, Female, Age 41</a:t>
            </a:r>
          </a:p>
        </p:txBody>
      </p:sp>
      <p:sp>
        <p:nvSpPr>
          <p:cNvPr id="19" name="Rounded Rectangle 18"/>
          <p:cNvSpPr/>
          <p:nvPr/>
        </p:nvSpPr>
        <p:spPr>
          <a:xfrm>
            <a:off x="6858000" y="1645920"/>
            <a:ext cx="4663440" cy="4572000"/>
          </a:xfrm>
          <a:prstGeom prst="roundRect">
            <a:avLst/>
          </a:prstGeom>
          <a:solidFill>
            <a:srgbClr val="F5F5F5"/>
          </a:solidFill>
          <a:ln w="12700">
            <a:solidFill>
              <a:srgbClr val="262626"/>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TextBox 19"/>
          <p:cNvSpPr txBox="1"/>
          <p:nvPr/>
        </p:nvSpPr>
        <p:spPr>
          <a:xfrm>
            <a:off x="7223760" y="2103120"/>
            <a:ext cx="3931920" cy="1097280"/>
          </a:xfrm>
          <a:prstGeom prst="rect">
            <a:avLst/>
          </a:prstGeom>
          <a:noFill/>
        </p:spPr>
        <p:txBody>
          <a:bodyPr wrap="square" lIns="0" rIns="0" tIns="0" bIns="0">
            <a:spAutoFit/>
          </a:bodyPr>
          <a:lstStyle/>
          <a:p>
            <a:pPr algn="l">
              <a:defRPr sz="6400" b="1">
                <a:solidFill>
                  <a:srgbClr val="8B5CF6"/>
                </a:solidFill>
                <a:latin typeface="Inter"/>
              </a:defRPr>
            </a:pPr>
            <a:r>
              <a:t>45.6%</a:t>
            </a:r>
          </a:p>
        </p:txBody>
      </p:sp>
      <p:sp>
        <p:nvSpPr>
          <p:cNvPr id="21" name="TextBox 20"/>
          <p:cNvSpPr txBox="1"/>
          <p:nvPr/>
        </p:nvSpPr>
        <p:spPr>
          <a:xfrm>
            <a:off x="7223760" y="3291840"/>
            <a:ext cx="3931920" cy="548640"/>
          </a:xfrm>
          <a:prstGeom prst="rect">
            <a:avLst/>
          </a:prstGeom>
          <a:noFill/>
        </p:spPr>
        <p:txBody>
          <a:bodyPr wrap="square" lIns="0" rIns="0" tIns="0" bIns="0">
            <a:spAutoFit/>
          </a:bodyPr>
          <a:lstStyle/>
          <a:p>
            <a:pPr algn="l">
              <a:defRPr sz="1400" b="0">
                <a:solidFill>
                  <a:srgbClr val="71717A"/>
                </a:solidFill>
                <a:latin typeface="Inter"/>
              </a:defRPr>
            </a:pPr>
            <a:r>
              <a:t>of consumers mentioned alignment challenges</a:t>
            </a:r>
          </a:p>
        </p:txBody>
      </p:sp>
      <p:sp>
        <p:nvSpPr>
          <p:cNvPr id="22" name="TextBox 21"/>
          <p:cNvSpPr txBox="1"/>
          <p:nvPr/>
        </p:nvSpPr>
        <p:spPr>
          <a:xfrm>
            <a:off x="7223760" y="4206240"/>
            <a:ext cx="3931920" cy="1645920"/>
          </a:xfrm>
          <a:prstGeom prst="rect">
            <a:avLst/>
          </a:prstGeom>
          <a:noFill/>
        </p:spPr>
        <p:txBody>
          <a:bodyPr wrap="square" lIns="0" rIns="0" tIns="0" bIns="0">
            <a:spAutoFit/>
          </a:bodyPr>
          <a:lstStyle/>
          <a:p>
            <a:pPr algn="l">
              <a:defRPr sz="1300" b="0">
                <a:solidFill>
                  <a:srgbClr val="0A0A0A"/>
                </a:solidFill>
                <a:latin typeface="Inter"/>
              </a:defRPr>
            </a:pPr>
            <a:r>
              <a:t>Consumers lack simple measurement tools and techniques. They resort to complex manual calculations that fail consistently. The frustration is compounded by awareness that results look unprofessional, even after significant time investment.</a:t>
            </a:r>
          </a:p>
        </p:txBody>
      </p:sp>
      <p:sp>
        <p:nvSpPr>
          <p:cNvPr id="23" name="Oval 22"/>
          <p:cNvSpPr/>
          <p:nvPr/>
        </p:nvSpPr>
        <p:spPr>
          <a:xfrm>
            <a:off x="11201400" y="5897880"/>
            <a:ext cx="274320" cy="274320"/>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 name="Oval 23"/>
          <p:cNvSpPr/>
          <p:nvPr/>
        </p:nvSpPr>
        <p:spPr>
          <a:xfrm>
            <a:off x="10927080" y="562356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25" name="Connector 24"/>
          <p:cNvCxnSpPr/>
          <p:nvPr/>
        </p:nvCxnSpPr>
        <p:spPr>
          <a:xfrm>
            <a:off x="10981944" y="5678424"/>
            <a:ext cx="356616" cy="356616"/>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
        <p:nvSpPr>
          <p:cNvPr id="26" name="Oval 25"/>
          <p:cNvSpPr/>
          <p:nvPr/>
        </p:nvSpPr>
        <p:spPr>
          <a:xfrm>
            <a:off x="11567160" y="562356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27" name="Connector 26"/>
          <p:cNvCxnSpPr/>
          <p:nvPr/>
        </p:nvCxnSpPr>
        <p:spPr>
          <a:xfrm flipH="1">
            <a:off x="11338560" y="5678424"/>
            <a:ext cx="283464" cy="356616"/>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
        <p:nvSpPr>
          <p:cNvPr id="28" name="Oval 27"/>
          <p:cNvSpPr/>
          <p:nvPr/>
        </p:nvSpPr>
        <p:spPr>
          <a:xfrm>
            <a:off x="11247120" y="626364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29" name="Connector 28"/>
          <p:cNvCxnSpPr/>
          <p:nvPr/>
        </p:nvCxnSpPr>
        <p:spPr>
          <a:xfrm flipV="1">
            <a:off x="11301984" y="6035040"/>
            <a:ext cx="36576" cy="283464"/>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685800" y="6400800"/>
            <a:ext cx="10820095" cy="274320"/>
          </a:xfrm>
          <a:prstGeom prst="rect">
            <a:avLst/>
          </a:prstGeom>
          <a:noFill/>
        </p:spPr>
        <p:txBody>
          <a:bodyPr wrap="square" lIns="0" rIns="0" tIns="0" bIns="0">
            <a:spAutoFit/>
          </a:bodyPr>
          <a:lstStyle/>
          <a:p>
            <a:pPr algn="l">
              <a:defRPr sz="800" b="0">
                <a:solidFill>
                  <a:srgbClr val="A1A1AA"/>
                </a:solidFill>
                <a:latin typeface="Inter"/>
              </a:defRPr>
            </a:pPr>
            <a:r>
              <a:t>Source: Consumer Video Analysis (n=79) | Multi-modal transcript + visual analysis | October 2025</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457200"/>
            <a:ext cx="7315200" cy="548640"/>
          </a:xfrm>
          <a:prstGeom prst="rect">
            <a:avLst/>
          </a:prstGeom>
          <a:noFill/>
        </p:spPr>
        <p:txBody>
          <a:bodyPr wrap="square" lIns="0" rIns="0" tIns="0" bIns="0">
            <a:spAutoFit/>
          </a:bodyPr>
          <a:lstStyle/>
          <a:p>
            <a:pPr algn="l">
              <a:defRPr sz="3200" b="1">
                <a:solidFill>
                  <a:srgbClr val="0A0A0A"/>
                </a:solidFill>
                <a:latin typeface="Inter"/>
              </a:defRPr>
            </a:pPr>
            <a:r>
              <a:t>Pain Point #2: Adhesive Failure in Extreme Climates</a:t>
            </a:r>
          </a:p>
        </p:txBody>
      </p:sp>
      <p:sp>
        <p:nvSpPr>
          <p:cNvPr id="3" name="Rectangle 2"/>
          <p:cNvSpPr/>
          <p:nvPr/>
        </p:nvSpPr>
        <p:spPr>
          <a:xfrm>
            <a:off x="685800" y="1097280"/>
            <a:ext cx="1828800" cy="27432"/>
          </a:xfrm>
          <a:prstGeom prst="rect">
            <a:avLst/>
          </a:prstGeom>
          <a:solidFill>
            <a:srgbClr val="8B5C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ounded Rectangle 3"/>
          <p:cNvSpPr/>
          <p:nvPr/>
        </p:nvSpPr>
        <p:spPr>
          <a:xfrm>
            <a:off x="685800" y="1645920"/>
            <a:ext cx="5943600" cy="1097280"/>
          </a:xfrm>
          <a:prstGeom prst="roundRect">
            <a:avLst/>
          </a:prstGeom>
          <a:solidFill>
            <a:srgbClr val="F9FAF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685800" y="1737360"/>
            <a:ext cx="36576" cy="914400"/>
          </a:xfrm>
          <a:prstGeom prst="rect">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777240" y="1645920"/>
            <a:ext cx="457200" cy="457200"/>
          </a:xfrm>
          <a:prstGeom prst="rect">
            <a:avLst/>
          </a:prstGeom>
          <a:noFill/>
        </p:spPr>
        <p:txBody>
          <a:bodyPr wrap="square" lIns="0" rIns="0" tIns="0" bIns="0">
            <a:spAutoFit/>
          </a:bodyPr>
          <a:lstStyle/>
          <a:p>
            <a:pPr algn="l">
              <a:defRPr sz="7200" b="1">
                <a:solidFill>
                  <a:srgbClr val="3B82F6"/>
                </a:solidFill>
                <a:latin typeface="Inter"/>
              </a:defRPr>
            </a:pPr>
            <a:r>
              <a:t>"</a:t>
            </a:r>
          </a:p>
        </p:txBody>
      </p:sp>
      <p:sp>
        <p:nvSpPr>
          <p:cNvPr id="7" name="TextBox 6"/>
          <p:cNvSpPr txBox="1"/>
          <p:nvPr/>
        </p:nvSpPr>
        <p:spPr>
          <a:xfrm>
            <a:off x="1234440" y="1737360"/>
            <a:ext cx="5303520" cy="731520"/>
          </a:xfrm>
          <a:prstGeom prst="rect">
            <a:avLst/>
          </a:prstGeom>
          <a:noFill/>
        </p:spPr>
        <p:txBody>
          <a:bodyPr wrap="square" lIns="0" rIns="0" tIns="0" bIns="0">
            <a:spAutoFit/>
          </a:bodyPr>
          <a:lstStyle/>
          <a:p>
            <a:pPr algn="l">
              <a:defRPr sz="1600" b="0">
                <a:solidFill>
                  <a:srgbClr val="0A0A0A"/>
                </a:solidFill>
                <a:latin typeface="Georgia"/>
              </a:defRPr>
            </a:pPr>
            <a:r>
              <a:t>It gets really really hot here we're in Arizona so I wanted something that would stick and stay and I'd had a couple fall</a:t>
            </a:r>
          </a:p>
        </p:txBody>
      </p:sp>
      <p:sp>
        <p:nvSpPr>
          <p:cNvPr id="8" name="TextBox 7"/>
          <p:cNvSpPr txBox="1"/>
          <p:nvPr/>
        </p:nvSpPr>
        <p:spPr>
          <a:xfrm>
            <a:off x="1234440" y="2514600"/>
            <a:ext cx="5303520" cy="228600"/>
          </a:xfrm>
          <a:prstGeom prst="rect">
            <a:avLst/>
          </a:prstGeom>
          <a:noFill/>
        </p:spPr>
        <p:txBody>
          <a:bodyPr wrap="square" lIns="0" rIns="0" tIns="0" bIns="0">
            <a:spAutoFit/>
          </a:bodyPr>
          <a:lstStyle/>
          <a:p>
            <a:pPr algn="l">
              <a:defRPr sz="1100" b="0">
                <a:solidFill>
                  <a:srgbClr val="A1A1AA"/>
                </a:solidFill>
                <a:latin typeface="Inter"/>
              </a:defRPr>
            </a:pPr>
            <a:r>
              <a:t>— Video 0023, Arizona resident</a:t>
            </a:r>
          </a:p>
        </p:txBody>
      </p:sp>
      <p:sp>
        <p:nvSpPr>
          <p:cNvPr id="9" name="Rounded Rectangle 8"/>
          <p:cNvSpPr/>
          <p:nvPr/>
        </p:nvSpPr>
        <p:spPr>
          <a:xfrm>
            <a:off x="685800" y="3017520"/>
            <a:ext cx="5943600" cy="1097280"/>
          </a:xfrm>
          <a:prstGeom prst="roundRect">
            <a:avLst/>
          </a:prstGeom>
          <a:solidFill>
            <a:srgbClr val="F9FAF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685800" y="3108960"/>
            <a:ext cx="36576" cy="914400"/>
          </a:xfrm>
          <a:prstGeom prst="rect">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777240" y="3017520"/>
            <a:ext cx="457200" cy="457200"/>
          </a:xfrm>
          <a:prstGeom prst="rect">
            <a:avLst/>
          </a:prstGeom>
          <a:noFill/>
        </p:spPr>
        <p:txBody>
          <a:bodyPr wrap="square" lIns="0" rIns="0" tIns="0" bIns="0">
            <a:spAutoFit/>
          </a:bodyPr>
          <a:lstStyle/>
          <a:p>
            <a:pPr algn="l">
              <a:defRPr sz="7200" b="1">
                <a:solidFill>
                  <a:srgbClr val="3B82F6"/>
                </a:solidFill>
                <a:latin typeface="Inter"/>
              </a:defRPr>
            </a:pPr>
            <a:r>
              <a:t>"</a:t>
            </a:r>
          </a:p>
        </p:txBody>
      </p:sp>
      <p:sp>
        <p:nvSpPr>
          <p:cNvPr id="12" name="TextBox 11"/>
          <p:cNvSpPr txBox="1"/>
          <p:nvPr/>
        </p:nvSpPr>
        <p:spPr>
          <a:xfrm>
            <a:off x="1234440" y="3108960"/>
            <a:ext cx="5303520" cy="731520"/>
          </a:xfrm>
          <a:prstGeom prst="rect">
            <a:avLst/>
          </a:prstGeom>
          <a:noFill/>
        </p:spPr>
        <p:txBody>
          <a:bodyPr wrap="square" lIns="0" rIns="0" tIns="0" bIns="0">
            <a:spAutoFit/>
          </a:bodyPr>
          <a:lstStyle/>
          <a:p>
            <a:pPr algn="l">
              <a:defRPr sz="1600" b="0">
                <a:solidFill>
                  <a:srgbClr val="0A0A0A"/>
                </a:solidFill>
                <a:latin typeface="Georgia"/>
              </a:defRPr>
            </a:pPr>
            <a:r>
              <a:t>One of the things that finalized my decision to buy these lights was that they had the optional adhesive strip</a:t>
            </a:r>
          </a:p>
        </p:txBody>
      </p:sp>
      <p:sp>
        <p:nvSpPr>
          <p:cNvPr id="13" name="TextBox 12"/>
          <p:cNvSpPr txBox="1"/>
          <p:nvPr/>
        </p:nvSpPr>
        <p:spPr>
          <a:xfrm>
            <a:off x="1234440" y="3886200"/>
            <a:ext cx="5303520" cy="228600"/>
          </a:xfrm>
          <a:prstGeom prst="rect">
            <a:avLst/>
          </a:prstGeom>
          <a:noFill/>
        </p:spPr>
        <p:txBody>
          <a:bodyPr wrap="square" lIns="0" rIns="0" tIns="0" bIns="0">
            <a:spAutoFit/>
          </a:bodyPr>
          <a:lstStyle/>
          <a:p>
            <a:pPr algn="l">
              <a:defRPr sz="1100" b="0">
                <a:solidFill>
                  <a:srgbClr val="A1A1AA"/>
                </a:solidFill>
                <a:latin typeface="Inter"/>
              </a:defRPr>
            </a:pPr>
            <a:r>
              <a:t>— Video 0056, Female</a:t>
            </a:r>
          </a:p>
        </p:txBody>
      </p:sp>
      <p:sp>
        <p:nvSpPr>
          <p:cNvPr id="14" name="Rounded Rectangle 13"/>
          <p:cNvSpPr/>
          <p:nvPr/>
        </p:nvSpPr>
        <p:spPr>
          <a:xfrm>
            <a:off x="685800" y="4389120"/>
            <a:ext cx="5943600" cy="1097280"/>
          </a:xfrm>
          <a:prstGeom prst="roundRect">
            <a:avLst/>
          </a:prstGeom>
          <a:solidFill>
            <a:srgbClr val="F9FAF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685800" y="4480560"/>
            <a:ext cx="36576" cy="914400"/>
          </a:xfrm>
          <a:prstGeom prst="rect">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777240" y="4389120"/>
            <a:ext cx="457200" cy="457200"/>
          </a:xfrm>
          <a:prstGeom prst="rect">
            <a:avLst/>
          </a:prstGeom>
          <a:noFill/>
        </p:spPr>
        <p:txBody>
          <a:bodyPr wrap="square" lIns="0" rIns="0" tIns="0" bIns="0">
            <a:spAutoFit/>
          </a:bodyPr>
          <a:lstStyle/>
          <a:p>
            <a:pPr algn="l">
              <a:defRPr sz="7200" b="1">
                <a:solidFill>
                  <a:srgbClr val="3B82F6"/>
                </a:solidFill>
                <a:latin typeface="Inter"/>
              </a:defRPr>
            </a:pPr>
            <a:r>
              <a:t>"</a:t>
            </a:r>
          </a:p>
        </p:txBody>
      </p:sp>
      <p:sp>
        <p:nvSpPr>
          <p:cNvPr id="17" name="TextBox 16"/>
          <p:cNvSpPr txBox="1"/>
          <p:nvPr/>
        </p:nvSpPr>
        <p:spPr>
          <a:xfrm>
            <a:off x="1234440" y="4480560"/>
            <a:ext cx="5303520" cy="731520"/>
          </a:xfrm>
          <a:prstGeom prst="rect">
            <a:avLst/>
          </a:prstGeom>
          <a:noFill/>
        </p:spPr>
        <p:txBody>
          <a:bodyPr wrap="square" lIns="0" rIns="0" tIns="0" bIns="0">
            <a:spAutoFit/>
          </a:bodyPr>
          <a:lstStyle/>
          <a:p>
            <a:pPr algn="l">
              <a:defRPr sz="1600" b="0">
                <a:solidFill>
                  <a:srgbClr val="0A0A0A"/>
                </a:solidFill>
                <a:latin typeface="Georgia"/>
              </a:defRPr>
            </a:pPr>
            <a:r>
              <a:t>I feel like I'm going to want to rearrange the photos eventually, make room for more or do something different</a:t>
            </a:r>
          </a:p>
        </p:txBody>
      </p:sp>
      <p:sp>
        <p:nvSpPr>
          <p:cNvPr id="18" name="TextBox 17"/>
          <p:cNvSpPr txBox="1"/>
          <p:nvPr/>
        </p:nvSpPr>
        <p:spPr>
          <a:xfrm>
            <a:off x="1234440" y="5257800"/>
            <a:ext cx="5303520" cy="228600"/>
          </a:xfrm>
          <a:prstGeom prst="rect">
            <a:avLst/>
          </a:prstGeom>
          <a:noFill/>
        </p:spPr>
        <p:txBody>
          <a:bodyPr wrap="square" lIns="0" rIns="0" tIns="0" bIns="0">
            <a:spAutoFit/>
          </a:bodyPr>
          <a:lstStyle/>
          <a:p>
            <a:pPr algn="l">
              <a:defRPr sz="1100" b="0">
                <a:solidFill>
                  <a:srgbClr val="A1A1AA"/>
                </a:solidFill>
                <a:latin typeface="Inter"/>
              </a:defRPr>
            </a:pPr>
            <a:r>
              <a:t>— Video 0067, Male, Age 29</a:t>
            </a:r>
          </a:p>
        </p:txBody>
      </p:sp>
      <p:sp>
        <p:nvSpPr>
          <p:cNvPr id="19" name="Rounded Rectangle 18"/>
          <p:cNvSpPr/>
          <p:nvPr/>
        </p:nvSpPr>
        <p:spPr>
          <a:xfrm>
            <a:off x="6858000" y="1645920"/>
            <a:ext cx="4663440" cy="4572000"/>
          </a:xfrm>
          <a:prstGeom prst="roundRect">
            <a:avLst/>
          </a:prstGeom>
          <a:solidFill>
            <a:srgbClr val="F5F5F5"/>
          </a:solidFill>
          <a:ln w="12700">
            <a:solidFill>
              <a:srgbClr val="262626"/>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TextBox 19"/>
          <p:cNvSpPr txBox="1"/>
          <p:nvPr/>
        </p:nvSpPr>
        <p:spPr>
          <a:xfrm>
            <a:off x="7223760" y="2103120"/>
            <a:ext cx="3931920" cy="1097280"/>
          </a:xfrm>
          <a:prstGeom prst="rect">
            <a:avLst/>
          </a:prstGeom>
          <a:noFill/>
        </p:spPr>
        <p:txBody>
          <a:bodyPr wrap="square" lIns="0" rIns="0" tIns="0" bIns="0">
            <a:spAutoFit/>
          </a:bodyPr>
          <a:lstStyle/>
          <a:p>
            <a:pPr algn="l">
              <a:defRPr sz="6400" b="1">
                <a:solidFill>
                  <a:srgbClr val="8B5CF6"/>
                </a:solidFill>
                <a:latin typeface="Inter"/>
              </a:defRPr>
            </a:pPr>
            <a:r>
              <a:t>35.4%</a:t>
            </a:r>
          </a:p>
        </p:txBody>
      </p:sp>
      <p:sp>
        <p:nvSpPr>
          <p:cNvPr id="21" name="TextBox 20"/>
          <p:cNvSpPr txBox="1"/>
          <p:nvPr/>
        </p:nvSpPr>
        <p:spPr>
          <a:xfrm>
            <a:off x="7223760" y="3291840"/>
            <a:ext cx="3931920" cy="548640"/>
          </a:xfrm>
          <a:prstGeom prst="rect">
            <a:avLst/>
          </a:prstGeom>
          <a:noFill/>
        </p:spPr>
        <p:txBody>
          <a:bodyPr wrap="square" lIns="0" rIns="0" tIns="0" bIns="0">
            <a:spAutoFit/>
          </a:bodyPr>
          <a:lstStyle/>
          <a:p>
            <a:pPr algn="l">
              <a:defRPr sz="1400" b="0">
                <a:solidFill>
                  <a:srgbClr val="71717A"/>
                </a:solidFill>
                <a:latin typeface="Inter"/>
              </a:defRPr>
            </a:pPr>
            <a:r>
              <a:t>reported adhesive/mounting issues</a:t>
            </a:r>
          </a:p>
        </p:txBody>
      </p:sp>
      <p:sp>
        <p:nvSpPr>
          <p:cNvPr id="22" name="TextBox 21"/>
          <p:cNvSpPr txBox="1"/>
          <p:nvPr/>
        </p:nvSpPr>
        <p:spPr>
          <a:xfrm>
            <a:off x="7223760" y="4206240"/>
            <a:ext cx="3931920" cy="1645920"/>
          </a:xfrm>
          <a:prstGeom prst="rect">
            <a:avLst/>
          </a:prstGeom>
          <a:noFill/>
        </p:spPr>
        <p:txBody>
          <a:bodyPr wrap="square" lIns="0" rIns="0" tIns="0" bIns="0">
            <a:spAutoFit/>
          </a:bodyPr>
          <a:lstStyle/>
          <a:p>
            <a:pPr algn="l">
              <a:defRPr sz="1300" b="0">
                <a:solidFill>
                  <a:srgbClr val="0A0A0A"/>
                </a:solidFill>
                <a:latin typeface="Inter"/>
              </a:defRPr>
            </a:pPr>
            <a:r>
              <a:t>Temperature extremes (Arizona heat explicitly mentioned) cause standard adhesive failures. Consumers value removable/repositionable mounting but need reliable initial adhesion. The ideal solution balances permanence with flexibility.</a:t>
            </a:r>
          </a:p>
        </p:txBody>
      </p:sp>
      <p:sp>
        <p:nvSpPr>
          <p:cNvPr id="23" name="Oval 22"/>
          <p:cNvSpPr/>
          <p:nvPr/>
        </p:nvSpPr>
        <p:spPr>
          <a:xfrm>
            <a:off x="11201400" y="5897880"/>
            <a:ext cx="274320" cy="274320"/>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 name="Oval 23"/>
          <p:cNvSpPr/>
          <p:nvPr/>
        </p:nvSpPr>
        <p:spPr>
          <a:xfrm>
            <a:off x="10927080" y="562356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25" name="Connector 24"/>
          <p:cNvCxnSpPr/>
          <p:nvPr/>
        </p:nvCxnSpPr>
        <p:spPr>
          <a:xfrm>
            <a:off x="10981944" y="5678424"/>
            <a:ext cx="356616" cy="356616"/>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
        <p:nvSpPr>
          <p:cNvPr id="26" name="Oval 25"/>
          <p:cNvSpPr/>
          <p:nvPr/>
        </p:nvSpPr>
        <p:spPr>
          <a:xfrm>
            <a:off x="11567160" y="562356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27" name="Connector 26"/>
          <p:cNvCxnSpPr/>
          <p:nvPr/>
        </p:nvCxnSpPr>
        <p:spPr>
          <a:xfrm flipH="1">
            <a:off x="11338560" y="5678424"/>
            <a:ext cx="283464" cy="356616"/>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
        <p:nvSpPr>
          <p:cNvPr id="28" name="Oval 27"/>
          <p:cNvSpPr/>
          <p:nvPr/>
        </p:nvSpPr>
        <p:spPr>
          <a:xfrm>
            <a:off x="11247120" y="626364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29" name="Connector 28"/>
          <p:cNvCxnSpPr/>
          <p:nvPr/>
        </p:nvCxnSpPr>
        <p:spPr>
          <a:xfrm flipV="1">
            <a:off x="11301984" y="6035040"/>
            <a:ext cx="36576" cy="283464"/>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685800" y="6400800"/>
            <a:ext cx="10820095" cy="274320"/>
          </a:xfrm>
          <a:prstGeom prst="rect">
            <a:avLst/>
          </a:prstGeom>
          <a:noFill/>
        </p:spPr>
        <p:txBody>
          <a:bodyPr wrap="square" lIns="0" rIns="0" tIns="0" bIns="0">
            <a:spAutoFit/>
          </a:bodyPr>
          <a:lstStyle/>
          <a:p>
            <a:pPr algn="l">
              <a:defRPr sz="800" b="0">
                <a:solidFill>
                  <a:srgbClr val="A1A1AA"/>
                </a:solidFill>
                <a:latin typeface="Inter"/>
              </a:defRPr>
            </a:pPr>
            <a:r>
              <a:t>Source: Consumer Video Analysis (n=79) | Multi-modal transcript + visual analysis | October 2025</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457200"/>
            <a:ext cx="7315200" cy="548640"/>
          </a:xfrm>
          <a:prstGeom prst="rect">
            <a:avLst/>
          </a:prstGeom>
          <a:noFill/>
        </p:spPr>
        <p:txBody>
          <a:bodyPr wrap="square" lIns="0" rIns="0" tIns="0" bIns="0">
            <a:spAutoFit/>
          </a:bodyPr>
          <a:lstStyle/>
          <a:p>
            <a:pPr algn="l">
              <a:defRPr sz="3200" b="1">
                <a:solidFill>
                  <a:srgbClr val="0A0A0A"/>
                </a:solidFill>
                <a:latin typeface="Inter"/>
              </a:defRPr>
            </a:pPr>
            <a:r>
              <a:t>Pain Point Severity &amp; Prevalence</a:t>
            </a:r>
          </a:p>
        </p:txBody>
      </p:sp>
      <p:sp>
        <p:nvSpPr>
          <p:cNvPr id="3" name="Rectangle 2"/>
          <p:cNvSpPr/>
          <p:nvPr/>
        </p:nvSpPr>
        <p:spPr>
          <a:xfrm>
            <a:off x="685800" y="1097280"/>
            <a:ext cx="1828800" cy="27432"/>
          </a:xfrm>
          <a:prstGeom prst="rect">
            <a:avLst/>
          </a:prstGeom>
          <a:solidFill>
            <a:srgbClr val="EF444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ectangle 3"/>
          <p:cNvSpPr/>
          <p:nvPr/>
        </p:nvSpPr>
        <p:spPr>
          <a:xfrm>
            <a:off x="685800" y="1828800"/>
            <a:ext cx="73152" cy="914400"/>
          </a:xfrm>
          <a:prstGeom prst="rect">
            <a:avLst/>
          </a:prstGeom>
          <a:solidFill>
            <a:srgbClr val="EF444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ounded Rectangle 4"/>
          <p:cNvSpPr/>
          <p:nvPr/>
        </p:nvSpPr>
        <p:spPr>
          <a:xfrm>
            <a:off x="914400" y="1828800"/>
            <a:ext cx="10591495" cy="914400"/>
          </a:xfrm>
          <a:prstGeom prst="roundRect">
            <a:avLst/>
          </a:prstGeom>
          <a:solidFill>
            <a:srgbClr val="FFFFFF"/>
          </a:solidFill>
          <a:ln w="12700">
            <a:solidFill>
              <a:srgbClr val="D4D4D8"/>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1188720" y="1965960"/>
            <a:ext cx="6400800" cy="365760"/>
          </a:xfrm>
          <a:prstGeom prst="rect">
            <a:avLst/>
          </a:prstGeom>
          <a:noFill/>
        </p:spPr>
        <p:txBody>
          <a:bodyPr wrap="square" lIns="0" rIns="0" tIns="0" bIns="0">
            <a:spAutoFit/>
          </a:bodyPr>
          <a:lstStyle/>
          <a:p>
            <a:pPr algn="l">
              <a:defRPr sz="1600" b="1">
                <a:solidFill>
                  <a:srgbClr val="0A0A0A"/>
                </a:solidFill>
                <a:latin typeface="Inter"/>
              </a:defRPr>
            </a:pPr>
            <a:r>
              <a:t>Achieving precise alignment without professional measurement tools</a:t>
            </a:r>
          </a:p>
        </p:txBody>
      </p:sp>
      <p:sp>
        <p:nvSpPr>
          <p:cNvPr id="7" name="Rounded Rectangle 6"/>
          <p:cNvSpPr/>
          <p:nvPr/>
        </p:nvSpPr>
        <p:spPr>
          <a:xfrm>
            <a:off x="8229600" y="2011680"/>
            <a:ext cx="1371600" cy="365760"/>
          </a:xfrm>
          <a:prstGeom prst="roundRect">
            <a:avLst/>
          </a:prstGeom>
          <a:solidFill>
            <a:srgbClr val="F9FAF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8321040" y="2057400"/>
            <a:ext cx="1188720" cy="274320"/>
          </a:xfrm>
          <a:prstGeom prst="rect">
            <a:avLst/>
          </a:prstGeom>
          <a:noFill/>
        </p:spPr>
        <p:txBody>
          <a:bodyPr wrap="square" lIns="0" rIns="0" tIns="0" bIns="0">
            <a:spAutoFit/>
          </a:bodyPr>
          <a:lstStyle/>
          <a:p>
            <a:pPr algn="ctr">
              <a:defRPr sz="1200" b="0">
                <a:solidFill>
                  <a:srgbClr val="71717A"/>
                </a:solidFill>
                <a:latin typeface="Inter"/>
              </a:defRPr>
            </a:pPr>
            <a:r>
              <a:t>36 of 79 videos</a:t>
            </a:r>
          </a:p>
        </p:txBody>
      </p:sp>
      <p:sp>
        <p:nvSpPr>
          <p:cNvPr id="9" name="Oval 8"/>
          <p:cNvSpPr/>
          <p:nvPr/>
        </p:nvSpPr>
        <p:spPr>
          <a:xfrm>
            <a:off x="9875520" y="2148840"/>
            <a:ext cx="91440" cy="91440"/>
          </a:xfrm>
          <a:prstGeom prst="ellipse">
            <a:avLst/>
          </a:prstGeom>
          <a:solidFill>
            <a:srgbClr val="EF444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Oval 9"/>
          <p:cNvSpPr/>
          <p:nvPr/>
        </p:nvSpPr>
        <p:spPr>
          <a:xfrm>
            <a:off x="10012680" y="2148840"/>
            <a:ext cx="91440" cy="91440"/>
          </a:xfrm>
          <a:prstGeom prst="ellipse">
            <a:avLst/>
          </a:prstGeom>
          <a:solidFill>
            <a:srgbClr val="EF444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Oval 10"/>
          <p:cNvSpPr/>
          <p:nvPr/>
        </p:nvSpPr>
        <p:spPr>
          <a:xfrm>
            <a:off x="10149840" y="2148840"/>
            <a:ext cx="91440" cy="91440"/>
          </a:xfrm>
          <a:prstGeom prst="ellipse">
            <a:avLst/>
          </a:prstGeom>
          <a:solidFill>
            <a:srgbClr val="EF444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 name="Oval 11"/>
          <p:cNvSpPr/>
          <p:nvPr/>
        </p:nvSpPr>
        <p:spPr>
          <a:xfrm>
            <a:off x="10287000" y="2148840"/>
            <a:ext cx="91440" cy="91440"/>
          </a:xfrm>
          <a:prstGeom prst="ellipse">
            <a:avLst/>
          </a:prstGeom>
          <a:solidFill>
            <a:srgbClr val="EF444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 name="Oval 12"/>
          <p:cNvSpPr/>
          <p:nvPr/>
        </p:nvSpPr>
        <p:spPr>
          <a:xfrm>
            <a:off x="10424160" y="2148840"/>
            <a:ext cx="91440" cy="91440"/>
          </a:xfrm>
          <a:prstGeom prst="ellipse">
            <a:avLst/>
          </a:prstGeom>
          <a:solidFill>
            <a:srgbClr val="D4D4D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Rectangle 13"/>
          <p:cNvSpPr/>
          <p:nvPr/>
        </p:nvSpPr>
        <p:spPr>
          <a:xfrm>
            <a:off x="685800" y="2880360"/>
            <a:ext cx="73152" cy="914400"/>
          </a:xfrm>
          <a:prstGeom prst="rect">
            <a:avLst/>
          </a:prstGeom>
          <a:solidFill>
            <a:srgbClr val="EF444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ounded Rectangle 14"/>
          <p:cNvSpPr/>
          <p:nvPr/>
        </p:nvSpPr>
        <p:spPr>
          <a:xfrm>
            <a:off x="914400" y="2880360"/>
            <a:ext cx="10591495" cy="914400"/>
          </a:xfrm>
          <a:prstGeom prst="roundRect">
            <a:avLst/>
          </a:prstGeom>
          <a:solidFill>
            <a:srgbClr val="FFFFFF"/>
          </a:solidFill>
          <a:ln w="12700">
            <a:solidFill>
              <a:srgbClr val="D4D4D8"/>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1188720" y="3017520"/>
            <a:ext cx="6400800" cy="365760"/>
          </a:xfrm>
          <a:prstGeom prst="rect">
            <a:avLst/>
          </a:prstGeom>
          <a:noFill/>
        </p:spPr>
        <p:txBody>
          <a:bodyPr wrap="square" lIns="0" rIns="0" tIns="0" bIns="0">
            <a:spAutoFit/>
          </a:bodyPr>
          <a:lstStyle/>
          <a:p>
            <a:pPr algn="l">
              <a:defRPr sz="1600" b="1">
                <a:solidFill>
                  <a:srgbClr val="0A0A0A"/>
                </a:solidFill>
                <a:latin typeface="Inter"/>
              </a:defRPr>
            </a:pPr>
            <a:r>
              <a:t>Adhesive reliability in extreme heat (Southwest US markets)</a:t>
            </a:r>
          </a:p>
        </p:txBody>
      </p:sp>
      <p:sp>
        <p:nvSpPr>
          <p:cNvPr id="17" name="Rounded Rectangle 16"/>
          <p:cNvSpPr/>
          <p:nvPr/>
        </p:nvSpPr>
        <p:spPr>
          <a:xfrm>
            <a:off x="8229600" y="3063240"/>
            <a:ext cx="1371600" cy="365760"/>
          </a:xfrm>
          <a:prstGeom prst="roundRect">
            <a:avLst/>
          </a:prstGeom>
          <a:solidFill>
            <a:srgbClr val="F9FAF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 name="TextBox 17"/>
          <p:cNvSpPr txBox="1"/>
          <p:nvPr/>
        </p:nvSpPr>
        <p:spPr>
          <a:xfrm>
            <a:off x="8321040" y="3108960"/>
            <a:ext cx="1188720" cy="274320"/>
          </a:xfrm>
          <a:prstGeom prst="rect">
            <a:avLst/>
          </a:prstGeom>
          <a:noFill/>
        </p:spPr>
        <p:txBody>
          <a:bodyPr wrap="square" lIns="0" rIns="0" tIns="0" bIns="0">
            <a:spAutoFit/>
          </a:bodyPr>
          <a:lstStyle/>
          <a:p>
            <a:pPr algn="ctr">
              <a:defRPr sz="1200" b="0">
                <a:solidFill>
                  <a:srgbClr val="71717A"/>
                </a:solidFill>
                <a:latin typeface="Inter"/>
              </a:defRPr>
            </a:pPr>
            <a:r>
              <a:t>28 of 79 videos</a:t>
            </a:r>
          </a:p>
        </p:txBody>
      </p:sp>
      <p:sp>
        <p:nvSpPr>
          <p:cNvPr id="19" name="Oval 18"/>
          <p:cNvSpPr/>
          <p:nvPr/>
        </p:nvSpPr>
        <p:spPr>
          <a:xfrm>
            <a:off x="9875520" y="3200400"/>
            <a:ext cx="91440" cy="91440"/>
          </a:xfrm>
          <a:prstGeom prst="ellipse">
            <a:avLst/>
          </a:prstGeom>
          <a:solidFill>
            <a:srgbClr val="EF444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Oval 19"/>
          <p:cNvSpPr/>
          <p:nvPr/>
        </p:nvSpPr>
        <p:spPr>
          <a:xfrm>
            <a:off x="10012680" y="3200400"/>
            <a:ext cx="91440" cy="91440"/>
          </a:xfrm>
          <a:prstGeom prst="ellipse">
            <a:avLst/>
          </a:prstGeom>
          <a:solidFill>
            <a:srgbClr val="EF444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Oval 20"/>
          <p:cNvSpPr/>
          <p:nvPr/>
        </p:nvSpPr>
        <p:spPr>
          <a:xfrm>
            <a:off x="10149840" y="3200400"/>
            <a:ext cx="91440" cy="91440"/>
          </a:xfrm>
          <a:prstGeom prst="ellipse">
            <a:avLst/>
          </a:prstGeom>
          <a:solidFill>
            <a:srgbClr val="EF444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 name="Oval 21"/>
          <p:cNvSpPr/>
          <p:nvPr/>
        </p:nvSpPr>
        <p:spPr>
          <a:xfrm>
            <a:off x="10287000" y="3200400"/>
            <a:ext cx="91440" cy="91440"/>
          </a:xfrm>
          <a:prstGeom prst="ellipse">
            <a:avLst/>
          </a:prstGeom>
          <a:solidFill>
            <a:srgbClr val="EF444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 name="Oval 22"/>
          <p:cNvSpPr/>
          <p:nvPr/>
        </p:nvSpPr>
        <p:spPr>
          <a:xfrm>
            <a:off x="10424160" y="3200400"/>
            <a:ext cx="91440" cy="91440"/>
          </a:xfrm>
          <a:prstGeom prst="ellipse">
            <a:avLst/>
          </a:prstGeom>
          <a:solidFill>
            <a:srgbClr val="EF444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 name="Rectangle 23"/>
          <p:cNvSpPr/>
          <p:nvPr/>
        </p:nvSpPr>
        <p:spPr>
          <a:xfrm>
            <a:off x="685800" y="3931920"/>
            <a:ext cx="73152" cy="914400"/>
          </a:xfrm>
          <a:prstGeom prst="rect">
            <a:avLst/>
          </a:prstGeom>
          <a:solidFill>
            <a:srgbClr val="EF444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 name="Rounded Rectangle 24"/>
          <p:cNvSpPr/>
          <p:nvPr/>
        </p:nvSpPr>
        <p:spPr>
          <a:xfrm>
            <a:off x="914400" y="3931920"/>
            <a:ext cx="10591495" cy="914400"/>
          </a:xfrm>
          <a:prstGeom prst="roundRect">
            <a:avLst/>
          </a:prstGeom>
          <a:solidFill>
            <a:srgbClr val="FFFFFF"/>
          </a:solidFill>
          <a:ln w="12700">
            <a:solidFill>
              <a:srgbClr val="D4D4D8"/>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 name="TextBox 25"/>
          <p:cNvSpPr txBox="1"/>
          <p:nvPr/>
        </p:nvSpPr>
        <p:spPr>
          <a:xfrm>
            <a:off x="1188720" y="4069080"/>
            <a:ext cx="6400800" cy="365760"/>
          </a:xfrm>
          <a:prstGeom prst="rect">
            <a:avLst/>
          </a:prstGeom>
          <a:noFill/>
        </p:spPr>
        <p:txBody>
          <a:bodyPr wrap="square" lIns="0" rIns="0" tIns="0" bIns="0">
            <a:spAutoFit/>
          </a:bodyPr>
          <a:lstStyle/>
          <a:p>
            <a:pPr algn="l">
              <a:defRPr sz="1600" b="1">
                <a:solidFill>
                  <a:srgbClr val="0A0A0A"/>
                </a:solidFill>
                <a:latin typeface="Inter"/>
              </a:defRPr>
            </a:pPr>
            <a:r>
              <a:t>Electrical complexity and knowledge gaps (lack of expertise)</a:t>
            </a:r>
          </a:p>
        </p:txBody>
      </p:sp>
      <p:sp>
        <p:nvSpPr>
          <p:cNvPr id="27" name="Rounded Rectangle 26"/>
          <p:cNvSpPr/>
          <p:nvPr/>
        </p:nvSpPr>
        <p:spPr>
          <a:xfrm>
            <a:off x="8229600" y="4114800"/>
            <a:ext cx="1371600" cy="365760"/>
          </a:xfrm>
          <a:prstGeom prst="roundRect">
            <a:avLst/>
          </a:prstGeom>
          <a:solidFill>
            <a:srgbClr val="F9FAF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 name="TextBox 27"/>
          <p:cNvSpPr txBox="1"/>
          <p:nvPr/>
        </p:nvSpPr>
        <p:spPr>
          <a:xfrm>
            <a:off x="8321040" y="4160520"/>
            <a:ext cx="1188720" cy="274320"/>
          </a:xfrm>
          <a:prstGeom prst="rect">
            <a:avLst/>
          </a:prstGeom>
          <a:noFill/>
        </p:spPr>
        <p:txBody>
          <a:bodyPr wrap="square" lIns="0" rIns="0" tIns="0" bIns="0">
            <a:spAutoFit/>
          </a:bodyPr>
          <a:lstStyle/>
          <a:p>
            <a:pPr algn="ctr">
              <a:defRPr sz="1200" b="0">
                <a:solidFill>
                  <a:srgbClr val="71717A"/>
                </a:solidFill>
                <a:latin typeface="Inter"/>
              </a:defRPr>
            </a:pPr>
            <a:r>
              <a:t>24 of 79 videos</a:t>
            </a:r>
          </a:p>
        </p:txBody>
      </p:sp>
      <p:sp>
        <p:nvSpPr>
          <p:cNvPr id="29" name="Oval 28"/>
          <p:cNvSpPr/>
          <p:nvPr/>
        </p:nvSpPr>
        <p:spPr>
          <a:xfrm>
            <a:off x="9875520" y="4251960"/>
            <a:ext cx="91440" cy="91440"/>
          </a:xfrm>
          <a:prstGeom prst="ellipse">
            <a:avLst/>
          </a:prstGeom>
          <a:solidFill>
            <a:srgbClr val="EF444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0" name="Oval 29"/>
          <p:cNvSpPr/>
          <p:nvPr/>
        </p:nvSpPr>
        <p:spPr>
          <a:xfrm>
            <a:off x="10012680" y="4251960"/>
            <a:ext cx="91440" cy="91440"/>
          </a:xfrm>
          <a:prstGeom prst="ellipse">
            <a:avLst/>
          </a:prstGeom>
          <a:solidFill>
            <a:srgbClr val="EF444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1" name="Oval 30"/>
          <p:cNvSpPr/>
          <p:nvPr/>
        </p:nvSpPr>
        <p:spPr>
          <a:xfrm>
            <a:off x="10149840" y="4251960"/>
            <a:ext cx="91440" cy="91440"/>
          </a:xfrm>
          <a:prstGeom prst="ellipse">
            <a:avLst/>
          </a:prstGeom>
          <a:solidFill>
            <a:srgbClr val="EF444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2" name="Oval 31"/>
          <p:cNvSpPr/>
          <p:nvPr/>
        </p:nvSpPr>
        <p:spPr>
          <a:xfrm>
            <a:off x="10287000" y="4251960"/>
            <a:ext cx="91440" cy="91440"/>
          </a:xfrm>
          <a:prstGeom prst="ellipse">
            <a:avLst/>
          </a:prstGeom>
          <a:solidFill>
            <a:srgbClr val="EF444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3" name="Oval 32"/>
          <p:cNvSpPr/>
          <p:nvPr/>
        </p:nvSpPr>
        <p:spPr>
          <a:xfrm>
            <a:off x="10424160" y="4251960"/>
            <a:ext cx="91440" cy="91440"/>
          </a:xfrm>
          <a:prstGeom prst="ellipse">
            <a:avLst/>
          </a:prstGeom>
          <a:solidFill>
            <a:srgbClr val="EF444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4" name="Rectangle 33"/>
          <p:cNvSpPr/>
          <p:nvPr/>
        </p:nvSpPr>
        <p:spPr>
          <a:xfrm>
            <a:off x="685800" y="4983480"/>
            <a:ext cx="73152" cy="914400"/>
          </a:xfrm>
          <a:prstGeom prst="rect">
            <a:avLst/>
          </a:prstGeom>
          <a:solidFill>
            <a:srgbClr val="F59E0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5" name="Rounded Rectangle 34"/>
          <p:cNvSpPr/>
          <p:nvPr/>
        </p:nvSpPr>
        <p:spPr>
          <a:xfrm>
            <a:off x="914400" y="4983480"/>
            <a:ext cx="10591495" cy="914400"/>
          </a:xfrm>
          <a:prstGeom prst="roundRect">
            <a:avLst/>
          </a:prstGeom>
          <a:solidFill>
            <a:srgbClr val="FFFFFF"/>
          </a:solidFill>
          <a:ln w="12700">
            <a:solidFill>
              <a:srgbClr val="D4D4D8"/>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6" name="TextBox 35"/>
          <p:cNvSpPr txBox="1"/>
          <p:nvPr/>
        </p:nvSpPr>
        <p:spPr>
          <a:xfrm>
            <a:off x="1188720" y="5120640"/>
            <a:ext cx="6400800" cy="365760"/>
          </a:xfrm>
          <a:prstGeom prst="rect">
            <a:avLst/>
          </a:prstGeom>
          <a:noFill/>
        </p:spPr>
        <p:txBody>
          <a:bodyPr wrap="square" lIns="0" rIns="0" tIns="0" bIns="0">
            <a:spAutoFit/>
          </a:bodyPr>
          <a:lstStyle/>
          <a:p>
            <a:pPr algn="l">
              <a:defRPr sz="1600" b="1">
                <a:solidFill>
                  <a:srgbClr val="0A0A0A"/>
                </a:solidFill>
                <a:latin typeface="Inter"/>
              </a:defRPr>
            </a:pPr>
            <a:r>
              <a:t>Finding battery-powered alternatives to avoid hardwiring</a:t>
            </a:r>
          </a:p>
        </p:txBody>
      </p:sp>
      <p:sp>
        <p:nvSpPr>
          <p:cNvPr id="37" name="Rounded Rectangle 36"/>
          <p:cNvSpPr/>
          <p:nvPr/>
        </p:nvSpPr>
        <p:spPr>
          <a:xfrm>
            <a:off x="8229600" y="5166360"/>
            <a:ext cx="1371600" cy="365760"/>
          </a:xfrm>
          <a:prstGeom prst="roundRect">
            <a:avLst/>
          </a:prstGeom>
          <a:solidFill>
            <a:srgbClr val="F9FAF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8" name="TextBox 37"/>
          <p:cNvSpPr txBox="1"/>
          <p:nvPr/>
        </p:nvSpPr>
        <p:spPr>
          <a:xfrm>
            <a:off x="8321040" y="5212080"/>
            <a:ext cx="1188720" cy="274320"/>
          </a:xfrm>
          <a:prstGeom prst="rect">
            <a:avLst/>
          </a:prstGeom>
          <a:noFill/>
        </p:spPr>
        <p:txBody>
          <a:bodyPr wrap="square" lIns="0" rIns="0" tIns="0" bIns="0">
            <a:spAutoFit/>
          </a:bodyPr>
          <a:lstStyle/>
          <a:p>
            <a:pPr algn="ctr">
              <a:defRPr sz="1200" b="0">
                <a:solidFill>
                  <a:srgbClr val="71717A"/>
                </a:solidFill>
                <a:latin typeface="Inter"/>
              </a:defRPr>
            </a:pPr>
            <a:r>
              <a:t>19 of 79 videos</a:t>
            </a:r>
          </a:p>
        </p:txBody>
      </p:sp>
      <p:sp>
        <p:nvSpPr>
          <p:cNvPr id="39" name="Oval 38"/>
          <p:cNvSpPr/>
          <p:nvPr/>
        </p:nvSpPr>
        <p:spPr>
          <a:xfrm>
            <a:off x="9875520" y="5303520"/>
            <a:ext cx="91440" cy="91440"/>
          </a:xfrm>
          <a:prstGeom prst="ellipse">
            <a:avLst/>
          </a:prstGeom>
          <a:solidFill>
            <a:srgbClr val="F59E0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0" name="Oval 39"/>
          <p:cNvSpPr/>
          <p:nvPr/>
        </p:nvSpPr>
        <p:spPr>
          <a:xfrm>
            <a:off x="10012680" y="5303520"/>
            <a:ext cx="91440" cy="91440"/>
          </a:xfrm>
          <a:prstGeom prst="ellipse">
            <a:avLst/>
          </a:prstGeom>
          <a:solidFill>
            <a:srgbClr val="F59E0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1" name="Oval 40"/>
          <p:cNvSpPr/>
          <p:nvPr/>
        </p:nvSpPr>
        <p:spPr>
          <a:xfrm>
            <a:off x="10149840" y="5303520"/>
            <a:ext cx="91440" cy="91440"/>
          </a:xfrm>
          <a:prstGeom prst="ellipse">
            <a:avLst/>
          </a:prstGeom>
          <a:solidFill>
            <a:srgbClr val="F59E0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2" name="Oval 41"/>
          <p:cNvSpPr/>
          <p:nvPr/>
        </p:nvSpPr>
        <p:spPr>
          <a:xfrm>
            <a:off x="10287000" y="5303520"/>
            <a:ext cx="91440" cy="91440"/>
          </a:xfrm>
          <a:prstGeom prst="ellipse">
            <a:avLst/>
          </a:prstGeom>
          <a:solidFill>
            <a:srgbClr val="D4D4D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3" name="Oval 42"/>
          <p:cNvSpPr/>
          <p:nvPr/>
        </p:nvSpPr>
        <p:spPr>
          <a:xfrm>
            <a:off x="10424160" y="5303520"/>
            <a:ext cx="91440" cy="91440"/>
          </a:xfrm>
          <a:prstGeom prst="ellipse">
            <a:avLst/>
          </a:prstGeom>
          <a:solidFill>
            <a:srgbClr val="D4D4D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4" name="Rectangle 43"/>
          <p:cNvSpPr/>
          <p:nvPr/>
        </p:nvSpPr>
        <p:spPr>
          <a:xfrm>
            <a:off x="685800" y="6035040"/>
            <a:ext cx="73152" cy="914400"/>
          </a:xfrm>
          <a:prstGeom prst="rect">
            <a:avLst/>
          </a:prstGeom>
          <a:solidFill>
            <a:srgbClr val="F59E0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5" name="Rounded Rectangle 44"/>
          <p:cNvSpPr/>
          <p:nvPr/>
        </p:nvSpPr>
        <p:spPr>
          <a:xfrm>
            <a:off x="914400" y="6035040"/>
            <a:ext cx="10591495" cy="914400"/>
          </a:xfrm>
          <a:prstGeom prst="roundRect">
            <a:avLst/>
          </a:prstGeom>
          <a:solidFill>
            <a:srgbClr val="FFFFFF"/>
          </a:solidFill>
          <a:ln w="12700">
            <a:solidFill>
              <a:srgbClr val="D4D4D8"/>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6" name="TextBox 45"/>
          <p:cNvSpPr txBox="1"/>
          <p:nvPr/>
        </p:nvSpPr>
        <p:spPr>
          <a:xfrm>
            <a:off x="1188720" y="6172200"/>
            <a:ext cx="6400800" cy="365760"/>
          </a:xfrm>
          <a:prstGeom prst="rect">
            <a:avLst/>
          </a:prstGeom>
          <a:noFill/>
        </p:spPr>
        <p:txBody>
          <a:bodyPr wrap="square" lIns="0" rIns="0" tIns="0" bIns="0">
            <a:spAutoFit/>
          </a:bodyPr>
          <a:lstStyle/>
          <a:p>
            <a:pPr algn="l">
              <a:defRPr sz="1600" b="1">
                <a:solidFill>
                  <a:srgbClr val="0A0A0A"/>
                </a:solidFill>
                <a:latin typeface="Inter"/>
              </a:defRPr>
            </a:pPr>
            <a:r>
              <a:t>Weight limits and fixture compatibility with adhesive solutions</a:t>
            </a:r>
          </a:p>
        </p:txBody>
      </p:sp>
      <p:sp>
        <p:nvSpPr>
          <p:cNvPr id="47" name="Rounded Rectangle 46"/>
          <p:cNvSpPr/>
          <p:nvPr/>
        </p:nvSpPr>
        <p:spPr>
          <a:xfrm>
            <a:off x="8229600" y="6217920"/>
            <a:ext cx="1371600" cy="365760"/>
          </a:xfrm>
          <a:prstGeom prst="roundRect">
            <a:avLst/>
          </a:prstGeom>
          <a:solidFill>
            <a:srgbClr val="F9FAF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8" name="TextBox 47"/>
          <p:cNvSpPr txBox="1"/>
          <p:nvPr/>
        </p:nvSpPr>
        <p:spPr>
          <a:xfrm>
            <a:off x="8321040" y="6263640"/>
            <a:ext cx="1188720" cy="274320"/>
          </a:xfrm>
          <a:prstGeom prst="rect">
            <a:avLst/>
          </a:prstGeom>
          <a:noFill/>
        </p:spPr>
        <p:txBody>
          <a:bodyPr wrap="square" lIns="0" rIns="0" tIns="0" bIns="0">
            <a:spAutoFit/>
          </a:bodyPr>
          <a:lstStyle/>
          <a:p>
            <a:pPr algn="ctr">
              <a:defRPr sz="1200" b="0">
                <a:solidFill>
                  <a:srgbClr val="71717A"/>
                </a:solidFill>
                <a:latin typeface="Inter"/>
              </a:defRPr>
            </a:pPr>
            <a:r>
              <a:t>16 of 79 videos</a:t>
            </a:r>
          </a:p>
        </p:txBody>
      </p:sp>
      <p:sp>
        <p:nvSpPr>
          <p:cNvPr id="49" name="Oval 48"/>
          <p:cNvSpPr/>
          <p:nvPr/>
        </p:nvSpPr>
        <p:spPr>
          <a:xfrm>
            <a:off x="9875520" y="6355080"/>
            <a:ext cx="91440" cy="91440"/>
          </a:xfrm>
          <a:prstGeom prst="ellipse">
            <a:avLst/>
          </a:prstGeom>
          <a:solidFill>
            <a:srgbClr val="F59E0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0" name="Oval 49"/>
          <p:cNvSpPr/>
          <p:nvPr/>
        </p:nvSpPr>
        <p:spPr>
          <a:xfrm>
            <a:off x="10012680" y="6355080"/>
            <a:ext cx="91440" cy="91440"/>
          </a:xfrm>
          <a:prstGeom prst="ellipse">
            <a:avLst/>
          </a:prstGeom>
          <a:solidFill>
            <a:srgbClr val="F59E0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1" name="Oval 50"/>
          <p:cNvSpPr/>
          <p:nvPr/>
        </p:nvSpPr>
        <p:spPr>
          <a:xfrm>
            <a:off x="10149840" y="6355080"/>
            <a:ext cx="91440" cy="91440"/>
          </a:xfrm>
          <a:prstGeom prst="ellipse">
            <a:avLst/>
          </a:prstGeom>
          <a:solidFill>
            <a:srgbClr val="F59E0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2" name="Oval 51"/>
          <p:cNvSpPr/>
          <p:nvPr/>
        </p:nvSpPr>
        <p:spPr>
          <a:xfrm>
            <a:off x="10287000" y="6355080"/>
            <a:ext cx="91440" cy="91440"/>
          </a:xfrm>
          <a:prstGeom prst="ellipse">
            <a:avLst/>
          </a:prstGeom>
          <a:solidFill>
            <a:srgbClr val="D4D4D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3" name="Oval 52"/>
          <p:cNvSpPr/>
          <p:nvPr/>
        </p:nvSpPr>
        <p:spPr>
          <a:xfrm>
            <a:off x="10424160" y="6355080"/>
            <a:ext cx="91440" cy="91440"/>
          </a:xfrm>
          <a:prstGeom prst="ellipse">
            <a:avLst/>
          </a:prstGeom>
          <a:solidFill>
            <a:srgbClr val="D4D4D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4" name="Oval 53"/>
          <p:cNvSpPr/>
          <p:nvPr/>
        </p:nvSpPr>
        <p:spPr>
          <a:xfrm>
            <a:off x="11201400" y="5897880"/>
            <a:ext cx="274320" cy="274320"/>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5" name="Oval 54"/>
          <p:cNvSpPr/>
          <p:nvPr/>
        </p:nvSpPr>
        <p:spPr>
          <a:xfrm>
            <a:off x="10927080" y="562356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56" name="Connector 55"/>
          <p:cNvCxnSpPr/>
          <p:nvPr/>
        </p:nvCxnSpPr>
        <p:spPr>
          <a:xfrm>
            <a:off x="10981944" y="5678424"/>
            <a:ext cx="356616" cy="356616"/>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
        <p:nvSpPr>
          <p:cNvPr id="57" name="Oval 56"/>
          <p:cNvSpPr/>
          <p:nvPr/>
        </p:nvSpPr>
        <p:spPr>
          <a:xfrm>
            <a:off x="11567160" y="562356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58" name="Connector 57"/>
          <p:cNvCxnSpPr/>
          <p:nvPr/>
        </p:nvCxnSpPr>
        <p:spPr>
          <a:xfrm flipH="1">
            <a:off x="11338560" y="5678424"/>
            <a:ext cx="283464" cy="356616"/>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
        <p:nvSpPr>
          <p:cNvPr id="59" name="Oval 58"/>
          <p:cNvSpPr/>
          <p:nvPr/>
        </p:nvSpPr>
        <p:spPr>
          <a:xfrm>
            <a:off x="11247120" y="626364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60" name="Connector 59"/>
          <p:cNvCxnSpPr/>
          <p:nvPr/>
        </p:nvCxnSpPr>
        <p:spPr>
          <a:xfrm flipV="1">
            <a:off x="11301984" y="6035040"/>
            <a:ext cx="36576" cy="283464"/>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685800" y="6400800"/>
            <a:ext cx="10820095" cy="274320"/>
          </a:xfrm>
          <a:prstGeom prst="rect">
            <a:avLst/>
          </a:prstGeom>
          <a:noFill/>
        </p:spPr>
        <p:txBody>
          <a:bodyPr wrap="square" lIns="0" rIns="0" tIns="0" bIns="0">
            <a:spAutoFit/>
          </a:bodyPr>
          <a:lstStyle/>
          <a:p>
            <a:pPr algn="l">
              <a:defRPr sz="800" b="0">
                <a:solidFill>
                  <a:srgbClr val="A1A1AA"/>
                </a:solidFill>
                <a:latin typeface="Inter"/>
              </a:defRPr>
            </a:pPr>
            <a:r>
              <a:t>Source: Consumer Video Analysis (n=79) | Multi-modal transcript + visual analysis | October 2025</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457200"/>
            <a:ext cx="7315200" cy="548640"/>
          </a:xfrm>
          <a:prstGeom prst="rect">
            <a:avLst/>
          </a:prstGeom>
          <a:noFill/>
        </p:spPr>
        <p:txBody>
          <a:bodyPr wrap="square" lIns="0" rIns="0" tIns="0" bIns="0">
            <a:spAutoFit/>
          </a:bodyPr>
          <a:lstStyle/>
          <a:p>
            <a:pPr algn="l">
              <a:defRPr sz="3200" b="1">
                <a:solidFill>
                  <a:srgbClr val="0A0A0A"/>
                </a:solidFill>
                <a:latin typeface="Inter"/>
              </a:defRPr>
            </a:pPr>
            <a:r>
              <a:t>Consumer Segment Breakdown &amp; Opportunity Sizing</a:t>
            </a:r>
          </a:p>
        </p:txBody>
      </p:sp>
      <p:sp>
        <p:nvSpPr>
          <p:cNvPr id="3" name="Rectangle 2"/>
          <p:cNvSpPr/>
          <p:nvPr/>
        </p:nvSpPr>
        <p:spPr>
          <a:xfrm>
            <a:off x="685800" y="1097280"/>
            <a:ext cx="1828800" cy="27432"/>
          </a:xfrm>
          <a:prstGeom prst="rect">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ectangle 3"/>
          <p:cNvSpPr/>
          <p:nvPr/>
        </p:nvSpPr>
        <p:spPr>
          <a:xfrm>
            <a:off x="685800" y="1828800"/>
            <a:ext cx="2164019" cy="548640"/>
          </a:xfrm>
          <a:prstGeom prst="rect">
            <a:avLst/>
          </a:prstGeom>
          <a:solidFill>
            <a:srgbClr val="0A0A0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777240" y="1965960"/>
            <a:ext cx="1981139" cy="365760"/>
          </a:xfrm>
          <a:prstGeom prst="rect">
            <a:avLst/>
          </a:prstGeom>
          <a:noFill/>
        </p:spPr>
        <p:txBody>
          <a:bodyPr wrap="square" lIns="0" rIns="0" tIns="0" bIns="0">
            <a:spAutoFit/>
          </a:bodyPr>
          <a:lstStyle/>
          <a:p>
            <a:pPr algn="l">
              <a:defRPr sz="1200" b="1">
                <a:solidFill>
                  <a:srgbClr val="FFFFFF"/>
                </a:solidFill>
                <a:latin typeface="Inter"/>
              </a:defRPr>
            </a:pPr>
            <a:r>
              <a:t>Consumer Segment</a:t>
            </a:r>
          </a:p>
        </p:txBody>
      </p:sp>
      <p:sp>
        <p:nvSpPr>
          <p:cNvPr id="6" name="Rectangle 5"/>
          <p:cNvSpPr/>
          <p:nvPr/>
        </p:nvSpPr>
        <p:spPr>
          <a:xfrm>
            <a:off x="2849819" y="1828800"/>
            <a:ext cx="2164019" cy="548640"/>
          </a:xfrm>
          <a:prstGeom prst="rect">
            <a:avLst/>
          </a:prstGeom>
          <a:solidFill>
            <a:srgbClr val="0A0A0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2941259" y="1965960"/>
            <a:ext cx="1981139" cy="365760"/>
          </a:xfrm>
          <a:prstGeom prst="rect">
            <a:avLst/>
          </a:prstGeom>
          <a:noFill/>
        </p:spPr>
        <p:txBody>
          <a:bodyPr wrap="square" lIns="0" rIns="0" tIns="0" bIns="0">
            <a:spAutoFit/>
          </a:bodyPr>
          <a:lstStyle/>
          <a:p>
            <a:pPr algn="l">
              <a:defRPr sz="1200" b="1">
                <a:solidFill>
                  <a:srgbClr val="FFFFFF"/>
                </a:solidFill>
                <a:latin typeface="Inter"/>
              </a:defRPr>
            </a:pPr>
            <a:r>
              <a:t>Prevalence</a:t>
            </a:r>
          </a:p>
        </p:txBody>
      </p:sp>
      <p:sp>
        <p:nvSpPr>
          <p:cNvPr id="8" name="Rectangle 7"/>
          <p:cNvSpPr/>
          <p:nvPr/>
        </p:nvSpPr>
        <p:spPr>
          <a:xfrm>
            <a:off x="5013838" y="1828800"/>
            <a:ext cx="2164019" cy="548640"/>
          </a:xfrm>
          <a:prstGeom prst="rect">
            <a:avLst/>
          </a:prstGeom>
          <a:solidFill>
            <a:srgbClr val="0A0A0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5105278" y="1965960"/>
            <a:ext cx="1981139" cy="365760"/>
          </a:xfrm>
          <a:prstGeom prst="rect">
            <a:avLst/>
          </a:prstGeom>
          <a:noFill/>
        </p:spPr>
        <p:txBody>
          <a:bodyPr wrap="square" lIns="0" rIns="0" tIns="0" bIns="0">
            <a:spAutoFit/>
          </a:bodyPr>
          <a:lstStyle/>
          <a:p>
            <a:pPr algn="l">
              <a:defRPr sz="1200" b="1">
                <a:solidFill>
                  <a:srgbClr val="FFFFFF"/>
                </a:solidFill>
                <a:latin typeface="Inter"/>
              </a:defRPr>
            </a:pPr>
            <a:r>
              <a:t>Primary Barrier</a:t>
            </a:r>
          </a:p>
        </p:txBody>
      </p:sp>
      <p:sp>
        <p:nvSpPr>
          <p:cNvPr id="10" name="Rectangle 9"/>
          <p:cNvSpPr/>
          <p:nvPr/>
        </p:nvSpPr>
        <p:spPr>
          <a:xfrm>
            <a:off x="7177857" y="1828800"/>
            <a:ext cx="2164019" cy="548640"/>
          </a:xfrm>
          <a:prstGeom prst="rect">
            <a:avLst/>
          </a:prstGeom>
          <a:solidFill>
            <a:srgbClr val="0A0A0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7269297" y="1965960"/>
            <a:ext cx="1981139" cy="365760"/>
          </a:xfrm>
          <a:prstGeom prst="rect">
            <a:avLst/>
          </a:prstGeom>
          <a:noFill/>
        </p:spPr>
        <p:txBody>
          <a:bodyPr wrap="square" lIns="0" rIns="0" tIns="0" bIns="0">
            <a:spAutoFit/>
          </a:bodyPr>
          <a:lstStyle/>
          <a:p>
            <a:pPr algn="l">
              <a:defRPr sz="1200" b="1">
                <a:solidFill>
                  <a:srgbClr val="FFFFFF"/>
                </a:solidFill>
                <a:latin typeface="Inter"/>
              </a:defRPr>
            </a:pPr>
            <a:r>
              <a:t>Willingness to Pay</a:t>
            </a:r>
          </a:p>
        </p:txBody>
      </p:sp>
      <p:sp>
        <p:nvSpPr>
          <p:cNvPr id="12" name="Rectangle 11"/>
          <p:cNvSpPr/>
          <p:nvPr/>
        </p:nvSpPr>
        <p:spPr>
          <a:xfrm>
            <a:off x="9341876" y="1828800"/>
            <a:ext cx="2164019" cy="548640"/>
          </a:xfrm>
          <a:prstGeom prst="rect">
            <a:avLst/>
          </a:prstGeom>
          <a:solidFill>
            <a:srgbClr val="0A0A0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 name="TextBox 12"/>
          <p:cNvSpPr txBox="1"/>
          <p:nvPr/>
        </p:nvSpPr>
        <p:spPr>
          <a:xfrm>
            <a:off x="9433316" y="1965960"/>
            <a:ext cx="1981139" cy="365760"/>
          </a:xfrm>
          <a:prstGeom prst="rect">
            <a:avLst/>
          </a:prstGeom>
          <a:noFill/>
        </p:spPr>
        <p:txBody>
          <a:bodyPr wrap="square" lIns="0" rIns="0" tIns="0" bIns="0">
            <a:spAutoFit/>
          </a:bodyPr>
          <a:lstStyle/>
          <a:p>
            <a:pPr algn="l">
              <a:defRPr sz="1200" b="1">
                <a:solidFill>
                  <a:srgbClr val="FFFFFF"/>
                </a:solidFill>
                <a:latin typeface="Inter"/>
              </a:defRPr>
            </a:pPr>
            <a:r>
              <a:t>Market Size (Annual)</a:t>
            </a:r>
          </a:p>
        </p:txBody>
      </p:sp>
      <p:sp>
        <p:nvSpPr>
          <p:cNvPr id="14" name="Rectangle 13"/>
          <p:cNvSpPr/>
          <p:nvPr/>
        </p:nvSpPr>
        <p:spPr>
          <a:xfrm>
            <a:off x="685800" y="2377440"/>
            <a:ext cx="45720" cy="548640"/>
          </a:xfrm>
          <a:prstGeom prst="rect">
            <a:avLst/>
          </a:prstGeom>
          <a:solidFill>
            <a:srgbClr val="22C55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TextBox 14"/>
          <p:cNvSpPr txBox="1"/>
          <p:nvPr/>
        </p:nvSpPr>
        <p:spPr>
          <a:xfrm>
            <a:off x="777240" y="2487168"/>
            <a:ext cx="1981139" cy="365760"/>
          </a:xfrm>
          <a:prstGeom prst="rect">
            <a:avLst/>
          </a:prstGeom>
          <a:noFill/>
        </p:spPr>
        <p:txBody>
          <a:bodyPr wrap="square" lIns="0" rIns="0" tIns="0" bIns="0">
            <a:spAutoFit/>
          </a:bodyPr>
          <a:lstStyle/>
          <a:p>
            <a:pPr algn="l">
              <a:defRPr sz="1100" b="1">
                <a:solidFill>
                  <a:srgbClr val="0A0A0A"/>
                </a:solidFill>
                <a:latin typeface="Inter"/>
              </a:defRPr>
            </a:pPr>
            <a:r>
              <a:t>DIY Enthusiasts</a:t>
            </a:r>
          </a:p>
        </p:txBody>
      </p:sp>
      <p:sp>
        <p:nvSpPr>
          <p:cNvPr id="16" name="TextBox 15"/>
          <p:cNvSpPr txBox="1"/>
          <p:nvPr/>
        </p:nvSpPr>
        <p:spPr>
          <a:xfrm>
            <a:off x="2941259" y="2487168"/>
            <a:ext cx="1981139" cy="365760"/>
          </a:xfrm>
          <a:prstGeom prst="rect">
            <a:avLst/>
          </a:prstGeom>
          <a:noFill/>
        </p:spPr>
        <p:txBody>
          <a:bodyPr wrap="square" lIns="0" rIns="0" tIns="0" bIns="0">
            <a:spAutoFit/>
          </a:bodyPr>
          <a:lstStyle/>
          <a:p>
            <a:pPr algn="l">
              <a:defRPr sz="1100" b="0">
                <a:solidFill>
                  <a:srgbClr val="71717A"/>
                </a:solidFill>
                <a:latin typeface="Inter"/>
              </a:defRPr>
            </a:pPr>
            <a:r>
              <a:t>32% (n=25)</a:t>
            </a:r>
          </a:p>
        </p:txBody>
      </p:sp>
      <p:sp>
        <p:nvSpPr>
          <p:cNvPr id="17" name="TextBox 16"/>
          <p:cNvSpPr txBox="1"/>
          <p:nvPr/>
        </p:nvSpPr>
        <p:spPr>
          <a:xfrm>
            <a:off x="5105278" y="2487168"/>
            <a:ext cx="1981139" cy="365760"/>
          </a:xfrm>
          <a:prstGeom prst="rect">
            <a:avLst/>
          </a:prstGeom>
          <a:noFill/>
        </p:spPr>
        <p:txBody>
          <a:bodyPr wrap="square" lIns="0" rIns="0" tIns="0" bIns="0">
            <a:spAutoFit/>
          </a:bodyPr>
          <a:lstStyle/>
          <a:p>
            <a:pPr algn="l">
              <a:defRPr sz="1100" b="0">
                <a:solidFill>
                  <a:srgbClr val="71717A"/>
                </a:solidFill>
                <a:latin typeface="Inter"/>
              </a:defRPr>
            </a:pPr>
            <a:r>
              <a:t>Alignment precision</a:t>
            </a:r>
          </a:p>
        </p:txBody>
      </p:sp>
      <p:sp>
        <p:nvSpPr>
          <p:cNvPr id="18" name="TextBox 17"/>
          <p:cNvSpPr txBox="1"/>
          <p:nvPr/>
        </p:nvSpPr>
        <p:spPr>
          <a:xfrm>
            <a:off x="7269297" y="2487168"/>
            <a:ext cx="1981139" cy="365760"/>
          </a:xfrm>
          <a:prstGeom prst="rect">
            <a:avLst/>
          </a:prstGeom>
          <a:noFill/>
        </p:spPr>
        <p:txBody>
          <a:bodyPr wrap="square" lIns="0" rIns="0" tIns="0" bIns="0">
            <a:spAutoFit/>
          </a:bodyPr>
          <a:lstStyle/>
          <a:p>
            <a:pPr algn="l">
              <a:defRPr sz="1100" b="0">
                <a:solidFill>
                  <a:srgbClr val="71717A"/>
                </a:solidFill>
                <a:latin typeface="Inter"/>
              </a:defRPr>
            </a:pPr>
            <a:r>
              <a:t>Premium (+40%)</a:t>
            </a:r>
          </a:p>
        </p:txBody>
      </p:sp>
      <p:sp>
        <p:nvSpPr>
          <p:cNvPr id="19" name="TextBox 18"/>
          <p:cNvSpPr txBox="1"/>
          <p:nvPr/>
        </p:nvSpPr>
        <p:spPr>
          <a:xfrm>
            <a:off x="9433316" y="2487168"/>
            <a:ext cx="1981139" cy="365760"/>
          </a:xfrm>
          <a:prstGeom prst="rect">
            <a:avLst/>
          </a:prstGeom>
          <a:noFill/>
        </p:spPr>
        <p:txBody>
          <a:bodyPr wrap="square" lIns="0" rIns="0" tIns="0" bIns="0">
            <a:spAutoFit/>
          </a:bodyPr>
          <a:lstStyle/>
          <a:p>
            <a:pPr algn="l">
              <a:defRPr sz="1100" b="0">
                <a:solidFill>
                  <a:srgbClr val="71717A"/>
                </a:solidFill>
                <a:latin typeface="Inter"/>
              </a:defRPr>
            </a:pPr>
            <a:r>
              <a:t>$18.2M</a:t>
            </a:r>
          </a:p>
        </p:txBody>
      </p:sp>
      <p:sp>
        <p:nvSpPr>
          <p:cNvPr id="20" name="Rectangle 19"/>
          <p:cNvSpPr/>
          <p:nvPr/>
        </p:nvSpPr>
        <p:spPr>
          <a:xfrm>
            <a:off x="685800" y="2926080"/>
            <a:ext cx="10820095" cy="548640"/>
          </a:xfrm>
          <a:prstGeom prst="rect">
            <a:avLst/>
          </a:prstGeom>
          <a:solidFill>
            <a:srgbClr val="F9FAF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Rectangle 20"/>
          <p:cNvSpPr/>
          <p:nvPr/>
        </p:nvSpPr>
        <p:spPr>
          <a:xfrm>
            <a:off x="685800" y="2926080"/>
            <a:ext cx="45720" cy="548640"/>
          </a:xfrm>
          <a:prstGeom prst="rect">
            <a:avLst/>
          </a:prstGeom>
          <a:solidFill>
            <a:srgbClr val="F59E0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 name="TextBox 21"/>
          <p:cNvSpPr txBox="1"/>
          <p:nvPr/>
        </p:nvSpPr>
        <p:spPr>
          <a:xfrm>
            <a:off x="777240" y="3035808"/>
            <a:ext cx="1981139" cy="365760"/>
          </a:xfrm>
          <a:prstGeom prst="rect">
            <a:avLst/>
          </a:prstGeom>
          <a:noFill/>
        </p:spPr>
        <p:txBody>
          <a:bodyPr wrap="square" lIns="0" rIns="0" tIns="0" bIns="0">
            <a:spAutoFit/>
          </a:bodyPr>
          <a:lstStyle/>
          <a:p>
            <a:pPr algn="l">
              <a:defRPr sz="1100" b="1">
                <a:solidFill>
                  <a:srgbClr val="0A0A0A"/>
                </a:solidFill>
                <a:latin typeface="Inter"/>
              </a:defRPr>
            </a:pPr>
            <a:r>
              <a:t>Heat-Climate Dwellers</a:t>
            </a:r>
          </a:p>
        </p:txBody>
      </p:sp>
      <p:sp>
        <p:nvSpPr>
          <p:cNvPr id="23" name="TextBox 22"/>
          <p:cNvSpPr txBox="1"/>
          <p:nvPr/>
        </p:nvSpPr>
        <p:spPr>
          <a:xfrm>
            <a:off x="2941259" y="3035808"/>
            <a:ext cx="1981139" cy="365760"/>
          </a:xfrm>
          <a:prstGeom prst="rect">
            <a:avLst/>
          </a:prstGeom>
          <a:noFill/>
        </p:spPr>
        <p:txBody>
          <a:bodyPr wrap="square" lIns="0" rIns="0" tIns="0" bIns="0">
            <a:spAutoFit/>
          </a:bodyPr>
          <a:lstStyle/>
          <a:p>
            <a:pPr algn="l">
              <a:defRPr sz="1100" b="0">
                <a:solidFill>
                  <a:srgbClr val="71717A"/>
                </a:solidFill>
                <a:latin typeface="Inter"/>
              </a:defRPr>
            </a:pPr>
            <a:r>
              <a:t>21% (n=17)</a:t>
            </a:r>
          </a:p>
        </p:txBody>
      </p:sp>
      <p:sp>
        <p:nvSpPr>
          <p:cNvPr id="24" name="TextBox 23"/>
          <p:cNvSpPr txBox="1"/>
          <p:nvPr/>
        </p:nvSpPr>
        <p:spPr>
          <a:xfrm>
            <a:off x="5105278" y="3035808"/>
            <a:ext cx="1981139" cy="365760"/>
          </a:xfrm>
          <a:prstGeom prst="rect">
            <a:avLst/>
          </a:prstGeom>
          <a:noFill/>
        </p:spPr>
        <p:txBody>
          <a:bodyPr wrap="square" lIns="0" rIns="0" tIns="0" bIns="0">
            <a:spAutoFit/>
          </a:bodyPr>
          <a:lstStyle/>
          <a:p>
            <a:pPr algn="l">
              <a:defRPr sz="1100" b="0">
                <a:solidFill>
                  <a:srgbClr val="71717A"/>
                </a:solidFill>
                <a:latin typeface="Inter"/>
              </a:defRPr>
            </a:pPr>
            <a:r>
              <a:t>Adhesive failure</a:t>
            </a:r>
          </a:p>
        </p:txBody>
      </p:sp>
      <p:sp>
        <p:nvSpPr>
          <p:cNvPr id="25" name="TextBox 24"/>
          <p:cNvSpPr txBox="1"/>
          <p:nvPr/>
        </p:nvSpPr>
        <p:spPr>
          <a:xfrm>
            <a:off x="7269297" y="3035808"/>
            <a:ext cx="1981139" cy="365760"/>
          </a:xfrm>
          <a:prstGeom prst="rect">
            <a:avLst/>
          </a:prstGeom>
          <a:noFill/>
        </p:spPr>
        <p:txBody>
          <a:bodyPr wrap="square" lIns="0" rIns="0" tIns="0" bIns="0">
            <a:spAutoFit/>
          </a:bodyPr>
          <a:lstStyle/>
          <a:p>
            <a:pPr algn="l">
              <a:defRPr sz="1100" b="0">
                <a:solidFill>
                  <a:srgbClr val="71717A"/>
                </a:solidFill>
                <a:latin typeface="Inter"/>
              </a:defRPr>
            </a:pPr>
            <a:r>
              <a:t>Very High (+60%)</a:t>
            </a:r>
          </a:p>
        </p:txBody>
      </p:sp>
      <p:sp>
        <p:nvSpPr>
          <p:cNvPr id="26" name="TextBox 25"/>
          <p:cNvSpPr txBox="1"/>
          <p:nvPr/>
        </p:nvSpPr>
        <p:spPr>
          <a:xfrm>
            <a:off x="9433316" y="3035808"/>
            <a:ext cx="1981139" cy="365760"/>
          </a:xfrm>
          <a:prstGeom prst="rect">
            <a:avLst/>
          </a:prstGeom>
          <a:noFill/>
        </p:spPr>
        <p:txBody>
          <a:bodyPr wrap="square" lIns="0" rIns="0" tIns="0" bIns="0">
            <a:spAutoFit/>
          </a:bodyPr>
          <a:lstStyle/>
          <a:p>
            <a:pPr algn="l">
              <a:defRPr sz="1100" b="0">
                <a:solidFill>
                  <a:srgbClr val="71717A"/>
                </a:solidFill>
                <a:latin typeface="Inter"/>
              </a:defRPr>
            </a:pPr>
            <a:r>
              <a:t>$14.7M</a:t>
            </a:r>
          </a:p>
        </p:txBody>
      </p:sp>
      <p:sp>
        <p:nvSpPr>
          <p:cNvPr id="27" name="Rectangle 26"/>
          <p:cNvSpPr/>
          <p:nvPr/>
        </p:nvSpPr>
        <p:spPr>
          <a:xfrm>
            <a:off x="685800" y="3474720"/>
            <a:ext cx="45720" cy="548640"/>
          </a:xfrm>
          <a:prstGeom prst="rect">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 name="TextBox 27"/>
          <p:cNvSpPr txBox="1"/>
          <p:nvPr/>
        </p:nvSpPr>
        <p:spPr>
          <a:xfrm>
            <a:off x="777240" y="3584448"/>
            <a:ext cx="1981139" cy="365760"/>
          </a:xfrm>
          <a:prstGeom prst="rect">
            <a:avLst/>
          </a:prstGeom>
          <a:noFill/>
        </p:spPr>
        <p:txBody>
          <a:bodyPr wrap="square" lIns="0" rIns="0" tIns="0" bIns="0">
            <a:spAutoFit/>
          </a:bodyPr>
          <a:lstStyle/>
          <a:p>
            <a:pPr algn="l">
              <a:defRPr sz="1100" b="1">
                <a:solidFill>
                  <a:srgbClr val="0A0A0A"/>
                </a:solidFill>
                <a:latin typeface="Inter"/>
              </a:defRPr>
            </a:pPr>
            <a:r>
              <a:t>Electrical Avoiders</a:t>
            </a:r>
          </a:p>
        </p:txBody>
      </p:sp>
      <p:sp>
        <p:nvSpPr>
          <p:cNvPr id="29" name="TextBox 28"/>
          <p:cNvSpPr txBox="1"/>
          <p:nvPr/>
        </p:nvSpPr>
        <p:spPr>
          <a:xfrm>
            <a:off x="2941259" y="3584448"/>
            <a:ext cx="1981139" cy="365760"/>
          </a:xfrm>
          <a:prstGeom prst="rect">
            <a:avLst/>
          </a:prstGeom>
          <a:noFill/>
        </p:spPr>
        <p:txBody>
          <a:bodyPr wrap="square" lIns="0" rIns="0" tIns="0" bIns="0">
            <a:spAutoFit/>
          </a:bodyPr>
          <a:lstStyle/>
          <a:p>
            <a:pPr algn="l">
              <a:defRPr sz="1100" b="0">
                <a:solidFill>
                  <a:srgbClr val="71717A"/>
                </a:solidFill>
                <a:latin typeface="Inter"/>
              </a:defRPr>
            </a:pPr>
            <a:r>
              <a:t>30% (n=24)</a:t>
            </a:r>
          </a:p>
        </p:txBody>
      </p:sp>
      <p:sp>
        <p:nvSpPr>
          <p:cNvPr id="30" name="TextBox 29"/>
          <p:cNvSpPr txBox="1"/>
          <p:nvPr/>
        </p:nvSpPr>
        <p:spPr>
          <a:xfrm>
            <a:off x="5105278" y="3584448"/>
            <a:ext cx="1981139" cy="365760"/>
          </a:xfrm>
          <a:prstGeom prst="rect">
            <a:avLst/>
          </a:prstGeom>
          <a:noFill/>
        </p:spPr>
        <p:txBody>
          <a:bodyPr wrap="square" lIns="0" rIns="0" tIns="0" bIns="0">
            <a:spAutoFit/>
          </a:bodyPr>
          <a:lstStyle/>
          <a:p>
            <a:pPr algn="l">
              <a:defRPr sz="1100" b="0">
                <a:solidFill>
                  <a:srgbClr val="71717A"/>
                </a:solidFill>
                <a:latin typeface="Inter"/>
              </a:defRPr>
            </a:pPr>
            <a:r>
              <a:t>Complexity anxiety</a:t>
            </a:r>
          </a:p>
        </p:txBody>
      </p:sp>
      <p:sp>
        <p:nvSpPr>
          <p:cNvPr id="31" name="TextBox 30"/>
          <p:cNvSpPr txBox="1"/>
          <p:nvPr/>
        </p:nvSpPr>
        <p:spPr>
          <a:xfrm>
            <a:off x="7269297" y="3584448"/>
            <a:ext cx="1981139" cy="365760"/>
          </a:xfrm>
          <a:prstGeom prst="rect">
            <a:avLst/>
          </a:prstGeom>
          <a:noFill/>
        </p:spPr>
        <p:txBody>
          <a:bodyPr wrap="square" lIns="0" rIns="0" tIns="0" bIns="0">
            <a:spAutoFit/>
          </a:bodyPr>
          <a:lstStyle/>
          <a:p>
            <a:pPr algn="l">
              <a:defRPr sz="1100" b="0">
                <a:solidFill>
                  <a:srgbClr val="71717A"/>
                </a:solidFill>
                <a:latin typeface="Inter"/>
              </a:defRPr>
            </a:pPr>
            <a:r>
              <a:t>Moderate (+25%)</a:t>
            </a:r>
          </a:p>
        </p:txBody>
      </p:sp>
      <p:sp>
        <p:nvSpPr>
          <p:cNvPr id="32" name="TextBox 31"/>
          <p:cNvSpPr txBox="1"/>
          <p:nvPr/>
        </p:nvSpPr>
        <p:spPr>
          <a:xfrm>
            <a:off x="9433316" y="3584448"/>
            <a:ext cx="1981139" cy="365760"/>
          </a:xfrm>
          <a:prstGeom prst="rect">
            <a:avLst/>
          </a:prstGeom>
          <a:noFill/>
        </p:spPr>
        <p:txBody>
          <a:bodyPr wrap="square" lIns="0" rIns="0" tIns="0" bIns="0">
            <a:spAutoFit/>
          </a:bodyPr>
          <a:lstStyle/>
          <a:p>
            <a:pPr algn="l">
              <a:defRPr sz="1100" b="0">
                <a:solidFill>
                  <a:srgbClr val="71717A"/>
                </a:solidFill>
                <a:latin typeface="Inter"/>
              </a:defRPr>
            </a:pPr>
            <a:r>
              <a:t>$11.3M</a:t>
            </a:r>
          </a:p>
        </p:txBody>
      </p:sp>
      <p:sp>
        <p:nvSpPr>
          <p:cNvPr id="33" name="Rectangle 32"/>
          <p:cNvSpPr/>
          <p:nvPr/>
        </p:nvSpPr>
        <p:spPr>
          <a:xfrm>
            <a:off x="685800" y="4023360"/>
            <a:ext cx="10820095" cy="548640"/>
          </a:xfrm>
          <a:prstGeom prst="rect">
            <a:avLst/>
          </a:prstGeom>
          <a:solidFill>
            <a:srgbClr val="F9FAF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4" name="Rectangle 33"/>
          <p:cNvSpPr/>
          <p:nvPr/>
        </p:nvSpPr>
        <p:spPr>
          <a:xfrm>
            <a:off x="685800" y="4023360"/>
            <a:ext cx="45720" cy="548640"/>
          </a:xfrm>
          <a:prstGeom prst="rect">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5" name="TextBox 34"/>
          <p:cNvSpPr txBox="1"/>
          <p:nvPr/>
        </p:nvSpPr>
        <p:spPr>
          <a:xfrm>
            <a:off x="777240" y="4133088"/>
            <a:ext cx="1981139" cy="365760"/>
          </a:xfrm>
          <a:prstGeom prst="rect">
            <a:avLst/>
          </a:prstGeom>
          <a:noFill/>
        </p:spPr>
        <p:txBody>
          <a:bodyPr wrap="square" lIns="0" rIns="0" tIns="0" bIns="0">
            <a:spAutoFit/>
          </a:bodyPr>
          <a:lstStyle/>
          <a:p>
            <a:pPr algn="l">
              <a:defRPr sz="1100" b="1">
                <a:solidFill>
                  <a:srgbClr val="0A0A0A"/>
                </a:solidFill>
                <a:latin typeface="Inter"/>
              </a:defRPr>
            </a:pPr>
            <a:r>
              <a:t>Renters (temporary)</a:t>
            </a:r>
          </a:p>
        </p:txBody>
      </p:sp>
      <p:sp>
        <p:nvSpPr>
          <p:cNvPr id="36" name="TextBox 35"/>
          <p:cNvSpPr txBox="1"/>
          <p:nvPr/>
        </p:nvSpPr>
        <p:spPr>
          <a:xfrm>
            <a:off x="2941259" y="4133088"/>
            <a:ext cx="1981139" cy="365760"/>
          </a:xfrm>
          <a:prstGeom prst="rect">
            <a:avLst/>
          </a:prstGeom>
          <a:noFill/>
        </p:spPr>
        <p:txBody>
          <a:bodyPr wrap="square" lIns="0" rIns="0" tIns="0" bIns="0">
            <a:spAutoFit/>
          </a:bodyPr>
          <a:lstStyle/>
          <a:p>
            <a:pPr algn="l">
              <a:defRPr sz="1100" b="0">
                <a:solidFill>
                  <a:srgbClr val="71717A"/>
                </a:solidFill>
                <a:latin typeface="Inter"/>
              </a:defRPr>
            </a:pPr>
            <a:r>
              <a:t>17% (n=13)</a:t>
            </a:r>
          </a:p>
        </p:txBody>
      </p:sp>
      <p:sp>
        <p:nvSpPr>
          <p:cNvPr id="37" name="TextBox 36"/>
          <p:cNvSpPr txBox="1"/>
          <p:nvPr/>
        </p:nvSpPr>
        <p:spPr>
          <a:xfrm>
            <a:off x="5105278" y="4133088"/>
            <a:ext cx="1981139" cy="365760"/>
          </a:xfrm>
          <a:prstGeom prst="rect">
            <a:avLst/>
          </a:prstGeom>
          <a:noFill/>
        </p:spPr>
        <p:txBody>
          <a:bodyPr wrap="square" lIns="0" rIns="0" tIns="0" bIns="0">
            <a:spAutoFit/>
          </a:bodyPr>
          <a:lstStyle/>
          <a:p>
            <a:pPr algn="l">
              <a:defRPr sz="1100" b="0">
                <a:solidFill>
                  <a:srgbClr val="71717A"/>
                </a:solidFill>
                <a:latin typeface="Inter"/>
              </a:defRPr>
            </a:pPr>
            <a:r>
              <a:t>Damage prevention</a:t>
            </a:r>
          </a:p>
        </p:txBody>
      </p:sp>
      <p:sp>
        <p:nvSpPr>
          <p:cNvPr id="38" name="TextBox 37"/>
          <p:cNvSpPr txBox="1"/>
          <p:nvPr/>
        </p:nvSpPr>
        <p:spPr>
          <a:xfrm>
            <a:off x="7269297" y="4133088"/>
            <a:ext cx="1981139" cy="365760"/>
          </a:xfrm>
          <a:prstGeom prst="rect">
            <a:avLst/>
          </a:prstGeom>
          <a:noFill/>
        </p:spPr>
        <p:txBody>
          <a:bodyPr wrap="square" lIns="0" rIns="0" tIns="0" bIns="0">
            <a:spAutoFit/>
          </a:bodyPr>
          <a:lstStyle/>
          <a:p>
            <a:pPr algn="l">
              <a:defRPr sz="1100" b="0">
                <a:solidFill>
                  <a:srgbClr val="71717A"/>
                </a:solidFill>
                <a:latin typeface="Inter"/>
              </a:defRPr>
            </a:pPr>
            <a:r>
              <a:t>Standard</a:t>
            </a:r>
          </a:p>
        </p:txBody>
      </p:sp>
      <p:sp>
        <p:nvSpPr>
          <p:cNvPr id="39" name="TextBox 38"/>
          <p:cNvSpPr txBox="1"/>
          <p:nvPr/>
        </p:nvSpPr>
        <p:spPr>
          <a:xfrm>
            <a:off x="9433316" y="4133088"/>
            <a:ext cx="1981139" cy="365760"/>
          </a:xfrm>
          <a:prstGeom prst="rect">
            <a:avLst/>
          </a:prstGeom>
          <a:noFill/>
        </p:spPr>
        <p:txBody>
          <a:bodyPr wrap="square" lIns="0" rIns="0" tIns="0" bIns="0">
            <a:spAutoFit/>
          </a:bodyPr>
          <a:lstStyle/>
          <a:p>
            <a:pPr algn="l">
              <a:defRPr sz="1100" b="0">
                <a:solidFill>
                  <a:srgbClr val="71717A"/>
                </a:solidFill>
                <a:latin typeface="Inter"/>
              </a:defRPr>
            </a:pPr>
            <a:r>
              <a:t>$2.8M</a:t>
            </a:r>
          </a:p>
        </p:txBody>
      </p:sp>
      <p:sp>
        <p:nvSpPr>
          <p:cNvPr id="40" name="Oval 39"/>
          <p:cNvSpPr/>
          <p:nvPr/>
        </p:nvSpPr>
        <p:spPr>
          <a:xfrm>
            <a:off x="11201400" y="5897880"/>
            <a:ext cx="274320" cy="274320"/>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1" name="Oval 40"/>
          <p:cNvSpPr/>
          <p:nvPr/>
        </p:nvSpPr>
        <p:spPr>
          <a:xfrm>
            <a:off x="10927080" y="562356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42" name="Connector 41"/>
          <p:cNvCxnSpPr/>
          <p:nvPr/>
        </p:nvCxnSpPr>
        <p:spPr>
          <a:xfrm>
            <a:off x="10981944" y="5678424"/>
            <a:ext cx="356616" cy="356616"/>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
        <p:nvSpPr>
          <p:cNvPr id="43" name="Oval 42"/>
          <p:cNvSpPr/>
          <p:nvPr/>
        </p:nvSpPr>
        <p:spPr>
          <a:xfrm>
            <a:off x="11567160" y="562356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44" name="Connector 43"/>
          <p:cNvCxnSpPr/>
          <p:nvPr/>
        </p:nvCxnSpPr>
        <p:spPr>
          <a:xfrm flipH="1">
            <a:off x="11338560" y="5678424"/>
            <a:ext cx="283464" cy="356616"/>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
        <p:nvSpPr>
          <p:cNvPr id="45" name="Oval 44"/>
          <p:cNvSpPr/>
          <p:nvPr/>
        </p:nvSpPr>
        <p:spPr>
          <a:xfrm>
            <a:off x="11247120" y="626364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46" name="Connector 45"/>
          <p:cNvCxnSpPr/>
          <p:nvPr/>
        </p:nvCxnSpPr>
        <p:spPr>
          <a:xfrm flipV="1">
            <a:off x="11301984" y="6035040"/>
            <a:ext cx="36576" cy="283464"/>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457200"/>
            <a:ext cx="7315200" cy="548640"/>
          </a:xfrm>
          <a:prstGeom prst="rect">
            <a:avLst/>
          </a:prstGeom>
          <a:noFill/>
        </p:spPr>
        <p:txBody>
          <a:bodyPr wrap="square" lIns="0" rIns="0" tIns="0" bIns="0">
            <a:spAutoFit/>
          </a:bodyPr>
          <a:lstStyle/>
          <a:p>
            <a:pPr algn="l">
              <a:defRPr sz="3200" b="1">
                <a:solidFill>
                  <a:srgbClr val="0A0A0A"/>
                </a:solidFill>
                <a:latin typeface="Inter"/>
              </a:defRPr>
            </a:pPr>
            <a:r>
              <a:t>Strategic Recommendations</a:t>
            </a:r>
          </a:p>
        </p:txBody>
      </p:sp>
      <p:sp>
        <p:nvSpPr>
          <p:cNvPr id="3" name="Rectangle 2"/>
          <p:cNvSpPr/>
          <p:nvPr/>
        </p:nvSpPr>
        <p:spPr>
          <a:xfrm>
            <a:off x="685800" y="1097280"/>
            <a:ext cx="1828800" cy="27432"/>
          </a:xfrm>
          <a:prstGeom prst="rect">
            <a:avLst/>
          </a:prstGeom>
          <a:solidFill>
            <a:srgbClr val="D4AF3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Oval 3"/>
          <p:cNvSpPr/>
          <p:nvPr/>
        </p:nvSpPr>
        <p:spPr>
          <a:xfrm>
            <a:off x="685800" y="1965960"/>
            <a:ext cx="640080" cy="640080"/>
          </a:xfrm>
          <a:prstGeom prst="ellipse">
            <a:avLst/>
          </a:prstGeom>
          <a:solidFill>
            <a:srgbClr val="22C55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777240" y="2057400"/>
            <a:ext cx="457200" cy="457200"/>
          </a:xfrm>
          <a:prstGeom prst="rect">
            <a:avLst/>
          </a:prstGeom>
          <a:noFill/>
        </p:spPr>
        <p:txBody>
          <a:bodyPr wrap="square" lIns="0" rIns="0" tIns="0" bIns="0">
            <a:spAutoFit/>
          </a:bodyPr>
          <a:lstStyle/>
          <a:p>
            <a:pPr algn="ctr">
              <a:defRPr sz="3200" b="1">
                <a:solidFill>
                  <a:srgbClr val="FFFFFF"/>
                </a:solidFill>
                <a:latin typeface="Inter"/>
              </a:defRPr>
            </a:pPr>
            <a:r>
              <a:t>1</a:t>
            </a:r>
          </a:p>
        </p:txBody>
      </p:sp>
      <p:sp>
        <p:nvSpPr>
          <p:cNvPr id="6" name="Rounded Rectangle 5"/>
          <p:cNvSpPr/>
          <p:nvPr/>
        </p:nvSpPr>
        <p:spPr>
          <a:xfrm>
            <a:off x="1463040" y="1828800"/>
            <a:ext cx="10058400" cy="1051560"/>
          </a:xfrm>
          <a:prstGeom prst="roundRect">
            <a:avLst/>
          </a:prstGeom>
          <a:solidFill>
            <a:srgbClr val="FFFFFF"/>
          </a:solidFill>
          <a:ln w="12700">
            <a:solidFill>
              <a:srgbClr val="D4D4D8"/>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1737360" y="1965960"/>
            <a:ext cx="9509760" cy="365760"/>
          </a:xfrm>
          <a:prstGeom prst="rect">
            <a:avLst/>
          </a:prstGeom>
          <a:noFill/>
        </p:spPr>
        <p:txBody>
          <a:bodyPr wrap="square" lIns="0" rIns="0" tIns="0" bIns="0">
            <a:spAutoFit/>
          </a:bodyPr>
          <a:lstStyle/>
          <a:p>
            <a:pPr algn="l">
              <a:defRPr sz="1500" b="1">
                <a:solidFill>
                  <a:srgbClr val="0A0A0A"/>
                </a:solidFill>
                <a:latin typeface="Inter"/>
              </a:defRPr>
            </a:pPr>
            <a:r>
              <a:t>Develop heat-resistant Command strips rated for 120°F+ (Arizona/Southwest markets)</a:t>
            </a:r>
          </a:p>
        </p:txBody>
      </p:sp>
      <p:sp>
        <p:nvSpPr>
          <p:cNvPr id="8" name="TextBox 7"/>
          <p:cNvSpPr txBox="1"/>
          <p:nvPr/>
        </p:nvSpPr>
        <p:spPr>
          <a:xfrm>
            <a:off x="1737360" y="2377440"/>
            <a:ext cx="6400800" cy="365760"/>
          </a:xfrm>
          <a:prstGeom prst="rect">
            <a:avLst/>
          </a:prstGeom>
          <a:noFill/>
        </p:spPr>
        <p:txBody>
          <a:bodyPr wrap="square" lIns="0" rIns="0" tIns="0" bIns="0">
            <a:spAutoFit/>
          </a:bodyPr>
          <a:lstStyle/>
          <a:p>
            <a:pPr algn="l">
              <a:defRPr sz="1100" b="0">
                <a:solidFill>
                  <a:srgbClr val="71717A"/>
                </a:solidFill>
                <a:latin typeface="Inter"/>
              </a:defRPr>
            </a:pPr>
            <a:r>
              <a:t>35.4% prevalence, explicit verbatims from Arizona consumers, no current solution exists</a:t>
            </a:r>
          </a:p>
        </p:txBody>
      </p:sp>
      <p:sp>
        <p:nvSpPr>
          <p:cNvPr id="9" name="Rounded Rectangle 8"/>
          <p:cNvSpPr/>
          <p:nvPr/>
        </p:nvSpPr>
        <p:spPr>
          <a:xfrm>
            <a:off x="9601200" y="2103120"/>
            <a:ext cx="1645920" cy="457200"/>
          </a:xfrm>
          <a:prstGeom prst="roundRect">
            <a:avLst/>
          </a:prstGeom>
          <a:solidFill>
            <a:srgbClr val="22C55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TextBox 9"/>
          <p:cNvSpPr txBox="1"/>
          <p:nvPr/>
        </p:nvSpPr>
        <p:spPr>
          <a:xfrm>
            <a:off x="9692640" y="2194560"/>
            <a:ext cx="1463040" cy="274320"/>
          </a:xfrm>
          <a:prstGeom prst="rect">
            <a:avLst/>
          </a:prstGeom>
          <a:noFill/>
        </p:spPr>
        <p:txBody>
          <a:bodyPr wrap="square" lIns="0" rIns="0" tIns="0" bIns="0">
            <a:spAutoFit/>
          </a:bodyPr>
          <a:lstStyle/>
          <a:p>
            <a:pPr algn="ctr">
              <a:defRPr sz="1000" b="1">
                <a:solidFill>
                  <a:srgbClr val="22C55E"/>
                </a:solidFill>
                <a:latin typeface="Inter"/>
              </a:defRPr>
            </a:pPr>
            <a:r>
              <a:t>Impact: High</a:t>
            </a:r>
          </a:p>
        </p:txBody>
      </p:sp>
      <p:sp>
        <p:nvSpPr>
          <p:cNvPr id="11" name="Oval 10"/>
          <p:cNvSpPr/>
          <p:nvPr/>
        </p:nvSpPr>
        <p:spPr>
          <a:xfrm>
            <a:off x="685800" y="3154680"/>
            <a:ext cx="640080" cy="640080"/>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 name="TextBox 11"/>
          <p:cNvSpPr txBox="1"/>
          <p:nvPr/>
        </p:nvSpPr>
        <p:spPr>
          <a:xfrm>
            <a:off x="777240" y="3246120"/>
            <a:ext cx="457200" cy="457200"/>
          </a:xfrm>
          <a:prstGeom prst="rect">
            <a:avLst/>
          </a:prstGeom>
          <a:noFill/>
        </p:spPr>
        <p:txBody>
          <a:bodyPr wrap="square" lIns="0" rIns="0" tIns="0" bIns="0">
            <a:spAutoFit/>
          </a:bodyPr>
          <a:lstStyle/>
          <a:p>
            <a:pPr algn="ctr">
              <a:defRPr sz="3200" b="1">
                <a:solidFill>
                  <a:srgbClr val="FFFFFF"/>
                </a:solidFill>
                <a:latin typeface="Inter"/>
              </a:defRPr>
            </a:pPr>
            <a:r>
              <a:t>2</a:t>
            </a:r>
          </a:p>
        </p:txBody>
      </p:sp>
      <p:sp>
        <p:nvSpPr>
          <p:cNvPr id="13" name="Rounded Rectangle 12"/>
          <p:cNvSpPr/>
          <p:nvPr/>
        </p:nvSpPr>
        <p:spPr>
          <a:xfrm>
            <a:off x="1463040" y="3017520"/>
            <a:ext cx="10058400" cy="1051560"/>
          </a:xfrm>
          <a:prstGeom prst="roundRect">
            <a:avLst/>
          </a:prstGeom>
          <a:solidFill>
            <a:srgbClr val="FFFFFF"/>
          </a:solidFill>
          <a:ln w="12700">
            <a:solidFill>
              <a:srgbClr val="D4D4D8"/>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1737360" y="3154680"/>
            <a:ext cx="9509760" cy="365760"/>
          </a:xfrm>
          <a:prstGeom prst="rect">
            <a:avLst/>
          </a:prstGeom>
          <a:noFill/>
        </p:spPr>
        <p:txBody>
          <a:bodyPr wrap="square" lIns="0" rIns="0" tIns="0" bIns="0">
            <a:spAutoFit/>
          </a:bodyPr>
          <a:lstStyle/>
          <a:p>
            <a:pPr algn="l">
              <a:defRPr sz="1500" b="1">
                <a:solidFill>
                  <a:srgbClr val="0A0A0A"/>
                </a:solidFill>
                <a:latin typeface="Inter"/>
              </a:defRPr>
            </a:pPr>
            <a:r>
              <a:t>Create pre-measured alignment templates for common fixture configurations</a:t>
            </a:r>
          </a:p>
        </p:txBody>
      </p:sp>
      <p:sp>
        <p:nvSpPr>
          <p:cNvPr id="15" name="TextBox 14"/>
          <p:cNvSpPr txBox="1"/>
          <p:nvPr/>
        </p:nvSpPr>
        <p:spPr>
          <a:xfrm>
            <a:off x="1737360" y="3566160"/>
            <a:ext cx="6400800" cy="365760"/>
          </a:xfrm>
          <a:prstGeom prst="rect">
            <a:avLst/>
          </a:prstGeom>
          <a:noFill/>
        </p:spPr>
        <p:txBody>
          <a:bodyPr wrap="square" lIns="0" rIns="0" tIns="0" bIns="0">
            <a:spAutoFit/>
          </a:bodyPr>
          <a:lstStyle/>
          <a:p>
            <a:pPr algn="l">
              <a:defRPr sz="1100" b="0">
                <a:solidFill>
                  <a:srgbClr val="71717A"/>
                </a:solidFill>
                <a:latin typeface="Inter"/>
              </a:defRPr>
            </a:pPr>
            <a:r>
              <a:t>45.6% prevalence, highest pain point frequency, low development cost</a:t>
            </a:r>
          </a:p>
        </p:txBody>
      </p:sp>
      <p:sp>
        <p:nvSpPr>
          <p:cNvPr id="16" name="Rounded Rectangle 15"/>
          <p:cNvSpPr/>
          <p:nvPr/>
        </p:nvSpPr>
        <p:spPr>
          <a:xfrm>
            <a:off x="9601200" y="3291840"/>
            <a:ext cx="1645920" cy="457200"/>
          </a:xfrm>
          <a:prstGeom prst="roundRect">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 name="TextBox 16"/>
          <p:cNvSpPr txBox="1"/>
          <p:nvPr/>
        </p:nvSpPr>
        <p:spPr>
          <a:xfrm>
            <a:off x="9692640" y="3383280"/>
            <a:ext cx="1463040" cy="274320"/>
          </a:xfrm>
          <a:prstGeom prst="rect">
            <a:avLst/>
          </a:prstGeom>
          <a:noFill/>
        </p:spPr>
        <p:txBody>
          <a:bodyPr wrap="square" lIns="0" rIns="0" tIns="0" bIns="0">
            <a:spAutoFit/>
          </a:bodyPr>
          <a:lstStyle/>
          <a:p>
            <a:pPr algn="ctr">
              <a:defRPr sz="1000" b="1">
                <a:solidFill>
                  <a:srgbClr val="3B82F6"/>
                </a:solidFill>
                <a:latin typeface="Inter"/>
              </a:defRPr>
            </a:pPr>
            <a:r>
              <a:t>Impact: High</a:t>
            </a:r>
          </a:p>
        </p:txBody>
      </p:sp>
      <p:sp>
        <p:nvSpPr>
          <p:cNvPr id="18" name="Oval 17"/>
          <p:cNvSpPr/>
          <p:nvPr/>
        </p:nvSpPr>
        <p:spPr>
          <a:xfrm>
            <a:off x="685800" y="4343400"/>
            <a:ext cx="640080" cy="640080"/>
          </a:xfrm>
          <a:prstGeom prst="ellipse">
            <a:avLst/>
          </a:prstGeom>
          <a:solidFill>
            <a:srgbClr val="F59E0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 name="TextBox 18"/>
          <p:cNvSpPr txBox="1"/>
          <p:nvPr/>
        </p:nvSpPr>
        <p:spPr>
          <a:xfrm>
            <a:off x="777240" y="4434840"/>
            <a:ext cx="457200" cy="457200"/>
          </a:xfrm>
          <a:prstGeom prst="rect">
            <a:avLst/>
          </a:prstGeom>
          <a:noFill/>
        </p:spPr>
        <p:txBody>
          <a:bodyPr wrap="square" lIns="0" rIns="0" tIns="0" bIns="0">
            <a:spAutoFit/>
          </a:bodyPr>
          <a:lstStyle/>
          <a:p>
            <a:pPr algn="ctr">
              <a:defRPr sz="3200" b="1">
                <a:solidFill>
                  <a:srgbClr val="FFFFFF"/>
                </a:solidFill>
                <a:latin typeface="Inter"/>
              </a:defRPr>
            </a:pPr>
            <a:r>
              <a:t>3</a:t>
            </a:r>
          </a:p>
        </p:txBody>
      </p:sp>
      <p:sp>
        <p:nvSpPr>
          <p:cNvPr id="20" name="Rounded Rectangle 19"/>
          <p:cNvSpPr/>
          <p:nvPr/>
        </p:nvSpPr>
        <p:spPr>
          <a:xfrm>
            <a:off x="1463040" y="4206240"/>
            <a:ext cx="10058400" cy="1051560"/>
          </a:xfrm>
          <a:prstGeom prst="roundRect">
            <a:avLst/>
          </a:prstGeom>
          <a:solidFill>
            <a:srgbClr val="FFFFFF"/>
          </a:solidFill>
          <a:ln w="12700">
            <a:solidFill>
              <a:srgbClr val="D4D4D8"/>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1737360" y="4343400"/>
            <a:ext cx="9509760" cy="365760"/>
          </a:xfrm>
          <a:prstGeom prst="rect">
            <a:avLst/>
          </a:prstGeom>
          <a:noFill/>
        </p:spPr>
        <p:txBody>
          <a:bodyPr wrap="square" lIns="0" rIns="0" tIns="0" bIns="0">
            <a:spAutoFit/>
          </a:bodyPr>
          <a:lstStyle/>
          <a:p>
            <a:pPr algn="l">
              <a:defRPr sz="1500" b="1">
                <a:solidFill>
                  <a:srgbClr val="0A0A0A"/>
                </a:solidFill>
                <a:latin typeface="Inter"/>
              </a:defRPr>
            </a:pPr>
            <a:r>
              <a:t>Partner with battery-powered lighting manufacturers for co-branded kits</a:t>
            </a:r>
          </a:p>
        </p:txBody>
      </p:sp>
      <p:sp>
        <p:nvSpPr>
          <p:cNvPr id="22" name="TextBox 21"/>
          <p:cNvSpPr txBox="1"/>
          <p:nvPr/>
        </p:nvSpPr>
        <p:spPr>
          <a:xfrm>
            <a:off x="1737360" y="4754880"/>
            <a:ext cx="6400800" cy="365760"/>
          </a:xfrm>
          <a:prstGeom prst="rect">
            <a:avLst/>
          </a:prstGeom>
          <a:noFill/>
        </p:spPr>
        <p:txBody>
          <a:bodyPr wrap="square" lIns="0" rIns="0" tIns="0" bIns="0">
            <a:spAutoFit/>
          </a:bodyPr>
          <a:lstStyle/>
          <a:p>
            <a:pPr algn="l">
              <a:defRPr sz="1100" b="0">
                <a:solidFill>
                  <a:srgbClr val="71717A"/>
                </a:solidFill>
                <a:latin typeface="Inter"/>
              </a:defRPr>
            </a:pPr>
            <a:r>
              <a:t>24.1% actively seeking battery solutions to avoid electrical work</a:t>
            </a:r>
          </a:p>
        </p:txBody>
      </p:sp>
      <p:sp>
        <p:nvSpPr>
          <p:cNvPr id="23" name="Rounded Rectangle 22"/>
          <p:cNvSpPr/>
          <p:nvPr/>
        </p:nvSpPr>
        <p:spPr>
          <a:xfrm>
            <a:off x="9601200" y="4480560"/>
            <a:ext cx="1645920" cy="457200"/>
          </a:xfrm>
          <a:prstGeom prst="roundRect">
            <a:avLst/>
          </a:prstGeom>
          <a:solidFill>
            <a:srgbClr val="F59E0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 name="TextBox 23"/>
          <p:cNvSpPr txBox="1"/>
          <p:nvPr/>
        </p:nvSpPr>
        <p:spPr>
          <a:xfrm>
            <a:off x="9692640" y="4572000"/>
            <a:ext cx="1463040" cy="274320"/>
          </a:xfrm>
          <a:prstGeom prst="rect">
            <a:avLst/>
          </a:prstGeom>
          <a:noFill/>
        </p:spPr>
        <p:txBody>
          <a:bodyPr wrap="square" lIns="0" rIns="0" tIns="0" bIns="0">
            <a:spAutoFit/>
          </a:bodyPr>
          <a:lstStyle/>
          <a:p>
            <a:pPr algn="ctr">
              <a:defRPr sz="1000" b="1">
                <a:solidFill>
                  <a:srgbClr val="F59E0B"/>
                </a:solidFill>
                <a:latin typeface="Inter"/>
              </a:defRPr>
            </a:pPr>
            <a:r>
              <a:t>Impact: Medium</a:t>
            </a:r>
          </a:p>
        </p:txBody>
      </p:sp>
      <p:sp>
        <p:nvSpPr>
          <p:cNvPr id="25" name="Oval 24"/>
          <p:cNvSpPr/>
          <p:nvPr/>
        </p:nvSpPr>
        <p:spPr>
          <a:xfrm>
            <a:off x="685800" y="5532120"/>
            <a:ext cx="640080" cy="640080"/>
          </a:xfrm>
          <a:prstGeom prst="ellipse">
            <a:avLst/>
          </a:prstGeom>
          <a:solidFill>
            <a:srgbClr val="71717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 name="TextBox 25"/>
          <p:cNvSpPr txBox="1"/>
          <p:nvPr/>
        </p:nvSpPr>
        <p:spPr>
          <a:xfrm>
            <a:off x="777240" y="5623560"/>
            <a:ext cx="457200" cy="457200"/>
          </a:xfrm>
          <a:prstGeom prst="rect">
            <a:avLst/>
          </a:prstGeom>
          <a:noFill/>
        </p:spPr>
        <p:txBody>
          <a:bodyPr wrap="square" lIns="0" rIns="0" tIns="0" bIns="0">
            <a:spAutoFit/>
          </a:bodyPr>
          <a:lstStyle/>
          <a:p>
            <a:pPr algn="ctr">
              <a:defRPr sz="3200" b="1">
                <a:solidFill>
                  <a:srgbClr val="FFFFFF"/>
                </a:solidFill>
                <a:latin typeface="Inter"/>
              </a:defRPr>
            </a:pPr>
            <a:r>
              <a:t>4</a:t>
            </a:r>
          </a:p>
        </p:txBody>
      </p:sp>
      <p:sp>
        <p:nvSpPr>
          <p:cNvPr id="27" name="Rounded Rectangle 26"/>
          <p:cNvSpPr/>
          <p:nvPr/>
        </p:nvSpPr>
        <p:spPr>
          <a:xfrm>
            <a:off x="1463040" y="5394960"/>
            <a:ext cx="10058400" cy="1051560"/>
          </a:xfrm>
          <a:prstGeom prst="roundRect">
            <a:avLst/>
          </a:prstGeom>
          <a:solidFill>
            <a:srgbClr val="FFFFFF"/>
          </a:solidFill>
          <a:ln w="12700">
            <a:solidFill>
              <a:srgbClr val="D4D4D8"/>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 name="TextBox 27"/>
          <p:cNvSpPr txBox="1"/>
          <p:nvPr/>
        </p:nvSpPr>
        <p:spPr>
          <a:xfrm>
            <a:off x="1737360" y="5532120"/>
            <a:ext cx="9509760" cy="365760"/>
          </a:xfrm>
          <a:prstGeom prst="rect">
            <a:avLst/>
          </a:prstGeom>
          <a:noFill/>
        </p:spPr>
        <p:txBody>
          <a:bodyPr wrap="square" lIns="0" rIns="0" tIns="0" bIns="0">
            <a:spAutoFit/>
          </a:bodyPr>
          <a:lstStyle/>
          <a:p>
            <a:pPr algn="l">
              <a:defRPr sz="1500" b="1">
                <a:solidFill>
                  <a:srgbClr val="0A0A0A"/>
                </a:solidFill>
                <a:latin typeface="Inter"/>
              </a:defRPr>
            </a:pPr>
            <a:r>
              <a:t>Launch educational content series: "Install Lights Without an Electrician"</a:t>
            </a:r>
          </a:p>
        </p:txBody>
      </p:sp>
      <p:sp>
        <p:nvSpPr>
          <p:cNvPr id="29" name="TextBox 28"/>
          <p:cNvSpPr txBox="1"/>
          <p:nvPr/>
        </p:nvSpPr>
        <p:spPr>
          <a:xfrm>
            <a:off x="1737360" y="5943600"/>
            <a:ext cx="6400800" cy="365760"/>
          </a:xfrm>
          <a:prstGeom prst="rect">
            <a:avLst/>
          </a:prstGeom>
          <a:noFill/>
        </p:spPr>
        <p:txBody>
          <a:bodyPr wrap="square" lIns="0" rIns="0" tIns="0" bIns="0">
            <a:spAutoFit/>
          </a:bodyPr>
          <a:lstStyle/>
          <a:p>
            <a:pPr algn="l">
              <a:defRPr sz="1100" b="0">
                <a:solidFill>
                  <a:srgbClr val="71717A"/>
                </a:solidFill>
                <a:latin typeface="Inter"/>
              </a:defRPr>
            </a:pPr>
            <a:r>
              <a:t>30.4% express electrical anxiety, builds brand authority and reduces friction</a:t>
            </a:r>
          </a:p>
        </p:txBody>
      </p:sp>
      <p:sp>
        <p:nvSpPr>
          <p:cNvPr id="30" name="Rounded Rectangle 29"/>
          <p:cNvSpPr/>
          <p:nvPr/>
        </p:nvSpPr>
        <p:spPr>
          <a:xfrm>
            <a:off x="9601200" y="5669280"/>
            <a:ext cx="1645920" cy="457200"/>
          </a:xfrm>
          <a:prstGeom prst="roundRect">
            <a:avLst/>
          </a:prstGeom>
          <a:solidFill>
            <a:srgbClr val="71717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1" name="TextBox 30"/>
          <p:cNvSpPr txBox="1"/>
          <p:nvPr/>
        </p:nvSpPr>
        <p:spPr>
          <a:xfrm>
            <a:off x="9692640" y="5760720"/>
            <a:ext cx="1463040" cy="274320"/>
          </a:xfrm>
          <a:prstGeom prst="rect">
            <a:avLst/>
          </a:prstGeom>
          <a:noFill/>
        </p:spPr>
        <p:txBody>
          <a:bodyPr wrap="square" lIns="0" rIns="0" tIns="0" bIns="0">
            <a:spAutoFit/>
          </a:bodyPr>
          <a:lstStyle/>
          <a:p>
            <a:pPr algn="ctr">
              <a:defRPr sz="1000" b="1">
                <a:solidFill>
                  <a:srgbClr val="71717A"/>
                </a:solidFill>
                <a:latin typeface="Inter"/>
              </a:defRPr>
            </a:pPr>
            <a:r>
              <a:t>Impact: Medium</a:t>
            </a:r>
          </a:p>
        </p:txBody>
      </p:sp>
      <p:sp>
        <p:nvSpPr>
          <p:cNvPr id="32" name="Oval 31"/>
          <p:cNvSpPr/>
          <p:nvPr/>
        </p:nvSpPr>
        <p:spPr>
          <a:xfrm>
            <a:off x="11201400" y="5897880"/>
            <a:ext cx="274320" cy="274320"/>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3" name="Oval 32"/>
          <p:cNvSpPr/>
          <p:nvPr/>
        </p:nvSpPr>
        <p:spPr>
          <a:xfrm>
            <a:off x="10927080" y="562356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34" name="Connector 33"/>
          <p:cNvCxnSpPr/>
          <p:nvPr/>
        </p:nvCxnSpPr>
        <p:spPr>
          <a:xfrm>
            <a:off x="10981944" y="5678424"/>
            <a:ext cx="356616" cy="356616"/>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
        <p:nvSpPr>
          <p:cNvPr id="35" name="Oval 34"/>
          <p:cNvSpPr/>
          <p:nvPr/>
        </p:nvSpPr>
        <p:spPr>
          <a:xfrm>
            <a:off x="11567160" y="562356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36" name="Connector 35"/>
          <p:cNvCxnSpPr/>
          <p:nvPr/>
        </p:nvCxnSpPr>
        <p:spPr>
          <a:xfrm flipH="1">
            <a:off x="11338560" y="5678424"/>
            <a:ext cx="283464" cy="356616"/>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
        <p:nvSpPr>
          <p:cNvPr id="37" name="Oval 36"/>
          <p:cNvSpPr/>
          <p:nvPr/>
        </p:nvSpPr>
        <p:spPr>
          <a:xfrm>
            <a:off x="11247120" y="626364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38" name="Connector 37"/>
          <p:cNvCxnSpPr/>
          <p:nvPr/>
        </p:nvCxnSpPr>
        <p:spPr>
          <a:xfrm flipV="1">
            <a:off x="11301984" y="6035040"/>
            <a:ext cx="36576" cy="283464"/>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37160" cy="6858000"/>
          </a:xfrm>
          <a:prstGeom prst="rect">
            <a:avLst/>
          </a:prstGeom>
          <a:solidFill>
            <a:srgbClr val="F59E0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914400" y="914400"/>
            <a:ext cx="9144000" cy="365760"/>
          </a:xfrm>
          <a:prstGeom prst="rect">
            <a:avLst/>
          </a:prstGeom>
          <a:noFill/>
        </p:spPr>
        <p:txBody>
          <a:bodyPr wrap="square" lIns="0" rIns="0" tIns="0" bIns="0">
            <a:spAutoFit/>
          </a:bodyPr>
          <a:lstStyle/>
          <a:p>
            <a:pPr algn="l">
              <a:defRPr sz="1200" b="1">
                <a:solidFill>
                  <a:srgbClr val="A1A1AA"/>
                </a:solidFill>
                <a:latin typeface="Inter"/>
              </a:defRPr>
            </a:pPr>
            <a:r>
              <a:t>MARKET OPPORTUNITY</a:t>
            </a:r>
          </a:p>
        </p:txBody>
      </p:sp>
      <p:sp>
        <p:nvSpPr>
          <p:cNvPr id="4" name="TextBox 3"/>
          <p:cNvSpPr txBox="1"/>
          <p:nvPr/>
        </p:nvSpPr>
        <p:spPr>
          <a:xfrm>
            <a:off x="914400" y="2011680"/>
            <a:ext cx="10058400" cy="2286000"/>
          </a:xfrm>
          <a:prstGeom prst="rect">
            <a:avLst/>
          </a:prstGeom>
          <a:noFill/>
        </p:spPr>
        <p:txBody>
          <a:bodyPr wrap="square" lIns="0" rIns="0" tIns="0" bIns="0">
            <a:spAutoFit/>
          </a:bodyPr>
          <a:lstStyle/>
          <a:p>
            <a:pPr algn="l">
              <a:defRPr sz="4400" b="1">
                <a:solidFill>
                  <a:srgbClr val="0A0A0A"/>
                </a:solidFill>
                <a:latin typeface="Inter"/>
              </a:defRPr>
            </a:pPr>
            <a:r>
              <a:t>Climate-resistant adhesives represent a $14.7M untapped market in Southwest US alone</a:t>
            </a:r>
          </a:p>
        </p:txBody>
      </p:sp>
      <p:sp>
        <p:nvSpPr>
          <p:cNvPr id="5" name="Rounded Rectangle 4"/>
          <p:cNvSpPr/>
          <p:nvPr/>
        </p:nvSpPr>
        <p:spPr>
          <a:xfrm>
            <a:off x="914400" y="4572000"/>
            <a:ext cx="4572000" cy="1097280"/>
          </a:xfrm>
          <a:prstGeom prst="roundRect">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1188720" y="4754880"/>
            <a:ext cx="4023360" cy="731520"/>
          </a:xfrm>
          <a:prstGeom prst="rect">
            <a:avLst/>
          </a:prstGeom>
          <a:noFill/>
        </p:spPr>
        <p:txBody>
          <a:bodyPr wrap="square" lIns="0" rIns="0" tIns="0" bIns="0">
            <a:spAutoFit/>
          </a:bodyPr>
          <a:lstStyle/>
          <a:p>
            <a:pPr algn="l">
              <a:defRPr sz="2800" b="1">
                <a:solidFill>
                  <a:srgbClr val="FFFFFF"/>
                </a:solidFill>
                <a:latin typeface="Inter"/>
              </a:defRPr>
            </a:pPr>
            <a:r>
              <a:t>21% of consumers in heat climates actively seeking solutions</a:t>
            </a:r>
          </a:p>
        </p:txBody>
      </p:sp>
      <p:sp>
        <p:nvSpPr>
          <p:cNvPr id="7" name="Oval 6"/>
          <p:cNvSpPr/>
          <p:nvPr/>
        </p:nvSpPr>
        <p:spPr>
          <a:xfrm>
            <a:off x="11201400" y="5897880"/>
            <a:ext cx="274320" cy="274320"/>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Oval 7"/>
          <p:cNvSpPr/>
          <p:nvPr/>
        </p:nvSpPr>
        <p:spPr>
          <a:xfrm>
            <a:off x="10927080" y="562356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9" name="Connector 8"/>
          <p:cNvCxnSpPr/>
          <p:nvPr/>
        </p:nvCxnSpPr>
        <p:spPr>
          <a:xfrm>
            <a:off x="10981944" y="5678424"/>
            <a:ext cx="356616" cy="356616"/>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11567160" y="562356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11" name="Connector 10"/>
          <p:cNvCxnSpPr/>
          <p:nvPr/>
        </p:nvCxnSpPr>
        <p:spPr>
          <a:xfrm flipH="1">
            <a:off x="11338560" y="5678424"/>
            <a:ext cx="283464" cy="356616"/>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11247120" y="6263640"/>
            <a:ext cx="109728" cy="109728"/>
          </a:xfrm>
          <a:prstGeom prst="ellipse">
            <a:avLst/>
          </a:prstGeom>
          <a:solidFill>
            <a:srgbClr val="3B82F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cxnSp>
        <p:nvCxnSpPr>
          <p:cNvPr id="13" name="Connector 12"/>
          <p:cNvCxnSpPr/>
          <p:nvPr/>
        </p:nvCxnSpPr>
        <p:spPr>
          <a:xfrm flipV="1">
            <a:off x="11301984" y="6035040"/>
            <a:ext cx="36576" cy="283464"/>
          </a:xfrm>
          <a:prstGeom prst="line">
            <a:avLst/>
          </a:prstGeom>
          <a:ln w="9525">
            <a:solidFill>
              <a:srgbClr val="3B82F6"/>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