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3M Lighting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Jobs-to-be-Done Analysis</a:t>
            </a:r>
          </a:p>
          <a:p>
            <a:r>
              <a:t>Consumer Insights &amp; Strategic Opportunities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Focus Areas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b="1"/>
            </a:pPr>
            <a:r>
              <a:t>1. Gallery Alignment &amp; Adhesive Assurance Kit</a:t>
            </a:r>
          </a:p>
          <a:p>
            <a:pPr lvl="1"/>
            <a:r>
              <a:t>Heat-rated adhesive + laser/spacing guides</a:t>
            </a:r>
          </a:p>
          <a:p/>
          <a:p>
            <a:pPr>
              <a:defRPr b="1"/>
            </a:pPr>
            <a:r>
              <a:t>2. Rechargeable Ambiance Control Bundle</a:t>
            </a:r>
          </a:p>
          <a:p>
            <a:pPr lvl="1"/>
            <a:r>
              <a:t>Tunable lights + dimmer remotes + presets</a:t>
            </a:r>
          </a:p>
          <a:p/>
          <a:p>
            <a:pPr>
              <a:defRPr b="1"/>
            </a:pPr>
            <a:r>
              <a:t>3. Hybrid Décor-Safety Bar Lighting</a:t>
            </a:r>
          </a:p>
          <a:p>
            <a:pPr lvl="1"/>
            <a:r>
              <a:t>Switchable gallery/path modes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b="1"/>
            </a:pPr>
            <a:r>
              <a:t>IMMEDIATE (2-4 weeks):</a:t>
            </a:r>
          </a:p>
          <a:p>
            <a:pPr lvl="1"/>
            <a:r>
              <a:t>Workshop with product and marketing teams</a:t>
            </a:r>
          </a:p>
          <a:p>
            <a:pPr lvl="1"/>
            <a:r>
              <a:t>Prioritization vote on opportunity clusters</a:t>
            </a:r>
          </a:p>
          <a:p/>
          <a:p>
            <a:pPr>
              <a:defRPr b="1"/>
            </a:pPr>
            <a:r>
              <a:t>SHORT TERM (4-8 weeks):</a:t>
            </a:r>
          </a:p>
          <a:p>
            <a:pPr lvl="1"/>
            <a:r>
              <a:t>Develop alignment kit prototypes</a:t>
            </a:r>
          </a:p>
          <a:p>
            <a:pPr lvl="1"/>
            <a:r>
              <a:t>Test ambiance control bundles with consumers</a:t>
            </a:r>
          </a:p>
          <a:p/>
          <a:p>
            <a:pPr>
              <a:defRPr b="1"/>
            </a:pPr>
            <a:r>
              <a:t>MEDIUM TERM (3 months):</a:t>
            </a:r>
          </a:p>
          <a:p>
            <a:pPr lvl="1"/>
            <a:r>
              <a:t>Launch gallery system pilot</a:t>
            </a:r>
          </a:p>
          <a:p>
            <a:pPr lvl="1"/>
            <a:r>
              <a:t>Build marketing narratives around emotional/social jobs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15 consumers analyzed across 87 video transcripts</a:t>
            </a:r>
          </a:p>
          <a:p/>
          <a:p>
            <a:r>
              <a:t>Consumers are creating gallery-worthy lighting without professional crews:</a:t>
            </a:r>
          </a:p>
          <a:p>
            <a:pPr lvl="1"/>
            <a:r>
              <a:t>Rechargeable spotlights &amp; LED strips showcase art and family stories</a:t>
            </a:r>
          </a:p>
          <a:p>
            <a:pPr lvl="1"/>
            <a:r>
              <a:t>Adhesive mounts keep floors clear while maintaining designer aesthetics</a:t>
            </a:r>
          </a:p>
          <a:p/>
          <a:p>
            <a:pPr>
              <a:defRPr b="1"/>
            </a:pPr>
            <a:r>
              <a:t>Three High-Value Opportunity Clusters:</a:t>
            </a:r>
          </a:p>
          <a:p>
            <a:pPr lvl="1"/>
            <a:r>
              <a:t>1. Precision DIY gallery systems with alignment tools</a:t>
            </a:r>
          </a:p>
          <a:p>
            <a:pPr lvl="1"/>
            <a:r>
              <a:t>2. Adaptive ambiance controls (retrofit-friendly)</a:t>
            </a:r>
          </a:p>
          <a:p>
            <a:pPr lvl="1"/>
            <a:r>
              <a:t>3. Low-profile safety-plus-style lighting for pathways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Methodology: Jobs-to-be-Done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b="1"/>
            </a:pPr>
            <a:r>
              <a:t>Rungs of the Ladder Approach</a:t>
            </a:r>
          </a:p>
          <a:p/>
          <a:p>
            <a:r>
              <a:t>FUNCTIONAL JOBS (Bottom): Outcomes to achieve</a:t>
            </a:r>
          </a:p>
          <a:p>
            <a:pPr lvl="1"/>
            <a:r>
              <a:t>Example: Illuminate focal art without hiring electricians</a:t>
            </a:r>
          </a:p>
          <a:p/>
          <a:p>
            <a:r>
              <a:t>EMOTIONAL JOBS (Middle): Feelings to experience</a:t>
            </a:r>
          </a:p>
          <a:p>
            <a:pPr lvl="1"/>
            <a:r>
              <a:t>Example: Feel proud delivering designer-level results</a:t>
            </a:r>
          </a:p>
          <a:p/>
          <a:p>
            <a:r>
              <a:t>SOCIAL JOBS (Top): Perceptions to cultivate</a:t>
            </a:r>
          </a:p>
          <a:p>
            <a:pPr lvl="1"/>
            <a:r>
              <a:t>Example: Impress guests with gallery-like presentation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Jobs (Bottom Rung)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b="1"/>
            </a:pPr>
            <a:r>
              <a:t>7 Core Functional Jobs Identified</a:t>
            </a:r>
          </a:p>
          <a:p>
            <a:r>
              <a:t>F1. Illuminate focal art and architectural features</a:t>
            </a:r>
          </a:p>
          <a:p>
            <a:r>
              <a:t>F2. Add accent lighting avoiding electricians/wiring</a:t>
            </a:r>
          </a:p>
          <a:p>
            <a:r>
              <a:t>F3. Control ambiance with adjustable modes</a:t>
            </a:r>
          </a:p>
          <a:p>
            <a:r>
              <a:t>F4. Keep floors and walls uncluttered</a:t>
            </a:r>
          </a:p>
          <a:p>
            <a:r>
              <a:t>F5. Build expandable gallery lighting</a:t>
            </a:r>
          </a:p>
          <a:p>
            <a:r>
              <a:t>F6. Deliver customizable color experiences</a:t>
            </a:r>
          </a:p>
          <a:p>
            <a:r>
              <a:t>F7. Provide multipurpose accent + safety lighting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Jobs: Art Illumination &amp; DIY Install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b="1"/>
            </a:pPr>
            <a:r>
              <a:t>F1: Illuminate focal art so it commands attention</a:t>
            </a:r>
          </a:p>
          <a:p>
            <a:pPr lvl="1">
              <a:defRPr i="1"/>
            </a:pPr>
            <a:r>
              <a:t>"We wanted accent lighting to draw attention to the fireplace mantel, as well as the new art that hangs right above it." — GeneK</a:t>
            </a:r>
          </a:p>
          <a:p/>
          <a:p>
            <a:pPr>
              <a:defRPr b="1"/>
            </a:pPr>
            <a:r>
              <a:t>F2: Avoid hiring professionals or running new wiring</a:t>
            </a:r>
          </a:p>
          <a:p>
            <a:pPr lvl="1">
              <a:defRPr i="1"/>
            </a:pPr>
            <a:r>
              <a:t>"I didn't want any wires hanging on walls... I don't have any ability to create electrical work inside the walls." — GeneK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Emotional Jobs (Middle Rungs)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b="1"/>
            </a:pPr>
            <a:r>
              <a:t>5 Core Emotional Jobs</a:t>
            </a:r>
          </a:p>
          <a:p>
            <a:r>
              <a:t>E1. Feel proud and accomplished delivering designer results</a:t>
            </a:r>
          </a:p>
          <a:p>
            <a:r>
              <a:t>E2. Feel calm, relaxed, and connected to the space</a:t>
            </a:r>
          </a:p>
          <a:p>
            <a:r>
              <a:t>E3. Feel confident navigating DIY installs</a:t>
            </a:r>
          </a:p>
          <a:p>
            <a:r>
              <a:t>E4. Reduce stress about overspending</a:t>
            </a:r>
          </a:p>
          <a:p>
            <a:r>
              <a:t>E5. Feel ready to celebrate evolving family stories</a:t>
            </a:r>
          </a:p>
          <a:p/>
          <a:p>
            <a:pPr lvl="1">
              <a:defRPr i="1"/>
            </a:pPr>
            <a:r>
              <a:t>"I felt like a proud dad to do this for my son." — WilliamS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Jobs (Top Rungs)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b="1"/>
            </a:pPr>
            <a:r>
              <a:t>4 Core Social Jobs</a:t>
            </a:r>
          </a:p>
          <a:p>
            <a:r>
              <a:t>S1. Impress guests with gallery-like presentation</a:t>
            </a:r>
          </a:p>
          <a:p>
            <a:r>
              <a:t>S2. Showcase personal and family narratives</a:t>
            </a:r>
          </a:p>
          <a:p>
            <a:r>
              <a:t>S3. Demonstrate resourcefulness and DIY savvy</a:t>
            </a:r>
          </a:p>
          <a:p>
            <a:r>
              <a:t>S4. Keep home looking polished and magazine-ready</a:t>
            </a:r>
          </a:p>
          <a:p/>
          <a:p>
            <a:pPr lvl="1">
              <a:defRPr i="1"/>
            </a:pPr>
            <a:r>
              <a:t>"When I have guests over, I like to highlight my artwork in my house with the spotlight." — FarahN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Opportunity Map: Priority Zones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b="1"/>
            </a:pPr>
            <a:r>
              <a:t>Matrix: Implementation Effort vs. Aspirational Lift</a:t>
            </a:r>
          </a:p>
          <a:p/>
          <a:p>
            <a:pPr>
              <a:defRPr b="1"/>
            </a:pPr>
            <a:r>
              <a:t>HIGH PRIORITY (Low-Moderate Effort, High Aspirational):</a:t>
            </a:r>
          </a:p>
          <a:p>
            <a:pPr lvl="1"/>
            <a:r>
              <a:t>F5: Expandable gallery lighting (modular systems)</a:t>
            </a:r>
          </a:p>
          <a:p>
            <a:pPr lvl="1"/>
            <a:r>
              <a:t>F6: Customizable color experiences</a:t>
            </a:r>
          </a:p>
          <a:p>
            <a:pPr lvl="1"/>
            <a:r>
              <a:t>E2: Calm and mood-setting solutions</a:t>
            </a:r>
          </a:p>
          <a:p>
            <a:pPr lvl="1"/>
            <a:r>
              <a:t>All social jobs (gallery presentation, storytelling)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b="1"/>
            </a:pPr>
            <a:r>
              <a:t>1. Adhesive resilience is a weak link</a:t>
            </a:r>
          </a:p>
          <a:p>
            <a:pPr lvl="1"/>
            <a:r>
              <a:t>Outdoor heat and textured surfaces challenge current tapes</a:t>
            </a:r>
          </a:p>
          <a:p/>
          <a:p>
            <a:pPr>
              <a:defRPr b="1"/>
            </a:pPr>
            <a:r>
              <a:t>2. Precision layout tools are missing</a:t>
            </a:r>
          </a:p>
          <a:p>
            <a:pPr lvl="1"/>
            <a:r>
              <a:t>Consumers Googling spacing formulas, want even-spacing tools</a:t>
            </a:r>
          </a:p>
          <a:p/>
          <a:p>
            <a:pPr>
              <a:defRPr b="1"/>
            </a:pPr>
            <a:r>
              <a:t>3. Consumers optimize infrastructure first</a:t>
            </a:r>
          </a:p>
          <a:p>
            <a:pPr lvl="1"/>
            <a:r>
              <a:t>Tap attic circuits, cut holes, pivot to battery before calling pros</a:t>
            </a:r>
          </a:p>
          <a:p/>
          <a:p>
            <a:pPr>
              <a:defRPr b="1"/>
            </a:pPr>
            <a:r>
              <a:t>4. Control drives emotional payoff</a:t>
            </a:r>
          </a:p>
          <a:p>
            <a:pPr lvl="1"/>
            <a:r>
              <a:t>Remote temperature, dimmers, motion = 'feels finished'</a:t>
            </a:r>
          </a:p>
          <a:p/>
          <a:p>
            <a:pPr>
              <a:defRPr b="1"/>
            </a:pPr>
            <a:r>
              <a:t>5. Gallery storytelling is differentiator</a:t>
            </a:r>
          </a:p>
          <a:p>
            <a:pPr lvl="1"/>
            <a:r>
              <a:t>Families build evolving walls with backup lights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