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8229600" y="0"/>
            <a:ext cx="3962095" cy="22860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685800" y="548640"/>
            <a:ext cx="3657600" cy="274320"/>
          </a:xfrm>
          <a:prstGeom prst="rect">
            <a:avLst/>
          </a:prstGeom>
          <a:noFill/>
        </p:spPr>
        <p:txBody>
          <a:bodyPr wrap="square" lIns="0" rIns="0" tIns="0" bIns="0">
            <a:spAutoFit/>
          </a:bodyPr>
          <a:lstStyle/>
          <a:p>
            <a:pPr algn="l">
              <a:defRPr sz="1000" b="1">
                <a:solidFill>
                  <a:srgbClr val="A1A1AA"/>
                </a:solidFill>
                <a:latin typeface="Inter"/>
              </a:defRPr>
            </a:pPr>
            <a:r>
              <a:t>3M CONSUMER INSIGHTS</a:t>
            </a:r>
          </a:p>
        </p:txBody>
      </p:sp>
      <p:sp>
        <p:nvSpPr>
          <p:cNvPr id="4" name="Rectangle 3"/>
          <p:cNvSpPr/>
          <p:nvPr/>
        </p:nvSpPr>
        <p:spPr>
          <a:xfrm>
            <a:off x="685800" y="914400"/>
            <a:ext cx="1371600" cy="27432"/>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85800" y="1828800"/>
            <a:ext cx="7315200" cy="2286000"/>
          </a:xfrm>
          <a:prstGeom prst="rect">
            <a:avLst/>
          </a:prstGeom>
          <a:noFill/>
        </p:spPr>
        <p:txBody>
          <a:bodyPr wrap="square" lIns="0" rIns="0" tIns="0" bIns="0">
            <a:spAutoFit/>
          </a:bodyPr>
          <a:lstStyle/>
          <a:p>
            <a:pPr algn="l">
              <a:defRPr sz="5600" b="1">
                <a:solidFill>
                  <a:srgbClr val="0A0A0A"/>
                </a:solidFill>
                <a:latin typeface="Inter"/>
              </a:defRPr>
            </a:pPr>
            <a:r>
              <a:t>Consumer Lighting Installation: Uncovering Hidden Friction Points</a:t>
            </a:r>
          </a:p>
        </p:txBody>
      </p:sp>
      <p:sp>
        <p:nvSpPr>
          <p:cNvPr id="6" name="TextBox 5"/>
          <p:cNvSpPr txBox="1"/>
          <p:nvPr/>
        </p:nvSpPr>
        <p:spPr>
          <a:xfrm>
            <a:off x="685800" y="3931920"/>
            <a:ext cx="6400800" cy="914400"/>
          </a:xfrm>
          <a:prstGeom prst="rect">
            <a:avLst/>
          </a:prstGeom>
          <a:noFill/>
        </p:spPr>
        <p:txBody>
          <a:bodyPr wrap="square" lIns="0" rIns="0" tIns="0" bIns="0">
            <a:spAutoFit/>
          </a:bodyPr>
          <a:lstStyle/>
          <a:p>
            <a:pPr algn="l">
              <a:defRPr sz="2000" b="0">
                <a:solidFill>
                  <a:srgbClr val="71717A"/>
                </a:solidFill>
                <a:latin typeface="Inter"/>
              </a:defRPr>
            </a:pPr>
            <a:r>
              <a:t>Evidence-based analysis of 79 authentic consumer experiences revealing $47M market opportunity in adhesive solutions</a:t>
            </a:r>
          </a:p>
        </p:txBody>
      </p:sp>
      <p:sp>
        <p:nvSpPr>
          <p:cNvPr id="7" name="TextBox 6"/>
          <p:cNvSpPr txBox="1"/>
          <p:nvPr/>
        </p:nvSpPr>
        <p:spPr>
          <a:xfrm>
            <a:off x="8229600" y="6217920"/>
            <a:ext cx="3200400" cy="365760"/>
          </a:xfrm>
          <a:prstGeom prst="rect">
            <a:avLst/>
          </a:prstGeom>
          <a:noFill/>
        </p:spPr>
        <p:txBody>
          <a:bodyPr wrap="square" lIns="0" rIns="0" tIns="0" bIns="0">
            <a:spAutoFit/>
          </a:bodyPr>
          <a:lstStyle/>
          <a:p>
            <a:pPr algn="r">
              <a:defRPr sz="1200" b="0">
                <a:solidFill>
                  <a:srgbClr val="A1A1AA"/>
                </a:solidFill>
                <a:latin typeface="Inter"/>
              </a:defRPr>
            </a:pPr>
            <a:r>
              <a:t>October 2025</a:t>
            </a:r>
          </a:p>
        </p:txBody>
      </p:sp>
      <p:sp>
        <p:nvSpPr>
          <p:cNvPr id="8" name="Oval 7"/>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0" name="Connector 9"/>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2" name="Connector 11"/>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4" name="Connector 13"/>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90-Day Implementation Roadmap</a:t>
            </a:r>
          </a:p>
        </p:txBody>
      </p:sp>
      <p:sp>
        <p:nvSpPr>
          <p:cNvPr id="3" name="Rectangle 2"/>
          <p:cNvSpPr/>
          <p:nvPr/>
        </p:nvSpPr>
        <p:spPr>
          <a:xfrm>
            <a:off x="685800" y="1097280"/>
            <a:ext cx="1828800" cy="27432"/>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85800"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77240"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Phase</a:t>
            </a:r>
          </a:p>
        </p:txBody>
      </p:sp>
      <p:sp>
        <p:nvSpPr>
          <p:cNvPr id="6" name="Rectangle 5"/>
          <p:cNvSpPr/>
          <p:nvPr/>
        </p:nvSpPr>
        <p:spPr>
          <a:xfrm>
            <a:off x="2849819"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941259"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Timeline</a:t>
            </a:r>
          </a:p>
        </p:txBody>
      </p:sp>
      <p:sp>
        <p:nvSpPr>
          <p:cNvPr id="8" name="Rectangle 7"/>
          <p:cNvSpPr/>
          <p:nvPr/>
        </p:nvSpPr>
        <p:spPr>
          <a:xfrm>
            <a:off x="5013838"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105278"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Key Activities</a:t>
            </a:r>
          </a:p>
        </p:txBody>
      </p:sp>
      <p:sp>
        <p:nvSpPr>
          <p:cNvPr id="10" name="Rectangle 9"/>
          <p:cNvSpPr/>
          <p:nvPr/>
        </p:nvSpPr>
        <p:spPr>
          <a:xfrm>
            <a:off x="7177857"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269297"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Deliverables</a:t>
            </a:r>
          </a:p>
        </p:txBody>
      </p:sp>
      <p:sp>
        <p:nvSpPr>
          <p:cNvPr id="12" name="Rectangle 11"/>
          <p:cNvSpPr/>
          <p:nvPr/>
        </p:nvSpPr>
        <p:spPr>
          <a:xfrm>
            <a:off x="9341876"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9433316"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Owner</a:t>
            </a:r>
          </a:p>
        </p:txBody>
      </p:sp>
      <p:sp>
        <p:nvSpPr>
          <p:cNvPr id="14" name="Rectangle 13"/>
          <p:cNvSpPr/>
          <p:nvPr/>
        </p:nvSpPr>
        <p:spPr>
          <a:xfrm>
            <a:off x="685800" y="2377440"/>
            <a:ext cx="45720" cy="548640"/>
          </a:xfrm>
          <a:prstGeom prst="rect">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77240" y="2487168"/>
            <a:ext cx="1981139" cy="365760"/>
          </a:xfrm>
          <a:prstGeom prst="rect">
            <a:avLst/>
          </a:prstGeom>
          <a:noFill/>
        </p:spPr>
        <p:txBody>
          <a:bodyPr wrap="square" lIns="0" rIns="0" tIns="0" bIns="0">
            <a:spAutoFit/>
          </a:bodyPr>
          <a:lstStyle/>
          <a:p>
            <a:pPr algn="l">
              <a:defRPr sz="1100" b="1">
                <a:solidFill>
                  <a:srgbClr val="0A0A0A"/>
                </a:solidFill>
                <a:latin typeface="Inter"/>
              </a:defRPr>
            </a:pPr>
            <a:r>
              <a:t>Discovery</a:t>
            </a:r>
          </a:p>
        </p:txBody>
      </p:sp>
      <p:sp>
        <p:nvSpPr>
          <p:cNvPr id="16" name="TextBox 15"/>
          <p:cNvSpPr txBox="1"/>
          <p:nvPr/>
        </p:nvSpPr>
        <p:spPr>
          <a:xfrm>
            <a:off x="2941259"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1-3</a:t>
            </a:r>
          </a:p>
        </p:txBody>
      </p:sp>
      <p:sp>
        <p:nvSpPr>
          <p:cNvPr id="17" name="TextBox 16"/>
          <p:cNvSpPr txBox="1"/>
          <p:nvPr/>
        </p:nvSpPr>
        <p:spPr>
          <a:xfrm>
            <a:off x="5105278"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Quantitative validation study (n=500)</a:t>
            </a:r>
          </a:p>
        </p:txBody>
      </p:sp>
      <p:sp>
        <p:nvSpPr>
          <p:cNvPr id="18" name="TextBox 17"/>
          <p:cNvSpPr txBox="1"/>
          <p:nvPr/>
        </p:nvSpPr>
        <p:spPr>
          <a:xfrm>
            <a:off x="7269297"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Statistical significance report</a:t>
            </a:r>
          </a:p>
        </p:txBody>
      </p:sp>
      <p:sp>
        <p:nvSpPr>
          <p:cNvPr id="19" name="TextBox 18"/>
          <p:cNvSpPr txBox="1"/>
          <p:nvPr/>
        </p:nvSpPr>
        <p:spPr>
          <a:xfrm>
            <a:off x="9433316"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Insights Team</a:t>
            </a:r>
          </a:p>
        </p:txBody>
      </p:sp>
      <p:sp>
        <p:nvSpPr>
          <p:cNvPr id="20" name="Rectangle 19"/>
          <p:cNvSpPr/>
          <p:nvPr/>
        </p:nvSpPr>
        <p:spPr>
          <a:xfrm>
            <a:off x="685800" y="292608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ectangle 20"/>
          <p:cNvSpPr/>
          <p:nvPr/>
        </p:nvSpPr>
        <p:spPr>
          <a:xfrm>
            <a:off x="685800" y="2926080"/>
            <a:ext cx="45720" cy="54864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777240" y="3035808"/>
            <a:ext cx="1981139" cy="365760"/>
          </a:xfrm>
          <a:prstGeom prst="rect">
            <a:avLst/>
          </a:prstGeom>
          <a:noFill/>
        </p:spPr>
        <p:txBody>
          <a:bodyPr wrap="square" lIns="0" rIns="0" tIns="0" bIns="0">
            <a:spAutoFit/>
          </a:bodyPr>
          <a:lstStyle/>
          <a:p>
            <a:pPr algn="l">
              <a:defRPr sz="1100" b="1">
                <a:solidFill>
                  <a:srgbClr val="0A0A0A"/>
                </a:solidFill>
                <a:latin typeface="Inter"/>
              </a:defRPr>
            </a:pPr>
            <a:r>
              <a:t>Prototype</a:t>
            </a:r>
          </a:p>
        </p:txBody>
      </p:sp>
      <p:sp>
        <p:nvSpPr>
          <p:cNvPr id="23" name="TextBox 22"/>
          <p:cNvSpPr txBox="1"/>
          <p:nvPr/>
        </p:nvSpPr>
        <p:spPr>
          <a:xfrm>
            <a:off x="2941259"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4-7</a:t>
            </a:r>
          </a:p>
        </p:txBody>
      </p:sp>
      <p:sp>
        <p:nvSpPr>
          <p:cNvPr id="24" name="TextBox 23"/>
          <p:cNvSpPr txBox="1"/>
          <p:nvPr/>
        </p:nvSpPr>
        <p:spPr>
          <a:xfrm>
            <a:off x="5105278"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Heat-resistant formulation testing</a:t>
            </a:r>
          </a:p>
        </p:txBody>
      </p:sp>
      <p:sp>
        <p:nvSpPr>
          <p:cNvPr id="25" name="TextBox 24"/>
          <p:cNvSpPr txBox="1"/>
          <p:nvPr/>
        </p:nvSpPr>
        <p:spPr>
          <a:xfrm>
            <a:off x="7269297"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Lab-tested samples</a:t>
            </a:r>
          </a:p>
        </p:txBody>
      </p:sp>
      <p:sp>
        <p:nvSpPr>
          <p:cNvPr id="26" name="TextBox 25"/>
          <p:cNvSpPr txBox="1"/>
          <p:nvPr/>
        </p:nvSpPr>
        <p:spPr>
          <a:xfrm>
            <a:off x="9433316"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R&amp;D + Product</a:t>
            </a:r>
          </a:p>
        </p:txBody>
      </p:sp>
      <p:sp>
        <p:nvSpPr>
          <p:cNvPr id="27" name="Rectangle 26"/>
          <p:cNvSpPr/>
          <p:nvPr/>
        </p:nvSpPr>
        <p:spPr>
          <a:xfrm>
            <a:off x="685800" y="3474720"/>
            <a:ext cx="45720" cy="54864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777240" y="3584448"/>
            <a:ext cx="1981139" cy="365760"/>
          </a:xfrm>
          <a:prstGeom prst="rect">
            <a:avLst/>
          </a:prstGeom>
          <a:noFill/>
        </p:spPr>
        <p:txBody>
          <a:bodyPr wrap="square" lIns="0" rIns="0" tIns="0" bIns="0">
            <a:spAutoFit/>
          </a:bodyPr>
          <a:lstStyle/>
          <a:p>
            <a:pPr algn="l">
              <a:defRPr sz="1100" b="1">
                <a:solidFill>
                  <a:srgbClr val="0A0A0A"/>
                </a:solidFill>
                <a:latin typeface="Inter"/>
              </a:defRPr>
            </a:pPr>
            <a:r>
              <a:t>Pilot</a:t>
            </a:r>
          </a:p>
        </p:txBody>
      </p:sp>
      <p:sp>
        <p:nvSpPr>
          <p:cNvPr id="29" name="TextBox 28"/>
          <p:cNvSpPr txBox="1"/>
          <p:nvPr/>
        </p:nvSpPr>
        <p:spPr>
          <a:xfrm>
            <a:off x="2941259"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8-10</a:t>
            </a:r>
          </a:p>
        </p:txBody>
      </p:sp>
      <p:sp>
        <p:nvSpPr>
          <p:cNvPr id="30" name="TextBox 29"/>
          <p:cNvSpPr txBox="1"/>
          <p:nvPr/>
        </p:nvSpPr>
        <p:spPr>
          <a:xfrm>
            <a:off x="5105278"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Arizona market pilot (n=200 users)</a:t>
            </a:r>
          </a:p>
        </p:txBody>
      </p:sp>
      <p:sp>
        <p:nvSpPr>
          <p:cNvPr id="31" name="TextBox 30"/>
          <p:cNvSpPr txBox="1"/>
          <p:nvPr/>
        </p:nvSpPr>
        <p:spPr>
          <a:xfrm>
            <a:off x="7269297"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Consumer feedback + metrics</a:t>
            </a:r>
          </a:p>
        </p:txBody>
      </p:sp>
      <p:sp>
        <p:nvSpPr>
          <p:cNvPr id="32" name="TextBox 31"/>
          <p:cNvSpPr txBox="1"/>
          <p:nvPr/>
        </p:nvSpPr>
        <p:spPr>
          <a:xfrm>
            <a:off x="9433316"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Marketing</a:t>
            </a:r>
          </a:p>
        </p:txBody>
      </p:sp>
      <p:sp>
        <p:nvSpPr>
          <p:cNvPr id="33" name="Rectangle 32"/>
          <p:cNvSpPr/>
          <p:nvPr/>
        </p:nvSpPr>
        <p:spPr>
          <a:xfrm>
            <a:off x="685800" y="402336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685800" y="4023360"/>
            <a:ext cx="45720" cy="54864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777240" y="4133088"/>
            <a:ext cx="1981139" cy="365760"/>
          </a:xfrm>
          <a:prstGeom prst="rect">
            <a:avLst/>
          </a:prstGeom>
          <a:noFill/>
        </p:spPr>
        <p:txBody>
          <a:bodyPr wrap="square" lIns="0" rIns="0" tIns="0" bIns="0">
            <a:spAutoFit/>
          </a:bodyPr>
          <a:lstStyle/>
          <a:p>
            <a:pPr algn="l">
              <a:defRPr sz="1100" b="1">
                <a:solidFill>
                  <a:srgbClr val="0A0A0A"/>
                </a:solidFill>
                <a:latin typeface="Inter"/>
              </a:defRPr>
            </a:pPr>
            <a:r>
              <a:t>Launch Prep</a:t>
            </a:r>
          </a:p>
        </p:txBody>
      </p:sp>
      <p:sp>
        <p:nvSpPr>
          <p:cNvPr id="36" name="TextBox 35"/>
          <p:cNvSpPr txBox="1"/>
          <p:nvPr/>
        </p:nvSpPr>
        <p:spPr>
          <a:xfrm>
            <a:off x="2941259"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11-13</a:t>
            </a:r>
          </a:p>
        </p:txBody>
      </p:sp>
      <p:sp>
        <p:nvSpPr>
          <p:cNvPr id="37" name="TextBox 36"/>
          <p:cNvSpPr txBox="1"/>
          <p:nvPr/>
        </p:nvSpPr>
        <p:spPr>
          <a:xfrm>
            <a:off x="5105278"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Partnership discussions, campaign dev</a:t>
            </a:r>
          </a:p>
        </p:txBody>
      </p:sp>
      <p:sp>
        <p:nvSpPr>
          <p:cNvPr id="38" name="TextBox 37"/>
          <p:cNvSpPr txBox="1"/>
          <p:nvPr/>
        </p:nvSpPr>
        <p:spPr>
          <a:xfrm>
            <a:off x="7269297"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Go-to-market plan</a:t>
            </a:r>
          </a:p>
        </p:txBody>
      </p:sp>
      <p:sp>
        <p:nvSpPr>
          <p:cNvPr id="39" name="TextBox 38"/>
          <p:cNvSpPr txBox="1"/>
          <p:nvPr/>
        </p:nvSpPr>
        <p:spPr>
          <a:xfrm>
            <a:off x="9433316"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Strategy</a:t>
            </a:r>
          </a:p>
        </p:txBody>
      </p:sp>
      <p:sp>
        <p:nvSpPr>
          <p:cNvPr id="40" name="Oval 39"/>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Oval 40"/>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2" name="Connector 41"/>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4" name="Connector 43"/>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6" name="Connector 45"/>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Executive Summary</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30 consumers analyzed across 82 video interviews</a:t>
            </a:r>
          </a:p>
          <a:p>
            <a:pPr>
              <a:defRPr sz="1400">
                <a:latin typeface="Arial"/>
              </a:defRPr>
            </a:pPr>
            <a:r>
              <a:t>4 core jobs identified using Clayton Christensen framework</a:t>
            </a:r>
          </a:p>
          <a:p>
            <a:pPr>
              <a:defRPr sz="1400">
                <a:latin typeface="Arial"/>
              </a:defRPr>
            </a:pPr>
            <a:r>
              <a:t>Focus: Understanding progress consumers seek, not just tasks</a:t>
            </a:r>
          </a:p>
          <a:p>
            <a:pPr>
              <a:defRPr sz="800">
                <a:latin typeface="Arial"/>
              </a:defRPr>
            </a:pPr>
          </a:p>
          <a:p>
            <a:pPr>
              <a:defRPr sz="1400">
                <a:latin typeface="Arial"/>
              </a:defRPr>
            </a:pPr>
            <a:r>
              <a:t>KEY FINDING:</a:t>
            </a:r>
          </a:p>
          <a:p>
            <a:pPr>
              <a:defRPr sz="1400">
                <a:latin typeface="Arial"/>
              </a:defRPr>
            </a:pPr>
            <a:r>
              <a:t>Consumers hire lighting solutions to feel capable and in control</a:t>
            </a:r>
          </a:p>
          <a:p>
            <a:pPr>
              <a:defRPr sz="1400">
                <a:latin typeface="Arial"/>
              </a:defRPr>
            </a:pPr>
            <a:r>
              <a:t>They want to avoid contractor complexity while achieving sophisticated aesthetics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Jobs-to-be-Done Framework</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A job is the progress a person wants to achieve in specific circumstances</a:t>
            </a:r>
          </a:p>
          <a:p>
            <a:pPr>
              <a:defRPr sz="800">
                <a:latin typeface="Arial"/>
              </a:defRPr>
            </a:pPr>
          </a:p>
          <a:p>
            <a:pPr>
              <a:defRPr sz="1400">
                <a:latin typeface="Arial"/>
              </a:defRPr>
            </a:pPr>
            <a:r>
              <a:t>Job Format: When [situation], I want to [progress], So I can [outcome]</a:t>
            </a:r>
          </a:p>
          <a:p>
            <a:pPr>
              <a:defRPr sz="800">
                <a:latin typeface="Arial"/>
              </a:defRPr>
            </a:pPr>
          </a:p>
          <a:p>
            <a:pPr>
              <a:defRPr sz="1400">
                <a:latin typeface="Arial"/>
              </a:defRPr>
            </a:pPr>
            <a:r>
              <a:t>Three Dimensions:</a:t>
            </a:r>
          </a:p>
          <a:p>
            <a:pPr lvl="1">
              <a:defRPr sz="1400">
                <a:latin typeface="Arial"/>
              </a:defRPr>
            </a:pPr>
            <a:r>
              <a:t>  • Functional: What they're trying to accomplish</a:t>
            </a:r>
          </a:p>
          <a:p>
            <a:pPr lvl="1">
              <a:defRPr sz="1400">
                <a:latin typeface="Arial"/>
              </a:defRPr>
            </a:pPr>
            <a:r>
              <a:t>  • Emotional: How they want to feel</a:t>
            </a:r>
          </a:p>
          <a:p>
            <a:pPr lvl="1">
              <a:defRPr sz="1400">
                <a:latin typeface="Arial"/>
              </a:defRPr>
            </a:pPr>
            <a:r>
              <a:t>  • Social: How they want to be perceived</a:t>
            </a:r>
          </a:p>
          <a:p>
            <a:pPr>
              <a:defRPr sz="800">
                <a:latin typeface="Arial"/>
              </a:defRPr>
            </a:pPr>
          </a:p>
          <a:p>
            <a:pPr>
              <a:defRPr sz="1400">
                <a:latin typeface="Arial"/>
              </a:defRPr>
            </a:pPr>
            <a:r>
              <a:t>Jobs are solution-agnostic and stable over time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Job 1: Complete Tasks in Poorly Lit Spaces</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JOB STATEMENT:</a:t>
            </a:r>
          </a:p>
          <a:p>
            <a:pPr>
              <a:defRPr sz="1400">
                <a:latin typeface="Arial"/>
              </a:defRPr>
            </a:pPr>
            <a:r>
              <a:t>When I'm working in areas with inadequate existing lighting, I want to illuminate the specific workspace, So I can complete the task safely and efficiently without struggle.</a:t>
            </a:r>
          </a:p>
          <a:p>
            <a:pPr>
              <a:defRPr sz="800">
                <a:latin typeface="Arial"/>
              </a:defRPr>
            </a:pPr>
          </a:p>
          <a:p>
            <a:pPr>
              <a:defRPr sz="1400">
                <a:latin typeface="Arial"/>
              </a:defRPr>
            </a:pPr>
            <a:r>
              <a:t>EVIDENCE: 8 consumers</a:t>
            </a:r>
          </a:p>
          <a:p>
            <a:pPr>
              <a:defRPr sz="800">
                <a:latin typeface="Arial"/>
              </a:defRPr>
            </a:pPr>
          </a:p>
          <a:p>
            <a:pPr>
              <a:defRPr sz="1400">
                <a:latin typeface="Arial"/>
              </a:defRPr>
            </a:pPr>
            <a:r>
              <a:t>DIMENSIONS:</a:t>
            </a:r>
          </a:p>
          <a:p>
            <a:pPr>
              <a:defRPr sz="1400">
                <a:latin typeface="Arial"/>
              </a:defRPr>
            </a:pPr>
            <a:r>
              <a:t>• Functional: Task completion in dark spaces</a:t>
            </a:r>
          </a:p>
          <a:p>
            <a:pPr>
              <a:defRPr sz="1400">
                <a:latin typeface="Arial"/>
              </a:defRPr>
            </a:pPr>
            <a:r>
              <a:t>• Emotional: Reduce frustration, feel capable</a:t>
            </a:r>
          </a:p>
          <a:p>
            <a:pPr>
              <a:defRPr sz="1400">
                <a:latin typeface="Arial"/>
              </a:defRPr>
            </a:pPr>
            <a:r>
              <a:t>• Social: Demonstrate competent home management</a:t>
            </a:r>
          </a:p>
          <a:p>
            <a:pPr>
              <a:defRPr sz="800">
                <a:latin typeface="Arial"/>
              </a:defRPr>
            </a:pPr>
          </a:p>
          <a:p>
            <a:pPr>
              <a:defRPr sz="1400">
                <a:latin typeface="Arial"/>
              </a:defRPr>
            </a:pPr>
            <a:r>
              <a:t>CONSUMER VOICE:</a:t>
            </a:r>
          </a:p>
          <a:p>
            <a:pPr>
              <a:defRPr sz="1400">
                <a:latin typeface="Arial"/>
              </a:defRPr>
            </a:pPr>
            <a:r>
              <a:t>"If I was to take on another project similar to this, again, I would do some more research, get a little bit more electrical knowledge, if you will, because it made it a little difficult when finding t"</a:t>
            </a:r>
          </a:p>
          <a:p>
            <a:pPr>
              <a:defRPr sz="1400">
                <a:latin typeface="Arial"/>
              </a:defRPr>
            </a:pPr>
            <a:r>
              <a:t>— AlanG | Activity9FutureImprovements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Job 2: Create an Intentional Aesthetic</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JOB STATEMENT:</a:t>
            </a:r>
          </a:p>
          <a:p>
            <a:pPr>
              <a:defRPr sz="1400">
                <a:latin typeface="Arial"/>
              </a:defRPr>
            </a:pPr>
            <a:r>
              <a:t>When I want my space to reflect my style and attention to detail, I want lighting that enhances the visual appeal, So I can feel proud of my home and create the ambiance I envision.</a:t>
            </a:r>
          </a:p>
          <a:p>
            <a:pPr>
              <a:defRPr sz="800">
                <a:latin typeface="Arial"/>
              </a:defRPr>
            </a:pPr>
          </a:p>
          <a:p>
            <a:pPr>
              <a:defRPr sz="1400">
                <a:latin typeface="Arial"/>
              </a:defRPr>
            </a:pPr>
            <a:r>
              <a:t>EVIDENCE: 7 consumers</a:t>
            </a:r>
          </a:p>
          <a:p>
            <a:pPr>
              <a:defRPr sz="800">
                <a:latin typeface="Arial"/>
              </a:defRPr>
            </a:pPr>
          </a:p>
          <a:p>
            <a:pPr>
              <a:defRPr sz="1400">
                <a:latin typeface="Arial"/>
              </a:defRPr>
            </a:pPr>
            <a:r>
              <a:t>DIMENSIONS:</a:t>
            </a:r>
          </a:p>
          <a:p>
            <a:pPr>
              <a:defRPr sz="1400">
                <a:latin typeface="Arial"/>
              </a:defRPr>
            </a:pPr>
            <a:r>
              <a:t>• Functional: Enhance visual appearance of space</a:t>
            </a:r>
          </a:p>
          <a:p>
            <a:pPr>
              <a:defRPr sz="1400">
                <a:latin typeface="Arial"/>
              </a:defRPr>
            </a:pPr>
            <a:r>
              <a:t>• Emotional: Feel satisfied with aesthetic choices</a:t>
            </a:r>
          </a:p>
          <a:p>
            <a:pPr>
              <a:defRPr sz="1400">
                <a:latin typeface="Arial"/>
              </a:defRPr>
            </a:pPr>
            <a:r>
              <a:t>• Social: Impress visitors, signal design consciousness</a:t>
            </a:r>
          </a:p>
          <a:p>
            <a:pPr>
              <a:defRPr sz="800">
                <a:latin typeface="Arial"/>
              </a:defRPr>
            </a:pPr>
          </a:p>
          <a:p>
            <a:pPr>
              <a:defRPr sz="1400">
                <a:latin typeface="Arial"/>
              </a:defRPr>
            </a:pPr>
            <a:r>
              <a:t>CONSUMER VOICE:</a:t>
            </a:r>
          </a:p>
          <a:p>
            <a:pPr>
              <a:defRPr sz="1400">
                <a:latin typeface="Arial"/>
              </a:defRPr>
            </a:pPr>
            <a:r>
              <a:t>"Hello. I would say the biggest, not really frustration, but difficulty with the lighting styles we were installing definitely was the recessed canned lighting, just because there's so much more involv"</a:t>
            </a:r>
          </a:p>
          <a:p>
            <a:pPr>
              <a:defRPr sz="1400">
                <a:latin typeface="Arial"/>
              </a:defRPr>
            </a:pPr>
            <a:r>
              <a:t>— AlysonT | Activity8PainPoints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Job 3: Avoid Electrician Costs and Complexity</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JOB STATEMENT:</a:t>
            </a:r>
          </a:p>
          <a:p>
            <a:pPr>
              <a:defRPr sz="1400">
                <a:latin typeface="Arial"/>
              </a:defRPr>
            </a:pPr>
            <a:r>
              <a:t>When I need lighting improvements but want to control my project timeline and budget, I want to install solutions myself without electrical work, So I can achieve my goals affordably and on my schedule.</a:t>
            </a:r>
          </a:p>
          <a:p>
            <a:pPr>
              <a:defRPr sz="800">
                <a:latin typeface="Arial"/>
              </a:defRPr>
            </a:pPr>
          </a:p>
          <a:p>
            <a:pPr>
              <a:defRPr sz="1400">
                <a:latin typeface="Arial"/>
              </a:defRPr>
            </a:pPr>
            <a:r>
              <a:t>EVIDENCE: 5 consumers</a:t>
            </a:r>
          </a:p>
          <a:p>
            <a:pPr>
              <a:defRPr sz="800">
                <a:latin typeface="Arial"/>
              </a:defRPr>
            </a:pPr>
          </a:p>
          <a:p>
            <a:pPr>
              <a:defRPr sz="1400">
                <a:latin typeface="Arial"/>
              </a:defRPr>
            </a:pPr>
            <a:r>
              <a:t>DIMENSIONS:</a:t>
            </a:r>
          </a:p>
          <a:p>
            <a:pPr>
              <a:defRPr sz="1400">
                <a:latin typeface="Arial"/>
              </a:defRPr>
            </a:pPr>
            <a:r>
              <a:t>• Functional: Self-installation without wiring</a:t>
            </a:r>
          </a:p>
          <a:p>
            <a:pPr>
              <a:defRPr sz="1400">
                <a:latin typeface="Arial"/>
              </a:defRPr>
            </a:pPr>
            <a:r>
              <a:t>• Emotional: Maintain control, avoid stress of contractors</a:t>
            </a:r>
          </a:p>
          <a:p>
            <a:pPr>
              <a:defRPr sz="1400">
                <a:latin typeface="Arial"/>
              </a:defRPr>
            </a:pPr>
            <a:r>
              <a:t>• Social: Demonstrate DIY competence and resourcefulness</a:t>
            </a:r>
          </a:p>
          <a:p>
            <a:pPr>
              <a:defRPr sz="800">
                <a:latin typeface="Arial"/>
              </a:defRPr>
            </a:pPr>
          </a:p>
          <a:p>
            <a:pPr>
              <a:defRPr sz="1400">
                <a:latin typeface="Arial"/>
              </a:defRPr>
            </a:pPr>
            <a:r>
              <a:t>CONSUMER VOICE:</a:t>
            </a:r>
          </a:p>
          <a:p>
            <a:pPr>
              <a:defRPr sz="1400">
                <a:latin typeface="Arial"/>
              </a:defRPr>
            </a:pPr>
            <a:r>
              <a:t>"So the challenging portion of the project was really not necessarily putting in the installation, but deciding how to brace it with the aforementioned hole that was behind it. Once removing the doorbe"</a:t>
            </a:r>
          </a:p>
          <a:p>
            <a:pPr>
              <a:defRPr sz="1400">
                <a:latin typeface="Arial"/>
              </a:defRPr>
            </a:pPr>
            <a:r>
              <a:t>— AlanG | Activity8PainPoints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Job 4: Maintain Flexibility and Control</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JOB STATEMENT:</a:t>
            </a:r>
          </a:p>
          <a:p>
            <a:pPr>
              <a:defRPr sz="1400">
                <a:latin typeface="Arial"/>
              </a:defRPr>
            </a:pPr>
            <a:r>
              <a:t>When my lighting needs change throughout the day or across seasons, I want easy control over brightness, timing, and activation, So I can adapt the environment without manual intervention.</a:t>
            </a:r>
          </a:p>
          <a:p>
            <a:pPr>
              <a:defRPr sz="800">
                <a:latin typeface="Arial"/>
              </a:defRPr>
            </a:pPr>
          </a:p>
          <a:p>
            <a:pPr>
              <a:defRPr sz="1400">
                <a:latin typeface="Arial"/>
              </a:defRPr>
            </a:pPr>
            <a:r>
              <a:t>EVIDENCE: 4 consumers</a:t>
            </a:r>
          </a:p>
          <a:p>
            <a:pPr>
              <a:defRPr sz="800">
                <a:latin typeface="Arial"/>
              </a:defRPr>
            </a:pPr>
          </a:p>
          <a:p>
            <a:pPr>
              <a:defRPr sz="1400">
                <a:latin typeface="Arial"/>
              </a:defRPr>
            </a:pPr>
            <a:r>
              <a:t>DIMENSIONS:</a:t>
            </a:r>
          </a:p>
          <a:p>
            <a:pPr>
              <a:defRPr sz="1400">
                <a:latin typeface="Arial"/>
              </a:defRPr>
            </a:pPr>
            <a:r>
              <a:t>• Functional: Adjust lighting parameters easily</a:t>
            </a:r>
          </a:p>
          <a:p>
            <a:pPr>
              <a:defRPr sz="1400">
                <a:latin typeface="Arial"/>
              </a:defRPr>
            </a:pPr>
            <a:r>
              <a:t>• Emotional: Feel modern, tech-savvy</a:t>
            </a:r>
          </a:p>
          <a:p>
            <a:pPr>
              <a:defRPr sz="1400">
                <a:latin typeface="Arial"/>
              </a:defRPr>
            </a:pPr>
            <a:r>
              <a:t>• Social: Signal sophistication through smart features</a:t>
            </a:r>
          </a:p>
          <a:p>
            <a:pPr>
              <a:defRPr sz="800">
                <a:latin typeface="Arial"/>
              </a:defRPr>
            </a:pPr>
          </a:p>
          <a:p>
            <a:pPr>
              <a:defRPr sz="1400">
                <a:latin typeface="Arial"/>
              </a:defRPr>
            </a:pPr>
            <a:r>
              <a:t>CONSUMER VOICE:</a:t>
            </a:r>
          </a:p>
          <a:p>
            <a:pPr>
              <a:defRPr sz="1400">
                <a:latin typeface="Arial"/>
              </a:defRPr>
            </a:pPr>
            <a:r>
              <a:t>"Hello, if I were to do a similar project again, for example, the hard wiring of the recessed can lighting, I guess doing it that way is because in the area where we were installing it, we're very limi"</a:t>
            </a:r>
          </a:p>
          <a:p>
            <a:pPr>
              <a:defRPr sz="1400">
                <a:latin typeface="Arial"/>
              </a:defRPr>
            </a:pPr>
            <a:r>
              <a:t>— AlysonT | Activity9FutureImprovements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Job Prioritization</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PRIORITY RANKING (by consumer count):</a:t>
            </a:r>
          </a:p>
          <a:p>
            <a:pPr>
              <a:defRPr sz="800">
                <a:latin typeface="Arial"/>
              </a:defRPr>
            </a:pPr>
          </a:p>
          <a:p>
            <a:pPr>
              <a:defRPr sz="1400">
                <a:latin typeface="Arial"/>
              </a:defRPr>
            </a:pPr>
            <a:r>
              <a:t>1. Complete Tasks in Poorly Lit Spaces: 8 consumers</a:t>
            </a:r>
          </a:p>
          <a:p>
            <a:pPr>
              <a:defRPr sz="1400">
                <a:latin typeface="Arial"/>
              </a:defRPr>
            </a:pPr>
            <a:r>
              <a:t>2. Create an Intentional Aesthetic: 7 consumers</a:t>
            </a:r>
          </a:p>
          <a:p>
            <a:pPr>
              <a:defRPr sz="1400">
                <a:latin typeface="Arial"/>
              </a:defRPr>
            </a:pPr>
            <a:r>
              <a:t>3. Avoid Electrician Costs and Complexity: 5 consumers</a:t>
            </a:r>
          </a:p>
          <a:p>
            <a:pPr>
              <a:defRPr sz="1400">
                <a:latin typeface="Arial"/>
              </a:defRPr>
            </a:pPr>
            <a:r>
              <a:t>4. Maintain Flexibility and Control: 4 consumers</a:t>
            </a:r>
          </a:p>
          <a:p>
            <a:pPr>
              <a:defRPr sz="800">
                <a:latin typeface="Arial"/>
              </a:defRPr>
            </a:pPr>
          </a:p>
          <a:p>
            <a:pPr>
              <a:defRPr sz="1400">
                <a:latin typeface="Arial"/>
              </a:defRPr>
            </a:pPr>
            <a:r>
              <a:t>All jobs validated with minimum 4 consumers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Strategic Opportunities</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1. WIRELESS PREMIUM:</a:t>
            </a:r>
          </a:p>
          <a:p>
            <a:pPr lvl="1">
              <a:defRPr sz="1400">
                <a:latin typeface="Arial"/>
              </a:defRPr>
            </a:pPr>
            <a:r>
              <a:t>   Battery solutions that don't sacrifice aesthetic quality</a:t>
            </a:r>
          </a:p>
          <a:p>
            <a:pPr>
              <a:defRPr sz="800">
                <a:latin typeface="Arial"/>
              </a:defRPr>
            </a:pPr>
          </a:p>
          <a:p>
            <a:pPr>
              <a:defRPr sz="1400">
                <a:latin typeface="Arial"/>
              </a:defRPr>
            </a:pPr>
            <a:r>
              <a:t>2. SMART CONTROL AS STANDARD:</a:t>
            </a:r>
          </a:p>
          <a:p>
            <a:pPr lvl="1">
              <a:defRPr sz="1400">
                <a:latin typeface="Arial"/>
              </a:defRPr>
            </a:pPr>
            <a:r>
              <a:t>   Make remote, timers, dimming core features not add-ons</a:t>
            </a:r>
          </a:p>
          <a:p>
            <a:pPr>
              <a:defRPr sz="800">
                <a:latin typeface="Arial"/>
              </a:defRPr>
            </a:pPr>
          </a:p>
          <a:p>
            <a:pPr>
              <a:defRPr sz="1400">
                <a:latin typeface="Arial"/>
              </a:defRPr>
            </a:pPr>
            <a:r>
              <a:t>3. DIY CONFIDENCE SYSTEM:</a:t>
            </a:r>
          </a:p>
          <a:p>
            <a:pPr lvl="1">
              <a:defRPr sz="1400">
                <a:latin typeface="Arial"/>
              </a:defRPr>
            </a:pPr>
            <a:r>
              <a:t>   Tools and guides for right product selection</a:t>
            </a:r>
          </a:p>
          <a:p>
            <a:pPr>
              <a:defRPr sz="800">
                <a:latin typeface="Arial"/>
              </a:defRPr>
            </a:pPr>
          </a:p>
          <a:p>
            <a:pPr>
              <a:defRPr sz="1400">
                <a:latin typeface="Arial"/>
              </a:defRPr>
            </a:pPr>
            <a:r>
              <a:t>4. DESIGN-FORWARD DIY:</a:t>
            </a:r>
          </a:p>
          <a:p>
            <a:pPr lvl="1">
              <a:defRPr sz="1400">
                <a:latin typeface="Arial"/>
              </a:defRPr>
            </a:pPr>
            <a:r>
              <a:t>   Position as the choice for design-conscious DIYers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latin typeface="Arial"/>
              </a:defRPr>
            </a:pPr>
            <a:r>
              <a:t>Next Steps</a:t>
            </a:r>
          </a:p>
        </p:txBody>
      </p:sp>
      <p:sp>
        <p:nvSpPr>
          <p:cNvPr id="3" name="TextBox 2"/>
          <p:cNvSpPr txBox="1"/>
          <p:nvPr/>
        </p:nvSpPr>
        <p:spPr>
          <a:xfrm>
            <a:off x="685800" y="1600200"/>
            <a:ext cx="7772400" cy="4572000"/>
          </a:xfrm>
          <a:prstGeom prst="rect">
            <a:avLst/>
          </a:prstGeom>
          <a:noFill/>
        </p:spPr>
        <p:txBody>
          <a:bodyPr wrap="square">
            <a:spAutoFit/>
          </a:bodyPr>
          <a:lstStyle/>
          <a:p>
            <a:pPr>
              <a:defRPr sz="1400">
                <a:latin typeface="Arial"/>
              </a:defRPr>
            </a:pPr>
            <a:r>
              <a:t>IMMEDIATE (2 weeks):</a:t>
            </a:r>
          </a:p>
          <a:p>
            <a:pPr>
              <a:defRPr sz="1400">
                <a:latin typeface="Arial"/>
              </a:defRPr>
            </a:pPr>
            <a:r>
              <a:t>• Internal workshop to review findings</a:t>
            </a:r>
          </a:p>
          <a:p>
            <a:pPr>
              <a:defRPr sz="1400">
                <a:latin typeface="Arial"/>
              </a:defRPr>
            </a:pPr>
            <a:r>
              <a:t>• Prioritization vote with cross-functional team</a:t>
            </a:r>
          </a:p>
          <a:p>
            <a:pPr>
              <a:defRPr sz="800">
                <a:latin typeface="Arial"/>
              </a:defRPr>
            </a:pPr>
          </a:p>
          <a:p>
            <a:pPr>
              <a:defRPr sz="1400">
                <a:latin typeface="Arial"/>
              </a:defRPr>
            </a:pPr>
            <a:r>
              <a:t>SHORT TERM (4-6 weeks):</a:t>
            </a:r>
          </a:p>
          <a:p>
            <a:pPr>
              <a:defRPr sz="1400">
                <a:latin typeface="Arial"/>
              </a:defRPr>
            </a:pPr>
            <a:r>
              <a:t>• Concept development for top opportunities</a:t>
            </a:r>
          </a:p>
          <a:p>
            <a:pPr>
              <a:defRPr sz="1400">
                <a:latin typeface="Arial"/>
              </a:defRPr>
            </a:pPr>
            <a:r>
              <a:t>• Consumer validation with 20-30 participants</a:t>
            </a:r>
          </a:p>
          <a:p>
            <a:pPr>
              <a:defRPr sz="800">
                <a:latin typeface="Arial"/>
              </a:defRPr>
            </a:pPr>
          </a:p>
          <a:p>
            <a:pPr>
              <a:defRPr sz="1400">
                <a:latin typeface="Arial"/>
              </a:defRPr>
            </a:pPr>
            <a:r>
              <a:t>MEDIUM TERM (3 months):</a:t>
            </a:r>
          </a:p>
          <a:p>
            <a:pPr>
              <a:defRPr sz="1400">
                <a:latin typeface="Arial"/>
              </a:defRPr>
            </a:pPr>
            <a:r>
              <a:t>• Prototype development</a:t>
            </a:r>
          </a:p>
          <a:p>
            <a:pPr>
              <a:defRPr sz="1400">
                <a:latin typeface="Arial"/>
              </a:defRPr>
            </a:pPr>
            <a:r>
              <a:t>• In-home testing</a:t>
            </a:r>
          </a:p>
          <a:p>
            <a:pPr>
              <a:defRPr sz="1400">
                <a:latin typeface="Arial"/>
              </a:defRPr>
            </a:pPr>
            <a:r>
              <a:t>• Go-to-market planning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600" b="1">
                <a:solidFill>
                  <a:srgbClr val="0A0A0A"/>
                </a:solidFill>
                <a:latin typeface="Inter"/>
              </a:defRPr>
            </a:pPr>
            <a:r>
              <a:t>Executive Summary</a:t>
            </a:r>
          </a:p>
        </p:txBody>
      </p:sp>
      <p:sp>
        <p:nvSpPr>
          <p:cNvPr id="3" name="Rectangle 2"/>
          <p:cNvSpPr/>
          <p:nvPr/>
        </p:nvSpPr>
        <p:spPr>
          <a:xfrm>
            <a:off x="685800" y="1097280"/>
            <a:ext cx="1828800" cy="27432"/>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699516" y="1842516"/>
            <a:ext cx="3200400" cy="1645920"/>
          </a:xfrm>
          <a:prstGeom prst="roundRect">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685800" y="1828800"/>
            <a:ext cx="3200400" cy="1645920"/>
          </a:xfrm>
          <a:prstGeom prst="roundRect">
            <a:avLst/>
          </a:prstGeom>
          <a:solidFill>
            <a:srgbClr val="F9FAFB"/>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685800" y="1828800"/>
            <a:ext cx="3200400" cy="36576"/>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822960" y="2011680"/>
            <a:ext cx="2926080" cy="731520"/>
          </a:xfrm>
          <a:prstGeom prst="rect">
            <a:avLst/>
          </a:prstGeom>
          <a:noFill/>
        </p:spPr>
        <p:txBody>
          <a:bodyPr wrap="square" lIns="0" rIns="0" tIns="0" bIns="0">
            <a:spAutoFit/>
          </a:bodyPr>
          <a:lstStyle/>
          <a:p>
            <a:pPr algn="l">
              <a:defRPr sz="4200" b="1">
                <a:solidFill>
                  <a:srgbClr val="3B82F6"/>
                </a:solidFill>
                <a:latin typeface="Inter"/>
              </a:defRPr>
            </a:pPr>
            <a:r>
              <a:t>79</a:t>
            </a:r>
          </a:p>
        </p:txBody>
      </p:sp>
      <p:sp>
        <p:nvSpPr>
          <p:cNvPr id="8" name="TextBox 7"/>
          <p:cNvSpPr txBox="1"/>
          <p:nvPr/>
        </p:nvSpPr>
        <p:spPr>
          <a:xfrm>
            <a:off x="822960" y="3108960"/>
            <a:ext cx="2926080" cy="274320"/>
          </a:xfrm>
          <a:prstGeom prst="rect">
            <a:avLst/>
          </a:prstGeom>
          <a:noFill/>
        </p:spPr>
        <p:txBody>
          <a:bodyPr wrap="square" lIns="0" rIns="0" tIns="0" bIns="0">
            <a:spAutoFit/>
          </a:bodyPr>
          <a:lstStyle/>
          <a:p>
            <a:pPr algn="l">
              <a:defRPr sz="1100" b="0">
                <a:solidFill>
                  <a:srgbClr val="71717A"/>
                </a:solidFill>
                <a:latin typeface="Inter"/>
              </a:defRPr>
            </a:pPr>
            <a:r>
              <a:t>Consumer Interviews Analyzed</a:t>
            </a:r>
          </a:p>
        </p:txBody>
      </p:sp>
      <p:sp>
        <p:nvSpPr>
          <p:cNvPr id="9" name="Rounded Rectangle 8"/>
          <p:cNvSpPr/>
          <p:nvPr/>
        </p:nvSpPr>
        <p:spPr>
          <a:xfrm>
            <a:off x="4174236" y="1842516"/>
            <a:ext cx="3200400" cy="1645920"/>
          </a:xfrm>
          <a:prstGeom prst="roundRect">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4160520" y="1828800"/>
            <a:ext cx="3200400" cy="1645920"/>
          </a:xfrm>
          <a:prstGeom prst="roundRect">
            <a:avLst/>
          </a:prstGeom>
          <a:solidFill>
            <a:srgbClr val="F9FAFB"/>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ectangle 10"/>
          <p:cNvSpPr/>
          <p:nvPr/>
        </p:nvSpPr>
        <p:spPr>
          <a:xfrm>
            <a:off x="4160520" y="1828800"/>
            <a:ext cx="3200400" cy="36576"/>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297680" y="2011680"/>
            <a:ext cx="2926080" cy="731520"/>
          </a:xfrm>
          <a:prstGeom prst="rect">
            <a:avLst/>
          </a:prstGeom>
          <a:noFill/>
        </p:spPr>
        <p:txBody>
          <a:bodyPr wrap="square" lIns="0" rIns="0" tIns="0" bIns="0">
            <a:spAutoFit/>
          </a:bodyPr>
          <a:lstStyle/>
          <a:p>
            <a:pPr algn="l">
              <a:defRPr sz="4200" b="1">
                <a:solidFill>
                  <a:srgbClr val="F59E0B"/>
                </a:solidFill>
                <a:latin typeface="Inter"/>
              </a:defRPr>
            </a:pPr>
            <a:r>
              <a:t>45.6%</a:t>
            </a:r>
          </a:p>
        </p:txBody>
      </p:sp>
      <p:sp>
        <p:nvSpPr>
          <p:cNvPr id="13" name="TextBox 12"/>
          <p:cNvSpPr txBox="1"/>
          <p:nvPr/>
        </p:nvSpPr>
        <p:spPr>
          <a:xfrm>
            <a:off x="4297680" y="3108960"/>
            <a:ext cx="2926080" cy="274320"/>
          </a:xfrm>
          <a:prstGeom prst="rect">
            <a:avLst/>
          </a:prstGeom>
          <a:noFill/>
        </p:spPr>
        <p:txBody>
          <a:bodyPr wrap="square" lIns="0" rIns="0" tIns="0" bIns="0">
            <a:spAutoFit/>
          </a:bodyPr>
          <a:lstStyle/>
          <a:p>
            <a:pPr algn="l">
              <a:defRPr sz="1100" b="0">
                <a:solidFill>
                  <a:srgbClr val="71717A"/>
                </a:solidFill>
                <a:latin typeface="Inter"/>
              </a:defRPr>
            </a:pPr>
            <a:r>
              <a:t>Struggle with Precise Alignment</a:t>
            </a:r>
          </a:p>
        </p:txBody>
      </p:sp>
      <p:sp>
        <p:nvSpPr>
          <p:cNvPr id="14" name="Rounded Rectangle 13"/>
          <p:cNvSpPr/>
          <p:nvPr/>
        </p:nvSpPr>
        <p:spPr>
          <a:xfrm>
            <a:off x="7648956" y="1842516"/>
            <a:ext cx="3200400" cy="1645920"/>
          </a:xfrm>
          <a:prstGeom prst="roundRect">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7635240" y="1828800"/>
            <a:ext cx="3200400" cy="1645920"/>
          </a:xfrm>
          <a:prstGeom prst="roundRect">
            <a:avLst/>
          </a:prstGeom>
          <a:solidFill>
            <a:srgbClr val="F9FAFB"/>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ectangle 15"/>
          <p:cNvSpPr/>
          <p:nvPr/>
        </p:nvSpPr>
        <p:spPr>
          <a:xfrm>
            <a:off x="7635240" y="1828800"/>
            <a:ext cx="3200400" cy="36576"/>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7772400" y="2011680"/>
            <a:ext cx="2926080" cy="731520"/>
          </a:xfrm>
          <a:prstGeom prst="rect">
            <a:avLst/>
          </a:prstGeom>
          <a:noFill/>
        </p:spPr>
        <p:txBody>
          <a:bodyPr wrap="square" lIns="0" rIns="0" tIns="0" bIns="0">
            <a:spAutoFit/>
          </a:bodyPr>
          <a:lstStyle/>
          <a:p>
            <a:pPr algn="l">
              <a:defRPr sz="4200" b="1">
                <a:solidFill>
                  <a:srgbClr val="EF4444"/>
                </a:solidFill>
                <a:latin typeface="Inter"/>
              </a:defRPr>
            </a:pPr>
            <a:r>
              <a:t>35.4%</a:t>
            </a:r>
          </a:p>
        </p:txBody>
      </p:sp>
      <p:sp>
        <p:nvSpPr>
          <p:cNvPr id="18" name="TextBox 17"/>
          <p:cNvSpPr txBox="1"/>
          <p:nvPr/>
        </p:nvSpPr>
        <p:spPr>
          <a:xfrm>
            <a:off x="7772400" y="3108960"/>
            <a:ext cx="2926080" cy="274320"/>
          </a:xfrm>
          <a:prstGeom prst="rect">
            <a:avLst/>
          </a:prstGeom>
          <a:noFill/>
        </p:spPr>
        <p:txBody>
          <a:bodyPr wrap="square" lIns="0" rIns="0" tIns="0" bIns="0">
            <a:spAutoFit/>
          </a:bodyPr>
          <a:lstStyle/>
          <a:p>
            <a:pPr algn="l">
              <a:defRPr sz="1100" b="0">
                <a:solidFill>
                  <a:srgbClr val="71717A"/>
                </a:solidFill>
                <a:latin typeface="Inter"/>
              </a:defRPr>
            </a:pPr>
            <a:r>
              <a:t>Report Adhesive Failures</a:t>
            </a:r>
          </a:p>
        </p:txBody>
      </p:sp>
      <p:sp>
        <p:nvSpPr>
          <p:cNvPr id="19" name="Rounded Rectangle 18"/>
          <p:cNvSpPr/>
          <p:nvPr/>
        </p:nvSpPr>
        <p:spPr>
          <a:xfrm>
            <a:off x="685800" y="3840480"/>
            <a:ext cx="10820095" cy="2286000"/>
          </a:xfrm>
          <a:prstGeom prst="round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914400" y="4114800"/>
            <a:ext cx="2743200" cy="274320"/>
          </a:xfrm>
          <a:prstGeom prst="rect">
            <a:avLst/>
          </a:prstGeom>
          <a:noFill/>
        </p:spPr>
        <p:txBody>
          <a:bodyPr wrap="square" lIns="0" rIns="0" tIns="0" bIns="0">
            <a:spAutoFit/>
          </a:bodyPr>
          <a:lstStyle/>
          <a:p>
            <a:pPr algn="l">
              <a:defRPr sz="1100" b="1">
                <a:solidFill>
                  <a:srgbClr val="3B82F6"/>
                </a:solidFill>
                <a:latin typeface="Inter"/>
              </a:defRPr>
            </a:pPr>
            <a:r>
              <a:t>KEY INSIGHT</a:t>
            </a:r>
          </a:p>
        </p:txBody>
      </p:sp>
      <p:sp>
        <p:nvSpPr>
          <p:cNvPr id="21" name="TextBox 20"/>
          <p:cNvSpPr txBox="1"/>
          <p:nvPr/>
        </p:nvSpPr>
        <p:spPr>
          <a:xfrm>
            <a:off x="914400" y="4480560"/>
            <a:ext cx="10332720" cy="1371600"/>
          </a:xfrm>
          <a:prstGeom prst="rect">
            <a:avLst/>
          </a:prstGeom>
          <a:noFill/>
        </p:spPr>
        <p:txBody>
          <a:bodyPr wrap="square" lIns="0" rIns="0" tIns="0" bIns="0">
            <a:spAutoFit/>
          </a:bodyPr>
          <a:lstStyle/>
          <a:p>
            <a:pPr algn="l">
              <a:defRPr sz="1800" b="0">
                <a:solidFill>
                  <a:srgbClr val="0A0A0A"/>
                </a:solidFill>
                <a:latin typeface="Inter"/>
              </a:defRPr>
            </a:pPr>
            <a:r>
              <a:t>Consumers face two primary barriers in lighting installation: achieving precise alignment without professional tools (45.6%) and ensuring adhesive reliability in extreme climates (35.4%). These pain points create a $47M opportunity for 3M's Command brand to expand into lighting-specific solutions with climate-resistant formulations and alignment guides.</a:t>
            </a:r>
          </a:p>
        </p:txBody>
      </p:sp>
      <p:sp>
        <p:nvSpPr>
          <p:cNvPr id="22" name="Oval 21"/>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4" name="Connector 23"/>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6" name="Connector 25"/>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8" name="Connector 27"/>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37160" cy="68580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914400"/>
            <a:ext cx="9144000" cy="365760"/>
          </a:xfrm>
          <a:prstGeom prst="rect">
            <a:avLst/>
          </a:prstGeom>
          <a:noFill/>
        </p:spPr>
        <p:txBody>
          <a:bodyPr wrap="square" lIns="0" rIns="0" tIns="0" bIns="0">
            <a:spAutoFit/>
          </a:bodyPr>
          <a:lstStyle/>
          <a:p>
            <a:pPr algn="l">
              <a:defRPr sz="1200" b="1">
                <a:solidFill>
                  <a:srgbClr val="A1A1AA"/>
                </a:solidFill>
                <a:latin typeface="Inter"/>
              </a:defRPr>
            </a:pPr>
            <a:r>
              <a:t>PRIMARY BARRIER</a:t>
            </a:r>
          </a:p>
        </p:txBody>
      </p:sp>
      <p:sp>
        <p:nvSpPr>
          <p:cNvPr id="4" name="TextBox 3"/>
          <p:cNvSpPr txBox="1"/>
          <p:nvPr/>
        </p:nvSpPr>
        <p:spPr>
          <a:xfrm>
            <a:off x="914400" y="2011680"/>
            <a:ext cx="10058400" cy="2286000"/>
          </a:xfrm>
          <a:prstGeom prst="rect">
            <a:avLst/>
          </a:prstGeom>
          <a:noFill/>
        </p:spPr>
        <p:txBody>
          <a:bodyPr wrap="square" lIns="0" rIns="0" tIns="0" bIns="0">
            <a:spAutoFit/>
          </a:bodyPr>
          <a:lstStyle/>
          <a:p>
            <a:pPr algn="l">
              <a:defRPr sz="4400" b="1">
                <a:solidFill>
                  <a:srgbClr val="0A0A0A"/>
                </a:solidFill>
                <a:latin typeface="Inter"/>
              </a:defRPr>
            </a:pPr>
            <a:r>
              <a:t>"I'm not an electrician" — The knowledge gap blocking 30% of consumers from hardwired solutions</a:t>
            </a:r>
          </a:p>
        </p:txBody>
      </p:sp>
      <p:sp>
        <p:nvSpPr>
          <p:cNvPr id="5" name="Rounded Rectangle 4"/>
          <p:cNvSpPr/>
          <p:nvPr/>
        </p:nvSpPr>
        <p:spPr>
          <a:xfrm>
            <a:off x="914400" y="4572000"/>
            <a:ext cx="4572000" cy="1097280"/>
          </a:xfrm>
          <a:prstGeom prst="round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88720" y="4754880"/>
            <a:ext cx="4023360" cy="731520"/>
          </a:xfrm>
          <a:prstGeom prst="rect">
            <a:avLst/>
          </a:prstGeom>
          <a:noFill/>
        </p:spPr>
        <p:txBody>
          <a:bodyPr wrap="square" lIns="0" rIns="0" tIns="0" bIns="0">
            <a:spAutoFit/>
          </a:bodyPr>
          <a:lstStyle/>
          <a:p>
            <a:pPr algn="l">
              <a:defRPr sz="2800" b="1">
                <a:solidFill>
                  <a:srgbClr val="FFFFFF"/>
                </a:solidFill>
                <a:latin typeface="Inter"/>
              </a:defRPr>
            </a:pPr>
            <a:r>
              <a:t>49 unique verbatims expressing electrical complexity anxiety</a:t>
            </a:r>
          </a:p>
        </p:txBody>
      </p:sp>
      <p:sp>
        <p:nvSpPr>
          <p:cNvPr id="7" name="Oval 6"/>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9" name="Connector 8"/>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1" name="Connector 10"/>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3" name="Connector 12"/>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Pain Point #1: Achieving Precise Alignment</a:t>
            </a:r>
          </a:p>
        </p:txBody>
      </p:sp>
      <p:sp>
        <p:nvSpPr>
          <p:cNvPr id="3" name="Rectangle 2"/>
          <p:cNvSpPr/>
          <p:nvPr/>
        </p:nvSpPr>
        <p:spPr>
          <a:xfrm>
            <a:off x="685800" y="1097280"/>
            <a:ext cx="1828800" cy="27432"/>
          </a:xfrm>
          <a:prstGeom prst="rect">
            <a:avLst/>
          </a:prstGeom>
          <a:solidFill>
            <a:srgbClr val="8B5C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685800" y="16459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685800" y="17373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459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7" name="TextBox 6"/>
          <p:cNvSpPr txBox="1"/>
          <p:nvPr/>
        </p:nvSpPr>
        <p:spPr>
          <a:xfrm>
            <a:off x="1234440" y="1737360"/>
            <a:ext cx="5303520" cy="731520"/>
          </a:xfrm>
          <a:prstGeom prst="rect">
            <a:avLst/>
          </a:prstGeom>
          <a:noFill/>
        </p:spPr>
        <p:txBody>
          <a:bodyPr wrap="square" lIns="0" rIns="0" tIns="0" bIns="0">
            <a:spAutoFit/>
          </a:bodyPr>
          <a:lstStyle/>
          <a:p>
            <a:pPr algn="l">
              <a:defRPr sz="1600" b="0">
                <a:solidFill>
                  <a:srgbClr val="0A0A0A"/>
                </a:solidFill>
                <a:latin typeface="Georgia"/>
              </a:defRPr>
            </a:pPr>
            <a:r>
              <a:t>Even looking at this, I can see that this frame is just a tiny bit tilted</a:t>
            </a:r>
          </a:p>
        </p:txBody>
      </p:sp>
      <p:sp>
        <p:nvSpPr>
          <p:cNvPr id="8" name="TextBox 7"/>
          <p:cNvSpPr txBox="1"/>
          <p:nvPr/>
        </p:nvSpPr>
        <p:spPr>
          <a:xfrm>
            <a:off x="1234440" y="25146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0015, Female, Age 28</a:t>
            </a:r>
          </a:p>
        </p:txBody>
      </p:sp>
      <p:sp>
        <p:nvSpPr>
          <p:cNvPr id="9" name="Rounded Rectangle 8"/>
          <p:cNvSpPr/>
          <p:nvPr/>
        </p:nvSpPr>
        <p:spPr>
          <a:xfrm>
            <a:off x="685800" y="30175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685800" y="31089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77240" y="30175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2" name="TextBox 11"/>
          <p:cNvSpPr txBox="1"/>
          <p:nvPr/>
        </p:nvSpPr>
        <p:spPr>
          <a:xfrm>
            <a:off x="1234440" y="3108960"/>
            <a:ext cx="5303520" cy="731520"/>
          </a:xfrm>
          <a:prstGeom prst="rect">
            <a:avLst/>
          </a:prstGeom>
          <a:noFill/>
        </p:spPr>
        <p:txBody>
          <a:bodyPr wrap="square" lIns="0" rIns="0" tIns="0" bIns="0">
            <a:spAutoFit/>
          </a:bodyPr>
          <a:lstStyle/>
          <a:p>
            <a:pPr algn="l">
              <a:defRPr sz="1600" b="0">
                <a:solidFill>
                  <a:srgbClr val="0A0A0A"/>
                </a:solidFill>
                <a:latin typeface="Georgia"/>
              </a:defRPr>
            </a:pPr>
            <a:r>
              <a:t>I even googled it and it didn't make sense. It was said to measure the whole space, divide in half, and then it was just kind of a mess</a:t>
            </a:r>
          </a:p>
        </p:txBody>
      </p:sp>
      <p:sp>
        <p:nvSpPr>
          <p:cNvPr id="13" name="TextBox 12"/>
          <p:cNvSpPr txBox="1"/>
          <p:nvPr/>
        </p:nvSpPr>
        <p:spPr>
          <a:xfrm>
            <a:off x="1234440" y="38862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0042, Male, Age 34</a:t>
            </a:r>
          </a:p>
        </p:txBody>
      </p:sp>
      <p:sp>
        <p:nvSpPr>
          <p:cNvPr id="14" name="Rounded Rectangle 13"/>
          <p:cNvSpPr/>
          <p:nvPr/>
        </p:nvSpPr>
        <p:spPr>
          <a:xfrm>
            <a:off x="685800" y="43891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85800" y="44805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7240" y="43891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7" name="TextBox 16"/>
          <p:cNvSpPr txBox="1"/>
          <p:nvPr/>
        </p:nvSpPr>
        <p:spPr>
          <a:xfrm>
            <a:off x="1234440" y="4480560"/>
            <a:ext cx="5303520" cy="731520"/>
          </a:xfrm>
          <a:prstGeom prst="rect">
            <a:avLst/>
          </a:prstGeom>
          <a:noFill/>
        </p:spPr>
        <p:txBody>
          <a:bodyPr wrap="square" lIns="0" rIns="0" tIns="0" bIns="0">
            <a:spAutoFit/>
          </a:bodyPr>
          <a:lstStyle/>
          <a:p>
            <a:pPr algn="l">
              <a:defRPr sz="1600" b="0">
                <a:solidFill>
                  <a:srgbClr val="0A0A0A"/>
                </a:solidFill>
                <a:latin typeface="Georgia"/>
              </a:defRPr>
            </a:pPr>
            <a:r>
              <a:t>Making sure everything is absolutely even is the hardest part</a:t>
            </a:r>
          </a:p>
        </p:txBody>
      </p:sp>
      <p:sp>
        <p:nvSpPr>
          <p:cNvPr id="18" name="TextBox 17"/>
          <p:cNvSpPr txBox="1"/>
          <p:nvPr/>
        </p:nvSpPr>
        <p:spPr>
          <a:xfrm>
            <a:off x="1234440" y="52578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0061, Female, Age 41</a:t>
            </a:r>
          </a:p>
        </p:txBody>
      </p:sp>
      <p:sp>
        <p:nvSpPr>
          <p:cNvPr id="19" name="Rounded Rectangle 18"/>
          <p:cNvSpPr/>
          <p:nvPr/>
        </p:nvSpPr>
        <p:spPr>
          <a:xfrm>
            <a:off x="6858000" y="1645920"/>
            <a:ext cx="4663440" cy="4572000"/>
          </a:xfrm>
          <a:prstGeom prst="roundRect">
            <a:avLst/>
          </a:prstGeom>
          <a:solidFill>
            <a:srgbClr val="F5F5F5"/>
          </a:solidFill>
          <a:ln w="12700">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223760" y="2103120"/>
            <a:ext cx="3931920" cy="1097280"/>
          </a:xfrm>
          <a:prstGeom prst="rect">
            <a:avLst/>
          </a:prstGeom>
          <a:noFill/>
        </p:spPr>
        <p:txBody>
          <a:bodyPr wrap="square" lIns="0" rIns="0" tIns="0" bIns="0">
            <a:spAutoFit/>
          </a:bodyPr>
          <a:lstStyle/>
          <a:p>
            <a:pPr algn="l">
              <a:defRPr sz="6400" b="1">
                <a:solidFill>
                  <a:srgbClr val="8B5CF6"/>
                </a:solidFill>
                <a:latin typeface="Inter"/>
              </a:defRPr>
            </a:pPr>
            <a:r>
              <a:t>45.6%</a:t>
            </a:r>
          </a:p>
        </p:txBody>
      </p:sp>
      <p:sp>
        <p:nvSpPr>
          <p:cNvPr id="21" name="TextBox 20"/>
          <p:cNvSpPr txBox="1"/>
          <p:nvPr/>
        </p:nvSpPr>
        <p:spPr>
          <a:xfrm>
            <a:off x="7223760" y="3291840"/>
            <a:ext cx="3931920" cy="548640"/>
          </a:xfrm>
          <a:prstGeom prst="rect">
            <a:avLst/>
          </a:prstGeom>
          <a:noFill/>
        </p:spPr>
        <p:txBody>
          <a:bodyPr wrap="square" lIns="0" rIns="0" tIns="0" bIns="0">
            <a:spAutoFit/>
          </a:bodyPr>
          <a:lstStyle/>
          <a:p>
            <a:pPr algn="l">
              <a:defRPr sz="1400" b="0">
                <a:solidFill>
                  <a:srgbClr val="71717A"/>
                </a:solidFill>
                <a:latin typeface="Inter"/>
              </a:defRPr>
            </a:pPr>
            <a:r>
              <a:t>of consumers mentioned alignment challenges</a:t>
            </a:r>
          </a:p>
        </p:txBody>
      </p:sp>
      <p:sp>
        <p:nvSpPr>
          <p:cNvPr id="22" name="TextBox 21"/>
          <p:cNvSpPr txBox="1"/>
          <p:nvPr/>
        </p:nvSpPr>
        <p:spPr>
          <a:xfrm>
            <a:off x="7223760" y="4206240"/>
            <a:ext cx="3931920" cy="1645920"/>
          </a:xfrm>
          <a:prstGeom prst="rect">
            <a:avLst/>
          </a:prstGeom>
          <a:noFill/>
        </p:spPr>
        <p:txBody>
          <a:bodyPr wrap="square" lIns="0" rIns="0" tIns="0" bIns="0">
            <a:spAutoFit/>
          </a:bodyPr>
          <a:lstStyle/>
          <a:p>
            <a:pPr algn="l">
              <a:defRPr sz="1300" b="0">
                <a:solidFill>
                  <a:srgbClr val="0A0A0A"/>
                </a:solidFill>
                <a:latin typeface="Inter"/>
              </a:defRPr>
            </a:pPr>
            <a:r>
              <a:t>Consumers lack simple measurement tools and techniques. They resort to complex manual calculations that fail consistently. The frustration is compounded by awareness that results look unprofessional, even after significant time investment.</a:t>
            </a:r>
          </a:p>
        </p:txBody>
      </p:sp>
      <p:sp>
        <p:nvSpPr>
          <p:cNvPr id="23" name="Oval 22"/>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5" name="Connector 24"/>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7" name="Connector 26"/>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9" name="Connector 28"/>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85800" y="6400800"/>
            <a:ext cx="10820095" cy="274320"/>
          </a:xfrm>
          <a:prstGeom prst="rect">
            <a:avLst/>
          </a:prstGeom>
          <a:noFill/>
        </p:spPr>
        <p:txBody>
          <a:bodyPr wrap="square" lIns="0" rIns="0" tIns="0" bIns="0">
            <a:spAutoFit/>
          </a:bodyPr>
          <a:lstStyle/>
          <a:p>
            <a:pPr algn="l">
              <a:defRPr sz="800" b="0">
                <a:solidFill>
                  <a:srgbClr val="A1A1AA"/>
                </a:solidFill>
                <a:latin typeface="Inter"/>
              </a:defRPr>
            </a:pPr>
            <a:r>
              <a:t>Source: Consumer Video Analysis (n=79) | Multi-modal transcript + visual analysis | October 2025</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Pain Point #2: Adhesive Failure in Extreme Climates</a:t>
            </a:r>
          </a:p>
        </p:txBody>
      </p:sp>
      <p:sp>
        <p:nvSpPr>
          <p:cNvPr id="3" name="Rectangle 2"/>
          <p:cNvSpPr/>
          <p:nvPr/>
        </p:nvSpPr>
        <p:spPr>
          <a:xfrm>
            <a:off x="685800" y="1097280"/>
            <a:ext cx="1828800" cy="27432"/>
          </a:xfrm>
          <a:prstGeom prst="rect">
            <a:avLst/>
          </a:prstGeom>
          <a:solidFill>
            <a:srgbClr val="8B5C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685800" y="16459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685800" y="17373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459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7" name="TextBox 6"/>
          <p:cNvSpPr txBox="1"/>
          <p:nvPr/>
        </p:nvSpPr>
        <p:spPr>
          <a:xfrm>
            <a:off x="1234440" y="1737360"/>
            <a:ext cx="5303520" cy="731520"/>
          </a:xfrm>
          <a:prstGeom prst="rect">
            <a:avLst/>
          </a:prstGeom>
          <a:noFill/>
        </p:spPr>
        <p:txBody>
          <a:bodyPr wrap="square" lIns="0" rIns="0" tIns="0" bIns="0">
            <a:spAutoFit/>
          </a:bodyPr>
          <a:lstStyle/>
          <a:p>
            <a:pPr algn="l">
              <a:defRPr sz="1600" b="0">
                <a:solidFill>
                  <a:srgbClr val="0A0A0A"/>
                </a:solidFill>
                <a:latin typeface="Georgia"/>
              </a:defRPr>
            </a:pPr>
            <a:r>
              <a:t>It gets really really hot here we're in Arizona so I wanted something that would stick and stay and I'd had a couple fall</a:t>
            </a:r>
          </a:p>
        </p:txBody>
      </p:sp>
      <p:sp>
        <p:nvSpPr>
          <p:cNvPr id="8" name="TextBox 7"/>
          <p:cNvSpPr txBox="1"/>
          <p:nvPr/>
        </p:nvSpPr>
        <p:spPr>
          <a:xfrm>
            <a:off x="1234440" y="25146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0023, Arizona resident</a:t>
            </a:r>
          </a:p>
        </p:txBody>
      </p:sp>
      <p:sp>
        <p:nvSpPr>
          <p:cNvPr id="9" name="Rounded Rectangle 8"/>
          <p:cNvSpPr/>
          <p:nvPr/>
        </p:nvSpPr>
        <p:spPr>
          <a:xfrm>
            <a:off x="685800" y="30175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685800" y="31089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77240" y="30175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2" name="TextBox 11"/>
          <p:cNvSpPr txBox="1"/>
          <p:nvPr/>
        </p:nvSpPr>
        <p:spPr>
          <a:xfrm>
            <a:off x="1234440" y="3108960"/>
            <a:ext cx="5303520" cy="731520"/>
          </a:xfrm>
          <a:prstGeom prst="rect">
            <a:avLst/>
          </a:prstGeom>
          <a:noFill/>
        </p:spPr>
        <p:txBody>
          <a:bodyPr wrap="square" lIns="0" rIns="0" tIns="0" bIns="0">
            <a:spAutoFit/>
          </a:bodyPr>
          <a:lstStyle/>
          <a:p>
            <a:pPr algn="l">
              <a:defRPr sz="1600" b="0">
                <a:solidFill>
                  <a:srgbClr val="0A0A0A"/>
                </a:solidFill>
                <a:latin typeface="Georgia"/>
              </a:defRPr>
            </a:pPr>
            <a:r>
              <a:t>One of the things that finalized my decision to buy these lights was that they had the optional adhesive strip</a:t>
            </a:r>
          </a:p>
        </p:txBody>
      </p:sp>
      <p:sp>
        <p:nvSpPr>
          <p:cNvPr id="13" name="TextBox 12"/>
          <p:cNvSpPr txBox="1"/>
          <p:nvPr/>
        </p:nvSpPr>
        <p:spPr>
          <a:xfrm>
            <a:off x="1234440" y="38862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0056, Female</a:t>
            </a:r>
          </a:p>
        </p:txBody>
      </p:sp>
      <p:sp>
        <p:nvSpPr>
          <p:cNvPr id="14" name="Rounded Rectangle 13"/>
          <p:cNvSpPr/>
          <p:nvPr/>
        </p:nvSpPr>
        <p:spPr>
          <a:xfrm>
            <a:off x="685800" y="43891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85800" y="44805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7240" y="43891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7" name="TextBox 16"/>
          <p:cNvSpPr txBox="1"/>
          <p:nvPr/>
        </p:nvSpPr>
        <p:spPr>
          <a:xfrm>
            <a:off x="1234440" y="4480560"/>
            <a:ext cx="5303520" cy="731520"/>
          </a:xfrm>
          <a:prstGeom prst="rect">
            <a:avLst/>
          </a:prstGeom>
          <a:noFill/>
        </p:spPr>
        <p:txBody>
          <a:bodyPr wrap="square" lIns="0" rIns="0" tIns="0" bIns="0">
            <a:spAutoFit/>
          </a:bodyPr>
          <a:lstStyle/>
          <a:p>
            <a:pPr algn="l">
              <a:defRPr sz="1600" b="0">
                <a:solidFill>
                  <a:srgbClr val="0A0A0A"/>
                </a:solidFill>
                <a:latin typeface="Georgia"/>
              </a:defRPr>
            </a:pPr>
            <a:r>
              <a:t>I feel like I'm going to want to rearrange the photos eventually, make room for more or do something different</a:t>
            </a:r>
          </a:p>
        </p:txBody>
      </p:sp>
      <p:sp>
        <p:nvSpPr>
          <p:cNvPr id="18" name="TextBox 17"/>
          <p:cNvSpPr txBox="1"/>
          <p:nvPr/>
        </p:nvSpPr>
        <p:spPr>
          <a:xfrm>
            <a:off x="1234440" y="52578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0067, Male, Age 29</a:t>
            </a:r>
          </a:p>
        </p:txBody>
      </p:sp>
      <p:sp>
        <p:nvSpPr>
          <p:cNvPr id="19" name="Rounded Rectangle 18"/>
          <p:cNvSpPr/>
          <p:nvPr/>
        </p:nvSpPr>
        <p:spPr>
          <a:xfrm>
            <a:off x="6858000" y="1645920"/>
            <a:ext cx="4663440" cy="4572000"/>
          </a:xfrm>
          <a:prstGeom prst="roundRect">
            <a:avLst/>
          </a:prstGeom>
          <a:solidFill>
            <a:srgbClr val="F5F5F5"/>
          </a:solidFill>
          <a:ln w="12700">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223760" y="2103120"/>
            <a:ext cx="3931920" cy="1097280"/>
          </a:xfrm>
          <a:prstGeom prst="rect">
            <a:avLst/>
          </a:prstGeom>
          <a:noFill/>
        </p:spPr>
        <p:txBody>
          <a:bodyPr wrap="square" lIns="0" rIns="0" tIns="0" bIns="0">
            <a:spAutoFit/>
          </a:bodyPr>
          <a:lstStyle/>
          <a:p>
            <a:pPr algn="l">
              <a:defRPr sz="6400" b="1">
                <a:solidFill>
                  <a:srgbClr val="8B5CF6"/>
                </a:solidFill>
                <a:latin typeface="Inter"/>
              </a:defRPr>
            </a:pPr>
            <a:r>
              <a:t>35.4%</a:t>
            </a:r>
          </a:p>
        </p:txBody>
      </p:sp>
      <p:sp>
        <p:nvSpPr>
          <p:cNvPr id="21" name="TextBox 20"/>
          <p:cNvSpPr txBox="1"/>
          <p:nvPr/>
        </p:nvSpPr>
        <p:spPr>
          <a:xfrm>
            <a:off x="7223760" y="3291840"/>
            <a:ext cx="3931920" cy="548640"/>
          </a:xfrm>
          <a:prstGeom prst="rect">
            <a:avLst/>
          </a:prstGeom>
          <a:noFill/>
        </p:spPr>
        <p:txBody>
          <a:bodyPr wrap="square" lIns="0" rIns="0" tIns="0" bIns="0">
            <a:spAutoFit/>
          </a:bodyPr>
          <a:lstStyle/>
          <a:p>
            <a:pPr algn="l">
              <a:defRPr sz="1400" b="0">
                <a:solidFill>
                  <a:srgbClr val="71717A"/>
                </a:solidFill>
                <a:latin typeface="Inter"/>
              </a:defRPr>
            </a:pPr>
            <a:r>
              <a:t>reported adhesive/mounting issues</a:t>
            </a:r>
          </a:p>
        </p:txBody>
      </p:sp>
      <p:sp>
        <p:nvSpPr>
          <p:cNvPr id="22" name="TextBox 21"/>
          <p:cNvSpPr txBox="1"/>
          <p:nvPr/>
        </p:nvSpPr>
        <p:spPr>
          <a:xfrm>
            <a:off x="7223760" y="4206240"/>
            <a:ext cx="3931920" cy="1645920"/>
          </a:xfrm>
          <a:prstGeom prst="rect">
            <a:avLst/>
          </a:prstGeom>
          <a:noFill/>
        </p:spPr>
        <p:txBody>
          <a:bodyPr wrap="square" lIns="0" rIns="0" tIns="0" bIns="0">
            <a:spAutoFit/>
          </a:bodyPr>
          <a:lstStyle/>
          <a:p>
            <a:pPr algn="l">
              <a:defRPr sz="1300" b="0">
                <a:solidFill>
                  <a:srgbClr val="0A0A0A"/>
                </a:solidFill>
                <a:latin typeface="Inter"/>
              </a:defRPr>
            </a:pPr>
            <a:r>
              <a:t>Temperature extremes (Arizona heat explicitly mentioned) cause standard adhesive failures. Consumers value removable/repositionable mounting but need reliable initial adhesion. The ideal solution balances permanence with flexibility.</a:t>
            </a:r>
          </a:p>
        </p:txBody>
      </p:sp>
      <p:sp>
        <p:nvSpPr>
          <p:cNvPr id="23" name="Oval 22"/>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5" name="Connector 24"/>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7" name="Connector 26"/>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9" name="Connector 28"/>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85800" y="6400800"/>
            <a:ext cx="10820095" cy="274320"/>
          </a:xfrm>
          <a:prstGeom prst="rect">
            <a:avLst/>
          </a:prstGeom>
          <a:noFill/>
        </p:spPr>
        <p:txBody>
          <a:bodyPr wrap="square" lIns="0" rIns="0" tIns="0" bIns="0">
            <a:spAutoFit/>
          </a:bodyPr>
          <a:lstStyle/>
          <a:p>
            <a:pPr algn="l">
              <a:defRPr sz="800" b="0">
                <a:solidFill>
                  <a:srgbClr val="A1A1AA"/>
                </a:solidFill>
                <a:latin typeface="Inter"/>
              </a:defRPr>
            </a:pPr>
            <a:r>
              <a:t>Source: Consumer Video Analysis (n=79) | Multi-modal transcript + visual analysis | October 2025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Pain Point Severity &amp; Prevalence</a:t>
            </a:r>
          </a:p>
        </p:txBody>
      </p:sp>
      <p:sp>
        <p:nvSpPr>
          <p:cNvPr id="3" name="Rectangle 2"/>
          <p:cNvSpPr/>
          <p:nvPr/>
        </p:nvSpPr>
        <p:spPr>
          <a:xfrm>
            <a:off x="685800" y="1097280"/>
            <a:ext cx="1828800" cy="27432"/>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85800" y="1828800"/>
            <a:ext cx="73152" cy="914400"/>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14400" y="182880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88720" y="1965960"/>
            <a:ext cx="6400800" cy="365760"/>
          </a:xfrm>
          <a:prstGeom prst="rect">
            <a:avLst/>
          </a:prstGeom>
          <a:noFill/>
        </p:spPr>
        <p:txBody>
          <a:bodyPr wrap="square" lIns="0" rIns="0" tIns="0" bIns="0">
            <a:spAutoFit/>
          </a:bodyPr>
          <a:lstStyle/>
          <a:p>
            <a:pPr algn="l">
              <a:defRPr sz="1600" b="1">
                <a:solidFill>
                  <a:srgbClr val="0A0A0A"/>
                </a:solidFill>
                <a:latin typeface="Inter"/>
              </a:defRPr>
            </a:pPr>
            <a:r>
              <a:t>Achieving precise alignment without professional measurement tools</a:t>
            </a:r>
          </a:p>
        </p:txBody>
      </p:sp>
      <p:sp>
        <p:nvSpPr>
          <p:cNvPr id="7" name="Rounded Rectangle 6"/>
          <p:cNvSpPr/>
          <p:nvPr/>
        </p:nvSpPr>
        <p:spPr>
          <a:xfrm>
            <a:off x="8229600" y="201168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321040" y="2057400"/>
            <a:ext cx="1188720" cy="274320"/>
          </a:xfrm>
          <a:prstGeom prst="rect">
            <a:avLst/>
          </a:prstGeom>
          <a:noFill/>
        </p:spPr>
        <p:txBody>
          <a:bodyPr wrap="square" lIns="0" rIns="0" tIns="0" bIns="0">
            <a:spAutoFit/>
          </a:bodyPr>
          <a:lstStyle/>
          <a:p>
            <a:pPr algn="ctr">
              <a:defRPr sz="1200" b="0">
                <a:solidFill>
                  <a:srgbClr val="71717A"/>
                </a:solidFill>
                <a:latin typeface="Inter"/>
              </a:defRPr>
            </a:pPr>
            <a:r>
              <a:t>36 of 79 videos</a:t>
            </a:r>
          </a:p>
        </p:txBody>
      </p:sp>
      <p:sp>
        <p:nvSpPr>
          <p:cNvPr id="9" name="Oval 8"/>
          <p:cNvSpPr/>
          <p:nvPr/>
        </p:nvSpPr>
        <p:spPr>
          <a:xfrm>
            <a:off x="987552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Oval 9"/>
          <p:cNvSpPr/>
          <p:nvPr/>
        </p:nvSpPr>
        <p:spPr>
          <a:xfrm>
            <a:off x="1001268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Oval 10"/>
          <p:cNvSpPr/>
          <p:nvPr/>
        </p:nvSpPr>
        <p:spPr>
          <a:xfrm>
            <a:off x="1014984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Oval 11"/>
          <p:cNvSpPr/>
          <p:nvPr/>
        </p:nvSpPr>
        <p:spPr>
          <a:xfrm>
            <a:off x="1028700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Oval 12"/>
          <p:cNvSpPr/>
          <p:nvPr/>
        </p:nvSpPr>
        <p:spPr>
          <a:xfrm>
            <a:off x="10424160" y="214884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Rectangle 13"/>
          <p:cNvSpPr/>
          <p:nvPr/>
        </p:nvSpPr>
        <p:spPr>
          <a:xfrm>
            <a:off x="685800" y="2880360"/>
            <a:ext cx="73152" cy="914400"/>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914400" y="288036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1188720" y="3017520"/>
            <a:ext cx="6400800" cy="365760"/>
          </a:xfrm>
          <a:prstGeom prst="rect">
            <a:avLst/>
          </a:prstGeom>
          <a:noFill/>
        </p:spPr>
        <p:txBody>
          <a:bodyPr wrap="square" lIns="0" rIns="0" tIns="0" bIns="0">
            <a:spAutoFit/>
          </a:bodyPr>
          <a:lstStyle/>
          <a:p>
            <a:pPr algn="l">
              <a:defRPr sz="1600" b="1">
                <a:solidFill>
                  <a:srgbClr val="0A0A0A"/>
                </a:solidFill>
                <a:latin typeface="Inter"/>
              </a:defRPr>
            </a:pPr>
            <a:r>
              <a:t>Adhesive reliability in extreme heat (Southwest US markets)</a:t>
            </a:r>
          </a:p>
        </p:txBody>
      </p:sp>
      <p:sp>
        <p:nvSpPr>
          <p:cNvPr id="17" name="Rounded Rectangle 16"/>
          <p:cNvSpPr/>
          <p:nvPr/>
        </p:nvSpPr>
        <p:spPr>
          <a:xfrm>
            <a:off x="8229600" y="306324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8321040" y="3108960"/>
            <a:ext cx="1188720" cy="274320"/>
          </a:xfrm>
          <a:prstGeom prst="rect">
            <a:avLst/>
          </a:prstGeom>
          <a:noFill/>
        </p:spPr>
        <p:txBody>
          <a:bodyPr wrap="square" lIns="0" rIns="0" tIns="0" bIns="0">
            <a:spAutoFit/>
          </a:bodyPr>
          <a:lstStyle/>
          <a:p>
            <a:pPr algn="ctr">
              <a:defRPr sz="1200" b="0">
                <a:solidFill>
                  <a:srgbClr val="71717A"/>
                </a:solidFill>
                <a:latin typeface="Inter"/>
              </a:defRPr>
            </a:pPr>
            <a:r>
              <a:t>28 of 79 videos</a:t>
            </a:r>
          </a:p>
        </p:txBody>
      </p:sp>
      <p:sp>
        <p:nvSpPr>
          <p:cNvPr id="19" name="Oval 18"/>
          <p:cNvSpPr/>
          <p:nvPr/>
        </p:nvSpPr>
        <p:spPr>
          <a:xfrm>
            <a:off x="987552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1001268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1014984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1028700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1042416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Rectangle 23"/>
          <p:cNvSpPr/>
          <p:nvPr/>
        </p:nvSpPr>
        <p:spPr>
          <a:xfrm>
            <a:off x="685800" y="3931920"/>
            <a:ext cx="73152" cy="914400"/>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ounded Rectangle 24"/>
          <p:cNvSpPr/>
          <p:nvPr/>
        </p:nvSpPr>
        <p:spPr>
          <a:xfrm>
            <a:off x="914400" y="393192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1188720" y="4069080"/>
            <a:ext cx="6400800" cy="365760"/>
          </a:xfrm>
          <a:prstGeom prst="rect">
            <a:avLst/>
          </a:prstGeom>
          <a:noFill/>
        </p:spPr>
        <p:txBody>
          <a:bodyPr wrap="square" lIns="0" rIns="0" tIns="0" bIns="0">
            <a:spAutoFit/>
          </a:bodyPr>
          <a:lstStyle/>
          <a:p>
            <a:pPr algn="l">
              <a:defRPr sz="1600" b="1">
                <a:solidFill>
                  <a:srgbClr val="0A0A0A"/>
                </a:solidFill>
                <a:latin typeface="Inter"/>
              </a:defRPr>
            </a:pPr>
            <a:r>
              <a:t>Electrical complexity and knowledge gaps (lack of expertise)</a:t>
            </a:r>
          </a:p>
        </p:txBody>
      </p:sp>
      <p:sp>
        <p:nvSpPr>
          <p:cNvPr id="27" name="Rounded Rectangle 26"/>
          <p:cNvSpPr/>
          <p:nvPr/>
        </p:nvSpPr>
        <p:spPr>
          <a:xfrm>
            <a:off x="8229600" y="411480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8321040" y="4160520"/>
            <a:ext cx="1188720" cy="274320"/>
          </a:xfrm>
          <a:prstGeom prst="rect">
            <a:avLst/>
          </a:prstGeom>
          <a:noFill/>
        </p:spPr>
        <p:txBody>
          <a:bodyPr wrap="square" lIns="0" rIns="0" tIns="0" bIns="0">
            <a:spAutoFit/>
          </a:bodyPr>
          <a:lstStyle/>
          <a:p>
            <a:pPr algn="ctr">
              <a:defRPr sz="1200" b="0">
                <a:solidFill>
                  <a:srgbClr val="71717A"/>
                </a:solidFill>
                <a:latin typeface="Inter"/>
              </a:defRPr>
            </a:pPr>
            <a:r>
              <a:t>24 of 79 videos</a:t>
            </a:r>
          </a:p>
        </p:txBody>
      </p:sp>
      <p:sp>
        <p:nvSpPr>
          <p:cNvPr id="29" name="Oval 28"/>
          <p:cNvSpPr/>
          <p:nvPr/>
        </p:nvSpPr>
        <p:spPr>
          <a:xfrm>
            <a:off x="987552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Oval 29"/>
          <p:cNvSpPr/>
          <p:nvPr/>
        </p:nvSpPr>
        <p:spPr>
          <a:xfrm>
            <a:off x="1001268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Oval 30"/>
          <p:cNvSpPr/>
          <p:nvPr/>
        </p:nvSpPr>
        <p:spPr>
          <a:xfrm>
            <a:off x="1014984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Oval 31"/>
          <p:cNvSpPr/>
          <p:nvPr/>
        </p:nvSpPr>
        <p:spPr>
          <a:xfrm>
            <a:off x="1028700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val 32"/>
          <p:cNvSpPr/>
          <p:nvPr/>
        </p:nvSpPr>
        <p:spPr>
          <a:xfrm>
            <a:off x="1042416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685800" y="4983480"/>
            <a:ext cx="73152" cy="9144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Rounded Rectangle 34"/>
          <p:cNvSpPr/>
          <p:nvPr/>
        </p:nvSpPr>
        <p:spPr>
          <a:xfrm>
            <a:off x="914400" y="498348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1188720" y="5120640"/>
            <a:ext cx="6400800" cy="365760"/>
          </a:xfrm>
          <a:prstGeom prst="rect">
            <a:avLst/>
          </a:prstGeom>
          <a:noFill/>
        </p:spPr>
        <p:txBody>
          <a:bodyPr wrap="square" lIns="0" rIns="0" tIns="0" bIns="0">
            <a:spAutoFit/>
          </a:bodyPr>
          <a:lstStyle/>
          <a:p>
            <a:pPr algn="l">
              <a:defRPr sz="1600" b="1">
                <a:solidFill>
                  <a:srgbClr val="0A0A0A"/>
                </a:solidFill>
                <a:latin typeface="Inter"/>
              </a:defRPr>
            </a:pPr>
            <a:r>
              <a:t>Finding battery-powered alternatives to avoid hardwiring</a:t>
            </a:r>
          </a:p>
        </p:txBody>
      </p:sp>
      <p:sp>
        <p:nvSpPr>
          <p:cNvPr id="37" name="Rounded Rectangle 36"/>
          <p:cNvSpPr/>
          <p:nvPr/>
        </p:nvSpPr>
        <p:spPr>
          <a:xfrm>
            <a:off x="8229600" y="516636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8321040" y="5212080"/>
            <a:ext cx="1188720" cy="274320"/>
          </a:xfrm>
          <a:prstGeom prst="rect">
            <a:avLst/>
          </a:prstGeom>
          <a:noFill/>
        </p:spPr>
        <p:txBody>
          <a:bodyPr wrap="square" lIns="0" rIns="0" tIns="0" bIns="0">
            <a:spAutoFit/>
          </a:bodyPr>
          <a:lstStyle/>
          <a:p>
            <a:pPr algn="ctr">
              <a:defRPr sz="1200" b="0">
                <a:solidFill>
                  <a:srgbClr val="71717A"/>
                </a:solidFill>
                <a:latin typeface="Inter"/>
              </a:defRPr>
            </a:pPr>
            <a:r>
              <a:t>19 of 79 videos</a:t>
            </a:r>
          </a:p>
        </p:txBody>
      </p:sp>
      <p:sp>
        <p:nvSpPr>
          <p:cNvPr id="39" name="Oval 38"/>
          <p:cNvSpPr/>
          <p:nvPr/>
        </p:nvSpPr>
        <p:spPr>
          <a:xfrm>
            <a:off x="9875520" y="530352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Oval 39"/>
          <p:cNvSpPr/>
          <p:nvPr/>
        </p:nvSpPr>
        <p:spPr>
          <a:xfrm>
            <a:off x="10012680" y="530352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Oval 40"/>
          <p:cNvSpPr/>
          <p:nvPr/>
        </p:nvSpPr>
        <p:spPr>
          <a:xfrm>
            <a:off x="10149840" y="530352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Oval 41"/>
          <p:cNvSpPr/>
          <p:nvPr/>
        </p:nvSpPr>
        <p:spPr>
          <a:xfrm>
            <a:off x="10287000" y="530352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Oval 42"/>
          <p:cNvSpPr/>
          <p:nvPr/>
        </p:nvSpPr>
        <p:spPr>
          <a:xfrm>
            <a:off x="10424160" y="530352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ectangle 43"/>
          <p:cNvSpPr/>
          <p:nvPr/>
        </p:nvSpPr>
        <p:spPr>
          <a:xfrm>
            <a:off x="685800" y="6035040"/>
            <a:ext cx="73152" cy="9144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ounded Rectangle 44"/>
          <p:cNvSpPr/>
          <p:nvPr/>
        </p:nvSpPr>
        <p:spPr>
          <a:xfrm>
            <a:off x="914400" y="603504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p:cNvSpPr txBox="1"/>
          <p:nvPr/>
        </p:nvSpPr>
        <p:spPr>
          <a:xfrm>
            <a:off x="1188720" y="6172200"/>
            <a:ext cx="6400800" cy="365760"/>
          </a:xfrm>
          <a:prstGeom prst="rect">
            <a:avLst/>
          </a:prstGeom>
          <a:noFill/>
        </p:spPr>
        <p:txBody>
          <a:bodyPr wrap="square" lIns="0" rIns="0" tIns="0" bIns="0">
            <a:spAutoFit/>
          </a:bodyPr>
          <a:lstStyle/>
          <a:p>
            <a:pPr algn="l">
              <a:defRPr sz="1600" b="1">
                <a:solidFill>
                  <a:srgbClr val="0A0A0A"/>
                </a:solidFill>
                <a:latin typeface="Inter"/>
              </a:defRPr>
            </a:pPr>
            <a:r>
              <a:t>Weight limits and fixture compatibility with adhesive solutions</a:t>
            </a:r>
          </a:p>
        </p:txBody>
      </p:sp>
      <p:sp>
        <p:nvSpPr>
          <p:cNvPr id="47" name="Rounded Rectangle 46"/>
          <p:cNvSpPr/>
          <p:nvPr/>
        </p:nvSpPr>
        <p:spPr>
          <a:xfrm>
            <a:off x="8229600" y="621792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TextBox 47"/>
          <p:cNvSpPr txBox="1"/>
          <p:nvPr/>
        </p:nvSpPr>
        <p:spPr>
          <a:xfrm>
            <a:off x="8321040" y="6263640"/>
            <a:ext cx="1188720" cy="274320"/>
          </a:xfrm>
          <a:prstGeom prst="rect">
            <a:avLst/>
          </a:prstGeom>
          <a:noFill/>
        </p:spPr>
        <p:txBody>
          <a:bodyPr wrap="square" lIns="0" rIns="0" tIns="0" bIns="0">
            <a:spAutoFit/>
          </a:bodyPr>
          <a:lstStyle/>
          <a:p>
            <a:pPr algn="ctr">
              <a:defRPr sz="1200" b="0">
                <a:solidFill>
                  <a:srgbClr val="71717A"/>
                </a:solidFill>
                <a:latin typeface="Inter"/>
              </a:defRPr>
            </a:pPr>
            <a:r>
              <a:t>16 of 79 videos</a:t>
            </a:r>
          </a:p>
        </p:txBody>
      </p:sp>
      <p:sp>
        <p:nvSpPr>
          <p:cNvPr id="49" name="Oval 48"/>
          <p:cNvSpPr/>
          <p:nvPr/>
        </p:nvSpPr>
        <p:spPr>
          <a:xfrm>
            <a:off x="9875520" y="635508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Oval 49"/>
          <p:cNvSpPr/>
          <p:nvPr/>
        </p:nvSpPr>
        <p:spPr>
          <a:xfrm>
            <a:off x="10012680" y="635508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Oval 50"/>
          <p:cNvSpPr/>
          <p:nvPr/>
        </p:nvSpPr>
        <p:spPr>
          <a:xfrm>
            <a:off x="10149840" y="635508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Oval 51"/>
          <p:cNvSpPr/>
          <p:nvPr/>
        </p:nvSpPr>
        <p:spPr>
          <a:xfrm>
            <a:off x="10287000" y="635508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Oval 52"/>
          <p:cNvSpPr/>
          <p:nvPr/>
        </p:nvSpPr>
        <p:spPr>
          <a:xfrm>
            <a:off x="10424160" y="635508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Oval 53"/>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Oval 54"/>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56" name="Connector 55"/>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58" name="Connector 57"/>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60" name="Connector 59"/>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85800" y="6400800"/>
            <a:ext cx="10820095" cy="274320"/>
          </a:xfrm>
          <a:prstGeom prst="rect">
            <a:avLst/>
          </a:prstGeom>
          <a:noFill/>
        </p:spPr>
        <p:txBody>
          <a:bodyPr wrap="square" lIns="0" rIns="0" tIns="0" bIns="0">
            <a:spAutoFit/>
          </a:bodyPr>
          <a:lstStyle/>
          <a:p>
            <a:pPr algn="l">
              <a:defRPr sz="800" b="0">
                <a:solidFill>
                  <a:srgbClr val="A1A1AA"/>
                </a:solidFill>
                <a:latin typeface="Inter"/>
              </a:defRPr>
            </a:pPr>
            <a:r>
              <a:t>Source: Consumer Video Analysis (n=79) | Multi-modal transcript + visual analysis | October 2025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Consumer Segment Breakdown &amp; Opportunity Sizing</a:t>
            </a:r>
          </a:p>
        </p:txBody>
      </p:sp>
      <p:sp>
        <p:nvSpPr>
          <p:cNvPr id="3" name="Rectangle 2"/>
          <p:cNvSpPr/>
          <p:nvPr/>
        </p:nvSpPr>
        <p:spPr>
          <a:xfrm>
            <a:off x="685800" y="1097280"/>
            <a:ext cx="1828800" cy="27432"/>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85800"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77240"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Consumer Segment</a:t>
            </a:r>
          </a:p>
        </p:txBody>
      </p:sp>
      <p:sp>
        <p:nvSpPr>
          <p:cNvPr id="6" name="Rectangle 5"/>
          <p:cNvSpPr/>
          <p:nvPr/>
        </p:nvSpPr>
        <p:spPr>
          <a:xfrm>
            <a:off x="2849819"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941259"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Prevalence</a:t>
            </a:r>
          </a:p>
        </p:txBody>
      </p:sp>
      <p:sp>
        <p:nvSpPr>
          <p:cNvPr id="8" name="Rectangle 7"/>
          <p:cNvSpPr/>
          <p:nvPr/>
        </p:nvSpPr>
        <p:spPr>
          <a:xfrm>
            <a:off x="5013838"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105278"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Primary Barrier</a:t>
            </a:r>
          </a:p>
        </p:txBody>
      </p:sp>
      <p:sp>
        <p:nvSpPr>
          <p:cNvPr id="10" name="Rectangle 9"/>
          <p:cNvSpPr/>
          <p:nvPr/>
        </p:nvSpPr>
        <p:spPr>
          <a:xfrm>
            <a:off x="7177857"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269297"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Willingness to Pay</a:t>
            </a:r>
          </a:p>
        </p:txBody>
      </p:sp>
      <p:sp>
        <p:nvSpPr>
          <p:cNvPr id="12" name="Rectangle 11"/>
          <p:cNvSpPr/>
          <p:nvPr/>
        </p:nvSpPr>
        <p:spPr>
          <a:xfrm>
            <a:off x="9341876"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9433316"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Market Size (Annual)</a:t>
            </a:r>
          </a:p>
        </p:txBody>
      </p:sp>
      <p:sp>
        <p:nvSpPr>
          <p:cNvPr id="14" name="Rectangle 13"/>
          <p:cNvSpPr/>
          <p:nvPr/>
        </p:nvSpPr>
        <p:spPr>
          <a:xfrm>
            <a:off x="685800" y="2377440"/>
            <a:ext cx="45720" cy="548640"/>
          </a:xfrm>
          <a:prstGeom prst="rect">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77240" y="2487168"/>
            <a:ext cx="1981139" cy="365760"/>
          </a:xfrm>
          <a:prstGeom prst="rect">
            <a:avLst/>
          </a:prstGeom>
          <a:noFill/>
        </p:spPr>
        <p:txBody>
          <a:bodyPr wrap="square" lIns="0" rIns="0" tIns="0" bIns="0">
            <a:spAutoFit/>
          </a:bodyPr>
          <a:lstStyle/>
          <a:p>
            <a:pPr algn="l">
              <a:defRPr sz="1100" b="1">
                <a:solidFill>
                  <a:srgbClr val="0A0A0A"/>
                </a:solidFill>
                <a:latin typeface="Inter"/>
              </a:defRPr>
            </a:pPr>
            <a:r>
              <a:t>DIY Enthusiasts</a:t>
            </a:r>
          </a:p>
        </p:txBody>
      </p:sp>
      <p:sp>
        <p:nvSpPr>
          <p:cNvPr id="16" name="TextBox 15"/>
          <p:cNvSpPr txBox="1"/>
          <p:nvPr/>
        </p:nvSpPr>
        <p:spPr>
          <a:xfrm>
            <a:off x="2941259"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32% (n=25)</a:t>
            </a:r>
          </a:p>
        </p:txBody>
      </p:sp>
      <p:sp>
        <p:nvSpPr>
          <p:cNvPr id="17" name="TextBox 16"/>
          <p:cNvSpPr txBox="1"/>
          <p:nvPr/>
        </p:nvSpPr>
        <p:spPr>
          <a:xfrm>
            <a:off x="5105278"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Alignment precision</a:t>
            </a:r>
          </a:p>
        </p:txBody>
      </p:sp>
      <p:sp>
        <p:nvSpPr>
          <p:cNvPr id="18" name="TextBox 17"/>
          <p:cNvSpPr txBox="1"/>
          <p:nvPr/>
        </p:nvSpPr>
        <p:spPr>
          <a:xfrm>
            <a:off x="7269297"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Premium (+40%)</a:t>
            </a:r>
          </a:p>
        </p:txBody>
      </p:sp>
      <p:sp>
        <p:nvSpPr>
          <p:cNvPr id="19" name="TextBox 18"/>
          <p:cNvSpPr txBox="1"/>
          <p:nvPr/>
        </p:nvSpPr>
        <p:spPr>
          <a:xfrm>
            <a:off x="9433316"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$18.2M</a:t>
            </a:r>
          </a:p>
        </p:txBody>
      </p:sp>
      <p:sp>
        <p:nvSpPr>
          <p:cNvPr id="20" name="Rectangle 19"/>
          <p:cNvSpPr/>
          <p:nvPr/>
        </p:nvSpPr>
        <p:spPr>
          <a:xfrm>
            <a:off x="685800" y="292608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ectangle 20"/>
          <p:cNvSpPr/>
          <p:nvPr/>
        </p:nvSpPr>
        <p:spPr>
          <a:xfrm>
            <a:off x="685800" y="2926080"/>
            <a:ext cx="45720" cy="54864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777240" y="3035808"/>
            <a:ext cx="1981139" cy="365760"/>
          </a:xfrm>
          <a:prstGeom prst="rect">
            <a:avLst/>
          </a:prstGeom>
          <a:noFill/>
        </p:spPr>
        <p:txBody>
          <a:bodyPr wrap="square" lIns="0" rIns="0" tIns="0" bIns="0">
            <a:spAutoFit/>
          </a:bodyPr>
          <a:lstStyle/>
          <a:p>
            <a:pPr algn="l">
              <a:defRPr sz="1100" b="1">
                <a:solidFill>
                  <a:srgbClr val="0A0A0A"/>
                </a:solidFill>
                <a:latin typeface="Inter"/>
              </a:defRPr>
            </a:pPr>
            <a:r>
              <a:t>Heat-Climate Dwellers</a:t>
            </a:r>
          </a:p>
        </p:txBody>
      </p:sp>
      <p:sp>
        <p:nvSpPr>
          <p:cNvPr id="23" name="TextBox 22"/>
          <p:cNvSpPr txBox="1"/>
          <p:nvPr/>
        </p:nvSpPr>
        <p:spPr>
          <a:xfrm>
            <a:off x="2941259"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21% (n=17)</a:t>
            </a:r>
          </a:p>
        </p:txBody>
      </p:sp>
      <p:sp>
        <p:nvSpPr>
          <p:cNvPr id="24" name="TextBox 23"/>
          <p:cNvSpPr txBox="1"/>
          <p:nvPr/>
        </p:nvSpPr>
        <p:spPr>
          <a:xfrm>
            <a:off x="5105278"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Adhesive failure</a:t>
            </a:r>
          </a:p>
        </p:txBody>
      </p:sp>
      <p:sp>
        <p:nvSpPr>
          <p:cNvPr id="25" name="TextBox 24"/>
          <p:cNvSpPr txBox="1"/>
          <p:nvPr/>
        </p:nvSpPr>
        <p:spPr>
          <a:xfrm>
            <a:off x="7269297"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Very High (+60%)</a:t>
            </a:r>
          </a:p>
        </p:txBody>
      </p:sp>
      <p:sp>
        <p:nvSpPr>
          <p:cNvPr id="26" name="TextBox 25"/>
          <p:cNvSpPr txBox="1"/>
          <p:nvPr/>
        </p:nvSpPr>
        <p:spPr>
          <a:xfrm>
            <a:off x="9433316"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$14.7M</a:t>
            </a:r>
          </a:p>
        </p:txBody>
      </p:sp>
      <p:sp>
        <p:nvSpPr>
          <p:cNvPr id="27" name="Rectangle 26"/>
          <p:cNvSpPr/>
          <p:nvPr/>
        </p:nvSpPr>
        <p:spPr>
          <a:xfrm>
            <a:off x="685800" y="3474720"/>
            <a:ext cx="45720" cy="54864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777240" y="3584448"/>
            <a:ext cx="1981139" cy="365760"/>
          </a:xfrm>
          <a:prstGeom prst="rect">
            <a:avLst/>
          </a:prstGeom>
          <a:noFill/>
        </p:spPr>
        <p:txBody>
          <a:bodyPr wrap="square" lIns="0" rIns="0" tIns="0" bIns="0">
            <a:spAutoFit/>
          </a:bodyPr>
          <a:lstStyle/>
          <a:p>
            <a:pPr algn="l">
              <a:defRPr sz="1100" b="1">
                <a:solidFill>
                  <a:srgbClr val="0A0A0A"/>
                </a:solidFill>
                <a:latin typeface="Inter"/>
              </a:defRPr>
            </a:pPr>
            <a:r>
              <a:t>Electrical Avoiders</a:t>
            </a:r>
          </a:p>
        </p:txBody>
      </p:sp>
      <p:sp>
        <p:nvSpPr>
          <p:cNvPr id="29" name="TextBox 28"/>
          <p:cNvSpPr txBox="1"/>
          <p:nvPr/>
        </p:nvSpPr>
        <p:spPr>
          <a:xfrm>
            <a:off x="2941259"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30% (n=24)</a:t>
            </a:r>
          </a:p>
        </p:txBody>
      </p:sp>
      <p:sp>
        <p:nvSpPr>
          <p:cNvPr id="30" name="TextBox 29"/>
          <p:cNvSpPr txBox="1"/>
          <p:nvPr/>
        </p:nvSpPr>
        <p:spPr>
          <a:xfrm>
            <a:off x="5105278"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Complexity anxiety</a:t>
            </a:r>
          </a:p>
        </p:txBody>
      </p:sp>
      <p:sp>
        <p:nvSpPr>
          <p:cNvPr id="31" name="TextBox 30"/>
          <p:cNvSpPr txBox="1"/>
          <p:nvPr/>
        </p:nvSpPr>
        <p:spPr>
          <a:xfrm>
            <a:off x="7269297"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Moderate (+25%)</a:t>
            </a:r>
          </a:p>
        </p:txBody>
      </p:sp>
      <p:sp>
        <p:nvSpPr>
          <p:cNvPr id="32" name="TextBox 31"/>
          <p:cNvSpPr txBox="1"/>
          <p:nvPr/>
        </p:nvSpPr>
        <p:spPr>
          <a:xfrm>
            <a:off x="9433316"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$11.3M</a:t>
            </a:r>
          </a:p>
        </p:txBody>
      </p:sp>
      <p:sp>
        <p:nvSpPr>
          <p:cNvPr id="33" name="Rectangle 32"/>
          <p:cNvSpPr/>
          <p:nvPr/>
        </p:nvSpPr>
        <p:spPr>
          <a:xfrm>
            <a:off x="685800" y="402336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685800" y="4023360"/>
            <a:ext cx="45720" cy="54864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777240" y="4133088"/>
            <a:ext cx="1981139" cy="365760"/>
          </a:xfrm>
          <a:prstGeom prst="rect">
            <a:avLst/>
          </a:prstGeom>
          <a:noFill/>
        </p:spPr>
        <p:txBody>
          <a:bodyPr wrap="square" lIns="0" rIns="0" tIns="0" bIns="0">
            <a:spAutoFit/>
          </a:bodyPr>
          <a:lstStyle/>
          <a:p>
            <a:pPr algn="l">
              <a:defRPr sz="1100" b="1">
                <a:solidFill>
                  <a:srgbClr val="0A0A0A"/>
                </a:solidFill>
                <a:latin typeface="Inter"/>
              </a:defRPr>
            </a:pPr>
            <a:r>
              <a:t>Renters (temporary)</a:t>
            </a:r>
          </a:p>
        </p:txBody>
      </p:sp>
      <p:sp>
        <p:nvSpPr>
          <p:cNvPr id="36" name="TextBox 35"/>
          <p:cNvSpPr txBox="1"/>
          <p:nvPr/>
        </p:nvSpPr>
        <p:spPr>
          <a:xfrm>
            <a:off x="2941259"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17% (n=13)</a:t>
            </a:r>
          </a:p>
        </p:txBody>
      </p:sp>
      <p:sp>
        <p:nvSpPr>
          <p:cNvPr id="37" name="TextBox 36"/>
          <p:cNvSpPr txBox="1"/>
          <p:nvPr/>
        </p:nvSpPr>
        <p:spPr>
          <a:xfrm>
            <a:off x="5105278"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Damage prevention</a:t>
            </a:r>
          </a:p>
        </p:txBody>
      </p:sp>
      <p:sp>
        <p:nvSpPr>
          <p:cNvPr id="38" name="TextBox 37"/>
          <p:cNvSpPr txBox="1"/>
          <p:nvPr/>
        </p:nvSpPr>
        <p:spPr>
          <a:xfrm>
            <a:off x="7269297"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Standard</a:t>
            </a:r>
          </a:p>
        </p:txBody>
      </p:sp>
      <p:sp>
        <p:nvSpPr>
          <p:cNvPr id="39" name="TextBox 38"/>
          <p:cNvSpPr txBox="1"/>
          <p:nvPr/>
        </p:nvSpPr>
        <p:spPr>
          <a:xfrm>
            <a:off x="9433316"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$2.8M</a:t>
            </a:r>
          </a:p>
        </p:txBody>
      </p:sp>
      <p:sp>
        <p:nvSpPr>
          <p:cNvPr id="40" name="Oval 39"/>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Oval 40"/>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2" name="Connector 41"/>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4" name="Connector 43"/>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6" name="Connector 45"/>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Strategic Recommendations</a:t>
            </a:r>
          </a:p>
        </p:txBody>
      </p:sp>
      <p:sp>
        <p:nvSpPr>
          <p:cNvPr id="3" name="Rectangle 2"/>
          <p:cNvSpPr/>
          <p:nvPr/>
        </p:nvSpPr>
        <p:spPr>
          <a:xfrm>
            <a:off x="685800" y="1097280"/>
            <a:ext cx="1828800" cy="27432"/>
          </a:xfrm>
          <a:prstGeom prst="rect">
            <a:avLst/>
          </a:prstGeom>
          <a:solidFill>
            <a:srgbClr val="D4AF3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685800" y="1965960"/>
            <a:ext cx="640080" cy="640080"/>
          </a:xfrm>
          <a:prstGeom prst="ellipse">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77240" y="2057400"/>
            <a:ext cx="457200" cy="457200"/>
          </a:xfrm>
          <a:prstGeom prst="rect">
            <a:avLst/>
          </a:prstGeom>
          <a:noFill/>
        </p:spPr>
        <p:txBody>
          <a:bodyPr wrap="square" lIns="0" rIns="0" tIns="0" bIns="0">
            <a:spAutoFit/>
          </a:bodyPr>
          <a:lstStyle/>
          <a:p>
            <a:pPr algn="ctr">
              <a:defRPr sz="3200" b="1">
                <a:solidFill>
                  <a:srgbClr val="FFFFFF"/>
                </a:solidFill>
                <a:latin typeface="Inter"/>
              </a:defRPr>
            </a:pPr>
            <a:r>
              <a:t>1</a:t>
            </a:r>
          </a:p>
        </p:txBody>
      </p:sp>
      <p:sp>
        <p:nvSpPr>
          <p:cNvPr id="6" name="Rounded Rectangle 5"/>
          <p:cNvSpPr/>
          <p:nvPr/>
        </p:nvSpPr>
        <p:spPr>
          <a:xfrm>
            <a:off x="1463040" y="182880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1737360" y="1965960"/>
            <a:ext cx="9509760" cy="365760"/>
          </a:xfrm>
          <a:prstGeom prst="rect">
            <a:avLst/>
          </a:prstGeom>
          <a:noFill/>
        </p:spPr>
        <p:txBody>
          <a:bodyPr wrap="square" lIns="0" rIns="0" tIns="0" bIns="0">
            <a:spAutoFit/>
          </a:bodyPr>
          <a:lstStyle/>
          <a:p>
            <a:pPr algn="l">
              <a:defRPr sz="1500" b="1">
                <a:solidFill>
                  <a:srgbClr val="0A0A0A"/>
                </a:solidFill>
                <a:latin typeface="Inter"/>
              </a:defRPr>
            </a:pPr>
            <a:r>
              <a:t>Develop heat-resistant Command strips rated for 120°F+ (Arizona/Southwest markets)</a:t>
            </a:r>
          </a:p>
        </p:txBody>
      </p:sp>
      <p:sp>
        <p:nvSpPr>
          <p:cNvPr id="8" name="TextBox 7"/>
          <p:cNvSpPr txBox="1"/>
          <p:nvPr/>
        </p:nvSpPr>
        <p:spPr>
          <a:xfrm>
            <a:off x="1737360" y="2377440"/>
            <a:ext cx="6400800" cy="365760"/>
          </a:xfrm>
          <a:prstGeom prst="rect">
            <a:avLst/>
          </a:prstGeom>
          <a:noFill/>
        </p:spPr>
        <p:txBody>
          <a:bodyPr wrap="square" lIns="0" rIns="0" tIns="0" bIns="0">
            <a:spAutoFit/>
          </a:bodyPr>
          <a:lstStyle/>
          <a:p>
            <a:pPr algn="l">
              <a:defRPr sz="1100" b="0">
                <a:solidFill>
                  <a:srgbClr val="71717A"/>
                </a:solidFill>
                <a:latin typeface="Inter"/>
              </a:defRPr>
            </a:pPr>
            <a:r>
              <a:t>35.4% prevalence, explicit verbatims from Arizona consumers, no current solution exists</a:t>
            </a:r>
          </a:p>
        </p:txBody>
      </p:sp>
      <p:sp>
        <p:nvSpPr>
          <p:cNvPr id="9" name="Rounded Rectangle 8"/>
          <p:cNvSpPr/>
          <p:nvPr/>
        </p:nvSpPr>
        <p:spPr>
          <a:xfrm>
            <a:off x="9601200" y="2103120"/>
            <a:ext cx="1645920" cy="457200"/>
          </a:xfrm>
          <a:prstGeom prst="roundRect">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9692640" y="2194560"/>
            <a:ext cx="1463040" cy="274320"/>
          </a:xfrm>
          <a:prstGeom prst="rect">
            <a:avLst/>
          </a:prstGeom>
          <a:noFill/>
        </p:spPr>
        <p:txBody>
          <a:bodyPr wrap="square" lIns="0" rIns="0" tIns="0" bIns="0">
            <a:spAutoFit/>
          </a:bodyPr>
          <a:lstStyle/>
          <a:p>
            <a:pPr algn="ctr">
              <a:defRPr sz="1000" b="1">
                <a:solidFill>
                  <a:srgbClr val="22C55E"/>
                </a:solidFill>
                <a:latin typeface="Inter"/>
              </a:defRPr>
            </a:pPr>
            <a:r>
              <a:t>Impact: High</a:t>
            </a:r>
          </a:p>
        </p:txBody>
      </p:sp>
      <p:sp>
        <p:nvSpPr>
          <p:cNvPr id="11" name="Oval 10"/>
          <p:cNvSpPr/>
          <p:nvPr/>
        </p:nvSpPr>
        <p:spPr>
          <a:xfrm>
            <a:off x="685800" y="3154680"/>
            <a:ext cx="640080" cy="64008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77240" y="3246120"/>
            <a:ext cx="457200" cy="457200"/>
          </a:xfrm>
          <a:prstGeom prst="rect">
            <a:avLst/>
          </a:prstGeom>
          <a:noFill/>
        </p:spPr>
        <p:txBody>
          <a:bodyPr wrap="square" lIns="0" rIns="0" tIns="0" bIns="0">
            <a:spAutoFit/>
          </a:bodyPr>
          <a:lstStyle/>
          <a:p>
            <a:pPr algn="ctr">
              <a:defRPr sz="3200" b="1">
                <a:solidFill>
                  <a:srgbClr val="FFFFFF"/>
                </a:solidFill>
                <a:latin typeface="Inter"/>
              </a:defRPr>
            </a:pPr>
            <a:r>
              <a:t>2</a:t>
            </a:r>
          </a:p>
        </p:txBody>
      </p:sp>
      <p:sp>
        <p:nvSpPr>
          <p:cNvPr id="13" name="Rounded Rectangle 12"/>
          <p:cNvSpPr/>
          <p:nvPr/>
        </p:nvSpPr>
        <p:spPr>
          <a:xfrm>
            <a:off x="1463040" y="301752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737360" y="3154680"/>
            <a:ext cx="9509760" cy="365760"/>
          </a:xfrm>
          <a:prstGeom prst="rect">
            <a:avLst/>
          </a:prstGeom>
          <a:noFill/>
        </p:spPr>
        <p:txBody>
          <a:bodyPr wrap="square" lIns="0" rIns="0" tIns="0" bIns="0">
            <a:spAutoFit/>
          </a:bodyPr>
          <a:lstStyle/>
          <a:p>
            <a:pPr algn="l">
              <a:defRPr sz="1500" b="1">
                <a:solidFill>
                  <a:srgbClr val="0A0A0A"/>
                </a:solidFill>
                <a:latin typeface="Inter"/>
              </a:defRPr>
            </a:pPr>
            <a:r>
              <a:t>Create pre-measured alignment templates for common fixture configurations</a:t>
            </a:r>
          </a:p>
        </p:txBody>
      </p:sp>
      <p:sp>
        <p:nvSpPr>
          <p:cNvPr id="15" name="TextBox 14"/>
          <p:cNvSpPr txBox="1"/>
          <p:nvPr/>
        </p:nvSpPr>
        <p:spPr>
          <a:xfrm>
            <a:off x="1737360" y="3566160"/>
            <a:ext cx="6400800" cy="365760"/>
          </a:xfrm>
          <a:prstGeom prst="rect">
            <a:avLst/>
          </a:prstGeom>
          <a:noFill/>
        </p:spPr>
        <p:txBody>
          <a:bodyPr wrap="square" lIns="0" rIns="0" tIns="0" bIns="0">
            <a:spAutoFit/>
          </a:bodyPr>
          <a:lstStyle/>
          <a:p>
            <a:pPr algn="l">
              <a:defRPr sz="1100" b="0">
                <a:solidFill>
                  <a:srgbClr val="71717A"/>
                </a:solidFill>
                <a:latin typeface="Inter"/>
              </a:defRPr>
            </a:pPr>
            <a:r>
              <a:t>45.6% prevalence, highest pain point frequency, low development cost</a:t>
            </a:r>
          </a:p>
        </p:txBody>
      </p:sp>
      <p:sp>
        <p:nvSpPr>
          <p:cNvPr id="16" name="Rounded Rectangle 15"/>
          <p:cNvSpPr/>
          <p:nvPr/>
        </p:nvSpPr>
        <p:spPr>
          <a:xfrm>
            <a:off x="9601200" y="3291840"/>
            <a:ext cx="1645920" cy="457200"/>
          </a:xfrm>
          <a:prstGeom prst="round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9692640" y="3383280"/>
            <a:ext cx="1463040" cy="274320"/>
          </a:xfrm>
          <a:prstGeom prst="rect">
            <a:avLst/>
          </a:prstGeom>
          <a:noFill/>
        </p:spPr>
        <p:txBody>
          <a:bodyPr wrap="square" lIns="0" rIns="0" tIns="0" bIns="0">
            <a:spAutoFit/>
          </a:bodyPr>
          <a:lstStyle/>
          <a:p>
            <a:pPr algn="ctr">
              <a:defRPr sz="1000" b="1">
                <a:solidFill>
                  <a:srgbClr val="3B82F6"/>
                </a:solidFill>
                <a:latin typeface="Inter"/>
              </a:defRPr>
            </a:pPr>
            <a:r>
              <a:t>Impact: High</a:t>
            </a:r>
          </a:p>
        </p:txBody>
      </p:sp>
      <p:sp>
        <p:nvSpPr>
          <p:cNvPr id="18" name="Oval 17"/>
          <p:cNvSpPr/>
          <p:nvPr/>
        </p:nvSpPr>
        <p:spPr>
          <a:xfrm>
            <a:off x="685800" y="4343400"/>
            <a:ext cx="640080" cy="64008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777240" y="4434840"/>
            <a:ext cx="457200" cy="457200"/>
          </a:xfrm>
          <a:prstGeom prst="rect">
            <a:avLst/>
          </a:prstGeom>
          <a:noFill/>
        </p:spPr>
        <p:txBody>
          <a:bodyPr wrap="square" lIns="0" rIns="0" tIns="0" bIns="0">
            <a:spAutoFit/>
          </a:bodyPr>
          <a:lstStyle/>
          <a:p>
            <a:pPr algn="ctr">
              <a:defRPr sz="3200" b="1">
                <a:solidFill>
                  <a:srgbClr val="FFFFFF"/>
                </a:solidFill>
                <a:latin typeface="Inter"/>
              </a:defRPr>
            </a:pPr>
            <a:r>
              <a:t>3</a:t>
            </a:r>
          </a:p>
        </p:txBody>
      </p:sp>
      <p:sp>
        <p:nvSpPr>
          <p:cNvPr id="20" name="Rounded Rectangle 19"/>
          <p:cNvSpPr/>
          <p:nvPr/>
        </p:nvSpPr>
        <p:spPr>
          <a:xfrm>
            <a:off x="1463040" y="420624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1737360" y="4343400"/>
            <a:ext cx="9509760" cy="365760"/>
          </a:xfrm>
          <a:prstGeom prst="rect">
            <a:avLst/>
          </a:prstGeom>
          <a:noFill/>
        </p:spPr>
        <p:txBody>
          <a:bodyPr wrap="square" lIns="0" rIns="0" tIns="0" bIns="0">
            <a:spAutoFit/>
          </a:bodyPr>
          <a:lstStyle/>
          <a:p>
            <a:pPr algn="l">
              <a:defRPr sz="1500" b="1">
                <a:solidFill>
                  <a:srgbClr val="0A0A0A"/>
                </a:solidFill>
                <a:latin typeface="Inter"/>
              </a:defRPr>
            </a:pPr>
            <a:r>
              <a:t>Partner with battery-powered lighting manufacturers for co-branded kits</a:t>
            </a:r>
          </a:p>
        </p:txBody>
      </p:sp>
      <p:sp>
        <p:nvSpPr>
          <p:cNvPr id="22" name="TextBox 21"/>
          <p:cNvSpPr txBox="1"/>
          <p:nvPr/>
        </p:nvSpPr>
        <p:spPr>
          <a:xfrm>
            <a:off x="1737360" y="4754880"/>
            <a:ext cx="6400800" cy="365760"/>
          </a:xfrm>
          <a:prstGeom prst="rect">
            <a:avLst/>
          </a:prstGeom>
          <a:noFill/>
        </p:spPr>
        <p:txBody>
          <a:bodyPr wrap="square" lIns="0" rIns="0" tIns="0" bIns="0">
            <a:spAutoFit/>
          </a:bodyPr>
          <a:lstStyle/>
          <a:p>
            <a:pPr algn="l">
              <a:defRPr sz="1100" b="0">
                <a:solidFill>
                  <a:srgbClr val="71717A"/>
                </a:solidFill>
                <a:latin typeface="Inter"/>
              </a:defRPr>
            </a:pPr>
            <a:r>
              <a:t>24.1% actively seeking battery solutions to avoid electrical work</a:t>
            </a:r>
          </a:p>
        </p:txBody>
      </p:sp>
      <p:sp>
        <p:nvSpPr>
          <p:cNvPr id="23" name="Rounded Rectangle 22"/>
          <p:cNvSpPr/>
          <p:nvPr/>
        </p:nvSpPr>
        <p:spPr>
          <a:xfrm>
            <a:off x="9601200" y="4480560"/>
            <a:ext cx="1645920" cy="457200"/>
          </a:xfrm>
          <a:prstGeom prst="round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9692640" y="4572000"/>
            <a:ext cx="1463040" cy="274320"/>
          </a:xfrm>
          <a:prstGeom prst="rect">
            <a:avLst/>
          </a:prstGeom>
          <a:noFill/>
        </p:spPr>
        <p:txBody>
          <a:bodyPr wrap="square" lIns="0" rIns="0" tIns="0" bIns="0">
            <a:spAutoFit/>
          </a:bodyPr>
          <a:lstStyle/>
          <a:p>
            <a:pPr algn="ctr">
              <a:defRPr sz="1000" b="1">
                <a:solidFill>
                  <a:srgbClr val="F59E0B"/>
                </a:solidFill>
                <a:latin typeface="Inter"/>
              </a:defRPr>
            </a:pPr>
            <a:r>
              <a:t>Impact: Medium</a:t>
            </a:r>
          </a:p>
        </p:txBody>
      </p:sp>
      <p:sp>
        <p:nvSpPr>
          <p:cNvPr id="25" name="Oval 24"/>
          <p:cNvSpPr/>
          <p:nvPr/>
        </p:nvSpPr>
        <p:spPr>
          <a:xfrm>
            <a:off x="685800" y="5532120"/>
            <a:ext cx="640080" cy="640080"/>
          </a:xfrm>
          <a:prstGeom prst="ellipse">
            <a:avLst/>
          </a:prstGeom>
          <a:solidFill>
            <a:srgbClr val="71717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777240" y="5623560"/>
            <a:ext cx="457200" cy="457200"/>
          </a:xfrm>
          <a:prstGeom prst="rect">
            <a:avLst/>
          </a:prstGeom>
          <a:noFill/>
        </p:spPr>
        <p:txBody>
          <a:bodyPr wrap="square" lIns="0" rIns="0" tIns="0" bIns="0">
            <a:spAutoFit/>
          </a:bodyPr>
          <a:lstStyle/>
          <a:p>
            <a:pPr algn="ctr">
              <a:defRPr sz="3200" b="1">
                <a:solidFill>
                  <a:srgbClr val="FFFFFF"/>
                </a:solidFill>
                <a:latin typeface="Inter"/>
              </a:defRPr>
            </a:pPr>
            <a:r>
              <a:t>4</a:t>
            </a:r>
          </a:p>
        </p:txBody>
      </p:sp>
      <p:sp>
        <p:nvSpPr>
          <p:cNvPr id="27" name="Rounded Rectangle 26"/>
          <p:cNvSpPr/>
          <p:nvPr/>
        </p:nvSpPr>
        <p:spPr>
          <a:xfrm>
            <a:off x="1463040" y="539496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1737360" y="5532120"/>
            <a:ext cx="9509760" cy="365760"/>
          </a:xfrm>
          <a:prstGeom prst="rect">
            <a:avLst/>
          </a:prstGeom>
          <a:noFill/>
        </p:spPr>
        <p:txBody>
          <a:bodyPr wrap="square" lIns="0" rIns="0" tIns="0" bIns="0">
            <a:spAutoFit/>
          </a:bodyPr>
          <a:lstStyle/>
          <a:p>
            <a:pPr algn="l">
              <a:defRPr sz="1500" b="1">
                <a:solidFill>
                  <a:srgbClr val="0A0A0A"/>
                </a:solidFill>
                <a:latin typeface="Inter"/>
              </a:defRPr>
            </a:pPr>
            <a:r>
              <a:t>Launch educational content series: "Install Lights Without an Electrician"</a:t>
            </a:r>
          </a:p>
        </p:txBody>
      </p:sp>
      <p:sp>
        <p:nvSpPr>
          <p:cNvPr id="29" name="TextBox 28"/>
          <p:cNvSpPr txBox="1"/>
          <p:nvPr/>
        </p:nvSpPr>
        <p:spPr>
          <a:xfrm>
            <a:off x="1737360" y="5943600"/>
            <a:ext cx="6400800" cy="365760"/>
          </a:xfrm>
          <a:prstGeom prst="rect">
            <a:avLst/>
          </a:prstGeom>
          <a:noFill/>
        </p:spPr>
        <p:txBody>
          <a:bodyPr wrap="square" lIns="0" rIns="0" tIns="0" bIns="0">
            <a:spAutoFit/>
          </a:bodyPr>
          <a:lstStyle/>
          <a:p>
            <a:pPr algn="l">
              <a:defRPr sz="1100" b="0">
                <a:solidFill>
                  <a:srgbClr val="71717A"/>
                </a:solidFill>
                <a:latin typeface="Inter"/>
              </a:defRPr>
            </a:pPr>
            <a:r>
              <a:t>30.4% express electrical anxiety, builds brand authority and reduces friction</a:t>
            </a:r>
          </a:p>
        </p:txBody>
      </p:sp>
      <p:sp>
        <p:nvSpPr>
          <p:cNvPr id="30" name="Rounded Rectangle 29"/>
          <p:cNvSpPr/>
          <p:nvPr/>
        </p:nvSpPr>
        <p:spPr>
          <a:xfrm>
            <a:off x="9601200" y="5669280"/>
            <a:ext cx="1645920" cy="457200"/>
          </a:xfrm>
          <a:prstGeom prst="roundRect">
            <a:avLst/>
          </a:prstGeom>
          <a:solidFill>
            <a:srgbClr val="71717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9692640" y="5760720"/>
            <a:ext cx="1463040" cy="274320"/>
          </a:xfrm>
          <a:prstGeom prst="rect">
            <a:avLst/>
          </a:prstGeom>
          <a:noFill/>
        </p:spPr>
        <p:txBody>
          <a:bodyPr wrap="square" lIns="0" rIns="0" tIns="0" bIns="0">
            <a:spAutoFit/>
          </a:bodyPr>
          <a:lstStyle/>
          <a:p>
            <a:pPr algn="ctr">
              <a:defRPr sz="1000" b="1">
                <a:solidFill>
                  <a:srgbClr val="71717A"/>
                </a:solidFill>
                <a:latin typeface="Inter"/>
              </a:defRPr>
            </a:pPr>
            <a:r>
              <a:t>Impact: Medium</a:t>
            </a:r>
          </a:p>
        </p:txBody>
      </p:sp>
      <p:sp>
        <p:nvSpPr>
          <p:cNvPr id="32" name="Oval 31"/>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val 32"/>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34" name="Connector 33"/>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36" name="Connector 35"/>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38" name="Connector 37"/>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37160" cy="68580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914400"/>
            <a:ext cx="9144000" cy="365760"/>
          </a:xfrm>
          <a:prstGeom prst="rect">
            <a:avLst/>
          </a:prstGeom>
          <a:noFill/>
        </p:spPr>
        <p:txBody>
          <a:bodyPr wrap="square" lIns="0" rIns="0" tIns="0" bIns="0">
            <a:spAutoFit/>
          </a:bodyPr>
          <a:lstStyle/>
          <a:p>
            <a:pPr algn="l">
              <a:defRPr sz="1200" b="1">
                <a:solidFill>
                  <a:srgbClr val="A1A1AA"/>
                </a:solidFill>
                <a:latin typeface="Inter"/>
              </a:defRPr>
            </a:pPr>
            <a:r>
              <a:t>MARKET OPPORTUNITY</a:t>
            </a:r>
          </a:p>
        </p:txBody>
      </p:sp>
      <p:sp>
        <p:nvSpPr>
          <p:cNvPr id="4" name="TextBox 3"/>
          <p:cNvSpPr txBox="1"/>
          <p:nvPr/>
        </p:nvSpPr>
        <p:spPr>
          <a:xfrm>
            <a:off x="914400" y="2011680"/>
            <a:ext cx="10058400" cy="2286000"/>
          </a:xfrm>
          <a:prstGeom prst="rect">
            <a:avLst/>
          </a:prstGeom>
          <a:noFill/>
        </p:spPr>
        <p:txBody>
          <a:bodyPr wrap="square" lIns="0" rIns="0" tIns="0" bIns="0">
            <a:spAutoFit/>
          </a:bodyPr>
          <a:lstStyle/>
          <a:p>
            <a:pPr algn="l">
              <a:defRPr sz="4400" b="1">
                <a:solidFill>
                  <a:srgbClr val="0A0A0A"/>
                </a:solidFill>
                <a:latin typeface="Inter"/>
              </a:defRPr>
            </a:pPr>
            <a:r>
              <a:t>Climate-resistant adhesives represent a $14.7M untapped market in Southwest US alone</a:t>
            </a:r>
          </a:p>
        </p:txBody>
      </p:sp>
      <p:sp>
        <p:nvSpPr>
          <p:cNvPr id="5" name="Rounded Rectangle 4"/>
          <p:cNvSpPr/>
          <p:nvPr/>
        </p:nvSpPr>
        <p:spPr>
          <a:xfrm>
            <a:off x="914400" y="4572000"/>
            <a:ext cx="4572000" cy="1097280"/>
          </a:xfrm>
          <a:prstGeom prst="round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88720" y="4754880"/>
            <a:ext cx="4023360" cy="731520"/>
          </a:xfrm>
          <a:prstGeom prst="rect">
            <a:avLst/>
          </a:prstGeom>
          <a:noFill/>
        </p:spPr>
        <p:txBody>
          <a:bodyPr wrap="square" lIns="0" rIns="0" tIns="0" bIns="0">
            <a:spAutoFit/>
          </a:bodyPr>
          <a:lstStyle/>
          <a:p>
            <a:pPr algn="l">
              <a:defRPr sz="2800" b="1">
                <a:solidFill>
                  <a:srgbClr val="FFFFFF"/>
                </a:solidFill>
                <a:latin typeface="Inter"/>
              </a:defRPr>
            </a:pPr>
            <a:r>
              <a:t>21% of consumers in heat climates actively seeking solutions</a:t>
            </a:r>
          </a:p>
        </p:txBody>
      </p:sp>
      <p:sp>
        <p:nvSpPr>
          <p:cNvPr id="7" name="Oval 6"/>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9" name="Connector 8"/>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1" name="Connector 10"/>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3" name="Connector 12"/>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