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2"/>
  </p:notesMasterIdLst>
  <p:sldIdLst>
    <p:sldId id="256" r:id="rId2"/>
    <p:sldId id="257" r:id="rId3"/>
    <p:sldId id="260" r:id="rId4"/>
    <p:sldId id="261" r:id="rId5"/>
    <p:sldId id="263" r:id="rId6"/>
    <p:sldId id="262" r:id="rId7"/>
    <p:sldId id="258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587" autoAdjust="0"/>
  </p:normalViewPr>
  <p:slideViewPr>
    <p:cSldViewPr snapToGrid="0">
      <p:cViewPr varScale="1">
        <p:scale>
          <a:sx n="83" d="100"/>
          <a:sy n="83" d="100"/>
        </p:scale>
        <p:origin x="90" y="5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48CB-B89A-486A-A330-B76AAAB505F8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DCAB-D609-4BC6-B4A7-B81D93E8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9DCAB-D609-4BC6-B4A7-B81D93E8EC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1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94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2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16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3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83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6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60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04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Two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9501406" cy="1302774"/>
          </a:xfrm>
        </p:spPr>
        <p:txBody>
          <a:bodyPr/>
          <a:lstStyle/>
          <a:p>
            <a:r>
              <a:rPr lang="en-US" dirty="0"/>
              <a:t>Acknowledgements: Slides created based off material provided by Dr. Travis Doom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E632-FB8E-231A-48FD-A6E8E879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9852-7A5F-4CFF-A805-00F51C4D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74125"/>
            <a:ext cx="10691265" cy="4544705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​(int index)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contains​(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CharSequence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​(int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lastIndexOf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​(int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		length()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	replace​(char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	substring​(int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beginIndex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toLowerCase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toUpperCase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 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​(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AAD91-DF0F-4503-CAA4-2A9E5506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66C8-606F-46CE-A51F-DB49D1163455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5A71E-A277-746E-64F2-2750C949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DA57D-4136-294C-9FEC-07510D61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63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B91B-6CA3-0D36-5F57-064CF75D9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and 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87938-1F7D-0D51-2C31-890CE848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Computers are made up of many switches</a:t>
            </a:r>
          </a:p>
          <a:p>
            <a:pPr lvl="1"/>
            <a:r>
              <a:rPr lang="en-US" dirty="0"/>
              <a:t>Switches can either be on or off</a:t>
            </a:r>
          </a:p>
          <a:p>
            <a:pPr lvl="1"/>
            <a:r>
              <a:rPr lang="en-US" dirty="0"/>
              <a:t>Binary: 1 or 0</a:t>
            </a:r>
          </a:p>
          <a:p>
            <a:pPr lvl="1"/>
            <a:r>
              <a:rPr lang="en-US" dirty="0"/>
              <a:t>Bit: a single binary digit</a:t>
            </a:r>
          </a:p>
          <a:p>
            <a:pPr lvl="1"/>
            <a:r>
              <a:rPr lang="en-US" dirty="0"/>
              <a:t>Byte: 8 bits</a:t>
            </a:r>
          </a:p>
          <a:p>
            <a:r>
              <a:rPr lang="en-US" dirty="0"/>
              <a:t>Main memory</a:t>
            </a:r>
          </a:p>
          <a:p>
            <a:pPr lvl="1"/>
            <a:r>
              <a:rPr lang="en-US" dirty="0"/>
              <a:t>RAM: Random Access Memory</a:t>
            </a:r>
          </a:p>
          <a:p>
            <a:pPr lvl="1"/>
            <a:r>
              <a:rPr lang="en-US" dirty="0"/>
              <a:t>Contains running programs and their data</a:t>
            </a:r>
          </a:p>
          <a:p>
            <a:pPr lvl="1"/>
            <a:r>
              <a:rPr lang="en-US" dirty="0"/>
              <a:t>Divided into addresses</a:t>
            </a:r>
          </a:p>
          <a:p>
            <a:pPr lvl="1"/>
            <a:r>
              <a:rPr lang="en-US" dirty="0"/>
              <a:t>Address holds bits of information</a:t>
            </a:r>
          </a:p>
        </p:txBody>
      </p:sp>
      <p:pic>
        <p:nvPicPr>
          <p:cNvPr id="5" name="Picture 4" descr="A blank list of numbers&#10;&#10;Description automatically generated with medium confidence">
            <a:extLst>
              <a:ext uri="{FF2B5EF4-FFF2-40B4-BE49-F238E27FC236}">
                <a16:creationId xmlns:a16="http://schemas.microsoft.com/office/drawing/2014/main" id="{38187CA8-AAF3-E3D1-3BA5-D4C9A0E76E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903" y="2293126"/>
            <a:ext cx="2463074" cy="355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871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5D5C-CEB6-C7E7-AD58-0383C84AC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900963"/>
          </a:xfrm>
        </p:spPr>
        <p:txBody>
          <a:bodyPr>
            <a:normAutofit/>
          </a:bodyPr>
          <a:lstStyle/>
          <a:p>
            <a:r>
              <a:rPr lang="en-US" dirty="0"/>
              <a:t>Base Ten Decimal System Vs Binary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4F1C-E5FF-CE3C-3CDA-D17A6AF9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AA2A7-3C1B-4ADA-A1B6-B8D6CF1E9F1E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34C4C-BE49-FA75-5418-AFCAB3A0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810B0-0156-879F-1F05-5E1403F4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470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02E9E-8EF8-05AC-F04E-F99D52FF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Binary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1B23226-4322-9CE2-455E-94634F0EE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710635"/>
              </p:ext>
            </p:extLst>
          </p:nvPr>
        </p:nvGraphicFramePr>
        <p:xfrm>
          <a:off x="700088" y="2292350"/>
          <a:ext cx="1069181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2953">
                  <a:extLst>
                    <a:ext uri="{9D8B030D-6E8A-4147-A177-3AD203B41FA5}">
                      <a16:colId xmlns:a16="http://schemas.microsoft.com/office/drawing/2014/main" val="1181469322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1397735297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264455792"/>
                    </a:ext>
                  </a:extLst>
                </a:gridCol>
                <a:gridCol w="2672953">
                  <a:extLst>
                    <a:ext uri="{9D8B030D-6E8A-4147-A177-3AD203B41FA5}">
                      <a16:colId xmlns:a16="http://schemas.microsoft.com/office/drawing/2014/main" val="3478318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1B-Binary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1B-Binary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48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6213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24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835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74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20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934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7390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222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0001 0001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67552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0960-799C-4E3E-C3FD-2CBC5CF5C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3D4D-A696-411B-8FE9-D02EE29C98E3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03A51-322D-9B8A-BD9C-1B0F84E32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B68D1-DC0E-B8B1-EB11-8D4588DC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2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3AFD-CDBA-F50F-FAA1-B3FEA277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E9EF3-CB1B-7D72-BE6C-C63993079C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Two’s complement</a:t>
            </a:r>
          </a:p>
          <a:p>
            <a:pPr lvl="1"/>
            <a:r>
              <a:rPr lang="en-US" dirty="0"/>
              <a:t>Flip all the bits in the number</a:t>
            </a:r>
          </a:p>
          <a:p>
            <a:pPr lvl="1"/>
            <a:r>
              <a:rPr lang="en-US" dirty="0"/>
              <a:t>Add 1 to the result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AEE560-FCE2-8663-D404-A9772518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DEF23-C770-45A1-B923-2151D4F4512A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78BFB-08F0-5E1A-DFEE-7CCE8C76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54AF7-61DF-4C30-1560-7FA0F5C56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0CFE768-F878-7931-7DCB-79654374779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69339703"/>
              </p:ext>
            </p:extLst>
          </p:nvPr>
        </p:nvGraphicFramePr>
        <p:xfrm>
          <a:off x="6172200" y="2128838"/>
          <a:ext cx="52197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1906732786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426518509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3313489761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489095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Base 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4b-Binary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Base 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4b-Binary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34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98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42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204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752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097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946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762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339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63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C944-F58B-35AC-4CD7-FD549DCF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Binary Systems</a:t>
            </a:r>
          </a:p>
        </p:txBody>
      </p:sp>
      <p:pic>
        <p:nvPicPr>
          <p:cNvPr id="8" name="Content Placeholder 7" descr="A diagram of a circle with numbers and circles&#10;&#10;Description automatically generated">
            <a:extLst>
              <a:ext uri="{FF2B5EF4-FFF2-40B4-BE49-F238E27FC236}">
                <a16:creationId xmlns:a16="http://schemas.microsoft.com/office/drawing/2014/main" id="{BB3E98C0-9CD5-C533-87ED-442A8E4FF4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176" y="1952271"/>
            <a:ext cx="7875647" cy="3830293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2F17-96A6-F9D3-B800-DD1C7E20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FF7-C54A-42D5-A39F-0F4705201405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ACF3-3915-1696-BA93-6FFF2B0B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1F65-BBC5-686A-473F-DB62A36D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9510-0627-85B4-AE8C-29FB4014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size for datatypes</a:t>
            </a:r>
          </a:p>
        </p:txBody>
      </p:sp>
      <p:pic>
        <p:nvPicPr>
          <p:cNvPr id="9" name="Content Placeholder 8" descr="A table of numbers and equations&#10;&#10;Description automatically generated">
            <a:extLst>
              <a:ext uri="{FF2B5EF4-FFF2-40B4-BE49-F238E27FC236}">
                <a16:creationId xmlns:a16="http://schemas.microsoft.com/office/drawing/2014/main" id="{BD891198-F690-441B-2331-DB7C91004A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378" y="1788128"/>
            <a:ext cx="7143243" cy="421148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D106C-3AD4-DCCE-D1F9-DBF9235D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2FF58-555A-4F4F-8557-8CBA69A2F9C9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A0887-026B-E53C-47CE-594C09D2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42958-EBB8-DDB0-3D62-9B3D49D5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8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BC944-F58B-35AC-4CD7-FD549DCF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2F17-96A6-F9D3-B800-DD1C7E20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35FF7-C54A-42D5-A39F-0F4705201405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ACF3-3915-1696-BA93-6FFF2B0B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61F65-BBC5-686A-473F-DB62A36D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DAD87C-CF08-A3BD-88C0-11D92D00F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5527293" cy="3636088"/>
          </a:xfrm>
        </p:spPr>
        <p:txBody>
          <a:bodyPr/>
          <a:lstStyle/>
          <a:p>
            <a:r>
              <a:rPr lang="en-US" dirty="0"/>
              <a:t>There are real constraints on the size of number the memory can hold</a:t>
            </a:r>
          </a:p>
          <a:p>
            <a:r>
              <a:rPr lang="en-US" dirty="0"/>
              <a:t>What happens when we exceed those constraints?</a:t>
            </a:r>
          </a:p>
          <a:p>
            <a:pPr lvl="1"/>
            <a:r>
              <a:rPr lang="en-US" dirty="0"/>
              <a:t>In Java, overflow occurs</a:t>
            </a:r>
          </a:p>
          <a:p>
            <a:pPr lvl="1"/>
            <a:r>
              <a:rPr lang="en-US" dirty="0"/>
              <a:t>No errors</a:t>
            </a:r>
          </a:p>
          <a:p>
            <a:pPr lvl="1"/>
            <a:r>
              <a:rPr lang="en-US" dirty="0"/>
              <a:t>Every numeric datatype affected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ED81A6-19B4-4691-A517-D589928A069E}"/>
              </a:ext>
            </a:extLst>
          </p:cNvPr>
          <p:cNvSpPr/>
          <p:nvPr/>
        </p:nvSpPr>
        <p:spPr>
          <a:xfrm>
            <a:off x="7466305" y="2293126"/>
            <a:ext cx="2946935" cy="2924971"/>
          </a:xfrm>
          <a:prstGeom prst="ellipse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s-ES">
              <a:solidFill>
                <a:srgbClr val="004F8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50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389F0-8DD3-1B9C-78FF-CDE8CD9FD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Type-casting and Integer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6EF48-F4B9-3BB7-D912-2D36B53EB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85291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What’s the result of the following?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answer = 9 / 3;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9 / 2;</a:t>
            </a:r>
          </a:p>
          <a:p>
            <a:r>
              <a:rPr lang="en-US" dirty="0">
                <a:cs typeface="Courier New" panose="02070309020205020404" pitchFamily="49" charset="0"/>
              </a:rPr>
              <a:t>Must make our numbers into doubles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Add a .0 on either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Cast to a double</a:t>
            </a:r>
          </a:p>
          <a:p>
            <a:r>
              <a:rPr lang="en-US" dirty="0">
                <a:cs typeface="Courier New" panose="02070309020205020404" pitchFamily="49" charset="0"/>
              </a:rPr>
              <a:t>Casting allows us to change the type of a variable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answer = (double) 9 / 2;</a:t>
            </a:r>
          </a:p>
          <a:p>
            <a:r>
              <a:rPr lang="en-US" dirty="0">
                <a:cs typeface="Courier New" panose="02070309020205020404" pitchFamily="49" charset="0"/>
              </a:rPr>
              <a:t>Java will automatically cast types of lower precision to types of higher precision</a:t>
            </a:r>
          </a:p>
          <a:p>
            <a:r>
              <a:rPr lang="en-US" dirty="0">
                <a:cs typeface="Courier New" panose="02070309020205020404" pitchFamily="49" charset="0"/>
              </a:rPr>
              <a:t>We must use type-casting if we wish to go from higher precision to lower precision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num = (int) 6.543;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CFCE2-CD27-422F-17AA-06759090A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13E3-D292-4E33-9E61-729FD4546379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29B44-F615-0C71-7382-01B7F35E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F4D81-6057-FD65-A94A-075A5C57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57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2340</TotalTime>
  <Words>460</Words>
  <Application>Microsoft Office PowerPoint</Application>
  <PresentationFormat>Widescreen</PresentationFormat>
  <Paragraphs>152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Calisto MT</vt:lpstr>
      <vt:lpstr>Courier New</vt:lpstr>
      <vt:lpstr>Univers Condensed</vt:lpstr>
      <vt:lpstr>ChronicleVTI</vt:lpstr>
      <vt:lpstr>Week Two</vt:lpstr>
      <vt:lpstr>Memory and Data Representation</vt:lpstr>
      <vt:lpstr>Base Ten Decimal System Vs Binary</vt:lpstr>
      <vt:lpstr>More on Binary</vt:lpstr>
      <vt:lpstr>Negative Numbers</vt:lpstr>
      <vt:lpstr>Different Binary Systems</vt:lpstr>
      <vt:lpstr>memory size for datatypes</vt:lpstr>
      <vt:lpstr>Overflow</vt:lpstr>
      <vt:lpstr>Type-casting and Integer Division</vt:lpstr>
      <vt:lpstr>Useful String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Anderson, James D</cp:lastModifiedBy>
  <cp:revision>509</cp:revision>
  <dcterms:created xsi:type="dcterms:W3CDTF">2024-08-26T14:32:40Z</dcterms:created>
  <dcterms:modified xsi:type="dcterms:W3CDTF">2025-01-16T18:37:21Z</dcterms:modified>
</cp:coreProperties>
</file>