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9"/>
  </p:handoutMasterIdLst>
  <p:sldIdLst>
    <p:sldId id="266" r:id="rId3"/>
    <p:sldId id="283" r:id="rId5"/>
    <p:sldId id="318" r:id="rId6"/>
    <p:sldId id="304" r:id="rId7"/>
    <p:sldId id="331" r:id="rId8"/>
    <p:sldId id="305" r:id="rId9"/>
    <p:sldId id="306" r:id="rId10"/>
    <p:sldId id="307" r:id="rId11"/>
    <p:sldId id="323" r:id="rId12"/>
    <p:sldId id="324" r:id="rId13"/>
    <p:sldId id="321" r:id="rId14"/>
    <p:sldId id="320" r:id="rId15"/>
    <p:sldId id="326" r:id="rId16"/>
    <p:sldId id="327" r:id="rId17"/>
    <p:sldId id="328" r:id="rId18"/>
    <p:sldId id="329" r:id="rId19"/>
    <p:sldId id="330" r:id="rId20"/>
    <p:sldId id="322" r:id="rId21"/>
    <p:sldId id="308" r:id="rId22"/>
    <p:sldId id="332" r:id="rId23"/>
    <p:sldId id="333" r:id="rId24"/>
    <p:sldId id="309" r:id="rId25"/>
    <p:sldId id="310" r:id="rId26"/>
    <p:sldId id="319" r:id="rId27"/>
    <p:sldId id="272" r:id="rId28"/>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24" userDrawn="1">
          <p15:clr>
            <a:srgbClr val="A4A3A4"/>
          </p15:clr>
        </p15:guide>
        <p15:guide id="2" pos="28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6600"/>
    <a:srgbClr val="FF0000"/>
    <a:srgbClr val="C0C0C0"/>
    <a:srgbClr val="0099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70" d="100"/>
          <a:sy n="70" d="100"/>
        </p:scale>
        <p:origin x="1302" y="66"/>
      </p:cViewPr>
      <p:guideLst>
        <p:guide orient="horz" pos="2124"/>
        <p:guide pos="285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206"/>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en-US" sz="1200" strike="noStrike" noProof="1" dirty="0">
                <a:latin typeface="Arial" panose="020B0604020202020204" pitchFamily="34" charset="0"/>
                <a:ea typeface="+mn-ea"/>
                <a:cs typeface="+mn-cs"/>
              </a:rPr>
            </a:fld>
            <a:endParaRPr lang="en-US"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795" name="Rectangle 1027"/>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6" name="Rectangle 1028"/>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3797" name="Rectangle 1029"/>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798" name="Rectangle 1030"/>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799"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en-US" altLang="en-US" sz="1200" strike="noStrike" noProof="1" dirty="0">
                <a:latin typeface="Arial" panose="020B0604020202020204" pitchFamily="34" charset="0"/>
                <a:ea typeface="+mn-ea"/>
                <a:cs typeface="+mn-cs"/>
              </a:rPr>
            </a:fld>
            <a:endParaRPr lang="en-US"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1031"/>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en-US" dirty="0"/>
            </a:fld>
            <a:endParaRPr lang="en-US" altLang="en-US" dirty="0"/>
          </a:p>
        </p:txBody>
      </p:sp>
      <p:sp>
        <p:nvSpPr>
          <p:cNvPr id="5122" name="Rectangle 2050"/>
          <p:cNvSpPr>
            <a:spLocks noRot="1" noTextEdit="1"/>
          </p:cNvSpPr>
          <p:nvPr>
            <p:ph type="sldImg"/>
          </p:nvPr>
        </p:nvSpPr>
        <p:spPr/>
      </p:sp>
      <p:sp>
        <p:nvSpPr>
          <p:cNvPr id="5123" name="Rectangle 2051"/>
          <p:cNvSpPr>
            <a:spLocks noGrp="1"/>
          </p:cNvSpPr>
          <p:nvPr>
            <p:ph type="body"/>
          </p:nvPr>
        </p:nvSpPr>
        <p:spPr/>
        <p:txBody>
          <a:bodyPr wrap="square" lIns="91440" tIns="45720" rIns="91440" bIns="45720" anchor="t" anchorCtr="0"/>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GB"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endParaRPr lang="en-GB"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GB"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fontAlgn="base"/>
            <a:r>
              <a:rPr lang="en-US" strike="noStrike" noProof="1"/>
              <a:t>Click to edit Master title style</a:t>
            </a:r>
            <a:endParaRPr lang="en-GB" strike="noStrike" noProof="1"/>
          </a:p>
        </p:txBody>
      </p:sp>
      <p:sp>
        <p:nvSpPr>
          <p:cNvPr id="3" name="Vertical Text Placeholder 2"/>
          <p:cNvSpPr>
            <a:spLocks noGrp="1"/>
          </p:cNvSpPr>
          <p:nvPr>
            <p:ph type="body" orient="vert" idx="1"/>
          </p:nvPr>
        </p:nvSpPr>
        <p:spPr>
          <a:xfrm>
            <a:off x="457200" y="274638"/>
            <a:ext cx="6019800" cy="5851525"/>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a:t>Click to edit Master title style</a:t>
            </a:r>
            <a:endParaRPr lang="en-GB"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
        <p:nvSpPr>
          <p:cNvPr id="4" name="Content Placeholder 3"/>
          <p:cNvSpPr>
            <a:spLocks noGrp="1"/>
          </p:cNvSpPr>
          <p:nvPr>
            <p:ph sz="half" idx="2"/>
          </p:nvPr>
        </p:nvSpPr>
        <p:spPr>
          <a:xfrm>
            <a:off x="4648200" y="1600200"/>
            <a:ext cx="4038600" cy="4525963"/>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GB"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GB"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GB"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en-US" strike="noStrike" noProof="1"/>
              <a:t>Click to edit Master title style</a:t>
            </a:r>
            <a:endParaRPr lang="en-GB"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GB"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GB"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GB"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GB"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GB"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12"/>
          <p:cNvSpPr>
            <a:spLocks noChangeArrowheads="1"/>
          </p:cNvSpPr>
          <p:nvPr/>
        </p:nvSpPr>
        <p:spPr bwMode="auto">
          <a:xfrm>
            <a:off x="0" y="6324600"/>
            <a:ext cx="9140825" cy="365125"/>
          </a:xfrm>
          <a:prstGeom prst="rect">
            <a:avLst/>
          </a:prstGeom>
          <a:solidFill>
            <a:srgbClr val="FF0000"/>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7" name="Text Box 14"/>
          <p:cNvSpPr txBox="1">
            <a:spLocks noChangeArrowheads="1"/>
          </p:cNvSpPr>
          <p:nvPr/>
        </p:nvSpPr>
        <p:spPr bwMode="auto">
          <a:xfrm>
            <a:off x="1146175" y="6310313"/>
            <a:ext cx="4797425" cy="366713"/>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en-US" sz="18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rPr>
              <a:t>College of Computer Studies and Systems</a:t>
            </a:r>
            <a:endParaRPr kumimoji="0" lang="en-US" altLang="en-US" sz="1800" b="1" i="0" u="none" strike="noStrike" kern="1200" cap="none" spc="0" normalizeH="0" baseline="0" noProof="0">
              <a:ln>
                <a:noFill/>
              </a:ln>
              <a:solidFill>
                <a:srgbClr val="FFFFFF"/>
              </a:solidFill>
              <a:effectLst/>
              <a:uLnTx/>
              <a:uFillTx/>
              <a:latin typeface="Century Gothic" panose="020B0502020202020204" pitchFamily="34" charset="0"/>
              <a:ea typeface="+mn-ea"/>
              <a:cs typeface="+mn-cs"/>
            </a:endParaRPr>
          </a:p>
        </p:txBody>
      </p:sp>
      <p:sp>
        <p:nvSpPr>
          <p:cNvPr id="1028"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9"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en-US" altLang="en-US" dirty="0"/>
              <a:t>Click to edit Master text styles</a:t>
            </a:r>
            <a:endParaRPr lang="en-US" altLang="en-US" dirty="0"/>
          </a:p>
          <a:p>
            <a:pPr lvl="1" indent="-285750"/>
            <a:r>
              <a:rPr lang="en-US" altLang="en-US" dirty="0"/>
              <a:t>Second level</a:t>
            </a:r>
            <a:endParaRPr lang="en-US" altLang="en-US" dirty="0"/>
          </a:p>
          <a:p>
            <a:pPr lvl="2" indent="-228600"/>
            <a:r>
              <a:rPr lang="en-US" altLang="en-US" dirty="0"/>
              <a:t>Third level</a:t>
            </a:r>
            <a:endParaRPr lang="en-US" altLang="en-US" dirty="0"/>
          </a:p>
          <a:p>
            <a:pPr lvl="3" indent="-228600"/>
            <a:r>
              <a:rPr lang="en-US" altLang="en-US" dirty="0"/>
              <a:t>Fourth level</a:t>
            </a:r>
            <a:endParaRPr lang="en-US" altLang="en-US" dirty="0"/>
          </a:p>
          <a:p>
            <a:pPr lvl="4" indent="-228600"/>
            <a:r>
              <a:rPr lang="en-US" altLang="en-US" dirty="0"/>
              <a:t>Fifth level</a:t>
            </a:r>
            <a:endParaRPr lang="en-US" altLang="en-US" dirty="0"/>
          </a:p>
        </p:txBody>
      </p:sp>
      <p:pic>
        <p:nvPicPr>
          <p:cNvPr id="1030" name="Picture 7" descr="Lualhati - Sideward"/>
          <p:cNvPicPr>
            <a:picLocks noChangeAspect="1"/>
          </p:cNvPicPr>
          <p:nvPr userDrawn="1"/>
        </p:nvPicPr>
        <p:blipFill>
          <a:blip r:embed="rId13"/>
          <a:stretch>
            <a:fillRect/>
          </a:stretch>
        </p:blipFill>
        <p:spPr>
          <a:xfrm>
            <a:off x="7756525" y="3429000"/>
            <a:ext cx="1385888" cy="2667000"/>
          </a:xfrm>
          <a:prstGeom prst="rect">
            <a:avLst/>
          </a:prstGeom>
          <a:noFill/>
          <a:ln w="9525">
            <a:noFill/>
          </a:ln>
        </p:spPr>
      </p:pic>
      <p:pic>
        <p:nvPicPr>
          <p:cNvPr id="1031" name="Picture 17" descr="ccss"/>
          <p:cNvPicPr>
            <a:picLocks noChangeAspect="1"/>
          </p:cNvPicPr>
          <p:nvPr userDrawn="1"/>
        </p:nvPicPr>
        <p:blipFill>
          <a:blip r:embed="rId14"/>
          <a:stretch>
            <a:fillRect/>
          </a:stretch>
        </p:blipFill>
        <p:spPr>
          <a:xfrm>
            <a:off x="152400" y="5876925"/>
            <a:ext cx="981075" cy="981075"/>
          </a:xfrm>
          <a:prstGeom prst="rect">
            <a:avLst/>
          </a:prstGeom>
          <a:noFill/>
          <a:ln w="9525">
            <a:noFill/>
          </a:ln>
        </p:spPr>
      </p:pic>
      <p:pic>
        <p:nvPicPr>
          <p:cNvPr id="1032" name="Picture 19" descr="UE_RED_SEAL_09"/>
          <p:cNvPicPr>
            <a:picLocks noChangeAspect="1"/>
          </p:cNvPicPr>
          <p:nvPr userDrawn="1"/>
        </p:nvPicPr>
        <p:blipFill>
          <a:blip r:embed="rId15"/>
          <a:stretch>
            <a:fillRect/>
          </a:stretch>
        </p:blipFill>
        <p:spPr>
          <a:xfrm>
            <a:off x="7315200" y="4953000"/>
            <a:ext cx="1090613" cy="109061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Century Gothic" panose="020B0502020202020204" pitchFamily="34" charset="0"/>
        </a:defRPr>
      </a:lvl2pPr>
      <a:lvl3pPr algn="ctr" rtl="0" eaLnBrk="0" fontAlgn="base" hangingPunct="0">
        <a:spcBef>
          <a:spcPct val="0"/>
        </a:spcBef>
        <a:spcAft>
          <a:spcPct val="0"/>
        </a:spcAft>
        <a:defRPr sz="4400" b="1">
          <a:solidFill>
            <a:schemeClr val="bg1"/>
          </a:solidFill>
          <a:latin typeface="Century Gothic" panose="020B0502020202020204" pitchFamily="34" charset="0"/>
        </a:defRPr>
      </a:lvl3pPr>
      <a:lvl4pPr algn="ctr" rtl="0" eaLnBrk="0" fontAlgn="base" hangingPunct="0">
        <a:spcBef>
          <a:spcPct val="0"/>
        </a:spcBef>
        <a:spcAft>
          <a:spcPct val="0"/>
        </a:spcAft>
        <a:defRPr sz="4400" b="1">
          <a:solidFill>
            <a:schemeClr val="bg1"/>
          </a:solidFill>
          <a:latin typeface="Century Gothic" panose="020B0502020202020204" pitchFamily="34" charset="0"/>
        </a:defRPr>
      </a:lvl4pPr>
      <a:lvl5pPr algn="ctr" rtl="0" eaLnBrk="0" fontAlgn="base" hangingPunct="0">
        <a:spcBef>
          <a:spcPct val="0"/>
        </a:spcBef>
        <a:spcAft>
          <a:spcPct val="0"/>
        </a:spcAft>
        <a:defRPr sz="4400" b="1">
          <a:solidFill>
            <a:schemeClr val="bg1"/>
          </a:solidFill>
          <a:latin typeface="Century Gothic" panose="020B0502020202020204" pitchFamily="34" charset="0"/>
        </a:defRPr>
      </a:lvl5pPr>
      <a:lvl6pPr marL="457200" algn="ctr" rtl="0" fontAlgn="base">
        <a:spcBef>
          <a:spcPct val="0"/>
        </a:spcBef>
        <a:spcAft>
          <a:spcPct val="0"/>
        </a:spcAft>
        <a:defRPr sz="4400" b="1">
          <a:solidFill>
            <a:schemeClr val="bg1"/>
          </a:solidFill>
          <a:latin typeface="Century Gothic" panose="020B0502020202020204" pitchFamily="34" charset="0"/>
        </a:defRPr>
      </a:lvl6pPr>
      <a:lvl7pPr marL="914400" algn="ctr" rtl="0" fontAlgn="base">
        <a:spcBef>
          <a:spcPct val="0"/>
        </a:spcBef>
        <a:spcAft>
          <a:spcPct val="0"/>
        </a:spcAft>
        <a:defRPr sz="4400" b="1">
          <a:solidFill>
            <a:schemeClr val="bg1"/>
          </a:solidFill>
          <a:latin typeface="Century Gothic" panose="020B0502020202020204" pitchFamily="34" charset="0"/>
        </a:defRPr>
      </a:lvl7pPr>
      <a:lvl8pPr marL="1371600" algn="ctr" rtl="0" fontAlgn="base">
        <a:spcBef>
          <a:spcPct val="0"/>
        </a:spcBef>
        <a:spcAft>
          <a:spcPct val="0"/>
        </a:spcAft>
        <a:defRPr sz="4400" b="1">
          <a:solidFill>
            <a:schemeClr val="bg1"/>
          </a:solidFill>
          <a:latin typeface="Century Gothic" panose="020B0502020202020204" pitchFamily="34" charset="0"/>
        </a:defRPr>
      </a:lvl8pPr>
      <a:lvl9pPr marL="1828800" algn="ctr" rtl="0" fontAlgn="base">
        <a:spcBef>
          <a:spcPct val="0"/>
        </a:spcBef>
        <a:spcAft>
          <a:spcPct val="0"/>
        </a:spcAft>
        <a:defRPr sz="4400" b="1">
          <a:solidFill>
            <a:schemeClr val="bg1"/>
          </a:solidFill>
          <a:latin typeface="Century Gothic" panose="020B0502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1027"/>
          <p:cNvSpPr txBox="1"/>
          <p:nvPr/>
        </p:nvSpPr>
        <p:spPr>
          <a:xfrm>
            <a:off x="355600" y="1600200"/>
            <a:ext cx="8310880" cy="1322070"/>
          </a:xfrm>
          <a:prstGeom prst="rect">
            <a:avLst/>
          </a:prstGeom>
          <a:noFill/>
          <a:ln w="9525">
            <a:noFill/>
          </a:ln>
        </p:spPr>
        <p:txBody>
          <a:bodyPr wrap="none" anchor="t" anchorCtr="0">
            <a:spAutoFit/>
          </a:bodyPr>
          <a:p>
            <a:pPr algn="ctr"/>
            <a:r>
              <a:rPr lang="en-US" altLang="en-PH" sz="4000" b="1" dirty="0">
                <a:latin typeface="Century Gothic" panose="020B0502020202020204" pitchFamily="34" charset="0"/>
              </a:rPr>
              <a:t>CIT 4302</a:t>
            </a:r>
            <a:endParaRPr lang="en-US" altLang="en-PH" sz="4000" b="1" dirty="0">
              <a:latin typeface="Century Gothic" panose="020B0502020202020204" pitchFamily="34" charset="0"/>
            </a:endParaRPr>
          </a:p>
          <a:p>
            <a:pPr algn="ctr"/>
            <a:r>
              <a:rPr lang="en-PH" altLang="en-US" sz="4000" b="1" dirty="0">
                <a:latin typeface="Century Gothic" panose="020B0502020202020204" pitchFamily="34" charset="0"/>
              </a:rPr>
              <a:t>Customer Relation Management </a:t>
            </a:r>
            <a:endParaRPr lang="en-PH" altLang="en-US" b="1" dirty="0">
              <a:solidFill>
                <a:srgbClr val="FF0000"/>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CRM Software </a:t>
            </a:r>
            <a:endParaRPr lang="en-PH" altLang="en-US" dirty="0"/>
          </a:p>
        </p:txBody>
      </p:sp>
      <p:sp>
        <p:nvSpPr>
          <p:cNvPr id="6147" name="Rectangle 3"/>
          <p:cNvSpPr>
            <a:spLocks noGrp="1" noChangeArrowheads="1"/>
          </p:cNvSpPr>
          <p:nvPr>
            <p:ph idx="1"/>
          </p:nvPr>
        </p:nvSpPr>
        <p:spPr>
          <a:xfrm>
            <a:off x="421005" y="1600200"/>
            <a:ext cx="742061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CRM </a:t>
            </a:r>
            <a:r>
              <a:rPr kumimoji="0" lang="en-PH" altLang="en-GB" sz="2800" b="1" i="0" u="none" strike="noStrike" kern="0" cap="none" spc="0" normalizeH="0" baseline="0" noProof="0" dirty="0">
                <a:ln>
                  <a:noFill/>
                </a:ln>
                <a:solidFill>
                  <a:schemeClr val="tx1"/>
                </a:solidFill>
                <a:effectLst/>
                <a:uLnTx/>
                <a:uFillTx/>
                <a:latin typeface="+mn-lt"/>
                <a:ea typeface="+mn-ea"/>
                <a:cs typeface="+mn-cs"/>
              </a:rPr>
              <a:t>Software </a:t>
            </a:r>
            <a:r>
              <a:rPr kumimoji="0" lang="en-GB" altLang="en-US" sz="2800" i="0" u="none" strike="noStrike" kern="0" cap="none" spc="0" normalizeH="0" baseline="0" noProof="0" dirty="0">
                <a:ln>
                  <a:noFill/>
                </a:ln>
                <a:solidFill>
                  <a:schemeClr val="tx1"/>
                </a:solidFill>
                <a:effectLst/>
                <a:uLnTx/>
                <a:uFillTx/>
                <a:latin typeface="+mn-lt"/>
                <a:ea typeface="+mn-ea"/>
                <a:cs typeface="+mn-cs"/>
              </a:rPr>
              <a:t>is </a:t>
            </a:r>
            <a:r>
              <a:rPr kumimoji="0" lang="en-PH" altLang="en-GB" sz="2800" i="0" u="none" strike="noStrike" kern="0" cap="none" spc="0" normalizeH="0" baseline="0" noProof="0" dirty="0">
                <a:ln>
                  <a:noFill/>
                </a:ln>
                <a:solidFill>
                  <a:schemeClr val="tx1"/>
                </a:solidFill>
                <a:effectLst/>
                <a:uLnTx/>
                <a:uFillTx/>
                <a:latin typeface="+mn-lt"/>
                <a:ea typeface="+mn-ea"/>
                <a:cs typeface="+mn-cs"/>
              </a:rPr>
              <a:t>the </a:t>
            </a:r>
            <a:r>
              <a:rPr kumimoji="0" lang="en-GB" altLang="en-US" sz="2800" i="0" u="none" strike="noStrike" kern="0" cap="none" spc="0" normalizeH="0" baseline="0" noProof="0" dirty="0">
                <a:ln>
                  <a:noFill/>
                </a:ln>
                <a:solidFill>
                  <a:schemeClr val="tx1"/>
                </a:solidFill>
                <a:effectLst/>
                <a:uLnTx/>
                <a:uFillTx/>
                <a:latin typeface="+mn-lt"/>
                <a:ea typeface="+mn-ea"/>
                <a:cs typeface="+mn-cs"/>
              </a:rPr>
              <a:t>most commonly used to refer to a product or solution that assists organizations in tracking and managing interactions with customers and prospects. In general, it is a database that stores information such as first and last name, email address, firm, a log of interactions with your company, and so on.</a:t>
            </a:r>
            <a:endParaRPr kumimoji="0" lang="en-GB" altLang="en-US" sz="28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04800" y="152400"/>
            <a:ext cx="6953885" cy="5653405"/>
          </a:xfrm>
          <a:prstGeom prst="rect">
            <a:avLst/>
          </a:prstGeom>
        </p:spPr>
      </p:pic>
      <p:sp>
        <p:nvSpPr>
          <p:cNvPr id="7" name="Text Box 6"/>
          <p:cNvSpPr txBox="1"/>
          <p:nvPr/>
        </p:nvSpPr>
        <p:spPr>
          <a:xfrm>
            <a:off x="1218565" y="5864860"/>
            <a:ext cx="4743450" cy="398780"/>
          </a:xfrm>
          <a:prstGeom prst="rect">
            <a:avLst/>
          </a:prstGeom>
          <a:noFill/>
        </p:spPr>
        <p:txBody>
          <a:bodyPr wrap="none" rtlCol="0">
            <a:spAutoFit/>
          </a:bodyPr>
          <a:p>
            <a:pPr algn="l"/>
            <a:r>
              <a:rPr lang="en-PH" altLang="en-US" sz="1000"/>
              <a:t>Image not mine </a:t>
            </a:r>
            <a:endParaRPr lang="en-PH" altLang="en-US" sz="1000"/>
          </a:p>
          <a:p>
            <a:pPr algn="l"/>
            <a:r>
              <a:rPr lang="en-PH" altLang="en-US" sz="1000"/>
              <a:t>Source: https://www.wordstream.com/blog/ws/2020/11/09/crm-for-small-business</a:t>
            </a:r>
            <a:endParaRPr lang="en-PH" altLang="en-US" sz="1000"/>
          </a:p>
        </p:txBody>
      </p:sp>
      <p:sp>
        <p:nvSpPr>
          <p:cNvPr id="6145" name="Rectangle 2"/>
          <p:cNvSpPr>
            <a:spLocks noGrp="1"/>
          </p:cNvSpPr>
          <p:nvPr/>
        </p:nvSpPr>
        <p:spPr>
          <a:xfrm>
            <a:off x="5408930" y="153670"/>
            <a:ext cx="3554095" cy="1143000"/>
          </a:xfrm>
          <a:prstGeom prst="rect">
            <a:avLst/>
          </a:prstGeom>
          <a:solidFill>
            <a:srgbClr val="006600"/>
          </a:solidFill>
          <a:ln w="9525">
            <a:noFill/>
          </a:ln>
        </p:spPr>
        <p:txBody>
          <a:bodyPr vert="horz" wrap="square" lIns="91440" tIns="45720" rIns="91440" bIns="45720" anchor="ctr" anchorCtr="0"/>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Century Gothic" panose="020B0502020202020204" pitchFamily="34" charset="0"/>
              </a:defRPr>
            </a:lvl2pPr>
            <a:lvl3pPr algn="ctr" rtl="0" eaLnBrk="0" fontAlgn="base" hangingPunct="0">
              <a:spcBef>
                <a:spcPct val="0"/>
              </a:spcBef>
              <a:spcAft>
                <a:spcPct val="0"/>
              </a:spcAft>
              <a:defRPr sz="4400" b="1">
                <a:solidFill>
                  <a:schemeClr val="bg1"/>
                </a:solidFill>
                <a:latin typeface="Century Gothic" panose="020B0502020202020204" pitchFamily="34" charset="0"/>
              </a:defRPr>
            </a:lvl3pPr>
            <a:lvl4pPr algn="ctr" rtl="0" eaLnBrk="0" fontAlgn="base" hangingPunct="0">
              <a:spcBef>
                <a:spcPct val="0"/>
              </a:spcBef>
              <a:spcAft>
                <a:spcPct val="0"/>
              </a:spcAft>
              <a:defRPr sz="4400" b="1">
                <a:solidFill>
                  <a:schemeClr val="bg1"/>
                </a:solidFill>
                <a:latin typeface="Century Gothic" panose="020B0502020202020204" pitchFamily="34" charset="0"/>
              </a:defRPr>
            </a:lvl4pPr>
            <a:lvl5pPr algn="ctr" rtl="0" eaLnBrk="0" fontAlgn="base" hangingPunct="0">
              <a:spcBef>
                <a:spcPct val="0"/>
              </a:spcBef>
              <a:spcAft>
                <a:spcPct val="0"/>
              </a:spcAft>
              <a:defRPr sz="4400" b="1">
                <a:solidFill>
                  <a:schemeClr val="bg1"/>
                </a:solidFill>
                <a:latin typeface="Century Gothic" panose="020B0502020202020204" pitchFamily="34" charset="0"/>
              </a:defRPr>
            </a:lvl5pPr>
            <a:lvl6pPr marL="457200" algn="ctr" rtl="0" fontAlgn="base">
              <a:spcBef>
                <a:spcPct val="0"/>
              </a:spcBef>
              <a:spcAft>
                <a:spcPct val="0"/>
              </a:spcAft>
              <a:defRPr sz="4400" b="1">
                <a:solidFill>
                  <a:schemeClr val="bg1"/>
                </a:solidFill>
                <a:latin typeface="Century Gothic" panose="020B0502020202020204" pitchFamily="34" charset="0"/>
              </a:defRPr>
            </a:lvl6pPr>
            <a:lvl7pPr marL="914400" algn="ctr" rtl="0" fontAlgn="base">
              <a:spcBef>
                <a:spcPct val="0"/>
              </a:spcBef>
              <a:spcAft>
                <a:spcPct val="0"/>
              </a:spcAft>
              <a:defRPr sz="4400" b="1">
                <a:solidFill>
                  <a:schemeClr val="bg1"/>
                </a:solidFill>
                <a:latin typeface="Century Gothic" panose="020B0502020202020204" pitchFamily="34" charset="0"/>
              </a:defRPr>
            </a:lvl7pPr>
            <a:lvl8pPr marL="1371600" algn="ctr" rtl="0" fontAlgn="base">
              <a:spcBef>
                <a:spcPct val="0"/>
              </a:spcBef>
              <a:spcAft>
                <a:spcPct val="0"/>
              </a:spcAft>
              <a:defRPr sz="4400" b="1">
                <a:solidFill>
                  <a:schemeClr val="bg1"/>
                </a:solidFill>
                <a:latin typeface="Century Gothic" panose="020B0502020202020204" pitchFamily="34" charset="0"/>
              </a:defRPr>
            </a:lvl8pPr>
            <a:lvl9pPr marL="1828800" algn="ctr" rtl="0" fontAlgn="base">
              <a:spcBef>
                <a:spcPct val="0"/>
              </a:spcBef>
              <a:spcAft>
                <a:spcPct val="0"/>
              </a:spcAft>
              <a:defRPr sz="4400" b="1">
                <a:solidFill>
                  <a:schemeClr val="bg1"/>
                </a:solidFill>
                <a:latin typeface="Century Gothic" panose="020B0502020202020204" pitchFamily="34" charset="0"/>
              </a:defRPr>
            </a:lvl9pPr>
          </a:lstStyle>
          <a:p>
            <a:pPr algn="l">
              <a:buNone/>
            </a:pPr>
            <a:r>
              <a:rPr lang="en-PH" altLang="en-US" dirty="0"/>
              <a:t>CRM Software</a:t>
            </a:r>
            <a:endParaRPr lang="en-PH"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914400" y="1290320"/>
            <a:ext cx="6610350" cy="4276725"/>
          </a:xfrm>
          <a:prstGeom prst="rect">
            <a:avLst/>
          </a:prstGeom>
        </p:spPr>
      </p:pic>
      <p:sp>
        <p:nvSpPr>
          <p:cNvPr id="7" name="Text Box 6"/>
          <p:cNvSpPr txBox="1"/>
          <p:nvPr/>
        </p:nvSpPr>
        <p:spPr>
          <a:xfrm>
            <a:off x="1218565" y="5864860"/>
            <a:ext cx="3734435" cy="398780"/>
          </a:xfrm>
          <a:prstGeom prst="rect">
            <a:avLst/>
          </a:prstGeom>
          <a:noFill/>
        </p:spPr>
        <p:txBody>
          <a:bodyPr wrap="none" rtlCol="0">
            <a:spAutoFit/>
          </a:bodyPr>
          <a:p>
            <a:pPr algn="l"/>
            <a:r>
              <a:rPr lang="en-PH" altLang="en-US" sz="1000"/>
              <a:t>Image not mine </a:t>
            </a:r>
            <a:endParaRPr lang="en-PH" altLang="en-US" sz="1000"/>
          </a:p>
          <a:p>
            <a:pPr algn="l"/>
            <a:r>
              <a:rPr lang="en-PH" altLang="en-US" sz="1000"/>
              <a:t>Source: https://www.hashmicro.com/blog/what-is-crm-software/</a:t>
            </a:r>
            <a:endParaRPr lang="en-PH" altLang="en-US" sz="1000"/>
          </a:p>
        </p:txBody>
      </p:sp>
      <p:sp>
        <p:nvSpPr>
          <p:cNvPr id="6145" name="Rectangle 2"/>
          <p:cNvSpPr>
            <a:spLocks noGrp="1"/>
          </p:cNvSpPr>
          <p:nvPr>
            <p:ph type="title"/>
          </p:nvPr>
        </p:nvSpPr>
        <p:spPr>
          <a:xfrm>
            <a:off x="457200" y="350203"/>
            <a:ext cx="8229600" cy="1143000"/>
          </a:xfrm>
          <a:solidFill>
            <a:srgbClr val="006600"/>
          </a:solidFill>
        </p:spPr>
        <p:txBody>
          <a:bodyPr vert="horz" wrap="square" lIns="91440" tIns="45720" rIns="91440" bIns="45720" anchor="ctr" anchorCtr="0"/>
          <a:p>
            <a:pPr algn="l">
              <a:buNone/>
            </a:pPr>
            <a:r>
              <a:rPr lang="en-PH" altLang="en-US" dirty="0"/>
              <a:t>Benefits of CRM Software</a:t>
            </a:r>
            <a:endParaRPr lang="en-PH"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Benefits of CRM</a:t>
            </a:r>
            <a:endParaRPr lang="en-PH" altLang="en-US" dirty="0"/>
          </a:p>
        </p:txBody>
      </p:sp>
      <p:sp>
        <p:nvSpPr>
          <p:cNvPr id="6147" name="Rectangle 3"/>
          <p:cNvSpPr>
            <a:spLocks noGrp="1" noChangeArrowheads="1"/>
          </p:cNvSpPr>
          <p:nvPr>
            <p:ph idx="1"/>
          </p:nvPr>
        </p:nvSpPr>
        <p:spPr>
          <a:xfrm>
            <a:off x="421005" y="1600200"/>
            <a:ext cx="755142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Improved Customer Relations</a:t>
            </a:r>
            <a:r>
              <a:rPr kumimoji="0" lang="en-PH" altLang="en-GB" sz="2800" b="1" i="0" u="none" strike="noStrike" kern="0" cap="none" spc="0" normalizeH="0" baseline="0" noProof="0" dirty="0">
                <a:ln>
                  <a:noFill/>
                </a:ln>
                <a:solidFill>
                  <a:schemeClr val="tx1"/>
                </a:solidFill>
                <a:effectLst/>
                <a:uLnTx/>
                <a:uFillTx/>
                <a:latin typeface="+mn-lt"/>
                <a:ea typeface="+mn-ea"/>
                <a:cs typeface="+mn-cs"/>
              </a:rPr>
              <a:t>- </a:t>
            </a:r>
            <a:r>
              <a:rPr kumimoji="0" lang="en-GB" altLang="en-US" sz="2800" i="0" u="none" strike="noStrike" kern="0" cap="none" spc="0" normalizeH="0" baseline="0" noProof="0" dirty="0">
                <a:ln>
                  <a:noFill/>
                </a:ln>
                <a:solidFill>
                  <a:schemeClr val="tx1"/>
                </a:solidFill>
                <a:effectLst/>
                <a:uLnTx/>
                <a:uFillTx/>
                <a:latin typeface="+mn-lt"/>
                <a:ea typeface="+mn-ea"/>
                <a:cs typeface="+mn-cs"/>
              </a:rPr>
              <a:t>All comprehensive lead and client information is saved in a single repository so that you can quickly track it whenever needed. The precise information may help you better understand the demands of your leads and clients, allowing you to give the best service possible.</a:t>
            </a:r>
            <a:endParaRPr kumimoji="0" lang="en-GB" altLang="en-US" sz="28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Benefits of CRM</a:t>
            </a:r>
            <a:endParaRPr lang="en-PH" altLang="en-US" dirty="0"/>
          </a:p>
        </p:txBody>
      </p:sp>
      <p:sp>
        <p:nvSpPr>
          <p:cNvPr id="6147" name="Rectangle 3"/>
          <p:cNvSpPr>
            <a:spLocks noGrp="1" noChangeArrowheads="1"/>
          </p:cNvSpPr>
          <p:nvPr>
            <p:ph idx="1"/>
          </p:nvPr>
        </p:nvSpPr>
        <p:spPr>
          <a:xfrm>
            <a:off x="421005" y="1600200"/>
            <a:ext cx="755142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sz="2800" b="1" i="0" u="none" strike="noStrike" kern="0" cap="none" spc="0" normalizeH="0" baseline="0" noProof="0" dirty="0">
                <a:ln>
                  <a:noFill/>
                </a:ln>
                <a:solidFill>
                  <a:schemeClr val="tx1"/>
                </a:solidFill>
                <a:effectLst/>
                <a:uLnTx/>
                <a:uFillTx/>
                <a:latin typeface="+mn-lt"/>
                <a:ea typeface="+mn-ea"/>
                <a:cs typeface="+mn-cs"/>
              </a:rPr>
              <a:t>Data Entry Reduction</a:t>
            </a:r>
            <a:r>
              <a:rPr kumimoji="0" lang="en-PH" sz="2800" i="0" u="none" strike="noStrike" kern="0" cap="none" spc="0" normalizeH="0" baseline="0" noProof="0" dirty="0">
                <a:ln>
                  <a:noFill/>
                </a:ln>
                <a:solidFill>
                  <a:schemeClr val="tx1"/>
                </a:solidFill>
                <a:effectLst/>
                <a:uLnTx/>
                <a:uFillTx/>
                <a:latin typeface="+mn-lt"/>
                <a:ea typeface="+mn-ea"/>
                <a:cs typeface="+mn-cs"/>
              </a:rPr>
              <a:t> - </a:t>
            </a:r>
            <a:r>
              <a:rPr kumimoji="0" sz="2800" i="0" u="none" strike="noStrike" kern="0" cap="none" spc="0" normalizeH="0" baseline="0" noProof="0" dirty="0">
                <a:ln>
                  <a:noFill/>
                </a:ln>
                <a:solidFill>
                  <a:schemeClr val="tx1"/>
                </a:solidFill>
                <a:effectLst/>
                <a:uLnTx/>
                <a:uFillTx/>
                <a:latin typeface="+mn-lt"/>
                <a:ea typeface="+mn-ea"/>
                <a:cs typeface="+mn-cs"/>
              </a:rPr>
              <a:t>CRM allows you to automate a range of time-consuming manual chores, such as entering lead or customer data in spreadsheets. It enables you to automatically generate new leads from sign-up forms and send them thank you or welcome emails.</a:t>
            </a:r>
            <a:endParaRPr kumimoji="0" sz="28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274955"/>
            <a:ext cx="8229600" cy="759460"/>
          </a:xfrm>
          <a:solidFill>
            <a:srgbClr val="006600"/>
          </a:solidFill>
        </p:spPr>
        <p:txBody>
          <a:bodyPr vert="horz" wrap="square" lIns="91440" tIns="45720" rIns="91440" bIns="45720" anchor="ctr" anchorCtr="0"/>
          <a:p>
            <a:pPr algn="l">
              <a:buNone/>
            </a:pPr>
            <a:r>
              <a:rPr lang="en-PH" altLang="en-US" dirty="0"/>
              <a:t>Benefits of CRM</a:t>
            </a:r>
            <a:endParaRPr lang="en-PH" altLang="en-US" dirty="0"/>
          </a:p>
        </p:txBody>
      </p:sp>
      <p:sp>
        <p:nvSpPr>
          <p:cNvPr id="6147" name="Rectangle 3"/>
          <p:cNvSpPr>
            <a:spLocks noGrp="1" noChangeArrowheads="1"/>
          </p:cNvSpPr>
          <p:nvPr>
            <p:ph idx="1"/>
          </p:nvPr>
        </p:nvSpPr>
        <p:spPr>
          <a:xfrm>
            <a:off x="421005" y="1146810"/>
            <a:ext cx="755142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sz="2400" b="1" i="0" u="none" strike="noStrike" kern="0" cap="none" spc="0" normalizeH="0" baseline="0" noProof="0" dirty="0">
                <a:ln>
                  <a:noFill/>
                </a:ln>
                <a:solidFill>
                  <a:schemeClr val="tx1"/>
                </a:solidFill>
                <a:effectLst/>
                <a:uLnTx/>
                <a:uFillTx/>
                <a:latin typeface="+mn-lt"/>
                <a:ea typeface="+mn-ea"/>
                <a:cs typeface="+mn-cs"/>
              </a:rPr>
              <a:t>Increased Sales Force Efficiency</a:t>
            </a:r>
            <a:r>
              <a:rPr kumimoji="0" lang="en-PH" sz="2400" i="0" u="none" strike="noStrike" kern="0" cap="none" spc="0" normalizeH="0" baseline="0" noProof="0" dirty="0">
                <a:ln>
                  <a:noFill/>
                </a:ln>
                <a:solidFill>
                  <a:schemeClr val="tx1"/>
                </a:solidFill>
                <a:effectLst/>
                <a:uLnTx/>
                <a:uFillTx/>
                <a:latin typeface="+mn-lt"/>
                <a:ea typeface="+mn-ea"/>
                <a:cs typeface="+mn-cs"/>
              </a:rPr>
              <a:t> - </a:t>
            </a:r>
            <a:r>
              <a:rPr kumimoji="0" sz="2400" i="0" u="none" strike="noStrike" kern="0" cap="none" spc="0" normalizeH="0" baseline="0" noProof="0" dirty="0">
                <a:ln>
                  <a:noFill/>
                </a:ln>
                <a:solidFill>
                  <a:schemeClr val="tx1"/>
                </a:solidFill>
                <a:effectLst/>
                <a:uLnTx/>
                <a:uFillTx/>
                <a:latin typeface="+mn-lt"/>
                <a:ea typeface="+mn-ea"/>
                <a:cs typeface="+mn-cs"/>
              </a:rPr>
              <a:t>You can simply track the success of your sales staff using CRM software. You may learn about the status of each lead handled by each salesperson, their contacts with leads in the past, the steps they take to convert leads into customers, and much more.</a:t>
            </a:r>
            <a:endParaRPr kumimoji="0" sz="2400"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sz="2400" b="1" i="0" u="none" strike="noStrike" kern="0" cap="none" spc="0" normalizeH="0" baseline="0" noProof="0" dirty="0">
                <a:ln>
                  <a:noFill/>
                </a:ln>
                <a:solidFill>
                  <a:schemeClr val="tx1"/>
                </a:solidFill>
                <a:effectLst/>
                <a:uLnTx/>
                <a:uFillTx/>
                <a:latin typeface="+mn-lt"/>
                <a:ea typeface="+mn-ea"/>
                <a:cs typeface="+mn-cs"/>
              </a:rPr>
              <a:t>Sales Pipeline Simplified</a:t>
            </a:r>
            <a:r>
              <a:rPr kumimoji="0" lang="en-PH" sz="2400" b="1" i="0" u="none" strike="noStrike" kern="0" cap="none" spc="0" normalizeH="0" baseline="0" noProof="0" dirty="0">
                <a:ln>
                  <a:noFill/>
                </a:ln>
                <a:solidFill>
                  <a:schemeClr val="tx1"/>
                </a:solidFill>
                <a:effectLst/>
                <a:uLnTx/>
                <a:uFillTx/>
                <a:latin typeface="+mn-lt"/>
                <a:ea typeface="+mn-ea"/>
                <a:cs typeface="+mn-cs"/>
              </a:rPr>
              <a:t> - </a:t>
            </a:r>
            <a:r>
              <a:rPr kumimoji="0" sz="2400" i="0" u="none" strike="noStrike" kern="0" cap="none" spc="0" normalizeH="0" baseline="0" noProof="0" dirty="0">
                <a:ln>
                  <a:noFill/>
                </a:ln>
                <a:solidFill>
                  <a:schemeClr val="tx1"/>
                </a:solidFill>
                <a:effectLst/>
                <a:uLnTx/>
                <a:uFillTx/>
                <a:latin typeface="+mn-lt"/>
                <a:ea typeface="+mn-ea"/>
                <a:cs typeface="+mn-cs"/>
              </a:rPr>
              <a:t>CRM helps you to have a better understanding of your sales funnel by creating phases and substages. This makes it simple for you to discover high-potential leads and prioritize your best transactions.</a:t>
            </a:r>
            <a:endParaRPr kumimoji="0" sz="24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274955"/>
            <a:ext cx="8229600" cy="759460"/>
          </a:xfrm>
          <a:solidFill>
            <a:srgbClr val="006600"/>
          </a:solidFill>
        </p:spPr>
        <p:txBody>
          <a:bodyPr vert="horz" wrap="square" lIns="91440" tIns="45720" rIns="91440" bIns="45720" anchor="ctr" anchorCtr="0"/>
          <a:p>
            <a:pPr algn="l">
              <a:buNone/>
            </a:pPr>
            <a:r>
              <a:rPr lang="en-PH" altLang="en-US" dirty="0"/>
              <a:t>Benefits of CRM</a:t>
            </a:r>
            <a:endParaRPr lang="en-PH" altLang="en-US" dirty="0"/>
          </a:p>
        </p:txBody>
      </p:sp>
      <p:sp>
        <p:nvSpPr>
          <p:cNvPr id="6147" name="Rectangle 3"/>
          <p:cNvSpPr>
            <a:spLocks noGrp="1" noChangeArrowheads="1"/>
          </p:cNvSpPr>
          <p:nvPr>
            <p:ph idx="1"/>
          </p:nvPr>
        </p:nvSpPr>
        <p:spPr>
          <a:xfrm>
            <a:off x="421005" y="1146810"/>
            <a:ext cx="755142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sz="2400" b="1" i="0" u="none" strike="noStrike" kern="0" cap="none" spc="0" normalizeH="0" baseline="0" noProof="0" dirty="0">
                <a:ln>
                  <a:noFill/>
                </a:ln>
                <a:solidFill>
                  <a:schemeClr val="tx1"/>
                </a:solidFill>
                <a:effectLst/>
                <a:uLnTx/>
                <a:uFillTx/>
                <a:latin typeface="+mn-lt"/>
                <a:ea typeface="+mn-ea"/>
                <a:cs typeface="+mn-cs"/>
              </a:rPr>
              <a:t>Increased Participation</a:t>
            </a:r>
            <a:r>
              <a:rPr kumimoji="0" lang="en-PH" sz="2400" b="1" i="0" u="none" strike="noStrike" kern="0" cap="none" spc="0" normalizeH="0" baseline="0" noProof="0" dirty="0">
                <a:ln>
                  <a:noFill/>
                </a:ln>
                <a:solidFill>
                  <a:schemeClr val="tx1"/>
                </a:solidFill>
                <a:effectLst/>
                <a:uLnTx/>
                <a:uFillTx/>
                <a:latin typeface="+mn-lt"/>
                <a:ea typeface="+mn-ea"/>
                <a:cs typeface="+mn-cs"/>
              </a:rPr>
              <a:t> </a:t>
            </a:r>
            <a:r>
              <a:rPr kumimoji="0" lang="en-PH" sz="2400" i="0" u="none" strike="noStrike" kern="0" cap="none" spc="0" normalizeH="0" baseline="0" noProof="0" dirty="0">
                <a:ln>
                  <a:noFill/>
                </a:ln>
                <a:solidFill>
                  <a:schemeClr val="tx1"/>
                </a:solidFill>
                <a:effectLst/>
                <a:uLnTx/>
                <a:uFillTx/>
                <a:latin typeface="+mn-lt"/>
                <a:ea typeface="+mn-ea"/>
                <a:cs typeface="+mn-cs"/>
              </a:rPr>
              <a:t>- </a:t>
            </a:r>
            <a:r>
              <a:rPr kumimoji="0" sz="2400" i="0" u="none" strike="noStrike" kern="0" cap="none" spc="0" normalizeH="0" baseline="0" noProof="0" dirty="0">
                <a:ln>
                  <a:noFill/>
                </a:ln>
                <a:solidFill>
                  <a:schemeClr val="tx1"/>
                </a:solidFill>
                <a:effectLst/>
                <a:uLnTx/>
                <a:uFillTx/>
                <a:latin typeface="+mn-lt"/>
                <a:ea typeface="+mn-ea"/>
                <a:cs typeface="+mn-cs"/>
              </a:rPr>
              <a:t>Personalization is one of the most powerful marketing strategies. CRM allows you to personalize advertising, mailings, and special offers to the preferences of each of your leads or customers.</a:t>
            </a:r>
            <a:endParaRPr kumimoji="0" sz="2400"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endParaRPr kumimoji="0" sz="2400"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sz="2400" b="1" i="0" u="none" strike="noStrike" kern="0" cap="none" spc="0" normalizeH="0" baseline="0" noProof="0" dirty="0">
                <a:ln>
                  <a:noFill/>
                </a:ln>
                <a:solidFill>
                  <a:schemeClr val="tx1"/>
                </a:solidFill>
                <a:effectLst/>
                <a:uLnTx/>
                <a:uFillTx/>
                <a:latin typeface="+mn-lt"/>
                <a:ea typeface="+mn-ea"/>
                <a:cs typeface="+mn-cs"/>
              </a:rPr>
              <a:t>Enhanced Team Collaboration</a:t>
            </a:r>
            <a:r>
              <a:rPr kumimoji="0" lang="en-PH" sz="2400" b="1" i="0" u="none" strike="noStrike" kern="0" cap="none" spc="0" normalizeH="0" baseline="0" noProof="0" dirty="0">
                <a:ln>
                  <a:noFill/>
                </a:ln>
                <a:solidFill>
                  <a:schemeClr val="tx1"/>
                </a:solidFill>
                <a:effectLst/>
                <a:uLnTx/>
                <a:uFillTx/>
                <a:latin typeface="+mn-lt"/>
                <a:ea typeface="+mn-ea"/>
                <a:cs typeface="+mn-cs"/>
              </a:rPr>
              <a:t> </a:t>
            </a:r>
            <a:r>
              <a:rPr kumimoji="0" lang="en-PH" sz="2400" i="0" u="none" strike="noStrike" kern="0" cap="none" spc="0" normalizeH="0" baseline="0" noProof="0" dirty="0">
                <a:ln>
                  <a:noFill/>
                </a:ln>
                <a:solidFill>
                  <a:schemeClr val="tx1"/>
                </a:solidFill>
                <a:effectLst/>
                <a:uLnTx/>
                <a:uFillTx/>
                <a:latin typeface="+mn-lt"/>
                <a:ea typeface="+mn-ea"/>
                <a:cs typeface="+mn-cs"/>
              </a:rPr>
              <a:t>- </a:t>
            </a:r>
            <a:r>
              <a:rPr kumimoji="0" sz="2400" i="0" u="none" strike="noStrike" kern="0" cap="none" spc="0" normalizeH="0" baseline="0" noProof="0" dirty="0">
                <a:ln>
                  <a:noFill/>
                </a:ln>
                <a:solidFill>
                  <a:schemeClr val="tx1"/>
                </a:solidFill>
                <a:effectLst/>
                <a:uLnTx/>
                <a:uFillTx/>
                <a:latin typeface="+mn-lt"/>
                <a:ea typeface="+mn-ea"/>
                <a:cs typeface="+mn-cs"/>
              </a:rPr>
              <a:t>When each team works alone, it might be difficult for your firm to grow. CRM enables sales, marketing, and customer service teams to organize and exchange data through a single system.</a:t>
            </a:r>
            <a:endParaRPr kumimoji="0" sz="24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274955"/>
            <a:ext cx="8229600" cy="759460"/>
          </a:xfrm>
          <a:solidFill>
            <a:srgbClr val="006600"/>
          </a:solidFill>
        </p:spPr>
        <p:txBody>
          <a:bodyPr vert="horz" wrap="square" lIns="91440" tIns="45720" rIns="91440" bIns="45720" anchor="ctr" anchorCtr="0"/>
          <a:p>
            <a:pPr algn="l">
              <a:buNone/>
            </a:pPr>
            <a:r>
              <a:rPr lang="en-PH" altLang="en-US" dirty="0"/>
              <a:t>Benefits of CRM</a:t>
            </a:r>
            <a:endParaRPr lang="en-PH" altLang="en-US" dirty="0"/>
          </a:p>
        </p:txBody>
      </p:sp>
      <p:sp>
        <p:nvSpPr>
          <p:cNvPr id="6147" name="Rectangle 3"/>
          <p:cNvSpPr>
            <a:spLocks noGrp="1" noChangeArrowheads="1"/>
          </p:cNvSpPr>
          <p:nvPr>
            <p:ph idx="1"/>
          </p:nvPr>
        </p:nvSpPr>
        <p:spPr>
          <a:xfrm>
            <a:off x="421005" y="1146810"/>
            <a:ext cx="755142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sz="2400" b="1" i="0" u="none" strike="noStrike" kern="0" cap="none" spc="0" normalizeH="0" baseline="0" noProof="0" dirty="0">
                <a:ln>
                  <a:noFill/>
                </a:ln>
                <a:solidFill>
                  <a:schemeClr val="tx1"/>
                </a:solidFill>
                <a:effectLst/>
                <a:uLnTx/>
                <a:uFillTx/>
                <a:latin typeface="+mn-lt"/>
                <a:ea typeface="+mn-ea"/>
                <a:cs typeface="+mn-cs"/>
              </a:rPr>
              <a:t>Growth</a:t>
            </a:r>
            <a:r>
              <a:rPr kumimoji="0" lang="en-PH" sz="2400" b="1" i="0" u="none" strike="noStrike" kern="0" cap="none" spc="0" normalizeH="0" baseline="0" noProof="0" dirty="0">
                <a:ln>
                  <a:noFill/>
                </a:ln>
                <a:solidFill>
                  <a:schemeClr val="tx1"/>
                </a:solidFill>
                <a:effectLst/>
                <a:uLnTx/>
                <a:uFillTx/>
                <a:latin typeface="+mn-lt"/>
                <a:ea typeface="+mn-ea"/>
                <a:cs typeface="+mn-cs"/>
              </a:rPr>
              <a:t> in revenue - </a:t>
            </a:r>
            <a:r>
              <a:rPr kumimoji="0" sz="2400" i="0" u="none" strike="noStrike" kern="0" cap="none" spc="0" normalizeH="0" baseline="0" noProof="0" dirty="0">
                <a:ln>
                  <a:noFill/>
                </a:ln>
                <a:solidFill>
                  <a:schemeClr val="tx1"/>
                </a:solidFill>
                <a:effectLst/>
                <a:uLnTx/>
                <a:uFillTx/>
                <a:latin typeface="+mn-lt"/>
                <a:ea typeface="+mn-ea"/>
                <a:cs typeface="+mn-cs"/>
              </a:rPr>
              <a:t>Because you always have a complete picture of your leads and customers, you can up-sell and cross-sell at the proper moment and with more success. You may also enhance income by providing better services and high-quality items that are targeted to your consumers' demands. Integrate CRM systems by utilizing a purchasing system to ensure effective procurement costs and automate the management of purchase requests across various branches.</a:t>
            </a:r>
            <a:endParaRPr kumimoji="0" sz="24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Scope of CRM.</a:t>
            </a:r>
            <a:endParaRPr lang="en-PH" altLang="en-US" dirty="0"/>
          </a:p>
        </p:txBody>
      </p:sp>
      <p:pic>
        <p:nvPicPr>
          <p:cNvPr id="3" name="Content Placeholder 2"/>
          <p:cNvPicPr>
            <a:picLocks noChangeAspect="1"/>
          </p:cNvPicPr>
          <p:nvPr>
            <p:ph idx="1"/>
          </p:nvPr>
        </p:nvPicPr>
        <p:blipFill>
          <a:blip r:embed="rId1"/>
          <a:stretch>
            <a:fillRect/>
          </a:stretch>
        </p:blipFill>
        <p:spPr>
          <a:xfrm>
            <a:off x="2209800" y="1524000"/>
            <a:ext cx="4544695" cy="4465320"/>
          </a:xfrm>
          <a:prstGeom prst="rect">
            <a:avLst/>
          </a:prstGeom>
        </p:spPr>
      </p:pic>
      <p:sp>
        <p:nvSpPr>
          <p:cNvPr id="7" name="Text Box 6"/>
          <p:cNvSpPr txBox="1"/>
          <p:nvPr/>
        </p:nvSpPr>
        <p:spPr>
          <a:xfrm>
            <a:off x="1218565" y="5864860"/>
            <a:ext cx="6627495" cy="398780"/>
          </a:xfrm>
          <a:prstGeom prst="rect">
            <a:avLst/>
          </a:prstGeom>
          <a:noFill/>
        </p:spPr>
        <p:txBody>
          <a:bodyPr wrap="none" rtlCol="0">
            <a:spAutoFit/>
          </a:bodyPr>
          <a:p>
            <a:pPr algn="l"/>
            <a:r>
              <a:rPr lang="en-PH" altLang="en-US" sz="1000"/>
              <a:t>Image not mine </a:t>
            </a:r>
            <a:endParaRPr lang="en-PH" altLang="en-US" sz="1000"/>
          </a:p>
          <a:p>
            <a:pPr algn="l"/>
            <a:r>
              <a:rPr lang="en-PH" altLang="en-US" sz="1000"/>
              <a:t>Source: https://www.tutorialspoint.com/management_information_system/customer_relationship_management.htm</a:t>
            </a:r>
            <a:endParaRPr lang="en-PH" altLang="en-US"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Focus of CRM </a:t>
            </a:r>
            <a:endParaRPr lang="en-PH" altLang="en-US" dirty="0"/>
          </a:p>
        </p:txBody>
      </p:sp>
      <p:sp>
        <p:nvSpPr>
          <p:cNvPr id="6147" name="Rectangle 3"/>
          <p:cNvSpPr>
            <a:spLocks noGrp="1" noChangeArrowheads="1"/>
          </p:cNvSpPr>
          <p:nvPr>
            <p:ph idx="1"/>
          </p:nvPr>
        </p:nvSpPr>
        <p:spPr>
          <a:xfrm>
            <a:off x="420688" y="1600200"/>
            <a:ext cx="8229600" cy="4525963"/>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Customers are more important than things.</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Process, system, and cultural changes</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From the Internet to field sales, all channels and media are used in the marketing endeavor.</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Learning Goals</a:t>
            </a:r>
            <a:endParaRPr lang="en-PH" altLang="en-US" dirty="0"/>
          </a:p>
        </p:txBody>
      </p:sp>
      <p:sp>
        <p:nvSpPr>
          <p:cNvPr id="6147" name="Rectangle 3"/>
          <p:cNvSpPr>
            <a:spLocks noGrp="1" noChangeArrowheads="1"/>
          </p:cNvSpPr>
          <p:nvPr>
            <p:ph idx="1"/>
          </p:nvPr>
        </p:nvSpPr>
        <p:spPr>
          <a:xfrm>
            <a:off x="420688" y="1600200"/>
            <a:ext cx="8229600" cy="4525963"/>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3000" b="1" i="0" u="none" strike="noStrike" kern="0" cap="none" spc="0" normalizeH="0" baseline="0" noProof="0" dirty="0">
                <a:ln>
                  <a:noFill/>
                </a:ln>
                <a:solidFill>
                  <a:schemeClr val="tx1"/>
                </a:solidFill>
                <a:effectLst/>
                <a:uLnTx/>
                <a:uFillTx/>
                <a:latin typeface="+mn-lt"/>
                <a:ea typeface="+mn-ea"/>
                <a:cs typeface="+mn-cs"/>
              </a:rPr>
              <a:t>Explain the value of customer relationship management (CRM) to a small firm.</a:t>
            </a:r>
            <a:endParaRPr kumimoji="0" lang="en-GB" altLang="en-US" sz="30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lang="en-GB" altLang="en-US" sz="3000" b="1" i="0" u="none" strike="noStrike" kern="0" cap="none" spc="0" normalizeH="0" baseline="0" noProof="0" dirty="0">
                <a:ln>
                  <a:noFill/>
                </a:ln>
                <a:solidFill>
                  <a:schemeClr val="tx1"/>
                </a:solidFill>
                <a:effectLst/>
                <a:uLnTx/>
                <a:uFillTx/>
                <a:latin typeface="+mn-lt"/>
                <a:ea typeface="+mn-ea"/>
                <a:cs typeface="+mn-cs"/>
              </a:rPr>
              <a:t>Discuss the importance of delivering exceptional customer service.</a:t>
            </a:r>
            <a:endParaRPr kumimoji="0" lang="en-GB" altLang="en-US" sz="30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lang="en-GB" altLang="en-US" sz="3000" b="1" i="0" u="none" strike="noStrike" kern="0" cap="none" spc="0" normalizeH="0" baseline="0" noProof="0" dirty="0">
                <a:ln>
                  <a:noFill/>
                </a:ln>
                <a:solidFill>
                  <a:schemeClr val="tx1"/>
                </a:solidFill>
                <a:effectLst/>
                <a:uLnTx/>
                <a:uFillTx/>
                <a:latin typeface="+mn-lt"/>
                <a:ea typeface="+mn-ea"/>
                <a:cs typeface="+mn-cs"/>
              </a:rPr>
              <a:t>Understand how technology may be utilized to strengthen customer connections and how to build a customer database.</a:t>
            </a:r>
            <a:endParaRPr kumimoji="0" lang="en-GB" altLang="en-US" sz="30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sz="4000" dirty="0"/>
              <a:t>Advantages of CRM </a:t>
            </a:r>
            <a:endParaRPr lang="en-PH" altLang="en-US" sz="4000" dirty="0"/>
          </a:p>
        </p:txBody>
      </p:sp>
      <p:sp>
        <p:nvSpPr>
          <p:cNvPr id="6147" name="Rectangle 3"/>
          <p:cNvSpPr>
            <a:spLocks noGrp="1" noChangeArrowheads="1"/>
          </p:cNvSpPr>
          <p:nvPr>
            <p:ph idx="1"/>
          </p:nvPr>
        </p:nvSpPr>
        <p:spPr>
          <a:xfrm>
            <a:off x="421005" y="1600200"/>
            <a:ext cx="743077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CRM Advantages</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Improves client service while increasing consumer income.</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Finds new consumers.</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More successfully cross-sells and up-sells items.</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Allows salesperson to clinch transactions more quickly.</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Increases the efficiency of call centers.</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Processes for marketing and sales are simplified.</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sz="4000" dirty="0"/>
              <a:t>Disadvantages of CRM </a:t>
            </a:r>
            <a:endParaRPr lang="en-PH" altLang="en-US" sz="4000" dirty="0"/>
          </a:p>
        </p:txBody>
      </p:sp>
      <p:sp>
        <p:nvSpPr>
          <p:cNvPr id="6147" name="Rectangle 3"/>
          <p:cNvSpPr>
            <a:spLocks noGrp="1" noChangeArrowheads="1"/>
          </p:cNvSpPr>
          <p:nvPr>
            <p:ph idx="1"/>
          </p:nvPr>
        </p:nvSpPr>
        <p:spPr>
          <a:xfrm>
            <a:off x="421005" y="1600200"/>
            <a:ext cx="743077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CRM </a:t>
            </a:r>
            <a:r>
              <a:rPr kumimoji="0" lang="en-PH" altLang="en-GB" sz="2800" b="1" i="0" u="none" strike="noStrike" kern="0" cap="none" spc="0" normalizeH="0" baseline="0" noProof="0" dirty="0">
                <a:ln>
                  <a:noFill/>
                </a:ln>
                <a:solidFill>
                  <a:schemeClr val="tx1"/>
                </a:solidFill>
                <a:effectLst/>
                <a:uLnTx/>
                <a:uFillTx/>
                <a:latin typeface="+mn-lt"/>
                <a:ea typeface="+mn-ea"/>
                <a:cs typeface="+mn-cs"/>
              </a:rPr>
              <a:t>Disa</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dvantages</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Record loss may be a big issue at times.</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Overhead expenses</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a:p>
            <a:pPr marR="0" lvl="1" algn="just"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450" i="0" u="none" strike="noStrike" kern="0" cap="none" spc="0" normalizeH="0" baseline="0" noProof="0" dirty="0">
                <a:ln>
                  <a:noFill/>
                </a:ln>
                <a:solidFill>
                  <a:schemeClr val="tx1"/>
                </a:solidFill>
                <a:effectLst/>
                <a:uLnTx/>
                <a:uFillTx/>
                <a:latin typeface="+mn-lt"/>
                <a:ea typeface="+mn-ea"/>
                <a:cs typeface="+mn-cs"/>
              </a:rPr>
              <a:t>Employee training is a challenge in small businesses.</a:t>
            </a:r>
            <a:endParaRPr kumimoji="0" lang="en-GB" altLang="en-US" sz="245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274955"/>
            <a:ext cx="8229600" cy="1245870"/>
          </a:xfrm>
          <a:solidFill>
            <a:srgbClr val="006600"/>
          </a:solidFill>
        </p:spPr>
        <p:txBody>
          <a:bodyPr vert="horz" wrap="square" lIns="91440" tIns="45720" rIns="91440" bIns="45720" anchor="ctr" anchorCtr="0"/>
          <a:p>
            <a:pPr algn="l">
              <a:buNone/>
            </a:pPr>
            <a:r>
              <a:rPr lang="en-PH" altLang="en-US" sz="4000" dirty="0"/>
              <a:t>Importance of customer relationship</a:t>
            </a:r>
            <a:endParaRPr lang="en-PH" altLang="en-US" sz="4000" dirty="0"/>
          </a:p>
        </p:txBody>
      </p:sp>
      <p:sp>
        <p:nvSpPr>
          <p:cNvPr id="6147" name="Rectangle 3"/>
          <p:cNvSpPr>
            <a:spLocks noGrp="1" noChangeArrowheads="1"/>
          </p:cNvSpPr>
          <p:nvPr>
            <p:ph idx="1"/>
          </p:nvPr>
        </p:nvSpPr>
        <p:spPr>
          <a:xfrm>
            <a:off x="421005" y="1600200"/>
            <a:ext cx="6957060" cy="4526280"/>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2500" b="1" i="0" u="none" strike="noStrike" kern="0" cap="none" spc="0" normalizeH="0" baseline="0" noProof="0" dirty="0">
                <a:ln>
                  <a:noFill/>
                </a:ln>
                <a:solidFill>
                  <a:schemeClr val="tx1"/>
                </a:solidFill>
                <a:effectLst/>
                <a:uLnTx/>
                <a:uFillTx/>
                <a:latin typeface="+mn-lt"/>
                <a:ea typeface="+mn-ea"/>
                <a:cs typeface="+mn-cs"/>
              </a:rPr>
              <a:t>Trust</a:t>
            </a:r>
            <a:r>
              <a:rPr kumimoji="0" lang="en-GB" altLang="en-US" sz="2500" i="0" u="none" strike="noStrike" kern="0" cap="none" spc="0" normalizeH="0" baseline="0" noProof="0" dirty="0">
                <a:ln>
                  <a:noFill/>
                </a:ln>
                <a:solidFill>
                  <a:schemeClr val="tx1"/>
                </a:solidFill>
                <a:effectLst/>
                <a:uLnTx/>
                <a:uFillTx/>
                <a:latin typeface="+mn-lt"/>
                <a:ea typeface="+mn-ea"/>
                <a:cs typeface="+mn-cs"/>
              </a:rPr>
              <a:t> - confidence and security in any connection formed when both parties experience faultless and pleased motives. </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lang="en-GB" altLang="en-US" sz="2500" b="1" i="0" u="none" strike="noStrike" kern="0" cap="none" spc="0" normalizeH="0" baseline="0" noProof="0" dirty="0">
                <a:ln>
                  <a:noFill/>
                </a:ln>
                <a:solidFill>
                  <a:schemeClr val="tx1"/>
                </a:solidFill>
                <a:effectLst/>
                <a:uLnTx/>
                <a:uFillTx/>
                <a:latin typeface="+mn-lt"/>
                <a:ea typeface="+mn-ea"/>
                <a:cs typeface="+mn-cs"/>
              </a:rPr>
              <a:t>Commitment</a:t>
            </a:r>
            <a:r>
              <a:rPr kumimoji="0" lang="en-GB" altLang="en-US" sz="2500" i="0" u="none" strike="noStrike" kern="0" cap="none" spc="0" normalizeH="0" baseline="0" noProof="0" dirty="0">
                <a:ln>
                  <a:noFill/>
                </a:ln>
                <a:solidFill>
                  <a:schemeClr val="tx1"/>
                </a:solidFill>
                <a:effectLst/>
                <a:uLnTx/>
                <a:uFillTx/>
                <a:latin typeface="+mn-lt"/>
                <a:ea typeface="+mn-ea"/>
                <a:cs typeface="+mn-cs"/>
              </a:rPr>
              <a:t>: Mutual trust exists, and the two parties share the same ideals. In a committed connection, both the provider and the customer try to maintain the relationship and never want to leave, which results in the relationship becoming stronger and sharper.</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CRM to Small Business* </a:t>
            </a:r>
            <a:endParaRPr lang="en-PH" altLang="en-US" dirty="0"/>
          </a:p>
        </p:txBody>
      </p:sp>
      <p:sp>
        <p:nvSpPr>
          <p:cNvPr id="6147" name="Rectangle 3"/>
          <p:cNvSpPr>
            <a:spLocks noGrp="1" noChangeArrowheads="1"/>
          </p:cNvSpPr>
          <p:nvPr>
            <p:ph idx="1"/>
          </p:nvPr>
        </p:nvSpPr>
        <p:spPr>
          <a:xfrm>
            <a:off x="420688" y="1449070"/>
            <a:ext cx="8229600" cy="45259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None/>
              <a:defRPr/>
            </a:pPr>
            <a:r>
              <a:rPr kumimoji="0" lang="en-GB" altLang="en-US" sz="2500" i="0" u="none" strike="noStrike" kern="0" cap="none" spc="0" normalizeH="0" baseline="0" noProof="0" dirty="0">
                <a:ln>
                  <a:noFill/>
                </a:ln>
                <a:solidFill>
                  <a:schemeClr val="tx1"/>
                </a:solidFill>
                <a:effectLst/>
                <a:uLnTx/>
                <a:uFillTx/>
                <a:latin typeface="+mn-lt"/>
                <a:ea typeface="+mn-ea"/>
                <a:cs typeface="+mn-cs"/>
              </a:rPr>
              <a:t>The economic benefits of retaining ties with current consumers are as follows:</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500" i="0" u="none" strike="noStrike" kern="0" cap="none" spc="0" normalizeH="0" baseline="0" noProof="0" dirty="0">
                <a:ln>
                  <a:noFill/>
                </a:ln>
                <a:solidFill>
                  <a:schemeClr val="tx1"/>
                </a:solidFill>
                <a:effectLst/>
                <a:uLnTx/>
                <a:uFillTx/>
                <a:latin typeface="+mn-lt"/>
                <a:ea typeface="+mn-ea"/>
                <a:cs typeface="+mn-cs"/>
              </a:rPr>
              <a:t>New client acquisition costs are substantial.</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500" i="0" u="none" strike="noStrike" kern="0" cap="none" spc="0" normalizeH="0" baseline="0" noProof="0" dirty="0">
                <a:ln>
                  <a:noFill/>
                </a:ln>
                <a:solidFill>
                  <a:schemeClr val="tx1"/>
                </a:solidFill>
                <a:effectLst/>
                <a:uLnTx/>
                <a:uFillTx/>
                <a:latin typeface="+mn-lt"/>
                <a:ea typeface="+mn-ea"/>
                <a:cs typeface="+mn-cs"/>
              </a:rPr>
              <a:t>Long-term consumers spend more than new customers.</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500" i="0" u="none" strike="noStrike" kern="0" cap="none" spc="0" normalizeH="0" baseline="0" noProof="0" dirty="0">
                <a:ln>
                  <a:noFill/>
                </a:ln>
                <a:solidFill>
                  <a:schemeClr val="tx1"/>
                </a:solidFill>
                <a:effectLst/>
                <a:uLnTx/>
                <a:uFillTx/>
                <a:latin typeface="+mn-lt"/>
                <a:ea typeface="+mn-ea"/>
                <a:cs typeface="+mn-cs"/>
              </a:rPr>
              <a:t>Customers who are satisfied suggest their friends and coworkers.</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500" i="0" u="none" strike="noStrike" kern="0" cap="none" spc="0" normalizeH="0" baseline="0" noProof="0" dirty="0">
                <a:ln>
                  <a:noFill/>
                </a:ln>
                <a:solidFill>
                  <a:schemeClr val="tx1"/>
                </a:solidFill>
                <a:effectLst/>
                <a:uLnTx/>
                <a:uFillTx/>
                <a:latin typeface="+mn-lt"/>
                <a:ea typeface="+mn-ea"/>
                <a:cs typeface="+mn-cs"/>
              </a:rPr>
              <a:t>Established clients have cheaper order-processing expenses.</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buFont typeface="Wingdings" panose="05000000000000000000" charset="0"/>
              <a:buChar char="ü"/>
              <a:defRPr/>
            </a:pPr>
            <a:r>
              <a:rPr kumimoji="0" lang="en-GB" altLang="en-US" sz="2500" i="0" u="none" strike="noStrike" kern="0" cap="none" spc="0" normalizeH="0" baseline="0" noProof="0" dirty="0">
                <a:ln>
                  <a:noFill/>
                </a:ln>
                <a:solidFill>
                  <a:schemeClr val="tx1"/>
                </a:solidFill>
                <a:effectLst/>
                <a:uLnTx/>
                <a:uFillTx/>
                <a:latin typeface="+mn-lt"/>
                <a:ea typeface="+mn-ea"/>
                <a:cs typeface="+mn-cs"/>
              </a:rPr>
              <a:t>Customers are eager to spend extra for things they already own.</a:t>
            </a:r>
            <a:endParaRPr kumimoji="0" lang="en-GB" altLang="en-US" sz="25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274955"/>
            <a:ext cx="8229600" cy="744855"/>
          </a:xfrm>
          <a:solidFill>
            <a:srgbClr val="006600"/>
          </a:solidFill>
        </p:spPr>
        <p:txBody>
          <a:bodyPr vert="horz" wrap="square" lIns="91440" tIns="45720" rIns="91440" bIns="45720" anchor="ctr" anchorCtr="0"/>
          <a:p>
            <a:pPr algn="l">
              <a:buNone/>
            </a:pPr>
            <a:r>
              <a:rPr lang="en-PH" altLang="en-US" dirty="0"/>
              <a:t>References:</a:t>
            </a:r>
            <a:endParaRPr lang="en-PH" altLang="en-US" dirty="0"/>
          </a:p>
        </p:txBody>
      </p:sp>
      <p:sp>
        <p:nvSpPr>
          <p:cNvPr id="6147" name="Rectangle 3"/>
          <p:cNvSpPr>
            <a:spLocks noGrp="1" noChangeArrowheads="1"/>
          </p:cNvSpPr>
          <p:nvPr>
            <p:ph idx="1"/>
          </p:nvPr>
        </p:nvSpPr>
        <p:spPr>
          <a:xfrm>
            <a:off x="759460" y="1014730"/>
            <a:ext cx="7595870" cy="4526280"/>
          </a:xfrm>
        </p:spPr>
        <p:txBody>
          <a:bodyPr vert="horz" wrap="square" lIns="91440" tIns="45720" rIns="91440" bIns="45720" numCol="1" anchor="t" anchorCtr="0" compatLnSpc="1"/>
          <a:lstStyle/>
          <a:p>
            <a:pPr marR="0" lvl="0" algn="l" defTabSz="914400" rtl="0" eaLnBrk="0" fontAlgn="base" latinLnBrk="0" hangingPunct="0">
              <a:lnSpc>
                <a:spcPct val="100000"/>
              </a:lnSpc>
              <a:spcBef>
                <a:spcPct val="20000"/>
              </a:spcBef>
              <a:spcAft>
                <a:spcPct val="0"/>
              </a:spcAft>
              <a:buClrTx/>
              <a:buSzTx/>
              <a:defRPr/>
            </a:pPr>
            <a:r>
              <a:rPr kumimoji="0" lang="en-GB" altLang="en-US" sz="1500" i="0" u="none" strike="noStrike" kern="0" cap="none" spc="0" normalizeH="0" baseline="0" noProof="0" dirty="0">
                <a:ln>
                  <a:noFill/>
                </a:ln>
                <a:solidFill>
                  <a:schemeClr val="tx1"/>
                </a:solidFill>
                <a:effectLst/>
                <a:uLnTx/>
                <a:uFillTx/>
                <a:latin typeface="+mn-lt"/>
                <a:ea typeface="+mn-ea"/>
                <a:cs typeface="+mn-cs"/>
              </a:rPr>
              <a:t>CUSTOMER RELATIONSHIP MANAGEMENT - ppt download. (n.d.). Slideplayer.com. Retrieved August 2, 2022, from https://slideplayer.com/slide/5703523/</a:t>
            </a: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defRPr/>
            </a:pPr>
            <a:r>
              <a:rPr kumimoji="0" lang="en-GB" altLang="en-US" sz="1500" i="0" u="none" strike="noStrike" kern="0" cap="none" spc="0" normalizeH="0" baseline="0" noProof="0" dirty="0">
                <a:ln>
                  <a:noFill/>
                </a:ln>
                <a:solidFill>
                  <a:schemeClr val="tx1"/>
                </a:solidFill>
                <a:effectLst/>
                <a:uLnTx/>
                <a:uFillTx/>
                <a:latin typeface="+mn-lt"/>
                <a:ea typeface="+mn-ea"/>
                <a:cs typeface="+mn-cs"/>
              </a:rPr>
              <a:t>‌Customer Relationship Management. (n.d.). PowerShow. Retrieved August 2, 2022, from https://www.powershow.com/viewfl/421e18-ODFkM/Customer_Relationship_Management_powerpoint_ppt_presentation</a:t>
            </a: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defRPr/>
            </a:pPr>
            <a:r>
              <a:rPr kumimoji="0" lang="en-GB" altLang="en-US" sz="1500" i="0" u="none" strike="noStrike" kern="0" cap="none" spc="0" normalizeH="0" baseline="0" noProof="0" dirty="0">
                <a:ln>
                  <a:noFill/>
                </a:ln>
                <a:solidFill>
                  <a:schemeClr val="tx1"/>
                </a:solidFill>
                <a:effectLst/>
                <a:uLnTx/>
                <a:uFillTx/>
                <a:latin typeface="+mn-lt"/>
                <a:ea typeface="+mn-ea"/>
                <a:cs typeface="+mn-cs"/>
              </a:rPr>
              <a:t>‌Customer relationship management systems Lecture ppt download. (n.d.). Slideplayer.com. Retrieved August 2, 2022, from https://slideplayer.com/slide/5739167/</a:t>
            </a: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defRPr/>
            </a:pPr>
            <a:r>
              <a:rPr kumimoji="0" lang="en-GB" altLang="en-US" sz="1500" i="0" u="none" strike="noStrike" kern="0" cap="none" spc="0" normalizeH="0" baseline="0" noProof="0" dirty="0">
                <a:ln>
                  <a:noFill/>
                </a:ln>
                <a:solidFill>
                  <a:schemeClr val="tx1"/>
                </a:solidFill>
                <a:effectLst/>
                <a:uLnTx/>
                <a:uFillTx/>
                <a:latin typeface="+mn-lt"/>
                <a:ea typeface="+mn-ea"/>
                <a:cs typeface="+mn-cs"/>
              </a:rPr>
              <a:t>MIS - Customer Relationship Management - Tutorialspoint. (n.d.). Www.tutorialspoint.com. https://www.tutorialspoint.com/management_information_system/customer_relationship_management.htm</a:t>
            </a: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defRPr/>
            </a:pPr>
            <a:r>
              <a:rPr kumimoji="0" lang="en-GB" altLang="en-US" sz="1500" i="0" u="none" strike="noStrike" kern="0" cap="none" spc="0" normalizeH="0" baseline="0" noProof="0" dirty="0">
                <a:ln>
                  <a:noFill/>
                </a:ln>
                <a:solidFill>
                  <a:schemeClr val="tx1"/>
                </a:solidFill>
                <a:effectLst/>
                <a:uLnTx/>
                <a:uFillTx/>
                <a:latin typeface="+mn-lt"/>
                <a:ea typeface="+mn-ea"/>
                <a:cs typeface="+mn-cs"/>
              </a:rPr>
              <a:t>(n.d.). Https://Www.wordstream.com/Blog/Ws/2020/11/09/Crm-For-Small-Business.</a:t>
            </a: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defRPr/>
            </a:pPr>
            <a:r>
              <a:rPr kumimoji="0" lang="en-GB" altLang="en-US" sz="1500" i="0" u="none" strike="noStrike" kern="0" cap="none" spc="0" normalizeH="0" baseline="0" noProof="0" dirty="0">
                <a:ln>
                  <a:noFill/>
                </a:ln>
                <a:solidFill>
                  <a:schemeClr val="tx1"/>
                </a:solidFill>
                <a:effectLst/>
                <a:uLnTx/>
                <a:uFillTx/>
                <a:latin typeface="+mn-lt"/>
                <a:ea typeface="+mn-ea"/>
                <a:cs typeface="+mn-cs"/>
              </a:rPr>
              <a:t>Team, C. (2021, June 14). CRM Importance In Business - A Comprehensive Overview. Apptivo. https://www.apptivo.com/blog/crm-importance-in-business-a-comprehensive-overview/</a:t>
            </a: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a:p>
            <a:pPr marR="0" lvl="0" algn="l" defTabSz="914400" rtl="0" eaLnBrk="0" fontAlgn="base" latinLnBrk="0" hangingPunct="0">
              <a:lnSpc>
                <a:spcPct val="100000"/>
              </a:lnSpc>
              <a:spcBef>
                <a:spcPct val="20000"/>
              </a:spcBef>
              <a:spcAft>
                <a:spcPct val="0"/>
              </a:spcAft>
              <a:buClrTx/>
              <a:buSzTx/>
              <a:defRPr/>
            </a:pPr>
            <a:r>
              <a:rPr kumimoji="0" lang="en-GB" altLang="en-US" sz="1500" i="0" u="none" strike="noStrike" kern="0" cap="none" spc="0" normalizeH="0" baseline="0" noProof="0" dirty="0">
                <a:ln>
                  <a:noFill/>
                </a:ln>
                <a:solidFill>
                  <a:schemeClr val="tx1"/>
                </a:solidFill>
                <a:effectLst/>
                <a:uLnTx/>
                <a:uFillTx/>
                <a:latin typeface="+mn-lt"/>
                <a:ea typeface="+mn-ea"/>
                <a:cs typeface="+mn-cs"/>
              </a:rPr>
              <a:t>Kanya. (2022, March 17). A Comprehensive Overview of CRM Software. BusinessTech. https://www.hashmicro.com/blog/what-is-crm-software/</a:t>
            </a: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None/>
              <a:defRPr/>
            </a:pPr>
            <a:endParaRPr kumimoji="0" lang="en-GB" altLang="en-US" sz="15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433" name="Picture 1" descr="http://drugeducation.org/wp-content/uploads/2014/04/THANK-YOU1.jpg"/>
          <p:cNvPicPr>
            <a:picLocks noChangeAspect="1"/>
          </p:cNvPicPr>
          <p:nvPr/>
        </p:nvPicPr>
        <p:blipFill>
          <a:blip r:embed="rId1"/>
          <a:stretch>
            <a:fillRect/>
          </a:stretch>
        </p:blipFill>
        <p:spPr>
          <a:xfrm>
            <a:off x="1219200" y="838200"/>
            <a:ext cx="6096000" cy="4621213"/>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Learning Goals</a:t>
            </a:r>
            <a:endParaRPr lang="en-PH" altLang="en-US" dirty="0"/>
          </a:p>
        </p:txBody>
      </p:sp>
      <p:sp>
        <p:nvSpPr>
          <p:cNvPr id="6147" name="Rectangle 3"/>
          <p:cNvSpPr>
            <a:spLocks noGrp="1" noChangeArrowheads="1"/>
          </p:cNvSpPr>
          <p:nvPr>
            <p:ph idx="1"/>
          </p:nvPr>
        </p:nvSpPr>
        <p:spPr>
          <a:xfrm>
            <a:off x="420688" y="1600200"/>
            <a:ext cx="8229600" cy="4525963"/>
          </a:xfrm>
          <a:noFill/>
          <a:ln w="9525">
            <a:noFill/>
          </a:ln>
        </p:spPr>
        <p:txBody>
          <a:bodyPr vert="horz" wrap="square" lIns="91440" tIns="45720" rIns="91440" bIns="45720" numCol="1" rtlCol="0" anchor="t" anchorCtr="0" compatLnSpc="1">
            <a:normAutofit lnSpcReduction="10000"/>
          </a:bodyPr>
          <a:lstStyle/>
          <a:p>
            <a:pPr lvl="0" algn="just" defTabSz="914400">
              <a:buClrTx/>
              <a:buSzTx/>
              <a:buFontTx/>
              <a:defRPr/>
            </a:pPr>
            <a:r>
              <a:rPr lang="en-GB" altLang="en-US" sz="3000" b="1" noProof="0" dirty="0">
                <a:ln>
                  <a:noFill/>
                </a:ln>
                <a:effectLst/>
                <a:uLnTx/>
                <a:uFillTx/>
                <a:sym typeface="+mn-ea"/>
              </a:rPr>
              <a:t>Explain why understanding customer interactions requires knowing how customers make decisions.</a:t>
            </a:r>
            <a:endParaRPr lang="en-GB" altLang="en-US" sz="3000" b="1" noProof="0" dirty="0">
              <a:ln>
                <a:noFill/>
              </a:ln>
              <a:effectLst/>
              <a:uLnTx/>
              <a:uFillTx/>
              <a:sym typeface="+mn-ea"/>
            </a:endParaRPr>
          </a:p>
          <a:p>
            <a:pPr lvl="0" algn="just" defTabSz="914400">
              <a:buClrTx/>
              <a:buSzTx/>
              <a:buFontTx/>
              <a:defRPr/>
            </a:pPr>
            <a:r>
              <a:rPr lang="en-GB" altLang="en-US" sz="3000" b="1" noProof="0" dirty="0">
                <a:ln>
                  <a:noFill/>
                </a:ln>
                <a:effectLst/>
                <a:uLnTx/>
                <a:uFillTx/>
                <a:sym typeface="+mn-ea"/>
              </a:rPr>
              <a:t>Recognize specific psychological impacts on customer behavior.</a:t>
            </a:r>
            <a:endParaRPr lang="en-GB" altLang="en-US" sz="3000" b="1" noProof="0" dirty="0">
              <a:ln>
                <a:noFill/>
              </a:ln>
              <a:effectLst/>
              <a:uLnTx/>
              <a:uFillTx/>
              <a:sym typeface="+mn-ea"/>
            </a:endParaRPr>
          </a:p>
          <a:p>
            <a:pPr lvl="0" algn="just" defTabSz="914400">
              <a:buClrTx/>
              <a:buSzTx/>
              <a:buFontTx/>
              <a:defRPr/>
            </a:pPr>
            <a:r>
              <a:rPr lang="en-GB" altLang="en-US" sz="3000" b="1" noProof="0" dirty="0">
                <a:ln>
                  <a:noFill/>
                </a:ln>
                <a:effectLst/>
                <a:uLnTx/>
                <a:uFillTx/>
                <a:sym typeface="+mn-ea"/>
              </a:rPr>
              <a:t>Recognize the impact of sociocultural factors on customer behavior.</a:t>
            </a:r>
            <a:endParaRPr lang="en-GB" altLang="en-US" sz="3000" b="1" noProof="0" dirty="0">
              <a:ln>
                <a:noFill/>
              </a:ln>
              <a:effectLst/>
              <a:uLnTx/>
              <a:uFillTx/>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3"/>
          <p:cNvSpPr>
            <a:spLocks noGrp="1" noChangeArrowheads="1"/>
          </p:cNvSpPr>
          <p:nvPr>
            <p:ph idx="1"/>
          </p:nvPr>
        </p:nvSpPr>
        <p:spPr>
          <a:xfrm>
            <a:off x="304800" y="304800"/>
            <a:ext cx="7127240" cy="4768850"/>
          </a:xfrm>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400" b="1" i="0" u="none" strike="noStrike" kern="0" cap="none" spc="0" normalizeH="0" baseline="0" noProof="0" dirty="0">
                <a:ln>
                  <a:noFill/>
                </a:ln>
                <a:solidFill>
                  <a:schemeClr val="tx1"/>
                </a:solidFill>
                <a:effectLst/>
                <a:uLnTx/>
                <a:uFillTx/>
                <a:latin typeface="+mn-lt"/>
                <a:ea typeface="+mn-ea"/>
                <a:cs typeface="+mn-cs"/>
              </a:rPr>
              <a:t>Atul Parvatiyar and Jagdish N. Sheth </a:t>
            </a:r>
            <a:r>
              <a:rPr kumimoji="0" lang="en-GB" altLang="en-US" sz="2400" i="0" u="none" strike="noStrike" kern="0" cap="none" spc="0" normalizeH="0" baseline="0" noProof="0" dirty="0">
                <a:ln>
                  <a:noFill/>
                </a:ln>
                <a:solidFill>
                  <a:schemeClr val="tx1"/>
                </a:solidFill>
                <a:effectLst/>
                <a:uLnTx/>
                <a:uFillTx/>
                <a:latin typeface="+mn-lt"/>
                <a:ea typeface="+mn-ea"/>
                <a:cs typeface="+mn-cs"/>
              </a:rPr>
              <a:t>provide an excellent definition for customer relationship management in their work titled </a:t>
            </a:r>
            <a:r>
              <a:rPr kumimoji="0" lang="en-GB" altLang="en-US" sz="2400" b="1" i="0" u="none" strike="noStrike" kern="0" cap="none" spc="0" normalizeH="0" baseline="0" noProof="0" dirty="0">
                <a:ln>
                  <a:noFill/>
                </a:ln>
                <a:solidFill>
                  <a:schemeClr val="tx1"/>
                </a:solidFill>
                <a:effectLst/>
                <a:uLnTx/>
                <a:uFillTx/>
                <a:latin typeface="+mn-lt"/>
                <a:ea typeface="+mn-ea"/>
                <a:cs typeface="+mn-cs"/>
              </a:rPr>
              <a:t>- 'Customer Relationship Management: Emerging Practice, Process, and Discipline' −</a:t>
            </a:r>
            <a:endParaRPr kumimoji="0" lang="en-GB" altLang="en-US"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endParaRPr kumimoji="0" lang="en-GB" altLang="en-US"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400" b="1" i="0" u="none" strike="noStrike" kern="0" cap="none" spc="0" normalizeH="0" baseline="0" noProof="0" dirty="0">
                <a:ln>
                  <a:noFill/>
                </a:ln>
                <a:solidFill>
                  <a:schemeClr val="tx1"/>
                </a:solidFill>
                <a:effectLst/>
                <a:uLnTx/>
                <a:uFillTx/>
                <a:latin typeface="+mn-lt"/>
                <a:ea typeface="+mn-ea"/>
                <a:cs typeface="+mn-cs"/>
              </a:rPr>
              <a:t>Customer Relationship Management </a:t>
            </a:r>
            <a:r>
              <a:rPr kumimoji="0" lang="en-GB" altLang="en-US" sz="2400" i="0" u="none" strike="noStrike" kern="0" cap="none" spc="0" normalizeH="0" baseline="0" noProof="0" dirty="0">
                <a:ln>
                  <a:noFill/>
                </a:ln>
                <a:solidFill>
                  <a:schemeClr val="tx1"/>
                </a:solidFill>
                <a:effectLst/>
                <a:uLnTx/>
                <a:uFillTx/>
                <a:latin typeface="+mn-lt"/>
                <a:ea typeface="+mn-ea"/>
                <a:cs typeface="+mn-cs"/>
              </a:rPr>
              <a:t>is a comprehensive strategy and process of acquiring, retaining, and partnering with selective customers to create superior value for the company and the customer. It involves the integration of marketing, sales, customer service, and the supply-chain functions of the organization to achieve greater efficiencies and effectiveness in delivering customer value.</a:t>
            </a:r>
            <a:endParaRPr kumimoji="0" lang="en-GB" altLang="en-US" sz="240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274955"/>
            <a:ext cx="8229600" cy="897255"/>
          </a:xfrm>
          <a:solidFill>
            <a:srgbClr val="006600"/>
          </a:solidFill>
        </p:spPr>
        <p:txBody>
          <a:bodyPr vert="horz" wrap="square" lIns="91440" tIns="45720" rIns="91440" bIns="45720" anchor="ctr" anchorCtr="0"/>
          <a:p>
            <a:pPr algn="l">
              <a:buNone/>
            </a:pPr>
            <a:r>
              <a:rPr lang="en-PH" altLang="en-US" dirty="0"/>
              <a:t>Defintion of CRM </a:t>
            </a:r>
            <a:endParaRPr lang="en-PH" altLang="en-US" dirty="0"/>
          </a:p>
        </p:txBody>
      </p:sp>
      <p:sp>
        <p:nvSpPr>
          <p:cNvPr id="6147" name="Rectangle 3"/>
          <p:cNvSpPr>
            <a:spLocks noGrp="1" noChangeArrowheads="1"/>
          </p:cNvSpPr>
          <p:nvPr>
            <p:ph idx="1"/>
          </p:nvPr>
        </p:nvSpPr>
        <p:spPr>
          <a:xfrm>
            <a:off x="457200" y="1295400"/>
            <a:ext cx="8229600" cy="4768850"/>
          </a:xfrm>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None/>
              <a:defRPr/>
            </a:pPr>
            <a:endParaRPr kumimoji="0" lang="en-GB" altLang="en-US" sz="2500" b="1" i="0" u="none" strike="noStrike" kern="0" cap="none" spc="0" normalizeH="0" baseline="0" noProof="0" dirty="0">
              <a:ln>
                <a:noFill/>
              </a:ln>
              <a:solidFill>
                <a:srgbClr val="FF0000"/>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500" b="1" i="0" u="none" strike="noStrike" kern="0" cap="none" spc="0" normalizeH="0" baseline="0" noProof="0" dirty="0">
                <a:ln>
                  <a:noFill/>
                </a:ln>
                <a:solidFill>
                  <a:srgbClr val="FF0000"/>
                </a:solidFill>
                <a:effectLst/>
                <a:uLnTx/>
                <a:uFillTx/>
                <a:latin typeface="+mn-lt"/>
                <a:ea typeface="+mn-ea"/>
                <a:cs typeface="+mn-cs"/>
              </a:rPr>
              <a:t>Customer relationship management </a:t>
            </a:r>
            <a:r>
              <a:rPr kumimoji="0" lang="en-GB" altLang="en-US" sz="2500" b="1" i="0" u="none" strike="noStrike" kern="0" cap="none" spc="0" normalizeH="0" baseline="0" noProof="0" dirty="0">
                <a:ln>
                  <a:noFill/>
                </a:ln>
                <a:solidFill>
                  <a:schemeClr val="tx1"/>
                </a:solidFill>
                <a:effectLst/>
                <a:uLnTx/>
                <a:uFillTx/>
                <a:latin typeface="+mn-lt"/>
                <a:ea typeface="+mn-ea"/>
                <a:cs typeface="+mn-cs"/>
              </a:rPr>
              <a:t>is a critical concept in modern marketing and the maintenance of the value chain in Operations Management.</a:t>
            </a: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500" b="1" i="0" u="none" strike="noStrike" kern="0" cap="none" spc="0" normalizeH="0" baseline="0" noProof="0" dirty="0">
                <a:ln>
                  <a:noFill/>
                </a:ln>
                <a:solidFill>
                  <a:srgbClr val="FF0000"/>
                </a:solidFill>
                <a:effectLst/>
                <a:uLnTx/>
                <a:uFillTx/>
                <a:latin typeface="+mn-lt"/>
                <a:ea typeface="+mn-ea"/>
                <a:cs typeface="+mn-cs"/>
              </a:rPr>
              <a:t>Customer relationship management (CRM)</a:t>
            </a:r>
            <a:r>
              <a:rPr kumimoji="0" lang="en-GB" altLang="en-US" sz="2500" b="1" i="0" u="none" strike="noStrike" kern="0" cap="none" spc="0" normalizeH="0" baseline="0" noProof="0" dirty="0">
                <a:ln>
                  <a:noFill/>
                </a:ln>
                <a:solidFill>
                  <a:schemeClr val="tx1"/>
                </a:solidFill>
                <a:effectLst/>
                <a:uLnTx/>
                <a:uFillTx/>
                <a:latin typeface="+mn-lt"/>
                <a:ea typeface="+mn-ea"/>
                <a:cs typeface="+mn-cs"/>
              </a:rPr>
              <a:t> is described as the total process of developing and sustaining profitable customer relationships via greater customer value and satisfaction.</a:t>
            </a: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PH" altLang="en-GB" sz="2500" b="1" i="0" u="none" strike="noStrike" kern="0" cap="none" spc="0" normalizeH="0" baseline="0" noProof="0" dirty="0">
                <a:ln>
                  <a:noFill/>
                </a:ln>
                <a:solidFill>
                  <a:srgbClr val="FF0000"/>
                </a:solidFill>
                <a:effectLst/>
                <a:uLnTx/>
                <a:uFillTx/>
                <a:latin typeface="+mn-lt"/>
                <a:ea typeface="+mn-ea"/>
                <a:cs typeface="+mn-cs"/>
              </a:rPr>
              <a:t>	</a:t>
            </a: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Cont.</a:t>
            </a:r>
            <a:endParaRPr lang="en-PH" altLang="en-US" dirty="0"/>
          </a:p>
        </p:txBody>
      </p:sp>
      <p:sp>
        <p:nvSpPr>
          <p:cNvPr id="6147" name="Rectangle 3"/>
          <p:cNvSpPr>
            <a:spLocks noGrp="1" noChangeArrowheads="1"/>
          </p:cNvSpPr>
          <p:nvPr>
            <p:ph idx="1"/>
          </p:nvPr>
        </p:nvSpPr>
        <p:spPr>
          <a:xfrm>
            <a:off x="420688" y="1600200"/>
            <a:ext cx="8229600" cy="4525963"/>
          </a:xfrm>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None/>
              <a:defRPr/>
            </a:pPr>
            <a:r>
              <a:rPr lang="en-PH" altLang="en-GB" sz="2500" b="1" noProof="0" dirty="0">
                <a:ln>
                  <a:noFill/>
                </a:ln>
                <a:solidFill>
                  <a:srgbClr val="FF0000"/>
                </a:solidFill>
                <a:effectLst/>
                <a:uLnTx/>
                <a:uFillTx/>
                <a:sym typeface="+mn-ea"/>
              </a:rPr>
              <a:t>CRM - </a:t>
            </a:r>
            <a:r>
              <a:rPr lang="en-GB" altLang="en-US" sz="2500" b="1" noProof="0" dirty="0">
                <a:ln>
                  <a:noFill/>
                </a:ln>
                <a:effectLst/>
                <a:uLnTx/>
                <a:uFillTx/>
                <a:sym typeface="+mn-ea"/>
              </a:rPr>
              <a:t>A company-wide business strategy that focuses on highly defined and exact consumer groups in order to maximize revenue and customer happiness.</a:t>
            </a: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500" b="1" i="0" u="none" strike="noStrike" kern="0" cap="none" spc="0" normalizeH="0" baseline="0" noProof="0" dirty="0">
                <a:ln>
                  <a:noFill/>
                </a:ln>
                <a:solidFill>
                  <a:schemeClr val="tx1"/>
                </a:solidFill>
                <a:effectLst/>
                <a:uLnTx/>
                <a:uFillTx/>
                <a:latin typeface="+mn-lt"/>
                <a:ea typeface="+mn-ea"/>
                <a:cs typeface="+mn-cs"/>
              </a:rPr>
              <a:t>Deals with all aspects of client acquisition, retention, and growth.</a:t>
            </a: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500" b="1" i="0" u="none" strike="noStrike" kern="0" cap="none" spc="0" normalizeH="0" baseline="0" noProof="0" dirty="0">
                <a:ln>
                  <a:noFill/>
                </a:ln>
                <a:solidFill>
                  <a:schemeClr val="tx1"/>
                </a:solidFill>
                <a:effectLst/>
                <a:uLnTx/>
                <a:uFillTx/>
                <a:latin typeface="+mn-lt"/>
                <a:ea typeface="+mn-ea"/>
                <a:cs typeface="+mn-cs"/>
              </a:rPr>
              <a:t>Superior client value and happiness are the keys to creating customer relationships.</a:t>
            </a:r>
            <a:endParaRPr kumimoji="0" lang="en-GB" altLang="en-US" sz="25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Customer Relationship Evolution</a:t>
            </a:r>
            <a:endParaRPr lang="en-PH" altLang="en-US" dirty="0"/>
          </a:p>
        </p:txBody>
      </p:sp>
      <p:sp>
        <p:nvSpPr>
          <p:cNvPr id="6147" name="Rectangle 3"/>
          <p:cNvSpPr>
            <a:spLocks noGrp="1" noChangeArrowheads="1"/>
          </p:cNvSpPr>
          <p:nvPr>
            <p:ph idx="1"/>
          </p:nvPr>
        </p:nvSpPr>
        <p:spPr>
          <a:xfrm>
            <a:off x="420688" y="1600200"/>
            <a:ext cx="8229600" cy="4525963"/>
          </a:xfrm>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800" b="1" i="0" u="none" strike="noStrike" kern="0" cap="none" spc="0" normalizeH="0" baseline="0" noProof="0" dirty="0">
                <a:ln>
                  <a:noFill/>
                </a:ln>
                <a:solidFill>
                  <a:schemeClr val="tx1"/>
                </a:solidFill>
                <a:effectLst/>
                <a:uLnTx/>
                <a:uFillTx/>
                <a:latin typeface="+mn-lt"/>
                <a:ea typeface="+mn-ea"/>
                <a:cs typeface="+mn-cs"/>
              </a:rPr>
              <a:t>Customers' relationships can </a:t>
            </a:r>
            <a:r>
              <a:rPr kumimoji="0" lang="en-PH" altLang="en-GB" sz="2800" b="1" i="0" u="none" strike="noStrike" kern="0" cap="none" spc="0" normalizeH="0" baseline="0" noProof="0" dirty="0">
                <a:ln>
                  <a:noFill/>
                </a:ln>
                <a:solidFill>
                  <a:schemeClr val="tx1"/>
                </a:solidFill>
                <a:effectLst/>
                <a:uLnTx/>
                <a:uFillTx/>
                <a:latin typeface="+mn-lt"/>
                <a:ea typeface="+mn-ea"/>
                <a:cs typeface="+mn-cs"/>
              </a:rPr>
              <a:t>change </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over time and progress through the following stages:</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GB" altLang="en-US" sz="2800" b="1" i="0" u="none" strike="noStrike" kern="0" cap="none" spc="0" normalizeH="0" baseline="0" noProof="0" dirty="0">
                <a:ln>
                  <a:noFill/>
                </a:ln>
                <a:solidFill>
                  <a:srgbClr val="FF0000"/>
                </a:solidFill>
                <a:effectLst/>
                <a:uLnTx/>
                <a:uFillTx/>
                <a:latin typeface="+mn-lt"/>
                <a:ea typeface="+mn-ea"/>
                <a:cs typeface="+mn-cs"/>
              </a:rPr>
              <a:t>Exploration</a:t>
            </a:r>
            <a:r>
              <a:rPr kumimoji="0" lang="en-PH" altLang="en-GB" sz="2800" b="1" i="0" u="none" strike="noStrike" kern="0" cap="none" spc="0" normalizeH="0" baseline="0" noProof="0" dirty="0">
                <a:ln>
                  <a:noFill/>
                </a:ln>
                <a:solidFill>
                  <a:srgbClr val="FF0000"/>
                </a:solidFill>
                <a:effectLst/>
                <a:uLnTx/>
                <a:uFillTx/>
                <a:latin typeface="+mn-lt"/>
                <a:ea typeface="+mn-ea"/>
                <a:cs typeface="+mn-cs"/>
              </a:rPr>
              <a:t>- </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entails researching or testing the supplier's capabilities and performance.</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just" defTabSz="914400" rtl="0" eaLnBrk="0" fontAlgn="base" latinLnBrk="0" hangingPunct="0">
              <a:lnSpc>
                <a:spcPct val="100000"/>
              </a:lnSpc>
              <a:spcBef>
                <a:spcPct val="20000"/>
              </a:spcBef>
              <a:spcAft>
                <a:spcPct val="0"/>
              </a:spcAft>
              <a:buClrTx/>
              <a:buSzTx/>
              <a:buNone/>
              <a:defRPr/>
            </a:pPr>
            <a:r>
              <a:rPr kumimoji="0" lang="en-PH" altLang="en-GB" sz="2800" b="1" i="0" u="none" strike="noStrike" kern="0" cap="none" spc="0" normalizeH="0" baseline="0" noProof="0" dirty="0">
                <a:ln>
                  <a:noFill/>
                </a:ln>
                <a:solidFill>
                  <a:srgbClr val="FF0000"/>
                </a:solidFill>
                <a:effectLst/>
                <a:uLnTx/>
                <a:uFillTx/>
                <a:latin typeface="+mn-lt"/>
                <a:ea typeface="+mn-ea"/>
                <a:cs typeface="+mn-cs"/>
              </a:rPr>
              <a:t>Awareness- </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Customer understanding of the supplier's or product's motivating values</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xfrm>
            <a:off x="457200" y="274955"/>
            <a:ext cx="8229600" cy="714375"/>
          </a:xfrm>
          <a:solidFill>
            <a:srgbClr val="006600"/>
          </a:solidFill>
        </p:spPr>
        <p:txBody>
          <a:bodyPr vert="horz" wrap="square" lIns="91440" tIns="45720" rIns="91440" bIns="45720" anchor="ctr" anchorCtr="0"/>
          <a:p>
            <a:pPr algn="l">
              <a:buNone/>
            </a:pPr>
            <a:r>
              <a:rPr lang="en-PH" altLang="en-US" dirty="0"/>
              <a:t>Cont.</a:t>
            </a:r>
            <a:endParaRPr lang="en-PH" altLang="en-US" dirty="0"/>
          </a:p>
        </p:txBody>
      </p:sp>
      <p:sp>
        <p:nvSpPr>
          <p:cNvPr id="6147" name="Rectangle 3"/>
          <p:cNvSpPr>
            <a:spLocks noGrp="1" noChangeArrowheads="1"/>
          </p:cNvSpPr>
          <p:nvPr>
            <p:ph idx="1"/>
          </p:nvPr>
        </p:nvSpPr>
        <p:spPr>
          <a:xfrm>
            <a:off x="456883" y="1143000"/>
            <a:ext cx="8229600" cy="4525963"/>
          </a:xfrm>
        </p:spPr>
        <p:txBody>
          <a:bodyPr vert="horz" wrap="square" lIns="91440" tIns="45720" rIns="91440" bIns="45720" numCol="1" anchor="t" anchorCtr="0" compatLnSpc="1"/>
          <a:lstStyle/>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rgbClr val="FF0000"/>
                </a:solidFill>
                <a:effectLst/>
                <a:uLnTx/>
                <a:uFillTx/>
                <a:latin typeface="+mn-lt"/>
                <a:ea typeface="+mn-ea"/>
                <a:cs typeface="+mn-cs"/>
              </a:rPr>
              <a:t>Expansion</a:t>
            </a:r>
            <a:r>
              <a:rPr kumimoji="0" lang="en-PH" altLang="en-GB" sz="2800" b="1" i="0" u="none" strike="noStrike" kern="0" cap="none" spc="0" normalizeH="0" baseline="0" noProof="0" dirty="0">
                <a:ln>
                  <a:noFill/>
                </a:ln>
                <a:solidFill>
                  <a:srgbClr val="FF0000"/>
                </a:solidFill>
                <a:effectLst/>
                <a:uLnTx/>
                <a:uFillTx/>
                <a:latin typeface="+mn-lt"/>
                <a:ea typeface="+mn-ea"/>
                <a:cs typeface="+mn-cs"/>
              </a:rPr>
              <a:t> </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 the supplier gains the client's trust, and the customer becomes completely dependent on the source. There are more opportunities to do business with that specific consumer and increase business.</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rgbClr val="FF0000"/>
                </a:solidFill>
                <a:effectLst/>
                <a:uLnTx/>
                <a:uFillTx/>
                <a:latin typeface="+mn-lt"/>
                <a:ea typeface="+mn-ea"/>
                <a:cs typeface="+mn-cs"/>
              </a:rPr>
              <a:t>Commitment</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 </a:t>
            </a:r>
            <a:r>
              <a:rPr kumimoji="0" lang="en-PH" altLang="en-GB" sz="2800" b="1" i="0" u="none" strike="noStrike" kern="0" cap="none" spc="0" normalizeH="0" baseline="0" noProof="0" dirty="0">
                <a:ln>
                  <a:noFill/>
                </a:ln>
                <a:solidFill>
                  <a:schemeClr val="tx1"/>
                </a:solidFill>
                <a:effectLst/>
                <a:uLnTx/>
                <a:uFillTx/>
                <a:latin typeface="+mn-lt"/>
                <a:ea typeface="+mn-ea"/>
                <a:cs typeface="+mn-cs"/>
              </a:rPr>
              <a:t>- </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entails changing company norms and goals in order to flourish.</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a:p>
            <a:pPr marR="0" lvl="0" algn="just" defTabSz="914400" rtl="0" eaLnBrk="0" fontAlgn="base" latinLnBrk="0" hangingPunct="0">
              <a:lnSpc>
                <a:spcPct val="100000"/>
              </a:lnSpc>
              <a:spcBef>
                <a:spcPct val="20000"/>
              </a:spcBef>
              <a:spcAft>
                <a:spcPct val="0"/>
              </a:spcAft>
              <a:buClrTx/>
              <a:buSzTx/>
              <a:defRPr/>
            </a:pPr>
            <a:r>
              <a:rPr kumimoji="0" lang="en-GB" altLang="en-US" sz="2800" b="1" i="0" u="none" strike="noStrike" kern="0" cap="none" spc="0" normalizeH="0" baseline="0" noProof="0" dirty="0">
                <a:ln>
                  <a:noFill/>
                </a:ln>
                <a:solidFill>
                  <a:srgbClr val="FF0000"/>
                </a:solidFill>
                <a:effectLst/>
                <a:uLnTx/>
                <a:uFillTx/>
                <a:latin typeface="+mn-lt"/>
                <a:ea typeface="+mn-ea"/>
                <a:cs typeface="+mn-cs"/>
              </a:rPr>
              <a:t>Dissolution</a:t>
            </a:r>
            <a:r>
              <a:rPr kumimoji="0" lang="en-PH" altLang="en-GB" sz="2800" b="1" i="0" u="none" strike="noStrike" kern="0" cap="none" spc="0" normalizeH="0" baseline="0" noProof="0" dirty="0">
                <a:ln>
                  <a:noFill/>
                </a:ln>
                <a:solidFill>
                  <a:srgbClr val="FF0000"/>
                </a:solidFill>
                <a:effectLst/>
                <a:uLnTx/>
                <a:uFillTx/>
                <a:latin typeface="+mn-lt"/>
                <a:ea typeface="+mn-ea"/>
                <a:cs typeface="+mn-cs"/>
              </a:rPr>
              <a:t> </a:t>
            </a:r>
            <a:r>
              <a:rPr kumimoji="0" lang="en-GB" altLang="en-US" sz="2800" b="1" i="0" u="none" strike="noStrike" kern="0" cap="none" spc="0" normalizeH="0" baseline="0" noProof="0" dirty="0">
                <a:ln>
                  <a:noFill/>
                </a:ln>
                <a:solidFill>
                  <a:srgbClr val="FF0000"/>
                </a:solidFill>
                <a:effectLst/>
                <a:uLnTx/>
                <a:uFillTx/>
                <a:latin typeface="+mn-lt"/>
                <a:ea typeface="+mn-ea"/>
                <a:cs typeface="+mn-cs"/>
              </a:rPr>
              <a:t>-</a:t>
            </a:r>
            <a:r>
              <a:rPr kumimoji="0" lang="en-GB" altLang="en-US" sz="2800" b="1" i="0" u="none" strike="noStrike" kern="0" cap="none" spc="0" normalizeH="0" baseline="0" noProof="0" dirty="0">
                <a:ln>
                  <a:noFill/>
                </a:ln>
                <a:solidFill>
                  <a:schemeClr val="tx1"/>
                </a:solidFill>
                <a:effectLst/>
                <a:uLnTx/>
                <a:uFillTx/>
                <a:latin typeface="+mn-lt"/>
                <a:ea typeface="+mn-ea"/>
                <a:cs typeface="+mn-cs"/>
              </a:rPr>
              <a:t> the termination of a relationship.</a:t>
            </a:r>
            <a:endParaRPr kumimoji="0" lang="en-GB"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066800" y="1981200"/>
            <a:ext cx="6615430" cy="2754630"/>
          </a:xfrm>
          <a:prstGeom prst="rect">
            <a:avLst/>
          </a:prstGeom>
        </p:spPr>
      </p:pic>
      <p:sp>
        <p:nvSpPr>
          <p:cNvPr id="6145" name="Rectangle 2"/>
          <p:cNvSpPr>
            <a:spLocks noGrp="1"/>
          </p:cNvSpPr>
          <p:nvPr>
            <p:ph type="title"/>
          </p:nvPr>
        </p:nvSpPr>
        <p:spPr>
          <a:solidFill>
            <a:srgbClr val="006600"/>
          </a:solidFill>
        </p:spPr>
        <p:txBody>
          <a:bodyPr vert="horz" wrap="square" lIns="91440" tIns="45720" rIns="91440" bIns="45720" anchor="ctr" anchorCtr="0"/>
          <a:p>
            <a:pPr algn="l">
              <a:buNone/>
            </a:pPr>
            <a:r>
              <a:rPr lang="en-PH" altLang="en-US" dirty="0"/>
              <a:t>CRM Evolution</a:t>
            </a:r>
            <a:endParaRPr lang="en-PH" altLang="en-US" dirty="0"/>
          </a:p>
        </p:txBody>
      </p:sp>
      <p:sp>
        <p:nvSpPr>
          <p:cNvPr id="7" name="Text Box 6"/>
          <p:cNvSpPr txBox="1"/>
          <p:nvPr/>
        </p:nvSpPr>
        <p:spPr>
          <a:xfrm>
            <a:off x="1218565" y="5864860"/>
            <a:ext cx="5504180" cy="398780"/>
          </a:xfrm>
          <a:prstGeom prst="rect">
            <a:avLst/>
          </a:prstGeom>
          <a:noFill/>
        </p:spPr>
        <p:txBody>
          <a:bodyPr wrap="none" rtlCol="0">
            <a:spAutoFit/>
          </a:bodyPr>
          <a:p>
            <a:pPr algn="l"/>
            <a:r>
              <a:rPr lang="en-PH" altLang="en-US" sz="1000"/>
              <a:t>Image not mine </a:t>
            </a:r>
            <a:endParaRPr lang="en-PH" altLang="en-US" sz="1000"/>
          </a:p>
          <a:p>
            <a:pPr algn="l"/>
            <a:r>
              <a:rPr lang="en-PH" altLang="en-US" sz="1000"/>
              <a:t>Source: https://www.apptivo.com/blog/crm-importance-in-business-a-comprehensive-overview/</a:t>
            </a:r>
            <a:endParaRPr lang="en-PH" altLang="en-US" sz="10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7736</Words>
  <Application>WPS Presentation</Application>
  <PresentationFormat>On-screen Show (4:3)</PresentationFormat>
  <Paragraphs>145</Paragraphs>
  <Slides>25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Century Gothic</vt:lpstr>
      <vt:lpstr>Microsoft YaHei</vt:lpstr>
      <vt:lpstr>Arial Unicode MS</vt:lpstr>
      <vt:lpstr>Wingdings</vt:lpstr>
      <vt:lpstr>Default Design</vt:lpstr>
      <vt:lpstr>PowerPoint 演示文稿</vt:lpstr>
      <vt:lpstr>Learning Goals</vt:lpstr>
      <vt:lpstr>Learning Goals</vt:lpstr>
      <vt:lpstr>PowerPoint 演示文稿</vt:lpstr>
      <vt:lpstr>Defintion of CRM </vt:lpstr>
      <vt:lpstr>Cont.</vt:lpstr>
      <vt:lpstr>Customer Relationship Evolution</vt:lpstr>
      <vt:lpstr>Cont.</vt:lpstr>
      <vt:lpstr>CRM Evolution</vt:lpstr>
      <vt:lpstr>CRM Software </vt:lpstr>
      <vt:lpstr>PowerPoint 演示文稿</vt:lpstr>
      <vt:lpstr>Benefits of CRM Software</vt:lpstr>
      <vt:lpstr>Benefits of CRM</vt:lpstr>
      <vt:lpstr>Benefits of CRM</vt:lpstr>
      <vt:lpstr>Benefits of CRM</vt:lpstr>
      <vt:lpstr>Benefits of CRM</vt:lpstr>
      <vt:lpstr>Benefits of CRM</vt:lpstr>
      <vt:lpstr>Scope of CRM.</vt:lpstr>
      <vt:lpstr>Focus of CRM </vt:lpstr>
      <vt:lpstr>Advantages of CRM </vt:lpstr>
      <vt:lpstr>Disadvantages of CRM </vt:lpstr>
      <vt:lpstr>Importance of customer relationship</vt:lpstr>
      <vt:lpstr>CRM to Small Business* </vt:lpstr>
      <vt:lpstr>References:</vt:lpstr>
      <vt:lpstr>PowerPoint 演示文稿</vt:lpstr>
    </vt:vector>
  </TitlesOfParts>
  <Company>CCSS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Freshmen Orientation</dc:title>
  <dc:creator>manila</dc:creator>
  <cp:lastModifiedBy>google1597705279</cp:lastModifiedBy>
  <cp:revision>148</cp:revision>
  <dcterms:created xsi:type="dcterms:W3CDTF">2008-07-08T06:48:00Z</dcterms:created>
  <dcterms:modified xsi:type="dcterms:W3CDTF">2023-08-15T08:14:24Z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1033-12.2.0.13110</vt:lpwstr>
  </property>
  <property fmtid="{D5CDD505-2E9C-101B-9397-08002B2CF9AE}" pid="3" name="ICV">
    <vt:lpwstr>2C394B53642D4BFF86F71ACFEEABECA4</vt:lpwstr>
  </property>
</Properties>
</file>