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4" r:id="rId2"/>
    <p:sldMasterId id="2147483736" r:id="rId3"/>
    <p:sldMasterId id="2147483754" r:id="rId4"/>
    <p:sldMasterId id="2147483766" r:id="rId5"/>
    <p:sldMasterId id="2147483778" r:id="rId6"/>
  </p:sldMasterIdLst>
  <p:notesMasterIdLst>
    <p:notesMasterId r:id="rId23"/>
  </p:notesMasterIdLst>
  <p:sldIdLst>
    <p:sldId id="259" r:id="rId7"/>
    <p:sldId id="256" r:id="rId8"/>
    <p:sldId id="257" r:id="rId9"/>
    <p:sldId id="258" r:id="rId10"/>
    <p:sldId id="267" r:id="rId11"/>
    <p:sldId id="268" r:id="rId12"/>
    <p:sldId id="269" r:id="rId13"/>
    <p:sldId id="270" r:id="rId14"/>
    <p:sldId id="264" r:id="rId15"/>
    <p:sldId id="272" r:id="rId16"/>
    <p:sldId id="265" r:id="rId17"/>
    <p:sldId id="266" r:id="rId18"/>
    <p:sldId id="260" r:id="rId19"/>
    <p:sldId id="261" r:id="rId20"/>
    <p:sldId id="262" r:id="rId21"/>
    <p:sldId id="263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81" d="100"/>
          <a:sy n="81" d="100"/>
        </p:scale>
        <p:origin x="-29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E5E08-E1B8-4DEE-85BF-16DE82604DF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3CC3C2B2-8E94-4A18-B4E5-B4DDE25B3E3F}">
      <dgm:prSet phldrT="[Texto]"/>
      <dgm:spPr/>
      <dgm:t>
        <a:bodyPr/>
        <a:lstStyle/>
        <a:p>
          <a:endParaRPr lang="es-CO" b="1" dirty="0"/>
        </a:p>
      </dgm:t>
    </dgm:pt>
    <dgm:pt modelId="{4FAA93AE-E6DA-4C9E-8211-41465AF4E18E}" type="parTrans" cxnId="{93B7A587-5D71-4A44-8725-53194741F608}">
      <dgm:prSet/>
      <dgm:spPr/>
      <dgm:t>
        <a:bodyPr/>
        <a:lstStyle/>
        <a:p>
          <a:endParaRPr lang="es-CO"/>
        </a:p>
      </dgm:t>
    </dgm:pt>
    <dgm:pt modelId="{975F1459-0E9D-42B5-9FBD-4699FD99603D}" type="sibTrans" cxnId="{93B7A587-5D71-4A44-8725-53194741F608}">
      <dgm:prSet/>
      <dgm:spPr/>
      <dgm:t>
        <a:bodyPr/>
        <a:lstStyle/>
        <a:p>
          <a:endParaRPr lang="es-CO"/>
        </a:p>
      </dgm:t>
    </dgm:pt>
    <dgm:pt modelId="{5976D88E-5E23-42A6-8607-A198CAE2F8D5}">
      <dgm:prSet phldrT="[Texto]"/>
      <dgm:spPr/>
      <dgm:t>
        <a:bodyPr/>
        <a:lstStyle/>
        <a:p>
          <a:r>
            <a:rPr lang="es-CO" dirty="0"/>
            <a:t>La prueba de ruta básica es un método de prueba de caja blanca, que</a:t>
          </a:r>
        </a:p>
        <a:p>
          <a:r>
            <a:rPr lang="es-CO" dirty="0"/>
            <a:t>inicialmente propuso Tom </a:t>
          </a:r>
          <a:r>
            <a:rPr lang="es-CO" dirty="0" err="1"/>
            <a:t>McCabe</a:t>
          </a:r>
          <a:r>
            <a:rPr lang="es-CO" dirty="0"/>
            <a:t>.</a:t>
          </a:r>
        </a:p>
      </dgm:t>
    </dgm:pt>
    <dgm:pt modelId="{BCC173BF-2801-40F7-9178-7615CFE0D63E}" type="parTrans" cxnId="{00AB15C7-AD26-486D-8E30-D99EEE9473AE}">
      <dgm:prSet/>
      <dgm:spPr/>
      <dgm:t>
        <a:bodyPr/>
        <a:lstStyle/>
        <a:p>
          <a:endParaRPr lang="es-CO"/>
        </a:p>
      </dgm:t>
    </dgm:pt>
    <dgm:pt modelId="{5B79E4BC-370A-440E-AF9E-643406D7AF14}" type="sibTrans" cxnId="{00AB15C7-AD26-486D-8E30-D99EEE9473AE}">
      <dgm:prSet/>
      <dgm:spPr/>
      <dgm:t>
        <a:bodyPr/>
        <a:lstStyle/>
        <a:p>
          <a:endParaRPr lang="es-CO"/>
        </a:p>
      </dgm:t>
    </dgm:pt>
    <dgm:pt modelId="{210D7458-8C24-4AD7-AC72-F15583560F8F}">
      <dgm:prSet phldrT="[Texto]"/>
      <dgm:spPr/>
      <dgm:t>
        <a:bodyPr/>
        <a:lstStyle/>
        <a:p>
          <a:r>
            <a:rPr lang="es-CO" dirty="0"/>
            <a:t>Este tipo de pruebas se basa en diseñar un caso de prueba por cada camino independiente del programa.</a:t>
          </a:r>
        </a:p>
      </dgm:t>
    </dgm:pt>
    <dgm:pt modelId="{BFF1E472-914F-4AAC-A425-CCDEDC23D239}" type="parTrans" cxnId="{8BE33B18-9823-4086-9E46-A2BA160B71BA}">
      <dgm:prSet/>
      <dgm:spPr/>
      <dgm:t>
        <a:bodyPr/>
        <a:lstStyle/>
        <a:p>
          <a:endParaRPr lang="es-CO"/>
        </a:p>
      </dgm:t>
    </dgm:pt>
    <dgm:pt modelId="{B074554E-89C8-488E-9931-0A84B3046C56}" type="sibTrans" cxnId="{8BE33B18-9823-4086-9E46-A2BA160B71BA}">
      <dgm:prSet/>
      <dgm:spPr/>
      <dgm:t>
        <a:bodyPr/>
        <a:lstStyle/>
        <a:p>
          <a:endParaRPr lang="es-CO"/>
        </a:p>
      </dgm:t>
    </dgm:pt>
    <dgm:pt modelId="{B170B80C-260E-48FC-A52A-62EAB680D473}">
      <dgm:prSet phldrT="[Texto]"/>
      <dgm:spPr/>
      <dgm:t>
        <a:bodyPr/>
        <a:lstStyle/>
        <a:p>
          <a:r>
            <a:rPr lang="es-CO" dirty="0"/>
            <a:t>Para aplicar las pruebas de ruta básica hay que conocer la representación</a:t>
          </a:r>
        </a:p>
        <a:p>
          <a:r>
            <a:rPr lang="es-CO" dirty="0"/>
            <a:t>que se conoce como grafo de flujo y las rutas de programa independiente</a:t>
          </a:r>
        </a:p>
      </dgm:t>
    </dgm:pt>
    <dgm:pt modelId="{220290F6-FCAA-4F52-AFD9-F547EF276CDB}" type="parTrans" cxnId="{CDE11284-57D1-47D5-8C84-47A98F4A3A7C}">
      <dgm:prSet/>
      <dgm:spPr/>
      <dgm:t>
        <a:bodyPr/>
        <a:lstStyle/>
        <a:p>
          <a:endParaRPr lang="es-CO"/>
        </a:p>
      </dgm:t>
    </dgm:pt>
    <dgm:pt modelId="{12EB0E3D-118D-4CCC-8139-EF2CD3203025}" type="sibTrans" cxnId="{CDE11284-57D1-47D5-8C84-47A98F4A3A7C}">
      <dgm:prSet/>
      <dgm:spPr/>
      <dgm:t>
        <a:bodyPr/>
        <a:lstStyle/>
        <a:p>
          <a:endParaRPr lang="es-CO"/>
        </a:p>
      </dgm:t>
    </dgm:pt>
    <dgm:pt modelId="{92B11093-A374-4892-9E38-12A3E44C0F8D}" type="pres">
      <dgm:prSet presAssocID="{76FE5E08-E1B8-4DEE-85BF-16DE82604DF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C"/>
        </a:p>
      </dgm:t>
    </dgm:pt>
    <dgm:pt modelId="{10E6B289-3A8E-4770-9E6A-34C1D4DC161A}" type="pres">
      <dgm:prSet presAssocID="{3CC3C2B2-8E94-4A18-B4E5-B4DDE25B3E3F}" presName="thickLine" presStyleLbl="alignNode1" presStyleIdx="0" presStyleCnt="1"/>
      <dgm:spPr/>
    </dgm:pt>
    <dgm:pt modelId="{D4BB3AE7-B94B-4956-9846-B040F8E21603}" type="pres">
      <dgm:prSet presAssocID="{3CC3C2B2-8E94-4A18-B4E5-B4DDE25B3E3F}" presName="horz1" presStyleCnt="0"/>
      <dgm:spPr/>
    </dgm:pt>
    <dgm:pt modelId="{128B124F-8045-4B9C-918C-21D5ECDB608F}" type="pres">
      <dgm:prSet presAssocID="{3CC3C2B2-8E94-4A18-B4E5-B4DDE25B3E3F}" presName="tx1" presStyleLbl="revTx" presStyleIdx="0" presStyleCnt="4"/>
      <dgm:spPr/>
      <dgm:t>
        <a:bodyPr/>
        <a:lstStyle/>
        <a:p>
          <a:endParaRPr lang="es-EC"/>
        </a:p>
      </dgm:t>
    </dgm:pt>
    <dgm:pt modelId="{61FD60B9-E534-41BD-807A-ADCC817038A3}" type="pres">
      <dgm:prSet presAssocID="{3CC3C2B2-8E94-4A18-B4E5-B4DDE25B3E3F}" presName="vert1" presStyleCnt="0"/>
      <dgm:spPr/>
    </dgm:pt>
    <dgm:pt modelId="{53CA0EAA-CC7A-4106-88BF-D219BD599FF2}" type="pres">
      <dgm:prSet presAssocID="{5976D88E-5E23-42A6-8607-A198CAE2F8D5}" presName="vertSpace2a" presStyleCnt="0"/>
      <dgm:spPr/>
    </dgm:pt>
    <dgm:pt modelId="{CD9A807E-FA74-411C-91A2-04C7FA912DCB}" type="pres">
      <dgm:prSet presAssocID="{5976D88E-5E23-42A6-8607-A198CAE2F8D5}" presName="horz2" presStyleCnt="0"/>
      <dgm:spPr/>
    </dgm:pt>
    <dgm:pt modelId="{B72C596D-93BA-40E7-9630-150BF7EAF4A6}" type="pres">
      <dgm:prSet presAssocID="{5976D88E-5E23-42A6-8607-A198CAE2F8D5}" presName="horzSpace2" presStyleCnt="0"/>
      <dgm:spPr/>
    </dgm:pt>
    <dgm:pt modelId="{FEB8D4D3-0B28-48AA-9560-D8609A28FD9B}" type="pres">
      <dgm:prSet presAssocID="{5976D88E-5E23-42A6-8607-A198CAE2F8D5}" presName="tx2" presStyleLbl="revTx" presStyleIdx="1" presStyleCnt="4"/>
      <dgm:spPr/>
      <dgm:t>
        <a:bodyPr/>
        <a:lstStyle/>
        <a:p>
          <a:endParaRPr lang="es-EC"/>
        </a:p>
      </dgm:t>
    </dgm:pt>
    <dgm:pt modelId="{A3D93124-E920-4614-A65D-C05C4C88A089}" type="pres">
      <dgm:prSet presAssocID="{5976D88E-5E23-42A6-8607-A198CAE2F8D5}" presName="vert2" presStyleCnt="0"/>
      <dgm:spPr/>
    </dgm:pt>
    <dgm:pt modelId="{D9CCEE34-9B6B-4E44-868D-7DDFE331C48B}" type="pres">
      <dgm:prSet presAssocID="{5976D88E-5E23-42A6-8607-A198CAE2F8D5}" presName="thinLine2b" presStyleLbl="callout" presStyleIdx="0" presStyleCnt="3"/>
      <dgm:spPr/>
    </dgm:pt>
    <dgm:pt modelId="{AA4C48B9-EF7A-4163-9541-FB0CE0970FDA}" type="pres">
      <dgm:prSet presAssocID="{5976D88E-5E23-42A6-8607-A198CAE2F8D5}" presName="vertSpace2b" presStyleCnt="0"/>
      <dgm:spPr/>
    </dgm:pt>
    <dgm:pt modelId="{87D0AC2A-5400-405B-BB71-B6CB87ABB4AD}" type="pres">
      <dgm:prSet presAssocID="{210D7458-8C24-4AD7-AC72-F15583560F8F}" presName="horz2" presStyleCnt="0"/>
      <dgm:spPr/>
    </dgm:pt>
    <dgm:pt modelId="{F33F2B5C-A8BA-4CF4-B63D-D7DE6B30ED54}" type="pres">
      <dgm:prSet presAssocID="{210D7458-8C24-4AD7-AC72-F15583560F8F}" presName="horzSpace2" presStyleCnt="0"/>
      <dgm:spPr/>
    </dgm:pt>
    <dgm:pt modelId="{5B816F55-FB15-4DF9-9760-1BD79DD936E9}" type="pres">
      <dgm:prSet presAssocID="{210D7458-8C24-4AD7-AC72-F15583560F8F}" presName="tx2" presStyleLbl="revTx" presStyleIdx="2" presStyleCnt="4"/>
      <dgm:spPr/>
      <dgm:t>
        <a:bodyPr/>
        <a:lstStyle/>
        <a:p>
          <a:endParaRPr lang="es-EC"/>
        </a:p>
      </dgm:t>
    </dgm:pt>
    <dgm:pt modelId="{8E291E0E-1877-41F5-AF9D-BA0D5A35A63D}" type="pres">
      <dgm:prSet presAssocID="{210D7458-8C24-4AD7-AC72-F15583560F8F}" presName="vert2" presStyleCnt="0"/>
      <dgm:spPr/>
    </dgm:pt>
    <dgm:pt modelId="{B6E81EB2-E217-48C0-9EEA-47D4DB78A17D}" type="pres">
      <dgm:prSet presAssocID="{210D7458-8C24-4AD7-AC72-F15583560F8F}" presName="thinLine2b" presStyleLbl="callout" presStyleIdx="1" presStyleCnt="3"/>
      <dgm:spPr/>
    </dgm:pt>
    <dgm:pt modelId="{650E5466-8A93-43C4-9EA6-A4DCF149FE06}" type="pres">
      <dgm:prSet presAssocID="{210D7458-8C24-4AD7-AC72-F15583560F8F}" presName="vertSpace2b" presStyleCnt="0"/>
      <dgm:spPr/>
    </dgm:pt>
    <dgm:pt modelId="{6A686DFB-CA21-404E-8FDE-A8B8932EA6B8}" type="pres">
      <dgm:prSet presAssocID="{B170B80C-260E-48FC-A52A-62EAB680D473}" presName="horz2" presStyleCnt="0"/>
      <dgm:spPr/>
    </dgm:pt>
    <dgm:pt modelId="{EF12A1F3-5267-43FD-A962-096CBF2967E4}" type="pres">
      <dgm:prSet presAssocID="{B170B80C-260E-48FC-A52A-62EAB680D473}" presName="horzSpace2" presStyleCnt="0"/>
      <dgm:spPr/>
    </dgm:pt>
    <dgm:pt modelId="{78531682-D33C-4607-9F39-71E677193926}" type="pres">
      <dgm:prSet presAssocID="{B170B80C-260E-48FC-A52A-62EAB680D473}" presName="tx2" presStyleLbl="revTx" presStyleIdx="3" presStyleCnt="4"/>
      <dgm:spPr/>
      <dgm:t>
        <a:bodyPr/>
        <a:lstStyle/>
        <a:p>
          <a:endParaRPr lang="es-EC"/>
        </a:p>
      </dgm:t>
    </dgm:pt>
    <dgm:pt modelId="{59D950CE-76F2-4052-B933-C304A8CD3356}" type="pres">
      <dgm:prSet presAssocID="{B170B80C-260E-48FC-A52A-62EAB680D473}" presName="vert2" presStyleCnt="0"/>
      <dgm:spPr/>
    </dgm:pt>
    <dgm:pt modelId="{DFC34C12-D107-4F04-9DD3-B8A1917D7D3D}" type="pres">
      <dgm:prSet presAssocID="{B170B80C-260E-48FC-A52A-62EAB680D473}" presName="thinLine2b" presStyleLbl="callout" presStyleIdx="2" presStyleCnt="3"/>
      <dgm:spPr/>
    </dgm:pt>
    <dgm:pt modelId="{31651CA6-E2EF-4CCC-B769-9A28A43AC3EF}" type="pres">
      <dgm:prSet presAssocID="{B170B80C-260E-48FC-A52A-62EAB680D473}" presName="vertSpace2b" presStyleCnt="0"/>
      <dgm:spPr/>
    </dgm:pt>
  </dgm:ptLst>
  <dgm:cxnLst>
    <dgm:cxn modelId="{CDE11284-57D1-47D5-8C84-47A98F4A3A7C}" srcId="{3CC3C2B2-8E94-4A18-B4E5-B4DDE25B3E3F}" destId="{B170B80C-260E-48FC-A52A-62EAB680D473}" srcOrd="2" destOrd="0" parTransId="{220290F6-FCAA-4F52-AFD9-F547EF276CDB}" sibTransId="{12EB0E3D-118D-4CCC-8139-EF2CD3203025}"/>
    <dgm:cxn modelId="{8BE33B18-9823-4086-9E46-A2BA160B71BA}" srcId="{3CC3C2B2-8E94-4A18-B4E5-B4DDE25B3E3F}" destId="{210D7458-8C24-4AD7-AC72-F15583560F8F}" srcOrd="1" destOrd="0" parTransId="{BFF1E472-914F-4AAC-A425-CCDEDC23D239}" sibTransId="{B074554E-89C8-488E-9931-0A84B3046C56}"/>
    <dgm:cxn modelId="{93B7A587-5D71-4A44-8725-53194741F608}" srcId="{76FE5E08-E1B8-4DEE-85BF-16DE82604DFD}" destId="{3CC3C2B2-8E94-4A18-B4E5-B4DDE25B3E3F}" srcOrd="0" destOrd="0" parTransId="{4FAA93AE-E6DA-4C9E-8211-41465AF4E18E}" sibTransId="{975F1459-0E9D-42B5-9FBD-4699FD99603D}"/>
    <dgm:cxn modelId="{6575E0C1-8A3B-4F80-BEF3-5623E227273A}" type="presOf" srcId="{76FE5E08-E1B8-4DEE-85BF-16DE82604DFD}" destId="{92B11093-A374-4892-9E38-12A3E44C0F8D}" srcOrd="0" destOrd="0" presId="urn:microsoft.com/office/officeart/2008/layout/LinedList"/>
    <dgm:cxn modelId="{C4253E10-27C6-45E6-8B67-EA597AC7273C}" type="presOf" srcId="{B170B80C-260E-48FC-A52A-62EAB680D473}" destId="{78531682-D33C-4607-9F39-71E677193926}" srcOrd="0" destOrd="0" presId="urn:microsoft.com/office/officeart/2008/layout/LinedList"/>
    <dgm:cxn modelId="{4B1EB8E1-A1ED-4EE2-8FC6-A3F9594A340A}" type="presOf" srcId="{5976D88E-5E23-42A6-8607-A198CAE2F8D5}" destId="{FEB8D4D3-0B28-48AA-9560-D8609A28FD9B}" srcOrd="0" destOrd="0" presId="urn:microsoft.com/office/officeart/2008/layout/LinedList"/>
    <dgm:cxn modelId="{00AB15C7-AD26-486D-8E30-D99EEE9473AE}" srcId="{3CC3C2B2-8E94-4A18-B4E5-B4DDE25B3E3F}" destId="{5976D88E-5E23-42A6-8607-A198CAE2F8D5}" srcOrd="0" destOrd="0" parTransId="{BCC173BF-2801-40F7-9178-7615CFE0D63E}" sibTransId="{5B79E4BC-370A-440E-AF9E-643406D7AF14}"/>
    <dgm:cxn modelId="{EC125857-EB7F-45A1-ABD3-497028A0CF45}" type="presOf" srcId="{210D7458-8C24-4AD7-AC72-F15583560F8F}" destId="{5B816F55-FB15-4DF9-9760-1BD79DD936E9}" srcOrd="0" destOrd="0" presId="urn:microsoft.com/office/officeart/2008/layout/LinedList"/>
    <dgm:cxn modelId="{0D31B8B2-223C-48E2-AA32-B26425AAD71F}" type="presOf" srcId="{3CC3C2B2-8E94-4A18-B4E5-B4DDE25B3E3F}" destId="{128B124F-8045-4B9C-918C-21D5ECDB608F}" srcOrd="0" destOrd="0" presId="urn:microsoft.com/office/officeart/2008/layout/LinedList"/>
    <dgm:cxn modelId="{92EA00CC-2980-4B62-879F-A52862B69424}" type="presParOf" srcId="{92B11093-A374-4892-9E38-12A3E44C0F8D}" destId="{10E6B289-3A8E-4770-9E6A-34C1D4DC161A}" srcOrd="0" destOrd="0" presId="urn:microsoft.com/office/officeart/2008/layout/LinedList"/>
    <dgm:cxn modelId="{7522BC5B-2F4C-4329-AAA1-EBE5E7E1F0F3}" type="presParOf" srcId="{92B11093-A374-4892-9E38-12A3E44C0F8D}" destId="{D4BB3AE7-B94B-4956-9846-B040F8E21603}" srcOrd="1" destOrd="0" presId="urn:microsoft.com/office/officeart/2008/layout/LinedList"/>
    <dgm:cxn modelId="{5670C30A-EA23-4553-8293-986C7C439DDC}" type="presParOf" srcId="{D4BB3AE7-B94B-4956-9846-B040F8E21603}" destId="{128B124F-8045-4B9C-918C-21D5ECDB608F}" srcOrd="0" destOrd="0" presId="urn:microsoft.com/office/officeart/2008/layout/LinedList"/>
    <dgm:cxn modelId="{A9D3A4C3-A40B-453F-A0F9-78704D1B0359}" type="presParOf" srcId="{D4BB3AE7-B94B-4956-9846-B040F8E21603}" destId="{61FD60B9-E534-41BD-807A-ADCC817038A3}" srcOrd="1" destOrd="0" presId="urn:microsoft.com/office/officeart/2008/layout/LinedList"/>
    <dgm:cxn modelId="{4D1304EF-BDAB-4776-AEFC-0B3D587AA274}" type="presParOf" srcId="{61FD60B9-E534-41BD-807A-ADCC817038A3}" destId="{53CA0EAA-CC7A-4106-88BF-D219BD599FF2}" srcOrd="0" destOrd="0" presId="urn:microsoft.com/office/officeart/2008/layout/LinedList"/>
    <dgm:cxn modelId="{B8D1E5FD-F33A-411B-8036-6C97C7F859C3}" type="presParOf" srcId="{61FD60B9-E534-41BD-807A-ADCC817038A3}" destId="{CD9A807E-FA74-411C-91A2-04C7FA912DCB}" srcOrd="1" destOrd="0" presId="urn:microsoft.com/office/officeart/2008/layout/LinedList"/>
    <dgm:cxn modelId="{F3AB32DC-E8D2-4BB4-B1A1-9056F5BF9F89}" type="presParOf" srcId="{CD9A807E-FA74-411C-91A2-04C7FA912DCB}" destId="{B72C596D-93BA-40E7-9630-150BF7EAF4A6}" srcOrd="0" destOrd="0" presId="urn:microsoft.com/office/officeart/2008/layout/LinedList"/>
    <dgm:cxn modelId="{EF5A4D88-1CAF-4860-8D62-253C6C6EB06A}" type="presParOf" srcId="{CD9A807E-FA74-411C-91A2-04C7FA912DCB}" destId="{FEB8D4D3-0B28-48AA-9560-D8609A28FD9B}" srcOrd="1" destOrd="0" presId="urn:microsoft.com/office/officeart/2008/layout/LinedList"/>
    <dgm:cxn modelId="{419D4D92-7F7D-457A-9C24-F6CFDAF1962F}" type="presParOf" srcId="{CD9A807E-FA74-411C-91A2-04C7FA912DCB}" destId="{A3D93124-E920-4614-A65D-C05C4C88A089}" srcOrd="2" destOrd="0" presId="urn:microsoft.com/office/officeart/2008/layout/LinedList"/>
    <dgm:cxn modelId="{C2B9E4FD-9A06-4852-A9E8-055FC3BFEAB8}" type="presParOf" srcId="{61FD60B9-E534-41BD-807A-ADCC817038A3}" destId="{D9CCEE34-9B6B-4E44-868D-7DDFE331C48B}" srcOrd="2" destOrd="0" presId="urn:microsoft.com/office/officeart/2008/layout/LinedList"/>
    <dgm:cxn modelId="{CEBA003D-0FCD-4256-9236-DE9A9F04DF38}" type="presParOf" srcId="{61FD60B9-E534-41BD-807A-ADCC817038A3}" destId="{AA4C48B9-EF7A-4163-9541-FB0CE0970FDA}" srcOrd="3" destOrd="0" presId="urn:microsoft.com/office/officeart/2008/layout/LinedList"/>
    <dgm:cxn modelId="{E3728D55-FD0F-44DF-A5B1-4F47E2E4C82D}" type="presParOf" srcId="{61FD60B9-E534-41BD-807A-ADCC817038A3}" destId="{87D0AC2A-5400-405B-BB71-B6CB87ABB4AD}" srcOrd="4" destOrd="0" presId="urn:microsoft.com/office/officeart/2008/layout/LinedList"/>
    <dgm:cxn modelId="{35F4D054-4D81-4260-A5E9-B38E1D22A0EE}" type="presParOf" srcId="{87D0AC2A-5400-405B-BB71-B6CB87ABB4AD}" destId="{F33F2B5C-A8BA-4CF4-B63D-D7DE6B30ED54}" srcOrd="0" destOrd="0" presId="urn:microsoft.com/office/officeart/2008/layout/LinedList"/>
    <dgm:cxn modelId="{D0D6CFBC-3A5C-4D50-AC5E-A36C46FB34D5}" type="presParOf" srcId="{87D0AC2A-5400-405B-BB71-B6CB87ABB4AD}" destId="{5B816F55-FB15-4DF9-9760-1BD79DD936E9}" srcOrd="1" destOrd="0" presId="urn:microsoft.com/office/officeart/2008/layout/LinedList"/>
    <dgm:cxn modelId="{BFFA945B-FFB8-4CF4-9240-36AD72F4CB1E}" type="presParOf" srcId="{87D0AC2A-5400-405B-BB71-B6CB87ABB4AD}" destId="{8E291E0E-1877-41F5-AF9D-BA0D5A35A63D}" srcOrd="2" destOrd="0" presId="urn:microsoft.com/office/officeart/2008/layout/LinedList"/>
    <dgm:cxn modelId="{4DE333F4-F43E-4438-987B-131F4B464A02}" type="presParOf" srcId="{61FD60B9-E534-41BD-807A-ADCC817038A3}" destId="{B6E81EB2-E217-48C0-9EEA-47D4DB78A17D}" srcOrd="5" destOrd="0" presId="urn:microsoft.com/office/officeart/2008/layout/LinedList"/>
    <dgm:cxn modelId="{2D972D79-36E2-46C7-97F3-10CA8AF26D64}" type="presParOf" srcId="{61FD60B9-E534-41BD-807A-ADCC817038A3}" destId="{650E5466-8A93-43C4-9EA6-A4DCF149FE06}" srcOrd="6" destOrd="0" presId="urn:microsoft.com/office/officeart/2008/layout/LinedList"/>
    <dgm:cxn modelId="{1B55D353-DDE7-448E-BCF3-53C9B2D05747}" type="presParOf" srcId="{61FD60B9-E534-41BD-807A-ADCC817038A3}" destId="{6A686DFB-CA21-404E-8FDE-A8B8932EA6B8}" srcOrd="7" destOrd="0" presId="urn:microsoft.com/office/officeart/2008/layout/LinedList"/>
    <dgm:cxn modelId="{FD03F33E-5F60-47E5-A6F0-3DB70A62FF6E}" type="presParOf" srcId="{6A686DFB-CA21-404E-8FDE-A8B8932EA6B8}" destId="{EF12A1F3-5267-43FD-A962-096CBF2967E4}" srcOrd="0" destOrd="0" presId="urn:microsoft.com/office/officeart/2008/layout/LinedList"/>
    <dgm:cxn modelId="{AD209147-DB79-4B0B-A10D-F4A489144C91}" type="presParOf" srcId="{6A686DFB-CA21-404E-8FDE-A8B8932EA6B8}" destId="{78531682-D33C-4607-9F39-71E677193926}" srcOrd="1" destOrd="0" presId="urn:microsoft.com/office/officeart/2008/layout/LinedList"/>
    <dgm:cxn modelId="{147EFB9D-B108-4424-828D-200D21FC05BB}" type="presParOf" srcId="{6A686DFB-CA21-404E-8FDE-A8B8932EA6B8}" destId="{59D950CE-76F2-4052-B933-C304A8CD3356}" srcOrd="2" destOrd="0" presId="urn:microsoft.com/office/officeart/2008/layout/LinedList"/>
    <dgm:cxn modelId="{A52A6BE2-9AE4-4856-9358-F422792E6A11}" type="presParOf" srcId="{61FD60B9-E534-41BD-807A-ADCC817038A3}" destId="{DFC34C12-D107-4F04-9DD3-B8A1917D7D3D}" srcOrd="8" destOrd="0" presId="urn:microsoft.com/office/officeart/2008/layout/LinedList"/>
    <dgm:cxn modelId="{5677E7F2-C8AA-4903-BBB0-B8C0C7F6A21E}" type="presParOf" srcId="{61FD60B9-E534-41BD-807A-ADCC817038A3}" destId="{31651CA6-E2EF-4CCC-B769-9A28A43AC3E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6B289-3A8E-4770-9E6A-34C1D4DC161A}">
      <dsp:nvSpPr>
        <dsp:cNvPr id="0" name=""/>
        <dsp:cNvSpPr/>
      </dsp:nvSpPr>
      <dsp:spPr>
        <a:xfrm>
          <a:off x="0" y="0"/>
          <a:ext cx="107857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B124F-8045-4B9C-918C-21D5ECDB608F}">
      <dsp:nvSpPr>
        <dsp:cNvPr id="0" name=""/>
        <dsp:cNvSpPr/>
      </dsp:nvSpPr>
      <dsp:spPr>
        <a:xfrm>
          <a:off x="0" y="0"/>
          <a:ext cx="2157159" cy="4757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6500" b="1" kern="1200" dirty="0"/>
        </a:p>
      </dsp:txBody>
      <dsp:txXfrm>
        <a:off x="0" y="0"/>
        <a:ext cx="2157159" cy="4757529"/>
      </dsp:txXfrm>
    </dsp:sp>
    <dsp:sp modelId="{FEB8D4D3-0B28-48AA-9560-D8609A28FD9B}">
      <dsp:nvSpPr>
        <dsp:cNvPr id="0" name=""/>
        <dsp:cNvSpPr/>
      </dsp:nvSpPr>
      <dsp:spPr>
        <a:xfrm>
          <a:off x="2318946" y="74336"/>
          <a:ext cx="8466849" cy="1486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/>
            <a:t>La prueba de ruta básica es un método de prueba de caja blanca, que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/>
            <a:t>inicialmente propuso Tom </a:t>
          </a:r>
          <a:r>
            <a:rPr lang="es-CO" sz="2100" kern="1200" dirty="0" err="1"/>
            <a:t>McCabe</a:t>
          </a:r>
          <a:r>
            <a:rPr lang="es-CO" sz="2100" kern="1200" dirty="0"/>
            <a:t>.</a:t>
          </a:r>
        </a:p>
      </dsp:txBody>
      <dsp:txXfrm>
        <a:off x="2318946" y="74336"/>
        <a:ext cx="8466849" cy="1486727"/>
      </dsp:txXfrm>
    </dsp:sp>
    <dsp:sp modelId="{D9CCEE34-9B6B-4E44-868D-7DDFE331C48B}">
      <dsp:nvSpPr>
        <dsp:cNvPr id="0" name=""/>
        <dsp:cNvSpPr/>
      </dsp:nvSpPr>
      <dsp:spPr>
        <a:xfrm>
          <a:off x="2157159" y="1561064"/>
          <a:ext cx="86286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16F55-FB15-4DF9-9760-1BD79DD936E9}">
      <dsp:nvSpPr>
        <dsp:cNvPr id="0" name=""/>
        <dsp:cNvSpPr/>
      </dsp:nvSpPr>
      <dsp:spPr>
        <a:xfrm>
          <a:off x="2318946" y="1635400"/>
          <a:ext cx="8466849" cy="1486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/>
            <a:t>Este tipo de pruebas se basa en diseñar un caso de prueba por cada camino independiente del programa.</a:t>
          </a:r>
        </a:p>
      </dsp:txBody>
      <dsp:txXfrm>
        <a:off x="2318946" y="1635400"/>
        <a:ext cx="8466849" cy="1486727"/>
      </dsp:txXfrm>
    </dsp:sp>
    <dsp:sp modelId="{B6E81EB2-E217-48C0-9EEA-47D4DB78A17D}">
      <dsp:nvSpPr>
        <dsp:cNvPr id="0" name=""/>
        <dsp:cNvSpPr/>
      </dsp:nvSpPr>
      <dsp:spPr>
        <a:xfrm>
          <a:off x="2157159" y="3122128"/>
          <a:ext cx="86286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31682-D33C-4607-9F39-71E677193926}">
      <dsp:nvSpPr>
        <dsp:cNvPr id="0" name=""/>
        <dsp:cNvSpPr/>
      </dsp:nvSpPr>
      <dsp:spPr>
        <a:xfrm>
          <a:off x="2318946" y="3196464"/>
          <a:ext cx="8466849" cy="1486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/>
            <a:t>Para aplicar las pruebas de ruta básica hay que conocer la representación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/>
            <a:t>que se conoce como grafo de flujo y las rutas de programa independiente</a:t>
          </a:r>
        </a:p>
      </dsp:txBody>
      <dsp:txXfrm>
        <a:off x="2318946" y="3196464"/>
        <a:ext cx="8466849" cy="1486727"/>
      </dsp:txXfrm>
    </dsp:sp>
    <dsp:sp modelId="{DFC34C12-D107-4F04-9DD3-B8A1917D7D3D}">
      <dsp:nvSpPr>
        <dsp:cNvPr id="0" name=""/>
        <dsp:cNvSpPr/>
      </dsp:nvSpPr>
      <dsp:spPr>
        <a:xfrm>
          <a:off x="2157159" y="4683192"/>
          <a:ext cx="86286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91816-14FC-4C12-92E8-AC7A6CBB3372}" type="datetimeFigureOut">
              <a:rPr lang="es-CO" smtClean="0"/>
              <a:t>28/09/2020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7372A-EC8B-4E6C-977F-7882950BFD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794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3716F0-385D-4F6E-BE54-A09D410D24C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354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A6CDF-53F2-4959-B4FB-6737A8CB37FB}" type="slidenum">
              <a:rPr lang="es-EC" smtClean="0"/>
              <a:t>13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4553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C" dirty="0"/>
          </a:p>
          <a:p>
            <a:endParaRPr lang="es-EC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4E8B6-6104-41B3-AB51-ECAA87785243}" type="slidenum">
              <a:rPr lang="es-EC" smtClean="0"/>
              <a:t>16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4939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44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56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6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104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3470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120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6685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91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ángulo isósceles 5"/>
          <p:cNvSpPr/>
          <p:nvPr/>
        </p:nvSpPr>
        <p:spPr>
          <a:xfrm>
            <a:off x="-1607" y="-1115"/>
            <a:ext cx="12193578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62" name="Rectángulo 61"/>
          <p:cNvSpPr/>
          <p:nvPr/>
        </p:nvSpPr>
        <p:spPr bwMode="hidden">
          <a:xfrm>
            <a:off x="1" y="1905001"/>
            <a:ext cx="12192000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>
              <a:lnSpc>
                <a:spcPct val="90000"/>
              </a:lnSpc>
            </a:pPr>
            <a:endParaRPr lang="es-ES" sz="3200" noProof="0" dirty="0">
              <a:solidFill>
                <a:schemeClr val="tx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1" y="1905002"/>
            <a:ext cx="9753600" cy="2147926"/>
          </a:xfrm>
        </p:spPr>
        <p:txBody>
          <a:bodyPr rtlCol="0" anchor="ctr">
            <a:normAutofit/>
          </a:bodyPr>
          <a:lstStyle>
            <a:lvl1pPr algn="ctr" rtl="0">
              <a:defRPr sz="4400" cap="all" normalizeH="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9201" y="4140200"/>
            <a:ext cx="9753600" cy="10160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5588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MX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245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ángulo isósceles 5"/>
          <p:cNvSpPr/>
          <p:nvPr/>
        </p:nvSpPr>
        <p:spPr>
          <a:xfrm>
            <a:off x="-1607" y="-1115"/>
            <a:ext cx="12193578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1" y="1524001"/>
            <a:ext cx="9753600" cy="1992597"/>
          </a:xfrm>
        </p:spPr>
        <p:txBody>
          <a:bodyPr rtlCol="0" anchor="b" anchorCtr="0">
            <a:noAutofit/>
          </a:bodyPr>
          <a:lstStyle>
            <a:lvl1pPr algn="ctr" rtl="0">
              <a:defRPr sz="4400" b="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9201" y="3632200"/>
            <a:ext cx="9753600" cy="1016000"/>
          </a:xfrm>
        </p:spPr>
        <p:txBody>
          <a:bodyPr rtlCol="0" anchor="t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MX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260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372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4400" y="1803401"/>
            <a:ext cx="4978400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marL="2669581" algn="l" rtl="0">
              <a:defRPr sz="1400"/>
            </a:lvl7pPr>
            <a:lvl8pPr marL="2669581" algn="l" rtl="0">
              <a:defRPr sz="1400"/>
            </a:lvl8pPr>
            <a:lvl9pPr marL="2669581" algn="l" rtl="0">
              <a:defRPr sz="14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99200" y="1803401"/>
            <a:ext cx="4978400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marL="2669581" algn="l" rtl="0">
              <a:defRPr sz="1400" baseline="0"/>
            </a:lvl6pPr>
            <a:lvl7pPr marL="2669581" algn="l" rtl="0">
              <a:defRPr sz="1400" baseline="0"/>
            </a:lvl7pPr>
            <a:lvl8pPr marL="2669581" algn="l" rtl="0">
              <a:defRPr sz="1400" baseline="0"/>
            </a:lvl8pPr>
            <a:lvl9pPr marL="2669581" algn="l" rtl="0">
              <a:defRPr sz="1400" baseline="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MX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371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14400" y="1803400"/>
            <a:ext cx="4978400" cy="914400"/>
          </a:xfrm>
        </p:spPr>
        <p:txBody>
          <a:bodyPr rtlCol="0" anchor="ctr">
            <a:noAutofit/>
          </a:bodyPr>
          <a:lstStyle>
            <a:lvl1pPr marL="0" indent="0" algn="l" rtl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914400" y="2717800"/>
            <a:ext cx="4978400" cy="3556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marL="2669581" algn="l" rtl="0">
              <a:defRPr sz="1400"/>
            </a:lvl6pPr>
            <a:lvl7pPr marL="2669581" algn="l" rtl="0">
              <a:defRPr sz="1400"/>
            </a:lvl7pPr>
            <a:lvl8pPr marL="2669581" algn="l" rtl="0">
              <a:defRPr sz="1400"/>
            </a:lvl8pPr>
            <a:lvl9pPr marL="2669581" algn="l" rtl="0">
              <a:defRPr sz="14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99200" y="1803400"/>
            <a:ext cx="4978400" cy="914400"/>
          </a:xfrm>
        </p:spPr>
        <p:txBody>
          <a:bodyPr rtlCol="0" anchor="ctr">
            <a:noAutofit/>
          </a:bodyPr>
          <a:lstStyle>
            <a:lvl1pPr marL="0" indent="0" algn="l" rtl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99200" y="2717800"/>
            <a:ext cx="4978400" cy="3556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marL="2669581" algn="l" rtl="0">
              <a:defRPr sz="1400"/>
            </a:lvl6pPr>
            <a:lvl7pPr marL="2669581" algn="l" rtl="0">
              <a:defRPr sz="1400"/>
            </a:lvl7pPr>
            <a:lvl8pPr marL="2669581" algn="l" rtl="0">
              <a:defRPr sz="1400" baseline="0"/>
            </a:lvl8pPr>
            <a:lvl9pPr marL="2669581" algn="l" rtl="0">
              <a:defRPr sz="1400" baseline="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MX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51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MX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215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4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3200" y="482600"/>
            <a:ext cx="3962400" cy="1422400"/>
          </a:xfrm>
        </p:spPr>
        <p:txBody>
          <a:bodyPr rtlCol="0" anchor="b">
            <a:noAutofit/>
          </a:bodyPr>
          <a:lstStyle>
            <a:lvl1pPr algn="l" rtl="0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20" name="Rectángulo 19"/>
          <p:cNvSpPr/>
          <p:nvPr/>
        </p:nvSpPr>
        <p:spPr>
          <a:xfrm>
            <a:off x="0" y="-1115"/>
            <a:ext cx="7620000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 bwMode="white">
          <a:xfrm>
            <a:off x="508000" y="482601"/>
            <a:ext cx="6604000" cy="5842001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823200" y="2108200"/>
            <a:ext cx="3962400" cy="4267200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7991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ángulo isósceles 5"/>
          <p:cNvSpPr/>
          <p:nvPr/>
        </p:nvSpPr>
        <p:spPr>
          <a:xfrm>
            <a:off x="-1607" y="-1115"/>
            <a:ext cx="12193578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1" y="1905000"/>
            <a:ext cx="5181600" cy="1727200"/>
          </a:xfrm>
        </p:spPr>
        <p:txBody>
          <a:bodyPr rtlCol="0" anchor="b" anchorCtr="0">
            <a:normAutofit/>
          </a:bodyPr>
          <a:lstStyle>
            <a:lvl1pPr algn="l" rtl="0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0" y="-1115"/>
            <a:ext cx="6095181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&#10;"/>
          <p:cNvSpPr>
            <a:spLocks noGrp="1"/>
          </p:cNvSpPr>
          <p:nvPr>
            <p:ph type="pic" idx="1"/>
          </p:nvPr>
        </p:nvSpPr>
        <p:spPr>
          <a:xfrm>
            <a:off x="508002" y="482601"/>
            <a:ext cx="5079182" cy="5862706"/>
          </a:xfrm>
          <a:noFill/>
          <a:ln w="952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 rtl="0">
              <a:buNone/>
              <a:defRPr sz="27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400801" y="3733800"/>
            <a:ext cx="5181600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332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alternativ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3200" y="482600"/>
            <a:ext cx="3962400" cy="1422400"/>
          </a:xfrm>
        </p:spPr>
        <p:txBody>
          <a:bodyPr rtlCol="0" anchor="b" anchorCtr="0">
            <a:noAutofit/>
          </a:bodyPr>
          <a:lstStyle>
            <a:lvl1pPr algn="l" rtl="0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Rectángulo 8" descr="&#10;"/>
          <p:cNvSpPr/>
          <p:nvPr/>
        </p:nvSpPr>
        <p:spPr>
          <a:xfrm>
            <a:off x="0" y="-1115"/>
            <a:ext cx="7620000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sz="1800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&#10;"/>
          <p:cNvSpPr>
            <a:spLocks noGrp="1"/>
          </p:cNvSpPr>
          <p:nvPr>
            <p:ph type="pic" idx="1"/>
          </p:nvPr>
        </p:nvSpPr>
        <p:spPr>
          <a:xfrm>
            <a:off x="508001" y="482601"/>
            <a:ext cx="6604001" cy="5842001"/>
          </a:xfrm>
          <a:noFill/>
          <a:ln w="952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 rtl="0">
              <a:buNone/>
              <a:defRPr sz="27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823200" y="2108200"/>
            <a:ext cx="3962400" cy="426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6847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marL="2669581" algn="l" rtl="0">
              <a:defRPr baseline="0"/>
            </a:lvl6pPr>
            <a:lvl7pPr marL="2669581" algn="l" rtl="0">
              <a:defRPr baseline="0"/>
            </a:lvl7pPr>
            <a:lvl8pPr marL="2669581" algn="l" rtl="0">
              <a:defRPr baseline="0"/>
            </a:lvl8pPr>
            <a:lvl9pPr marL="2669581" algn="l" rtl="0">
              <a:defRPr baseline="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MX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24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042658" y="482600"/>
            <a:ext cx="1844462" cy="57912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914401" y="482600"/>
            <a:ext cx="9042400" cy="5791201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MX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52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5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42729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51262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69890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96289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6085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2598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3761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1212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19046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6901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251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74095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54774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4076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746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71929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76679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20898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470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72346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2347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204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73010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7701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778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4427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2840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3204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33196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6845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2312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3894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148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345746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498305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1651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0234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24063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s-MX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984650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90896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9425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09142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96949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073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23152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70609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637550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8984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126993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90276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621039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406025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738860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15911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25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089663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598939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377325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292004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660988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439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465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289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914401" y="482600"/>
            <a:ext cx="10363200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14401" y="1803401"/>
            <a:ext cx="103632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4401" y="6375400"/>
            <a:ext cx="741680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737600" y="6375400"/>
            <a:ext cx="142240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444480" y="6375400"/>
            <a:ext cx="83312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100">
                <a:solidFill>
                  <a:schemeClr val="tx1"/>
                </a:solidFill>
              </a:defRPr>
            </a:lvl1pPr>
          </a:lstStyle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9984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6734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654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4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ED6D569-E0C2-4FDC-B9B0-BD7A799A6EF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BE9148A-E3FE-40A6-845D-D2A5A43D21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9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080" y="4225030"/>
            <a:ext cx="5497901" cy="2675093"/>
          </a:xfrm>
        </p:spPr>
        <p:txBody>
          <a:bodyPr rtlCol="0">
            <a:noAutofit/>
          </a:bodyPr>
          <a:lstStyle/>
          <a:p>
            <a:pPr algn="l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CARRERA: </a:t>
            </a:r>
          </a:p>
          <a:p>
            <a:pPr algn="l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DE SOFTWARE</a:t>
            </a:r>
            <a:b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CURSO:</a:t>
            </a:r>
          </a:p>
          <a:p>
            <a:pPr algn="l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TO</a:t>
            </a:r>
          </a:p>
          <a:p>
            <a:pPr algn="l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DOCENTE: </a:t>
            </a:r>
          </a:p>
          <a:p>
            <a:pPr algn="l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ING FLOR PARRALES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819955" y="4225029"/>
            <a:ext cx="5465509" cy="230870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INTEGRANTES:</a:t>
            </a:r>
            <a:r>
              <a:rPr lang="es-EC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594" indent="-228594">
              <a:buFontTx/>
              <a:buChar char="-"/>
            </a:pPr>
            <a:endParaRPr lang="es-EC" sz="1867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594" indent="-228594">
              <a:buFontTx/>
              <a:buChar char="-"/>
            </a:pPr>
            <a:r>
              <a:rPr lang="es-EC" sz="1867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DANIELA KAROLINA PINCAY LITUMA</a:t>
            </a:r>
          </a:p>
          <a:p>
            <a:pPr marL="228594" indent="-228594">
              <a:buFontTx/>
              <a:buChar char="-"/>
            </a:pPr>
            <a:r>
              <a:rPr lang="es-EC" sz="1867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OLINDA JANETH MONTAÑO BURBANO</a:t>
            </a:r>
          </a:p>
          <a:p>
            <a:pPr marL="228594" indent="-228594">
              <a:buFontTx/>
              <a:buChar char="-"/>
            </a:pPr>
            <a:r>
              <a:rPr lang="es-EC" sz="1867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CARLOS JOEL PÁEZ TIGRERO</a:t>
            </a:r>
          </a:p>
          <a:p>
            <a:pPr marL="228594" indent="-228594">
              <a:buFontTx/>
              <a:buChar char="-"/>
            </a:pPr>
            <a:r>
              <a:rPr lang="es-EC" sz="1867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JEFFERSON JOSUÉ GUZMÁN SIMISTERRA</a:t>
            </a:r>
          </a:p>
          <a:p>
            <a:endParaRPr lang="es-CO" sz="1867" b="1" dirty="0" err="1">
              <a:solidFill>
                <a:schemeClr val="bg1"/>
              </a:solidFill>
            </a:endParaRPr>
          </a:p>
        </p:txBody>
      </p:sp>
      <p:pic>
        <p:nvPicPr>
          <p:cNvPr id="16" name="Imagen 15"/>
          <p:cNvPicPr/>
          <p:nvPr/>
        </p:nvPicPr>
        <p:blipFill rotWithShape="1">
          <a:blip r:embed="rId3"/>
          <a:srcRect l="4004" t="7120" r="7828" b="71674"/>
          <a:stretch/>
        </p:blipFill>
        <p:spPr bwMode="auto">
          <a:xfrm>
            <a:off x="0" y="1"/>
            <a:ext cx="12192000" cy="15527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-179813" y="1719341"/>
            <a:ext cx="12371813" cy="2339102"/>
          </a:xfrm>
          <a:prstGeom prst="rect">
            <a:avLst/>
          </a:prstGeom>
          <a:noFill/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s-ES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Técnicas Dinámicas de Caja Blanca</a:t>
            </a:r>
          </a:p>
        </p:txBody>
      </p:sp>
    </p:spTree>
    <p:extLst>
      <p:ext uri="{BB962C8B-B14F-4D97-AF65-F5344CB8AC3E}">
        <p14:creationId xmlns:p14="http://schemas.microsoft.com/office/powerpoint/2010/main" val="31570451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2FD5D7A-EF6B-4247-AD15-A76C4C73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</a:p>
        </p:txBody>
      </p:sp>
      <p:pic>
        <p:nvPicPr>
          <p:cNvPr id="1026" name="Picture 2" descr="Lenguaje de programación - Wikipedia, la enciclopedia libre">
            <a:extLst>
              <a:ext uri="{FF2B5EF4-FFF2-40B4-BE49-F238E27FC236}">
                <a16:creationId xmlns:a16="http://schemas.microsoft.com/office/drawing/2014/main" xmlns="" id="{37A4630C-286E-42D1-8153-1425A778D9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73" y="1842752"/>
            <a:ext cx="4488936" cy="300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10FBF6D8-E236-4D8E-A03F-8A1993820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611" y="2748306"/>
            <a:ext cx="5953125" cy="34671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88D4E201-476F-4340-9CC4-D5CB97428330}"/>
              </a:ext>
            </a:extLst>
          </p:cNvPr>
          <p:cNvSpPr txBox="1">
            <a:spLocks/>
          </p:cNvSpPr>
          <p:nvPr/>
        </p:nvSpPr>
        <p:spPr>
          <a:xfrm>
            <a:off x="6417127" y="1609174"/>
            <a:ext cx="3436557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C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2</a:t>
            </a:r>
          </a:p>
        </p:txBody>
      </p:sp>
    </p:spTree>
    <p:extLst>
      <p:ext uri="{BB962C8B-B14F-4D97-AF65-F5344CB8AC3E}">
        <p14:creationId xmlns:p14="http://schemas.microsoft.com/office/powerpoint/2010/main" val="42796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2937D8-98FA-4273-9860-068E7D76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Pruebas de Ciclos o Bucles</a:t>
            </a:r>
            <a:endParaRPr lang="es-EC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crum-QA: Téc D P - Técnicas basadas en la estructura o técnicas de caja  blanca (K4).">
            <a:extLst>
              <a:ext uri="{FF2B5EF4-FFF2-40B4-BE49-F238E27FC236}">
                <a16:creationId xmlns:a16="http://schemas.microsoft.com/office/drawing/2014/main" xmlns="" id="{5BD18F29-E327-405B-ACC9-406017A34E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18" y="2681364"/>
            <a:ext cx="4007395" cy="379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0828EAF-2F52-4EE3-9299-7B8A69A3E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016" y="2681365"/>
            <a:ext cx="4176464" cy="375074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D9D5663A-47F8-46C5-AD15-55829A3C514D}"/>
              </a:ext>
            </a:extLst>
          </p:cNvPr>
          <p:cNvSpPr txBox="1">
            <a:spLocks/>
          </p:cNvSpPr>
          <p:nvPr/>
        </p:nvSpPr>
        <p:spPr>
          <a:xfrm>
            <a:off x="6094075" y="1126368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Validez de Bucles</a:t>
            </a:r>
            <a:endParaRPr lang="es-EC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68644BCD-7CBD-4F03-8D02-9B6637B600ED}"/>
              </a:ext>
            </a:extLst>
          </p:cNvPr>
          <p:cNvSpPr txBox="1">
            <a:spLocks/>
          </p:cNvSpPr>
          <p:nvPr/>
        </p:nvSpPr>
        <p:spPr>
          <a:xfrm>
            <a:off x="119337" y="10658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Técnica</a:t>
            </a:r>
            <a:r>
              <a:rPr lang="es-MX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C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11850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699F5C0-5A1D-48CB-99E4-FDC5FE23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Bucle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D090791-4F95-43F6-AC92-436E441B0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2" y="1905000"/>
            <a:ext cx="10476655" cy="4114801"/>
          </a:xfrm>
        </p:spPr>
        <p:txBody>
          <a:bodyPr/>
          <a:lstStyle/>
          <a:p>
            <a:r>
              <a:rPr lang="es-EC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Simples </a:t>
            </a:r>
            <a:r>
              <a:rPr lang="es-EC" dirty="0"/>
              <a:t>                                                                       </a:t>
            </a:r>
            <a:r>
              <a:rPr lang="es-EC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Anidados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24750E3C-5E73-4BE0-B80A-02378C392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2" y="2708920"/>
            <a:ext cx="2915817" cy="36004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9AAC54A-1EB6-40E6-A7A9-29BDD0C88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9" y="2708920"/>
            <a:ext cx="2843806" cy="36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46976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8789" y="0"/>
            <a:ext cx="10155540" cy="1220421"/>
          </a:xfrm>
        </p:spPr>
        <p:txBody>
          <a:bodyPr>
            <a:noAutofit/>
          </a:bodyPr>
          <a:lstStyle/>
          <a:p>
            <a:pPr algn="ctr"/>
            <a:r>
              <a:rPr lang="es-EC" sz="6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BUCLES CONCATENADOS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2" t="26136" r="15392" b="22889"/>
          <a:stretch/>
        </p:blipFill>
        <p:spPr bwMode="auto">
          <a:xfrm>
            <a:off x="1768839" y="2878782"/>
            <a:ext cx="7979526" cy="378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95921" y="1352281"/>
            <a:ext cx="103253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Los ciclos  concatenados se pueden enfocar como bucles simples siempre que cada ciclo sea independiente de los otros pero si dos o más ciclos que se concatenan no son independientes es decir se usa el valor del ciclo 1 como el valor inicial del ciclo 2 entonces de recomienda usar el enfoque aplicado a bucles anidados</a:t>
            </a:r>
          </a:p>
        </p:txBody>
      </p:sp>
    </p:spTree>
    <p:extLst>
      <p:ext uri="{BB962C8B-B14F-4D97-AF65-F5344CB8AC3E}">
        <p14:creationId xmlns:p14="http://schemas.microsoft.com/office/powerpoint/2010/main" val="28211974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>
                <a:solidFill>
                  <a:schemeClr val="accent1"/>
                </a:solidFill>
              </a:rPr>
              <a:t>No estructurados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2" t="31120" r="32185" b="11526"/>
          <a:stretch/>
        </p:blipFill>
        <p:spPr bwMode="auto">
          <a:xfrm>
            <a:off x="3381969" y="2118197"/>
            <a:ext cx="54006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5313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71806" y="785765"/>
            <a:ext cx="8229600" cy="1008112"/>
          </a:xfrm>
        </p:spPr>
        <p:txBody>
          <a:bodyPr>
            <a:noAutofit/>
          </a:bodyPr>
          <a:lstStyle/>
          <a:p>
            <a:r>
              <a:rPr lang="es-MX" sz="4400" b="1" dirty="0">
                <a:solidFill>
                  <a:schemeClr val="accent1"/>
                </a:solidFill>
              </a:rPr>
              <a:t>Pruebas de condición y condición múltiple</a:t>
            </a:r>
            <a:endParaRPr lang="es-EC" sz="4400" b="1" dirty="0">
              <a:solidFill>
                <a:schemeClr val="accent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5" t="41441" r="24172" b="38575"/>
          <a:stretch/>
        </p:blipFill>
        <p:spPr bwMode="auto">
          <a:xfrm>
            <a:off x="999928" y="2570753"/>
            <a:ext cx="9694054" cy="2683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721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ugc.kn3.net/i/origin/http:/omoxla.blu.livefilestore.com/y1psL0x7AQAfPK0kNXqdFlqEskS-JMow3cRZXW_kEMMTrpGF4MO5J60XLEEZkZq-VFjMAui0-maZmfvFqJiHdbJ9qYZlQv7e2Pu/cartel-besito-gracias-animado-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4593" y="851046"/>
            <a:ext cx="13126677" cy="525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6181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419" dirty="0"/>
              <a:t/>
            </a:r>
            <a:br>
              <a:rPr lang="es-419" dirty="0"/>
            </a:b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20013437">
            <a:off x="-1393508" y="2193983"/>
            <a:ext cx="14020897" cy="3313775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sp3d>
            <a:bevelT w="114300" prst="hardEdge"/>
          </a:sp3d>
        </p:spPr>
        <p:txBody>
          <a:bodyPr>
            <a:noAutofit/>
          </a:bodyPr>
          <a:lstStyle/>
          <a:p>
            <a:pPr algn="ctr"/>
            <a:r>
              <a:rPr lang="es-419" sz="66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TECNICAS DINAMICAS DE CAJA BLANCA</a:t>
            </a:r>
            <a:endParaRPr lang="es-MX" sz="6600" b="1" u="sng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QA: Pruebas para asegurar la calidad del producto software (III) - Think  Big Empres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17" y="161364"/>
            <a:ext cx="3173507" cy="19529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QA: Pruebas para asegurar la calidad del producto software (III) - Think  Big Empres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493" y="4905094"/>
            <a:ext cx="3173507" cy="19529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QA: Pruebas para asegurar la calidad del producto software (III) - Think  Big Empres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3" y="453363"/>
            <a:ext cx="2971801" cy="19511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QA: Pruebas para asegurar la calidad del producto software (III) - Think  Big Empres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576" y="5052730"/>
            <a:ext cx="3173507" cy="16576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36946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9768" y="0"/>
            <a:ext cx="8596668" cy="692331"/>
          </a:xfrm>
        </p:spPr>
        <p:txBody>
          <a:bodyPr/>
          <a:lstStyle/>
          <a:p>
            <a:pPr algn="ctr"/>
            <a:r>
              <a:rPr lang="es-MX" dirty="0"/>
              <a:t>         </a:t>
            </a:r>
            <a:r>
              <a:rPr lang="es-MX" u="dbl" dirty="0"/>
              <a:t>Técnicas Dinámicas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4088" y="1455194"/>
            <a:ext cx="8596668" cy="4971732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tipo de técnicas son las realizadas ejecutando la aplicación y son las utilizadas para el diseño de los casos de prueba. La mayoría del software puede probarse de dos maneras diferentes.</a:t>
            </a:r>
          </a:p>
          <a:p>
            <a:r>
              <a:rPr lang="es-MX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Conociendo el funcionamiento interno, podemos probar que todos los módulos encajan unos con otros, es decir, desde una visión interna. Estas pruebas son las pruebas de caja blanca.</a:t>
            </a:r>
          </a:p>
          <a:p>
            <a:endParaRPr lang="es-41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41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Participación de equivalencias o clases de equivalencias.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valores límites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Pruebas de casos de uso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Tabla de decisión o de transición de estados.</a:t>
            </a:r>
          </a:p>
          <a:p>
            <a:endParaRPr lang="es-MX" dirty="0"/>
          </a:p>
        </p:txBody>
      </p:sp>
      <p:pic>
        <p:nvPicPr>
          <p:cNvPr id="1028" name="Picture 4" descr="Resumen de Curso Pruebas de Software - ppt video online descarga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5" t="65891" r="27130" b="952"/>
          <a:stretch/>
        </p:blipFill>
        <p:spPr bwMode="auto">
          <a:xfrm>
            <a:off x="3712490" y="3437609"/>
            <a:ext cx="4415246" cy="10069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/>
          <p:nvPr/>
        </p:nvPicPr>
        <p:blipFill rotWithShape="1">
          <a:blip r:embed="rId3"/>
          <a:srcRect l="64494" t="51620" r="22607" b="28155"/>
          <a:stretch/>
        </p:blipFill>
        <p:spPr bwMode="auto">
          <a:xfrm>
            <a:off x="8127736" y="0"/>
            <a:ext cx="2057400" cy="1200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/>
          <p:cNvPicPr/>
          <p:nvPr/>
        </p:nvPicPr>
        <p:blipFill rotWithShape="1">
          <a:blip r:embed="rId3"/>
          <a:srcRect l="64494" t="51620" r="22607" b="28155"/>
          <a:stretch/>
        </p:blipFill>
        <p:spPr bwMode="auto">
          <a:xfrm>
            <a:off x="1082283" y="92256"/>
            <a:ext cx="2057400" cy="1200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15" name="Imagen 14"/>
          <p:cNvPicPr/>
          <p:nvPr/>
        </p:nvPicPr>
        <p:blipFill rotWithShape="1">
          <a:blip r:embed="rId4"/>
          <a:srcRect l="67380" t="41402" r="15818" b="37512"/>
          <a:stretch/>
        </p:blipFill>
        <p:spPr bwMode="auto">
          <a:xfrm>
            <a:off x="9156436" y="3805518"/>
            <a:ext cx="2596293" cy="27841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436786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9584" y="134394"/>
            <a:ext cx="9577009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Técnicas de Caja Blanca o (White box </a:t>
            </a:r>
            <a:r>
              <a:rPr lang="es-MX" b="1" u="db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lang="es-MX" b="1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Marcador de contenido 3" descr="CLASE # 5 TÉCNICAS DE CAJA BLANCA - PDF Free Download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7" t="51351" r="24454" b="13322"/>
          <a:stretch/>
        </p:blipFill>
        <p:spPr bwMode="auto">
          <a:xfrm>
            <a:off x="8106734" y="4607213"/>
            <a:ext cx="4202832" cy="23552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278108" y="985316"/>
            <a:ext cx="8596668" cy="49717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técnicas de evaluación dinámicas proporcionan distintos criterios para generar casos de prueba que busquen fallos en los programas. </a:t>
            </a:r>
          </a:p>
          <a:p>
            <a:pPr marL="0" indent="0" algn="just">
              <a:buNone/>
            </a:pPr>
            <a:r>
              <a:rPr lang="es-MX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Objetivo:</a:t>
            </a:r>
            <a:endParaRPr lang="es-MX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esta Técnica el enfoque es validar el flujo de nuestros datos en el código, así como procedimientos, estructuras, sentencias, estándares etc. Principalmente usada en el área de Desarrollo.</a:t>
            </a:r>
          </a:p>
          <a:p>
            <a:r>
              <a:rPr lang="es-MX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Aun software le podemos aplicar distintos niveles de pruebas: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s-MX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Unitarias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s-MX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Integrales</a:t>
            </a:r>
            <a:endParaRPr lang="es-MX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método se centra en cómo diseñar los casos de prueba </a:t>
            </a:r>
          </a:p>
          <a:p>
            <a:pPr lvl="0" algn="just">
              <a:buFont typeface="Courier New" panose="02070309020205020404" pitchFamily="49" charset="0"/>
              <a:buChar char="o"/>
            </a:pPr>
            <a:r>
              <a:rPr lang="es-MX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examina así la lógica interna del programa sin considerar los aspectos de rendimiento.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MX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objetivo de la técnica es diseñar casos de prueba para que se ejecuten</a:t>
            </a:r>
          </a:p>
          <a:p>
            <a:pPr>
              <a:buFont typeface="Courier New" panose="02070309020205020404" pitchFamily="49" charset="0"/>
              <a:buChar char="o"/>
            </a:pPr>
            <a:endParaRPr lang="es-MX" dirty="0"/>
          </a:p>
        </p:txBody>
      </p:sp>
      <p:pic>
        <p:nvPicPr>
          <p:cNvPr id="6" name="Picture 2" descr="Software QA - ¿Cuáles son los tipos de pruebas software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776" y="703937"/>
            <a:ext cx="3434790" cy="33436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8930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O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PRUEBAS DE RUTA BÁSICA.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778484"/>
              </p:ext>
            </p:extLst>
          </p:nvPr>
        </p:nvGraphicFramePr>
        <p:xfrm>
          <a:off x="1201114" y="1506332"/>
          <a:ext cx="10785796" cy="4757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6.3 CASOS DE PRUEBA CAJA BLANCA - PDF Free Download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8" t="29049" r="9093" b="21676"/>
          <a:stretch/>
        </p:blipFill>
        <p:spPr bwMode="auto">
          <a:xfrm>
            <a:off x="0" y="1930400"/>
            <a:ext cx="3445566" cy="433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36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Notación de grafo de flujo</a:t>
            </a: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l="28513" t="39699" r="28717" b="40833"/>
          <a:stretch/>
        </p:blipFill>
        <p:spPr bwMode="auto">
          <a:xfrm>
            <a:off x="819134" y="3103498"/>
            <a:ext cx="9433052" cy="31682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154954" y="2432676"/>
            <a:ext cx="9723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Esta representación se realiza a partir del PDL (</a:t>
            </a:r>
            <a:r>
              <a:rPr lang="es-CO" dirty="0" err="1"/>
              <a:t>Program</a:t>
            </a:r>
            <a:r>
              <a:rPr lang="es-CO" dirty="0"/>
              <a:t> </a:t>
            </a:r>
            <a:r>
              <a:rPr lang="es-CO" dirty="0" err="1"/>
              <a:t>Design</a:t>
            </a:r>
            <a:r>
              <a:rPr lang="es-CO" dirty="0"/>
              <a:t> </a:t>
            </a:r>
            <a:r>
              <a:rPr lang="es-CO" dirty="0" err="1"/>
              <a:t>Language</a:t>
            </a:r>
            <a:r>
              <a:rPr lang="es-CO" dirty="0"/>
              <a:t>)</a:t>
            </a:r>
          </a:p>
          <a:p>
            <a:r>
              <a:rPr lang="es-CO" dirty="0"/>
              <a:t>o pseudocódigo y es una representación de los caminos que puede tomar un</a:t>
            </a:r>
          </a:p>
          <a:p>
            <a:r>
              <a:rPr lang="es-CO" dirty="0"/>
              <a:t>programa durante su ejecución.</a:t>
            </a:r>
          </a:p>
        </p:txBody>
      </p:sp>
    </p:spTree>
    <p:extLst>
      <p:ext uri="{BB962C8B-B14F-4D97-AF65-F5344CB8AC3E}">
        <p14:creationId xmlns:p14="http://schemas.microsoft.com/office/powerpoint/2010/main" val="66508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037" t="19987" r="29176" b="37541"/>
          <a:stretch/>
        </p:blipFill>
        <p:spPr>
          <a:xfrm>
            <a:off x="1687132" y="2296118"/>
            <a:ext cx="7521262" cy="429786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133341" y="433447"/>
            <a:ext cx="82553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El diagrama de flujo mostrado no contiene condiciones compuestas en los</a:t>
            </a:r>
          </a:p>
          <a:p>
            <a:r>
              <a:rPr lang="es-CO" dirty="0">
                <a:solidFill>
                  <a:schemeClr val="bg1"/>
                </a:solidFill>
              </a:rPr>
              <a:t>diamantes de decisión. Dentro del este grafo de flujo tenemos que diferenciar tres</a:t>
            </a:r>
          </a:p>
          <a:p>
            <a:r>
              <a:rPr lang="es-CO" dirty="0">
                <a:solidFill>
                  <a:schemeClr val="bg1"/>
                </a:solidFill>
              </a:rPr>
              <a:t>partes fundamentales que son los nodos, aristas y regiones.</a:t>
            </a:r>
          </a:p>
        </p:txBody>
      </p:sp>
    </p:spTree>
    <p:extLst>
      <p:ext uri="{BB962C8B-B14F-4D97-AF65-F5344CB8AC3E}">
        <p14:creationId xmlns:p14="http://schemas.microsoft.com/office/powerpoint/2010/main" val="90722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969" t="44209" r="38129" b="24270"/>
          <a:stretch/>
        </p:blipFill>
        <p:spPr>
          <a:xfrm>
            <a:off x="1350266" y="2182253"/>
            <a:ext cx="6967470" cy="387081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056067" y="774552"/>
            <a:ext cx="96720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Cuando en las estructuras de control existen condiciones compuestas del</a:t>
            </a:r>
          </a:p>
          <a:p>
            <a:r>
              <a:rPr lang="es-CO" dirty="0">
                <a:solidFill>
                  <a:schemeClr val="bg1"/>
                </a:solidFill>
              </a:rPr>
              <a:t>tipo, AND, OR, NAND, NOR, el grafo de flujo se vuelve más complicado. En estos</a:t>
            </a:r>
          </a:p>
          <a:p>
            <a:r>
              <a:rPr lang="es-CO" dirty="0">
                <a:solidFill>
                  <a:schemeClr val="bg1"/>
                </a:solidFill>
              </a:rPr>
              <a:t>casos se crearán nodos separados para cada una de las condiciones anteriores.</a:t>
            </a:r>
          </a:p>
        </p:txBody>
      </p:sp>
    </p:spTree>
    <p:extLst>
      <p:ext uri="{BB962C8B-B14F-4D97-AF65-F5344CB8AC3E}">
        <p14:creationId xmlns:p14="http://schemas.microsoft.com/office/powerpoint/2010/main" val="353463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Complejidad </a:t>
            </a:r>
            <a:r>
              <a:rPr lang="es-ES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Ciclomática</a:t>
            </a:r>
            <a:endParaRPr lang="es-E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Marcador de contenido 1">
            <a:extLst>
              <a:ext uri="{FF2B5EF4-FFF2-40B4-BE49-F238E27FC236}">
                <a16:creationId xmlns:a16="http://schemas.microsoft.com/office/drawing/2014/main" xmlns="" id="{0B9099A4-823C-4317-9C96-43A30C956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754" y="2886338"/>
            <a:ext cx="3597524" cy="352494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A279B829-B9AF-4543-8A50-496C8DA92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526" y="2886338"/>
            <a:ext cx="4029574" cy="3524944"/>
          </a:xfrm>
          <a:prstGeom prst="rect">
            <a:avLst/>
          </a:prstGeom>
        </p:spPr>
      </p:pic>
      <p:sp>
        <p:nvSpPr>
          <p:cNvPr id="6" name="Título 12">
            <a:extLst>
              <a:ext uri="{FF2B5EF4-FFF2-40B4-BE49-F238E27FC236}">
                <a16:creationId xmlns:a16="http://schemas.microsoft.com/office/drawing/2014/main" xmlns="" id="{E65EA518-AAA4-4D2D-9817-C9EB2FB7C617}"/>
              </a:ext>
            </a:extLst>
          </p:cNvPr>
          <p:cNvSpPr txBox="1">
            <a:spLocks/>
          </p:cNvSpPr>
          <p:nvPr/>
        </p:nvSpPr>
        <p:spPr>
          <a:xfrm>
            <a:off x="5663953" y="1196752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Rutas Independiente </a:t>
            </a:r>
          </a:p>
        </p:txBody>
      </p:sp>
      <p:sp>
        <p:nvSpPr>
          <p:cNvPr id="7" name="Título 12">
            <a:extLst>
              <a:ext uri="{FF2B5EF4-FFF2-40B4-BE49-F238E27FC236}">
                <a16:creationId xmlns:a16="http://schemas.microsoft.com/office/drawing/2014/main" xmlns="" id="{50EE7F74-ECE1-4453-BE98-C2838BE5FE24}"/>
              </a:ext>
            </a:extLst>
          </p:cNvPr>
          <p:cNvSpPr txBox="1">
            <a:spLocks/>
          </p:cNvSpPr>
          <p:nvPr/>
        </p:nvSpPr>
        <p:spPr>
          <a:xfrm>
            <a:off x="-96688" y="1253074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Métrica de Software</a:t>
            </a:r>
          </a:p>
        </p:txBody>
      </p:sp>
    </p:spTree>
    <p:extLst>
      <p:ext uri="{BB962C8B-B14F-4D97-AF65-F5344CB8AC3E}">
        <p14:creationId xmlns:p14="http://schemas.microsoft.com/office/powerpoint/2010/main" val="103654046"/>
      </p:ext>
    </p:extLst>
  </p:cSld>
  <p:clrMapOvr>
    <a:masterClrMapping/>
  </p:clrMapOvr>
  <p:transition spd="slow">
    <p:fade/>
  </p:transition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empresa rojo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ombra extrema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empresa rojo" id="{ADBF7942-225B-4B28-A50D-D8728C6D45D5}" vid="{62BDD189-592E-4F9B-86AC-B5A0D7625EDB}"/>
    </a:ext>
  </a:extLst>
</a:theme>
</file>

<file path=ppt/theme/theme3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4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ppt/theme/theme5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C20BADFE-D095-436F-9677-9264042809F0}"/>
    </a:ext>
  </a:extLst>
</a:theme>
</file>

<file path=ppt/theme/theme6.xml><?xml version="1.0" encoding="utf-8"?>
<a:theme xmlns:a="http://schemas.openxmlformats.org/drawingml/2006/main" name="Sala de reuniones Ion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ala de reuniones 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533</Words>
  <Application>Microsoft Office PowerPoint</Application>
  <PresentationFormat>Personalizado</PresentationFormat>
  <Paragraphs>68</Paragraphs>
  <Slides>16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6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Faceta</vt:lpstr>
      <vt:lpstr>empresa rojo</vt:lpstr>
      <vt:lpstr>Berlín</vt:lpstr>
      <vt:lpstr>Base</vt:lpstr>
      <vt:lpstr>Savon</vt:lpstr>
      <vt:lpstr>Sala de reuniones Ion</vt:lpstr>
      <vt:lpstr>Presentación de PowerPoint</vt:lpstr>
      <vt:lpstr>  </vt:lpstr>
      <vt:lpstr>         Técnicas Dinámicas</vt:lpstr>
      <vt:lpstr>Técnicas de Caja Blanca o (White box Testing) </vt:lpstr>
      <vt:lpstr>PRUEBAS DE RUTA BÁSICA.</vt:lpstr>
      <vt:lpstr>Notación de grafo de flujo</vt:lpstr>
      <vt:lpstr>Presentación de PowerPoint</vt:lpstr>
      <vt:lpstr>Presentación de PowerPoint</vt:lpstr>
      <vt:lpstr>Complejidad Ciclomática</vt:lpstr>
      <vt:lpstr>Ejemplo</vt:lpstr>
      <vt:lpstr>Pruebas de Ciclos o Bucles</vt:lpstr>
      <vt:lpstr>Tipos de Bucle</vt:lpstr>
      <vt:lpstr>BUCLES CONCATENADOS </vt:lpstr>
      <vt:lpstr>No estructurados</vt:lpstr>
      <vt:lpstr>Pruebas de condición y condición múltiple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Microsoft</dc:creator>
  <cp:lastModifiedBy>jeffersonGuzman</cp:lastModifiedBy>
  <cp:revision>18</cp:revision>
  <dcterms:created xsi:type="dcterms:W3CDTF">2020-09-22T23:05:52Z</dcterms:created>
  <dcterms:modified xsi:type="dcterms:W3CDTF">2020-09-28T23:15:45Z</dcterms:modified>
</cp:coreProperties>
</file>