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8" r:id="rId3"/>
    <p:sldId id="259" r:id="rId4"/>
    <p:sldId id="266" r:id="rId5"/>
    <p:sldId id="260" r:id="rId6"/>
    <p:sldId id="265" r:id="rId7"/>
    <p:sldId id="262" r:id="rId8"/>
    <p:sldId id="267" r:id="rId9"/>
    <p:sldId id="269" r:id="rId10"/>
    <p:sldId id="270" r:id="rId11"/>
    <p:sldId id="271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72" r:id="rId20"/>
    <p:sldId id="273" r:id="rId21"/>
    <p:sldId id="268" r:id="rId22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1E"/>
    <a:srgbClr val="0E1D44"/>
    <a:srgbClr val="0101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37" d="100"/>
          <a:sy n="37" d="100"/>
        </p:scale>
        <p:origin x="2232" y="78"/>
      </p:cViewPr>
      <p:guideLst>
        <p:guide orient="horz" pos="4032"/>
        <p:guide pos="30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A7AAD7-D2AD-46FB-922D-53F98E6F2BD4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00828-64A4-4248-9418-D65E5BEAC3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3953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7051-6B45-4F79-AC1F-759D02155FE7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D046-2254-4BEA-9C24-12AD44731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713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7051-6B45-4F79-AC1F-759D02155FE7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D046-2254-4BEA-9C24-12AD44731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7704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7051-6B45-4F79-AC1F-759D02155FE7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D046-2254-4BEA-9C24-12AD44731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117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7051-6B45-4F79-AC1F-759D02155FE7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D046-2254-4BEA-9C24-12AD44731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1254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7051-6B45-4F79-AC1F-759D02155FE7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D046-2254-4BEA-9C24-12AD44731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729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7051-6B45-4F79-AC1F-759D02155FE7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D046-2254-4BEA-9C24-12AD44731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598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7051-6B45-4F79-AC1F-759D02155FE7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D046-2254-4BEA-9C24-12AD44731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4101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7051-6B45-4F79-AC1F-759D02155FE7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D046-2254-4BEA-9C24-12AD44731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540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7051-6B45-4F79-AC1F-759D02155FE7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D046-2254-4BEA-9C24-12AD44731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447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7051-6B45-4F79-AC1F-759D02155FE7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D046-2254-4BEA-9C24-12AD44731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0100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7051-6B45-4F79-AC1F-759D02155FE7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D046-2254-4BEA-9C24-12AD44731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61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7051-6B45-4F79-AC1F-759D02155FE7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8D046-2254-4BEA-9C24-12AD44731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840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linkedin.com/in/anderson-lopes-23686929/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AD5BC5C6-ABA4-5024-8C34-C72C4B98D81E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101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7ABDC44-DE86-507E-C678-68007DDB1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3110"/>
            <a:ext cx="9601200" cy="9601200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A265D236-97A8-C402-B2CE-EFB6E0AD4C00}"/>
              </a:ext>
            </a:extLst>
          </p:cNvPr>
          <p:cNvSpPr txBox="1"/>
          <p:nvPr/>
        </p:nvSpPr>
        <p:spPr>
          <a:xfrm>
            <a:off x="678902" y="10785765"/>
            <a:ext cx="84650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solidFill>
                  <a:srgbClr val="FFC000"/>
                </a:solidFill>
                <a:latin typeface="DeathRattle BB" panose="02000506000000020004" pitchFamily="2" charset="0"/>
              </a:rPr>
              <a:t>O Caminho do Programador </a:t>
            </a:r>
          </a:p>
          <a:p>
            <a:pPr algn="ctr"/>
            <a:r>
              <a:rPr lang="pt-BR" sz="5400" b="1" dirty="0">
                <a:solidFill>
                  <a:srgbClr val="FFC000"/>
                </a:solidFill>
                <a:latin typeface="DeathRattle BB" panose="02000506000000020004" pitchFamily="2" charset="0"/>
              </a:rPr>
              <a:t>Python Disciplinado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991CCD4-2FEE-7853-E708-041B4EF350CF}"/>
              </a:ext>
            </a:extLst>
          </p:cNvPr>
          <p:cNvSpPr txBox="1"/>
          <p:nvPr/>
        </p:nvSpPr>
        <p:spPr>
          <a:xfrm>
            <a:off x="568050" y="338435"/>
            <a:ext cx="8465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ANDERSON LOPES</a:t>
            </a:r>
          </a:p>
        </p:txBody>
      </p:sp>
    </p:spTree>
    <p:extLst>
      <p:ext uri="{BB962C8B-B14F-4D97-AF65-F5344CB8AC3E}">
        <p14:creationId xmlns:p14="http://schemas.microsoft.com/office/powerpoint/2010/main" val="163848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12E9EFB-EC02-B09E-CF7D-5B77A8C2944B}"/>
              </a:ext>
            </a:extLst>
          </p:cNvPr>
          <p:cNvSpPr txBox="1"/>
          <p:nvPr/>
        </p:nvSpPr>
        <p:spPr>
          <a:xfrm>
            <a:off x="443347" y="637308"/>
            <a:ext cx="8950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Impact" panose="020B0806030902050204" pitchFamily="34" charset="0"/>
              </a:rPr>
              <a:t>CODE KAI - O Caminho do Programador  Python Disciplinado</a:t>
            </a:r>
            <a:endParaRPr lang="pt-BR" sz="24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C025FB9-C7D3-6574-FC76-8FD26B61C825}"/>
              </a:ext>
            </a:extLst>
          </p:cNvPr>
          <p:cNvSpPr txBox="1"/>
          <p:nvPr/>
        </p:nvSpPr>
        <p:spPr>
          <a:xfrm>
            <a:off x="429493" y="2324792"/>
            <a:ext cx="8950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Listas são como a sequência de movimentos em um </a:t>
            </a:r>
            <a:r>
              <a:rPr lang="pt-BR" sz="2400" dirty="0" err="1"/>
              <a:t>kata</a:t>
            </a:r>
            <a:r>
              <a:rPr lang="pt-BR" sz="2400" dirty="0"/>
              <a:t>, onde cada golpe segue o outro.</a:t>
            </a:r>
            <a:endParaRPr lang="pt-BR" sz="44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CD4573D-3D88-94F1-F990-A531DC79B55C}"/>
              </a:ext>
            </a:extLst>
          </p:cNvPr>
          <p:cNvSpPr txBox="1"/>
          <p:nvPr/>
        </p:nvSpPr>
        <p:spPr>
          <a:xfrm>
            <a:off x="425137" y="1562793"/>
            <a:ext cx="8950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4</a:t>
            </a:r>
            <a:r>
              <a:rPr lang="pt-BR" sz="3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.1 Listas: A Arte da Sequência Ordenada</a:t>
            </a:r>
            <a:endParaRPr lang="pt-BR" sz="44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C764F72-D66C-41B3-5105-E6491029C2FE}"/>
              </a:ext>
            </a:extLst>
          </p:cNvPr>
          <p:cNvSpPr txBox="1"/>
          <p:nvPr/>
        </p:nvSpPr>
        <p:spPr>
          <a:xfrm>
            <a:off x="499159" y="6261060"/>
            <a:ext cx="89500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4</a:t>
            </a:r>
            <a:r>
              <a:rPr lang="pt-BR" sz="3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.2 Dicionários: Guardando Informações como um Verdadeiro Sensei</a:t>
            </a:r>
            <a:endParaRPr lang="pt-BR" sz="44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8E3C1A9-67A8-67D3-DA9C-B3EF506A32C8}"/>
              </a:ext>
            </a:extLst>
          </p:cNvPr>
          <p:cNvSpPr txBox="1"/>
          <p:nvPr/>
        </p:nvSpPr>
        <p:spPr>
          <a:xfrm>
            <a:off x="425137" y="7441066"/>
            <a:ext cx="8950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Depois de definida, podemos chamar nossa função para executar o código contido nela..</a:t>
            </a:r>
            <a:endParaRPr lang="pt-BR" sz="44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7C8A4D6-E6C7-4C63-97BA-EF616EA11C75}"/>
              </a:ext>
            </a:extLst>
          </p:cNvPr>
          <p:cNvSpPr/>
          <p:nvPr/>
        </p:nvSpPr>
        <p:spPr>
          <a:xfrm flipH="1">
            <a:off x="398917" y="-26137"/>
            <a:ext cx="78472" cy="1512000"/>
          </a:xfrm>
          <a:prstGeom prst="rect">
            <a:avLst/>
          </a:prstGeom>
          <a:gradFill flip="none" rotWithShape="1">
            <a:gsLst>
              <a:gs pos="77450">
                <a:srgbClr val="FFFF00"/>
              </a:gs>
              <a:gs pos="0">
                <a:srgbClr val="FFC00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6" name="Espaço Reservado para Número de Slide 15">
            <a:extLst>
              <a:ext uri="{FF2B5EF4-FFF2-40B4-BE49-F238E27FC236}">
                <a16:creationId xmlns:a16="http://schemas.microsoft.com/office/drawing/2014/main" id="{CD7C8D82-29C9-D1D4-5903-860BF5F6C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D046-2254-4BEA-9C24-12AD44731257}" type="slidenum">
              <a:rPr lang="pt-BR" smtClean="0"/>
              <a:t>10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789BC2-53E1-20F6-0BBF-D9393A88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7" y="11865189"/>
            <a:ext cx="4102145" cy="681567"/>
          </a:xfrm>
        </p:spPr>
        <p:txBody>
          <a:bodyPr/>
          <a:lstStyle/>
          <a:p>
            <a:r>
              <a:rPr lang="pt-BR" dirty="0"/>
              <a:t>CODE KAI - O Caminho do Programador Python Disciplinado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F9DD4EF-0678-AD87-3B57-3DA7BAD7B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50393"/>
            <a:ext cx="9601200" cy="341620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22778DB-8C18-2510-DD0B-373C1E798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96914"/>
            <a:ext cx="9601200" cy="367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595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12E9EFB-EC02-B09E-CF7D-5B77A8C2944B}"/>
              </a:ext>
            </a:extLst>
          </p:cNvPr>
          <p:cNvSpPr txBox="1"/>
          <p:nvPr/>
        </p:nvSpPr>
        <p:spPr>
          <a:xfrm>
            <a:off x="443347" y="637308"/>
            <a:ext cx="8950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Impact" panose="020B0806030902050204" pitchFamily="34" charset="0"/>
              </a:rPr>
              <a:t>CODE KAI - O Caminho do Programador  Python Disciplinado</a:t>
            </a:r>
            <a:endParaRPr lang="pt-BR" sz="24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C025FB9-C7D3-6574-FC76-8FD26B61C825}"/>
              </a:ext>
            </a:extLst>
          </p:cNvPr>
          <p:cNvSpPr txBox="1"/>
          <p:nvPr/>
        </p:nvSpPr>
        <p:spPr>
          <a:xfrm>
            <a:off x="429493" y="2324792"/>
            <a:ext cx="8950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Tuplas são como os golpes precisos em uma luta, imutáveis e firmes.</a:t>
            </a:r>
            <a:endParaRPr lang="pt-BR" sz="44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CD4573D-3D88-94F1-F990-A531DC79B55C}"/>
              </a:ext>
            </a:extLst>
          </p:cNvPr>
          <p:cNvSpPr txBox="1"/>
          <p:nvPr/>
        </p:nvSpPr>
        <p:spPr>
          <a:xfrm>
            <a:off x="425137" y="1562793"/>
            <a:ext cx="8950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4.3 Tuplas: A Firmeza dos Golpes Bem Executados</a:t>
            </a:r>
            <a:endParaRPr lang="pt-BR" sz="44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8E3C1A9-67A8-67D3-DA9C-B3EF506A32C8}"/>
              </a:ext>
            </a:extLst>
          </p:cNvPr>
          <p:cNvSpPr txBox="1"/>
          <p:nvPr/>
        </p:nvSpPr>
        <p:spPr>
          <a:xfrm>
            <a:off x="325582" y="6215563"/>
            <a:ext cx="89500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Com essas estruturas de dados em Python, você estará preparado para organizar e manipular informações de forma eficiente em seus programas. Pratique e experimente diferentes cenários para dominar esses conceitos como um verdadeiro mestre em Python!</a:t>
            </a:r>
            <a:endParaRPr lang="pt-BR" sz="44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7C8A4D6-E6C7-4C63-97BA-EF616EA11C75}"/>
              </a:ext>
            </a:extLst>
          </p:cNvPr>
          <p:cNvSpPr/>
          <p:nvPr/>
        </p:nvSpPr>
        <p:spPr>
          <a:xfrm flipH="1">
            <a:off x="398917" y="-26137"/>
            <a:ext cx="78472" cy="1512000"/>
          </a:xfrm>
          <a:prstGeom prst="rect">
            <a:avLst/>
          </a:prstGeom>
          <a:gradFill flip="none" rotWithShape="1">
            <a:gsLst>
              <a:gs pos="77450">
                <a:srgbClr val="FFFF00"/>
              </a:gs>
              <a:gs pos="0">
                <a:srgbClr val="FFC00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6" name="Espaço Reservado para Número de Slide 15">
            <a:extLst>
              <a:ext uri="{FF2B5EF4-FFF2-40B4-BE49-F238E27FC236}">
                <a16:creationId xmlns:a16="http://schemas.microsoft.com/office/drawing/2014/main" id="{CD7C8D82-29C9-D1D4-5903-860BF5F6C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D046-2254-4BEA-9C24-12AD44731257}" type="slidenum">
              <a:rPr lang="pt-BR" smtClean="0"/>
              <a:t>11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789BC2-53E1-20F6-0BBF-D9393A88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4085816" cy="681567"/>
          </a:xfrm>
        </p:spPr>
        <p:txBody>
          <a:bodyPr/>
          <a:lstStyle/>
          <a:p>
            <a:r>
              <a:rPr lang="pt-BR" dirty="0"/>
              <a:t>CODE KAI - O Caminho do Programador Python Disciplinado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703CDE1-C39D-2C75-6169-02ACBF808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6446"/>
            <a:ext cx="9601200" cy="492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16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5263B934-F0CB-3D7B-5900-325978C2AB51}"/>
              </a:ext>
            </a:extLst>
          </p:cNvPr>
          <p:cNvSpPr/>
          <p:nvPr/>
        </p:nvSpPr>
        <p:spPr>
          <a:xfrm>
            <a:off x="0" y="0"/>
            <a:ext cx="9601200" cy="12989168"/>
          </a:xfrm>
          <a:prstGeom prst="rect">
            <a:avLst/>
          </a:prstGeom>
          <a:solidFill>
            <a:srgbClr val="0000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BE42C87-AC4E-CB22-6A91-C36F6E0C4160}"/>
              </a:ext>
            </a:extLst>
          </p:cNvPr>
          <p:cNvSpPr txBox="1"/>
          <p:nvPr/>
        </p:nvSpPr>
        <p:spPr>
          <a:xfrm>
            <a:off x="2606238" y="2075313"/>
            <a:ext cx="8950035" cy="518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700" dirty="0">
                <a:ln>
                  <a:solidFill>
                    <a:schemeClr val="bg1"/>
                  </a:solidFill>
                </a:ln>
                <a:noFill/>
                <a:latin typeface="DeathRattle BB" panose="02000506000000020004" pitchFamily="2" charset="0"/>
              </a:rPr>
              <a:t>05</a:t>
            </a:r>
          </a:p>
          <a:p>
            <a:endParaRPr lang="pt-BR" sz="4400" dirty="0">
              <a:solidFill>
                <a:schemeClr val="bg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1FCFD3E-9D08-7F65-ED17-A02A48920BB1}"/>
              </a:ext>
            </a:extLst>
          </p:cNvPr>
          <p:cNvSpPr txBox="1"/>
          <p:nvPr/>
        </p:nvSpPr>
        <p:spPr>
          <a:xfrm>
            <a:off x="651165" y="6400800"/>
            <a:ext cx="89500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Introdução ao Banco de Dados </a:t>
            </a:r>
            <a:r>
              <a:rPr lang="pt-BR" sz="6000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SQLite</a:t>
            </a:r>
            <a:r>
              <a:rPr lang="pt-BR" sz="6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em Python</a:t>
            </a:r>
            <a:endParaRPr lang="pt-BR" sz="6000" dirty="0">
              <a:solidFill>
                <a:srgbClr val="0E1D44"/>
              </a:solidFill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20DA1B67-D6A4-C2B0-6684-C59136A4F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039" y="9750046"/>
            <a:ext cx="3239122" cy="323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05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12E9EFB-EC02-B09E-CF7D-5B77A8C2944B}"/>
              </a:ext>
            </a:extLst>
          </p:cNvPr>
          <p:cNvSpPr txBox="1"/>
          <p:nvPr/>
        </p:nvSpPr>
        <p:spPr>
          <a:xfrm>
            <a:off x="443347" y="637308"/>
            <a:ext cx="8950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Impact" panose="020B0806030902050204" pitchFamily="34" charset="0"/>
              </a:rPr>
              <a:t>CODE KAI - O Caminho do Programador  Python Disciplinado</a:t>
            </a:r>
            <a:endParaRPr lang="pt-BR" sz="24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C025FB9-C7D3-6574-FC76-8FD26B61C825}"/>
              </a:ext>
            </a:extLst>
          </p:cNvPr>
          <p:cNvSpPr txBox="1"/>
          <p:nvPr/>
        </p:nvSpPr>
        <p:spPr>
          <a:xfrm>
            <a:off x="429493" y="2324792"/>
            <a:ext cx="89500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Dominando o Controle das Matrículas dos Alunos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 err="1"/>
              <a:t>SQLite</a:t>
            </a:r>
            <a:r>
              <a:rPr lang="pt-BR" sz="2400" dirty="0"/>
              <a:t> é um banco de dados leve e simples de usar, perfeito para armazenar informações de um sistema de cadastro de alunos de uma academia de Caratê Cobra Kai.</a:t>
            </a:r>
            <a:endParaRPr lang="pt-BR" sz="44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CD4573D-3D88-94F1-F990-A531DC79B55C}"/>
              </a:ext>
            </a:extLst>
          </p:cNvPr>
          <p:cNvSpPr txBox="1"/>
          <p:nvPr/>
        </p:nvSpPr>
        <p:spPr>
          <a:xfrm>
            <a:off x="425137" y="1562793"/>
            <a:ext cx="8950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Introdução ao Banco de Dados </a:t>
            </a:r>
            <a:r>
              <a:rPr lang="pt-BR" sz="3200" b="1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SQLite</a:t>
            </a:r>
            <a:r>
              <a:rPr lang="pt-BR" sz="3200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em Python</a:t>
            </a:r>
            <a:endParaRPr lang="pt-BR" sz="44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8E3C1A9-67A8-67D3-DA9C-B3EF506A32C8}"/>
              </a:ext>
            </a:extLst>
          </p:cNvPr>
          <p:cNvSpPr txBox="1"/>
          <p:nvPr/>
        </p:nvSpPr>
        <p:spPr>
          <a:xfrm>
            <a:off x="325582" y="5536290"/>
            <a:ext cx="8950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Antes de começar a trabalhar com o banco de dados, precisamos estabelecer uma conexão com ele.</a:t>
            </a:r>
            <a:endParaRPr lang="pt-BR" sz="44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7C8A4D6-E6C7-4C63-97BA-EF616EA11C75}"/>
              </a:ext>
            </a:extLst>
          </p:cNvPr>
          <p:cNvSpPr/>
          <p:nvPr/>
        </p:nvSpPr>
        <p:spPr>
          <a:xfrm flipH="1">
            <a:off x="398917" y="-26137"/>
            <a:ext cx="78472" cy="1512000"/>
          </a:xfrm>
          <a:prstGeom prst="rect">
            <a:avLst/>
          </a:prstGeom>
          <a:gradFill flip="none" rotWithShape="1">
            <a:gsLst>
              <a:gs pos="77450">
                <a:srgbClr val="FFFF00"/>
              </a:gs>
              <a:gs pos="0">
                <a:srgbClr val="FFC00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6" name="Espaço Reservado para Número de Slide 15">
            <a:extLst>
              <a:ext uri="{FF2B5EF4-FFF2-40B4-BE49-F238E27FC236}">
                <a16:creationId xmlns:a16="http://schemas.microsoft.com/office/drawing/2014/main" id="{CD7C8D82-29C9-D1D4-5903-860BF5F6C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D046-2254-4BEA-9C24-12AD44731257}" type="slidenum">
              <a:rPr lang="pt-BR" smtClean="0"/>
              <a:t>13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789BC2-53E1-20F6-0BBF-D9393A88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4085816" cy="681567"/>
          </a:xfrm>
        </p:spPr>
        <p:txBody>
          <a:bodyPr/>
          <a:lstStyle/>
          <a:p>
            <a:r>
              <a:rPr lang="pt-BR" dirty="0"/>
              <a:t>CODE KAI - O Caminho do Programador Python Disciplinado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EE0A0B6-ED6A-4EE8-65A7-1168E54C6FDE}"/>
              </a:ext>
            </a:extLst>
          </p:cNvPr>
          <p:cNvSpPr txBox="1"/>
          <p:nvPr/>
        </p:nvSpPr>
        <p:spPr>
          <a:xfrm>
            <a:off x="420781" y="4771902"/>
            <a:ext cx="8950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1.1 Criando uma Conexão com o Banco de Dados</a:t>
            </a:r>
            <a:endParaRPr lang="pt-BR" sz="440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992059F-A444-925A-1C93-0A81F0112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5810182"/>
            <a:ext cx="9601200" cy="424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213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12E9EFB-EC02-B09E-CF7D-5B77A8C2944B}"/>
              </a:ext>
            </a:extLst>
          </p:cNvPr>
          <p:cNvSpPr txBox="1"/>
          <p:nvPr/>
        </p:nvSpPr>
        <p:spPr>
          <a:xfrm>
            <a:off x="443347" y="637308"/>
            <a:ext cx="8950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Impact" panose="020B0806030902050204" pitchFamily="34" charset="0"/>
              </a:rPr>
              <a:t>CODE KAI - O Caminho do Programador  Python Disciplinado</a:t>
            </a:r>
            <a:endParaRPr lang="pt-BR" sz="24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C025FB9-C7D3-6574-FC76-8FD26B61C825}"/>
              </a:ext>
            </a:extLst>
          </p:cNvPr>
          <p:cNvSpPr txBox="1"/>
          <p:nvPr/>
        </p:nvSpPr>
        <p:spPr>
          <a:xfrm>
            <a:off x="429493" y="2324792"/>
            <a:ext cx="8950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Para armazenar as informações dos alunos, precisamos criar uma tabela.</a:t>
            </a:r>
            <a:endParaRPr lang="pt-BR" sz="44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CD4573D-3D88-94F1-F990-A531DC79B55C}"/>
              </a:ext>
            </a:extLst>
          </p:cNvPr>
          <p:cNvSpPr txBox="1"/>
          <p:nvPr/>
        </p:nvSpPr>
        <p:spPr>
          <a:xfrm>
            <a:off x="425137" y="1562793"/>
            <a:ext cx="8950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1.2 Criar uma Tabela para os Alunos</a:t>
            </a:r>
            <a:endParaRPr lang="pt-BR" sz="44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7C8A4D6-E6C7-4C63-97BA-EF616EA11C75}"/>
              </a:ext>
            </a:extLst>
          </p:cNvPr>
          <p:cNvSpPr/>
          <p:nvPr/>
        </p:nvSpPr>
        <p:spPr>
          <a:xfrm flipH="1">
            <a:off x="398917" y="-26137"/>
            <a:ext cx="78472" cy="1512000"/>
          </a:xfrm>
          <a:prstGeom prst="rect">
            <a:avLst/>
          </a:prstGeom>
          <a:gradFill flip="none" rotWithShape="1">
            <a:gsLst>
              <a:gs pos="77450">
                <a:srgbClr val="FFFF00"/>
              </a:gs>
              <a:gs pos="0">
                <a:srgbClr val="FFC00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6" name="Espaço Reservado para Número de Slide 15">
            <a:extLst>
              <a:ext uri="{FF2B5EF4-FFF2-40B4-BE49-F238E27FC236}">
                <a16:creationId xmlns:a16="http://schemas.microsoft.com/office/drawing/2014/main" id="{CD7C8D82-29C9-D1D4-5903-860BF5F6C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D046-2254-4BEA-9C24-12AD44731257}" type="slidenum">
              <a:rPr lang="pt-BR" smtClean="0"/>
              <a:t>14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789BC2-53E1-20F6-0BBF-D9393A88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4085816" cy="681567"/>
          </a:xfrm>
        </p:spPr>
        <p:txBody>
          <a:bodyPr/>
          <a:lstStyle/>
          <a:p>
            <a:r>
              <a:rPr lang="pt-BR" dirty="0"/>
              <a:t>CODE KAI - O Caminho do Programador Python Disciplinado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CE1D59DE-F524-CD7D-9DCF-9BCAA61C3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06481"/>
            <a:ext cx="9601200" cy="700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57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12E9EFB-EC02-B09E-CF7D-5B77A8C2944B}"/>
              </a:ext>
            </a:extLst>
          </p:cNvPr>
          <p:cNvSpPr txBox="1"/>
          <p:nvPr/>
        </p:nvSpPr>
        <p:spPr>
          <a:xfrm>
            <a:off x="443347" y="637308"/>
            <a:ext cx="8950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Impact" panose="020B0806030902050204" pitchFamily="34" charset="0"/>
              </a:rPr>
              <a:t>CODE KAI - O Caminho do Programador  Python Disciplinado</a:t>
            </a:r>
            <a:endParaRPr lang="pt-BR" sz="24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C025FB9-C7D3-6574-FC76-8FD26B61C825}"/>
              </a:ext>
            </a:extLst>
          </p:cNvPr>
          <p:cNvSpPr txBox="1"/>
          <p:nvPr/>
        </p:nvSpPr>
        <p:spPr>
          <a:xfrm>
            <a:off x="429493" y="2324792"/>
            <a:ext cx="8950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Agora, vamos inserir alguns dados na tabela de alunos.</a:t>
            </a:r>
            <a:endParaRPr lang="pt-BR" sz="44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CD4573D-3D88-94F1-F990-A531DC79B55C}"/>
              </a:ext>
            </a:extLst>
          </p:cNvPr>
          <p:cNvSpPr txBox="1"/>
          <p:nvPr/>
        </p:nvSpPr>
        <p:spPr>
          <a:xfrm>
            <a:off x="425137" y="1562793"/>
            <a:ext cx="8950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1.3 Inserir Dados na Tabela</a:t>
            </a:r>
            <a:endParaRPr lang="pt-BR" sz="44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7C8A4D6-E6C7-4C63-97BA-EF616EA11C75}"/>
              </a:ext>
            </a:extLst>
          </p:cNvPr>
          <p:cNvSpPr/>
          <p:nvPr/>
        </p:nvSpPr>
        <p:spPr>
          <a:xfrm flipH="1">
            <a:off x="398917" y="-26137"/>
            <a:ext cx="78472" cy="1512000"/>
          </a:xfrm>
          <a:prstGeom prst="rect">
            <a:avLst/>
          </a:prstGeom>
          <a:gradFill flip="none" rotWithShape="1">
            <a:gsLst>
              <a:gs pos="77450">
                <a:srgbClr val="FFFF00"/>
              </a:gs>
              <a:gs pos="0">
                <a:srgbClr val="FFC00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6" name="Espaço Reservado para Número de Slide 15">
            <a:extLst>
              <a:ext uri="{FF2B5EF4-FFF2-40B4-BE49-F238E27FC236}">
                <a16:creationId xmlns:a16="http://schemas.microsoft.com/office/drawing/2014/main" id="{CD7C8D82-29C9-D1D4-5903-860BF5F6C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D046-2254-4BEA-9C24-12AD44731257}" type="slidenum">
              <a:rPr lang="pt-BR" smtClean="0"/>
              <a:t>15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789BC2-53E1-20F6-0BBF-D9393A88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4085816" cy="681567"/>
          </a:xfrm>
        </p:spPr>
        <p:txBody>
          <a:bodyPr/>
          <a:lstStyle/>
          <a:p>
            <a:r>
              <a:rPr lang="pt-BR" dirty="0"/>
              <a:t>CODE KAI - O Caminho do Programador Python Disciplinado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A1ED136-B89D-262E-A864-E453B0495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8301"/>
            <a:ext cx="9601200" cy="644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98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12E9EFB-EC02-B09E-CF7D-5B77A8C2944B}"/>
              </a:ext>
            </a:extLst>
          </p:cNvPr>
          <p:cNvSpPr txBox="1"/>
          <p:nvPr/>
        </p:nvSpPr>
        <p:spPr>
          <a:xfrm>
            <a:off x="443347" y="637308"/>
            <a:ext cx="8950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Impact" panose="020B0806030902050204" pitchFamily="34" charset="0"/>
              </a:rPr>
              <a:t>CODE KAI - O Caminho do Programador  Python Disciplinado</a:t>
            </a:r>
            <a:endParaRPr lang="pt-BR" sz="24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C025FB9-C7D3-6574-FC76-8FD26B61C825}"/>
              </a:ext>
            </a:extLst>
          </p:cNvPr>
          <p:cNvSpPr txBox="1"/>
          <p:nvPr/>
        </p:nvSpPr>
        <p:spPr>
          <a:xfrm>
            <a:off x="429493" y="2324792"/>
            <a:ext cx="8950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Podemos consultar os dados dos alunos para visualizá-los ou realizar outras operações.</a:t>
            </a:r>
            <a:endParaRPr lang="pt-BR" sz="44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CD4573D-3D88-94F1-F990-A531DC79B55C}"/>
              </a:ext>
            </a:extLst>
          </p:cNvPr>
          <p:cNvSpPr txBox="1"/>
          <p:nvPr/>
        </p:nvSpPr>
        <p:spPr>
          <a:xfrm>
            <a:off x="425137" y="1562793"/>
            <a:ext cx="8950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1.4 Consultar Dados da Tabela</a:t>
            </a:r>
            <a:endParaRPr lang="pt-BR" sz="44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7C8A4D6-E6C7-4C63-97BA-EF616EA11C75}"/>
              </a:ext>
            </a:extLst>
          </p:cNvPr>
          <p:cNvSpPr/>
          <p:nvPr/>
        </p:nvSpPr>
        <p:spPr>
          <a:xfrm flipH="1">
            <a:off x="398917" y="-26137"/>
            <a:ext cx="78472" cy="1512000"/>
          </a:xfrm>
          <a:prstGeom prst="rect">
            <a:avLst/>
          </a:prstGeom>
          <a:gradFill flip="none" rotWithShape="1">
            <a:gsLst>
              <a:gs pos="77450">
                <a:srgbClr val="FFFF00"/>
              </a:gs>
              <a:gs pos="0">
                <a:srgbClr val="FFC00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6" name="Espaço Reservado para Número de Slide 15">
            <a:extLst>
              <a:ext uri="{FF2B5EF4-FFF2-40B4-BE49-F238E27FC236}">
                <a16:creationId xmlns:a16="http://schemas.microsoft.com/office/drawing/2014/main" id="{CD7C8D82-29C9-D1D4-5903-860BF5F6C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D046-2254-4BEA-9C24-12AD44731257}" type="slidenum">
              <a:rPr lang="pt-BR" smtClean="0"/>
              <a:t>16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789BC2-53E1-20F6-0BBF-D9393A88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4085816" cy="681567"/>
          </a:xfrm>
        </p:spPr>
        <p:txBody>
          <a:bodyPr/>
          <a:lstStyle/>
          <a:p>
            <a:r>
              <a:rPr lang="pt-BR" dirty="0"/>
              <a:t>CODE KAI - O Caminho do Programador Python Disciplinado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037B19B6-118B-E28E-453E-9CF071BEB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73313"/>
            <a:ext cx="9601200" cy="681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96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12E9EFB-EC02-B09E-CF7D-5B77A8C2944B}"/>
              </a:ext>
            </a:extLst>
          </p:cNvPr>
          <p:cNvSpPr txBox="1"/>
          <p:nvPr/>
        </p:nvSpPr>
        <p:spPr>
          <a:xfrm>
            <a:off x="443347" y="637308"/>
            <a:ext cx="8950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Impact" panose="020B0806030902050204" pitchFamily="34" charset="0"/>
              </a:rPr>
              <a:t>CODE KAI - O Caminho do Programador  Python Disciplinado</a:t>
            </a:r>
            <a:endParaRPr lang="pt-BR" sz="24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C025FB9-C7D3-6574-FC76-8FD26B61C825}"/>
              </a:ext>
            </a:extLst>
          </p:cNvPr>
          <p:cNvSpPr txBox="1"/>
          <p:nvPr/>
        </p:nvSpPr>
        <p:spPr>
          <a:xfrm>
            <a:off x="429493" y="2324792"/>
            <a:ext cx="8950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Às vezes, precisamos atualizar informações dos alunos, como sua idade ou graduação.</a:t>
            </a:r>
            <a:endParaRPr lang="pt-BR" sz="44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CD4573D-3D88-94F1-F990-A531DC79B55C}"/>
              </a:ext>
            </a:extLst>
          </p:cNvPr>
          <p:cNvSpPr txBox="1"/>
          <p:nvPr/>
        </p:nvSpPr>
        <p:spPr>
          <a:xfrm>
            <a:off x="425137" y="1562793"/>
            <a:ext cx="8950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1.5 Atualizar Dados da Tabela</a:t>
            </a:r>
            <a:endParaRPr lang="pt-BR" sz="44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7C8A4D6-E6C7-4C63-97BA-EF616EA11C75}"/>
              </a:ext>
            </a:extLst>
          </p:cNvPr>
          <p:cNvSpPr/>
          <p:nvPr/>
        </p:nvSpPr>
        <p:spPr>
          <a:xfrm flipH="1">
            <a:off x="398917" y="-26137"/>
            <a:ext cx="78472" cy="1512000"/>
          </a:xfrm>
          <a:prstGeom prst="rect">
            <a:avLst/>
          </a:prstGeom>
          <a:gradFill flip="none" rotWithShape="1">
            <a:gsLst>
              <a:gs pos="77450">
                <a:srgbClr val="FFFF00"/>
              </a:gs>
              <a:gs pos="0">
                <a:srgbClr val="FFC00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6" name="Espaço Reservado para Número de Slide 15">
            <a:extLst>
              <a:ext uri="{FF2B5EF4-FFF2-40B4-BE49-F238E27FC236}">
                <a16:creationId xmlns:a16="http://schemas.microsoft.com/office/drawing/2014/main" id="{CD7C8D82-29C9-D1D4-5903-860BF5F6C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D046-2254-4BEA-9C24-12AD44731257}" type="slidenum">
              <a:rPr lang="pt-BR" smtClean="0"/>
              <a:t>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789BC2-53E1-20F6-0BBF-D9393A88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4085816" cy="681567"/>
          </a:xfrm>
        </p:spPr>
        <p:txBody>
          <a:bodyPr/>
          <a:lstStyle/>
          <a:p>
            <a:r>
              <a:rPr lang="pt-BR" dirty="0"/>
              <a:t>CODE KAI - O Caminho do Programador Python Disciplinado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ECF9DD9-0F93-76AA-6816-3B3C51009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5992"/>
            <a:ext cx="9601200" cy="502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92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12E9EFB-EC02-B09E-CF7D-5B77A8C2944B}"/>
              </a:ext>
            </a:extLst>
          </p:cNvPr>
          <p:cNvSpPr txBox="1"/>
          <p:nvPr/>
        </p:nvSpPr>
        <p:spPr>
          <a:xfrm>
            <a:off x="443347" y="637308"/>
            <a:ext cx="8950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Impact" panose="020B0806030902050204" pitchFamily="34" charset="0"/>
              </a:rPr>
              <a:t>CODE KAI - O Caminho do Programador  Python Disciplinado</a:t>
            </a:r>
            <a:endParaRPr lang="pt-BR" sz="24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C025FB9-C7D3-6574-FC76-8FD26B61C825}"/>
              </a:ext>
            </a:extLst>
          </p:cNvPr>
          <p:cNvSpPr txBox="1"/>
          <p:nvPr/>
        </p:nvSpPr>
        <p:spPr>
          <a:xfrm>
            <a:off x="429493" y="2324792"/>
            <a:ext cx="8950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Às vezes, precisamos remover registros da tabela, como quando um aluno deixa a academia.</a:t>
            </a:r>
            <a:endParaRPr lang="pt-BR" sz="44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CD4573D-3D88-94F1-F990-A531DC79B55C}"/>
              </a:ext>
            </a:extLst>
          </p:cNvPr>
          <p:cNvSpPr txBox="1"/>
          <p:nvPr/>
        </p:nvSpPr>
        <p:spPr>
          <a:xfrm>
            <a:off x="425137" y="1562793"/>
            <a:ext cx="8950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1.6 Apagar Dados da Tabela</a:t>
            </a:r>
            <a:endParaRPr lang="pt-BR" sz="44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7C8A4D6-E6C7-4C63-97BA-EF616EA11C75}"/>
              </a:ext>
            </a:extLst>
          </p:cNvPr>
          <p:cNvSpPr/>
          <p:nvPr/>
        </p:nvSpPr>
        <p:spPr>
          <a:xfrm flipH="1">
            <a:off x="398917" y="-26137"/>
            <a:ext cx="78472" cy="1512000"/>
          </a:xfrm>
          <a:prstGeom prst="rect">
            <a:avLst/>
          </a:prstGeom>
          <a:gradFill flip="none" rotWithShape="1">
            <a:gsLst>
              <a:gs pos="77450">
                <a:srgbClr val="FFFF00"/>
              </a:gs>
              <a:gs pos="0">
                <a:srgbClr val="FFC00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6" name="Espaço Reservado para Número de Slide 15">
            <a:extLst>
              <a:ext uri="{FF2B5EF4-FFF2-40B4-BE49-F238E27FC236}">
                <a16:creationId xmlns:a16="http://schemas.microsoft.com/office/drawing/2014/main" id="{CD7C8D82-29C9-D1D4-5903-860BF5F6C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D046-2254-4BEA-9C24-12AD44731257}" type="slidenum">
              <a:rPr lang="pt-BR" smtClean="0"/>
              <a:t>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789BC2-53E1-20F6-0BBF-D9393A88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4085816" cy="681567"/>
          </a:xfrm>
        </p:spPr>
        <p:txBody>
          <a:bodyPr/>
          <a:lstStyle/>
          <a:p>
            <a:r>
              <a:rPr lang="pt-BR" dirty="0"/>
              <a:t>CODE KAI - O Caminho do Programador Python Disciplinado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ACFDAC7-0578-CF76-C876-4709B9FD5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908" y="3291839"/>
            <a:ext cx="8111314" cy="371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485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5263B934-F0CB-3D7B-5900-325978C2AB51}"/>
              </a:ext>
            </a:extLst>
          </p:cNvPr>
          <p:cNvSpPr/>
          <p:nvPr/>
        </p:nvSpPr>
        <p:spPr>
          <a:xfrm>
            <a:off x="0" y="0"/>
            <a:ext cx="9601200" cy="12989168"/>
          </a:xfrm>
          <a:prstGeom prst="rect">
            <a:avLst/>
          </a:prstGeom>
          <a:solidFill>
            <a:srgbClr val="0000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1FCFD3E-9D08-7F65-ED17-A02A48920BB1}"/>
              </a:ext>
            </a:extLst>
          </p:cNvPr>
          <p:cNvSpPr txBox="1"/>
          <p:nvPr/>
        </p:nvSpPr>
        <p:spPr>
          <a:xfrm>
            <a:off x="651165" y="6400800"/>
            <a:ext cx="89500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rgbClr val="0E1D44"/>
                </a:solidFill>
                <a:highlight>
                  <a:srgbClr val="FFFFFF"/>
                </a:highlight>
                <a:latin typeface="Söhne"/>
              </a:rPr>
              <a:t>AGRADECIMENTOS</a:t>
            </a:r>
            <a:endParaRPr lang="pt-BR" sz="6000" dirty="0">
              <a:solidFill>
                <a:srgbClr val="0E1D44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2B06DD8-21FC-999B-8BA4-5D4A470268ED}"/>
              </a:ext>
            </a:extLst>
          </p:cNvPr>
          <p:cNvSpPr txBox="1"/>
          <p:nvPr/>
        </p:nvSpPr>
        <p:spPr>
          <a:xfrm>
            <a:off x="1850671" y="7811054"/>
            <a:ext cx="65510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pt-BR" sz="4000" dirty="0">
              <a:solidFill>
                <a:schemeClr val="bg1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0AB3E0D-4EB8-05F4-040E-BB6961CCE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039" y="9558767"/>
            <a:ext cx="3239122" cy="323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008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FCB858B5-96A7-A940-A044-DB22FEA20F0B}"/>
              </a:ext>
            </a:extLst>
          </p:cNvPr>
          <p:cNvSpPr/>
          <p:nvPr/>
        </p:nvSpPr>
        <p:spPr>
          <a:xfrm>
            <a:off x="0" y="-187568"/>
            <a:ext cx="9601200" cy="12989168"/>
          </a:xfrm>
          <a:prstGeom prst="rect">
            <a:avLst/>
          </a:prstGeom>
          <a:solidFill>
            <a:srgbClr val="0000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A9252B8-C191-DBA0-B6C9-EF94E84340C9}"/>
              </a:ext>
            </a:extLst>
          </p:cNvPr>
          <p:cNvSpPr txBox="1"/>
          <p:nvPr/>
        </p:nvSpPr>
        <p:spPr>
          <a:xfrm>
            <a:off x="651165" y="6400800"/>
            <a:ext cx="89500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i="0" dirty="0">
                <a:solidFill>
                  <a:srgbClr val="0E1D44"/>
                </a:solidFill>
                <a:effectLst/>
                <a:highlight>
                  <a:srgbClr val="FFFFFF"/>
                </a:highlight>
                <a:latin typeface="Söhne"/>
              </a:rPr>
              <a:t>Introdução ao Python</a:t>
            </a:r>
            <a:endParaRPr lang="pt-BR" sz="6000" dirty="0">
              <a:solidFill>
                <a:srgbClr val="0E1D44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BE42C87-AC4E-CB22-6A91-C36F6E0C4160}"/>
              </a:ext>
            </a:extLst>
          </p:cNvPr>
          <p:cNvSpPr txBox="1"/>
          <p:nvPr/>
        </p:nvSpPr>
        <p:spPr>
          <a:xfrm>
            <a:off x="2606238" y="2014353"/>
            <a:ext cx="8950035" cy="518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700" dirty="0">
                <a:ln>
                  <a:solidFill>
                    <a:schemeClr val="bg1"/>
                  </a:solidFill>
                </a:ln>
                <a:noFill/>
                <a:latin typeface="DeathRattle BB" panose="02000506000000020004" pitchFamily="2" charset="0"/>
              </a:rPr>
              <a:t>01</a:t>
            </a:r>
          </a:p>
          <a:p>
            <a:endParaRPr lang="pt-BR" sz="4400" dirty="0">
              <a:solidFill>
                <a:schemeClr val="bg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5E48B4C-44DC-D72A-FF1A-973CCFE5E52E}"/>
              </a:ext>
            </a:extLst>
          </p:cNvPr>
          <p:cNvSpPr txBox="1"/>
          <p:nvPr/>
        </p:nvSpPr>
        <p:spPr>
          <a:xfrm>
            <a:off x="1913709" y="7893039"/>
            <a:ext cx="655102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solidFill>
                  <a:schemeClr val="bg1"/>
                </a:solidFill>
              </a:rPr>
              <a:t>Python é uma linguagem de programação poderosa e fácil de aprender, ideal para programadores juniores que desejam iniciar sua jornada no mundo da programação. Neste capítulo, vamos explorar alguns dos comandos básicos em Python com exemplos simples e práticos.</a:t>
            </a:r>
            <a:endParaRPr lang="pt-BR" sz="3600" dirty="0">
              <a:solidFill>
                <a:schemeClr val="bg1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4F344DA-6896-45A9-D170-FDFAB675A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039" y="9558767"/>
            <a:ext cx="3239122" cy="323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459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12E9EFB-EC02-B09E-CF7D-5B77A8C2944B}"/>
              </a:ext>
            </a:extLst>
          </p:cNvPr>
          <p:cNvSpPr txBox="1"/>
          <p:nvPr/>
        </p:nvSpPr>
        <p:spPr>
          <a:xfrm>
            <a:off x="443347" y="637308"/>
            <a:ext cx="8950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Impact" panose="020B0806030902050204" pitchFamily="34" charset="0"/>
              </a:rPr>
              <a:t>CODE KAI - O Caminho do Programador  Python Disciplinado</a:t>
            </a:r>
            <a:endParaRPr lang="pt-BR" sz="24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C025FB9-C7D3-6574-FC76-8FD26B61C825}"/>
              </a:ext>
            </a:extLst>
          </p:cNvPr>
          <p:cNvSpPr txBox="1"/>
          <p:nvPr/>
        </p:nvSpPr>
        <p:spPr>
          <a:xfrm>
            <a:off x="429493" y="2324792"/>
            <a:ext cx="89500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Neste ebook, você aprendeu os fundamentos essenciais para dominar Python e </a:t>
            </a:r>
            <a:r>
              <a:rPr lang="pt-BR" sz="2400" dirty="0" err="1"/>
              <a:t>SQLite</a:t>
            </a:r>
            <a:r>
              <a:rPr lang="pt-BR" sz="2400" dirty="0"/>
              <a:t>, assim como um verdadeiro sensei domina os segredos do karatê. Lembre-se, cada linha de código que você escreve é um passo em direção à maestria. Continue treinando, persistindo e superando seus limites. Não se esqueça, assim como os alunos da academia Cobra Kai, você também pode alcançar a excelência em programação. Mantenha-se focado, determinado e nunca desista de perseguir seus objetivos. O sucesso está ao seu alcance. Avante, programador!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CD4573D-3D88-94F1-F990-A531DC79B55C}"/>
              </a:ext>
            </a:extLst>
          </p:cNvPr>
          <p:cNvSpPr txBox="1"/>
          <p:nvPr/>
        </p:nvSpPr>
        <p:spPr>
          <a:xfrm>
            <a:off x="425137" y="1562793"/>
            <a:ext cx="89500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/>
              <a:t>Desafie-se a alcançar a grandeza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8E3C1A9-67A8-67D3-DA9C-B3EF506A32C8}"/>
              </a:ext>
            </a:extLst>
          </p:cNvPr>
          <p:cNvSpPr txBox="1"/>
          <p:nvPr/>
        </p:nvSpPr>
        <p:spPr>
          <a:xfrm>
            <a:off x="489590" y="10977642"/>
            <a:ext cx="8950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hlinkClick r:id="rId2"/>
              </a:rPr>
              <a:t>Anderson Lopes | LinkedIn</a:t>
            </a:r>
            <a:endParaRPr lang="pt-BR" sz="24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7C8A4D6-E6C7-4C63-97BA-EF616EA11C75}"/>
              </a:ext>
            </a:extLst>
          </p:cNvPr>
          <p:cNvSpPr/>
          <p:nvPr/>
        </p:nvSpPr>
        <p:spPr>
          <a:xfrm flipH="1">
            <a:off x="398917" y="-26137"/>
            <a:ext cx="78472" cy="1512000"/>
          </a:xfrm>
          <a:prstGeom prst="rect">
            <a:avLst/>
          </a:prstGeom>
          <a:gradFill flip="none" rotWithShape="1">
            <a:gsLst>
              <a:gs pos="77450">
                <a:srgbClr val="FFFF00"/>
              </a:gs>
              <a:gs pos="0">
                <a:srgbClr val="FFC00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6" name="Espaço Reservado para Número de Slide 15">
            <a:extLst>
              <a:ext uri="{FF2B5EF4-FFF2-40B4-BE49-F238E27FC236}">
                <a16:creationId xmlns:a16="http://schemas.microsoft.com/office/drawing/2014/main" id="{CD7C8D82-29C9-D1D4-5903-860BF5F6C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D046-2254-4BEA-9C24-12AD44731257}" type="slidenum">
              <a:rPr lang="pt-BR" smtClean="0"/>
              <a:t>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789BC2-53E1-20F6-0BBF-D9393A88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4085816" cy="681567"/>
          </a:xfrm>
        </p:spPr>
        <p:txBody>
          <a:bodyPr/>
          <a:lstStyle/>
          <a:p>
            <a:r>
              <a:rPr lang="pt-BR" dirty="0"/>
              <a:t>CODE KAI - O Caminho do Programador Python Disciplinado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E757447-8F0D-EEB7-7759-6390D2DEB1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882" y="9215181"/>
            <a:ext cx="1762461" cy="176246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CC037FA-3038-A7DB-32AA-261760100F29}"/>
              </a:ext>
            </a:extLst>
          </p:cNvPr>
          <p:cNvSpPr txBox="1"/>
          <p:nvPr/>
        </p:nvSpPr>
        <p:spPr>
          <a:xfrm>
            <a:off x="425137" y="7049206"/>
            <a:ext cx="89500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Este E-BOOK foi criado por AI e diagramado por Anderson Lopes.</a:t>
            </a:r>
          </a:p>
          <a:p>
            <a:pPr algn="just"/>
            <a:r>
              <a:rPr lang="pt-BR" sz="2400" dirty="0"/>
              <a:t>E o projeto original encontra-se no meu perfil do GitHub.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Abaixo segue o link de acesso ao Projeto </a:t>
            </a:r>
            <a:r>
              <a:rPr lang="pt-BR" sz="2400" b="1" dirty="0"/>
              <a:t>E-BOOK CODE KAI - O caminho do Programador Python Disciplinado:</a:t>
            </a:r>
            <a:r>
              <a:rPr lang="pt-BR" sz="2400" dirty="0"/>
              <a:t>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50DC958-AE61-9ECB-85C6-F6AF6B263881}"/>
              </a:ext>
            </a:extLst>
          </p:cNvPr>
          <p:cNvSpPr txBox="1"/>
          <p:nvPr/>
        </p:nvSpPr>
        <p:spPr>
          <a:xfrm>
            <a:off x="420781" y="6287207"/>
            <a:ext cx="89500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/>
              <a:t>Informações do Autor do Ebook</a:t>
            </a:r>
          </a:p>
        </p:txBody>
      </p:sp>
    </p:spTree>
    <p:extLst>
      <p:ext uri="{BB962C8B-B14F-4D97-AF65-F5344CB8AC3E}">
        <p14:creationId xmlns:p14="http://schemas.microsoft.com/office/powerpoint/2010/main" val="3356564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5263B934-F0CB-3D7B-5900-325978C2AB51}"/>
              </a:ext>
            </a:extLst>
          </p:cNvPr>
          <p:cNvSpPr/>
          <p:nvPr/>
        </p:nvSpPr>
        <p:spPr>
          <a:xfrm>
            <a:off x="0" y="0"/>
            <a:ext cx="9601200" cy="12989168"/>
          </a:xfrm>
          <a:prstGeom prst="rect">
            <a:avLst/>
          </a:prstGeom>
          <a:solidFill>
            <a:srgbClr val="0000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1FCFD3E-9D08-7F65-ED17-A02A48920BB1}"/>
              </a:ext>
            </a:extLst>
          </p:cNvPr>
          <p:cNvSpPr txBox="1"/>
          <p:nvPr/>
        </p:nvSpPr>
        <p:spPr>
          <a:xfrm>
            <a:off x="651165" y="6400800"/>
            <a:ext cx="89500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i="0" dirty="0">
                <a:solidFill>
                  <a:srgbClr val="0E1D44"/>
                </a:solidFill>
                <a:effectLst/>
                <a:highlight>
                  <a:srgbClr val="FFFFFF"/>
                </a:highlight>
                <a:latin typeface="Söhne"/>
              </a:rPr>
              <a:t>FRASE DO MESTRE MYAGI</a:t>
            </a:r>
            <a:endParaRPr lang="pt-BR" sz="6000" dirty="0">
              <a:solidFill>
                <a:srgbClr val="0E1D44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2B06DD8-21FC-999B-8BA4-5D4A470268ED}"/>
              </a:ext>
            </a:extLst>
          </p:cNvPr>
          <p:cNvSpPr txBox="1"/>
          <p:nvPr/>
        </p:nvSpPr>
        <p:spPr>
          <a:xfrm>
            <a:off x="1850671" y="7811054"/>
            <a:ext cx="655102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</a:rPr>
              <a:t>“NÃO EXISTE MAU ALUNO, SÓ MAU PROFESSOR. PROFESSOR DIZ, ALUNO FAZ”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B1E1F22-1D77-836B-512D-231C75890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50" y="1633427"/>
            <a:ext cx="4762500" cy="476250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CCBC33B5-309E-1100-9C09-7B2CF9F482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039" y="9558767"/>
            <a:ext cx="3239122" cy="323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601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12E9EFB-EC02-B09E-CF7D-5B77A8C2944B}"/>
              </a:ext>
            </a:extLst>
          </p:cNvPr>
          <p:cNvSpPr txBox="1"/>
          <p:nvPr/>
        </p:nvSpPr>
        <p:spPr>
          <a:xfrm>
            <a:off x="443347" y="637308"/>
            <a:ext cx="8950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Impact" panose="020B0806030902050204" pitchFamily="34" charset="0"/>
              </a:rPr>
              <a:t>CODE KAI - O Caminho do Programador  Python Disciplinado</a:t>
            </a:r>
            <a:endParaRPr lang="pt-BR" sz="24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C025FB9-C7D3-6574-FC76-8FD26B61C825}"/>
              </a:ext>
            </a:extLst>
          </p:cNvPr>
          <p:cNvSpPr txBox="1"/>
          <p:nvPr/>
        </p:nvSpPr>
        <p:spPr>
          <a:xfrm>
            <a:off x="429493" y="2324792"/>
            <a:ext cx="89500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Python é uma linguagem de programação poderosa e fácil de aprender, ideal para programadores juniores que desejam iniciar sua jornada no mundo da programação. Neste capítulo, vamos explorar alguns dos comandos básicos em Python com exemplos simples e práticos.</a:t>
            </a:r>
            <a:endParaRPr lang="pt-BR" sz="44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CD4573D-3D88-94F1-F990-A531DC79B55C}"/>
              </a:ext>
            </a:extLst>
          </p:cNvPr>
          <p:cNvSpPr txBox="1"/>
          <p:nvPr/>
        </p:nvSpPr>
        <p:spPr>
          <a:xfrm>
            <a:off x="425137" y="1562793"/>
            <a:ext cx="895003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+mj-lt"/>
              </a:rPr>
              <a:t>Introdução ao Python</a:t>
            </a:r>
          </a:p>
          <a:p>
            <a:endParaRPr lang="pt-BR" sz="44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13613B2-2C84-1CC5-911B-575A78B38942}"/>
              </a:ext>
            </a:extLst>
          </p:cNvPr>
          <p:cNvSpPr/>
          <p:nvPr/>
        </p:nvSpPr>
        <p:spPr>
          <a:xfrm flipH="1">
            <a:off x="398917" y="-26137"/>
            <a:ext cx="78472" cy="1512000"/>
          </a:xfrm>
          <a:prstGeom prst="rect">
            <a:avLst/>
          </a:prstGeom>
          <a:gradFill flip="none" rotWithShape="1">
            <a:gsLst>
              <a:gs pos="77450">
                <a:srgbClr val="FFFF00"/>
              </a:gs>
              <a:gs pos="0">
                <a:srgbClr val="FFC00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6A63ACA2-C46C-7F28-B9E6-C0E51A2F5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D046-2254-4BEA-9C24-12AD44731257}" type="slidenum">
              <a:rPr lang="pt-BR" smtClean="0"/>
              <a:t>3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7DB4F84-C30B-AB52-C877-3B5CE05561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471" y="4263784"/>
            <a:ext cx="6655283" cy="6655283"/>
          </a:xfrm>
          <a:prstGeom prst="rect">
            <a:avLst/>
          </a:prstGeom>
        </p:spPr>
      </p:pic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2E8821F9-3C30-4419-FB5D-6FA3F5675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4069488" cy="681567"/>
          </a:xfrm>
        </p:spPr>
        <p:txBody>
          <a:bodyPr/>
          <a:lstStyle/>
          <a:p>
            <a:r>
              <a:rPr lang="pt-BR" dirty="0"/>
              <a:t>CODE KAI - O Caminho do Programador Python Disciplinado</a:t>
            </a:r>
          </a:p>
        </p:txBody>
      </p:sp>
    </p:spTree>
    <p:extLst>
      <p:ext uri="{BB962C8B-B14F-4D97-AF65-F5344CB8AC3E}">
        <p14:creationId xmlns:p14="http://schemas.microsoft.com/office/powerpoint/2010/main" val="89893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12E9EFB-EC02-B09E-CF7D-5B77A8C2944B}"/>
              </a:ext>
            </a:extLst>
          </p:cNvPr>
          <p:cNvSpPr txBox="1"/>
          <p:nvPr/>
        </p:nvSpPr>
        <p:spPr>
          <a:xfrm>
            <a:off x="443347" y="637308"/>
            <a:ext cx="8950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Impact" panose="020B0806030902050204" pitchFamily="34" charset="0"/>
              </a:rPr>
              <a:t>CODE KAI - O Caminho do Programador  Python Disciplinado</a:t>
            </a:r>
            <a:endParaRPr lang="pt-BR" sz="24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C025FB9-C7D3-6574-FC76-8FD26B61C825}"/>
              </a:ext>
            </a:extLst>
          </p:cNvPr>
          <p:cNvSpPr txBox="1"/>
          <p:nvPr/>
        </p:nvSpPr>
        <p:spPr>
          <a:xfrm>
            <a:off x="429493" y="2324792"/>
            <a:ext cx="8950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O comando print() é utilizado para exibir mensagens na tela. É como dar um grito de guerra antes de começar uma batalha.</a:t>
            </a:r>
            <a:endParaRPr lang="pt-BR" sz="44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CD4573D-3D88-94F1-F990-A531DC79B55C}"/>
              </a:ext>
            </a:extLst>
          </p:cNvPr>
          <p:cNvSpPr txBox="1"/>
          <p:nvPr/>
        </p:nvSpPr>
        <p:spPr>
          <a:xfrm>
            <a:off x="425137" y="1562793"/>
            <a:ext cx="8950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1.1 Printando uma Mensagem</a:t>
            </a:r>
            <a:endParaRPr lang="pt-BR" sz="44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C764F72-D66C-41B3-5105-E6491029C2FE}"/>
              </a:ext>
            </a:extLst>
          </p:cNvPr>
          <p:cNvSpPr txBox="1"/>
          <p:nvPr/>
        </p:nvSpPr>
        <p:spPr>
          <a:xfrm>
            <a:off x="499159" y="6443942"/>
            <a:ext cx="8950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1.2 Variáveis e Atribuição</a:t>
            </a:r>
            <a:endParaRPr lang="pt-BR" sz="44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8E3C1A9-67A8-67D3-DA9C-B3EF506A32C8}"/>
              </a:ext>
            </a:extLst>
          </p:cNvPr>
          <p:cNvSpPr txBox="1"/>
          <p:nvPr/>
        </p:nvSpPr>
        <p:spPr>
          <a:xfrm>
            <a:off x="425137" y="7493320"/>
            <a:ext cx="8950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Em Python, podemos armazenar valores em variáveis para uso posterior. É como treinar os movimentos básicos antes de avançar para técnicas mais avançadas.</a:t>
            </a:r>
            <a:endParaRPr lang="pt-BR" sz="4400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0D27FA1-5761-32F4-CA0D-D58BCEE27566}"/>
              </a:ext>
            </a:extLst>
          </p:cNvPr>
          <p:cNvSpPr/>
          <p:nvPr/>
        </p:nvSpPr>
        <p:spPr>
          <a:xfrm flipH="1">
            <a:off x="398917" y="-26137"/>
            <a:ext cx="78472" cy="1512000"/>
          </a:xfrm>
          <a:prstGeom prst="rect">
            <a:avLst/>
          </a:prstGeom>
          <a:gradFill flip="none" rotWithShape="1">
            <a:gsLst>
              <a:gs pos="77450">
                <a:srgbClr val="FFFF00"/>
              </a:gs>
              <a:gs pos="0">
                <a:srgbClr val="FFC00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0CDD6579-2E12-BC15-E1BF-6C64C5E34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D046-2254-4BEA-9C24-12AD44731257}" type="slidenum">
              <a:rPr lang="pt-BR" smtClean="0"/>
              <a:t>4</a:t>
            </a:fld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A427703E-8629-DD39-29B9-C14BAB508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89" y="3142305"/>
            <a:ext cx="8694318" cy="280650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12E457A9-0C88-1A09-D18D-5866E92546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17" y="8668572"/>
            <a:ext cx="8772790" cy="2675253"/>
          </a:xfrm>
          <a:prstGeom prst="rect">
            <a:avLst/>
          </a:prstGeom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807DE4-5E96-D349-6683-28AB61FC3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4085816" cy="681567"/>
          </a:xfrm>
        </p:spPr>
        <p:txBody>
          <a:bodyPr/>
          <a:lstStyle/>
          <a:p>
            <a:r>
              <a:rPr lang="pt-BR" dirty="0"/>
              <a:t>CODE KAI - O Caminho do Programador Python Disciplinado</a:t>
            </a:r>
          </a:p>
        </p:txBody>
      </p:sp>
    </p:spTree>
    <p:extLst>
      <p:ext uri="{BB962C8B-B14F-4D97-AF65-F5344CB8AC3E}">
        <p14:creationId xmlns:p14="http://schemas.microsoft.com/office/powerpoint/2010/main" val="2364057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87B7C49A-9ED0-A928-1A1F-D65BD5CC1C66}"/>
              </a:ext>
            </a:extLst>
          </p:cNvPr>
          <p:cNvSpPr/>
          <p:nvPr/>
        </p:nvSpPr>
        <p:spPr>
          <a:xfrm>
            <a:off x="0" y="-187568"/>
            <a:ext cx="9601200" cy="12989168"/>
          </a:xfrm>
          <a:prstGeom prst="rect">
            <a:avLst/>
          </a:prstGeom>
          <a:solidFill>
            <a:srgbClr val="0000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BE42C87-AC4E-CB22-6A91-C36F6E0C4160}"/>
              </a:ext>
            </a:extLst>
          </p:cNvPr>
          <p:cNvSpPr txBox="1"/>
          <p:nvPr/>
        </p:nvSpPr>
        <p:spPr>
          <a:xfrm>
            <a:off x="2606238" y="2044833"/>
            <a:ext cx="8950035" cy="518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700" dirty="0">
                <a:ln>
                  <a:solidFill>
                    <a:schemeClr val="bg1"/>
                  </a:solidFill>
                </a:ln>
                <a:noFill/>
                <a:latin typeface="DeathRattle BB" panose="02000506000000020004" pitchFamily="2" charset="0"/>
              </a:rPr>
              <a:t>02</a:t>
            </a:r>
          </a:p>
          <a:p>
            <a:endParaRPr lang="pt-BR" sz="4400" dirty="0">
              <a:solidFill>
                <a:schemeClr val="bg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221AC18-4FD6-DAC2-2F46-8025AB082923}"/>
              </a:ext>
            </a:extLst>
          </p:cNvPr>
          <p:cNvSpPr txBox="1"/>
          <p:nvPr/>
        </p:nvSpPr>
        <p:spPr>
          <a:xfrm>
            <a:off x="651165" y="6400800"/>
            <a:ext cx="89500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i="0" dirty="0">
                <a:solidFill>
                  <a:srgbClr val="0E1D44"/>
                </a:solidFill>
                <a:effectLst/>
                <a:highlight>
                  <a:srgbClr val="FFFFFF"/>
                </a:highlight>
                <a:latin typeface="Söhne"/>
              </a:rPr>
              <a:t>Estruturas de Controle</a:t>
            </a:r>
            <a:endParaRPr lang="pt-BR" sz="6000" dirty="0">
              <a:solidFill>
                <a:srgbClr val="0E1D44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6E9FBB8-8666-9255-7C27-AEEAE80FB3AA}"/>
              </a:ext>
            </a:extLst>
          </p:cNvPr>
          <p:cNvSpPr txBox="1"/>
          <p:nvPr/>
        </p:nvSpPr>
        <p:spPr>
          <a:xfrm>
            <a:off x="1913709" y="7893039"/>
            <a:ext cx="65510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solidFill>
                  <a:schemeClr val="bg1"/>
                </a:solidFill>
              </a:rPr>
              <a:t>Neste capítulo, vamos explorar como Python controla o fluxo de execução do código, como um mestre controla seus movimentos em uma luta.</a:t>
            </a:r>
            <a:endParaRPr lang="pt-BR" sz="3600" dirty="0">
              <a:solidFill>
                <a:schemeClr val="bg1"/>
              </a:solidFill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20E355EA-1AE9-AC70-0AE5-C27865F78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039" y="9558767"/>
            <a:ext cx="3239122" cy="323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649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12E9EFB-EC02-B09E-CF7D-5B77A8C2944B}"/>
              </a:ext>
            </a:extLst>
          </p:cNvPr>
          <p:cNvSpPr txBox="1"/>
          <p:nvPr/>
        </p:nvSpPr>
        <p:spPr>
          <a:xfrm>
            <a:off x="443347" y="637308"/>
            <a:ext cx="8950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Impact" panose="020B0806030902050204" pitchFamily="34" charset="0"/>
              </a:rPr>
              <a:t>CODE KAI - O Caminho do Programador  Python Disciplinado</a:t>
            </a:r>
            <a:endParaRPr lang="pt-BR" sz="24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C025FB9-C7D3-6574-FC76-8FD26B61C825}"/>
              </a:ext>
            </a:extLst>
          </p:cNvPr>
          <p:cNvSpPr txBox="1"/>
          <p:nvPr/>
        </p:nvSpPr>
        <p:spPr>
          <a:xfrm>
            <a:off x="429493" y="2324792"/>
            <a:ext cx="8950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A estrutura </a:t>
            </a:r>
            <a:r>
              <a:rPr lang="pt-BR" sz="2400" dirty="0" err="1"/>
              <a:t>if-else</a:t>
            </a:r>
            <a:r>
              <a:rPr lang="pt-BR" sz="2400" dirty="0"/>
              <a:t> permite que o programa tome decisões com base em condições.</a:t>
            </a:r>
            <a:endParaRPr lang="pt-BR" sz="44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CD4573D-3D88-94F1-F990-A531DC79B55C}"/>
              </a:ext>
            </a:extLst>
          </p:cNvPr>
          <p:cNvSpPr txBox="1"/>
          <p:nvPr/>
        </p:nvSpPr>
        <p:spPr>
          <a:xfrm>
            <a:off x="425137" y="1562793"/>
            <a:ext cx="8950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2.1 Condicional </a:t>
            </a:r>
            <a:r>
              <a:rPr lang="pt-BR" sz="3200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If</a:t>
            </a:r>
            <a:r>
              <a:rPr lang="pt-BR" sz="3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-Else</a:t>
            </a:r>
            <a:endParaRPr lang="pt-BR" sz="44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C764F72-D66C-41B3-5105-E6491029C2FE}"/>
              </a:ext>
            </a:extLst>
          </p:cNvPr>
          <p:cNvSpPr txBox="1"/>
          <p:nvPr/>
        </p:nvSpPr>
        <p:spPr>
          <a:xfrm>
            <a:off x="499159" y="6417819"/>
            <a:ext cx="8950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2.2 Loop For</a:t>
            </a:r>
            <a:endParaRPr lang="pt-BR" sz="44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8E3C1A9-67A8-67D3-DA9C-B3EF506A32C8}"/>
              </a:ext>
            </a:extLst>
          </p:cNvPr>
          <p:cNvSpPr txBox="1"/>
          <p:nvPr/>
        </p:nvSpPr>
        <p:spPr>
          <a:xfrm>
            <a:off x="425137" y="7310436"/>
            <a:ext cx="8950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 loop for é utilizado para iterar sobre uma sequência de elementos, como treinar um mesmo movimento repetidamente até a perfeição.</a:t>
            </a:r>
            <a:endParaRPr lang="pt-BR" sz="4400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F723C2F-0D21-2A9E-9968-FF77BBF202AA}"/>
              </a:ext>
            </a:extLst>
          </p:cNvPr>
          <p:cNvSpPr/>
          <p:nvPr/>
        </p:nvSpPr>
        <p:spPr>
          <a:xfrm flipH="1">
            <a:off x="398917" y="-26137"/>
            <a:ext cx="78472" cy="1512000"/>
          </a:xfrm>
          <a:prstGeom prst="rect">
            <a:avLst/>
          </a:prstGeom>
          <a:gradFill flip="none" rotWithShape="1">
            <a:gsLst>
              <a:gs pos="77450">
                <a:srgbClr val="FFFF00"/>
              </a:gs>
              <a:gs pos="0">
                <a:srgbClr val="FFC00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1F446CC3-E861-12C2-EF4A-686D0727A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D046-2254-4BEA-9C24-12AD44731257}" type="slidenum">
              <a:rPr lang="pt-BR" smtClean="0"/>
              <a:t>6</a:t>
            </a:fld>
            <a:endParaRPr lang="pt-BR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21C0D594-CEA0-5EA7-7051-8E30233BE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19" y="2993367"/>
            <a:ext cx="8196234" cy="3511937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B4F3EA9E-C8BD-D611-BA6F-9BE075A083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89" y="8063055"/>
            <a:ext cx="8441959" cy="2806505"/>
          </a:xfrm>
          <a:prstGeom prst="rect">
            <a:avLst/>
          </a:prstGeom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E6904D-08F6-ED39-A01E-242649C25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4085816" cy="681567"/>
          </a:xfrm>
        </p:spPr>
        <p:txBody>
          <a:bodyPr/>
          <a:lstStyle/>
          <a:p>
            <a:r>
              <a:rPr lang="pt-BR" dirty="0"/>
              <a:t>CODE KAI - O Caminho do Programador Python Disciplinado</a:t>
            </a:r>
          </a:p>
        </p:txBody>
      </p:sp>
    </p:spTree>
    <p:extLst>
      <p:ext uri="{BB962C8B-B14F-4D97-AF65-F5344CB8AC3E}">
        <p14:creationId xmlns:p14="http://schemas.microsoft.com/office/powerpoint/2010/main" val="2924007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5263B934-F0CB-3D7B-5900-325978C2AB51}"/>
              </a:ext>
            </a:extLst>
          </p:cNvPr>
          <p:cNvSpPr/>
          <p:nvPr/>
        </p:nvSpPr>
        <p:spPr>
          <a:xfrm>
            <a:off x="0" y="0"/>
            <a:ext cx="9601200" cy="12989168"/>
          </a:xfrm>
          <a:prstGeom prst="rect">
            <a:avLst/>
          </a:prstGeom>
          <a:solidFill>
            <a:srgbClr val="0000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BE42C87-AC4E-CB22-6A91-C36F6E0C4160}"/>
              </a:ext>
            </a:extLst>
          </p:cNvPr>
          <p:cNvSpPr txBox="1"/>
          <p:nvPr/>
        </p:nvSpPr>
        <p:spPr>
          <a:xfrm>
            <a:off x="2606238" y="2075313"/>
            <a:ext cx="8950035" cy="518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700" dirty="0">
                <a:ln>
                  <a:solidFill>
                    <a:schemeClr val="bg1"/>
                  </a:solidFill>
                </a:ln>
                <a:noFill/>
                <a:latin typeface="DeathRattle BB" panose="02000506000000020004" pitchFamily="2" charset="0"/>
              </a:rPr>
              <a:t>03</a:t>
            </a:r>
          </a:p>
          <a:p>
            <a:endParaRPr lang="pt-BR" sz="4400" dirty="0">
              <a:solidFill>
                <a:schemeClr val="bg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1FCFD3E-9D08-7F65-ED17-A02A48920BB1}"/>
              </a:ext>
            </a:extLst>
          </p:cNvPr>
          <p:cNvSpPr txBox="1"/>
          <p:nvPr/>
        </p:nvSpPr>
        <p:spPr>
          <a:xfrm>
            <a:off x="651165" y="6400800"/>
            <a:ext cx="89500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i="0" dirty="0">
                <a:solidFill>
                  <a:srgbClr val="0E1D44"/>
                </a:solidFill>
                <a:effectLst/>
                <a:highlight>
                  <a:srgbClr val="FFFFFF"/>
                </a:highlight>
                <a:latin typeface="Söhne"/>
              </a:rPr>
              <a:t>Funções e Modularidade</a:t>
            </a:r>
            <a:endParaRPr lang="pt-BR" sz="6000" dirty="0">
              <a:solidFill>
                <a:srgbClr val="0E1D44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2B06DD8-21FC-999B-8BA4-5D4A470268ED}"/>
              </a:ext>
            </a:extLst>
          </p:cNvPr>
          <p:cNvSpPr txBox="1"/>
          <p:nvPr/>
        </p:nvSpPr>
        <p:spPr>
          <a:xfrm>
            <a:off x="1913709" y="7893039"/>
            <a:ext cx="65510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solidFill>
                  <a:schemeClr val="bg1"/>
                </a:solidFill>
              </a:rPr>
              <a:t>Neste capítulo, vamos aprender a organizar nosso código em funções reutilizáveis, como diferentes golpes em um </a:t>
            </a:r>
            <a:r>
              <a:rPr lang="pt-BR" sz="1800" dirty="0" err="1">
                <a:solidFill>
                  <a:schemeClr val="bg1"/>
                </a:solidFill>
              </a:rPr>
              <a:t>kata</a:t>
            </a:r>
            <a:r>
              <a:rPr lang="pt-BR" sz="1800" dirty="0">
                <a:solidFill>
                  <a:schemeClr val="bg1"/>
                </a:solidFill>
              </a:rPr>
              <a:t>.</a:t>
            </a:r>
            <a:endParaRPr lang="pt-BR" sz="3600" dirty="0">
              <a:solidFill>
                <a:schemeClr val="bg1"/>
              </a:solidFill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20DA1B67-D6A4-C2B0-6684-C59136A4F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039" y="9750046"/>
            <a:ext cx="3239122" cy="323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090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12E9EFB-EC02-B09E-CF7D-5B77A8C2944B}"/>
              </a:ext>
            </a:extLst>
          </p:cNvPr>
          <p:cNvSpPr txBox="1"/>
          <p:nvPr/>
        </p:nvSpPr>
        <p:spPr>
          <a:xfrm>
            <a:off x="443347" y="637308"/>
            <a:ext cx="8950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Impact" panose="020B0806030902050204" pitchFamily="34" charset="0"/>
              </a:rPr>
              <a:t>CODE KAI - O Caminho do Programador  Python Disciplinado</a:t>
            </a:r>
            <a:endParaRPr lang="pt-BR" sz="24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C025FB9-C7D3-6574-FC76-8FD26B61C825}"/>
              </a:ext>
            </a:extLst>
          </p:cNvPr>
          <p:cNvSpPr txBox="1"/>
          <p:nvPr/>
        </p:nvSpPr>
        <p:spPr>
          <a:xfrm>
            <a:off x="429493" y="2324792"/>
            <a:ext cx="8950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Para criar uma função em Python, usamos a palavra-chave def.</a:t>
            </a:r>
            <a:endParaRPr lang="pt-BR" sz="44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CD4573D-3D88-94F1-F990-A531DC79B55C}"/>
              </a:ext>
            </a:extLst>
          </p:cNvPr>
          <p:cNvSpPr txBox="1"/>
          <p:nvPr/>
        </p:nvSpPr>
        <p:spPr>
          <a:xfrm>
            <a:off x="425137" y="1562793"/>
            <a:ext cx="8950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3.1 Definindo uma Função</a:t>
            </a:r>
            <a:endParaRPr lang="pt-BR" sz="44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C764F72-D66C-41B3-5105-E6491029C2FE}"/>
              </a:ext>
            </a:extLst>
          </p:cNvPr>
          <p:cNvSpPr txBox="1"/>
          <p:nvPr/>
        </p:nvSpPr>
        <p:spPr>
          <a:xfrm>
            <a:off x="499159" y="6417816"/>
            <a:ext cx="8950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3.2 Chamando uma Função</a:t>
            </a:r>
            <a:endParaRPr lang="pt-BR" sz="44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8E3C1A9-67A8-67D3-DA9C-B3EF506A32C8}"/>
              </a:ext>
            </a:extLst>
          </p:cNvPr>
          <p:cNvSpPr txBox="1"/>
          <p:nvPr/>
        </p:nvSpPr>
        <p:spPr>
          <a:xfrm>
            <a:off x="425137" y="7075302"/>
            <a:ext cx="8950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Depois de definida, podemos chamar nossa função para executar o código contido nela..</a:t>
            </a:r>
            <a:endParaRPr lang="pt-BR" sz="44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7C8A4D6-E6C7-4C63-97BA-EF616EA11C75}"/>
              </a:ext>
            </a:extLst>
          </p:cNvPr>
          <p:cNvSpPr/>
          <p:nvPr/>
        </p:nvSpPr>
        <p:spPr>
          <a:xfrm flipH="1">
            <a:off x="398917" y="-26137"/>
            <a:ext cx="78472" cy="1512000"/>
          </a:xfrm>
          <a:prstGeom prst="rect">
            <a:avLst/>
          </a:prstGeom>
          <a:gradFill flip="none" rotWithShape="1">
            <a:gsLst>
              <a:gs pos="77450">
                <a:srgbClr val="FFFF00"/>
              </a:gs>
              <a:gs pos="0">
                <a:srgbClr val="FFC00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6" name="Espaço Reservado para Número de Slide 15">
            <a:extLst>
              <a:ext uri="{FF2B5EF4-FFF2-40B4-BE49-F238E27FC236}">
                <a16:creationId xmlns:a16="http://schemas.microsoft.com/office/drawing/2014/main" id="{CD7C8D82-29C9-D1D4-5903-860BF5F6C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D046-2254-4BEA-9C24-12AD44731257}" type="slidenum">
              <a:rPr lang="pt-BR" smtClean="0"/>
              <a:t>8</a:t>
            </a:fld>
            <a:endParaRPr lang="pt-BR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4FEA92D0-ACCD-A1B8-5A9C-2C1CF0ABA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58" y="2936765"/>
            <a:ext cx="8441959" cy="2125551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409E5D5B-99CA-D2E2-6696-59DF8B2AE5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59" y="7933903"/>
            <a:ext cx="8681260" cy="2542905"/>
          </a:xfrm>
          <a:prstGeom prst="rect">
            <a:avLst/>
          </a:prstGeom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789BC2-53E1-20F6-0BBF-D9393A88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4102145" cy="681567"/>
          </a:xfrm>
        </p:spPr>
        <p:txBody>
          <a:bodyPr/>
          <a:lstStyle/>
          <a:p>
            <a:r>
              <a:rPr lang="pt-BR" dirty="0"/>
              <a:t>CODE KAI - O Caminho do Programador Python Disciplinado</a:t>
            </a:r>
          </a:p>
        </p:txBody>
      </p:sp>
    </p:spTree>
    <p:extLst>
      <p:ext uri="{BB962C8B-B14F-4D97-AF65-F5344CB8AC3E}">
        <p14:creationId xmlns:p14="http://schemas.microsoft.com/office/powerpoint/2010/main" val="1995873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5263B934-F0CB-3D7B-5900-325978C2AB51}"/>
              </a:ext>
            </a:extLst>
          </p:cNvPr>
          <p:cNvSpPr/>
          <p:nvPr/>
        </p:nvSpPr>
        <p:spPr>
          <a:xfrm>
            <a:off x="0" y="0"/>
            <a:ext cx="9601200" cy="12989168"/>
          </a:xfrm>
          <a:prstGeom prst="rect">
            <a:avLst/>
          </a:prstGeom>
          <a:solidFill>
            <a:srgbClr val="0000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BE42C87-AC4E-CB22-6A91-C36F6E0C4160}"/>
              </a:ext>
            </a:extLst>
          </p:cNvPr>
          <p:cNvSpPr txBox="1"/>
          <p:nvPr/>
        </p:nvSpPr>
        <p:spPr>
          <a:xfrm>
            <a:off x="2606238" y="2075313"/>
            <a:ext cx="8950035" cy="518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700" dirty="0">
                <a:ln>
                  <a:solidFill>
                    <a:schemeClr val="bg1"/>
                  </a:solidFill>
                </a:ln>
                <a:noFill/>
                <a:latin typeface="DeathRattle BB" panose="02000506000000020004" pitchFamily="2" charset="0"/>
              </a:rPr>
              <a:t>04</a:t>
            </a:r>
          </a:p>
          <a:p>
            <a:endParaRPr lang="pt-BR" sz="4400" dirty="0">
              <a:solidFill>
                <a:schemeClr val="bg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1FCFD3E-9D08-7F65-ED17-A02A48920BB1}"/>
              </a:ext>
            </a:extLst>
          </p:cNvPr>
          <p:cNvSpPr txBox="1"/>
          <p:nvPr/>
        </p:nvSpPr>
        <p:spPr>
          <a:xfrm>
            <a:off x="651165" y="6400800"/>
            <a:ext cx="89500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i="0" dirty="0">
                <a:solidFill>
                  <a:srgbClr val="0E1D44"/>
                </a:solidFill>
                <a:effectLst/>
                <a:highlight>
                  <a:srgbClr val="FFFFFF"/>
                </a:highlight>
                <a:latin typeface="Söhne"/>
              </a:rPr>
              <a:t>Explorando Estruturas de Dados em Python</a:t>
            </a:r>
            <a:endParaRPr lang="pt-BR" sz="6000" dirty="0">
              <a:solidFill>
                <a:srgbClr val="0E1D44"/>
              </a:solidFill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20DA1B67-D6A4-C2B0-6684-C59136A4F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039" y="9750046"/>
            <a:ext cx="3239122" cy="323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8085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349</TotalTime>
  <Words>1007</Words>
  <Application>Microsoft Office PowerPoint</Application>
  <PresentationFormat>Papel A3 (297 x 420 mm)</PresentationFormat>
  <Paragraphs>103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DeathRattle BB</vt:lpstr>
      <vt:lpstr>Impact</vt:lpstr>
      <vt:lpstr>Söhne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ANDERSON</dc:creator>
  <cp:lastModifiedBy>ANDERSON</cp:lastModifiedBy>
  <cp:revision>140</cp:revision>
  <dcterms:created xsi:type="dcterms:W3CDTF">2024-05-07T08:22:29Z</dcterms:created>
  <dcterms:modified xsi:type="dcterms:W3CDTF">2024-05-08T09:42:52Z</dcterms:modified>
</cp:coreProperties>
</file>