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7" r:id="rId22"/>
    <p:sldId id="276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33535-BCD3-4A64-9D1A-E5BA9C17F898}" type="datetimeFigureOut">
              <a:rPr lang="pt-BR" smtClean="0"/>
              <a:pPr/>
              <a:t>6/12/2009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B9437-F8B4-4408-9752-528278BC7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6/12/2009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6/12/2009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6/12/2009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6/12/2009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6/12/2009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6/12/2009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6/12/2009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6/12/2009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6/12/2009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6/12/2009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6/12/2009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FEC67-B5D5-4F89-802C-92EB9180D12F}" type="datetimeFigureOut">
              <a:rPr lang="pt-BR" smtClean="0"/>
              <a:pPr/>
              <a:t>6/12/2009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de recomendação para clientes de vídeo locadoras baseado em redes SOM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 smtClean="0"/>
              <a:t>Anderson Berg</a:t>
            </a:r>
          </a:p>
          <a:p>
            <a:pPr algn="l"/>
            <a:r>
              <a:rPr lang="pt-BR" dirty="0" smtClean="0"/>
              <a:t>Orientador: Prof. Fernando Buarque</a:t>
            </a:r>
            <a:endParaRPr lang="pt-BR" dirty="0"/>
          </a:p>
        </p:txBody>
      </p:sp>
      <p:pic>
        <p:nvPicPr>
          <p:cNvPr id="4" name="Imagem 3" descr="marca_d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5053" y="6077063"/>
            <a:ext cx="2339559" cy="500066"/>
          </a:xfrm>
          <a:prstGeom prst="rect">
            <a:avLst/>
          </a:prstGeom>
        </p:spPr>
      </p:pic>
      <p:pic>
        <p:nvPicPr>
          <p:cNvPr id="6" name="Imagem 5" descr="logo_u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4810" y="5993821"/>
            <a:ext cx="904998" cy="583308"/>
          </a:xfrm>
          <a:prstGeom prst="rect">
            <a:avLst/>
          </a:prstGeom>
        </p:spPr>
      </p:pic>
      <p:pic>
        <p:nvPicPr>
          <p:cNvPr id="7" name="Imagem 6" descr="logo_pol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86644" y="5936277"/>
            <a:ext cx="1142640" cy="6408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baseada em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Desvantagens:</a:t>
            </a:r>
          </a:p>
          <a:p>
            <a:r>
              <a:rPr lang="pt-BR" dirty="0" smtClean="0"/>
              <a:t>Só avalia textos, não sendo possível avaliar qualidade do texto ou de autores dos textos</a:t>
            </a:r>
          </a:p>
          <a:p>
            <a:r>
              <a:rPr lang="pt-BR" dirty="0" err="1" smtClean="0"/>
              <a:t>Superespecialização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colaborativa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Mais comum</a:t>
            </a:r>
          </a:p>
          <a:p>
            <a:r>
              <a:rPr lang="pt-BR" dirty="0" smtClean="0"/>
              <a:t>Similaridade entre usuários</a:t>
            </a:r>
          </a:p>
          <a:p>
            <a:r>
              <a:rPr lang="pt-BR" dirty="0" smtClean="0"/>
              <a:t>Avaliações de itens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colaborativa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Vantagens:</a:t>
            </a:r>
          </a:p>
          <a:p>
            <a:r>
              <a:rPr lang="pt-BR" dirty="0" smtClean="0"/>
              <a:t>É possível avaliar qualidade de textos</a:t>
            </a:r>
          </a:p>
          <a:p>
            <a:r>
              <a:rPr lang="pt-BR" dirty="0" smtClean="0"/>
              <a:t>Melhor qualidade de recomendações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colaborativa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Desvantagens</a:t>
            </a:r>
          </a:p>
          <a:p>
            <a:r>
              <a:rPr lang="pt-BR" dirty="0" smtClean="0"/>
              <a:t>Problema do novo item: é preciso algum usuário avaliar para este item ser recomendado</a:t>
            </a:r>
          </a:p>
          <a:p>
            <a:r>
              <a:rPr lang="pt-BR" dirty="0" smtClean="0"/>
              <a:t>Usuários ovelhas-negras, não há usuários semelhantes a estes no sistema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híbrida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Associar duas ou mais técnicas</a:t>
            </a:r>
          </a:p>
          <a:p>
            <a:r>
              <a:rPr lang="pt-BR" dirty="0" smtClean="0"/>
              <a:t>Filtragem baseada em conteúdo e colaborativa são complementares</a:t>
            </a:r>
          </a:p>
          <a:p>
            <a:r>
              <a:rPr lang="pt-BR" dirty="0" smtClean="0"/>
              <a:t>(Colocar tabela aqui)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Mapas auto-organizáveis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Aprendizado não-supervisionado</a:t>
            </a:r>
          </a:p>
          <a:p>
            <a:r>
              <a:rPr lang="pt-BR" dirty="0" smtClean="0"/>
              <a:t>Primeiramente propostos por </a:t>
            </a:r>
            <a:r>
              <a:rPr lang="pt-BR" dirty="0" err="1" smtClean="0"/>
              <a:t>Teuvo</a:t>
            </a:r>
            <a:r>
              <a:rPr lang="pt-BR" dirty="0" smtClean="0"/>
              <a:t> </a:t>
            </a:r>
            <a:r>
              <a:rPr lang="pt-BR" dirty="0" err="1" smtClean="0"/>
              <a:t>Kohonen</a:t>
            </a:r>
            <a:endParaRPr lang="pt-BR" dirty="0" smtClean="0"/>
          </a:p>
          <a:p>
            <a:r>
              <a:rPr lang="pt-BR" dirty="0" smtClean="0"/>
              <a:t>Formado por uma camada de entrada e uma de saída, geralmente uma grade bidimensional</a:t>
            </a:r>
          </a:p>
          <a:p>
            <a:r>
              <a:rPr lang="pt-BR" dirty="0" smtClean="0"/>
              <a:t>Redes SOM (</a:t>
            </a:r>
            <a:r>
              <a:rPr lang="pt-BR" dirty="0" err="1" smtClean="0"/>
              <a:t>Self-organizing</a:t>
            </a:r>
            <a:r>
              <a:rPr lang="pt-BR" dirty="0" smtClean="0"/>
              <a:t> </a:t>
            </a:r>
            <a:r>
              <a:rPr lang="pt-BR" dirty="0" err="1" smtClean="0"/>
              <a:t>maps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Mapas auto-organizáveis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Inspiração no cérebro de animais  mais desenvolvidos</a:t>
            </a:r>
          </a:p>
          <a:p>
            <a:r>
              <a:rPr lang="pt-BR" dirty="0" smtClean="0"/>
              <a:t>Córtex do cérebro é topologicamente organizado por funções específicas</a:t>
            </a:r>
          </a:p>
          <a:p>
            <a:r>
              <a:rPr lang="pt-BR" dirty="0" smtClean="0"/>
              <a:t>Feedback lateral</a:t>
            </a:r>
          </a:p>
          <a:p>
            <a:r>
              <a:rPr lang="pt-BR" dirty="0" smtClean="0"/>
              <a:t>(Imagem do cérebro)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das redes SOM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Grade bidimensional</a:t>
            </a:r>
          </a:p>
          <a:p>
            <a:r>
              <a:rPr lang="pt-BR" dirty="0" smtClean="0"/>
              <a:t>Formado por neurônios da camada de saída</a:t>
            </a:r>
          </a:p>
          <a:p>
            <a:r>
              <a:rPr lang="pt-BR" dirty="0" smtClean="0"/>
              <a:t>Cada neurônio possui um conjunto de pesos</a:t>
            </a:r>
          </a:p>
          <a:p>
            <a:r>
              <a:rPr lang="pt-BR" dirty="0" smtClean="0"/>
              <a:t>Os neurônios funcionam como extratores de características</a:t>
            </a:r>
          </a:p>
          <a:p>
            <a:r>
              <a:rPr lang="pt-BR" dirty="0" smtClean="0"/>
              <a:t>Aprendizado competitivo</a:t>
            </a:r>
          </a:p>
          <a:p>
            <a:r>
              <a:rPr lang="pt-BR" dirty="0" smtClean="0"/>
              <a:t>Iteração lateral</a:t>
            </a:r>
          </a:p>
          <a:p>
            <a:r>
              <a:rPr lang="pt-BR" dirty="0" smtClean="0"/>
              <a:t>Função chapéu mexicano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Competitivo e não-supervisionado</a:t>
            </a:r>
          </a:p>
          <a:p>
            <a:r>
              <a:rPr lang="pt-BR" dirty="0" smtClean="0"/>
              <a:t>Função de ativação: distância euclidiana</a:t>
            </a:r>
          </a:p>
          <a:p>
            <a:r>
              <a:rPr lang="pt-BR" dirty="0" smtClean="0"/>
              <a:t>Escolha do vencedor</a:t>
            </a:r>
          </a:p>
          <a:p>
            <a:r>
              <a:rPr lang="pt-BR" dirty="0" smtClean="0"/>
              <a:t>Região de vizinhança</a:t>
            </a:r>
          </a:p>
          <a:p>
            <a:r>
              <a:rPr lang="pt-BR" dirty="0" smtClean="0"/>
              <a:t>Atualização de pesos</a:t>
            </a:r>
          </a:p>
          <a:p>
            <a:r>
              <a:rPr lang="pt-BR" dirty="0" smtClean="0"/>
              <a:t>Função de vizinhança</a:t>
            </a:r>
          </a:p>
          <a:p>
            <a:r>
              <a:rPr lang="pt-BR" dirty="0" smtClean="0"/>
              <a:t>(Figura do fluxograma do algoritmo de treinamento)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proposto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de recomendação para locadoras</a:t>
            </a:r>
          </a:p>
          <a:p>
            <a:r>
              <a:rPr lang="pt-BR" dirty="0" smtClean="0"/>
              <a:t>Não existe avaliações de usuários</a:t>
            </a:r>
          </a:p>
          <a:p>
            <a:r>
              <a:rPr lang="pt-BR" dirty="0" smtClean="0"/>
              <a:t>Baseado no histórico de locações</a:t>
            </a:r>
          </a:p>
          <a:p>
            <a:r>
              <a:rPr lang="pt-BR" dirty="0" smtClean="0"/>
              <a:t>Utiliza redes SOM</a:t>
            </a:r>
          </a:p>
          <a:p>
            <a:r>
              <a:rPr lang="pt-BR" dirty="0" smtClean="0"/>
              <a:t>Um mapa por cliente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804" y="2071678"/>
            <a:ext cx="8229600" cy="1762915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pt-BR" sz="4000" dirty="0" smtClean="0"/>
              <a:t>Sobrecarga </a:t>
            </a:r>
          </a:p>
          <a:p>
            <a:pPr algn="ctr">
              <a:buNone/>
            </a:pPr>
            <a:r>
              <a:rPr lang="pt-BR" sz="4000" dirty="0" smtClean="0"/>
              <a:t>e </a:t>
            </a:r>
          </a:p>
          <a:p>
            <a:pPr algn="ctr">
              <a:buNone/>
            </a:pPr>
            <a:r>
              <a:rPr lang="pt-BR" sz="4000" dirty="0" smtClean="0"/>
              <a:t>Diversidade</a:t>
            </a:r>
            <a:endParaRPr lang="pt-BR" sz="4000" dirty="0" smtClean="0"/>
          </a:p>
        </p:txBody>
      </p:sp>
      <p:pic>
        <p:nvPicPr>
          <p:cNvPr id="4" name="Imagem 3" descr="marca_d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5053" y="6077063"/>
            <a:ext cx="2339559" cy="500066"/>
          </a:xfrm>
          <a:prstGeom prst="rect">
            <a:avLst/>
          </a:prstGeom>
        </p:spPr>
      </p:pic>
      <p:pic>
        <p:nvPicPr>
          <p:cNvPr id="5" name="Imagem 4" descr="logo_u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4810" y="5993821"/>
            <a:ext cx="904998" cy="583308"/>
          </a:xfrm>
          <a:prstGeom prst="rect">
            <a:avLst/>
          </a:prstGeom>
        </p:spPr>
      </p:pic>
      <p:pic>
        <p:nvPicPr>
          <p:cNvPr id="6" name="Imagem 5" descr="logo_pol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86644" y="5936277"/>
            <a:ext cx="1142640" cy="64085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Carência de ferramentas de recomendação em ambientes de vídeo locadoras</a:t>
            </a:r>
          </a:p>
          <a:p>
            <a:r>
              <a:rPr lang="pt-BR" dirty="0" smtClean="0"/>
              <a:t>A busca por recomendações é comum</a:t>
            </a:r>
          </a:p>
          <a:p>
            <a:r>
              <a:rPr lang="pt-BR" dirty="0" smtClean="0"/>
              <a:t>É preciso conhecer o perfil do cliente para fazer boas recomendações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Auxiliar o cliente na escolha do título a ser locado</a:t>
            </a:r>
          </a:p>
          <a:p>
            <a:r>
              <a:rPr lang="pt-BR" dirty="0" smtClean="0"/>
              <a:t>Formar um mapa com títulos do histórico de locações agrupando-os de acordo com a similaridade entre eles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Mapa SOM bidimensional</a:t>
            </a:r>
          </a:p>
          <a:p>
            <a:r>
              <a:rPr lang="pt-BR" dirty="0" smtClean="0"/>
              <a:t>Os neurônios irão representar filmes do histórico do cliente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do 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É criado um mapa para cada cliente</a:t>
            </a:r>
          </a:p>
          <a:p>
            <a:r>
              <a:rPr lang="pt-BR" dirty="0" smtClean="0"/>
              <a:t>O mapa é composto pelos filmes presentes no histórico do cliente</a:t>
            </a:r>
          </a:p>
          <a:p>
            <a:r>
              <a:rPr lang="pt-BR" dirty="0" smtClean="0"/>
              <a:t>No momento da locação o cliente apresenta um novo filmes à rede</a:t>
            </a:r>
          </a:p>
          <a:p>
            <a:r>
              <a:rPr lang="pt-BR" dirty="0" smtClean="0"/>
              <a:t>É calculado o neurônio que irá representar esse novo filme e são determinados os filmes com maior similaridade presentes no histórico do cliente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(Figura do fluxo de execução do modelo)</a:t>
            </a: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(Figura do mapa)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MovieLens</a:t>
            </a:r>
            <a:r>
              <a:rPr lang="pt-BR" dirty="0" smtClean="0"/>
              <a:t> Data Set</a:t>
            </a:r>
          </a:p>
          <a:p>
            <a:r>
              <a:rPr lang="pt-BR" dirty="0" smtClean="0"/>
              <a:t>Cada usuário foi tratado como um cliente da locadora</a:t>
            </a:r>
          </a:p>
          <a:p>
            <a:r>
              <a:rPr lang="pt-BR" dirty="0" smtClean="0"/>
              <a:t>A base de avaliações foi dividida entre treinamento e teste</a:t>
            </a:r>
          </a:p>
          <a:p>
            <a:r>
              <a:rPr lang="pt-BR" dirty="0" smtClean="0"/>
              <a:t>A base de treinamento representa os filmes já locados</a:t>
            </a:r>
          </a:p>
          <a:p>
            <a:r>
              <a:rPr lang="pt-BR" dirty="0" smtClean="0"/>
              <a:t>A base de teste representa os filmes que irão ser locados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(Colar tabelas com resultados)</a:t>
            </a: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Prova de conceito</a:t>
            </a:r>
          </a:p>
          <a:p>
            <a:r>
              <a:rPr lang="pt-BR" dirty="0" smtClean="0"/>
              <a:t>Vídeo locadoras carecem de sistemas de recomendação</a:t>
            </a:r>
          </a:p>
          <a:p>
            <a:r>
              <a:rPr lang="pt-BR" dirty="0" smtClean="0"/>
              <a:t>É possível construir um perfil a partir do histórico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Agregar outros parâmetros para construção do perfil, como atores, diretor, premiações</a:t>
            </a:r>
          </a:p>
          <a:p>
            <a:r>
              <a:rPr lang="pt-BR" dirty="0" smtClean="0"/>
              <a:t>Interface gráfica para interação com usuário</a:t>
            </a:r>
          </a:p>
          <a:p>
            <a:r>
              <a:rPr lang="pt-BR" dirty="0" smtClean="0"/>
              <a:t>Armazenamento do mapa</a:t>
            </a:r>
          </a:p>
          <a:p>
            <a:r>
              <a:rPr lang="pt-BR" dirty="0" smtClean="0"/>
              <a:t>Atualização dinâmica do mapa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Auxiliar clientes de vídeo locadoras a escolher filmes</a:t>
            </a:r>
          </a:p>
          <a:p>
            <a:r>
              <a:rPr lang="pt-BR" dirty="0" smtClean="0"/>
              <a:t>Prova de conceito de sistema de recomendação utilizando redes SOM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de recomendação para clientes de vídeo locadoras baseado em redes SOM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 smtClean="0"/>
              <a:t>Anderson Berg</a:t>
            </a:r>
          </a:p>
          <a:p>
            <a:pPr algn="l"/>
            <a:r>
              <a:rPr lang="pt-BR" dirty="0" smtClean="0"/>
              <a:t>Orientador: Prof. Fernando Buarque</a:t>
            </a:r>
            <a:endParaRPr lang="pt-BR" dirty="0"/>
          </a:p>
        </p:txBody>
      </p:sp>
      <p:pic>
        <p:nvPicPr>
          <p:cNvPr id="4" name="Imagem 3" descr="marca_d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5053" y="6077063"/>
            <a:ext cx="2339559" cy="500066"/>
          </a:xfrm>
          <a:prstGeom prst="rect">
            <a:avLst/>
          </a:prstGeom>
        </p:spPr>
      </p:pic>
      <p:pic>
        <p:nvPicPr>
          <p:cNvPr id="6" name="Imagem 5" descr="logo_u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4810" y="5993821"/>
            <a:ext cx="904998" cy="583308"/>
          </a:xfrm>
          <a:prstGeom prst="rect">
            <a:avLst/>
          </a:prstGeom>
        </p:spPr>
      </p:pic>
      <p:pic>
        <p:nvPicPr>
          <p:cNvPr id="7" name="Imagem 6" descr="logo_pol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86644" y="5936277"/>
            <a:ext cx="1142640" cy="6408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Fundamentais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de recomendação</a:t>
            </a:r>
          </a:p>
          <a:p>
            <a:r>
              <a:rPr lang="pt-BR" dirty="0" smtClean="0"/>
              <a:t>Redes SOM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de recomendação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Desenhado para resolver o problema da sobrecarga de informação</a:t>
            </a:r>
          </a:p>
          <a:p>
            <a:r>
              <a:rPr lang="pt-BR" dirty="0" smtClean="0"/>
              <a:t>Nasceu da necessidade de filtrar ou recuperar informação</a:t>
            </a:r>
          </a:p>
          <a:p>
            <a:r>
              <a:rPr lang="pt-BR" dirty="0" smtClean="0"/>
              <a:t>Largamente utilizado por comércio eletrônico</a:t>
            </a:r>
          </a:p>
          <a:p>
            <a:r>
              <a:rPr lang="pt-BR" dirty="0" smtClean="0"/>
              <a:t>Marketing direto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Listas de recomendação</a:t>
            </a:r>
          </a:p>
          <a:p>
            <a:r>
              <a:rPr lang="pt-BR" dirty="0" smtClean="0"/>
              <a:t>Avaliação de usuários</a:t>
            </a:r>
          </a:p>
          <a:p>
            <a:r>
              <a:rPr lang="pt-BR" dirty="0" smtClean="0"/>
              <a:t>Suas recomendações</a:t>
            </a:r>
          </a:p>
          <a:p>
            <a:r>
              <a:rPr lang="pt-BR" dirty="0" smtClean="0"/>
              <a:t>Clientes que adquiriram X também compraram Y</a:t>
            </a:r>
          </a:p>
          <a:p>
            <a:r>
              <a:rPr lang="pt-BR" dirty="0" smtClean="0"/>
              <a:t>Associação por conteúdo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de filtragem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Baseada em conteúdo</a:t>
            </a:r>
          </a:p>
          <a:p>
            <a:r>
              <a:rPr lang="pt-BR" dirty="0" smtClean="0"/>
              <a:t>Colaborativa</a:t>
            </a:r>
          </a:p>
          <a:p>
            <a:r>
              <a:rPr lang="pt-BR" dirty="0" smtClean="0"/>
              <a:t>Híbrida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baseada em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Raízes no processo de recuperação de informação</a:t>
            </a:r>
          </a:p>
          <a:p>
            <a:r>
              <a:rPr lang="pt-BR" dirty="0" smtClean="0"/>
              <a:t>Baseadas no perfil do usuário previamente construído</a:t>
            </a:r>
          </a:p>
          <a:p>
            <a:r>
              <a:rPr lang="pt-BR" dirty="0" smtClean="0"/>
              <a:t>O perfil é conhecido através do conteúdo dos itens investigados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baseada em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Vantagens:</a:t>
            </a:r>
          </a:p>
          <a:p>
            <a:r>
              <a:rPr lang="pt-BR" dirty="0" smtClean="0"/>
              <a:t>Não são necessárias qualificações</a:t>
            </a:r>
          </a:p>
          <a:p>
            <a:r>
              <a:rPr lang="pt-BR" dirty="0" smtClean="0"/>
              <a:t>Se baseia apenas no conteúdo de itens, portanto não se restringe a itens já avaliados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661</Words>
  <Application>Microsoft Office PowerPoint</Application>
  <PresentationFormat>Apresentação na tela (4:3)</PresentationFormat>
  <Paragraphs>128</Paragraphs>
  <Slides>30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Tema do Office</vt:lpstr>
      <vt:lpstr>Sistema de recomendação para clientes de vídeo locadoras baseado em redes SOM</vt:lpstr>
      <vt:lpstr>Slide 2</vt:lpstr>
      <vt:lpstr>Objetivo</vt:lpstr>
      <vt:lpstr>Conceitos Fundamentais</vt:lpstr>
      <vt:lpstr>Sistemas de recomendação</vt:lpstr>
      <vt:lpstr>Estratégias</vt:lpstr>
      <vt:lpstr>Técnicas de filtragem</vt:lpstr>
      <vt:lpstr>Filtragem baseada em conteúdo</vt:lpstr>
      <vt:lpstr>Filtragem baseada em conteúdo</vt:lpstr>
      <vt:lpstr>Filtragem baseada em conteúdo</vt:lpstr>
      <vt:lpstr>Filtragem colaborativa</vt:lpstr>
      <vt:lpstr>Filtragem colaborativa</vt:lpstr>
      <vt:lpstr>Filtragem colaborativa</vt:lpstr>
      <vt:lpstr>Filtragem híbrida</vt:lpstr>
      <vt:lpstr>Mapas auto-organizáveis</vt:lpstr>
      <vt:lpstr>Mapas auto-organizáveis</vt:lpstr>
      <vt:lpstr>Arquitetura das redes SOM </vt:lpstr>
      <vt:lpstr>Treinamento</vt:lpstr>
      <vt:lpstr>Modelo proposto</vt:lpstr>
      <vt:lpstr>Motivação</vt:lpstr>
      <vt:lpstr>Objetivos</vt:lpstr>
      <vt:lpstr>Arquitetura do modelo</vt:lpstr>
      <vt:lpstr>Funcionamento do modelo</vt:lpstr>
      <vt:lpstr>Funcionamento</vt:lpstr>
      <vt:lpstr>Slide 25</vt:lpstr>
      <vt:lpstr>Experimentos</vt:lpstr>
      <vt:lpstr>Resultados</vt:lpstr>
      <vt:lpstr>Conclusões</vt:lpstr>
      <vt:lpstr>Trabalhos futuros</vt:lpstr>
      <vt:lpstr>Sistema de recomendação para clientes de vídeo locadoras baseado em redes SOM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recomendação para clientes de vídeo locadoras baseado em redes SOM</dc:title>
  <dc:creator>Anderson Berg</dc:creator>
  <cp:lastModifiedBy>Anderson Berg</cp:lastModifiedBy>
  <cp:revision>201</cp:revision>
  <dcterms:created xsi:type="dcterms:W3CDTF">2009-11-24T23:41:26Z</dcterms:created>
  <dcterms:modified xsi:type="dcterms:W3CDTF">2009-12-06T04:09:21Z</dcterms:modified>
</cp:coreProperties>
</file>