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7"/>
  </p:notesMasterIdLst>
  <p:sldIdLst>
    <p:sldId id="256" r:id="rId2"/>
    <p:sldId id="288" r:id="rId3"/>
    <p:sldId id="278" r:id="rId4"/>
    <p:sldId id="259" r:id="rId5"/>
    <p:sldId id="260" r:id="rId6"/>
    <p:sldId id="258" r:id="rId7"/>
    <p:sldId id="264" r:id="rId8"/>
    <p:sldId id="265" r:id="rId9"/>
    <p:sldId id="271" r:id="rId10"/>
    <p:sldId id="273" r:id="rId11"/>
    <p:sldId id="274" r:id="rId12"/>
    <p:sldId id="275" r:id="rId13"/>
    <p:sldId id="287" r:id="rId14"/>
    <p:sldId id="296" r:id="rId15"/>
    <p:sldId id="297" r:id="rId16"/>
    <p:sldId id="298" r:id="rId17"/>
    <p:sldId id="299" r:id="rId18"/>
    <p:sldId id="300" r:id="rId19"/>
    <p:sldId id="301" r:id="rId20"/>
    <p:sldId id="302" r:id="rId21"/>
    <p:sldId id="303" r:id="rId22"/>
    <p:sldId id="279" r:id="rId23"/>
    <p:sldId id="282" r:id="rId24"/>
    <p:sldId id="291" r:id="rId25"/>
    <p:sldId id="289" r:id="rId26"/>
    <p:sldId id="304" r:id="rId27"/>
    <p:sldId id="305" r:id="rId28"/>
    <p:sldId id="283" r:id="rId29"/>
    <p:sldId id="293" r:id="rId30"/>
    <p:sldId id="294" r:id="rId31"/>
    <p:sldId id="295" r:id="rId32"/>
    <p:sldId id="284" r:id="rId33"/>
    <p:sldId id="290" r:id="rId34"/>
    <p:sldId id="285" r:id="rId35"/>
    <p:sldId id="292" r:id="rId3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20432" autoAdjust="0"/>
    <p:restoredTop sz="60457" autoAdjust="0"/>
  </p:normalViewPr>
  <p:slideViewPr>
    <p:cSldViewPr>
      <p:cViewPr varScale="1">
        <p:scale>
          <a:sx n="43" d="100"/>
          <a:sy n="43" d="100"/>
        </p:scale>
        <p:origin x="-176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580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25F2F30-9327-41A8-9DA0-A14CF56F8A97}" type="doc">
      <dgm:prSet loTypeId="urn:microsoft.com/office/officeart/2005/8/layout/gear1" loCatId="process" qsTypeId="urn:microsoft.com/office/officeart/2005/8/quickstyle/simple5" qsCatId="simple" csTypeId="urn:microsoft.com/office/officeart/2005/8/colors/colorful1" csCatId="colorful" phldr="0"/>
      <dgm:spPr/>
    </dgm:pt>
    <dgm:pt modelId="{6CE51ED8-E2D5-4D6E-92B7-33DC2D22F4E3}">
      <dgm:prSet phldrT="[Texto]" phldr="1"/>
      <dgm:spPr/>
      <dgm:t>
        <a:bodyPr/>
        <a:lstStyle/>
        <a:p>
          <a:endParaRPr lang="pt-BR" dirty="0"/>
        </a:p>
      </dgm:t>
    </dgm:pt>
    <dgm:pt modelId="{69E3E37C-4FEB-40FF-9F97-03B6A94AFB9B}" type="parTrans" cxnId="{4284A1D3-570C-4F39-889C-8C4692186FF3}">
      <dgm:prSet/>
      <dgm:spPr/>
      <dgm:t>
        <a:bodyPr/>
        <a:lstStyle/>
        <a:p>
          <a:endParaRPr lang="pt-BR"/>
        </a:p>
      </dgm:t>
    </dgm:pt>
    <dgm:pt modelId="{E70B404A-D50E-481F-B8BD-DBE45061A952}" type="sibTrans" cxnId="{4284A1D3-570C-4F39-889C-8C4692186FF3}">
      <dgm:prSet/>
      <dgm:spPr/>
      <dgm:t>
        <a:bodyPr/>
        <a:lstStyle/>
        <a:p>
          <a:endParaRPr lang="pt-BR"/>
        </a:p>
      </dgm:t>
    </dgm:pt>
    <dgm:pt modelId="{C80A9033-4CBB-49C6-ADA6-FF09E32D7971}">
      <dgm:prSet phldrT="[Texto]" phldr="1"/>
      <dgm:spPr/>
      <dgm:t>
        <a:bodyPr/>
        <a:lstStyle/>
        <a:p>
          <a:endParaRPr lang="pt-BR" dirty="0"/>
        </a:p>
      </dgm:t>
    </dgm:pt>
    <dgm:pt modelId="{6F717168-CFC2-4F13-AD47-626D518B98EB}" type="parTrans" cxnId="{DF1EFB00-B62B-43E4-8CA5-0ACF2DE92C8B}">
      <dgm:prSet/>
      <dgm:spPr/>
      <dgm:t>
        <a:bodyPr/>
        <a:lstStyle/>
        <a:p>
          <a:endParaRPr lang="pt-BR"/>
        </a:p>
      </dgm:t>
    </dgm:pt>
    <dgm:pt modelId="{F8467029-348F-4749-AEB0-B2601691DA93}" type="sibTrans" cxnId="{DF1EFB00-B62B-43E4-8CA5-0ACF2DE92C8B}">
      <dgm:prSet/>
      <dgm:spPr/>
      <dgm:t>
        <a:bodyPr/>
        <a:lstStyle/>
        <a:p>
          <a:endParaRPr lang="pt-BR"/>
        </a:p>
      </dgm:t>
    </dgm:pt>
    <dgm:pt modelId="{AA3967FC-E7FF-44CB-A5DD-A1F5156EA9AF}">
      <dgm:prSet phldrT="[Texto]" phldr="1"/>
      <dgm:spPr/>
      <dgm:t>
        <a:bodyPr/>
        <a:lstStyle/>
        <a:p>
          <a:endParaRPr lang="pt-BR" dirty="0"/>
        </a:p>
      </dgm:t>
    </dgm:pt>
    <dgm:pt modelId="{4CAB6A0E-DB90-494D-9C33-52DE512E78FA}" type="parTrans" cxnId="{A038E874-7076-4486-8211-937C5060E5E7}">
      <dgm:prSet/>
      <dgm:spPr/>
      <dgm:t>
        <a:bodyPr/>
        <a:lstStyle/>
        <a:p>
          <a:endParaRPr lang="pt-BR"/>
        </a:p>
      </dgm:t>
    </dgm:pt>
    <dgm:pt modelId="{38F09A78-F7C2-4AE4-B9CA-02F337DCF21C}" type="sibTrans" cxnId="{A038E874-7076-4486-8211-937C5060E5E7}">
      <dgm:prSet/>
      <dgm:spPr/>
      <dgm:t>
        <a:bodyPr/>
        <a:lstStyle/>
        <a:p>
          <a:endParaRPr lang="pt-BR"/>
        </a:p>
      </dgm:t>
    </dgm:pt>
    <dgm:pt modelId="{C062C1FF-CB12-4424-A81F-A55A11655B63}" type="pres">
      <dgm:prSet presAssocID="{025F2F30-9327-41A8-9DA0-A14CF56F8A97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3750864B-70D7-49F7-8DFE-5A7083950FA1}" type="pres">
      <dgm:prSet presAssocID="{6CE51ED8-E2D5-4D6E-92B7-33DC2D22F4E3}" presName="gear1" presStyleLbl="node1" presStyleIdx="0" presStyleCnt="3">
        <dgm:presLayoutVars>
          <dgm:chMax val="1"/>
          <dgm:bulletEnabled val="1"/>
        </dgm:presLayoutVars>
      </dgm:prSet>
      <dgm:spPr/>
    </dgm:pt>
    <dgm:pt modelId="{3B033490-84EC-4A8A-A76B-D635D2FB5947}" type="pres">
      <dgm:prSet presAssocID="{6CE51ED8-E2D5-4D6E-92B7-33DC2D22F4E3}" presName="gear1srcNode" presStyleLbl="node1" presStyleIdx="0" presStyleCnt="3"/>
      <dgm:spPr/>
    </dgm:pt>
    <dgm:pt modelId="{E163424C-43D9-4977-92B5-EBF4F1DE67F0}" type="pres">
      <dgm:prSet presAssocID="{6CE51ED8-E2D5-4D6E-92B7-33DC2D22F4E3}" presName="gear1dstNode" presStyleLbl="node1" presStyleIdx="0" presStyleCnt="3"/>
      <dgm:spPr/>
    </dgm:pt>
    <dgm:pt modelId="{4C6762C1-B007-4DEA-AF5C-E6654BC8B2BE}" type="pres">
      <dgm:prSet presAssocID="{C80A9033-4CBB-49C6-ADA6-FF09E32D7971}" presName="gear2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5CECEB08-06A9-4EFA-89C1-CE8A678C4734}" type="pres">
      <dgm:prSet presAssocID="{C80A9033-4CBB-49C6-ADA6-FF09E32D7971}" presName="gear2srcNode" presStyleLbl="node1" presStyleIdx="1" presStyleCnt="3"/>
      <dgm:spPr/>
    </dgm:pt>
    <dgm:pt modelId="{53FECFA4-0F1A-4AC5-B09A-576BD400876B}" type="pres">
      <dgm:prSet presAssocID="{C80A9033-4CBB-49C6-ADA6-FF09E32D7971}" presName="gear2dstNode" presStyleLbl="node1" presStyleIdx="1" presStyleCnt="3"/>
      <dgm:spPr/>
    </dgm:pt>
    <dgm:pt modelId="{C6327222-16C5-4A5A-A32F-01C31AEA7804}" type="pres">
      <dgm:prSet presAssocID="{AA3967FC-E7FF-44CB-A5DD-A1F5156EA9AF}" presName="gear3" presStyleLbl="node1" presStyleIdx="2" presStyleCnt="3"/>
      <dgm:spPr/>
    </dgm:pt>
    <dgm:pt modelId="{CF888610-1FA6-4D2C-A325-A6727291E56F}" type="pres">
      <dgm:prSet presAssocID="{AA3967FC-E7FF-44CB-A5DD-A1F5156EA9AF}" presName="gear3tx" presStyleLbl="node1" presStyleIdx="2" presStyleCnt="3">
        <dgm:presLayoutVars>
          <dgm:chMax val="1"/>
          <dgm:bulletEnabled val="1"/>
        </dgm:presLayoutVars>
      </dgm:prSet>
      <dgm:spPr/>
    </dgm:pt>
    <dgm:pt modelId="{6B3CD9F1-5A02-4E26-B4F8-078145E0265B}" type="pres">
      <dgm:prSet presAssocID="{AA3967FC-E7FF-44CB-A5DD-A1F5156EA9AF}" presName="gear3srcNode" presStyleLbl="node1" presStyleIdx="2" presStyleCnt="3"/>
      <dgm:spPr/>
    </dgm:pt>
    <dgm:pt modelId="{65E963F3-3963-467A-9DE4-60AF8584D89D}" type="pres">
      <dgm:prSet presAssocID="{AA3967FC-E7FF-44CB-A5DD-A1F5156EA9AF}" presName="gear3dstNode" presStyleLbl="node1" presStyleIdx="2" presStyleCnt="3"/>
      <dgm:spPr/>
    </dgm:pt>
    <dgm:pt modelId="{6603EB52-FBFB-4025-8C45-AACAB29EF337}" type="pres">
      <dgm:prSet presAssocID="{E70B404A-D50E-481F-B8BD-DBE45061A952}" presName="connector1" presStyleLbl="sibTrans2D1" presStyleIdx="0" presStyleCnt="3"/>
      <dgm:spPr/>
    </dgm:pt>
    <dgm:pt modelId="{0F17B1B2-3D53-4EB9-9D50-566EE31348D0}" type="pres">
      <dgm:prSet presAssocID="{F8467029-348F-4749-AEB0-B2601691DA93}" presName="connector2" presStyleLbl="sibTrans2D1" presStyleIdx="1" presStyleCnt="3"/>
      <dgm:spPr/>
    </dgm:pt>
    <dgm:pt modelId="{53A997B2-A745-47BC-ABCB-A1EA56C9C539}" type="pres">
      <dgm:prSet presAssocID="{38F09A78-F7C2-4AE4-B9CA-02F337DCF21C}" presName="connector3" presStyleLbl="sibTrans2D1" presStyleIdx="2" presStyleCnt="3"/>
      <dgm:spPr/>
    </dgm:pt>
  </dgm:ptLst>
  <dgm:cxnLst>
    <dgm:cxn modelId="{B764F5B0-F6AC-4A3A-912B-D515EB9ECDE6}" type="presOf" srcId="{AA3967FC-E7FF-44CB-A5DD-A1F5156EA9AF}" destId="{C6327222-16C5-4A5A-A32F-01C31AEA7804}" srcOrd="0" destOrd="0" presId="urn:microsoft.com/office/officeart/2005/8/layout/gear1"/>
    <dgm:cxn modelId="{47D8606C-08E0-47C0-8EE0-A70AF17F365C}" type="presOf" srcId="{6CE51ED8-E2D5-4D6E-92B7-33DC2D22F4E3}" destId="{E163424C-43D9-4977-92B5-EBF4F1DE67F0}" srcOrd="2" destOrd="0" presId="urn:microsoft.com/office/officeart/2005/8/layout/gear1"/>
    <dgm:cxn modelId="{F37F9574-3B1B-41EE-B6C3-77383142DA0A}" type="presOf" srcId="{AA3967FC-E7FF-44CB-A5DD-A1F5156EA9AF}" destId="{CF888610-1FA6-4D2C-A325-A6727291E56F}" srcOrd="1" destOrd="0" presId="urn:microsoft.com/office/officeart/2005/8/layout/gear1"/>
    <dgm:cxn modelId="{662B966F-BBB3-4E0E-B15E-0CE6B87614B1}" type="presOf" srcId="{C80A9033-4CBB-49C6-ADA6-FF09E32D7971}" destId="{4C6762C1-B007-4DEA-AF5C-E6654BC8B2BE}" srcOrd="0" destOrd="0" presId="urn:microsoft.com/office/officeart/2005/8/layout/gear1"/>
    <dgm:cxn modelId="{DF1EFB00-B62B-43E4-8CA5-0ACF2DE92C8B}" srcId="{025F2F30-9327-41A8-9DA0-A14CF56F8A97}" destId="{C80A9033-4CBB-49C6-ADA6-FF09E32D7971}" srcOrd="1" destOrd="0" parTransId="{6F717168-CFC2-4F13-AD47-626D518B98EB}" sibTransId="{F8467029-348F-4749-AEB0-B2601691DA93}"/>
    <dgm:cxn modelId="{CDDC4168-AE4D-44E1-81EA-62EEE04F0C8F}" type="presOf" srcId="{C80A9033-4CBB-49C6-ADA6-FF09E32D7971}" destId="{53FECFA4-0F1A-4AC5-B09A-576BD400876B}" srcOrd="2" destOrd="0" presId="urn:microsoft.com/office/officeart/2005/8/layout/gear1"/>
    <dgm:cxn modelId="{43745F4B-F7C0-4064-9818-6D6879811337}" type="presOf" srcId="{38F09A78-F7C2-4AE4-B9CA-02F337DCF21C}" destId="{53A997B2-A745-47BC-ABCB-A1EA56C9C539}" srcOrd="0" destOrd="0" presId="urn:microsoft.com/office/officeart/2005/8/layout/gear1"/>
    <dgm:cxn modelId="{EB29C559-196D-4EDA-A613-343CC3F5352A}" type="presOf" srcId="{F8467029-348F-4749-AEB0-B2601691DA93}" destId="{0F17B1B2-3D53-4EB9-9D50-566EE31348D0}" srcOrd="0" destOrd="0" presId="urn:microsoft.com/office/officeart/2005/8/layout/gear1"/>
    <dgm:cxn modelId="{CFD25871-FDF4-4CFF-938D-43CBF886900F}" type="presOf" srcId="{6CE51ED8-E2D5-4D6E-92B7-33DC2D22F4E3}" destId="{3B033490-84EC-4A8A-A76B-D635D2FB5947}" srcOrd="1" destOrd="0" presId="urn:microsoft.com/office/officeart/2005/8/layout/gear1"/>
    <dgm:cxn modelId="{354A29B5-0A22-45C0-915B-0DF8FB8C3548}" type="presOf" srcId="{6CE51ED8-E2D5-4D6E-92B7-33DC2D22F4E3}" destId="{3750864B-70D7-49F7-8DFE-5A7083950FA1}" srcOrd="0" destOrd="0" presId="urn:microsoft.com/office/officeart/2005/8/layout/gear1"/>
    <dgm:cxn modelId="{A038E874-7076-4486-8211-937C5060E5E7}" srcId="{025F2F30-9327-41A8-9DA0-A14CF56F8A97}" destId="{AA3967FC-E7FF-44CB-A5DD-A1F5156EA9AF}" srcOrd="2" destOrd="0" parTransId="{4CAB6A0E-DB90-494D-9C33-52DE512E78FA}" sibTransId="{38F09A78-F7C2-4AE4-B9CA-02F337DCF21C}"/>
    <dgm:cxn modelId="{65E339D0-466B-45C9-AC23-8436D63AABF4}" type="presOf" srcId="{025F2F30-9327-41A8-9DA0-A14CF56F8A97}" destId="{C062C1FF-CB12-4424-A81F-A55A11655B63}" srcOrd="0" destOrd="0" presId="urn:microsoft.com/office/officeart/2005/8/layout/gear1"/>
    <dgm:cxn modelId="{7E49C7EE-F87C-471E-B170-5701AB3B9737}" type="presOf" srcId="{AA3967FC-E7FF-44CB-A5DD-A1F5156EA9AF}" destId="{65E963F3-3963-467A-9DE4-60AF8584D89D}" srcOrd="3" destOrd="0" presId="urn:microsoft.com/office/officeart/2005/8/layout/gear1"/>
    <dgm:cxn modelId="{ADAAB5B1-985A-4F3A-8FDC-5147ED4DC23B}" type="presOf" srcId="{C80A9033-4CBB-49C6-ADA6-FF09E32D7971}" destId="{5CECEB08-06A9-4EFA-89C1-CE8A678C4734}" srcOrd="1" destOrd="0" presId="urn:microsoft.com/office/officeart/2005/8/layout/gear1"/>
    <dgm:cxn modelId="{1B7B448C-C92C-455D-84B3-E54BDCA9BD77}" type="presOf" srcId="{AA3967FC-E7FF-44CB-A5DD-A1F5156EA9AF}" destId="{6B3CD9F1-5A02-4E26-B4F8-078145E0265B}" srcOrd="2" destOrd="0" presId="urn:microsoft.com/office/officeart/2005/8/layout/gear1"/>
    <dgm:cxn modelId="{FB378110-D3CD-491B-94C9-7CE8F904068B}" type="presOf" srcId="{E70B404A-D50E-481F-B8BD-DBE45061A952}" destId="{6603EB52-FBFB-4025-8C45-AACAB29EF337}" srcOrd="0" destOrd="0" presId="urn:microsoft.com/office/officeart/2005/8/layout/gear1"/>
    <dgm:cxn modelId="{4284A1D3-570C-4F39-889C-8C4692186FF3}" srcId="{025F2F30-9327-41A8-9DA0-A14CF56F8A97}" destId="{6CE51ED8-E2D5-4D6E-92B7-33DC2D22F4E3}" srcOrd="0" destOrd="0" parTransId="{69E3E37C-4FEB-40FF-9F97-03B6A94AFB9B}" sibTransId="{E70B404A-D50E-481F-B8BD-DBE45061A952}"/>
    <dgm:cxn modelId="{38A64DF2-7F9B-4FCE-B824-AA75E1667072}" type="presParOf" srcId="{C062C1FF-CB12-4424-A81F-A55A11655B63}" destId="{3750864B-70D7-49F7-8DFE-5A7083950FA1}" srcOrd="0" destOrd="0" presId="urn:microsoft.com/office/officeart/2005/8/layout/gear1"/>
    <dgm:cxn modelId="{CA3DD005-BDD2-4623-B39D-CF9F5565FB74}" type="presParOf" srcId="{C062C1FF-CB12-4424-A81F-A55A11655B63}" destId="{3B033490-84EC-4A8A-A76B-D635D2FB5947}" srcOrd="1" destOrd="0" presId="urn:microsoft.com/office/officeart/2005/8/layout/gear1"/>
    <dgm:cxn modelId="{A30399FB-69D2-4059-9976-BCBFA82ED09C}" type="presParOf" srcId="{C062C1FF-CB12-4424-A81F-A55A11655B63}" destId="{E163424C-43D9-4977-92B5-EBF4F1DE67F0}" srcOrd="2" destOrd="0" presId="urn:microsoft.com/office/officeart/2005/8/layout/gear1"/>
    <dgm:cxn modelId="{56470054-DEEB-46AC-A2BF-DB7AD4E39BBB}" type="presParOf" srcId="{C062C1FF-CB12-4424-A81F-A55A11655B63}" destId="{4C6762C1-B007-4DEA-AF5C-E6654BC8B2BE}" srcOrd="3" destOrd="0" presId="urn:microsoft.com/office/officeart/2005/8/layout/gear1"/>
    <dgm:cxn modelId="{93873844-FD72-41AA-AA23-4AF7B2A93BDE}" type="presParOf" srcId="{C062C1FF-CB12-4424-A81F-A55A11655B63}" destId="{5CECEB08-06A9-4EFA-89C1-CE8A678C4734}" srcOrd="4" destOrd="0" presId="urn:microsoft.com/office/officeart/2005/8/layout/gear1"/>
    <dgm:cxn modelId="{7DC0EDA9-9903-4749-882F-16471EF9CD96}" type="presParOf" srcId="{C062C1FF-CB12-4424-A81F-A55A11655B63}" destId="{53FECFA4-0F1A-4AC5-B09A-576BD400876B}" srcOrd="5" destOrd="0" presId="urn:microsoft.com/office/officeart/2005/8/layout/gear1"/>
    <dgm:cxn modelId="{4BC759AB-0758-439B-9C0F-2859598EF537}" type="presParOf" srcId="{C062C1FF-CB12-4424-A81F-A55A11655B63}" destId="{C6327222-16C5-4A5A-A32F-01C31AEA7804}" srcOrd="6" destOrd="0" presId="urn:microsoft.com/office/officeart/2005/8/layout/gear1"/>
    <dgm:cxn modelId="{95EE7F81-CF9F-4908-8E2C-8AB8D16E8753}" type="presParOf" srcId="{C062C1FF-CB12-4424-A81F-A55A11655B63}" destId="{CF888610-1FA6-4D2C-A325-A6727291E56F}" srcOrd="7" destOrd="0" presId="urn:microsoft.com/office/officeart/2005/8/layout/gear1"/>
    <dgm:cxn modelId="{AD630287-A89B-4C86-B483-9AEADCBDFD07}" type="presParOf" srcId="{C062C1FF-CB12-4424-A81F-A55A11655B63}" destId="{6B3CD9F1-5A02-4E26-B4F8-078145E0265B}" srcOrd="8" destOrd="0" presId="urn:microsoft.com/office/officeart/2005/8/layout/gear1"/>
    <dgm:cxn modelId="{D8BB6B0B-BB32-485B-9267-DF78F6EB7369}" type="presParOf" srcId="{C062C1FF-CB12-4424-A81F-A55A11655B63}" destId="{65E963F3-3963-467A-9DE4-60AF8584D89D}" srcOrd="9" destOrd="0" presId="urn:microsoft.com/office/officeart/2005/8/layout/gear1"/>
    <dgm:cxn modelId="{53E1AF26-B9A1-4B19-989E-25E99E343F3B}" type="presParOf" srcId="{C062C1FF-CB12-4424-A81F-A55A11655B63}" destId="{6603EB52-FBFB-4025-8C45-AACAB29EF337}" srcOrd="10" destOrd="0" presId="urn:microsoft.com/office/officeart/2005/8/layout/gear1"/>
    <dgm:cxn modelId="{3766416E-D0CA-4F55-AF17-C4497ED3E451}" type="presParOf" srcId="{C062C1FF-CB12-4424-A81F-A55A11655B63}" destId="{0F17B1B2-3D53-4EB9-9D50-566EE31348D0}" srcOrd="11" destOrd="0" presId="urn:microsoft.com/office/officeart/2005/8/layout/gear1"/>
    <dgm:cxn modelId="{FC582C24-1BD7-4744-8928-25A7C31C08FB}" type="presParOf" srcId="{C062C1FF-CB12-4424-A81F-A55A11655B63}" destId="{53A997B2-A745-47BC-ABCB-A1EA56C9C539}" srcOrd="12" destOrd="0" presId="urn:microsoft.com/office/officeart/2005/8/layout/gear1"/>
  </dgm:cxnLst>
  <dgm:bg/>
  <dgm:whole>
    <a:effectLst>
      <a:reflection blurRad="6350" stA="52000" endA="300" endPos="35000" dir="5400000" sy="-100000" algn="bl" rotWithShape="0"/>
    </a:effectLst>
  </dgm:whole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533535-BCD3-4A64-9D1A-E5BA9C17F898}" type="datetimeFigureOut">
              <a:rPr lang="pt-BR" smtClean="0"/>
              <a:pPr/>
              <a:t>13/12/2009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2B9437-F8B4-4408-9752-528278BC7DC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2B9437-F8B4-4408-9752-528278BC7DC3}" type="slidenum">
              <a:rPr lang="pt-BR" smtClean="0"/>
              <a:pPr/>
              <a:t>1</a:t>
            </a:fld>
            <a:endParaRPr lang="pt-B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Como mencionado</a:t>
            </a:r>
            <a:r>
              <a:rPr lang="pt-BR" baseline="0" dirty="0" smtClean="0"/>
              <a:t> anteriormente o treinamento das redes SOM é competitivo, ou seja os neurônios competem entre si para ver quem gera o maior valor de saída.</a:t>
            </a:r>
          </a:p>
          <a:p>
            <a:r>
              <a:rPr lang="pt-BR" baseline="0" dirty="0" smtClean="0"/>
              <a:t>O neurônio a ser ativado, ou seja, o vencedor da competição é determinado através da distância euclidiana entre os pesos de determinado neurônio e os padrões de entrada que são apresentados à rede. Definido o vencedor, este tem seus pesos atualizados.</a:t>
            </a:r>
          </a:p>
          <a:p>
            <a:r>
              <a:rPr lang="pt-BR" baseline="0" dirty="0" smtClean="0"/>
              <a:t>O processo competitivo é implementado através do conceito de vizinhança, onde além do neurônio vencedor, os neurônios contidos num determinado raio de vizinhança têm também seus pesos atualizados.</a:t>
            </a:r>
          </a:p>
          <a:p>
            <a:r>
              <a:rPr lang="pt-BR" baseline="0" dirty="0" smtClean="0"/>
              <a:t>Através desse processo de treinamento a rede cria regiões que respondem a grupos de entrada semelhantes.</a:t>
            </a:r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2B9437-F8B4-4408-9752-528278BC7DC3}" type="slidenum">
              <a:rPr lang="pt-BR" smtClean="0"/>
              <a:pPr/>
              <a:t>11</a:t>
            </a:fld>
            <a:endParaRPr lang="pt-B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Sistema de recomendação para locadoras</a:t>
            </a:r>
          </a:p>
          <a:p>
            <a:r>
              <a:rPr lang="pt-BR" dirty="0" smtClean="0"/>
              <a:t>Não existe avaliações de usuários</a:t>
            </a:r>
          </a:p>
          <a:p>
            <a:r>
              <a:rPr lang="pt-BR" dirty="0" smtClean="0"/>
              <a:t>Baseado no histórico de locações</a:t>
            </a:r>
          </a:p>
          <a:p>
            <a:r>
              <a:rPr lang="pt-BR" dirty="0" smtClean="0"/>
              <a:t>Utiliza redes SOM</a:t>
            </a:r>
          </a:p>
          <a:p>
            <a:r>
              <a:rPr lang="pt-BR" dirty="0" smtClean="0"/>
              <a:t>Um mapa por cliente, como forma de personalização</a:t>
            </a:r>
            <a:r>
              <a:rPr lang="pt-BR" baseline="0" dirty="0" smtClean="0"/>
              <a:t> da locadora na visão do cliente</a:t>
            </a:r>
            <a:endParaRPr lang="pt-BR" dirty="0" smtClean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2B9437-F8B4-4408-9752-528278BC7DC3}" type="slidenum">
              <a:rPr lang="pt-BR" smtClean="0"/>
              <a:pPr/>
              <a:t>12</a:t>
            </a:fld>
            <a:endParaRPr lang="pt-B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Resumindo</a:t>
            </a:r>
            <a:r>
              <a:rPr lang="pt-BR" baseline="0" dirty="0" smtClean="0"/>
              <a:t> o processo de treinamento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2B9437-F8B4-4408-9752-528278BC7DC3}" type="slidenum">
              <a:rPr lang="pt-BR" smtClean="0"/>
              <a:pPr/>
              <a:t>13</a:t>
            </a:fld>
            <a:endParaRPr lang="pt-B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É criado um mapa para cada cliente</a:t>
            </a:r>
          </a:p>
          <a:p>
            <a:r>
              <a:rPr lang="pt-BR" dirty="0" smtClean="0"/>
              <a:t>O mapa é composto pelos filmes presentes no histórico do cliente</a:t>
            </a:r>
          </a:p>
          <a:p>
            <a:r>
              <a:rPr lang="pt-BR" dirty="0" smtClean="0"/>
              <a:t>No momento da locação o cliente apresenta um novo filmes à rede</a:t>
            </a:r>
          </a:p>
          <a:p>
            <a:r>
              <a:rPr lang="pt-BR" dirty="0" smtClean="0"/>
              <a:t>É calculado o neurônio que irá representar esse novo filme e são determinados os filmes com maior similaridade presentes no histórico do cliente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2B9437-F8B4-4408-9752-528278BC7DC3}" type="slidenum">
              <a:rPr lang="pt-BR" smtClean="0"/>
              <a:pPr/>
              <a:t>22</a:t>
            </a:fld>
            <a:endParaRPr lang="pt-B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err="1" smtClean="0"/>
              <a:t>MovieLens</a:t>
            </a:r>
            <a:r>
              <a:rPr lang="pt-BR" dirty="0" smtClean="0"/>
              <a:t> Data Set</a:t>
            </a:r>
          </a:p>
          <a:p>
            <a:r>
              <a:rPr lang="pt-BR" dirty="0" smtClean="0"/>
              <a:t>Cada usuário foi tratado como um cliente da locadora</a:t>
            </a:r>
          </a:p>
          <a:p>
            <a:r>
              <a:rPr lang="pt-BR" dirty="0" smtClean="0"/>
              <a:t>A base de avaliações dividida entre treinamento e teste</a:t>
            </a:r>
          </a:p>
          <a:p>
            <a:r>
              <a:rPr lang="pt-BR" dirty="0" smtClean="0"/>
              <a:t>A base de treinamento representa os filmes já locados</a:t>
            </a:r>
          </a:p>
          <a:p>
            <a:r>
              <a:rPr lang="pt-BR" dirty="0" smtClean="0"/>
              <a:t>A base de teste representa os filmes que irão ser locados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2B9437-F8B4-4408-9752-528278BC7DC3}" type="slidenum">
              <a:rPr lang="pt-BR" smtClean="0"/>
              <a:pPr/>
              <a:t>23</a:t>
            </a:fld>
            <a:endParaRPr lang="pt-B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Parâmetros</a:t>
            </a:r>
            <a:r>
              <a:rPr lang="pt-BR" baseline="0" dirty="0" smtClean="0"/>
              <a:t> utilizados no treinamento, na montagem do mapa.</a:t>
            </a:r>
          </a:p>
          <a:p>
            <a:r>
              <a:rPr lang="pt-BR" baseline="0" dirty="0" smtClean="0"/>
              <a:t>Ou seja, são os parâmetros de entrada da rede que são comparados com o vetor de pesos dos neurônios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2B9437-F8B4-4408-9752-528278BC7DC3}" type="slidenum">
              <a:rPr lang="pt-BR" smtClean="0"/>
              <a:pPr/>
              <a:t>25</a:t>
            </a:fld>
            <a:endParaRPr lang="pt-B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2B9437-F8B4-4408-9752-528278BC7DC3}" type="slidenum">
              <a:rPr lang="pt-BR" smtClean="0"/>
              <a:pPr/>
              <a:t>35</a:t>
            </a:fld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2B9437-F8B4-4408-9752-528278BC7DC3}" type="slidenum">
              <a:rPr lang="pt-BR" smtClean="0"/>
              <a:pPr/>
              <a:t>2</a:t>
            </a:fld>
            <a:endParaRPr 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Carência de ferramentas de recomendação em ambientes de vídeo locadoras</a:t>
            </a:r>
          </a:p>
          <a:p>
            <a:r>
              <a:rPr lang="pt-BR" dirty="0" smtClean="0"/>
              <a:t>A busca por recomendações é comum</a:t>
            </a:r>
          </a:p>
          <a:p>
            <a:r>
              <a:rPr lang="pt-BR" dirty="0" smtClean="0"/>
              <a:t>É preciso conhecer o perfil do cliente para fazer boas recomendações</a:t>
            </a:r>
          </a:p>
          <a:p>
            <a:r>
              <a:rPr lang="pt-BR" dirty="0" smtClean="0"/>
              <a:t>O problema</a:t>
            </a:r>
            <a:r>
              <a:rPr lang="pt-BR" baseline="0" dirty="0" smtClean="0"/>
              <a:t> da sobrecarga ocorre também em vídeo locadoras, hoje, muitas delas, seguindo o padrão do comércio eletrônico, disponibilizam locações através da internet, fazendo entregas em domicílio.</a:t>
            </a:r>
          </a:p>
          <a:p>
            <a:r>
              <a:rPr lang="pt-BR" baseline="0" dirty="0" smtClean="0"/>
              <a:t>Encontrar um bom filme para assistir não é uma tarefa fácil. O cliente quer fazer uma boa escolha para que não se arrependa e desperdice dinheiro em algo que não lhe agrada. Para dar suporte às suas decisões, o cliente geralmente pede opinião de outras pessoas, amigos, familiares, e mesmo dos funcionários do estabelecimento. Conhecer o perfil de um cliente, saber realmente qual filme irá agradá-lo não é uma tarefa trivial.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2B9437-F8B4-4408-9752-528278BC7DC3}" type="slidenum">
              <a:rPr lang="pt-BR" smtClean="0"/>
              <a:pPr/>
              <a:t>3</a:t>
            </a:fld>
            <a:endParaRPr 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O objetivo deste</a:t>
            </a:r>
            <a:r>
              <a:rPr lang="pt-BR" baseline="0" dirty="0" smtClean="0"/>
              <a:t> trabalho é auxiliar clientes de vídeo locadoras no processo de locação de novos filmes.</a:t>
            </a:r>
          </a:p>
          <a:p>
            <a:r>
              <a:rPr lang="pt-BR" baseline="0" dirty="0" smtClean="0"/>
              <a:t>Para isso foi desenvolvida uma prova de conceito que traz os benefícios dos sistemas de recomendação para o ambiente das vídeo locadoras.</a:t>
            </a:r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2B9437-F8B4-4408-9752-528278BC7DC3}" type="slidenum">
              <a:rPr lang="pt-BR" smtClean="0"/>
              <a:pPr/>
              <a:t>4</a:t>
            </a:fld>
            <a:endParaRPr lang="pt-B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Os sistemas computacionais proporcionaram formas de criar e transmitir</a:t>
            </a:r>
            <a:r>
              <a:rPr lang="pt-BR" baseline="0" dirty="0" smtClean="0"/>
              <a:t> um grande volume de informação mais facilmente. Apesar de seus benefícios a facilidade na produção e troca de informação leva a um problema conhecido como sobrecarga de informação. Devido ao crescimento da internet e do avanço dos paradigmas de segurança, o mercado tradicional que conhecemos está migrando para um modelo de negócios virtual. Diversas lojas disponibilizam seus produtos para venda online, muitas delas possuem apenas a loja virtual. Pelo fato de não haver limitação de espaço físico para expor os produtos, a diversidade de produtos disponíveis ao cliente é sensivelmente superior. Encontrar um produto que realmente interesse é um trabalho difícil e entediante. Para minimizar o problema da sobrecarga de informação de produtos, as lojas virtuais lançam mão de ferramentas que auxiliem o cliente a encontrar aquilo que procura e satisfazer suas necessidades. Uma dessas ferramentas são os sistemas de recomendação.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2B9437-F8B4-4408-9752-528278BC7DC3}" type="slidenum">
              <a:rPr lang="pt-BR" smtClean="0"/>
              <a:pPr/>
              <a:t>6</a:t>
            </a:fld>
            <a:endParaRPr lang="pt-B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 abordagem baseada</a:t>
            </a:r>
            <a:r>
              <a:rPr lang="pt-BR" baseline="0" dirty="0" smtClean="0"/>
              <a:t> em conteúdo tenta recomendar itens similares a outros que o usuário gosta analisando o conteúdo dos itens. </a:t>
            </a:r>
          </a:p>
          <a:p>
            <a:r>
              <a:rPr lang="pt-BR" baseline="0" dirty="0" smtClean="0"/>
              <a:t>Fazendo o usuário expressar explicitamente suas preferências ou apenas assumindo que itens que o usuário já adquiriu ou de alguma outra forma mostrou algum interesse, indica itens que o usuário gosta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2B9437-F8B4-4408-9752-528278BC7DC3}" type="slidenum">
              <a:rPr lang="pt-BR" smtClean="0"/>
              <a:pPr/>
              <a:t>7</a:t>
            </a:fld>
            <a:endParaRPr lang="pt-B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Vantagens:</a:t>
            </a:r>
          </a:p>
          <a:p>
            <a:r>
              <a:rPr lang="pt-BR" dirty="0" smtClean="0"/>
              <a:t>Não são necessárias qualificações</a:t>
            </a:r>
          </a:p>
          <a:p>
            <a:r>
              <a:rPr lang="pt-BR" dirty="0" smtClean="0"/>
              <a:t>Recomenda todos os itens, todos</a:t>
            </a:r>
            <a:r>
              <a:rPr lang="pt-BR" baseline="0" dirty="0" smtClean="0"/>
              <a:t> os itens disponíveis são comparados com o perfil do usuário</a:t>
            </a:r>
            <a:endParaRPr lang="pt-BR" dirty="0" smtClean="0"/>
          </a:p>
          <a:p>
            <a:pPr>
              <a:buNone/>
            </a:pPr>
            <a:r>
              <a:rPr lang="pt-BR" dirty="0" smtClean="0"/>
              <a:t>Desvantagens:</a:t>
            </a:r>
          </a:p>
          <a:p>
            <a:r>
              <a:rPr lang="pt-BR" dirty="0" smtClean="0"/>
              <a:t>Só avalia textos, não sendo possível avaliar qualidade do texto ou de autores dos textos. Esse tipo de técnica</a:t>
            </a:r>
            <a:r>
              <a:rPr lang="pt-BR" baseline="0" dirty="0" smtClean="0"/>
              <a:t> avalia o conteúdo de um texto que descreve o item, mas não é possível considerar fatores de qualidade e renome do autor, por exemplo, e como não há avaliações é difícil saber se o usuário aprova este item.</a:t>
            </a:r>
            <a:endParaRPr lang="pt-BR" dirty="0" smtClean="0"/>
          </a:p>
          <a:p>
            <a:r>
              <a:rPr lang="pt-BR" dirty="0" err="1" smtClean="0"/>
              <a:t>Superespecialização</a:t>
            </a:r>
            <a:r>
              <a:rPr lang="pt-BR" dirty="0" smtClean="0"/>
              <a:t>: a diversidade de itens fica restrita à</a:t>
            </a:r>
            <a:r>
              <a:rPr lang="pt-BR" baseline="0" dirty="0" smtClean="0"/>
              <a:t> similaridade dos itens já avaliados, não sendo possível recomendar itens não relacionados que ainda poderiam interessar ao usuário</a:t>
            </a:r>
            <a:endParaRPr lang="pt-BR" dirty="0" smtClean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2B9437-F8B4-4408-9752-528278BC7DC3}" type="slidenum">
              <a:rPr lang="pt-BR" smtClean="0"/>
              <a:pPr/>
              <a:t>8</a:t>
            </a:fld>
            <a:endParaRPr lang="pt-B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Os mapas auto-organizáveis são um tipo</a:t>
            </a:r>
            <a:r>
              <a:rPr lang="pt-BR" baseline="0" dirty="0" smtClean="0"/>
              <a:t> de redes neurais artificiais </a:t>
            </a:r>
            <a:r>
              <a:rPr lang="pt-BR" dirty="0" smtClean="0"/>
              <a:t>também chamados</a:t>
            </a:r>
            <a:r>
              <a:rPr lang="pt-BR" baseline="0" dirty="0" smtClean="0"/>
              <a:t> de redes SOM (</a:t>
            </a:r>
            <a:r>
              <a:rPr lang="pt-BR" baseline="0" dirty="0" err="1" smtClean="0"/>
              <a:t>self-organizing</a:t>
            </a:r>
            <a:r>
              <a:rPr lang="pt-BR" baseline="0" dirty="0" smtClean="0"/>
              <a:t> </a:t>
            </a:r>
            <a:r>
              <a:rPr lang="pt-BR" baseline="0" dirty="0" err="1" smtClean="0"/>
              <a:t>maps</a:t>
            </a:r>
            <a:r>
              <a:rPr lang="pt-BR" baseline="0" dirty="0" smtClean="0"/>
              <a:t>), na sigla em inglês, cujo aprendizado é competitivo e não-supervisionado. </a:t>
            </a:r>
          </a:p>
          <a:p>
            <a:r>
              <a:rPr lang="pt-BR" baseline="0" dirty="0" smtClean="0"/>
              <a:t>Em competitivo quero dizer que os neurônios que formam essa rede competem entre si para serem ativados, ou seja, existe interação entre os neurônios e não-supervisionado quer dizer que não existe a figura do supervisor que mostra à rede qual a saída desejada para uma determinada entrada. </a:t>
            </a:r>
          </a:p>
          <a:p>
            <a:r>
              <a:rPr lang="pt-BR" baseline="0" dirty="0" smtClean="0"/>
              <a:t>Estas redes foram propostas pelo cientista finlandês </a:t>
            </a:r>
            <a:r>
              <a:rPr lang="pt-BR" baseline="0" dirty="0" err="1" smtClean="0"/>
              <a:t>Teuvo</a:t>
            </a:r>
            <a:r>
              <a:rPr lang="pt-BR" baseline="0" dirty="0" smtClean="0"/>
              <a:t> </a:t>
            </a:r>
            <a:r>
              <a:rPr lang="pt-BR" baseline="0" dirty="0" err="1" smtClean="0"/>
              <a:t>Kohonen</a:t>
            </a:r>
            <a:r>
              <a:rPr lang="pt-BR" baseline="0" dirty="0" smtClean="0"/>
              <a:t>, que teve sua inspiração no cérebro de animais mais desenvolvidos. Sabe-se que o córtex cerebral humano possui áreas que são responsáveis por funções específicas. Existem áreas dedicadas à fala, à visão, etc. Portanto neurônios espacialmente próximos tendem a responder a estímulos semelhantes. O que levou </a:t>
            </a:r>
            <a:r>
              <a:rPr lang="pt-BR" baseline="0" dirty="0" err="1" smtClean="0"/>
              <a:t>Kohonen</a:t>
            </a:r>
            <a:r>
              <a:rPr lang="pt-BR" baseline="0" dirty="0" smtClean="0"/>
              <a:t> a crer que, da mesma forma que a representação de conhecimento é geometricamente organizada em partes do cérebro, a auto-organização de diferentes representações de informação também poderia ser possível.</a:t>
            </a:r>
            <a:endParaRPr lang="pt-BR" dirty="0" smtClean="0"/>
          </a:p>
          <a:p>
            <a:endParaRPr lang="pt-BR" u="none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2B9437-F8B4-4408-9752-528278BC7DC3}" type="slidenum">
              <a:rPr lang="pt-BR" smtClean="0"/>
              <a:pPr/>
              <a:t>9</a:t>
            </a:fld>
            <a:endParaRPr lang="pt-B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Os</a:t>
            </a:r>
            <a:r>
              <a:rPr lang="pt-BR" baseline="0" dirty="0" smtClean="0"/>
              <a:t> mapas SOM são geralmente formador por uma grade bidimensional, onde estão dispostos os neurônios da camada de saída.</a:t>
            </a:r>
          </a:p>
          <a:p>
            <a:r>
              <a:rPr lang="pt-BR" baseline="0" dirty="0" smtClean="0"/>
              <a:t>Cada um desses neurônios possui um conjunto de pesos que são as conexões entre as unidades de entrada e os neurônios do mapa.</a:t>
            </a:r>
            <a:endParaRPr lang="pt-BR" u="none" baseline="0" dirty="0" smtClean="0"/>
          </a:p>
          <a:p>
            <a:r>
              <a:rPr lang="pt-BR" u="none" baseline="0" dirty="0" smtClean="0"/>
              <a:t>Cada neurônio recebe todas as entradas e funciona como um extrator de características: quanto mais semelhante a entrada for do vetor de um determinado neurônio, maior o valor de sua saída, caracterizando o vencedor do processo competitivo do treinamento.</a:t>
            </a:r>
            <a:endParaRPr lang="pt-BR" baseline="0" dirty="0" smtClean="0"/>
          </a:p>
          <a:p>
            <a:endParaRPr lang="pt-BR" dirty="0" smtClean="0"/>
          </a:p>
          <a:p>
            <a:r>
              <a:rPr lang="pt-BR" dirty="0" smtClean="0"/>
              <a:t>Cada neurônio possui um conjunto de pesos</a:t>
            </a:r>
          </a:p>
          <a:p>
            <a:r>
              <a:rPr lang="pt-BR" dirty="0" smtClean="0"/>
              <a:t>Os neurônios funcionam como extratores de características</a:t>
            </a:r>
          </a:p>
          <a:p>
            <a:r>
              <a:rPr lang="pt-BR" dirty="0" smtClean="0"/>
              <a:t>Aprendizado competitivo</a:t>
            </a:r>
          </a:p>
          <a:p>
            <a:r>
              <a:rPr lang="pt-BR" dirty="0" smtClean="0"/>
              <a:t>Iteração lateral</a:t>
            </a:r>
          </a:p>
          <a:p>
            <a:r>
              <a:rPr lang="pt-BR" dirty="0" smtClean="0"/>
              <a:t>Função chapéu mexicano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2B9437-F8B4-4408-9752-528278BC7DC3}" type="slidenum">
              <a:rPr lang="pt-BR" smtClean="0"/>
              <a:pPr/>
              <a:t>10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 cstate="print">
            <a:lum bright="-34000" contrast="-90000"/>
          </a:blip>
          <a:srcRect b="41777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tângulo 7"/>
          <p:cNvSpPr/>
          <p:nvPr userDrawn="1"/>
        </p:nvSpPr>
        <p:spPr>
          <a:xfrm>
            <a:off x="0" y="5786454"/>
            <a:ext cx="9144000" cy="1071546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bg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dirty="0" smtClean="0"/>
              <a:t>Clique para editar o estilo do subtítulo mestre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8105C-F6EA-4C79-A5DA-383894905110}" type="datetime1">
              <a:rPr lang="pt-BR" smtClean="0"/>
              <a:pPr/>
              <a:t>13/12/2009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98D66-A6AC-4A66-AEA1-BE0550F0E057}" type="slidenum">
              <a:rPr lang="pt-BR" smtClean="0"/>
              <a:pPr/>
              <a:t>‹nº›</a:t>
            </a:fld>
            <a:endParaRPr lang="pt-BR"/>
          </a:p>
        </p:txBody>
      </p:sp>
      <p:cxnSp>
        <p:nvCxnSpPr>
          <p:cNvPr id="9" name="Conector reto 8"/>
          <p:cNvCxnSpPr/>
          <p:nvPr userDrawn="1"/>
        </p:nvCxnSpPr>
        <p:spPr>
          <a:xfrm>
            <a:off x="0" y="5786454"/>
            <a:ext cx="9144000" cy="0"/>
          </a:xfrm>
          <a:prstGeom prst="line">
            <a:avLst/>
          </a:prstGeom>
          <a:ln w="79375" cmpd="thickThin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F8EA5-B17A-4746-AD7A-087A98B63BC2}" type="datetime1">
              <a:rPr lang="pt-BR" smtClean="0"/>
              <a:pPr/>
              <a:t>13/12/2009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98D66-A6AC-4A66-AEA1-BE0550F0E05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C5545-B5EC-409B-8315-742E9B7B4DBC}" type="datetime1">
              <a:rPr lang="pt-BR" smtClean="0"/>
              <a:pPr/>
              <a:t>13/12/2009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98D66-A6AC-4A66-AEA1-BE0550F0E05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 userDrawn="1"/>
        </p:nvSpPr>
        <p:spPr>
          <a:xfrm>
            <a:off x="0" y="0"/>
            <a:ext cx="9144000" cy="1285860"/>
          </a:xfrm>
          <a:prstGeom prst="rect">
            <a:avLst/>
          </a:prstGeom>
          <a:gradFill>
            <a:gsLst>
              <a:gs pos="16000">
                <a:schemeClr val="bg1"/>
              </a:gs>
              <a:gs pos="50000">
                <a:schemeClr val="accent1">
                  <a:lumMod val="20000"/>
                  <a:lumOff val="80000"/>
                  <a:alpha val="59000"/>
                </a:schemeClr>
              </a:gs>
              <a:gs pos="100000">
                <a:schemeClr val="bg1">
                  <a:lumMod val="85000"/>
                  <a:alpha val="1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 userDrawn="1"/>
        </p:nvSpPr>
        <p:spPr>
          <a:xfrm>
            <a:off x="0" y="6357958"/>
            <a:ext cx="9144000" cy="500042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  <a:alpha val="42000"/>
                </a:schemeClr>
              </a:gs>
              <a:gs pos="50000">
                <a:schemeClr val="bg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14298"/>
            <a:ext cx="8229600" cy="1143000"/>
          </a:xfrm>
        </p:spPr>
        <p:txBody>
          <a:bodyPr/>
          <a:lstStyle>
            <a:lvl1pPr algn="l">
              <a:defRPr b="1"/>
            </a:lvl1pPr>
          </a:lstStyle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025BF-1311-44FD-9C66-63CF67DE284F}" type="datetime1">
              <a:rPr lang="pt-BR" smtClean="0"/>
              <a:pPr/>
              <a:t>13/12/2009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98D66-A6AC-4A66-AEA1-BE0550F0E057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8" name="Imagem 7" descr="marca_dsc.png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57620" y="6481198"/>
            <a:ext cx="1428760" cy="305388"/>
          </a:xfrm>
          <a:prstGeom prst="rect">
            <a:avLst/>
          </a:prstGeom>
        </p:spPr>
      </p:pic>
      <p:cxnSp>
        <p:nvCxnSpPr>
          <p:cNvPr id="11" name="Conector reto 10"/>
          <p:cNvCxnSpPr/>
          <p:nvPr userDrawn="1"/>
        </p:nvCxnSpPr>
        <p:spPr>
          <a:xfrm>
            <a:off x="0" y="71414"/>
            <a:ext cx="9144000" cy="0"/>
          </a:xfrm>
          <a:prstGeom prst="line">
            <a:avLst/>
          </a:prstGeom>
          <a:ln w="180975" cmpd="thickThin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7E5BC-216D-4B77-BF93-83DDFD28FB7A}" type="datetime1">
              <a:rPr lang="pt-BR" smtClean="0"/>
              <a:pPr/>
              <a:t>13/12/2009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98D66-A6AC-4A66-AEA1-BE0550F0E05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1ECF2-7282-4CA8-9578-B555006107E7}" type="datetime1">
              <a:rPr lang="pt-BR" smtClean="0"/>
              <a:pPr/>
              <a:t>13/12/2009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98D66-A6AC-4A66-AEA1-BE0550F0E05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9D6E7-46B4-4F15-A913-6795EEA3B1B1}" type="datetime1">
              <a:rPr lang="pt-BR" smtClean="0"/>
              <a:pPr/>
              <a:t>13/12/2009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98D66-A6AC-4A66-AEA1-BE0550F0E05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A1ECC-7188-4928-802E-A694D9348EB9}" type="datetime1">
              <a:rPr lang="pt-BR" smtClean="0"/>
              <a:pPr/>
              <a:t>13/12/2009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98D66-A6AC-4A66-AEA1-BE0550F0E05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91CD5-0B0D-4630-929C-4E8A2A7E7B49}" type="datetime1">
              <a:rPr lang="pt-BR" smtClean="0"/>
              <a:pPr/>
              <a:t>13/12/2009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98D66-A6AC-4A66-AEA1-BE0550F0E05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97EF6-6B4C-4A42-AAF4-C5CDD162ADE9}" type="datetime1">
              <a:rPr lang="pt-BR" smtClean="0"/>
              <a:pPr/>
              <a:t>13/12/2009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98D66-A6AC-4A66-AEA1-BE0550F0E05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8E3A1-0695-490D-804E-2182D3F1A126}" type="datetime1">
              <a:rPr lang="pt-BR" smtClean="0"/>
              <a:pPr/>
              <a:t>13/12/2009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98D66-A6AC-4A66-AEA1-BE0550F0E05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BF7399-82F1-433D-906E-4FC9C136C804}" type="datetime1">
              <a:rPr lang="pt-BR" smtClean="0"/>
              <a:pPr/>
              <a:t>13/12/2009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B98D66-A6AC-4A66-AEA1-BE0550F0E05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00034" y="1458909"/>
            <a:ext cx="8286808" cy="1470025"/>
          </a:xfrm>
        </p:spPr>
        <p:txBody>
          <a:bodyPr>
            <a:noAutofit/>
          </a:bodyPr>
          <a:lstStyle/>
          <a:p>
            <a:r>
              <a:rPr lang="pt-BR" sz="4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Sistema de recomendação para clientes de vídeo locadoras baseado em redes SOM</a:t>
            </a:r>
            <a:endParaRPr lang="pt-BR" sz="48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071538" y="3857628"/>
            <a:ext cx="7058052" cy="1752600"/>
          </a:xfrm>
        </p:spPr>
        <p:txBody>
          <a:bodyPr>
            <a:noAutofit/>
          </a:bodyPr>
          <a:lstStyle/>
          <a:p>
            <a:pPr algn="l"/>
            <a:r>
              <a:rPr lang="pt-BR" sz="3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Anderson Berg</a:t>
            </a:r>
          </a:p>
          <a:p>
            <a:pPr algn="l"/>
            <a:r>
              <a:rPr lang="pt-BR" sz="3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Orientador: Prof. Fernando Buarque</a:t>
            </a:r>
            <a:endParaRPr lang="pt-BR" sz="3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4" name="Imagem 3" descr="marca_dsc.png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375845" y="6042389"/>
            <a:ext cx="2339559" cy="500066"/>
          </a:xfrm>
          <a:prstGeom prst="rect">
            <a:avLst/>
          </a:prstGeom>
        </p:spPr>
      </p:pic>
      <p:pic>
        <p:nvPicPr>
          <p:cNvPr id="6" name="Imagem 5" descr="logo_upe.png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00034" y="6000768"/>
            <a:ext cx="904998" cy="583308"/>
          </a:xfrm>
          <a:prstGeom prst="rect">
            <a:avLst/>
          </a:prstGeom>
        </p:spPr>
      </p:pic>
      <p:pic>
        <p:nvPicPr>
          <p:cNvPr id="7" name="Imagem 6" descr="logo_poli.png"/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786182" y="5972367"/>
            <a:ext cx="1143055" cy="6401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Arquitetura das redes SOM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98D66-A6AC-4A66-AEA1-BE0550F0E057}" type="slidenum">
              <a:rPr lang="pt-BR" smtClean="0"/>
              <a:pPr/>
              <a:t>10</a:t>
            </a:fld>
            <a:endParaRPr lang="pt-BR"/>
          </a:p>
        </p:txBody>
      </p:sp>
      <p:sp>
        <p:nvSpPr>
          <p:cNvPr id="6" name="Elipse 5"/>
          <p:cNvSpPr/>
          <p:nvPr/>
        </p:nvSpPr>
        <p:spPr>
          <a:xfrm>
            <a:off x="2856909" y="2214554"/>
            <a:ext cx="285752" cy="285752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lipse 6"/>
          <p:cNvSpPr/>
          <p:nvPr/>
        </p:nvSpPr>
        <p:spPr>
          <a:xfrm>
            <a:off x="3356975" y="2214554"/>
            <a:ext cx="285752" cy="285752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/>
          <p:cNvSpPr/>
          <p:nvPr/>
        </p:nvSpPr>
        <p:spPr>
          <a:xfrm>
            <a:off x="3857041" y="2214554"/>
            <a:ext cx="285752" cy="285752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lipse 8"/>
          <p:cNvSpPr/>
          <p:nvPr/>
        </p:nvSpPr>
        <p:spPr>
          <a:xfrm>
            <a:off x="2356843" y="2214554"/>
            <a:ext cx="285752" cy="285752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Elipse 9"/>
          <p:cNvSpPr/>
          <p:nvPr/>
        </p:nvSpPr>
        <p:spPr>
          <a:xfrm>
            <a:off x="2285984" y="2786058"/>
            <a:ext cx="285752" cy="285752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lipse 10"/>
          <p:cNvSpPr/>
          <p:nvPr/>
        </p:nvSpPr>
        <p:spPr>
          <a:xfrm>
            <a:off x="2786050" y="2786058"/>
            <a:ext cx="285752" cy="285752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Elipse 11"/>
          <p:cNvSpPr/>
          <p:nvPr/>
        </p:nvSpPr>
        <p:spPr>
          <a:xfrm>
            <a:off x="3286116" y="2786058"/>
            <a:ext cx="285752" cy="285752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Elipse 12"/>
          <p:cNvSpPr/>
          <p:nvPr/>
        </p:nvSpPr>
        <p:spPr>
          <a:xfrm>
            <a:off x="3786182" y="2786058"/>
            <a:ext cx="285752" cy="285752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Elipse 14"/>
          <p:cNvSpPr/>
          <p:nvPr/>
        </p:nvSpPr>
        <p:spPr>
          <a:xfrm>
            <a:off x="2714612" y="3286124"/>
            <a:ext cx="285752" cy="285752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Elipse 15"/>
          <p:cNvSpPr/>
          <p:nvPr/>
        </p:nvSpPr>
        <p:spPr>
          <a:xfrm>
            <a:off x="3214678" y="3286124"/>
            <a:ext cx="285752" cy="285752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/>
          <p:cNvSpPr/>
          <p:nvPr/>
        </p:nvSpPr>
        <p:spPr>
          <a:xfrm>
            <a:off x="3714744" y="3286124"/>
            <a:ext cx="285752" cy="285752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/>
          <p:cNvSpPr/>
          <p:nvPr/>
        </p:nvSpPr>
        <p:spPr>
          <a:xfrm>
            <a:off x="2214546" y="3286124"/>
            <a:ext cx="285752" cy="285752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Elipse 18"/>
          <p:cNvSpPr/>
          <p:nvPr/>
        </p:nvSpPr>
        <p:spPr>
          <a:xfrm>
            <a:off x="2143108" y="3857628"/>
            <a:ext cx="285752" cy="285752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Elipse 19"/>
          <p:cNvSpPr/>
          <p:nvPr/>
        </p:nvSpPr>
        <p:spPr>
          <a:xfrm>
            <a:off x="2643174" y="3857628"/>
            <a:ext cx="285752" cy="285752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Elipse 20"/>
          <p:cNvSpPr/>
          <p:nvPr/>
        </p:nvSpPr>
        <p:spPr>
          <a:xfrm>
            <a:off x="3143240" y="3857628"/>
            <a:ext cx="285752" cy="285752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Elipse 21"/>
          <p:cNvSpPr/>
          <p:nvPr/>
        </p:nvSpPr>
        <p:spPr>
          <a:xfrm>
            <a:off x="3643306" y="3857628"/>
            <a:ext cx="285752" cy="285752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/>
          <p:cNvSpPr/>
          <p:nvPr/>
        </p:nvSpPr>
        <p:spPr>
          <a:xfrm rot="246777">
            <a:off x="1926710" y="1883622"/>
            <a:ext cx="2462338" cy="2634424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Elipse 23"/>
          <p:cNvSpPr/>
          <p:nvPr/>
        </p:nvSpPr>
        <p:spPr>
          <a:xfrm>
            <a:off x="2143108" y="5072074"/>
            <a:ext cx="285752" cy="285752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Elipse 24"/>
          <p:cNvSpPr/>
          <p:nvPr/>
        </p:nvSpPr>
        <p:spPr>
          <a:xfrm>
            <a:off x="2857488" y="5072074"/>
            <a:ext cx="285752" cy="285752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Elipse 25"/>
          <p:cNvSpPr/>
          <p:nvPr/>
        </p:nvSpPr>
        <p:spPr>
          <a:xfrm>
            <a:off x="3571868" y="5072074"/>
            <a:ext cx="285752" cy="285752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CaixaDeTexto 26"/>
          <p:cNvSpPr txBox="1"/>
          <p:nvPr/>
        </p:nvSpPr>
        <p:spPr>
          <a:xfrm>
            <a:off x="3071802" y="5072074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...</a:t>
            </a:r>
            <a:endParaRPr lang="pt-BR" dirty="0"/>
          </a:p>
        </p:txBody>
      </p:sp>
      <p:cxnSp>
        <p:nvCxnSpPr>
          <p:cNvPr id="32" name="Conector de seta reta 31"/>
          <p:cNvCxnSpPr>
            <a:stCxn id="24" idx="0"/>
            <a:endCxn id="19" idx="3"/>
          </p:cNvCxnSpPr>
          <p:nvPr/>
        </p:nvCxnSpPr>
        <p:spPr>
          <a:xfrm rot="16200000" flipV="1">
            <a:off x="1750200" y="4536289"/>
            <a:ext cx="970541" cy="1010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33"/>
          <p:cNvCxnSpPr>
            <a:stCxn id="25" idx="0"/>
            <a:endCxn id="19" idx="4"/>
          </p:cNvCxnSpPr>
          <p:nvPr/>
        </p:nvCxnSpPr>
        <p:spPr>
          <a:xfrm rot="16200000" flipV="1">
            <a:off x="2178827" y="4250537"/>
            <a:ext cx="928694" cy="7143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de seta reta 36"/>
          <p:cNvCxnSpPr>
            <a:stCxn id="26" idx="0"/>
            <a:endCxn id="19" idx="5"/>
          </p:cNvCxnSpPr>
          <p:nvPr/>
        </p:nvCxnSpPr>
        <p:spPr>
          <a:xfrm rot="16200000" flipV="1">
            <a:off x="2565609" y="3922938"/>
            <a:ext cx="970541" cy="13277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de seta reta 39"/>
          <p:cNvCxnSpPr>
            <a:stCxn id="24" idx="0"/>
            <a:endCxn id="20" idx="3"/>
          </p:cNvCxnSpPr>
          <p:nvPr/>
        </p:nvCxnSpPr>
        <p:spPr>
          <a:xfrm rot="5400000" flipH="1" flipV="1">
            <a:off x="2000232" y="4387286"/>
            <a:ext cx="970541" cy="3990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de seta reta 42"/>
          <p:cNvCxnSpPr>
            <a:stCxn id="25" idx="0"/>
            <a:endCxn id="20" idx="4"/>
          </p:cNvCxnSpPr>
          <p:nvPr/>
        </p:nvCxnSpPr>
        <p:spPr>
          <a:xfrm rot="16200000" flipV="1">
            <a:off x="2428860" y="4500570"/>
            <a:ext cx="928694" cy="214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de seta reta 46"/>
          <p:cNvCxnSpPr>
            <a:stCxn id="26" idx="0"/>
            <a:endCxn id="20" idx="5"/>
          </p:cNvCxnSpPr>
          <p:nvPr/>
        </p:nvCxnSpPr>
        <p:spPr>
          <a:xfrm rot="16200000" flipV="1">
            <a:off x="2815642" y="4172971"/>
            <a:ext cx="970541" cy="8276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de seta reta 49"/>
          <p:cNvCxnSpPr>
            <a:stCxn id="24" idx="0"/>
            <a:endCxn id="21" idx="3"/>
          </p:cNvCxnSpPr>
          <p:nvPr/>
        </p:nvCxnSpPr>
        <p:spPr>
          <a:xfrm rot="5400000" flipH="1" flipV="1">
            <a:off x="2250265" y="4137253"/>
            <a:ext cx="970541" cy="8991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de seta reta 52"/>
          <p:cNvCxnSpPr>
            <a:stCxn id="25" idx="0"/>
            <a:endCxn id="21" idx="4"/>
          </p:cNvCxnSpPr>
          <p:nvPr/>
        </p:nvCxnSpPr>
        <p:spPr>
          <a:xfrm rot="5400000" flipH="1" flipV="1">
            <a:off x="2678893" y="4464851"/>
            <a:ext cx="928694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de seta reta 55"/>
          <p:cNvCxnSpPr>
            <a:stCxn id="26" idx="0"/>
            <a:endCxn id="21" idx="5"/>
          </p:cNvCxnSpPr>
          <p:nvPr/>
        </p:nvCxnSpPr>
        <p:spPr>
          <a:xfrm rot="16200000" flipV="1">
            <a:off x="3065675" y="4423004"/>
            <a:ext cx="970541" cy="3275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de seta reta 58"/>
          <p:cNvCxnSpPr>
            <a:stCxn id="24" idx="0"/>
            <a:endCxn id="22" idx="3"/>
          </p:cNvCxnSpPr>
          <p:nvPr/>
        </p:nvCxnSpPr>
        <p:spPr>
          <a:xfrm rot="5400000" flipH="1" flipV="1">
            <a:off x="2500298" y="3887220"/>
            <a:ext cx="970541" cy="13991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de seta reta 61"/>
          <p:cNvCxnSpPr>
            <a:stCxn id="25" idx="0"/>
            <a:endCxn id="22" idx="4"/>
          </p:cNvCxnSpPr>
          <p:nvPr/>
        </p:nvCxnSpPr>
        <p:spPr>
          <a:xfrm rot="5400000" flipH="1" flipV="1">
            <a:off x="2928926" y="4214818"/>
            <a:ext cx="928694" cy="7858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de seta reta 64"/>
          <p:cNvCxnSpPr>
            <a:stCxn id="26" idx="0"/>
            <a:endCxn id="22" idx="5"/>
          </p:cNvCxnSpPr>
          <p:nvPr/>
        </p:nvCxnSpPr>
        <p:spPr>
          <a:xfrm rot="5400000" flipH="1" flipV="1">
            <a:off x="3315707" y="4500571"/>
            <a:ext cx="970541" cy="1724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CaixaDeTexto 67"/>
          <p:cNvSpPr txBox="1"/>
          <p:nvPr/>
        </p:nvSpPr>
        <p:spPr>
          <a:xfrm>
            <a:off x="4857752" y="2000240"/>
            <a:ext cx="3643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Unidades de saída (neurônios)</a:t>
            </a:r>
            <a:endParaRPr lang="pt-BR" dirty="0"/>
          </a:p>
        </p:txBody>
      </p:sp>
      <p:cxnSp>
        <p:nvCxnSpPr>
          <p:cNvPr id="70" name="Conector de seta reta 69"/>
          <p:cNvCxnSpPr>
            <a:stCxn id="68" idx="1"/>
            <a:endCxn id="8" idx="6"/>
          </p:cNvCxnSpPr>
          <p:nvPr/>
        </p:nvCxnSpPr>
        <p:spPr>
          <a:xfrm rot="10800000" flipV="1">
            <a:off x="4142794" y="2184906"/>
            <a:ext cx="714959" cy="1725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2" name="CaixaDeTexto 71"/>
          <p:cNvSpPr txBox="1"/>
          <p:nvPr/>
        </p:nvSpPr>
        <p:spPr>
          <a:xfrm>
            <a:off x="4500562" y="4286256"/>
            <a:ext cx="2714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Pesos das conexões</a:t>
            </a:r>
            <a:endParaRPr lang="pt-BR" dirty="0"/>
          </a:p>
        </p:txBody>
      </p:sp>
      <p:cxnSp>
        <p:nvCxnSpPr>
          <p:cNvPr id="74" name="Conector de seta reta 73"/>
          <p:cNvCxnSpPr>
            <a:stCxn id="72" idx="1"/>
          </p:cNvCxnSpPr>
          <p:nvPr/>
        </p:nvCxnSpPr>
        <p:spPr>
          <a:xfrm rot="10800000">
            <a:off x="3857620" y="4429132"/>
            <a:ext cx="642942" cy="417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6" name="CaixaDeTexto 75"/>
          <p:cNvSpPr txBox="1"/>
          <p:nvPr/>
        </p:nvSpPr>
        <p:spPr>
          <a:xfrm>
            <a:off x="4643438" y="5000636"/>
            <a:ext cx="2428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Unidades de entrada</a:t>
            </a:r>
            <a:endParaRPr lang="pt-BR" dirty="0"/>
          </a:p>
        </p:txBody>
      </p:sp>
      <p:cxnSp>
        <p:nvCxnSpPr>
          <p:cNvPr id="78" name="Conector de seta reta 77"/>
          <p:cNvCxnSpPr>
            <a:stCxn id="76" idx="1"/>
            <a:endCxn id="26" idx="6"/>
          </p:cNvCxnSpPr>
          <p:nvPr/>
        </p:nvCxnSpPr>
        <p:spPr>
          <a:xfrm rot="10800000" flipV="1">
            <a:off x="3857620" y="5185302"/>
            <a:ext cx="785818" cy="296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0732" name="Rectangle 1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Treinamento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14282" y="1785926"/>
            <a:ext cx="8229600" cy="4525963"/>
          </a:xfrm>
        </p:spPr>
        <p:txBody>
          <a:bodyPr>
            <a:normAutofit/>
          </a:bodyPr>
          <a:lstStyle/>
          <a:p>
            <a:r>
              <a:rPr lang="pt-BR" dirty="0" smtClean="0"/>
              <a:t>Competitivo e não-supervisionado</a:t>
            </a:r>
          </a:p>
          <a:p>
            <a:r>
              <a:rPr lang="pt-BR" dirty="0" smtClean="0"/>
              <a:t>Distância euclidiana</a:t>
            </a:r>
          </a:p>
          <a:p>
            <a:r>
              <a:rPr lang="pt-BR" dirty="0" smtClean="0"/>
              <a:t>Região de vizinhança</a:t>
            </a:r>
          </a:p>
          <a:p>
            <a:r>
              <a:rPr lang="pt-BR" dirty="0" smtClean="0"/>
              <a:t>Atualização de pesos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98D66-A6AC-4A66-AEA1-BE0550F0E057}" type="slidenum">
              <a:rPr lang="pt-BR" smtClean="0"/>
              <a:pPr/>
              <a:t>11</a:t>
            </a:fld>
            <a:endParaRPr lang="pt-BR"/>
          </a:p>
        </p:txBody>
      </p:sp>
      <p:sp>
        <p:nvSpPr>
          <p:cNvPr id="6" name="Elipse 5"/>
          <p:cNvSpPr/>
          <p:nvPr/>
        </p:nvSpPr>
        <p:spPr>
          <a:xfrm>
            <a:off x="5857884" y="2786058"/>
            <a:ext cx="285752" cy="285752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lipse 6"/>
          <p:cNvSpPr/>
          <p:nvPr/>
        </p:nvSpPr>
        <p:spPr>
          <a:xfrm>
            <a:off x="6357950" y="2786058"/>
            <a:ext cx="285752" cy="285752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/>
          <p:cNvSpPr/>
          <p:nvPr/>
        </p:nvSpPr>
        <p:spPr>
          <a:xfrm>
            <a:off x="6858016" y="2786058"/>
            <a:ext cx="285752" cy="285752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lipse 8"/>
          <p:cNvSpPr/>
          <p:nvPr/>
        </p:nvSpPr>
        <p:spPr>
          <a:xfrm>
            <a:off x="5357818" y="2786058"/>
            <a:ext cx="285752" cy="285752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Elipse 9"/>
          <p:cNvSpPr/>
          <p:nvPr/>
        </p:nvSpPr>
        <p:spPr>
          <a:xfrm>
            <a:off x="5357818" y="3357562"/>
            <a:ext cx="285752" cy="285752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lipse 10"/>
          <p:cNvSpPr/>
          <p:nvPr/>
        </p:nvSpPr>
        <p:spPr>
          <a:xfrm>
            <a:off x="5857884" y="3357562"/>
            <a:ext cx="285752" cy="285752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Elipse 11"/>
          <p:cNvSpPr/>
          <p:nvPr/>
        </p:nvSpPr>
        <p:spPr>
          <a:xfrm>
            <a:off x="6357950" y="3357562"/>
            <a:ext cx="285752" cy="285752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Elipse 12"/>
          <p:cNvSpPr/>
          <p:nvPr/>
        </p:nvSpPr>
        <p:spPr>
          <a:xfrm>
            <a:off x="6858016" y="3357562"/>
            <a:ext cx="285752" cy="285752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5857884" y="3857628"/>
            <a:ext cx="285752" cy="285752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Elipse 14"/>
          <p:cNvSpPr/>
          <p:nvPr/>
        </p:nvSpPr>
        <p:spPr>
          <a:xfrm>
            <a:off x="6357950" y="3857628"/>
            <a:ext cx="285752" cy="285752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Elipse 15"/>
          <p:cNvSpPr/>
          <p:nvPr/>
        </p:nvSpPr>
        <p:spPr>
          <a:xfrm>
            <a:off x="6858016" y="3857628"/>
            <a:ext cx="285752" cy="285752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/>
          <p:cNvSpPr/>
          <p:nvPr/>
        </p:nvSpPr>
        <p:spPr>
          <a:xfrm>
            <a:off x="5357818" y="3857628"/>
            <a:ext cx="285752" cy="285752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/>
          <p:cNvSpPr/>
          <p:nvPr/>
        </p:nvSpPr>
        <p:spPr>
          <a:xfrm>
            <a:off x="5357818" y="4357694"/>
            <a:ext cx="285752" cy="285752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Elipse 18"/>
          <p:cNvSpPr/>
          <p:nvPr/>
        </p:nvSpPr>
        <p:spPr>
          <a:xfrm>
            <a:off x="5857884" y="4357694"/>
            <a:ext cx="285752" cy="285752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Elipse 19"/>
          <p:cNvSpPr/>
          <p:nvPr/>
        </p:nvSpPr>
        <p:spPr>
          <a:xfrm>
            <a:off x="6357950" y="4357694"/>
            <a:ext cx="285752" cy="285752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Elipse 20"/>
          <p:cNvSpPr/>
          <p:nvPr/>
        </p:nvSpPr>
        <p:spPr>
          <a:xfrm>
            <a:off x="6858016" y="4357694"/>
            <a:ext cx="285752" cy="285752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Elipse 21"/>
          <p:cNvSpPr/>
          <p:nvPr/>
        </p:nvSpPr>
        <p:spPr>
          <a:xfrm>
            <a:off x="7358082" y="2786058"/>
            <a:ext cx="285752" cy="285752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Elipse 22"/>
          <p:cNvSpPr/>
          <p:nvPr/>
        </p:nvSpPr>
        <p:spPr>
          <a:xfrm>
            <a:off x="7358082" y="3357562"/>
            <a:ext cx="285752" cy="285752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Elipse 23"/>
          <p:cNvSpPr/>
          <p:nvPr/>
        </p:nvSpPr>
        <p:spPr>
          <a:xfrm>
            <a:off x="7358082" y="3857628"/>
            <a:ext cx="285752" cy="285752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Elipse 24"/>
          <p:cNvSpPr/>
          <p:nvPr/>
        </p:nvSpPr>
        <p:spPr>
          <a:xfrm>
            <a:off x="7358082" y="4357694"/>
            <a:ext cx="285752" cy="285752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Elipse 25"/>
          <p:cNvSpPr/>
          <p:nvPr/>
        </p:nvSpPr>
        <p:spPr>
          <a:xfrm>
            <a:off x="5357818" y="4857760"/>
            <a:ext cx="285752" cy="285752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Elipse 26"/>
          <p:cNvSpPr/>
          <p:nvPr/>
        </p:nvSpPr>
        <p:spPr>
          <a:xfrm>
            <a:off x="5857884" y="4857760"/>
            <a:ext cx="285752" cy="285752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Elipse 27"/>
          <p:cNvSpPr/>
          <p:nvPr/>
        </p:nvSpPr>
        <p:spPr>
          <a:xfrm>
            <a:off x="6357950" y="4857760"/>
            <a:ext cx="285752" cy="285752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Elipse 28"/>
          <p:cNvSpPr/>
          <p:nvPr/>
        </p:nvSpPr>
        <p:spPr>
          <a:xfrm>
            <a:off x="6858016" y="4857760"/>
            <a:ext cx="285752" cy="285752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Elipse 29"/>
          <p:cNvSpPr/>
          <p:nvPr/>
        </p:nvSpPr>
        <p:spPr>
          <a:xfrm>
            <a:off x="7358082" y="4857760"/>
            <a:ext cx="285752" cy="285752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Elipse 30"/>
          <p:cNvSpPr/>
          <p:nvPr/>
        </p:nvSpPr>
        <p:spPr>
          <a:xfrm>
            <a:off x="7858148" y="2786058"/>
            <a:ext cx="285752" cy="285752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Elipse 31"/>
          <p:cNvSpPr/>
          <p:nvPr/>
        </p:nvSpPr>
        <p:spPr>
          <a:xfrm>
            <a:off x="7858148" y="3357562"/>
            <a:ext cx="285752" cy="285752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Elipse 32"/>
          <p:cNvSpPr/>
          <p:nvPr/>
        </p:nvSpPr>
        <p:spPr>
          <a:xfrm>
            <a:off x="7858148" y="3857628"/>
            <a:ext cx="285752" cy="285752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Elipse 33"/>
          <p:cNvSpPr/>
          <p:nvPr/>
        </p:nvSpPr>
        <p:spPr>
          <a:xfrm>
            <a:off x="7858148" y="4357694"/>
            <a:ext cx="285752" cy="285752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Elipse 34"/>
          <p:cNvSpPr/>
          <p:nvPr/>
        </p:nvSpPr>
        <p:spPr>
          <a:xfrm>
            <a:off x="7858148" y="4857760"/>
            <a:ext cx="285752" cy="285752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Elipse 35"/>
          <p:cNvSpPr/>
          <p:nvPr/>
        </p:nvSpPr>
        <p:spPr>
          <a:xfrm>
            <a:off x="5357818" y="5286388"/>
            <a:ext cx="285752" cy="285752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Elipse 36"/>
          <p:cNvSpPr/>
          <p:nvPr/>
        </p:nvSpPr>
        <p:spPr>
          <a:xfrm>
            <a:off x="5857884" y="5286388"/>
            <a:ext cx="285752" cy="285752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Elipse 37"/>
          <p:cNvSpPr/>
          <p:nvPr/>
        </p:nvSpPr>
        <p:spPr>
          <a:xfrm>
            <a:off x="6357950" y="5286388"/>
            <a:ext cx="285752" cy="285752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Elipse 38"/>
          <p:cNvSpPr/>
          <p:nvPr/>
        </p:nvSpPr>
        <p:spPr>
          <a:xfrm>
            <a:off x="6858016" y="5286388"/>
            <a:ext cx="285752" cy="285752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Elipse 39"/>
          <p:cNvSpPr/>
          <p:nvPr/>
        </p:nvSpPr>
        <p:spPr>
          <a:xfrm>
            <a:off x="7358082" y="5286388"/>
            <a:ext cx="285752" cy="285752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Elipse 40"/>
          <p:cNvSpPr/>
          <p:nvPr/>
        </p:nvSpPr>
        <p:spPr>
          <a:xfrm>
            <a:off x="7858148" y="5286388"/>
            <a:ext cx="285752" cy="285752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Elipse 41"/>
          <p:cNvSpPr/>
          <p:nvPr/>
        </p:nvSpPr>
        <p:spPr>
          <a:xfrm>
            <a:off x="8358214" y="2786058"/>
            <a:ext cx="285752" cy="285752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Elipse 42"/>
          <p:cNvSpPr/>
          <p:nvPr/>
        </p:nvSpPr>
        <p:spPr>
          <a:xfrm>
            <a:off x="8358214" y="3357562"/>
            <a:ext cx="285752" cy="285752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Elipse 43"/>
          <p:cNvSpPr/>
          <p:nvPr/>
        </p:nvSpPr>
        <p:spPr>
          <a:xfrm>
            <a:off x="8358214" y="3857628"/>
            <a:ext cx="285752" cy="285752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Elipse 44"/>
          <p:cNvSpPr/>
          <p:nvPr/>
        </p:nvSpPr>
        <p:spPr>
          <a:xfrm>
            <a:off x="8358214" y="4357694"/>
            <a:ext cx="285752" cy="285752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Elipse 45"/>
          <p:cNvSpPr/>
          <p:nvPr/>
        </p:nvSpPr>
        <p:spPr>
          <a:xfrm>
            <a:off x="8358214" y="4857760"/>
            <a:ext cx="285752" cy="285752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Elipse 46"/>
          <p:cNvSpPr/>
          <p:nvPr/>
        </p:nvSpPr>
        <p:spPr>
          <a:xfrm>
            <a:off x="8358214" y="5286388"/>
            <a:ext cx="285752" cy="285752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Elipse 47"/>
          <p:cNvSpPr/>
          <p:nvPr/>
        </p:nvSpPr>
        <p:spPr>
          <a:xfrm>
            <a:off x="5357818" y="5715016"/>
            <a:ext cx="285752" cy="285752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Elipse 48"/>
          <p:cNvSpPr/>
          <p:nvPr/>
        </p:nvSpPr>
        <p:spPr>
          <a:xfrm>
            <a:off x="5857884" y="5715016"/>
            <a:ext cx="285752" cy="285752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Elipse 49"/>
          <p:cNvSpPr/>
          <p:nvPr/>
        </p:nvSpPr>
        <p:spPr>
          <a:xfrm>
            <a:off x="6357950" y="5715016"/>
            <a:ext cx="285752" cy="285752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Elipse 50"/>
          <p:cNvSpPr/>
          <p:nvPr/>
        </p:nvSpPr>
        <p:spPr>
          <a:xfrm>
            <a:off x="6858016" y="5715016"/>
            <a:ext cx="285752" cy="285752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Elipse 51"/>
          <p:cNvSpPr/>
          <p:nvPr/>
        </p:nvSpPr>
        <p:spPr>
          <a:xfrm>
            <a:off x="7358082" y="5715016"/>
            <a:ext cx="285752" cy="285752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Elipse 52"/>
          <p:cNvSpPr/>
          <p:nvPr/>
        </p:nvSpPr>
        <p:spPr>
          <a:xfrm>
            <a:off x="7858148" y="5715016"/>
            <a:ext cx="285752" cy="285752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4" name="Elipse 53"/>
          <p:cNvSpPr/>
          <p:nvPr/>
        </p:nvSpPr>
        <p:spPr>
          <a:xfrm>
            <a:off x="8358214" y="5715016"/>
            <a:ext cx="285752" cy="285752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6" name="Retângulo 55"/>
          <p:cNvSpPr/>
          <p:nvPr/>
        </p:nvSpPr>
        <p:spPr>
          <a:xfrm>
            <a:off x="5214942" y="2643182"/>
            <a:ext cx="3571900" cy="35004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Retângulo 56"/>
          <p:cNvSpPr/>
          <p:nvPr/>
        </p:nvSpPr>
        <p:spPr>
          <a:xfrm>
            <a:off x="5786446" y="3286124"/>
            <a:ext cx="2428892" cy="23574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8" name="Retângulo 57"/>
          <p:cNvSpPr/>
          <p:nvPr/>
        </p:nvSpPr>
        <p:spPr>
          <a:xfrm>
            <a:off x="6215074" y="3786190"/>
            <a:ext cx="1571636" cy="14287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9" name="Retângulo 58"/>
          <p:cNvSpPr/>
          <p:nvPr/>
        </p:nvSpPr>
        <p:spPr>
          <a:xfrm>
            <a:off x="6786578" y="4286256"/>
            <a:ext cx="428628" cy="4286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0" name="CaixaDeTexto 59"/>
          <p:cNvSpPr txBox="1"/>
          <p:nvPr/>
        </p:nvSpPr>
        <p:spPr>
          <a:xfrm>
            <a:off x="2214546" y="4572008"/>
            <a:ext cx="2571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Região de vizinhança</a:t>
            </a:r>
            <a:endParaRPr lang="pt-BR" dirty="0"/>
          </a:p>
        </p:txBody>
      </p:sp>
      <p:cxnSp>
        <p:nvCxnSpPr>
          <p:cNvPr id="62" name="Conector de seta reta 61"/>
          <p:cNvCxnSpPr/>
          <p:nvPr/>
        </p:nvCxnSpPr>
        <p:spPr>
          <a:xfrm>
            <a:off x="4572000" y="4786322"/>
            <a:ext cx="571504" cy="714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Modelo proposto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831995"/>
            <a:ext cx="8229600" cy="4525963"/>
          </a:xfrm>
        </p:spPr>
        <p:txBody>
          <a:bodyPr/>
          <a:lstStyle/>
          <a:p>
            <a:r>
              <a:rPr lang="pt-BR" dirty="0" smtClean="0"/>
              <a:t>Sistema de recomendação para locadoras</a:t>
            </a:r>
          </a:p>
          <a:p>
            <a:endParaRPr lang="pt-BR" dirty="0" smtClean="0"/>
          </a:p>
          <a:p>
            <a:r>
              <a:rPr lang="pt-BR" dirty="0" smtClean="0"/>
              <a:t>Baseado no histórico de locações</a:t>
            </a:r>
          </a:p>
          <a:p>
            <a:endParaRPr lang="pt-BR" dirty="0" smtClean="0"/>
          </a:p>
          <a:p>
            <a:r>
              <a:rPr lang="pt-BR" dirty="0" smtClean="0"/>
              <a:t>Utiliza redes SOM</a:t>
            </a:r>
          </a:p>
          <a:p>
            <a:endParaRPr lang="pt-BR" dirty="0" smtClean="0"/>
          </a:p>
          <a:p>
            <a:r>
              <a:rPr lang="pt-BR" dirty="0" smtClean="0"/>
              <a:t>Um mapa por cliente</a:t>
            </a:r>
            <a:endParaRPr lang="pt-BR" dirty="0"/>
          </a:p>
        </p:txBody>
      </p:sp>
      <p:pic>
        <p:nvPicPr>
          <p:cNvPr id="4" name="Imagem 3" descr="mosaico_filmesjpg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715008" y="3786189"/>
            <a:ext cx="2643206" cy="240531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98D66-A6AC-4A66-AEA1-BE0550F0E057}" type="slidenum">
              <a:rPr lang="pt-BR" smtClean="0"/>
              <a:pPr/>
              <a:t>12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Treinamento</a:t>
            </a:r>
            <a:endParaRPr lang="pt-BR" dirty="0"/>
          </a:p>
        </p:txBody>
      </p:sp>
      <p:sp>
        <p:nvSpPr>
          <p:cNvPr id="6" name="Fluxograma: Processo 5"/>
          <p:cNvSpPr/>
          <p:nvPr/>
        </p:nvSpPr>
        <p:spPr>
          <a:xfrm>
            <a:off x="1500166" y="1500174"/>
            <a:ext cx="1438275" cy="64770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100" b="1" dirty="0"/>
              <a:t>Inicia</a:t>
            </a:r>
            <a:r>
              <a:rPr lang="pt-BR" sz="1100" b="1" baseline="0" dirty="0"/>
              <a:t> ciclo de treinamento</a:t>
            </a:r>
            <a:endParaRPr lang="pt-BR" sz="1100" b="1" dirty="0"/>
          </a:p>
        </p:txBody>
      </p:sp>
      <p:sp>
        <p:nvSpPr>
          <p:cNvPr id="22" name="Espaço Reservado para Número de Slide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98D66-A6AC-4A66-AEA1-BE0550F0E057}" type="slidenum">
              <a:rPr lang="pt-BR" smtClean="0"/>
              <a:pPr/>
              <a:t>13</a:t>
            </a:fld>
            <a:endParaRPr lang="pt-BR"/>
          </a:p>
        </p:txBody>
      </p:sp>
      <p:pic>
        <p:nvPicPr>
          <p:cNvPr id="8" name="Imagem 7" descr="rocky03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9322" y="428604"/>
            <a:ext cx="2693092" cy="172058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Treinamento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98D66-A6AC-4A66-AEA1-BE0550F0E057}" type="slidenum">
              <a:rPr lang="pt-BR" smtClean="0"/>
              <a:pPr/>
              <a:t>14</a:t>
            </a:fld>
            <a:endParaRPr lang="pt-BR"/>
          </a:p>
        </p:txBody>
      </p:sp>
      <p:sp>
        <p:nvSpPr>
          <p:cNvPr id="5" name="Fluxograma: Processo 4"/>
          <p:cNvSpPr/>
          <p:nvPr/>
        </p:nvSpPr>
        <p:spPr>
          <a:xfrm>
            <a:off x="1500166" y="2500306"/>
            <a:ext cx="1428750" cy="60655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100" b="1" dirty="0"/>
              <a:t>Apresenta </a:t>
            </a:r>
            <a:r>
              <a:rPr lang="pt-BR" sz="1100" b="1" dirty="0" smtClean="0"/>
              <a:t>filme do histórico</a:t>
            </a:r>
            <a:endParaRPr lang="pt-BR" sz="1100" b="1" dirty="0"/>
          </a:p>
        </p:txBody>
      </p:sp>
      <p:cxnSp>
        <p:nvCxnSpPr>
          <p:cNvPr id="8" name="Conector de seta reta 7"/>
          <p:cNvCxnSpPr>
            <a:endCxn id="5" idx="0"/>
          </p:cNvCxnSpPr>
          <p:nvPr/>
        </p:nvCxnSpPr>
        <p:spPr>
          <a:xfrm rot="5400000">
            <a:off x="2040708" y="2321709"/>
            <a:ext cx="352431" cy="47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luxograma: Processo 22"/>
          <p:cNvSpPr/>
          <p:nvPr/>
        </p:nvSpPr>
        <p:spPr>
          <a:xfrm>
            <a:off x="1500166" y="1500174"/>
            <a:ext cx="1438275" cy="64770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100" b="1" dirty="0"/>
              <a:t>Inicia</a:t>
            </a:r>
            <a:r>
              <a:rPr lang="pt-BR" sz="1100" b="1" baseline="0" dirty="0"/>
              <a:t> ciclo de treinamento</a:t>
            </a:r>
            <a:endParaRPr lang="pt-BR" sz="1100" b="1" dirty="0"/>
          </a:p>
        </p:txBody>
      </p:sp>
      <p:pic>
        <p:nvPicPr>
          <p:cNvPr id="9" name="Imagem 8" descr="rocky0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9322" y="422530"/>
            <a:ext cx="2693092" cy="172058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Treinamento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98D66-A6AC-4A66-AEA1-BE0550F0E057}" type="slidenum">
              <a:rPr lang="pt-BR" smtClean="0"/>
              <a:pPr/>
              <a:t>15</a:t>
            </a:fld>
            <a:endParaRPr lang="pt-BR"/>
          </a:p>
        </p:txBody>
      </p:sp>
      <p:sp>
        <p:nvSpPr>
          <p:cNvPr id="5" name="Fluxograma: Processo 4"/>
          <p:cNvSpPr/>
          <p:nvPr/>
        </p:nvSpPr>
        <p:spPr>
          <a:xfrm>
            <a:off x="1500166" y="2500306"/>
            <a:ext cx="1428750" cy="60655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100" b="1" dirty="0"/>
              <a:t>Apresenta </a:t>
            </a:r>
            <a:r>
              <a:rPr lang="pt-BR" sz="1100" b="1" dirty="0" smtClean="0"/>
              <a:t>filme do histórico</a:t>
            </a:r>
            <a:endParaRPr lang="pt-BR" sz="1100" b="1" dirty="0"/>
          </a:p>
        </p:txBody>
      </p:sp>
      <p:sp>
        <p:nvSpPr>
          <p:cNvPr id="6" name="Fluxograma: Processo 5"/>
          <p:cNvSpPr/>
          <p:nvPr/>
        </p:nvSpPr>
        <p:spPr>
          <a:xfrm>
            <a:off x="1500166" y="3429000"/>
            <a:ext cx="1485900" cy="62560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100" b="1" dirty="0"/>
              <a:t>Seleção do melhor neurônio</a:t>
            </a:r>
          </a:p>
        </p:txBody>
      </p:sp>
      <p:cxnSp>
        <p:nvCxnSpPr>
          <p:cNvPr id="8" name="Conector de seta reta 7"/>
          <p:cNvCxnSpPr>
            <a:endCxn id="5" idx="0"/>
          </p:cNvCxnSpPr>
          <p:nvPr/>
        </p:nvCxnSpPr>
        <p:spPr>
          <a:xfrm rot="5400000">
            <a:off x="2040708" y="2321709"/>
            <a:ext cx="352431" cy="47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/>
          <p:cNvCxnSpPr/>
          <p:nvPr/>
        </p:nvCxnSpPr>
        <p:spPr>
          <a:xfrm rot="16200000" flipH="1">
            <a:off x="2067757" y="3253641"/>
            <a:ext cx="322142" cy="285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luxograma: Processo 22"/>
          <p:cNvSpPr/>
          <p:nvPr/>
        </p:nvSpPr>
        <p:spPr>
          <a:xfrm>
            <a:off x="1500166" y="1500174"/>
            <a:ext cx="1438275" cy="64770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100" b="1" dirty="0"/>
              <a:t>Inicia</a:t>
            </a:r>
            <a:r>
              <a:rPr lang="pt-BR" sz="1100" b="1" baseline="0" dirty="0"/>
              <a:t> ciclo de treinamento</a:t>
            </a:r>
            <a:endParaRPr lang="pt-BR" sz="1100" b="1" dirty="0"/>
          </a:p>
        </p:txBody>
      </p:sp>
      <p:pic>
        <p:nvPicPr>
          <p:cNvPr id="10" name="Imagem 9" descr="rocky0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9322" y="428604"/>
            <a:ext cx="2693092" cy="172058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Treinamento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98D66-A6AC-4A66-AEA1-BE0550F0E057}" type="slidenum">
              <a:rPr lang="pt-BR" smtClean="0"/>
              <a:pPr/>
              <a:t>16</a:t>
            </a:fld>
            <a:endParaRPr lang="pt-BR"/>
          </a:p>
        </p:txBody>
      </p:sp>
      <p:sp>
        <p:nvSpPr>
          <p:cNvPr id="5" name="Fluxograma: Processo 4"/>
          <p:cNvSpPr/>
          <p:nvPr/>
        </p:nvSpPr>
        <p:spPr>
          <a:xfrm>
            <a:off x="1500166" y="2500306"/>
            <a:ext cx="1428750" cy="60655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100" b="1" dirty="0"/>
              <a:t>Apresenta </a:t>
            </a:r>
            <a:r>
              <a:rPr lang="pt-BR" sz="1100" b="1" dirty="0" smtClean="0"/>
              <a:t>filme do histórico</a:t>
            </a:r>
            <a:endParaRPr lang="pt-BR" sz="1100" b="1" dirty="0"/>
          </a:p>
        </p:txBody>
      </p:sp>
      <p:sp>
        <p:nvSpPr>
          <p:cNvPr id="6" name="Fluxograma: Processo 5"/>
          <p:cNvSpPr/>
          <p:nvPr/>
        </p:nvSpPr>
        <p:spPr>
          <a:xfrm>
            <a:off x="1500166" y="3429000"/>
            <a:ext cx="1485900" cy="62560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100" b="1" dirty="0"/>
              <a:t>Seleção do melhor neurônio</a:t>
            </a:r>
          </a:p>
        </p:txBody>
      </p:sp>
      <p:sp>
        <p:nvSpPr>
          <p:cNvPr id="7" name="Fluxograma: Processo 6"/>
          <p:cNvSpPr/>
          <p:nvPr/>
        </p:nvSpPr>
        <p:spPr>
          <a:xfrm>
            <a:off x="1500166" y="4357694"/>
            <a:ext cx="1485900" cy="62560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100" b="1" dirty="0"/>
              <a:t>Atualiza pesos</a:t>
            </a:r>
          </a:p>
        </p:txBody>
      </p:sp>
      <p:cxnSp>
        <p:nvCxnSpPr>
          <p:cNvPr id="8" name="Conector de seta reta 7"/>
          <p:cNvCxnSpPr>
            <a:endCxn id="5" idx="0"/>
          </p:cNvCxnSpPr>
          <p:nvPr/>
        </p:nvCxnSpPr>
        <p:spPr>
          <a:xfrm rot="5400000">
            <a:off x="2040708" y="2321709"/>
            <a:ext cx="352431" cy="47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de seta reta 8"/>
          <p:cNvCxnSpPr>
            <a:stCxn id="6" idx="2"/>
            <a:endCxn id="7" idx="0"/>
          </p:cNvCxnSpPr>
          <p:nvPr/>
        </p:nvCxnSpPr>
        <p:spPr>
          <a:xfrm rot="5400000">
            <a:off x="2091570" y="4206148"/>
            <a:ext cx="30309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/>
          <p:cNvCxnSpPr/>
          <p:nvPr/>
        </p:nvCxnSpPr>
        <p:spPr>
          <a:xfrm rot="16200000" flipH="1">
            <a:off x="2067757" y="3253641"/>
            <a:ext cx="322142" cy="285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luxograma: Processo 22"/>
          <p:cNvSpPr/>
          <p:nvPr/>
        </p:nvSpPr>
        <p:spPr>
          <a:xfrm>
            <a:off x="1500166" y="1500174"/>
            <a:ext cx="1438275" cy="64770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100" b="1" dirty="0"/>
              <a:t>Inicia</a:t>
            </a:r>
            <a:r>
              <a:rPr lang="pt-BR" sz="1100" b="1" baseline="0" dirty="0"/>
              <a:t> ciclo de treinamento</a:t>
            </a:r>
            <a:endParaRPr lang="pt-BR" sz="1100" b="1" dirty="0"/>
          </a:p>
        </p:txBody>
      </p:sp>
      <p:pic>
        <p:nvPicPr>
          <p:cNvPr id="12" name="Imagem 11" descr="rocky0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9322" y="428604"/>
            <a:ext cx="2693092" cy="172058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Treinamento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98D66-A6AC-4A66-AEA1-BE0550F0E057}" type="slidenum">
              <a:rPr lang="pt-BR" smtClean="0"/>
              <a:pPr/>
              <a:t>17</a:t>
            </a:fld>
            <a:endParaRPr lang="pt-BR"/>
          </a:p>
        </p:txBody>
      </p:sp>
      <p:sp>
        <p:nvSpPr>
          <p:cNvPr id="5" name="Fluxograma: Processo 4"/>
          <p:cNvSpPr/>
          <p:nvPr/>
        </p:nvSpPr>
        <p:spPr>
          <a:xfrm>
            <a:off x="1500166" y="2500306"/>
            <a:ext cx="1428750" cy="60655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100" b="1" dirty="0"/>
              <a:t>Apresenta </a:t>
            </a:r>
            <a:r>
              <a:rPr lang="pt-BR" sz="1100" b="1" dirty="0" smtClean="0"/>
              <a:t>filme do histórico</a:t>
            </a:r>
            <a:endParaRPr lang="pt-BR" sz="1100" b="1" dirty="0"/>
          </a:p>
        </p:txBody>
      </p:sp>
      <p:sp>
        <p:nvSpPr>
          <p:cNvPr id="6" name="Fluxograma: Processo 5"/>
          <p:cNvSpPr/>
          <p:nvPr/>
        </p:nvSpPr>
        <p:spPr>
          <a:xfrm>
            <a:off x="1500166" y="3429000"/>
            <a:ext cx="1485900" cy="62560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100" b="1" dirty="0"/>
              <a:t>Seleção do melhor neurônio</a:t>
            </a:r>
          </a:p>
        </p:txBody>
      </p:sp>
      <p:sp>
        <p:nvSpPr>
          <p:cNvPr id="7" name="Fluxograma: Processo 6"/>
          <p:cNvSpPr/>
          <p:nvPr/>
        </p:nvSpPr>
        <p:spPr>
          <a:xfrm>
            <a:off x="1500166" y="4357694"/>
            <a:ext cx="1485900" cy="62560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100" b="1" dirty="0"/>
              <a:t>Atualiza pesos</a:t>
            </a:r>
          </a:p>
        </p:txBody>
      </p:sp>
      <p:cxnSp>
        <p:nvCxnSpPr>
          <p:cNvPr id="8" name="Conector de seta reta 7"/>
          <p:cNvCxnSpPr>
            <a:endCxn id="5" idx="0"/>
          </p:cNvCxnSpPr>
          <p:nvPr/>
        </p:nvCxnSpPr>
        <p:spPr>
          <a:xfrm rot="5400000">
            <a:off x="2040708" y="2321709"/>
            <a:ext cx="352431" cy="47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de seta reta 8"/>
          <p:cNvCxnSpPr>
            <a:stCxn id="6" idx="2"/>
            <a:endCxn id="7" idx="0"/>
          </p:cNvCxnSpPr>
          <p:nvPr/>
        </p:nvCxnSpPr>
        <p:spPr>
          <a:xfrm rot="5400000">
            <a:off x="2091570" y="4206148"/>
            <a:ext cx="30309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luxograma: Decisão 9"/>
          <p:cNvSpPr/>
          <p:nvPr/>
        </p:nvSpPr>
        <p:spPr>
          <a:xfrm>
            <a:off x="1000100" y="5143512"/>
            <a:ext cx="2438401" cy="128587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100" b="1" dirty="0"/>
              <a:t>Há </a:t>
            </a:r>
            <a:r>
              <a:rPr lang="pt-BR" sz="1100" b="1" dirty="0" smtClean="0"/>
              <a:t>filmes</a:t>
            </a:r>
            <a:r>
              <a:rPr lang="pt-BR" sz="1100" b="1" baseline="0" dirty="0" smtClean="0"/>
              <a:t> </a:t>
            </a:r>
            <a:r>
              <a:rPr lang="pt-BR" sz="1100" b="1" baseline="0" dirty="0"/>
              <a:t>não apresentadas no </a:t>
            </a:r>
            <a:r>
              <a:rPr lang="pt-BR" sz="1100" b="1" baseline="0" dirty="0" smtClean="0"/>
              <a:t>histórico?</a:t>
            </a:r>
            <a:endParaRPr lang="pt-BR" sz="1100" b="1" dirty="0"/>
          </a:p>
        </p:txBody>
      </p:sp>
      <p:cxnSp>
        <p:nvCxnSpPr>
          <p:cNvPr id="11" name="Conector de seta reta 10"/>
          <p:cNvCxnSpPr>
            <a:stCxn id="7" idx="2"/>
            <a:endCxn id="10" idx="0"/>
          </p:cNvCxnSpPr>
          <p:nvPr/>
        </p:nvCxnSpPr>
        <p:spPr>
          <a:xfrm rot="5400000">
            <a:off x="2151101" y="5051497"/>
            <a:ext cx="160216" cy="238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/>
          <p:cNvCxnSpPr/>
          <p:nvPr/>
        </p:nvCxnSpPr>
        <p:spPr>
          <a:xfrm rot="16200000" flipH="1">
            <a:off x="2067757" y="3253641"/>
            <a:ext cx="322142" cy="285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luxograma: Processo 22"/>
          <p:cNvSpPr/>
          <p:nvPr/>
        </p:nvSpPr>
        <p:spPr>
          <a:xfrm>
            <a:off x="1500166" y="1500174"/>
            <a:ext cx="1438275" cy="64770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100" b="1" dirty="0"/>
              <a:t>Inicia</a:t>
            </a:r>
            <a:r>
              <a:rPr lang="pt-BR" sz="1100" b="1" baseline="0" dirty="0"/>
              <a:t> ciclo de treinamento</a:t>
            </a:r>
            <a:endParaRPr lang="pt-BR" sz="1100" b="1" dirty="0"/>
          </a:p>
        </p:txBody>
      </p:sp>
      <p:pic>
        <p:nvPicPr>
          <p:cNvPr id="25" name="Imagem 24" descr="rocky0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9322" y="428604"/>
            <a:ext cx="2693092" cy="172058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Treinamento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98D66-A6AC-4A66-AEA1-BE0550F0E057}" type="slidenum">
              <a:rPr lang="pt-BR" smtClean="0"/>
              <a:pPr/>
              <a:t>18</a:t>
            </a:fld>
            <a:endParaRPr lang="pt-BR"/>
          </a:p>
        </p:txBody>
      </p:sp>
      <p:sp>
        <p:nvSpPr>
          <p:cNvPr id="5" name="Fluxograma: Processo 4"/>
          <p:cNvSpPr/>
          <p:nvPr/>
        </p:nvSpPr>
        <p:spPr>
          <a:xfrm>
            <a:off x="1500166" y="2500306"/>
            <a:ext cx="1428750" cy="60655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100" b="1" dirty="0"/>
              <a:t>Apresenta </a:t>
            </a:r>
            <a:r>
              <a:rPr lang="pt-BR" sz="1100" b="1" dirty="0" smtClean="0"/>
              <a:t>filme do histórico</a:t>
            </a:r>
            <a:endParaRPr lang="pt-BR" sz="1100" b="1" dirty="0"/>
          </a:p>
        </p:txBody>
      </p:sp>
      <p:sp>
        <p:nvSpPr>
          <p:cNvPr id="6" name="Fluxograma: Processo 5"/>
          <p:cNvSpPr/>
          <p:nvPr/>
        </p:nvSpPr>
        <p:spPr>
          <a:xfrm>
            <a:off x="1500166" y="3429000"/>
            <a:ext cx="1485900" cy="62560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100" b="1" dirty="0"/>
              <a:t>Seleção do melhor neurônio</a:t>
            </a:r>
          </a:p>
        </p:txBody>
      </p:sp>
      <p:sp>
        <p:nvSpPr>
          <p:cNvPr id="7" name="Fluxograma: Processo 6"/>
          <p:cNvSpPr/>
          <p:nvPr/>
        </p:nvSpPr>
        <p:spPr>
          <a:xfrm>
            <a:off x="1500166" y="4357694"/>
            <a:ext cx="1485900" cy="62560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100" b="1" dirty="0"/>
              <a:t>Atualiza pesos</a:t>
            </a:r>
          </a:p>
        </p:txBody>
      </p:sp>
      <p:cxnSp>
        <p:nvCxnSpPr>
          <p:cNvPr id="8" name="Conector de seta reta 7"/>
          <p:cNvCxnSpPr>
            <a:endCxn id="5" idx="0"/>
          </p:cNvCxnSpPr>
          <p:nvPr/>
        </p:nvCxnSpPr>
        <p:spPr>
          <a:xfrm rot="5400000">
            <a:off x="2040708" y="2321709"/>
            <a:ext cx="352431" cy="47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de seta reta 8"/>
          <p:cNvCxnSpPr>
            <a:stCxn id="6" idx="2"/>
            <a:endCxn id="7" idx="0"/>
          </p:cNvCxnSpPr>
          <p:nvPr/>
        </p:nvCxnSpPr>
        <p:spPr>
          <a:xfrm rot="5400000">
            <a:off x="2091570" y="4206148"/>
            <a:ext cx="30309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luxograma: Decisão 9"/>
          <p:cNvSpPr/>
          <p:nvPr/>
        </p:nvSpPr>
        <p:spPr>
          <a:xfrm>
            <a:off x="1000100" y="5143512"/>
            <a:ext cx="2438401" cy="128587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100" b="1" dirty="0"/>
              <a:t>Há </a:t>
            </a:r>
            <a:r>
              <a:rPr lang="pt-BR" sz="1100" b="1" dirty="0" smtClean="0"/>
              <a:t>filmes</a:t>
            </a:r>
            <a:r>
              <a:rPr lang="pt-BR" sz="1100" b="1" baseline="0" dirty="0" smtClean="0"/>
              <a:t> </a:t>
            </a:r>
            <a:r>
              <a:rPr lang="pt-BR" sz="1100" b="1" baseline="0" dirty="0"/>
              <a:t>não apresentadas no </a:t>
            </a:r>
            <a:r>
              <a:rPr lang="pt-BR" sz="1100" b="1" baseline="0" dirty="0" smtClean="0"/>
              <a:t>histórico?</a:t>
            </a:r>
            <a:endParaRPr lang="pt-BR" sz="1100" b="1" dirty="0"/>
          </a:p>
        </p:txBody>
      </p:sp>
      <p:cxnSp>
        <p:nvCxnSpPr>
          <p:cNvPr id="11" name="Conector de seta reta 10"/>
          <p:cNvCxnSpPr>
            <a:stCxn id="7" idx="2"/>
            <a:endCxn id="10" idx="0"/>
          </p:cNvCxnSpPr>
          <p:nvPr/>
        </p:nvCxnSpPr>
        <p:spPr>
          <a:xfrm rot="5400000">
            <a:off x="2151101" y="5051497"/>
            <a:ext cx="160216" cy="238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ixaDeTexto 47"/>
          <p:cNvSpPr txBox="1"/>
          <p:nvPr/>
        </p:nvSpPr>
        <p:spPr>
          <a:xfrm>
            <a:off x="785786" y="5143512"/>
            <a:ext cx="523875" cy="247650"/>
          </a:xfrm>
          <a:prstGeom prst="rect">
            <a:avLst/>
          </a:prstGeom>
          <a:solidFill>
            <a:schemeClr val="lt1"/>
          </a:solidFill>
          <a:ln w="9525" cmpd="sng">
            <a:solidFill>
              <a:schemeClr val="lt1">
                <a:shade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100" b="1"/>
              <a:t>Sim</a:t>
            </a:r>
          </a:p>
        </p:txBody>
      </p:sp>
      <p:cxnSp>
        <p:nvCxnSpPr>
          <p:cNvPr id="19" name="Conector angulado 18"/>
          <p:cNvCxnSpPr>
            <a:stCxn id="10" idx="1"/>
            <a:endCxn id="5" idx="1"/>
          </p:cNvCxnSpPr>
          <p:nvPr/>
        </p:nvCxnSpPr>
        <p:spPr>
          <a:xfrm rot="10800000" flipH="1">
            <a:off x="1000100" y="2803582"/>
            <a:ext cx="500066" cy="2982868"/>
          </a:xfrm>
          <a:prstGeom prst="bentConnector3">
            <a:avLst>
              <a:gd name="adj1" fmla="val -4571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/>
          <p:cNvCxnSpPr/>
          <p:nvPr/>
        </p:nvCxnSpPr>
        <p:spPr>
          <a:xfrm rot="16200000" flipH="1">
            <a:off x="2067757" y="3253641"/>
            <a:ext cx="322142" cy="285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luxograma: Processo 22"/>
          <p:cNvSpPr/>
          <p:nvPr/>
        </p:nvSpPr>
        <p:spPr>
          <a:xfrm>
            <a:off x="1500166" y="1500174"/>
            <a:ext cx="1438275" cy="64770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100" b="1" dirty="0"/>
              <a:t>Inicia</a:t>
            </a:r>
            <a:r>
              <a:rPr lang="pt-BR" sz="1100" b="1" baseline="0" dirty="0"/>
              <a:t> ciclo de treinamento</a:t>
            </a:r>
            <a:endParaRPr lang="pt-BR" sz="1100" b="1" dirty="0"/>
          </a:p>
        </p:txBody>
      </p:sp>
      <p:pic>
        <p:nvPicPr>
          <p:cNvPr id="25" name="Imagem 24" descr="rocky0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9322" y="428604"/>
            <a:ext cx="2693092" cy="172058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Treinamento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98D66-A6AC-4A66-AEA1-BE0550F0E057}" type="slidenum">
              <a:rPr lang="pt-BR" smtClean="0"/>
              <a:pPr/>
              <a:t>19</a:t>
            </a:fld>
            <a:endParaRPr lang="pt-BR"/>
          </a:p>
        </p:txBody>
      </p:sp>
      <p:sp>
        <p:nvSpPr>
          <p:cNvPr id="5" name="Fluxograma: Processo 4"/>
          <p:cNvSpPr/>
          <p:nvPr/>
        </p:nvSpPr>
        <p:spPr>
          <a:xfrm>
            <a:off x="1500166" y="2500306"/>
            <a:ext cx="1428750" cy="60655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100" b="1" dirty="0"/>
              <a:t>Apresenta </a:t>
            </a:r>
            <a:r>
              <a:rPr lang="pt-BR" sz="1100" b="1" dirty="0" smtClean="0"/>
              <a:t>filme do histórico</a:t>
            </a:r>
            <a:endParaRPr lang="pt-BR" sz="1100" b="1" dirty="0"/>
          </a:p>
        </p:txBody>
      </p:sp>
      <p:sp>
        <p:nvSpPr>
          <p:cNvPr id="6" name="Fluxograma: Processo 5"/>
          <p:cNvSpPr/>
          <p:nvPr/>
        </p:nvSpPr>
        <p:spPr>
          <a:xfrm>
            <a:off x="1500166" y="3429000"/>
            <a:ext cx="1485900" cy="62560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100" b="1" dirty="0"/>
              <a:t>Seleção do melhor neurônio</a:t>
            </a:r>
          </a:p>
        </p:txBody>
      </p:sp>
      <p:sp>
        <p:nvSpPr>
          <p:cNvPr id="7" name="Fluxograma: Processo 6"/>
          <p:cNvSpPr/>
          <p:nvPr/>
        </p:nvSpPr>
        <p:spPr>
          <a:xfrm>
            <a:off x="1500166" y="4357694"/>
            <a:ext cx="1485900" cy="62560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100" b="1" dirty="0"/>
              <a:t>Atualiza pesos</a:t>
            </a:r>
          </a:p>
        </p:txBody>
      </p:sp>
      <p:cxnSp>
        <p:nvCxnSpPr>
          <p:cNvPr id="8" name="Conector de seta reta 7"/>
          <p:cNvCxnSpPr>
            <a:endCxn id="5" idx="0"/>
          </p:cNvCxnSpPr>
          <p:nvPr/>
        </p:nvCxnSpPr>
        <p:spPr>
          <a:xfrm rot="5400000">
            <a:off x="2040708" y="2321709"/>
            <a:ext cx="352431" cy="47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de seta reta 8"/>
          <p:cNvCxnSpPr>
            <a:stCxn id="6" idx="2"/>
            <a:endCxn id="7" idx="0"/>
          </p:cNvCxnSpPr>
          <p:nvPr/>
        </p:nvCxnSpPr>
        <p:spPr>
          <a:xfrm rot="5400000">
            <a:off x="2091570" y="4206148"/>
            <a:ext cx="30309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luxograma: Decisão 9"/>
          <p:cNvSpPr/>
          <p:nvPr/>
        </p:nvSpPr>
        <p:spPr>
          <a:xfrm>
            <a:off x="1000100" y="5143512"/>
            <a:ext cx="2438401" cy="128587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100" b="1" dirty="0"/>
              <a:t>Há </a:t>
            </a:r>
            <a:r>
              <a:rPr lang="pt-BR" sz="1100" b="1" dirty="0" smtClean="0"/>
              <a:t>filmes</a:t>
            </a:r>
            <a:r>
              <a:rPr lang="pt-BR" sz="1100" b="1" baseline="0" dirty="0" smtClean="0"/>
              <a:t> </a:t>
            </a:r>
            <a:r>
              <a:rPr lang="pt-BR" sz="1100" b="1" baseline="0" dirty="0"/>
              <a:t>não apresentadas no </a:t>
            </a:r>
            <a:r>
              <a:rPr lang="pt-BR" sz="1100" b="1" baseline="0" dirty="0" smtClean="0"/>
              <a:t>histórico?</a:t>
            </a:r>
            <a:endParaRPr lang="pt-BR" sz="1100" b="1" dirty="0"/>
          </a:p>
        </p:txBody>
      </p:sp>
      <p:cxnSp>
        <p:nvCxnSpPr>
          <p:cNvPr id="11" name="Conector de seta reta 10"/>
          <p:cNvCxnSpPr>
            <a:stCxn id="7" idx="2"/>
            <a:endCxn id="10" idx="0"/>
          </p:cNvCxnSpPr>
          <p:nvPr/>
        </p:nvCxnSpPr>
        <p:spPr>
          <a:xfrm rot="5400000">
            <a:off x="2151101" y="5051497"/>
            <a:ext cx="160216" cy="238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luxograma: Decisão 11"/>
          <p:cNvSpPr/>
          <p:nvPr/>
        </p:nvSpPr>
        <p:spPr>
          <a:xfrm>
            <a:off x="4286248" y="5214950"/>
            <a:ext cx="2190750" cy="111442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100" b="1" dirty="0"/>
              <a:t>Os ciclos</a:t>
            </a:r>
            <a:r>
              <a:rPr lang="pt-BR" sz="1100" b="1" baseline="0" dirty="0"/>
              <a:t> terminaram?</a:t>
            </a:r>
            <a:endParaRPr lang="pt-BR" sz="1100" b="1" dirty="0"/>
          </a:p>
        </p:txBody>
      </p:sp>
      <p:sp>
        <p:nvSpPr>
          <p:cNvPr id="16" name="CaixaDeTexto 46"/>
          <p:cNvSpPr txBox="1"/>
          <p:nvPr/>
        </p:nvSpPr>
        <p:spPr>
          <a:xfrm>
            <a:off x="3571868" y="5500702"/>
            <a:ext cx="523875" cy="247650"/>
          </a:xfrm>
          <a:prstGeom prst="rect">
            <a:avLst/>
          </a:prstGeom>
          <a:solidFill>
            <a:schemeClr val="lt1"/>
          </a:solidFill>
          <a:ln w="9525" cmpd="sng">
            <a:solidFill>
              <a:schemeClr val="lt1">
                <a:shade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100" b="1" dirty="0"/>
              <a:t>Não</a:t>
            </a:r>
          </a:p>
        </p:txBody>
      </p:sp>
      <p:sp>
        <p:nvSpPr>
          <p:cNvPr id="17" name="CaixaDeTexto 47"/>
          <p:cNvSpPr txBox="1"/>
          <p:nvPr/>
        </p:nvSpPr>
        <p:spPr>
          <a:xfrm>
            <a:off x="785786" y="5143512"/>
            <a:ext cx="523875" cy="247650"/>
          </a:xfrm>
          <a:prstGeom prst="rect">
            <a:avLst/>
          </a:prstGeom>
          <a:solidFill>
            <a:schemeClr val="lt1"/>
          </a:solidFill>
          <a:ln w="9525" cmpd="sng">
            <a:solidFill>
              <a:schemeClr val="lt1">
                <a:shade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100" b="1" dirty="0"/>
              <a:t>Sim</a:t>
            </a:r>
          </a:p>
        </p:txBody>
      </p:sp>
      <p:cxnSp>
        <p:nvCxnSpPr>
          <p:cNvPr id="19" name="Conector angulado 18"/>
          <p:cNvCxnSpPr>
            <a:stCxn id="10" idx="1"/>
            <a:endCxn id="5" idx="1"/>
          </p:cNvCxnSpPr>
          <p:nvPr/>
        </p:nvCxnSpPr>
        <p:spPr>
          <a:xfrm rot="10800000" flipH="1">
            <a:off x="1000100" y="2803582"/>
            <a:ext cx="500066" cy="2982868"/>
          </a:xfrm>
          <a:prstGeom prst="bentConnector3">
            <a:avLst>
              <a:gd name="adj1" fmla="val -4571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/>
          <p:cNvCxnSpPr>
            <a:stCxn id="10" idx="3"/>
            <a:endCxn id="12" idx="1"/>
          </p:cNvCxnSpPr>
          <p:nvPr/>
        </p:nvCxnSpPr>
        <p:spPr>
          <a:xfrm flipV="1">
            <a:off x="3438501" y="5772163"/>
            <a:ext cx="847747" cy="142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/>
          <p:cNvCxnSpPr/>
          <p:nvPr/>
        </p:nvCxnSpPr>
        <p:spPr>
          <a:xfrm rot="16200000" flipH="1">
            <a:off x="2067757" y="3253641"/>
            <a:ext cx="322142" cy="285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luxograma: Processo 22"/>
          <p:cNvSpPr/>
          <p:nvPr/>
        </p:nvSpPr>
        <p:spPr>
          <a:xfrm>
            <a:off x="1500166" y="1500174"/>
            <a:ext cx="1438275" cy="64770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100" b="1" dirty="0"/>
              <a:t>Inicia</a:t>
            </a:r>
            <a:r>
              <a:rPr lang="pt-BR" sz="1100" b="1" baseline="0" dirty="0"/>
              <a:t> ciclo de treinamento</a:t>
            </a:r>
            <a:endParaRPr lang="pt-BR" sz="1100" b="1" dirty="0"/>
          </a:p>
        </p:txBody>
      </p:sp>
      <p:pic>
        <p:nvPicPr>
          <p:cNvPr id="25" name="Imagem 24" descr="rocky0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9322" y="428604"/>
            <a:ext cx="2693092" cy="172058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Roteiro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Motivação</a:t>
            </a:r>
          </a:p>
          <a:p>
            <a:r>
              <a:rPr lang="pt-BR" dirty="0" smtClean="0"/>
              <a:t>Objetivos</a:t>
            </a:r>
          </a:p>
          <a:p>
            <a:r>
              <a:rPr lang="pt-BR" dirty="0" smtClean="0"/>
              <a:t>Sistemas de recomendação</a:t>
            </a:r>
          </a:p>
          <a:p>
            <a:r>
              <a:rPr lang="pt-BR" dirty="0" smtClean="0"/>
              <a:t>Mapas auto-organizáveis</a:t>
            </a:r>
          </a:p>
          <a:p>
            <a:r>
              <a:rPr lang="pt-BR" dirty="0" smtClean="0"/>
              <a:t>Modelo Proposto</a:t>
            </a:r>
          </a:p>
          <a:p>
            <a:r>
              <a:rPr lang="pt-BR" dirty="0" smtClean="0"/>
              <a:t>Conclusões</a:t>
            </a:r>
          </a:p>
          <a:p>
            <a:r>
              <a:rPr lang="pt-BR" dirty="0" smtClean="0"/>
              <a:t>Trabalhos Futuros</a:t>
            </a:r>
            <a:endParaRPr lang="pt-BR" dirty="0"/>
          </a:p>
        </p:txBody>
      </p:sp>
      <p:pic>
        <p:nvPicPr>
          <p:cNvPr id="4" name="Imagem 3" descr="ferramenta_agenda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929322" y="1928802"/>
            <a:ext cx="2457450" cy="26289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98D66-A6AC-4A66-AEA1-BE0550F0E057}" type="slidenum">
              <a:rPr lang="pt-BR" smtClean="0"/>
              <a:pPr/>
              <a:t>2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Treinamento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98D66-A6AC-4A66-AEA1-BE0550F0E057}" type="slidenum">
              <a:rPr lang="pt-BR" smtClean="0"/>
              <a:pPr/>
              <a:t>20</a:t>
            </a:fld>
            <a:endParaRPr lang="pt-BR"/>
          </a:p>
        </p:txBody>
      </p:sp>
      <p:sp>
        <p:nvSpPr>
          <p:cNvPr id="5" name="Fluxograma: Processo 4"/>
          <p:cNvSpPr/>
          <p:nvPr/>
        </p:nvSpPr>
        <p:spPr>
          <a:xfrm>
            <a:off x="1500166" y="2500306"/>
            <a:ext cx="1428750" cy="60655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100" b="1" dirty="0"/>
              <a:t>Apresenta </a:t>
            </a:r>
            <a:r>
              <a:rPr lang="pt-BR" sz="1100" b="1" dirty="0" smtClean="0"/>
              <a:t>filme do histórico</a:t>
            </a:r>
            <a:endParaRPr lang="pt-BR" sz="1100" b="1" dirty="0"/>
          </a:p>
        </p:txBody>
      </p:sp>
      <p:sp>
        <p:nvSpPr>
          <p:cNvPr id="6" name="Fluxograma: Processo 5"/>
          <p:cNvSpPr/>
          <p:nvPr/>
        </p:nvSpPr>
        <p:spPr>
          <a:xfrm>
            <a:off x="1500166" y="3429000"/>
            <a:ext cx="1485900" cy="62560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100" b="1" dirty="0"/>
              <a:t>Seleção do melhor neurônio</a:t>
            </a:r>
          </a:p>
        </p:txBody>
      </p:sp>
      <p:sp>
        <p:nvSpPr>
          <p:cNvPr id="7" name="Fluxograma: Processo 6"/>
          <p:cNvSpPr/>
          <p:nvPr/>
        </p:nvSpPr>
        <p:spPr>
          <a:xfrm>
            <a:off x="1500166" y="4357694"/>
            <a:ext cx="1485900" cy="62560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100" b="1" dirty="0"/>
              <a:t>Atualiza pesos</a:t>
            </a:r>
          </a:p>
        </p:txBody>
      </p:sp>
      <p:cxnSp>
        <p:nvCxnSpPr>
          <p:cNvPr id="8" name="Conector de seta reta 7"/>
          <p:cNvCxnSpPr>
            <a:endCxn id="5" idx="0"/>
          </p:cNvCxnSpPr>
          <p:nvPr/>
        </p:nvCxnSpPr>
        <p:spPr>
          <a:xfrm rot="5400000">
            <a:off x="2040708" y="2321709"/>
            <a:ext cx="352431" cy="47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de seta reta 8"/>
          <p:cNvCxnSpPr>
            <a:stCxn id="6" idx="2"/>
            <a:endCxn id="7" idx="0"/>
          </p:cNvCxnSpPr>
          <p:nvPr/>
        </p:nvCxnSpPr>
        <p:spPr>
          <a:xfrm rot="5400000">
            <a:off x="2091570" y="4206148"/>
            <a:ext cx="30309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luxograma: Decisão 9"/>
          <p:cNvSpPr/>
          <p:nvPr/>
        </p:nvSpPr>
        <p:spPr>
          <a:xfrm>
            <a:off x="1000100" y="5143512"/>
            <a:ext cx="2438401" cy="128587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100" b="1" dirty="0"/>
              <a:t>Há </a:t>
            </a:r>
            <a:r>
              <a:rPr lang="pt-BR" sz="1100" b="1" dirty="0" smtClean="0"/>
              <a:t>filmes</a:t>
            </a:r>
            <a:r>
              <a:rPr lang="pt-BR" sz="1100" b="1" baseline="0" dirty="0" smtClean="0"/>
              <a:t> </a:t>
            </a:r>
            <a:r>
              <a:rPr lang="pt-BR" sz="1100" b="1" baseline="0" dirty="0"/>
              <a:t>não apresentadas no </a:t>
            </a:r>
            <a:r>
              <a:rPr lang="pt-BR" sz="1100" b="1" baseline="0" dirty="0" smtClean="0"/>
              <a:t>histórico?</a:t>
            </a:r>
            <a:endParaRPr lang="pt-BR" sz="1100" b="1" dirty="0"/>
          </a:p>
        </p:txBody>
      </p:sp>
      <p:cxnSp>
        <p:nvCxnSpPr>
          <p:cNvPr id="11" name="Conector de seta reta 10"/>
          <p:cNvCxnSpPr>
            <a:stCxn id="7" idx="2"/>
            <a:endCxn id="10" idx="0"/>
          </p:cNvCxnSpPr>
          <p:nvPr/>
        </p:nvCxnSpPr>
        <p:spPr>
          <a:xfrm rot="5400000">
            <a:off x="2151101" y="5051497"/>
            <a:ext cx="160216" cy="238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luxograma: Decisão 11"/>
          <p:cNvSpPr/>
          <p:nvPr/>
        </p:nvSpPr>
        <p:spPr>
          <a:xfrm>
            <a:off x="4286248" y="5214950"/>
            <a:ext cx="2190750" cy="111442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100" b="1" dirty="0"/>
              <a:t>Os ciclos</a:t>
            </a:r>
            <a:r>
              <a:rPr lang="pt-BR" sz="1100" b="1" baseline="0" dirty="0"/>
              <a:t> terminaram?</a:t>
            </a:r>
            <a:endParaRPr lang="pt-BR" sz="1100" b="1" dirty="0"/>
          </a:p>
        </p:txBody>
      </p:sp>
      <p:sp>
        <p:nvSpPr>
          <p:cNvPr id="15" name="CaixaDeTexto 45"/>
          <p:cNvSpPr txBox="1"/>
          <p:nvPr/>
        </p:nvSpPr>
        <p:spPr>
          <a:xfrm>
            <a:off x="5500694" y="4714884"/>
            <a:ext cx="523875" cy="247650"/>
          </a:xfrm>
          <a:prstGeom prst="rect">
            <a:avLst/>
          </a:prstGeom>
          <a:solidFill>
            <a:schemeClr val="lt1"/>
          </a:solidFill>
          <a:ln w="9525" cmpd="sng">
            <a:solidFill>
              <a:schemeClr val="lt1">
                <a:shade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100" b="1" dirty="0"/>
              <a:t>Não</a:t>
            </a:r>
          </a:p>
        </p:txBody>
      </p:sp>
      <p:sp>
        <p:nvSpPr>
          <p:cNvPr id="16" name="CaixaDeTexto 46"/>
          <p:cNvSpPr txBox="1"/>
          <p:nvPr/>
        </p:nvSpPr>
        <p:spPr>
          <a:xfrm>
            <a:off x="3571868" y="5500702"/>
            <a:ext cx="523875" cy="247650"/>
          </a:xfrm>
          <a:prstGeom prst="rect">
            <a:avLst/>
          </a:prstGeom>
          <a:solidFill>
            <a:schemeClr val="lt1"/>
          </a:solidFill>
          <a:ln w="9525" cmpd="sng">
            <a:solidFill>
              <a:schemeClr val="lt1">
                <a:shade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100" b="1" dirty="0"/>
              <a:t>Não</a:t>
            </a:r>
          </a:p>
        </p:txBody>
      </p:sp>
      <p:sp>
        <p:nvSpPr>
          <p:cNvPr id="17" name="CaixaDeTexto 47"/>
          <p:cNvSpPr txBox="1"/>
          <p:nvPr/>
        </p:nvSpPr>
        <p:spPr>
          <a:xfrm>
            <a:off x="785786" y="5143512"/>
            <a:ext cx="523875" cy="247650"/>
          </a:xfrm>
          <a:prstGeom prst="rect">
            <a:avLst/>
          </a:prstGeom>
          <a:solidFill>
            <a:schemeClr val="lt1"/>
          </a:solidFill>
          <a:ln w="9525" cmpd="sng">
            <a:solidFill>
              <a:schemeClr val="lt1">
                <a:shade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100" b="1" dirty="0"/>
              <a:t>Sim</a:t>
            </a:r>
          </a:p>
        </p:txBody>
      </p:sp>
      <p:cxnSp>
        <p:nvCxnSpPr>
          <p:cNvPr id="19" name="Conector angulado 18"/>
          <p:cNvCxnSpPr>
            <a:stCxn id="10" idx="1"/>
            <a:endCxn id="5" idx="1"/>
          </p:cNvCxnSpPr>
          <p:nvPr/>
        </p:nvCxnSpPr>
        <p:spPr>
          <a:xfrm rot="10800000" flipH="1">
            <a:off x="1000100" y="2803582"/>
            <a:ext cx="500066" cy="2982868"/>
          </a:xfrm>
          <a:prstGeom prst="bentConnector3">
            <a:avLst>
              <a:gd name="adj1" fmla="val -4571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/>
          <p:cNvCxnSpPr>
            <a:stCxn id="10" idx="3"/>
            <a:endCxn id="12" idx="1"/>
          </p:cNvCxnSpPr>
          <p:nvPr/>
        </p:nvCxnSpPr>
        <p:spPr>
          <a:xfrm flipV="1">
            <a:off x="3438501" y="5772163"/>
            <a:ext cx="847747" cy="142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angulado 78"/>
          <p:cNvCxnSpPr>
            <a:stCxn id="12" idx="0"/>
          </p:cNvCxnSpPr>
          <p:nvPr/>
        </p:nvCxnSpPr>
        <p:spPr>
          <a:xfrm rot="16200000" flipV="1">
            <a:off x="2464570" y="2297897"/>
            <a:ext cx="3390925" cy="244318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/>
          <p:cNvCxnSpPr/>
          <p:nvPr/>
        </p:nvCxnSpPr>
        <p:spPr>
          <a:xfrm rot="16200000" flipH="1">
            <a:off x="2067757" y="3253641"/>
            <a:ext cx="322142" cy="285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luxograma: Processo 22"/>
          <p:cNvSpPr/>
          <p:nvPr/>
        </p:nvSpPr>
        <p:spPr>
          <a:xfrm>
            <a:off x="1500166" y="1500174"/>
            <a:ext cx="1438275" cy="64770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100" b="1" dirty="0"/>
              <a:t>Inicia</a:t>
            </a:r>
            <a:r>
              <a:rPr lang="pt-BR" sz="1100" b="1" baseline="0" dirty="0"/>
              <a:t> ciclo de treinamento</a:t>
            </a:r>
            <a:endParaRPr lang="pt-BR" sz="1100" b="1" dirty="0"/>
          </a:p>
        </p:txBody>
      </p:sp>
      <p:pic>
        <p:nvPicPr>
          <p:cNvPr id="24" name="Imagem 23" descr="rocky0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9322" y="428604"/>
            <a:ext cx="2693092" cy="172058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Treinamento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98D66-A6AC-4A66-AEA1-BE0550F0E057}" type="slidenum">
              <a:rPr lang="pt-BR" smtClean="0"/>
              <a:pPr/>
              <a:t>21</a:t>
            </a:fld>
            <a:endParaRPr lang="pt-BR"/>
          </a:p>
        </p:txBody>
      </p:sp>
      <p:sp>
        <p:nvSpPr>
          <p:cNvPr id="5" name="Fluxograma: Processo 4"/>
          <p:cNvSpPr/>
          <p:nvPr/>
        </p:nvSpPr>
        <p:spPr>
          <a:xfrm>
            <a:off x="1500166" y="2500306"/>
            <a:ext cx="1428750" cy="60655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100" b="1" dirty="0"/>
              <a:t>Apresenta </a:t>
            </a:r>
            <a:r>
              <a:rPr lang="pt-BR" sz="1100" b="1" dirty="0" smtClean="0"/>
              <a:t>filme do histórico</a:t>
            </a:r>
            <a:endParaRPr lang="pt-BR" sz="1100" b="1" dirty="0"/>
          </a:p>
        </p:txBody>
      </p:sp>
      <p:sp>
        <p:nvSpPr>
          <p:cNvPr id="6" name="Fluxograma: Processo 5"/>
          <p:cNvSpPr/>
          <p:nvPr/>
        </p:nvSpPr>
        <p:spPr>
          <a:xfrm>
            <a:off x="1500166" y="3429000"/>
            <a:ext cx="1485900" cy="62560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100" b="1" dirty="0"/>
              <a:t>Seleção do melhor neurônio</a:t>
            </a:r>
          </a:p>
        </p:txBody>
      </p:sp>
      <p:sp>
        <p:nvSpPr>
          <p:cNvPr id="7" name="Fluxograma: Processo 6"/>
          <p:cNvSpPr/>
          <p:nvPr/>
        </p:nvSpPr>
        <p:spPr>
          <a:xfrm>
            <a:off x="1500166" y="4357694"/>
            <a:ext cx="1485900" cy="62560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100" b="1" dirty="0"/>
              <a:t>Atualiza pesos</a:t>
            </a:r>
          </a:p>
        </p:txBody>
      </p:sp>
      <p:cxnSp>
        <p:nvCxnSpPr>
          <p:cNvPr id="8" name="Conector de seta reta 7"/>
          <p:cNvCxnSpPr>
            <a:endCxn id="5" idx="0"/>
          </p:cNvCxnSpPr>
          <p:nvPr/>
        </p:nvCxnSpPr>
        <p:spPr>
          <a:xfrm rot="5400000">
            <a:off x="2040708" y="2321709"/>
            <a:ext cx="352431" cy="47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de seta reta 8"/>
          <p:cNvCxnSpPr>
            <a:stCxn id="6" idx="2"/>
            <a:endCxn id="7" idx="0"/>
          </p:cNvCxnSpPr>
          <p:nvPr/>
        </p:nvCxnSpPr>
        <p:spPr>
          <a:xfrm rot="5400000">
            <a:off x="2091570" y="4206148"/>
            <a:ext cx="30309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luxograma: Decisão 9"/>
          <p:cNvSpPr/>
          <p:nvPr/>
        </p:nvSpPr>
        <p:spPr>
          <a:xfrm>
            <a:off x="1000100" y="5143512"/>
            <a:ext cx="2438401" cy="128587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100" b="1" dirty="0"/>
              <a:t>Há </a:t>
            </a:r>
            <a:r>
              <a:rPr lang="pt-BR" sz="1100" b="1" dirty="0" smtClean="0"/>
              <a:t>filmes</a:t>
            </a:r>
            <a:r>
              <a:rPr lang="pt-BR" sz="1100" b="1" baseline="0" dirty="0" smtClean="0"/>
              <a:t> </a:t>
            </a:r>
            <a:r>
              <a:rPr lang="pt-BR" sz="1100" b="1" baseline="0" dirty="0"/>
              <a:t>não apresentadas no </a:t>
            </a:r>
            <a:r>
              <a:rPr lang="pt-BR" sz="1100" b="1" baseline="0" dirty="0" smtClean="0"/>
              <a:t>histórico?</a:t>
            </a:r>
            <a:endParaRPr lang="pt-BR" sz="1100" b="1" dirty="0"/>
          </a:p>
        </p:txBody>
      </p:sp>
      <p:cxnSp>
        <p:nvCxnSpPr>
          <p:cNvPr id="11" name="Conector de seta reta 10"/>
          <p:cNvCxnSpPr>
            <a:stCxn id="7" idx="2"/>
            <a:endCxn id="10" idx="0"/>
          </p:cNvCxnSpPr>
          <p:nvPr/>
        </p:nvCxnSpPr>
        <p:spPr>
          <a:xfrm rot="5400000">
            <a:off x="2151101" y="5051497"/>
            <a:ext cx="160216" cy="238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luxograma: Decisão 11"/>
          <p:cNvSpPr/>
          <p:nvPr/>
        </p:nvSpPr>
        <p:spPr>
          <a:xfrm>
            <a:off x="4286248" y="5214950"/>
            <a:ext cx="2190750" cy="111442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100" b="1" dirty="0"/>
              <a:t>Os ciclos</a:t>
            </a:r>
            <a:r>
              <a:rPr lang="pt-BR" sz="1100" b="1" baseline="0" dirty="0"/>
              <a:t> terminaram?</a:t>
            </a:r>
            <a:endParaRPr lang="pt-BR" sz="1100" b="1" dirty="0"/>
          </a:p>
        </p:txBody>
      </p:sp>
      <p:sp>
        <p:nvSpPr>
          <p:cNvPr id="13" name="Fluxograma: Processo 12"/>
          <p:cNvSpPr/>
          <p:nvPr/>
        </p:nvSpPr>
        <p:spPr>
          <a:xfrm>
            <a:off x="7215206" y="5459558"/>
            <a:ext cx="914400" cy="61264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100" b="1"/>
              <a:t>Finaliza treinamento</a:t>
            </a:r>
          </a:p>
        </p:txBody>
      </p:sp>
      <p:cxnSp>
        <p:nvCxnSpPr>
          <p:cNvPr id="14" name="Conector de seta reta 13"/>
          <p:cNvCxnSpPr>
            <a:stCxn id="12" idx="3"/>
            <a:endCxn id="13" idx="1"/>
          </p:cNvCxnSpPr>
          <p:nvPr/>
        </p:nvCxnSpPr>
        <p:spPr>
          <a:xfrm flipV="1">
            <a:off x="6476998" y="5765882"/>
            <a:ext cx="738208" cy="62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ixaDeTexto 45"/>
          <p:cNvSpPr txBox="1"/>
          <p:nvPr/>
        </p:nvSpPr>
        <p:spPr>
          <a:xfrm>
            <a:off x="5500694" y="4714884"/>
            <a:ext cx="523875" cy="247650"/>
          </a:xfrm>
          <a:prstGeom prst="rect">
            <a:avLst/>
          </a:prstGeom>
          <a:solidFill>
            <a:schemeClr val="lt1"/>
          </a:solidFill>
          <a:ln w="9525" cmpd="sng">
            <a:solidFill>
              <a:schemeClr val="lt1">
                <a:shade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100" b="1"/>
              <a:t>Não</a:t>
            </a:r>
          </a:p>
        </p:txBody>
      </p:sp>
      <p:sp>
        <p:nvSpPr>
          <p:cNvPr id="16" name="CaixaDeTexto 46"/>
          <p:cNvSpPr txBox="1"/>
          <p:nvPr/>
        </p:nvSpPr>
        <p:spPr>
          <a:xfrm>
            <a:off x="3571868" y="5500702"/>
            <a:ext cx="523875" cy="247650"/>
          </a:xfrm>
          <a:prstGeom prst="rect">
            <a:avLst/>
          </a:prstGeom>
          <a:solidFill>
            <a:schemeClr val="lt1"/>
          </a:solidFill>
          <a:ln w="9525" cmpd="sng">
            <a:solidFill>
              <a:schemeClr val="lt1">
                <a:shade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100" b="1" dirty="0"/>
              <a:t>Não</a:t>
            </a:r>
          </a:p>
        </p:txBody>
      </p:sp>
      <p:sp>
        <p:nvSpPr>
          <p:cNvPr id="17" name="CaixaDeTexto 47"/>
          <p:cNvSpPr txBox="1"/>
          <p:nvPr/>
        </p:nvSpPr>
        <p:spPr>
          <a:xfrm>
            <a:off x="785786" y="5143512"/>
            <a:ext cx="523875" cy="247650"/>
          </a:xfrm>
          <a:prstGeom prst="rect">
            <a:avLst/>
          </a:prstGeom>
          <a:solidFill>
            <a:schemeClr val="lt1"/>
          </a:solidFill>
          <a:ln w="9525" cmpd="sng">
            <a:solidFill>
              <a:schemeClr val="lt1">
                <a:shade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100" b="1" dirty="0"/>
              <a:t>Sim</a:t>
            </a:r>
          </a:p>
        </p:txBody>
      </p:sp>
      <p:sp>
        <p:nvSpPr>
          <p:cNvPr id="18" name="CaixaDeTexto 48"/>
          <p:cNvSpPr txBox="1"/>
          <p:nvPr/>
        </p:nvSpPr>
        <p:spPr>
          <a:xfrm>
            <a:off x="6500826" y="5357826"/>
            <a:ext cx="523875" cy="247650"/>
          </a:xfrm>
          <a:prstGeom prst="rect">
            <a:avLst/>
          </a:prstGeom>
          <a:solidFill>
            <a:schemeClr val="lt1"/>
          </a:solidFill>
          <a:ln w="9525" cmpd="sng">
            <a:solidFill>
              <a:schemeClr val="lt1">
                <a:shade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100" b="1"/>
              <a:t>Sim</a:t>
            </a:r>
          </a:p>
        </p:txBody>
      </p:sp>
      <p:cxnSp>
        <p:nvCxnSpPr>
          <p:cNvPr id="19" name="Conector angulado 18"/>
          <p:cNvCxnSpPr>
            <a:stCxn id="10" idx="1"/>
            <a:endCxn id="5" idx="1"/>
          </p:cNvCxnSpPr>
          <p:nvPr/>
        </p:nvCxnSpPr>
        <p:spPr>
          <a:xfrm rot="10800000" flipH="1">
            <a:off x="1000100" y="2803582"/>
            <a:ext cx="500066" cy="2982868"/>
          </a:xfrm>
          <a:prstGeom prst="bentConnector3">
            <a:avLst>
              <a:gd name="adj1" fmla="val -4571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/>
          <p:cNvCxnSpPr>
            <a:stCxn id="10" idx="3"/>
            <a:endCxn id="12" idx="1"/>
          </p:cNvCxnSpPr>
          <p:nvPr/>
        </p:nvCxnSpPr>
        <p:spPr>
          <a:xfrm flipV="1">
            <a:off x="3438501" y="5772163"/>
            <a:ext cx="847747" cy="142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angulado 78"/>
          <p:cNvCxnSpPr>
            <a:stCxn id="12" idx="0"/>
          </p:cNvCxnSpPr>
          <p:nvPr/>
        </p:nvCxnSpPr>
        <p:spPr>
          <a:xfrm rot="16200000" flipV="1">
            <a:off x="2464570" y="2297897"/>
            <a:ext cx="3390925" cy="244318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/>
          <p:cNvCxnSpPr/>
          <p:nvPr/>
        </p:nvCxnSpPr>
        <p:spPr>
          <a:xfrm rot="16200000" flipH="1">
            <a:off x="2067757" y="3253641"/>
            <a:ext cx="322142" cy="285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luxograma: Processo 22"/>
          <p:cNvSpPr/>
          <p:nvPr/>
        </p:nvSpPr>
        <p:spPr>
          <a:xfrm>
            <a:off x="1500166" y="1500174"/>
            <a:ext cx="1438275" cy="64770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100" b="1" dirty="0"/>
              <a:t>Inicia</a:t>
            </a:r>
            <a:r>
              <a:rPr lang="pt-BR" sz="1100" b="1" baseline="0" dirty="0"/>
              <a:t> ciclo de treinamento</a:t>
            </a:r>
            <a:endParaRPr lang="pt-BR" sz="1100" b="1" dirty="0"/>
          </a:p>
        </p:txBody>
      </p:sp>
      <p:pic>
        <p:nvPicPr>
          <p:cNvPr id="24" name="Imagem 23" descr="rocky0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9322" y="428604"/>
            <a:ext cx="2693092" cy="172058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Funcionamento do modelo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28596" y="1928802"/>
            <a:ext cx="8229600" cy="4525963"/>
          </a:xfrm>
        </p:spPr>
        <p:txBody>
          <a:bodyPr>
            <a:normAutofit/>
          </a:bodyPr>
          <a:lstStyle/>
          <a:p>
            <a:r>
              <a:rPr lang="pt-BR" dirty="0" smtClean="0"/>
              <a:t>Rede treinada</a:t>
            </a:r>
          </a:p>
          <a:p>
            <a:endParaRPr lang="pt-BR" dirty="0" smtClean="0"/>
          </a:p>
          <a:p>
            <a:r>
              <a:rPr lang="pt-BR" dirty="0" smtClean="0"/>
              <a:t>Cliente apresenta um novo filme à rede</a:t>
            </a:r>
          </a:p>
          <a:p>
            <a:endParaRPr lang="pt-BR" dirty="0" smtClean="0"/>
          </a:p>
          <a:p>
            <a:r>
              <a:rPr lang="pt-BR" dirty="0" smtClean="0"/>
              <a:t>Filmes com maior similaridade</a:t>
            </a:r>
          </a:p>
          <a:p>
            <a:endParaRPr lang="pt-BR" dirty="0" smtClean="0"/>
          </a:p>
          <a:p>
            <a:r>
              <a:rPr lang="pt-BR" dirty="0" smtClean="0"/>
              <a:t>Decisão do cliente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98D66-A6AC-4A66-AEA1-BE0550F0E057}" type="slidenum">
              <a:rPr lang="pt-BR" smtClean="0"/>
              <a:pPr/>
              <a:t>22</a:t>
            </a:fld>
            <a:endParaRPr lang="pt-BR"/>
          </a:p>
        </p:txBody>
      </p:sp>
      <p:graphicFrame>
        <p:nvGraphicFramePr>
          <p:cNvPr id="5" name="Diagrama 4"/>
          <p:cNvGraphicFramePr/>
          <p:nvPr/>
        </p:nvGraphicFramePr>
        <p:xfrm>
          <a:off x="6572264" y="1285860"/>
          <a:ext cx="1714512" cy="15716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Experimentos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err="1" smtClean="0"/>
              <a:t>MovieLens</a:t>
            </a:r>
            <a:r>
              <a:rPr lang="pt-BR" dirty="0" smtClean="0"/>
              <a:t> Data Set</a:t>
            </a:r>
          </a:p>
          <a:p>
            <a:r>
              <a:rPr lang="pt-BR" dirty="0" smtClean="0"/>
              <a:t>Pública</a:t>
            </a:r>
          </a:p>
          <a:p>
            <a:r>
              <a:rPr lang="pt-BR" dirty="0" smtClean="0"/>
              <a:t>Avaliações (1-5)</a:t>
            </a:r>
          </a:p>
          <a:p>
            <a:r>
              <a:rPr lang="pt-BR" dirty="0" smtClean="0"/>
              <a:t>Acervo de filmes</a:t>
            </a:r>
          </a:p>
          <a:p>
            <a:r>
              <a:rPr lang="en-US" dirty="0" smtClean="0"/>
              <a:t>100.000 </a:t>
            </a:r>
            <a:r>
              <a:rPr lang="en-US" dirty="0" err="1" smtClean="0"/>
              <a:t>avaliações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943 </a:t>
            </a:r>
            <a:r>
              <a:rPr lang="en-US" dirty="0" err="1" smtClean="0"/>
              <a:t>usuários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1682 </a:t>
            </a:r>
            <a:r>
              <a:rPr lang="en-US" dirty="0" err="1" smtClean="0"/>
              <a:t>itens</a:t>
            </a:r>
            <a:endParaRPr lang="pt-BR" dirty="0" smtClean="0"/>
          </a:p>
          <a:p>
            <a:endParaRPr lang="pt-BR" dirty="0" smtClean="0"/>
          </a:p>
          <a:p>
            <a:pPr>
              <a:buNone/>
            </a:pPr>
            <a:endParaRPr lang="pt-BR" dirty="0" smtClean="0"/>
          </a:p>
        </p:txBody>
      </p:sp>
      <p:pic>
        <p:nvPicPr>
          <p:cNvPr id="4" name="Imagem 3" descr="QUIMICA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86578" y="1571612"/>
            <a:ext cx="1828800" cy="160288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98D66-A6AC-4A66-AEA1-BE0550F0E057}" type="slidenum">
              <a:rPr lang="pt-BR" smtClean="0"/>
              <a:pPr/>
              <a:t>23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Experimentos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Cada usuário foi tratado como um cliente da locadora</a:t>
            </a:r>
          </a:p>
          <a:p>
            <a:endParaRPr lang="pt-BR" dirty="0" smtClean="0"/>
          </a:p>
          <a:p>
            <a:r>
              <a:rPr lang="pt-BR" dirty="0" smtClean="0"/>
              <a:t>Base de avaliações dividida entre treinamento e teste (80%/20%)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98D66-A6AC-4A66-AEA1-BE0550F0E057}" type="slidenum">
              <a:rPr lang="pt-BR" smtClean="0"/>
              <a:pPr/>
              <a:t>24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Experimentos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Parâmetros:</a:t>
            </a:r>
          </a:p>
          <a:p>
            <a:pPr lvl="1"/>
            <a:r>
              <a:rPr lang="pt-BR" dirty="0" smtClean="0"/>
              <a:t>Gêneros</a:t>
            </a:r>
          </a:p>
          <a:p>
            <a:pPr lvl="1"/>
            <a:r>
              <a:rPr lang="pt-BR" dirty="0" smtClean="0"/>
              <a:t>Ano de lançamento</a:t>
            </a:r>
          </a:p>
          <a:p>
            <a:pPr lvl="1"/>
            <a:r>
              <a:rPr lang="pt-BR" dirty="0" smtClean="0"/>
              <a:t>Número de locações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98D66-A6AC-4A66-AEA1-BE0550F0E057}" type="slidenum">
              <a:rPr lang="pt-BR" smtClean="0"/>
              <a:pPr/>
              <a:t>25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Modelo x rede SOM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98D66-A6AC-4A66-AEA1-BE0550F0E057}" type="slidenum">
              <a:rPr lang="pt-BR" smtClean="0"/>
              <a:pPr/>
              <a:t>26</a:t>
            </a:fld>
            <a:endParaRPr lang="pt-BR"/>
          </a:p>
        </p:txBody>
      </p:sp>
      <p:sp>
        <p:nvSpPr>
          <p:cNvPr id="5" name="Elipse 4"/>
          <p:cNvSpPr/>
          <p:nvPr/>
        </p:nvSpPr>
        <p:spPr>
          <a:xfrm>
            <a:off x="4163003" y="2214554"/>
            <a:ext cx="285752" cy="285752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lipse 5"/>
          <p:cNvSpPr/>
          <p:nvPr/>
        </p:nvSpPr>
        <p:spPr>
          <a:xfrm>
            <a:off x="4663069" y="2214554"/>
            <a:ext cx="285752" cy="285752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lipse 6"/>
          <p:cNvSpPr/>
          <p:nvPr/>
        </p:nvSpPr>
        <p:spPr>
          <a:xfrm>
            <a:off x="5163135" y="2214554"/>
            <a:ext cx="285752" cy="285752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/>
          <p:cNvSpPr/>
          <p:nvPr/>
        </p:nvSpPr>
        <p:spPr>
          <a:xfrm>
            <a:off x="3662937" y="2214554"/>
            <a:ext cx="285752" cy="285752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lipse 8"/>
          <p:cNvSpPr/>
          <p:nvPr/>
        </p:nvSpPr>
        <p:spPr>
          <a:xfrm>
            <a:off x="3592078" y="2786058"/>
            <a:ext cx="285752" cy="285752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Elipse 9"/>
          <p:cNvSpPr/>
          <p:nvPr/>
        </p:nvSpPr>
        <p:spPr>
          <a:xfrm>
            <a:off x="4092144" y="2786058"/>
            <a:ext cx="285752" cy="285752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lipse 10"/>
          <p:cNvSpPr/>
          <p:nvPr/>
        </p:nvSpPr>
        <p:spPr>
          <a:xfrm>
            <a:off x="4592210" y="2786058"/>
            <a:ext cx="285752" cy="285752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Elipse 11"/>
          <p:cNvSpPr/>
          <p:nvPr/>
        </p:nvSpPr>
        <p:spPr>
          <a:xfrm>
            <a:off x="5092276" y="2786058"/>
            <a:ext cx="285752" cy="285752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Elipse 12"/>
          <p:cNvSpPr/>
          <p:nvPr/>
        </p:nvSpPr>
        <p:spPr>
          <a:xfrm>
            <a:off x="4020706" y="3286124"/>
            <a:ext cx="285752" cy="285752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4520772" y="3286124"/>
            <a:ext cx="285752" cy="285752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Elipse 14"/>
          <p:cNvSpPr/>
          <p:nvPr/>
        </p:nvSpPr>
        <p:spPr>
          <a:xfrm>
            <a:off x="5020838" y="3286124"/>
            <a:ext cx="285752" cy="285752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Elipse 15"/>
          <p:cNvSpPr/>
          <p:nvPr/>
        </p:nvSpPr>
        <p:spPr>
          <a:xfrm>
            <a:off x="3520640" y="3286124"/>
            <a:ext cx="285752" cy="285752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/>
          <p:cNvSpPr/>
          <p:nvPr/>
        </p:nvSpPr>
        <p:spPr>
          <a:xfrm>
            <a:off x="3449202" y="3857628"/>
            <a:ext cx="285752" cy="285752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/>
          <p:cNvSpPr/>
          <p:nvPr/>
        </p:nvSpPr>
        <p:spPr>
          <a:xfrm>
            <a:off x="3949268" y="3857628"/>
            <a:ext cx="285752" cy="285752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Elipse 18"/>
          <p:cNvSpPr/>
          <p:nvPr/>
        </p:nvSpPr>
        <p:spPr>
          <a:xfrm>
            <a:off x="4449334" y="3857628"/>
            <a:ext cx="285752" cy="285752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Elipse 19"/>
          <p:cNvSpPr/>
          <p:nvPr/>
        </p:nvSpPr>
        <p:spPr>
          <a:xfrm>
            <a:off x="4949400" y="3857628"/>
            <a:ext cx="285752" cy="285752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/>
          <p:cNvSpPr/>
          <p:nvPr/>
        </p:nvSpPr>
        <p:spPr>
          <a:xfrm rot="246777">
            <a:off x="3232804" y="1883622"/>
            <a:ext cx="2462338" cy="2634424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Elipse 21"/>
          <p:cNvSpPr/>
          <p:nvPr/>
        </p:nvSpPr>
        <p:spPr>
          <a:xfrm>
            <a:off x="3449202" y="5072074"/>
            <a:ext cx="285752" cy="285752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Elipse 22"/>
          <p:cNvSpPr/>
          <p:nvPr/>
        </p:nvSpPr>
        <p:spPr>
          <a:xfrm>
            <a:off x="4163582" y="5072074"/>
            <a:ext cx="285752" cy="285752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Elipse 23"/>
          <p:cNvSpPr/>
          <p:nvPr/>
        </p:nvSpPr>
        <p:spPr>
          <a:xfrm>
            <a:off x="4877962" y="5072074"/>
            <a:ext cx="285752" cy="285752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6" name="Conector de seta reta 25"/>
          <p:cNvCxnSpPr>
            <a:stCxn id="22" idx="0"/>
            <a:endCxn id="17" idx="3"/>
          </p:cNvCxnSpPr>
          <p:nvPr/>
        </p:nvCxnSpPr>
        <p:spPr>
          <a:xfrm rot="16200000" flipV="1">
            <a:off x="3056294" y="4536289"/>
            <a:ext cx="970541" cy="1010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/>
          <p:cNvCxnSpPr>
            <a:stCxn id="23" idx="0"/>
            <a:endCxn id="17" idx="4"/>
          </p:cNvCxnSpPr>
          <p:nvPr/>
        </p:nvCxnSpPr>
        <p:spPr>
          <a:xfrm rot="16200000" flipV="1">
            <a:off x="3484921" y="4250537"/>
            <a:ext cx="928694" cy="7143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de seta reta 27"/>
          <p:cNvCxnSpPr>
            <a:stCxn id="24" idx="0"/>
            <a:endCxn id="17" idx="5"/>
          </p:cNvCxnSpPr>
          <p:nvPr/>
        </p:nvCxnSpPr>
        <p:spPr>
          <a:xfrm rot="16200000" flipV="1">
            <a:off x="3871703" y="3922938"/>
            <a:ext cx="970541" cy="13277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de seta reta 28"/>
          <p:cNvCxnSpPr>
            <a:stCxn id="22" idx="0"/>
            <a:endCxn id="18" idx="3"/>
          </p:cNvCxnSpPr>
          <p:nvPr/>
        </p:nvCxnSpPr>
        <p:spPr>
          <a:xfrm rot="5400000" flipH="1" flipV="1">
            <a:off x="3306326" y="4387286"/>
            <a:ext cx="970541" cy="3990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de seta reta 29"/>
          <p:cNvCxnSpPr>
            <a:stCxn id="23" idx="0"/>
            <a:endCxn id="18" idx="4"/>
          </p:cNvCxnSpPr>
          <p:nvPr/>
        </p:nvCxnSpPr>
        <p:spPr>
          <a:xfrm rot="16200000" flipV="1">
            <a:off x="3734954" y="4500570"/>
            <a:ext cx="928694" cy="214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de seta reta 30"/>
          <p:cNvCxnSpPr>
            <a:stCxn id="24" idx="0"/>
            <a:endCxn id="18" idx="5"/>
          </p:cNvCxnSpPr>
          <p:nvPr/>
        </p:nvCxnSpPr>
        <p:spPr>
          <a:xfrm rot="16200000" flipV="1">
            <a:off x="4121736" y="4172971"/>
            <a:ext cx="970541" cy="8276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de seta reta 31"/>
          <p:cNvCxnSpPr>
            <a:stCxn id="22" idx="0"/>
            <a:endCxn id="19" idx="3"/>
          </p:cNvCxnSpPr>
          <p:nvPr/>
        </p:nvCxnSpPr>
        <p:spPr>
          <a:xfrm rot="5400000" flipH="1" flipV="1">
            <a:off x="3556359" y="4137253"/>
            <a:ext cx="970541" cy="8991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de seta reta 32"/>
          <p:cNvCxnSpPr>
            <a:stCxn id="23" idx="0"/>
            <a:endCxn id="19" idx="4"/>
          </p:cNvCxnSpPr>
          <p:nvPr/>
        </p:nvCxnSpPr>
        <p:spPr>
          <a:xfrm rot="5400000" flipH="1" flipV="1">
            <a:off x="3984987" y="4464851"/>
            <a:ext cx="928694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33"/>
          <p:cNvCxnSpPr>
            <a:stCxn id="24" idx="0"/>
            <a:endCxn id="19" idx="5"/>
          </p:cNvCxnSpPr>
          <p:nvPr/>
        </p:nvCxnSpPr>
        <p:spPr>
          <a:xfrm rot="16200000" flipV="1">
            <a:off x="4371769" y="4423004"/>
            <a:ext cx="970541" cy="3275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de seta reta 34"/>
          <p:cNvCxnSpPr>
            <a:stCxn id="22" idx="0"/>
            <a:endCxn id="20" idx="3"/>
          </p:cNvCxnSpPr>
          <p:nvPr/>
        </p:nvCxnSpPr>
        <p:spPr>
          <a:xfrm rot="5400000" flipH="1" flipV="1">
            <a:off x="3806392" y="3887220"/>
            <a:ext cx="970541" cy="13991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de seta reta 35"/>
          <p:cNvCxnSpPr>
            <a:stCxn id="23" idx="0"/>
            <a:endCxn id="20" idx="4"/>
          </p:cNvCxnSpPr>
          <p:nvPr/>
        </p:nvCxnSpPr>
        <p:spPr>
          <a:xfrm rot="5400000" flipH="1" flipV="1">
            <a:off x="4235020" y="4214818"/>
            <a:ext cx="928694" cy="7858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de seta reta 36"/>
          <p:cNvCxnSpPr>
            <a:stCxn id="24" idx="0"/>
            <a:endCxn id="20" idx="5"/>
          </p:cNvCxnSpPr>
          <p:nvPr/>
        </p:nvCxnSpPr>
        <p:spPr>
          <a:xfrm rot="5400000" flipH="1" flipV="1">
            <a:off x="4621801" y="4500571"/>
            <a:ext cx="970541" cy="1724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aixaDeTexto 42"/>
          <p:cNvSpPr txBox="1"/>
          <p:nvPr/>
        </p:nvSpPr>
        <p:spPr>
          <a:xfrm>
            <a:off x="2500298" y="5715016"/>
            <a:ext cx="1071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Gêneros</a:t>
            </a:r>
            <a:endParaRPr lang="pt-BR" b="1" dirty="0"/>
          </a:p>
        </p:txBody>
      </p:sp>
      <p:sp>
        <p:nvSpPr>
          <p:cNvPr id="44" name="CaixaDeTexto 43"/>
          <p:cNvSpPr txBox="1"/>
          <p:nvPr/>
        </p:nvSpPr>
        <p:spPr>
          <a:xfrm>
            <a:off x="3857620" y="5715016"/>
            <a:ext cx="1000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Ano</a:t>
            </a:r>
            <a:endParaRPr lang="pt-BR" b="1" dirty="0"/>
          </a:p>
        </p:txBody>
      </p:sp>
      <p:sp>
        <p:nvSpPr>
          <p:cNvPr id="45" name="CaixaDeTexto 44"/>
          <p:cNvSpPr txBox="1"/>
          <p:nvPr/>
        </p:nvSpPr>
        <p:spPr>
          <a:xfrm>
            <a:off x="5072066" y="5702874"/>
            <a:ext cx="2357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Número de locações</a:t>
            </a:r>
            <a:endParaRPr lang="pt-BR" b="1" dirty="0"/>
          </a:p>
        </p:txBody>
      </p:sp>
      <p:cxnSp>
        <p:nvCxnSpPr>
          <p:cNvPr id="47" name="Conector de seta reta 46"/>
          <p:cNvCxnSpPr>
            <a:endCxn id="22" idx="3"/>
          </p:cNvCxnSpPr>
          <p:nvPr/>
        </p:nvCxnSpPr>
        <p:spPr>
          <a:xfrm flipV="1">
            <a:off x="3000364" y="5315979"/>
            <a:ext cx="490685" cy="3275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0" name="Conector de seta reta 49"/>
          <p:cNvCxnSpPr>
            <a:stCxn id="44" idx="0"/>
            <a:endCxn id="23" idx="4"/>
          </p:cNvCxnSpPr>
          <p:nvPr/>
        </p:nvCxnSpPr>
        <p:spPr>
          <a:xfrm rot="16200000" flipV="1">
            <a:off x="4153477" y="5510807"/>
            <a:ext cx="357190" cy="512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3" name="Conector de seta reta 52"/>
          <p:cNvCxnSpPr>
            <a:stCxn id="45" idx="0"/>
            <a:endCxn id="24" idx="4"/>
          </p:cNvCxnSpPr>
          <p:nvPr/>
        </p:nvCxnSpPr>
        <p:spPr>
          <a:xfrm rot="16200000" flipV="1">
            <a:off x="5463292" y="4915372"/>
            <a:ext cx="345048" cy="12299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6" name="Retângulo 55"/>
          <p:cNvSpPr/>
          <p:nvPr/>
        </p:nvSpPr>
        <p:spPr>
          <a:xfrm>
            <a:off x="3214678" y="4929198"/>
            <a:ext cx="2214578" cy="5715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CaixaDeTexto 56"/>
          <p:cNvSpPr txBox="1"/>
          <p:nvPr/>
        </p:nvSpPr>
        <p:spPr>
          <a:xfrm>
            <a:off x="928662" y="5000636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Filme</a:t>
            </a:r>
            <a:endParaRPr lang="pt-BR" b="1" dirty="0"/>
          </a:p>
        </p:txBody>
      </p:sp>
      <p:cxnSp>
        <p:nvCxnSpPr>
          <p:cNvPr id="59" name="Conector de seta reta 58"/>
          <p:cNvCxnSpPr>
            <a:stCxn id="57" idx="3"/>
            <a:endCxn id="56" idx="1"/>
          </p:cNvCxnSpPr>
          <p:nvPr/>
        </p:nvCxnSpPr>
        <p:spPr>
          <a:xfrm>
            <a:off x="1714480" y="5185302"/>
            <a:ext cx="1500198" cy="296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1" name="CaixaDeTexto 60"/>
          <p:cNvSpPr txBox="1"/>
          <p:nvPr/>
        </p:nvSpPr>
        <p:spPr>
          <a:xfrm>
            <a:off x="7286644" y="2000240"/>
            <a:ext cx="1357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neurônio</a:t>
            </a:r>
            <a:endParaRPr lang="pt-BR" b="1" dirty="0"/>
          </a:p>
        </p:txBody>
      </p:sp>
      <p:cxnSp>
        <p:nvCxnSpPr>
          <p:cNvPr id="62" name="Conector de seta reta 61"/>
          <p:cNvCxnSpPr>
            <a:stCxn id="61" idx="1"/>
            <a:endCxn id="7" idx="6"/>
          </p:cNvCxnSpPr>
          <p:nvPr/>
        </p:nvCxnSpPr>
        <p:spPr>
          <a:xfrm rot="10800000" flipV="1">
            <a:off x="5448888" y="2184906"/>
            <a:ext cx="1837757" cy="1725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Modelo x rede SOM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98D66-A6AC-4A66-AEA1-BE0550F0E057}" type="slidenum">
              <a:rPr lang="pt-BR" smtClean="0"/>
              <a:pPr/>
              <a:t>27</a:t>
            </a:fld>
            <a:endParaRPr lang="pt-BR"/>
          </a:p>
        </p:txBody>
      </p:sp>
      <p:sp>
        <p:nvSpPr>
          <p:cNvPr id="5" name="Elipse 4"/>
          <p:cNvSpPr/>
          <p:nvPr/>
        </p:nvSpPr>
        <p:spPr>
          <a:xfrm>
            <a:off x="4163003" y="2214554"/>
            <a:ext cx="285752" cy="285752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lipse 5"/>
          <p:cNvSpPr/>
          <p:nvPr/>
        </p:nvSpPr>
        <p:spPr>
          <a:xfrm>
            <a:off x="4663069" y="2214554"/>
            <a:ext cx="285752" cy="285752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lipse 6"/>
          <p:cNvSpPr/>
          <p:nvPr/>
        </p:nvSpPr>
        <p:spPr>
          <a:xfrm>
            <a:off x="5163135" y="2214554"/>
            <a:ext cx="285752" cy="285752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/>
          <p:cNvSpPr/>
          <p:nvPr/>
        </p:nvSpPr>
        <p:spPr>
          <a:xfrm>
            <a:off x="3662937" y="2214554"/>
            <a:ext cx="285752" cy="285752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lipse 8"/>
          <p:cNvSpPr/>
          <p:nvPr/>
        </p:nvSpPr>
        <p:spPr>
          <a:xfrm>
            <a:off x="3592078" y="2786058"/>
            <a:ext cx="285752" cy="285752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Elipse 9"/>
          <p:cNvSpPr/>
          <p:nvPr/>
        </p:nvSpPr>
        <p:spPr>
          <a:xfrm>
            <a:off x="4092144" y="2786058"/>
            <a:ext cx="285752" cy="285752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lipse 10"/>
          <p:cNvSpPr/>
          <p:nvPr/>
        </p:nvSpPr>
        <p:spPr>
          <a:xfrm>
            <a:off x="4592210" y="2786058"/>
            <a:ext cx="285752" cy="285752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Elipse 11"/>
          <p:cNvSpPr/>
          <p:nvPr/>
        </p:nvSpPr>
        <p:spPr>
          <a:xfrm>
            <a:off x="5092276" y="2786058"/>
            <a:ext cx="285752" cy="285752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Elipse 12"/>
          <p:cNvSpPr/>
          <p:nvPr/>
        </p:nvSpPr>
        <p:spPr>
          <a:xfrm>
            <a:off x="4020706" y="3286124"/>
            <a:ext cx="285752" cy="285752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4520772" y="3286124"/>
            <a:ext cx="285752" cy="285752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Elipse 14"/>
          <p:cNvSpPr/>
          <p:nvPr/>
        </p:nvSpPr>
        <p:spPr>
          <a:xfrm>
            <a:off x="5020838" y="3286124"/>
            <a:ext cx="285752" cy="285752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Elipse 15"/>
          <p:cNvSpPr/>
          <p:nvPr/>
        </p:nvSpPr>
        <p:spPr>
          <a:xfrm>
            <a:off x="3520640" y="3286124"/>
            <a:ext cx="285752" cy="285752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/>
          <p:cNvSpPr/>
          <p:nvPr/>
        </p:nvSpPr>
        <p:spPr>
          <a:xfrm>
            <a:off x="3449202" y="3857628"/>
            <a:ext cx="285752" cy="285752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/>
          <p:cNvSpPr/>
          <p:nvPr/>
        </p:nvSpPr>
        <p:spPr>
          <a:xfrm>
            <a:off x="3949268" y="3857628"/>
            <a:ext cx="285752" cy="285752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Elipse 18"/>
          <p:cNvSpPr/>
          <p:nvPr/>
        </p:nvSpPr>
        <p:spPr>
          <a:xfrm>
            <a:off x="4449334" y="3857628"/>
            <a:ext cx="285752" cy="285752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Elipse 19"/>
          <p:cNvSpPr/>
          <p:nvPr/>
        </p:nvSpPr>
        <p:spPr>
          <a:xfrm>
            <a:off x="4949400" y="3857628"/>
            <a:ext cx="285752" cy="285752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/>
          <p:cNvSpPr/>
          <p:nvPr/>
        </p:nvSpPr>
        <p:spPr>
          <a:xfrm rot="246777">
            <a:off x="3232804" y="1883622"/>
            <a:ext cx="2462338" cy="2634424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Elipse 21"/>
          <p:cNvSpPr/>
          <p:nvPr/>
        </p:nvSpPr>
        <p:spPr>
          <a:xfrm>
            <a:off x="3449202" y="5072074"/>
            <a:ext cx="285752" cy="285752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Elipse 22"/>
          <p:cNvSpPr/>
          <p:nvPr/>
        </p:nvSpPr>
        <p:spPr>
          <a:xfrm>
            <a:off x="4163582" y="5072074"/>
            <a:ext cx="285752" cy="285752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Elipse 23"/>
          <p:cNvSpPr/>
          <p:nvPr/>
        </p:nvSpPr>
        <p:spPr>
          <a:xfrm>
            <a:off x="4877962" y="5072074"/>
            <a:ext cx="285752" cy="285752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6" name="Conector de seta reta 25"/>
          <p:cNvCxnSpPr>
            <a:stCxn id="22" idx="0"/>
            <a:endCxn id="17" idx="3"/>
          </p:cNvCxnSpPr>
          <p:nvPr/>
        </p:nvCxnSpPr>
        <p:spPr>
          <a:xfrm rot="16200000" flipV="1">
            <a:off x="3056294" y="4536289"/>
            <a:ext cx="970541" cy="1010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/>
          <p:cNvCxnSpPr>
            <a:stCxn id="23" idx="0"/>
            <a:endCxn id="17" idx="4"/>
          </p:cNvCxnSpPr>
          <p:nvPr/>
        </p:nvCxnSpPr>
        <p:spPr>
          <a:xfrm rot="16200000" flipV="1">
            <a:off x="3484921" y="4250537"/>
            <a:ext cx="928694" cy="7143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de seta reta 27"/>
          <p:cNvCxnSpPr>
            <a:stCxn id="24" idx="0"/>
            <a:endCxn id="17" idx="5"/>
          </p:cNvCxnSpPr>
          <p:nvPr/>
        </p:nvCxnSpPr>
        <p:spPr>
          <a:xfrm rot="16200000" flipV="1">
            <a:off x="3871703" y="3922938"/>
            <a:ext cx="970541" cy="13277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de seta reta 28"/>
          <p:cNvCxnSpPr>
            <a:stCxn id="22" idx="0"/>
            <a:endCxn id="18" idx="3"/>
          </p:cNvCxnSpPr>
          <p:nvPr/>
        </p:nvCxnSpPr>
        <p:spPr>
          <a:xfrm rot="5400000" flipH="1" flipV="1">
            <a:off x="3306326" y="4387286"/>
            <a:ext cx="970541" cy="3990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de seta reta 29"/>
          <p:cNvCxnSpPr>
            <a:stCxn id="23" idx="0"/>
            <a:endCxn id="18" idx="4"/>
          </p:cNvCxnSpPr>
          <p:nvPr/>
        </p:nvCxnSpPr>
        <p:spPr>
          <a:xfrm rot="16200000" flipV="1">
            <a:off x="3734954" y="4500570"/>
            <a:ext cx="928694" cy="214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de seta reta 30"/>
          <p:cNvCxnSpPr>
            <a:stCxn id="24" idx="0"/>
            <a:endCxn id="18" idx="5"/>
          </p:cNvCxnSpPr>
          <p:nvPr/>
        </p:nvCxnSpPr>
        <p:spPr>
          <a:xfrm rot="16200000" flipV="1">
            <a:off x="4121736" y="4172971"/>
            <a:ext cx="970541" cy="8276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de seta reta 31"/>
          <p:cNvCxnSpPr>
            <a:stCxn id="22" idx="0"/>
            <a:endCxn id="19" idx="3"/>
          </p:cNvCxnSpPr>
          <p:nvPr/>
        </p:nvCxnSpPr>
        <p:spPr>
          <a:xfrm rot="5400000" flipH="1" flipV="1">
            <a:off x="3556359" y="4137253"/>
            <a:ext cx="970541" cy="8991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de seta reta 32"/>
          <p:cNvCxnSpPr>
            <a:stCxn id="23" idx="0"/>
            <a:endCxn id="19" idx="4"/>
          </p:cNvCxnSpPr>
          <p:nvPr/>
        </p:nvCxnSpPr>
        <p:spPr>
          <a:xfrm rot="5400000" flipH="1" flipV="1">
            <a:off x="3984987" y="4464851"/>
            <a:ext cx="928694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33"/>
          <p:cNvCxnSpPr>
            <a:stCxn id="24" idx="0"/>
            <a:endCxn id="19" idx="5"/>
          </p:cNvCxnSpPr>
          <p:nvPr/>
        </p:nvCxnSpPr>
        <p:spPr>
          <a:xfrm rot="16200000" flipV="1">
            <a:off x="4371769" y="4423004"/>
            <a:ext cx="970541" cy="3275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de seta reta 34"/>
          <p:cNvCxnSpPr>
            <a:stCxn id="22" idx="0"/>
            <a:endCxn id="20" idx="3"/>
          </p:cNvCxnSpPr>
          <p:nvPr/>
        </p:nvCxnSpPr>
        <p:spPr>
          <a:xfrm rot="5400000" flipH="1" flipV="1">
            <a:off x="3806392" y="3887220"/>
            <a:ext cx="970541" cy="13991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de seta reta 35"/>
          <p:cNvCxnSpPr>
            <a:stCxn id="23" idx="0"/>
            <a:endCxn id="20" idx="4"/>
          </p:cNvCxnSpPr>
          <p:nvPr/>
        </p:nvCxnSpPr>
        <p:spPr>
          <a:xfrm rot="5400000" flipH="1" flipV="1">
            <a:off x="4235020" y="4214818"/>
            <a:ext cx="928694" cy="7858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de seta reta 36"/>
          <p:cNvCxnSpPr>
            <a:stCxn id="24" idx="0"/>
            <a:endCxn id="20" idx="5"/>
          </p:cNvCxnSpPr>
          <p:nvPr/>
        </p:nvCxnSpPr>
        <p:spPr>
          <a:xfrm rot="5400000" flipH="1" flipV="1">
            <a:off x="4621801" y="4500571"/>
            <a:ext cx="970541" cy="1724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aixaDeTexto 42"/>
          <p:cNvSpPr txBox="1"/>
          <p:nvPr/>
        </p:nvSpPr>
        <p:spPr>
          <a:xfrm>
            <a:off x="2500298" y="5715016"/>
            <a:ext cx="1071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Gêneros</a:t>
            </a:r>
            <a:endParaRPr lang="pt-BR" b="1" dirty="0"/>
          </a:p>
        </p:txBody>
      </p:sp>
      <p:sp>
        <p:nvSpPr>
          <p:cNvPr id="44" name="CaixaDeTexto 43"/>
          <p:cNvSpPr txBox="1"/>
          <p:nvPr/>
        </p:nvSpPr>
        <p:spPr>
          <a:xfrm>
            <a:off x="3857620" y="5715016"/>
            <a:ext cx="1000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Ano</a:t>
            </a:r>
            <a:endParaRPr lang="pt-BR" b="1" dirty="0"/>
          </a:p>
        </p:txBody>
      </p:sp>
      <p:sp>
        <p:nvSpPr>
          <p:cNvPr id="45" name="CaixaDeTexto 44"/>
          <p:cNvSpPr txBox="1"/>
          <p:nvPr/>
        </p:nvSpPr>
        <p:spPr>
          <a:xfrm>
            <a:off x="5072066" y="5702874"/>
            <a:ext cx="2357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Número de locações</a:t>
            </a:r>
            <a:endParaRPr lang="pt-BR" b="1" dirty="0"/>
          </a:p>
        </p:txBody>
      </p:sp>
      <p:cxnSp>
        <p:nvCxnSpPr>
          <p:cNvPr id="47" name="Conector de seta reta 46"/>
          <p:cNvCxnSpPr>
            <a:endCxn id="22" idx="3"/>
          </p:cNvCxnSpPr>
          <p:nvPr/>
        </p:nvCxnSpPr>
        <p:spPr>
          <a:xfrm flipV="1">
            <a:off x="3000364" y="5315979"/>
            <a:ext cx="490685" cy="3275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0" name="Conector de seta reta 49"/>
          <p:cNvCxnSpPr>
            <a:stCxn id="44" idx="0"/>
            <a:endCxn id="23" idx="4"/>
          </p:cNvCxnSpPr>
          <p:nvPr/>
        </p:nvCxnSpPr>
        <p:spPr>
          <a:xfrm rot="16200000" flipV="1">
            <a:off x="4153477" y="5510807"/>
            <a:ext cx="357190" cy="512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3" name="Conector de seta reta 52"/>
          <p:cNvCxnSpPr>
            <a:stCxn id="45" idx="0"/>
            <a:endCxn id="24" idx="4"/>
          </p:cNvCxnSpPr>
          <p:nvPr/>
        </p:nvCxnSpPr>
        <p:spPr>
          <a:xfrm rot="16200000" flipV="1">
            <a:off x="5463292" y="4915372"/>
            <a:ext cx="345048" cy="12299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6" name="Retângulo 55"/>
          <p:cNvSpPr/>
          <p:nvPr/>
        </p:nvSpPr>
        <p:spPr>
          <a:xfrm>
            <a:off x="3214678" y="4929198"/>
            <a:ext cx="2214578" cy="5715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CaixaDeTexto 56"/>
          <p:cNvSpPr txBox="1"/>
          <p:nvPr/>
        </p:nvSpPr>
        <p:spPr>
          <a:xfrm>
            <a:off x="928662" y="5000636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Filme</a:t>
            </a:r>
            <a:endParaRPr lang="pt-BR" b="1" dirty="0"/>
          </a:p>
        </p:txBody>
      </p:sp>
      <p:sp>
        <p:nvSpPr>
          <p:cNvPr id="48" name="CaixaDeTexto 47"/>
          <p:cNvSpPr txBox="1"/>
          <p:nvPr/>
        </p:nvSpPr>
        <p:spPr>
          <a:xfrm>
            <a:off x="6643702" y="3429000"/>
            <a:ext cx="1785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Neurônio vencedor</a:t>
            </a:r>
            <a:endParaRPr lang="pt-BR" b="1" dirty="0"/>
          </a:p>
        </p:txBody>
      </p:sp>
      <p:cxnSp>
        <p:nvCxnSpPr>
          <p:cNvPr id="49" name="Conector de seta reta 48"/>
          <p:cNvCxnSpPr>
            <a:stCxn id="48" idx="1"/>
            <a:endCxn id="14" idx="6"/>
          </p:cNvCxnSpPr>
          <p:nvPr/>
        </p:nvCxnSpPr>
        <p:spPr>
          <a:xfrm rot="10800000">
            <a:off x="4806524" y="3429000"/>
            <a:ext cx="1837178" cy="3231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4" name="Conector de seta reta 53"/>
          <p:cNvCxnSpPr>
            <a:endCxn id="56" idx="1"/>
          </p:cNvCxnSpPr>
          <p:nvPr/>
        </p:nvCxnSpPr>
        <p:spPr>
          <a:xfrm>
            <a:off x="1714480" y="5185302"/>
            <a:ext cx="1500198" cy="296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Resultados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98D66-A6AC-4A66-AEA1-BE0550F0E057}" type="slidenum">
              <a:rPr lang="pt-BR" smtClean="0"/>
              <a:pPr/>
              <a:t>28</a:t>
            </a:fld>
            <a:endParaRPr lang="pt-BR"/>
          </a:p>
        </p:txBody>
      </p:sp>
      <p:sp>
        <p:nvSpPr>
          <p:cNvPr id="7" name="Espaço Reservado para Conteúdo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graphicFrame>
        <p:nvGraphicFramePr>
          <p:cNvPr id="8" name="Espaço Reservado para Conteúdo 9"/>
          <p:cNvGraphicFramePr>
            <a:graphicFrameLocks/>
          </p:cNvGraphicFramePr>
          <p:nvPr/>
        </p:nvGraphicFramePr>
        <p:xfrm>
          <a:off x="642910" y="2045003"/>
          <a:ext cx="7858181" cy="2767995"/>
        </p:xfrm>
        <a:graphic>
          <a:graphicData uri="http://schemas.openxmlformats.org/drawingml/2006/table">
            <a:tbl>
              <a:tblPr/>
              <a:tblGrid>
                <a:gridCol w="2222704"/>
                <a:gridCol w="1981907"/>
                <a:gridCol w="889080"/>
                <a:gridCol w="1875410"/>
                <a:gridCol w="889080"/>
              </a:tblGrid>
              <a:tr h="171452">
                <a:tc gridSpan="5">
                  <a:txBody>
                    <a:bodyPr/>
                    <a:lstStyle/>
                    <a:p>
                      <a:pPr algn="ctr" fontAlgn="b"/>
                      <a:r>
                        <a:rPr lang="pt-BR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Resultados para o cliente 1 e o filme </a:t>
                      </a:r>
                      <a:r>
                        <a:rPr lang="pt-BR" sz="14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Independence</a:t>
                      </a:r>
                      <a:r>
                        <a:rPr lang="pt-BR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Day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171452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Título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Gênero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Ano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Número de locações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Avaliação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2906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Independence</a:t>
                      </a: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Day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Ação/Ficção científica/Guerra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1996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353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4358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Starship </a:t>
                      </a:r>
                      <a:r>
                        <a:rPr lang="pt-BR" sz="14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Troopers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Ação/Aventura/Ficção científica/Guerra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1997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178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85811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Star </a:t>
                      </a:r>
                      <a:r>
                        <a:rPr lang="pt-BR" sz="14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Wars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Ação/Aventura/Ficção científica/Guerra/Romance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1977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484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85811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Empire Strikes Back, The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Ação/Aventura/Ficção científica/Guerra/Romance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1980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295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Resultados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98D66-A6AC-4A66-AEA1-BE0550F0E057}" type="slidenum">
              <a:rPr lang="pt-BR" smtClean="0"/>
              <a:pPr/>
              <a:t>29</a:t>
            </a:fld>
            <a:endParaRPr lang="pt-BR"/>
          </a:p>
        </p:txBody>
      </p:sp>
      <p:pic>
        <p:nvPicPr>
          <p:cNvPr id="5" name="Imagem 4" descr="cliente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06" y="1359968"/>
            <a:ext cx="8967610" cy="47122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Motivação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Recomendação de filmes</a:t>
            </a:r>
          </a:p>
        </p:txBody>
      </p:sp>
      <p:pic>
        <p:nvPicPr>
          <p:cNvPr id="4" name="Imagem 3" descr="locadora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43108" y="2428868"/>
            <a:ext cx="4857784" cy="3643338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98D66-A6AC-4A66-AEA1-BE0550F0E057}" type="slidenum">
              <a:rPr lang="pt-BR" smtClean="0"/>
              <a:pPr/>
              <a:t>3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Resultados</a:t>
            </a:r>
            <a:endParaRPr lang="pt-BR" dirty="0"/>
          </a:p>
        </p:txBody>
      </p:sp>
      <p:graphicFrame>
        <p:nvGraphicFramePr>
          <p:cNvPr id="6" name="Espaço Reservado para Conteúdo 5"/>
          <p:cNvGraphicFramePr>
            <a:graphicFrameLocks noGrp="1"/>
          </p:cNvGraphicFramePr>
          <p:nvPr>
            <p:ph idx="1"/>
          </p:nvPr>
        </p:nvGraphicFramePr>
        <p:xfrm>
          <a:off x="1214414" y="2714618"/>
          <a:ext cx="6715171" cy="2297124"/>
        </p:xfrm>
        <a:graphic>
          <a:graphicData uri="http://schemas.openxmlformats.org/drawingml/2006/table">
            <a:tbl>
              <a:tblPr/>
              <a:tblGrid>
                <a:gridCol w="1901641"/>
                <a:gridCol w="1687706"/>
                <a:gridCol w="760657"/>
                <a:gridCol w="1604510"/>
                <a:gridCol w="760657"/>
              </a:tblGrid>
              <a:tr h="382854">
                <a:tc gridSpan="5">
                  <a:txBody>
                    <a:bodyPr/>
                    <a:lstStyle/>
                    <a:p>
                      <a:pPr algn="ctr" fontAlgn="b"/>
                      <a:r>
                        <a:rPr lang="pt-BR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Resultados para o cliente 6 e o filme </a:t>
                      </a:r>
                      <a:r>
                        <a:rPr lang="pt-BR" sz="14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Pulp</a:t>
                      </a:r>
                      <a:r>
                        <a:rPr lang="pt-BR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pt-BR" sz="14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Fiction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82854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Título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Gênero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Ano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Número de locações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Avaliação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2854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Pulp</a:t>
                      </a: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pt-BR" sz="14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Fiction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Crime/Drama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1994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2854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GoodFellas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Crime/Drama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1990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177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2854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Donnie Brasco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Crime/Drama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1997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2854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Godfather, The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Crime/Drama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1972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340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98D66-A6AC-4A66-AEA1-BE0550F0E057}" type="slidenum">
              <a:rPr lang="pt-BR" smtClean="0"/>
              <a:pPr/>
              <a:t>30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Resultados</a:t>
            </a:r>
            <a:endParaRPr lang="pt-BR" dirty="0"/>
          </a:p>
        </p:txBody>
      </p:sp>
      <p:pic>
        <p:nvPicPr>
          <p:cNvPr id="5" name="Espaço Reservado para Conteúdo 4" descr="cliente6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838" y="1511280"/>
            <a:ext cx="8988324" cy="47038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98D66-A6AC-4A66-AEA1-BE0550F0E057}" type="slidenum">
              <a:rPr lang="pt-BR" smtClean="0"/>
              <a:pPr/>
              <a:t>31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Conclusões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Mapas auto-organizáveis mostraram-se um bom método para construção do perfil de cliente</a:t>
            </a:r>
          </a:p>
          <a:p>
            <a:endParaRPr lang="pt-BR" dirty="0" smtClean="0"/>
          </a:p>
          <a:p>
            <a:r>
              <a:rPr lang="pt-BR" dirty="0" smtClean="0"/>
              <a:t>Foi possível construir o perfil e conduzir o cliente a uma boa escolha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98D66-A6AC-4A66-AEA1-BE0550F0E057}" type="slidenum">
              <a:rPr lang="pt-BR" smtClean="0"/>
              <a:pPr/>
              <a:t>32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Discussões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Não foi possível obter dados reais</a:t>
            </a:r>
          </a:p>
          <a:p>
            <a:r>
              <a:rPr lang="pt-BR" dirty="0" smtClean="0"/>
              <a:t>Clientes com poucos filmes no histórico obtêm resultados com filmes de pouca similaridade entre si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98D66-A6AC-4A66-AEA1-BE0550F0E057}" type="slidenum">
              <a:rPr lang="pt-BR" smtClean="0"/>
              <a:pPr/>
              <a:t>33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Trabalhos futuros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Agregar outros parâmetros para construção do perfil, como atores, diretor, premiações</a:t>
            </a:r>
          </a:p>
          <a:p>
            <a:r>
              <a:rPr lang="pt-BR" dirty="0" smtClean="0"/>
              <a:t>Interface gráfica para interação com usuário</a:t>
            </a:r>
          </a:p>
          <a:p>
            <a:r>
              <a:rPr lang="pt-BR" dirty="0" smtClean="0"/>
              <a:t>Armazenamento do mapa</a:t>
            </a:r>
          </a:p>
          <a:p>
            <a:r>
              <a:rPr lang="pt-BR" dirty="0" smtClean="0"/>
              <a:t>Atualização dinâmica do mapa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98D66-A6AC-4A66-AEA1-BE0550F0E057}" type="slidenum">
              <a:rPr lang="pt-BR" smtClean="0"/>
              <a:pPr/>
              <a:t>34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00034" y="1458909"/>
            <a:ext cx="8286808" cy="1470025"/>
          </a:xfrm>
        </p:spPr>
        <p:txBody>
          <a:bodyPr>
            <a:noAutofit/>
          </a:bodyPr>
          <a:lstStyle/>
          <a:p>
            <a:r>
              <a:rPr lang="pt-BR" sz="4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Sistema de recomendação para clientes de vídeo locadoras baseado em redes SOM</a:t>
            </a:r>
            <a:endParaRPr lang="pt-BR" sz="48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071538" y="3857628"/>
            <a:ext cx="7058052" cy="1752600"/>
          </a:xfrm>
        </p:spPr>
        <p:txBody>
          <a:bodyPr>
            <a:noAutofit/>
          </a:bodyPr>
          <a:lstStyle/>
          <a:p>
            <a:pPr algn="l"/>
            <a:r>
              <a:rPr lang="pt-BR" sz="3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Anderson Berg</a:t>
            </a:r>
          </a:p>
          <a:p>
            <a:pPr algn="l"/>
            <a:r>
              <a:rPr lang="pt-BR" sz="3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Orientador: Prof. Fernando Buarque</a:t>
            </a:r>
            <a:endParaRPr lang="pt-BR" sz="3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4" name="Imagem 3" descr="marca_dsc.png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85720" y="6143644"/>
            <a:ext cx="2339559" cy="500066"/>
          </a:xfrm>
          <a:prstGeom prst="rect">
            <a:avLst/>
          </a:prstGeom>
        </p:spPr>
      </p:pic>
      <p:pic>
        <p:nvPicPr>
          <p:cNvPr id="6" name="Imagem 5" descr="logo_upe.png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381382" y="6131840"/>
            <a:ext cx="904998" cy="583308"/>
          </a:xfrm>
          <a:prstGeom prst="rect">
            <a:avLst/>
          </a:prstGeom>
        </p:spPr>
      </p:pic>
      <p:pic>
        <p:nvPicPr>
          <p:cNvPr id="7" name="Imagem 6" descr="logo_poli.png"/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643834" y="6072206"/>
            <a:ext cx="1143055" cy="6401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Objetivo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14282" y="2285992"/>
            <a:ext cx="8229600" cy="2593193"/>
          </a:xfrm>
        </p:spPr>
        <p:txBody>
          <a:bodyPr>
            <a:normAutofit fontScale="92500" lnSpcReduction="20000"/>
          </a:bodyPr>
          <a:lstStyle/>
          <a:p>
            <a:r>
              <a:rPr lang="pt-BR" sz="3800" dirty="0" smtClean="0"/>
              <a:t>Auxiliar clientes de vídeo locadoras</a:t>
            </a:r>
          </a:p>
          <a:p>
            <a:endParaRPr lang="pt-BR" sz="3800" dirty="0" smtClean="0"/>
          </a:p>
          <a:p>
            <a:pPr lvl="1"/>
            <a:r>
              <a:rPr lang="pt-BR" sz="3800" dirty="0" smtClean="0"/>
              <a:t>Prova de conceito de sistema de recomendação utilizando mapas auto-organizáveis</a:t>
            </a:r>
          </a:p>
          <a:p>
            <a:pPr lvl="1"/>
            <a:endParaRPr lang="pt-BR" dirty="0" smtClean="0"/>
          </a:p>
          <a:p>
            <a:endParaRPr lang="pt-BR" dirty="0" smtClean="0"/>
          </a:p>
        </p:txBody>
      </p:sp>
      <p:pic>
        <p:nvPicPr>
          <p:cNvPr id="4" name="Imagem 3" descr="goal_setting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215206" y="1643050"/>
            <a:ext cx="1543082" cy="1685676"/>
          </a:xfrm>
          <a:prstGeom prst="rect">
            <a:avLst/>
          </a:prstGeom>
        </p:spPr>
      </p:pic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98D66-A6AC-4A66-AEA1-BE0550F0E057}" type="slidenum">
              <a:rPr lang="pt-BR" smtClean="0"/>
              <a:pPr/>
              <a:t>4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Conceitos Fundamentais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2407443"/>
            <a:ext cx="8229600" cy="2043114"/>
          </a:xfrm>
        </p:spPr>
        <p:txBody>
          <a:bodyPr/>
          <a:lstStyle/>
          <a:p>
            <a:r>
              <a:rPr lang="pt-BR" dirty="0" smtClean="0"/>
              <a:t>Sistemas de recomendação</a:t>
            </a:r>
          </a:p>
          <a:p>
            <a:endParaRPr lang="pt-BR" dirty="0" smtClean="0"/>
          </a:p>
          <a:p>
            <a:r>
              <a:rPr lang="pt-BR" dirty="0" smtClean="0"/>
              <a:t>Redes SOM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98D66-A6AC-4A66-AEA1-BE0550F0E057}" type="slidenum">
              <a:rPr lang="pt-BR" smtClean="0"/>
              <a:pPr/>
              <a:t>5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28596" y="1857364"/>
            <a:ext cx="7429552" cy="4357718"/>
          </a:xfrm>
        </p:spPr>
        <p:txBody>
          <a:bodyPr>
            <a:noAutofit/>
          </a:bodyPr>
          <a:lstStyle/>
          <a:p>
            <a:pPr algn="just"/>
            <a:r>
              <a:rPr lang="pt-BR" sz="4000" dirty="0" smtClean="0"/>
              <a:t>Sobrecarga </a:t>
            </a:r>
            <a:r>
              <a:rPr lang="pt-BR" sz="4000" dirty="0" smtClean="0"/>
              <a:t>de informação</a:t>
            </a:r>
            <a:endParaRPr lang="pt-BR" sz="4000" dirty="0" smtClean="0"/>
          </a:p>
          <a:p>
            <a:pPr algn="just"/>
            <a:r>
              <a:rPr lang="pt-BR" sz="4000" dirty="0" smtClean="0"/>
              <a:t>Lojas virtuais</a:t>
            </a:r>
          </a:p>
          <a:p>
            <a:pPr algn="just"/>
            <a:r>
              <a:rPr lang="pt-BR" sz="4000" dirty="0" smtClean="0"/>
              <a:t>Diversidade</a:t>
            </a:r>
          </a:p>
          <a:p>
            <a:pPr algn="just"/>
            <a:r>
              <a:rPr lang="pt-BR" sz="4000" dirty="0" smtClean="0"/>
              <a:t>Marketing direto</a:t>
            </a:r>
          </a:p>
          <a:p>
            <a:pPr algn="just"/>
            <a:endParaRPr lang="pt-BR" sz="4000" dirty="0" smtClean="0"/>
          </a:p>
          <a:p>
            <a:pPr algn="ctr">
              <a:buNone/>
            </a:pPr>
            <a:r>
              <a:rPr lang="pt-BR" sz="4000" dirty="0" smtClean="0"/>
              <a:t> </a:t>
            </a:r>
          </a:p>
          <a:p>
            <a:pPr algn="ctr">
              <a:buNone/>
            </a:pPr>
            <a:endParaRPr lang="pt-BR" sz="4000" dirty="0" smtClean="0"/>
          </a:p>
        </p:txBody>
      </p:sp>
      <p:pic>
        <p:nvPicPr>
          <p:cNvPr id="9" name="Imagem 8" descr="escolha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00760" y="2786058"/>
            <a:ext cx="2442482" cy="2714644"/>
          </a:xfrm>
          <a:prstGeom prst="rect">
            <a:avLst/>
          </a:prstGeom>
        </p:spPr>
      </p:pic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pt-BR" dirty="0" smtClean="0"/>
              <a:t>Sistemas de recomendação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98D66-A6AC-4A66-AEA1-BE0550F0E057}" type="slidenum">
              <a:rPr lang="pt-BR" smtClean="0"/>
              <a:pPr/>
              <a:t>6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Filtragem baseada em conteúdo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571612"/>
            <a:ext cx="8686800" cy="4525963"/>
          </a:xfrm>
        </p:spPr>
        <p:txBody>
          <a:bodyPr/>
          <a:lstStyle/>
          <a:p>
            <a:r>
              <a:rPr lang="pt-BR" dirty="0" smtClean="0"/>
              <a:t>Similaridade entre usuário e item</a:t>
            </a:r>
          </a:p>
          <a:p>
            <a:r>
              <a:rPr lang="pt-BR" dirty="0" smtClean="0"/>
              <a:t>Baseada no perfil do usuário previamente construído</a:t>
            </a:r>
          </a:p>
          <a:p>
            <a:r>
              <a:rPr lang="pt-BR" dirty="0" smtClean="0"/>
              <a:t>O perfil é conhecido através do conteúdo dos itens</a:t>
            </a:r>
            <a:endParaRPr lang="pt-BR" dirty="0"/>
          </a:p>
        </p:txBody>
      </p:sp>
      <p:pic>
        <p:nvPicPr>
          <p:cNvPr id="4" name="Imagem 3" descr="content-is-the-key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460874" y="3770882"/>
            <a:ext cx="2682894" cy="2587076"/>
          </a:xfrm>
          <a:prstGeom prst="rect">
            <a:avLst/>
          </a:prstGeom>
        </p:spPr>
      </p:pic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98D66-A6AC-4A66-AEA1-BE0550F0E057}" type="slidenum">
              <a:rPr lang="pt-BR" smtClean="0"/>
              <a:pPr/>
              <a:t>7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Filtragem baseada em conteúdo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t-BR" dirty="0" smtClean="0"/>
              <a:t>Vantagens:</a:t>
            </a:r>
          </a:p>
          <a:p>
            <a:r>
              <a:rPr lang="pt-BR" dirty="0" smtClean="0"/>
              <a:t>Não são necessárias avaliações</a:t>
            </a:r>
          </a:p>
          <a:p>
            <a:r>
              <a:rPr lang="pt-BR" dirty="0" smtClean="0"/>
              <a:t>Recomenda todos os itens</a:t>
            </a:r>
          </a:p>
          <a:p>
            <a:pPr>
              <a:buNone/>
            </a:pPr>
            <a:r>
              <a:rPr lang="pt-BR" dirty="0" smtClean="0"/>
              <a:t>Desvantagens:</a:t>
            </a:r>
          </a:p>
          <a:p>
            <a:r>
              <a:rPr lang="pt-BR" dirty="0" smtClean="0"/>
              <a:t>Avalia conteúdo textual</a:t>
            </a:r>
          </a:p>
          <a:p>
            <a:r>
              <a:rPr lang="pt-BR" dirty="0" err="1" smtClean="0"/>
              <a:t>Superespecialização</a:t>
            </a:r>
            <a:endParaRPr lang="pt-BR" dirty="0" smtClean="0"/>
          </a:p>
          <a:p>
            <a:pPr>
              <a:buNone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98D66-A6AC-4A66-AEA1-BE0550F0E057}" type="slidenum">
              <a:rPr lang="pt-BR" smtClean="0"/>
              <a:pPr/>
              <a:t>8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Mapas auto-organizáveis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Redes SOM (</a:t>
            </a:r>
            <a:r>
              <a:rPr lang="pt-BR" dirty="0" err="1" smtClean="0"/>
              <a:t>Self-organizing</a:t>
            </a:r>
            <a:r>
              <a:rPr lang="pt-BR" dirty="0" smtClean="0"/>
              <a:t> </a:t>
            </a:r>
            <a:r>
              <a:rPr lang="pt-BR" dirty="0" err="1" smtClean="0"/>
              <a:t>maps</a:t>
            </a:r>
            <a:r>
              <a:rPr lang="pt-BR" dirty="0" smtClean="0"/>
              <a:t>)</a:t>
            </a:r>
          </a:p>
          <a:p>
            <a:r>
              <a:rPr lang="pt-BR" dirty="0" smtClean="0"/>
              <a:t>Competitivo e não-supervisionado</a:t>
            </a:r>
          </a:p>
          <a:p>
            <a:r>
              <a:rPr lang="pt-BR" dirty="0" err="1" smtClean="0"/>
              <a:t>Teuvo</a:t>
            </a:r>
            <a:r>
              <a:rPr lang="pt-BR" dirty="0" smtClean="0"/>
              <a:t> </a:t>
            </a:r>
            <a:r>
              <a:rPr lang="pt-BR" dirty="0" err="1" smtClean="0"/>
              <a:t>Kohonen</a:t>
            </a:r>
            <a:endParaRPr lang="pt-BR" dirty="0" smtClean="0"/>
          </a:p>
          <a:p>
            <a:r>
              <a:rPr lang="pt-BR" dirty="0" smtClean="0"/>
              <a:t>Córtex cerebral</a:t>
            </a:r>
          </a:p>
        </p:txBody>
      </p:sp>
      <p:pic>
        <p:nvPicPr>
          <p:cNvPr id="4" name="Imagem 3" descr="cortex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43438" y="3907023"/>
            <a:ext cx="3619502" cy="2368188"/>
          </a:xfrm>
          <a:prstGeom prst="rect">
            <a:avLst/>
          </a:prstGeom>
        </p:spPr>
      </p:pic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98D66-A6AC-4A66-AEA1-BE0550F0E057}" type="slidenum">
              <a:rPr lang="pt-BR" smtClean="0"/>
              <a:pPr/>
              <a:t>9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4228</TotalTime>
  <Words>1772</Words>
  <Application>Microsoft Office PowerPoint</Application>
  <PresentationFormat>Apresentação na tela (4:3)</PresentationFormat>
  <Paragraphs>327</Paragraphs>
  <Slides>35</Slides>
  <Notes>16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35</vt:i4>
      </vt:variant>
    </vt:vector>
  </HeadingPairs>
  <TitlesOfParts>
    <vt:vector size="36" baseType="lpstr">
      <vt:lpstr>Tema do Office</vt:lpstr>
      <vt:lpstr>Sistema de recomendação para clientes de vídeo locadoras baseado em redes SOM</vt:lpstr>
      <vt:lpstr>Roteiro</vt:lpstr>
      <vt:lpstr>Motivação</vt:lpstr>
      <vt:lpstr>Objetivo</vt:lpstr>
      <vt:lpstr>Conceitos Fundamentais</vt:lpstr>
      <vt:lpstr>Sistemas de recomendação</vt:lpstr>
      <vt:lpstr>Filtragem baseada em conteúdo</vt:lpstr>
      <vt:lpstr>Filtragem baseada em conteúdo</vt:lpstr>
      <vt:lpstr>Mapas auto-organizáveis</vt:lpstr>
      <vt:lpstr>Arquitetura das redes SOM </vt:lpstr>
      <vt:lpstr>Treinamento</vt:lpstr>
      <vt:lpstr>Modelo proposto</vt:lpstr>
      <vt:lpstr>Treinamento</vt:lpstr>
      <vt:lpstr>Treinamento</vt:lpstr>
      <vt:lpstr>Treinamento</vt:lpstr>
      <vt:lpstr>Treinamento</vt:lpstr>
      <vt:lpstr>Treinamento</vt:lpstr>
      <vt:lpstr>Treinamento</vt:lpstr>
      <vt:lpstr>Treinamento</vt:lpstr>
      <vt:lpstr>Treinamento</vt:lpstr>
      <vt:lpstr>Treinamento</vt:lpstr>
      <vt:lpstr>Funcionamento do modelo</vt:lpstr>
      <vt:lpstr>Experimentos</vt:lpstr>
      <vt:lpstr>Experimentos</vt:lpstr>
      <vt:lpstr>Experimentos</vt:lpstr>
      <vt:lpstr>Modelo x rede SOM</vt:lpstr>
      <vt:lpstr>Modelo x rede SOM</vt:lpstr>
      <vt:lpstr>Resultados</vt:lpstr>
      <vt:lpstr>Resultados</vt:lpstr>
      <vt:lpstr>Resultados</vt:lpstr>
      <vt:lpstr>Resultados</vt:lpstr>
      <vt:lpstr>Conclusões</vt:lpstr>
      <vt:lpstr>Discussões</vt:lpstr>
      <vt:lpstr>Trabalhos futuros</vt:lpstr>
      <vt:lpstr>Sistema de recomendação para clientes de vídeo locadoras baseado em redes SOM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de recomendação para clientes de vídeo locadoras baseado em redes SOM</dc:title>
  <dc:creator>Anderson Berg</dc:creator>
  <cp:lastModifiedBy>Anderson Berg</cp:lastModifiedBy>
  <cp:revision>432</cp:revision>
  <dcterms:created xsi:type="dcterms:W3CDTF">2009-11-24T23:41:26Z</dcterms:created>
  <dcterms:modified xsi:type="dcterms:W3CDTF">2009-12-14T01:51:18Z</dcterms:modified>
</cp:coreProperties>
</file>