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8" r:id="rId3"/>
    <p:sldId id="278" r:id="rId4"/>
    <p:sldId id="259" r:id="rId5"/>
    <p:sldId id="260" r:id="rId6"/>
    <p:sldId id="258" r:id="rId7"/>
    <p:sldId id="264" r:id="rId8"/>
    <p:sldId id="265" r:id="rId9"/>
    <p:sldId id="271" r:id="rId10"/>
    <p:sldId id="273" r:id="rId11"/>
    <p:sldId id="274" r:id="rId12"/>
    <p:sldId id="275" r:id="rId13"/>
    <p:sldId id="287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79" r:id="rId23"/>
    <p:sldId id="282" r:id="rId24"/>
    <p:sldId id="291" r:id="rId25"/>
    <p:sldId id="289" r:id="rId26"/>
    <p:sldId id="304" r:id="rId27"/>
    <p:sldId id="305" r:id="rId28"/>
    <p:sldId id="283" r:id="rId29"/>
    <p:sldId id="293" r:id="rId30"/>
    <p:sldId id="294" r:id="rId31"/>
    <p:sldId id="295" r:id="rId32"/>
    <p:sldId id="284" r:id="rId33"/>
    <p:sldId id="290" r:id="rId34"/>
    <p:sldId id="285" r:id="rId35"/>
    <p:sldId id="29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32" autoAdjust="0"/>
    <p:restoredTop sz="60457" autoAdjust="0"/>
  </p:normalViewPr>
  <p:slideViewPr>
    <p:cSldViewPr>
      <p:cViewPr varScale="1">
        <p:scale>
          <a:sx n="43" d="100"/>
          <a:sy n="43" d="100"/>
        </p:scale>
        <p:origin x="-17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F2F30-9327-41A8-9DA0-A14CF56F8A97}" type="doc">
      <dgm:prSet loTypeId="urn:microsoft.com/office/officeart/2005/8/layout/gear1" loCatId="process" qsTypeId="urn:microsoft.com/office/officeart/2005/8/quickstyle/simple5" qsCatId="simple" csTypeId="urn:microsoft.com/office/officeart/2005/8/colors/colorful1" csCatId="colorful" phldr="0"/>
      <dgm:spPr/>
    </dgm:pt>
    <dgm:pt modelId="{6CE51ED8-E2D5-4D6E-92B7-33DC2D22F4E3}">
      <dgm:prSet phldrT="[Texto]" phldr="1"/>
      <dgm:spPr/>
      <dgm:t>
        <a:bodyPr/>
        <a:lstStyle/>
        <a:p>
          <a:endParaRPr lang="pt-BR" dirty="0"/>
        </a:p>
      </dgm:t>
    </dgm:pt>
    <dgm:pt modelId="{69E3E37C-4FEB-40FF-9F97-03B6A94AFB9B}" type="parTrans" cxnId="{4284A1D3-570C-4F39-889C-8C4692186FF3}">
      <dgm:prSet/>
      <dgm:spPr/>
      <dgm:t>
        <a:bodyPr/>
        <a:lstStyle/>
        <a:p>
          <a:endParaRPr lang="pt-BR"/>
        </a:p>
      </dgm:t>
    </dgm:pt>
    <dgm:pt modelId="{E70B404A-D50E-481F-B8BD-DBE45061A952}" type="sibTrans" cxnId="{4284A1D3-570C-4F39-889C-8C4692186FF3}">
      <dgm:prSet/>
      <dgm:spPr/>
      <dgm:t>
        <a:bodyPr/>
        <a:lstStyle/>
        <a:p>
          <a:endParaRPr lang="pt-BR"/>
        </a:p>
      </dgm:t>
    </dgm:pt>
    <dgm:pt modelId="{C80A9033-4CBB-49C6-ADA6-FF09E32D7971}">
      <dgm:prSet phldrT="[Texto]" phldr="1"/>
      <dgm:spPr/>
      <dgm:t>
        <a:bodyPr/>
        <a:lstStyle/>
        <a:p>
          <a:endParaRPr lang="pt-BR" dirty="0"/>
        </a:p>
      </dgm:t>
    </dgm:pt>
    <dgm:pt modelId="{6F717168-CFC2-4F13-AD47-626D518B98EB}" type="parTrans" cxnId="{DF1EFB00-B62B-43E4-8CA5-0ACF2DE92C8B}">
      <dgm:prSet/>
      <dgm:spPr/>
      <dgm:t>
        <a:bodyPr/>
        <a:lstStyle/>
        <a:p>
          <a:endParaRPr lang="pt-BR"/>
        </a:p>
      </dgm:t>
    </dgm:pt>
    <dgm:pt modelId="{F8467029-348F-4749-AEB0-B2601691DA93}" type="sibTrans" cxnId="{DF1EFB00-B62B-43E4-8CA5-0ACF2DE92C8B}">
      <dgm:prSet/>
      <dgm:spPr/>
      <dgm:t>
        <a:bodyPr/>
        <a:lstStyle/>
        <a:p>
          <a:endParaRPr lang="pt-BR"/>
        </a:p>
      </dgm:t>
    </dgm:pt>
    <dgm:pt modelId="{AA3967FC-E7FF-44CB-A5DD-A1F5156EA9AF}">
      <dgm:prSet phldrT="[Texto]" phldr="1"/>
      <dgm:spPr/>
      <dgm:t>
        <a:bodyPr/>
        <a:lstStyle/>
        <a:p>
          <a:endParaRPr lang="pt-BR" dirty="0"/>
        </a:p>
      </dgm:t>
    </dgm:pt>
    <dgm:pt modelId="{4CAB6A0E-DB90-494D-9C33-52DE512E78FA}" type="parTrans" cxnId="{A038E874-7076-4486-8211-937C5060E5E7}">
      <dgm:prSet/>
      <dgm:spPr/>
      <dgm:t>
        <a:bodyPr/>
        <a:lstStyle/>
        <a:p>
          <a:endParaRPr lang="pt-BR"/>
        </a:p>
      </dgm:t>
    </dgm:pt>
    <dgm:pt modelId="{38F09A78-F7C2-4AE4-B9CA-02F337DCF21C}" type="sibTrans" cxnId="{A038E874-7076-4486-8211-937C5060E5E7}">
      <dgm:prSet/>
      <dgm:spPr/>
      <dgm:t>
        <a:bodyPr/>
        <a:lstStyle/>
        <a:p>
          <a:endParaRPr lang="pt-BR"/>
        </a:p>
      </dgm:t>
    </dgm:pt>
    <dgm:pt modelId="{C062C1FF-CB12-4424-A81F-A55A11655B63}" type="pres">
      <dgm:prSet presAssocID="{025F2F30-9327-41A8-9DA0-A14CF56F8A9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50864B-70D7-49F7-8DFE-5A7083950FA1}" type="pres">
      <dgm:prSet presAssocID="{6CE51ED8-E2D5-4D6E-92B7-33DC2D22F4E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033490-84EC-4A8A-A76B-D635D2FB5947}" type="pres">
      <dgm:prSet presAssocID="{6CE51ED8-E2D5-4D6E-92B7-33DC2D22F4E3}" presName="gear1srcNode" presStyleLbl="node1" presStyleIdx="0" presStyleCnt="3"/>
      <dgm:spPr/>
      <dgm:t>
        <a:bodyPr/>
        <a:lstStyle/>
        <a:p>
          <a:endParaRPr lang="pt-BR"/>
        </a:p>
      </dgm:t>
    </dgm:pt>
    <dgm:pt modelId="{E163424C-43D9-4977-92B5-EBF4F1DE67F0}" type="pres">
      <dgm:prSet presAssocID="{6CE51ED8-E2D5-4D6E-92B7-33DC2D22F4E3}" presName="gear1dstNode" presStyleLbl="node1" presStyleIdx="0" presStyleCnt="3"/>
      <dgm:spPr/>
      <dgm:t>
        <a:bodyPr/>
        <a:lstStyle/>
        <a:p>
          <a:endParaRPr lang="pt-BR"/>
        </a:p>
      </dgm:t>
    </dgm:pt>
    <dgm:pt modelId="{4C6762C1-B007-4DEA-AF5C-E6654BC8B2BE}" type="pres">
      <dgm:prSet presAssocID="{C80A9033-4CBB-49C6-ADA6-FF09E32D797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ECEB08-06A9-4EFA-89C1-CE8A678C4734}" type="pres">
      <dgm:prSet presAssocID="{C80A9033-4CBB-49C6-ADA6-FF09E32D7971}" presName="gear2srcNode" presStyleLbl="node1" presStyleIdx="1" presStyleCnt="3"/>
      <dgm:spPr/>
      <dgm:t>
        <a:bodyPr/>
        <a:lstStyle/>
        <a:p>
          <a:endParaRPr lang="pt-BR"/>
        </a:p>
      </dgm:t>
    </dgm:pt>
    <dgm:pt modelId="{53FECFA4-0F1A-4AC5-B09A-576BD400876B}" type="pres">
      <dgm:prSet presAssocID="{C80A9033-4CBB-49C6-ADA6-FF09E32D7971}" presName="gear2dstNode" presStyleLbl="node1" presStyleIdx="1" presStyleCnt="3"/>
      <dgm:spPr/>
      <dgm:t>
        <a:bodyPr/>
        <a:lstStyle/>
        <a:p>
          <a:endParaRPr lang="pt-BR"/>
        </a:p>
      </dgm:t>
    </dgm:pt>
    <dgm:pt modelId="{C6327222-16C5-4A5A-A32F-01C31AEA7804}" type="pres">
      <dgm:prSet presAssocID="{AA3967FC-E7FF-44CB-A5DD-A1F5156EA9AF}" presName="gear3" presStyleLbl="node1" presStyleIdx="2" presStyleCnt="3"/>
      <dgm:spPr/>
      <dgm:t>
        <a:bodyPr/>
        <a:lstStyle/>
        <a:p>
          <a:endParaRPr lang="pt-BR"/>
        </a:p>
      </dgm:t>
    </dgm:pt>
    <dgm:pt modelId="{CF888610-1FA6-4D2C-A325-A6727291E56F}" type="pres">
      <dgm:prSet presAssocID="{AA3967FC-E7FF-44CB-A5DD-A1F5156EA9A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3CD9F1-5A02-4E26-B4F8-078145E0265B}" type="pres">
      <dgm:prSet presAssocID="{AA3967FC-E7FF-44CB-A5DD-A1F5156EA9AF}" presName="gear3srcNode" presStyleLbl="node1" presStyleIdx="2" presStyleCnt="3"/>
      <dgm:spPr/>
      <dgm:t>
        <a:bodyPr/>
        <a:lstStyle/>
        <a:p>
          <a:endParaRPr lang="pt-BR"/>
        </a:p>
      </dgm:t>
    </dgm:pt>
    <dgm:pt modelId="{65E963F3-3963-467A-9DE4-60AF8584D89D}" type="pres">
      <dgm:prSet presAssocID="{AA3967FC-E7FF-44CB-A5DD-A1F5156EA9AF}" presName="gear3dstNode" presStyleLbl="node1" presStyleIdx="2" presStyleCnt="3"/>
      <dgm:spPr/>
      <dgm:t>
        <a:bodyPr/>
        <a:lstStyle/>
        <a:p>
          <a:endParaRPr lang="pt-BR"/>
        </a:p>
      </dgm:t>
    </dgm:pt>
    <dgm:pt modelId="{6603EB52-FBFB-4025-8C45-AACAB29EF337}" type="pres">
      <dgm:prSet presAssocID="{E70B404A-D50E-481F-B8BD-DBE45061A952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F17B1B2-3D53-4EB9-9D50-566EE31348D0}" type="pres">
      <dgm:prSet presAssocID="{F8467029-348F-4749-AEB0-B2601691DA93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53A997B2-A745-47BC-ABCB-A1EA56C9C539}" type="pres">
      <dgm:prSet presAssocID="{38F09A78-F7C2-4AE4-B9CA-02F337DCF21C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65E339D0-466B-45C9-AC23-8436D63AABF4}" type="presOf" srcId="{025F2F30-9327-41A8-9DA0-A14CF56F8A97}" destId="{C062C1FF-CB12-4424-A81F-A55A11655B63}" srcOrd="0" destOrd="0" presId="urn:microsoft.com/office/officeart/2005/8/layout/gear1"/>
    <dgm:cxn modelId="{43745F4B-F7C0-4064-9818-6D6879811337}" type="presOf" srcId="{38F09A78-F7C2-4AE4-B9CA-02F337DCF21C}" destId="{53A997B2-A745-47BC-ABCB-A1EA56C9C539}" srcOrd="0" destOrd="0" presId="urn:microsoft.com/office/officeart/2005/8/layout/gear1"/>
    <dgm:cxn modelId="{4284A1D3-570C-4F39-889C-8C4692186FF3}" srcId="{025F2F30-9327-41A8-9DA0-A14CF56F8A97}" destId="{6CE51ED8-E2D5-4D6E-92B7-33DC2D22F4E3}" srcOrd="0" destOrd="0" parTransId="{69E3E37C-4FEB-40FF-9F97-03B6A94AFB9B}" sibTransId="{E70B404A-D50E-481F-B8BD-DBE45061A952}"/>
    <dgm:cxn modelId="{CFD25871-FDF4-4CFF-938D-43CBF886900F}" type="presOf" srcId="{6CE51ED8-E2D5-4D6E-92B7-33DC2D22F4E3}" destId="{3B033490-84EC-4A8A-A76B-D635D2FB5947}" srcOrd="1" destOrd="0" presId="urn:microsoft.com/office/officeart/2005/8/layout/gear1"/>
    <dgm:cxn modelId="{B764F5B0-F6AC-4A3A-912B-D515EB9ECDE6}" type="presOf" srcId="{AA3967FC-E7FF-44CB-A5DD-A1F5156EA9AF}" destId="{C6327222-16C5-4A5A-A32F-01C31AEA7804}" srcOrd="0" destOrd="0" presId="urn:microsoft.com/office/officeart/2005/8/layout/gear1"/>
    <dgm:cxn modelId="{DF1EFB00-B62B-43E4-8CA5-0ACF2DE92C8B}" srcId="{025F2F30-9327-41A8-9DA0-A14CF56F8A97}" destId="{C80A9033-4CBB-49C6-ADA6-FF09E32D7971}" srcOrd="1" destOrd="0" parTransId="{6F717168-CFC2-4F13-AD47-626D518B98EB}" sibTransId="{F8467029-348F-4749-AEB0-B2601691DA93}"/>
    <dgm:cxn modelId="{A038E874-7076-4486-8211-937C5060E5E7}" srcId="{025F2F30-9327-41A8-9DA0-A14CF56F8A97}" destId="{AA3967FC-E7FF-44CB-A5DD-A1F5156EA9AF}" srcOrd="2" destOrd="0" parTransId="{4CAB6A0E-DB90-494D-9C33-52DE512E78FA}" sibTransId="{38F09A78-F7C2-4AE4-B9CA-02F337DCF21C}"/>
    <dgm:cxn modelId="{1B7B448C-C92C-455D-84B3-E54BDCA9BD77}" type="presOf" srcId="{AA3967FC-E7FF-44CB-A5DD-A1F5156EA9AF}" destId="{6B3CD9F1-5A02-4E26-B4F8-078145E0265B}" srcOrd="2" destOrd="0" presId="urn:microsoft.com/office/officeart/2005/8/layout/gear1"/>
    <dgm:cxn modelId="{7E49C7EE-F87C-471E-B170-5701AB3B9737}" type="presOf" srcId="{AA3967FC-E7FF-44CB-A5DD-A1F5156EA9AF}" destId="{65E963F3-3963-467A-9DE4-60AF8584D89D}" srcOrd="3" destOrd="0" presId="urn:microsoft.com/office/officeart/2005/8/layout/gear1"/>
    <dgm:cxn modelId="{47D8606C-08E0-47C0-8EE0-A70AF17F365C}" type="presOf" srcId="{6CE51ED8-E2D5-4D6E-92B7-33DC2D22F4E3}" destId="{E163424C-43D9-4977-92B5-EBF4F1DE67F0}" srcOrd="2" destOrd="0" presId="urn:microsoft.com/office/officeart/2005/8/layout/gear1"/>
    <dgm:cxn modelId="{354A29B5-0A22-45C0-915B-0DF8FB8C3548}" type="presOf" srcId="{6CE51ED8-E2D5-4D6E-92B7-33DC2D22F4E3}" destId="{3750864B-70D7-49F7-8DFE-5A7083950FA1}" srcOrd="0" destOrd="0" presId="urn:microsoft.com/office/officeart/2005/8/layout/gear1"/>
    <dgm:cxn modelId="{ADAAB5B1-985A-4F3A-8FDC-5147ED4DC23B}" type="presOf" srcId="{C80A9033-4CBB-49C6-ADA6-FF09E32D7971}" destId="{5CECEB08-06A9-4EFA-89C1-CE8A678C4734}" srcOrd="1" destOrd="0" presId="urn:microsoft.com/office/officeart/2005/8/layout/gear1"/>
    <dgm:cxn modelId="{F37F9574-3B1B-41EE-B6C3-77383142DA0A}" type="presOf" srcId="{AA3967FC-E7FF-44CB-A5DD-A1F5156EA9AF}" destId="{CF888610-1FA6-4D2C-A325-A6727291E56F}" srcOrd="1" destOrd="0" presId="urn:microsoft.com/office/officeart/2005/8/layout/gear1"/>
    <dgm:cxn modelId="{EB29C559-196D-4EDA-A613-343CC3F5352A}" type="presOf" srcId="{F8467029-348F-4749-AEB0-B2601691DA93}" destId="{0F17B1B2-3D53-4EB9-9D50-566EE31348D0}" srcOrd="0" destOrd="0" presId="urn:microsoft.com/office/officeart/2005/8/layout/gear1"/>
    <dgm:cxn modelId="{FB378110-D3CD-491B-94C9-7CE8F904068B}" type="presOf" srcId="{E70B404A-D50E-481F-B8BD-DBE45061A952}" destId="{6603EB52-FBFB-4025-8C45-AACAB29EF337}" srcOrd="0" destOrd="0" presId="urn:microsoft.com/office/officeart/2005/8/layout/gear1"/>
    <dgm:cxn modelId="{CDDC4168-AE4D-44E1-81EA-62EEE04F0C8F}" type="presOf" srcId="{C80A9033-4CBB-49C6-ADA6-FF09E32D7971}" destId="{53FECFA4-0F1A-4AC5-B09A-576BD400876B}" srcOrd="2" destOrd="0" presId="urn:microsoft.com/office/officeart/2005/8/layout/gear1"/>
    <dgm:cxn modelId="{662B966F-BBB3-4E0E-B15E-0CE6B87614B1}" type="presOf" srcId="{C80A9033-4CBB-49C6-ADA6-FF09E32D7971}" destId="{4C6762C1-B007-4DEA-AF5C-E6654BC8B2BE}" srcOrd="0" destOrd="0" presId="urn:microsoft.com/office/officeart/2005/8/layout/gear1"/>
    <dgm:cxn modelId="{38A64DF2-7F9B-4FCE-B824-AA75E1667072}" type="presParOf" srcId="{C062C1FF-CB12-4424-A81F-A55A11655B63}" destId="{3750864B-70D7-49F7-8DFE-5A7083950FA1}" srcOrd="0" destOrd="0" presId="urn:microsoft.com/office/officeart/2005/8/layout/gear1"/>
    <dgm:cxn modelId="{CA3DD005-BDD2-4623-B39D-CF9F5565FB74}" type="presParOf" srcId="{C062C1FF-CB12-4424-A81F-A55A11655B63}" destId="{3B033490-84EC-4A8A-A76B-D635D2FB5947}" srcOrd="1" destOrd="0" presId="urn:microsoft.com/office/officeart/2005/8/layout/gear1"/>
    <dgm:cxn modelId="{A30399FB-69D2-4059-9976-BCBFA82ED09C}" type="presParOf" srcId="{C062C1FF-CB12-4424-A81F-A55A11655B63}" destId="{E163424C-43D9-4977-92B5-EBF4F1DE67F0}" srcOrd="2" destOrd="0" presId="urn:microsoft.com/office/officeart/2005/8/layout/gear1"/>
    <dgm:cxn modelId="{56470054-DEEB-46AC-A2BF-DB7AD4E39BBB}" type="presParOf" srcId="{C062C1FF-CB12-4424-A81F-A55A11655B63}" destId="{4C6762C1-B007-4DEA-AF5C-E6654BC8B2BE}" srcOrd="3" destOrd="0" presId="urn:microsoft.com/office/officeart/2005/8/layout/gear1"/>
    <dgm:cxn modelId="{93873844-FD72-41AA-AA23-4AF7B2A93BDE}" type="presParOf" srcId="{C062C1FF-CB12-4424-A81F-A55A11655B63}" destId="{5CECEB08-06A9-4EFA-89C1-CE8A678C4734}" srcOrd="4" destOrd="0" presId="urn:microsoft.com/office/officeart/2005/8/layout/gear1"/>
    <dgm:cxn modelId="{7DC0EDA9-9903-4749-882F-16471EF9CD96}" type="presParOf" srcId="{C062C1FF-CB12-4424-A81F-A55A11655B63}" destId="{53FECFA4-0F1A-4AC5-B09A-576BD400876B}" srcOrd="5" destOrd="0" presId="urn:microsoft.com/office/officeart/2005/8/layout/gear1"/>
    <dgm:cxn modelId="{4BC759AB-0758-439B-9C0F-2859598EF537}" type="presParOf" srcId="{C062C1FF-CB12-4424-A81F-A55A11655B63}" destId="{C6327222-16C5-4A5A-A32F-01C31AEA7804}" srcOrd="6" destOrd="0" presId="urn:microsoft.com/office/officeart/2005/8/layout/gear1"/>
    <dgm:cxn modelId="{95EE7F81-CF9F-4908-8E2C-8AB8D16E8753}" type="presParOf" srcId="{C062C1FF-CB12-4424-A81F-A55A11655B63}" destId="{CF888610-1FA6-4D2C-A325-A6727291E56F}" srcOrd="7" destOrd="0" presId="urn:microsoft.com/office/officeart/2005/8/layout/gear1"/>
    <dgm:cxn modelId="{AD630287-A89B-4C86-B483-9AEADCBDFD07}" type="presParOf" srcId="{C062C1FF-CB12-4424-A81F-A55A11655B63}" destId="{6B3CD9F1-5A02-4E26-B4F8-078145E0265B}" srcOrd="8" destOrd="0" presId="urn:microsoft.com/office/officeart/2005/8/layout/gear1"/>
    <dgm:cxn modelId="{D8BB6B0B-BB32-485B-9267-DF78F6EB7369}" type="presParOf" srcId="{C062C1FF-CB12-4424-A81F-A55A11655B63}" destId="{65E963F3-3963-467A-9DE4-60AF8584D89D}" srcOrd="9" destOrd="0" presId="urn:microsoft.com/office/officeart/2005/8/layout/gear1"/>
    <dgm:cxn modelId="{53E1AF26-B9A1-4B19-989E-25E99E343F3B}" type="presParOf" srcId="{C062C1FF-CB12-4424-A81F-A55A11655B63}" destId="{6603EB52-FBFB-4025-8C45-AACAB29EF337}" srcOrd="10" destOrd="0" presId="urn:microsoft.com/office/officeart/2005/8/layout/gear1"/>
    <dgm:cxn modelId="{3766416E-D0CA-4F55-AF17-C4497ED3E451}" type="presParOf" srcId="{C062C1FF-CB12-4424-A81F-A55A11655B63}" destId="{0F17B1B2-3D53-4EB9-9D50-566EE31348D0}" srcOrd="11" destOrd="0" presId="urn:microsoft.com/office/officeart/2005/8/layout/gear1"/>
    <dgm:cxn modelId="{FC582C24-1BD7-4744-8928-25A7C31C08FB}" type="presParOf" srcId="{C062C1FF-CB12-4424-A81F-A55A11655B63}" destId="{53A997B2-A745-47BC-ABCB-A1EA56C9C539}" srcOrd="12" destOrd="0" presId="urn:microsoft.com/office/officeart/2005/8/layout/gear1"/>
  </dgm:cxnLst>
  <dgm:bg/>
  <dgm:whole>
    <a:effectLst>
      <a:reflection blurRad="6350" stA="52000" endA="300" endPos="35000" dir="5400000" sy="-100000" algn="bl" rotWithShape="0"/>
    </a:effectLst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14/12/2009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mencionado</a:t>
            </a:r>
            <a:r>
              <a:rPr lang="pt-BR" baseline="0" dirty="0" smtClean="0"/>
              <a:t> anteriormente o treinamento das redes SOM é competitivo, ou seja os neurônios competem entre si para ver quem gera o maior valor de saída.</a:t>
            </a:r>
          </a:p>
          <a:p>
            <a:r>
              <a:rPr lang="pt-BR" baseline="0" dirty="0" smtClean="0"/>
              <a:t>O neurônio a ser ativado, ou seja, o vencedor da competição é determinado através da distância euclidiana entre os pesos de determinado neurônio e os padrões de entrada que são apresentados à rede. Definido o vencedor, este tem seus pesos atualizados.</a:t>
            </a:r>
          </a:p>
          <a:p>
            <a:r>
              <a:rPr lang="pt-BR" baseline="0" dirty="0" smtClean="0"/>
              <a:t>O processo competitivo é implementado através do conceito de vizinhança, onde além do neurônio vencedor, os neurônios contidos num determinado raio de vizinhança têm também seus pesos atualizados.</a:t>
            </a:r>
          </a:p>
          <a:p>
            <a:r>
              <a:rPr lang="pt-BR" baseline="0" dirty="0" smtClean="0"/>
              <a:t>Através desse processo de treinamento a rede cria regiões que respondem a grupos de entrada semelhantes.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cliente, como forma de personalização</a:t>
            </a:r>
            <a:r>
              <a:rPr lang="pt-BR" baseline="0" dirty="0" smtClean="0"/>
              <a:t> da locadora na visão do cliente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</a:t>
            </a:r>
            <a:r>
              <a:rPr lang="pt-BR" baseline="0" dirty="0" smtClean="0"/>
              <a:t> o processo de treinamento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r>
              <a:rPr lang="pt-BR" baseline="0" dirty="0" smtClean="0"/>
              <a:t> utilizados no treinamento, na montagem do mapa.</a:t>
            </a:r>
          </a:p>
          <a:p>
            <a:r>
              <a:rPr lang="pt-BR" baseline="0" dirty="0" smtClean="0"/>
              <a:t>Ou seja, são os parâmetros de entrada da rede que são comparados com o vetor de pesos dos neurônios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</a:p>
          <a:p>
            <a:r>
              <a:rPr lang="pt-BR" dirty="0" smtClean="0"/>
              <a:t>O problema</a:t>
            </a:r>
            <a:r>
              <a:rPr lang="pt-BR" baseline="0" dirty="0" smtClean="0"/>
              <a:t> da sobrecarga ocorre também em vídeo locadoras, hoje, muitas delas, seguindo o padrão do comércio eletrônico, disponibilizam locações através da internet, fazendo entregas em domicílio.</a:t>
            </a:r>
          </a:p>
          <a:p>
            <a:r>
              <a:rPr lang="pt-BR" baseline="0" dirty="0" smtClean="0"/>
              <a:t>Encontrar um bom filme para assistir não é uma tarefa fácil. O cliente quer fazer uma boa escolha para que não se arrependa e desperdice dinheiro em algo que não lhe agrada. Para dar suporte às suas decisões, o cliente geralmente pede opinião de outras pessoas, amigos, familiares, e mesmo dos funcionários do estabelecimento. Conhecer o perfil de um cliente, saber realmente qual filme irá agradá-lo não é uma tarefa trivial.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deste</a:t>
            </a:r>
            <a:r>
              <a:rPr lang="pt-BR" baseline="0" dirty="0" smtClean="0"/>
              <a:t> trabalho é auxiliar clientes de vídeo locadoras no processo de locação de novos filmes.</a:t>
            </a:r>
          </a:p>
          <a:p>
            <a:r>
              <a:rPr lang="pt-BR" baseline="0" dirty="0" smtClean="0"/>
              <a:t>Para isso foi desenvolvida uma prova de conceito que traz os benefícios dos sistemas de recomendação para o ambiente das vídeo locadoras.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sistemas computacionais proporcionaram formas de criar e transmitir</a:t>
            </a:r>
            <a:r>
              <a:rPr lang="pt-BR" baseline="0" dirty="0" smtClean="0"/>
              <a:t> um grande volume de informação mais facilmente. Apesar de seus benefícios a facilidade na produção e troca de informação leva a um problema conhecido como sobrecarga de informação. Devido ao crescimento da internet e do avanço dos paradigmas de segurança, o mercado tradicional que conhecemos está migrando para um modelo de negócios virtual. Diversas lojas disponibilizam seus produtos para venda online, muitas delas possuem apenas a loja virtual. Pelo fato de não haver limitação de espaço físico para expor os produtos, a diversidade de produtos disponíveis ao cliente é sensivelmente superior. Encontrar um produto que realmente interesse é um trabalho difícil e entediante. Para minimizar o problema da sobrecarga de informação de produtos, as lojas virtuais lançam mão de ferramentas que auxiliem o cliente a encontrar aquilo que procura e satisfazer suas necessidades. Uma dessas ferramentas são os sistemas de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abordagem baseada</a:t>
            </a:r>
            <a:r>
              <a:rPr lang="pt-BR" baseline="0" dirty="0" smtClean="0"/>
              <a:t> em conteúdo tenta recomendar itens similares a outros que o usuário gosta analisando o conteúdo dos itens. </a:t>
            </a:r>
          </a:p>
          <a:p>
            <a:r>
              <a:rPr lang="pt-BR" baseline="0" dirty="0" smtClean="0"/>
              <a:t>Fazendo o usuário expressar explicitamente suas preferências ou apenas assumindo que itens que o usuário já adquiriu ou de alguma outra forma mostrou algum interesse, indica itens que o usuário gosta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Recomenda todos os itens, todos</a:t>
            </a:r>
            <a:r>
              <a:rPr lang="pt-BR" baseline="0" dirty="0" smtClean="0"/>
              <a:t> os itens disponíveis são comparados com o perfil do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textos. Esse tipo de técnica</a:t>
            </a:r>
            <a:r>
              <a:rPr lang="pt-BR" baseline="0" dirty="0" smtClean="0"/>
              <a:t> avalia o conteúdo de um texto que descreve o item, mas não é possível considerar fatores de qualidade e renome do autor, por exemplo, e como não há avaliações é difícil saber se o usuário aprova este item.</a:t>
            </a:r>
            <a:endParaRPr lang="pt-BR" dirty="0" smtClean="0"/>
          </a:p>
          <a:p>
            <a:r>
              <a:rPr lang="pt-BR" dirty="0" err="1" smtClean="0"/>
              <a:t>Superespecialização</a:t>
            </a:r>
            <a:r>
              <a:rPr lang="pt-BR" dirty="0" smtClean="0"/>
              <a:t>: a diversidade de itens fica restrita à</a:t>
            </a:r>
            <a:r>
              <a:rPr lang="pt-BR" baseline="0" dirty="0" smtClean="0"/>
              <a:t> similaridade dos itens já avaliados, não sendo possível recomendar itens não relacionados que ainda poderiam interessar ao usuário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mapas auto-organizáveis são um tipo</a:t>
            </a:r>
            <a:r>
              <a:rPr lang="pt-BR" baseline="0" dirty="0" smtClean="0"/>
              <a:t> de redes neurais artificiais </a:t>
            </a:r>
            <a:r>
              <a:rPr lang="pt-BR" dirty="0" smtClean="0"/>
              <a:t>também chamados</a:t>
            </a:r>
            <a:r>
              <a:rPr lang="pt-BR" baseline="0" dirty="0" smtClean="0"/>
              <a:t> de redes SOM (</a:t>
            </a:r>
            <a:r>
              <a:rPr lang="pt-BR" baseline="0" dirty="0" err="1" smtClean="0"/>
              <a:t>self-organizing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maps</a:t>
            </a:r>
            <a:r>
              <a:rPr lang="pt-BR" baseline="0" dirty="0" smtClean="0"/>
              <a:t>), na sigla em inglês, cujo aprendizado é competitivo e não-supervisionado. </a:t>
            </a:r>
          </a:p>
          <a:p>
            <a:r>
              <a:rPr lang="pt-BR" baseline="0" dirty="0" smtClean="0"/>
              <a:t>Em competitivo quero dizer que os neurônios que formam essa rede competem entre si para serem ativados, ou seja, existe interação entre os neurônios e não-supervisionado quer dizer que não existe a figura do supervisor que mostra à rede qual a saída desejada para uma determinada entrada. </a:t>
            </a:r>
          </a:p>
          <a:p>
            <a:r>
              <a:rPr lang="pt-BR" baseline="0" dirty="0" smtClean="0"/>
              <a:t>Estas redes foram propostas pelo cientista finlandês </a:t>
            </a:r>
            <a:r>
              <a:rPr lang="pt-BR" baseline="0" dirty="0" err="1" smtClean="0"/>
              <a:t>Teuvo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, que teve sua inspiração no cérebro de animais mais desenvolvidos. Sabe-se que o córtex cerebral humano possui áreas que são responsáveis por funções específicas. Existem áreas dedicadas à fala, à visão, etc. Portanto neurônios espacialmente próximos tendem a responder a estímulos semelhantes. O que levou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 a crer que, da mesma forma que a representação de conhecimento é geometricamente organizada em partes do cérebro, a auto-organização de diferentes representações de informação também poderia ser possível.</a:t>
            </a:r>
            <a:endParaRPr lang="pt-BR" dirty="0" smtClean="0"/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pt-BR" baseline="0" dirty="0" smtClean="0"/>
              <a:t> mapas SOM são geralmente formador por uma grade bidimensional, onde estão dispostos os neurônios da camada de saída.</a:t>
            </a:r>
          </a:p>
          <a:p>
            <a:r>
              <a:rPr lang="pt-BR" baseline="0" dirty="0" smtClean="0"/>
              <a:t>Cada um desses neurônios possui um conjunto de pesos que são as conexões entre as unidades de entrada e os neurônios do mapa.</a:t>
            </a:r>
            <a:endParaRPr lang="pt-BR" u="none" baseline="0" dirty="0" smtClean="0"/>
          </a:p>
          <a:p>
            <a:r>
              <a:rPr lang="pt-BR" u="none" baseline="0" dirty="0" smtClean="0"/>
              <a:t>Cada neurônio recebe todas as entradas e funciona como um extrator de características: quanto mais semelhante a entrada for do vetor de um determinado neurônio, maior o valor de sua saída, caracterizando o vencedor do processo competitivo do treinamento.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-34000" contrast="-90000"/>
          </a:blip>
          <a:srcRect b="417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 userDrawn="1"/>
        </p:nvSpPr>
        <p:spPr>
          <a:xfrm>
            <a:off x="0" y="5786454"/>
            <a:ext cx="9144000" cy="10715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105C-F6EA-4C79-A5DA-383894905110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5786454"/>
            <a:ext cx="9144000" cy="0"/>
          </a:xfrm>
          <a:prstGeom prst="line">
            <a:avLst/>
          </a:prstGeom>
          <a:ln w="793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EA5-B17A-4746-AD7A-087A98B63BC2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545-B5EC-409B-8315-742E9B7B4DBC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1285860"/>
          </a:xfrm>
          <a:prstGeom prst="rect">
            <a:avLst/>
          </a:prstGeom>
          <a:gradFill>
            <a:gsLst>
              <a:gs pos="16000">
                <a:schemeClr val="bg1"/>
              </a:gs>
              <a:gs pos="50000">
                <a:schemeClr val="accent1">
                  <a:lumMod val="20000"/>
                  <a:lumOff val="80000"/>
                  <a:alpha val="59000"/>
                </a:schemeClr>
              </a:gs>
              <a:gs pos="100000">
                <a:schemeClr val="bg1">
                  <a:lumMod val="85000"/>
                  <a:alpha val="1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2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25BF-1311-44FD-9C66-63CF67DE284F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marca_dsc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20" y="6481198"/>
            <a:ext cx="1428760" cy="305388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71414"/>
            <a:ext cx="9144000" cy="0"/>
          </a:xfrm>
          <a:prstGeom prst="line">
            <a:avLst/>
          </a:prstGeom>
          <a:ln w="1809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E5BC-216D-4B77-BF93-83DDFD28FB7A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ECF2-7282-4CA8-9578-B555006107E7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6E7-46B4-4F15-A913-6795EEA3B1B1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ECC-7188-4928-802E-A694D9348EB9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1CD5-0B0D-4630-929C-4E8A2A7E7B49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EF6-6B4C-4A42-AAF4-C5CDD162ADE9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E3A1-0695-490D-804E-2182D3F1A126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7399-82F1-433D-906E-4FC9C136C804}" type="datetime1">
              <a:rPr lang="pt-BR" smtClean="0"/>
              <a:pPr/>
              <a:t>14/12/2009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5845" y="6042389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34" y="6000768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6182" y="5972367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856909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56975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857041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356843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85984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786050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286116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786182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714612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214678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14744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214546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143108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643174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143240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643306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246777">
            <a:off x="1926710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14310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85748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571868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71802" y="50720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32" name="Conector de seta reta 31"/>
          <p:cNvCxnSpPr>
            <a:stCxn id="24" idx="0"/>
            <a:endCxn id="19" idx="3"/>
          </p:cNvCxnSpPr>
          <p:nvPr/>
        </p:nvCxnSpPr>
        <p:spPr>
          <a:xfrm rot="16200000" flipV="1">
            <a:off x="1750200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5" idx="0"/>
            <a:endCxn id="19" idx="4"/>
          </p:cNvCxnSpPr>
          <p:nvPr/>
        </p:nvCxnSpPr>
        <p:spPr>
          <a:xfrm rot="16200000" flipV="1">
            <a:off x="2178827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6" idx="0"/>
            <a:endCxn id="19" idx="5"/>
          </p:cNvCxnSpPr>
          <p:nvPr/>
        </p:nvCxnSpPr>
        <p:spPr>
          <a:xfrm rot="16200000" flipV="1">
            <a:off x="2565609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4" idx="0"/>
            <a:endCxn id="20" idx="3"/>
          </p:cNvCxnSpPr>
          <p:nvPr/>
        </p:nvCxnSpPr>
        <p:spPr>
          <a:xfrm rot="5400000" flipH="1" flipV="1">
            <a:off x="2000232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25" idx="0"/>
            <a:endCxn id="20" idx="4"/>
          </p:cNvCxnSpPr>
          <p:nvPr/>
        </p:nvCxnSpPr>
        <p:spPr>
          <a:xfrm rot="16200000" flipV="1">
            <a:off x="2428860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26" idx="0"/>
            <a:endCxn id="20" idx="5"/>
          </p:cNvCxnSpPr>
          <p:nvPr/>
        </p:nvCxnSpPr>
        <p:spPr>
          <a:xfrm rot="16200000" flipV="1">
            <a:off x="2815642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4" idx="0"/>
            <a:endCxn id="21" idx="3"/>
          </p:cNvCxnSpPr>
          <p:nvPr/>
        </p:nvCxnSpPr>
        <p:spPr>
          <a:xfrm rot="5400000" flipH="1" flipV="1">
            <a:off x="2250265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5" idx="0"/>
            <a:endCxn id="21" idx="4"/>
          </p:cNvCxnSpPr>
          <p:nvPr/>
        </p:nvCxnSpPr>
        <p:spPr>
          <a:xfrm rot="5400000" flipH="1" flipV="1">
            <a:off x="2678893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6" idx="0"/>
            <a:endCxn id="21" idx="5"/>
          </p:cNvCxnSpPr>
          <p:nvPr/>
        </p:nvCxnSpPr>
        <p:spPr>
          <a:xfrm rot="16200000" flipV="1">
            <a:off x="3065675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4" idx="0"/>
            <a:endCxn id="22" idx="3"/>
          </p:cNvCxnSpPr>
          <p:nvPr/>
        </p:nvCxnSpPr>
        <p:spPr>
          <a:xfrm rot="5400000" flipH="1" flipV="1">
            <a:off x="2500298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5" idx="0"/>
            <a:endCxn id="22" idx="4"/>
          </p:cNvCxnSpPr>
          <p:nvPr/>
        </p:nvCxnSpPr>
        <p:spPr>
          <a:xfrm rot="5400000" flipH="1" flipV="1">
            <a:off x="2928926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26" idx="0"/>
            <a:endCxn id="22" idx="5"/>
          </p:cNvCxnSpPr>
          <p:nvPr/>
        </p:nvCxnSpPr>
        <p:spPr>
          <a:xfrm rot="5400000" flipH="1" flipV="1">
            <a:off x="3315707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857752" y="200024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 de saída (neurônios)</a:t>
            </a:r>
            <a:endParaRPr lang="pt-BR" dirty="0"/>
          </a:p>
        </p:txBody>
      </p:sp>
      <p:cxnSp>
        <p:nvCxnSpPr>
          <p:cNvPr id="70" name="Conector de seta reta 69"/>
          <p:cNvCxnSpPr>
            <a:stCxn id="68" idx="1"/>
            <a:endCxn id="8" idx="6"/>
          </p:cNvCxnSpPr>
          <p:nvPr/>
        </p:nvCxnSpPr>
        <p:spPr>
          <a:xfrm rot="10800000" flipV="1">
            <a:off x="4142794" y="2184906"/>
            <a:ext cx="714959" cy="17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500562" y="428625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Pesos das conexões</a:t>
            </a:r>
            <a:endParaRPr lang="pt-BR" dirty="0"/>
          </a:p>
        </p:txBody>
      </p:sp>
      <p:cxnSp>
        <p:nvCxnSpPr>
          <p:cNvPr id="74" name="Conector de seta reta 73"/>
          <p:cNvCxnSpPr>
            <a:stCxn id="72" idx="1"/>
          </p:cNvCxnSpPr>
          <p:nvPr/>
        </p:nvCxnSpPr>
        <p:spPr>
          <a:xfrm rot="10800000">
            <a:off x="3857620" y="4429132"/>
            <a:ext cx="642942" cy="4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643438" y="50006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Unidades de entrada</a:t>
            </a:r>
            <a:endParaRPr lang="pt-BR" dirty="0"/>
          </a:p>
        </p:txBody>
      </p:sp>
      <p:cxnSp>
        <p:nvCxnSpPr>
          <p:cNvPr id="78" name="Conector de seta reta 77"/>
          <p:cNvCxnSpPr>
            <a:stCxn id="76" idx="1"/>
            <a:endCxn id="26" idx="6"/>
          </p:cNvCxnSpPr>
          <p:nvPr/>
        </p:nvCxnSpPr>
        <p:spPr>
          <a:xfrm rot="10800000" flipV="1">
            <a:off x="3857620" y="5185302"/>
            <a:ext cx="78581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78592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Distância euclidiana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85788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357950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858016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357818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357818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857884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357950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858016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85788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357950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858016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35781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5357818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857884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6357950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858016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358082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7358082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358082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358082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357818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857884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357950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858016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358082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7858148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858148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858148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7858148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858148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357818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857884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357950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58016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7358082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7858148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58214" y="278605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8358214" y="335756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8358214" y="385762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8358214" y="4357694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358214" y="485776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358214" y="528638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357818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57884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357950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858016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358082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858148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358214" y="571501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5214942" y="2643182"/>
            <a:ext cx="3571900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86446" y="3286124"/>
            <a:ext cx="2428892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6215074" y="3786190"/>
            <a:ext cx="157163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786578" y="4286256"/>
            <a:ext cx="42862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214546" y="457200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de vizinhança</a:t>
            </a:r>
            <a:endParaRPr lang="pt-BR" dirty="0"/>
          </a:p>
        </p:txBody>
      </p:sp>
      <p:cxnSp>
        <p:nvCxnSpPr>
          <p:cNvPr id="62" name="Conector de seta reta 61"/>
          <p:cNvCxnSpPr/>
          <p:nvPr/>
        </p:nvCxnSpPr>
        <p:spPr>
          <a:xfrm>
            <a:off x="4572000" y="478632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endParaRPr lang="pt-BR" dirty="0" smtClean="0"/>
          </a:p>
          <a:p>
            <a:r>
              <a:rPr lang="pt-BR" dirty="0" smtClean="0"/>
              <a:t>Baseado no histórico de locações</a:t>
            </a:r>
          </a:p>
          <a:p>
            <a:endParaRPr lang="pt-BR" dirty="0" smtClean="0"/>
          </a:p>
          <a:p>
            <a:r>
              <a:rPr lang="pt-BR" dirty="0" smtClean="0"/>
              <a:t>Utiliza redes SOM</a:t>
            </a:r>
          </a:p>
          <a:p>
            <a:endParaRPr lang="pt-BR" dirty="0" smtClean="0"/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  <p:pic>
        <p:nvPicPr>
          <p:cNvPr id="4" name="Imagem 3" descr="mosaico_filmes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786189"/>
            <a:ext cx="2643206" cy="2405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8" name="Imagem 7" descr="rocky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9" name="Imagem 8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2530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10" name="Imagem 9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12" name="Imagem 11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5" name="Imagem 24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5" name="Imagem 24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Os ciclos</a:t>
            </a:r>
            <a:r>
              <a:rPr lang="pt-BR" sz="1100" b="1" baseline="0" dirty="0"/>
              <a:t> terminaram?</a:t>
            </a:r>
            <a:endParaRPr lang="pt-BR" sz="1100" b="1" dirty="0"/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5" name="Imagem 24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Mapas auto-organizáveis</a:t>
            </a:r>
          </a:p>
          <a:p>
            <a:r>
              <a:rPr lang="pt-BR" dirty="0" smtClean="0"/>
              <a:t>Modelo Proposto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 descr="ferramenta_a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1928802"/>
            <a:ext cx="2457450" cy="262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Os ciclos</a:t>
            </a:r>
            <a:r>
              <a:rPr lang="pt-BR" sz="1100" b="1" baseline="0" dirty="0"/>
              <a:t> terminaram?</a:t>
            </a:r>
            <a:endParaRPr lang="pt-BR" sz="1100" b="1" dirty="0"/>
          </a:p>
        </p:txBody>
      </p:sp>
      <p:sp>
        <p:nvSpPr>
          <p:cNvPr id="15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78"/>
          <p:cNvCxnSpPr>
            <a:stCxn id="12" idx="0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4" name="Imagem 23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Apresenta </a:t>
            </a:r>
            <a:r>
              <a:rPr lang="pt-BR" sz="1100" b="1" dirty="0" smtClean="0"/>
              <a:t>filme do histórico</a:t>
            </a:r>
            <a:endParaRPr lang="pt-BR" sz="1100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Há </a:t>
            </a:r>
            <a:r>
              <a:rPr lang="pt-BR" sz="1100" b="1" dirty="0" smtClean="0"/>
              <a:t>filmes</a:t>
            </a:r>
            <a:r>
              <a:rPr lang="pt-BR" sz="1100" b="1" baseline="0" dirty="0" smtClean="0"/>
              <a:t> </a:t>
            </a:r>
            <a:r>
              <a:rPr lang="pt-BR" sz="1100" b="1" baseline="0" dirty="0"/>
              <a:t>não apresentadas no </a:t>
            </a:r>
            <a:r>
              <a:rPr lang="pt-BR" sz="1100" b="1" baseline="0" dirty="0" smtClean="0"/>
              <a:t>histórico?</a:t>
            </a:r>
            <a:endParaRPr lang="pt-BR" sz="1100" b="1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Os ciclos</a:t>
            </a:r>
            <a:r>
              <a:rPr lang="pt-BR" sz="1100" b="1" baseline="0" dirty="0"/>
              <a:t> terminaram?</a:t>
            </a:r>
            <a:endParaRPr lang="pt-BR" sz="1100" b="1" dirty="0"/>
          </a:p>
        </p:txBody>
      </p:sp>
      <p:sp>
        <p:nvSpPr>
          <p:cNvPr id="13" name="Fluxograma: Processo 12"/>
          <p:cNvSpPr/>
          <p:nvPr/>
        </p:nvSpPr>
        <p:spPr>
          <a:xfrm>
            <a:off x="7215206" y="545955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Finaliza treinamento</a:t>
            </a:r>
          </a:p>
        </p:txBody>
      </p:sp>
      <p:cxnSp>
        <p:nvCxnSpPr>
          <p:cNvPr id="14" name="Conector de seta reta 13"/>
          <p:cNvCxnSpPr>
            <a:stCxn id="12" idx="3"/>
            <a:endCxn id="13" idx="1"/>
          </p:cNvCxnSpPr>
          <p:nvPr/>
        </p:nvCxnSpPr>
        <p:spPr>
          <a:xfrm flipV="1">
            <a:off x="6476998" y="5765882"/>
            <a:ext cx="738208" cy="6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Não</a:t>
            </a:r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Sim</a:t>
            </a:r>
          </a:p>
        </p:txBody>
      </p:sp>
      <p:sp>
        <p:nvSpPr>
          <p:cNvPr id="18" name="CaixaDeTexto 48"/>
          <p:cNvSpPr txBox="1"/>
          <p:nvPr/>
        </p:nvSpPr>
        <p:spPr>
          <a:xfrm>
            <a:off x="6500826" y="5357826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78"/>
          <p:cNvCxnSpPr>
            <a:stCxn id="12" idx="0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/>
              <a:t>Inicia</a:t>
            </a:r>
            <a:r>
              <a:rPr lang="pt-BR" sz="1100" b="1" baseline="0" dirty="0"/>
              <a:t> ciclo de treinamento</a:t>
            </a:r>
            <a:endParaRPr lang="pt-BR" sz="1100" b="1" dirty="0"/>
          </a:p>
        </p:txBody>
      </p:sp>
      <p:pic>
        <p:nvPicPr>
          <p:cNvPr id="24" name="Imagem 23" descr="rocky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428604"/>
            <a:ext cx="2693092" cy="1720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Rede treinada</a:t>
            </a:r>
          </a:p>
          <a:p>
            <a:endParaRPr lang="pt-BR" dirty="0" smtClean="0"/>
          </a:p>
          <a:p>
            <a:r>
              <a:rPr lang="pt-BR" dirty="0" smtClean="0"/>
              <a:t>Cliente apresenta um novo filme à rede</a:t>
            </a:r>
          </a:p>
          <a:p>
            <a:endParaRPr lang="pt-BR" dirty="0" smtClean="0"/>
          </a:p>
          <a:p>
            <a:r>
              <a:rPr lang="pt-BR" dirty="0" smtClean="0"/>
              <a:t>Filmes com maior similaridade</a:t>
            </a:r>
          </a:p>
          <a:p>
            <a:endParaRPr lang="pt-BR" dirty="0" smtClean="0"/>
          </a:p>
          <a:p>
            <a:r>
              <a:rPr lang="pt-BR" dirty="0" smtClean="0"/>
              <a:t>Decisão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22</a:t>
            </a:fld>
            <a:endParaRPr lang="pt-BR"/>
          </a:p>
        </p:txBody>
      </p:sp>
      <p:graphicFrame>
        <p:nvGraphicFramePr>
          <p:cNvPr id="5" name="Diagrama 4"/>
          <p:cNvGraphicFramePr/>
          <p:nvPr/>
        </p:nvGraphicFramePr>
        <p:xfrm>
          <a:off x="6572264" y="1285860"/>
          <a:ext cx="1714512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Pública</a:t>
            </a:r>
          </a:p>
          <a:p>
            <a:r>
              <a:rPr lang="pt-BR" dirty="0" smtClean="0"/>
              <a:t>Avaliações (1-5)</a:t>
            </a:r>
          </a:p>
          <a:p>
            <a:r>
              <a:rPr lang="pt-BR" dirty="0" smtClean="0"/>
              <a:t>Acervo de filmes</a:t>
            </a:r>
          </a:p>
          <a:p>
            <a:r>
              <a:rPr lang="en-US" dirty="0" smtClean="0"/>
              <a:t>100.000 </a:t>
            </a:r>
            <a:r>
              <a:rPr lang="en-US" dirty="0" err="1" smtClean="0"/>
              <a:t>avaliações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943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1682 </a:t>
            </a:r>
            <a:r>
              <a:rPr lang="en-US" dirty="0" err="1" smtClean="0"/>
              <a:t>itens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Imagem 3" descr="QUIM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571612"/>
            <a:ext cx="1828800" cy="1602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usuário foi tratado como um cliente da locadora</a:t>
            </a:r>
          </a:p>
          <a:p>
            <a:endParaRPr lang="pt-BR" dirty="0" smtClean="0"/>
          </a:p>
          <a:p>
            <a:r>
              <a:rPr lang="pt-BR" dirty="0" smtClean="0"/>
              <a:t>Base de avaliações dividida entre treinamento e teste (80%/20%)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Gêneros</a:t>
            </a:r>
          </a:p>
          <a:p>
            <a:pPr lvl="1"/>
            <a:r>
              <a:rPr lang="pt-BR" dirty="0" smtClean="0"/>
              <a:t>Ano de lançamento</a:t>
            </a:r>
          </a:p>
          <a:p>
            <a:pPr lvl="1"/>
            <a:r>
              <a:rPr lang="pt-BR" dirty="0" smtClean="0"/>
              <a:t>Número de locações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smtClean="0"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x</a:t>
            </a:r>
            <a:r>
              <a:rPr lang="pt-BR" dirty="0" smtClean="0"/>
              <a:t> rede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163003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663069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163135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2937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592078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092144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592210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092276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20706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20772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20838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520640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449202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949268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449334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949400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46777">
            <a:off x="3232804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44920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16358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7796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stCxn id="22" idx="0"/>
            <a:endCxn id="17" idx="3"/>
          </p:cNvCxnSpPr>
          <p:nvPr/>
        </p:nvCxnSpPr>
        <p:spPr>
          <a:xfrm rot="16200000" flipV="1">
            <a:off x="3056294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3" idx="0"/>
            <a:endCxn id="17" idx="4"/>
          </p:cNvCxnSpPr>
          <p:nvPr/>
        </p:nvCxnSpPr>
        <p:spPr>
          <a:xfrm rot="16200000" flipV="1">
            <a:off x="3484921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4" idx="0"/>
            <a:endCxn id="17" idx="5"/>
          </p:cNvCxnSpPr>
          <p:nvPr/>
        </p:nvCxnSpPr>
        <p:spPr>
          <a:xfrm rot="16200000" flipV="1">
            <a:off x="3871703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2" idx="0"/>
            <a:endCxn id="18" idx="3"/>
          </p:cNvCxnSpPr>
          <p:nvPr/>
        </p:nvCxnSpPr>
        <p:spPr>
          <a:xfrm rot="5400000" flipH="1" flipV="1">
            <a:off x="3306326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3" idx="0"/>
            <a:endCxn id="18" idx="4"/>
          </p:cNvCxnSpPr>
          <p:nvPr/>
        </p:nvCxnSpPr>
        <p:spPr>
          <a:xfrm rot="16200000" flipV="1">
            <a:off x="3734954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4" idx="0"/>
            <a:endCxn id="18" idx="5"/>
          </p:cNvCxnSpPr>
          <p:nvPr/>
        </p:nvCxnSpPr>
        <p:spPr>
          <a:xfrm rot="16200000" flipV="1">
            <a:off x="4121736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2" idx="0"/>
            <a:endCxn id="19" idx="3"/>
          </p:cNvCxnSpPr>
          <p:nvPr/>
        </p:nvCxnSpPr>
        <p:spPr>
          <a:xfrm rot="5400000" flipH="1" flipV="1">
            <a:off x="3556359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3" idx="0"/>
            <a:endCxn id="19" idx="4"/>
          </p:cNvCxnSpPr>
          <p:nvPr/>
        </p:nvCxnSpPr>
        <p:spPr>
          <a:xfrm rot="5400000" flipH="1" flipV="1">
            <a:off x="3984987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4" idx="0"/>
            <a:endCxn id="19" idx="5"/>
          </p:cNvCxnSpPr>
          <p:nvPr/>
        </p:nvCxnSpPr>
        <p:spPr>
          <a:xfrm rot="16200000" flipV="1">
            <a:off x="4371769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2" idx="0"/>
            <a:endCxn id="20" idx="3"/>
          </p:cNvCxnSpPr>
          <p:nvPr/>
        </p:nvCxnSpPr>
        <p:spPr>
          <a:xfrm rot="5400000" flipH="1" flipV="1">
            <a:off x="3806392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3" idx="0"/>
            <a:endCxn id="20" idx="4"/>
          </p:cNvCxnSpPr>
          <p:nvPr/>
        </p:nvCxnSpPr>
        <p:spPr>
          <a:xfrm rot="5400000" flipH="1" flipV="1">
            <a:off x="4235020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4" idx="0"/>
            <a:endCxn id="20" idx="5"/>
          </p:cNvCxnSpPr>
          <p:nvPr/>
        </p:nvCxnSpPr>
        <p:spPr>
          <a:xfrm rot="5400000" flipH="1" flipV="1">
            <a:off x="4621801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500298" y="571501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Gêneros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857620" y="57150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072066" y="57028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Número de locações</a:t>
            </a:r>
            <a:endParaRPr lang="pt-BR" b="1" dirty="0"/>
          </a:p>
        </p:txBody>
      </p:sp>
      <p:cxnSp>
        <p:nvCxnSpPr>
          <p:cNvPr id="47" name="Conector de seta reta 46"/>
          <p:cNvCxnSpPr>
            <a:endCxn id="22" idx="3"/>
          </p:cNvCxnSpPr>
          <p:nvPr/>
        </p:nvCxnSpPr>
        <p:spPr>
          <a:xfrm flipV="1">
            <a:off x="3000364" y="5315979"/>
            <a:ext cx="490685" cy="32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0"/>
            <a:endCxn id="23" idx="4"/>
          </p:cNvCxnSpPr>
          <p:nvPr/>
        </p:nvCxnSpPr>
        <p:spPr>
          <a:xfrm rot="16200000" flipV="1">
            <a:off x="4153477" y="5510807"/>
            <a:ext cx="357190" cy="5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45" idx="0"/>
            <a:endCxn id="24" idx="4"/>
          </p:cNvCxnSpPr>
          <p:nvPr/>
        </p:nvCxnSpPr>
        <p:spPr>
          <a:xfrm rot="16200000" flipV="1">
            <a:off x="5463292" y="4915372"/>
            <a:ext cx="345048" cy="122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3214678" y="4929198"/>
            <a:ext cx="221457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92866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Filme</a:t>
            </a:r>
            <a:endParaRPr lang="pt-BR" b="1" dirty="0"/>
          </a:p>
        </p:txBody>
      </p:sp>
      <p:cxnSp>
        <p:nvCxnSpPr>
          <p:cNvPr id="59" name="Conector de seta reta 58"/>
          <p:cNvCxnSpPr>
            <a:stCxn id="57" idx="3"/>
            <a:endCxn id="56" idx="1"/>
          </p:cNvCxnSpPr>
          <p:nvPr/>
        </p:nvCxnSpPr>
        <p:spPr>
          <a:xfrm>
            <a:off x="1714480" y="5185302"/>
            <a:ext cx="150019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7286644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neurônio</a:t>
            </a:r>
            <a:endParaRPr lang="pt-BR" b="1" dirty="0"/>
          </a:p>
        </p:txBody>
      </p:sp>
      <p:cxnSp>
        <p:nvCxnSpPr>
          <p:cNvPr id="62" name="Conector de seta reta 61"/>
          <p:cNvCxnSpPr>
            <a:stCxn id="61" idx="1"/>
            <a:endCxn id="7" idx="6"/>
          </p:cNvCxnSpPr>
          <p:nvPr/>
        </p:nvCxnSpPr>
        <p:spPr>
          <a:xfrm rot="10800000" flipV="1">
            <a:off x="5448888" y="2184906"/>
            <a:ext cx="1837757" cy="17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smtClean="0"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x</a:t>
            </a:r>
            <a:r>
              <a:rPr lang="pt-BR" dirty="0" smtClean="0"/>
              <a:t> rede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163003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663069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163135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2937" y="22145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592078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092144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592210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092276" y="278605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20706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20772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20838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520640" y="328612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449202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949268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449334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949400" y="3857628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246777">
            <a:off x="3232804" y="1883622"/>
            <a:ext cx="2462338" cy="26344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44920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16358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77962" y="5072074"/>
            <a:ext cx="285752" cy="28575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stCxn id="22" idx="0"/>
            <a:endCxn id="17" idx="3"/>
          </p:cNvCxnSpPr>
          <p:nvPr/>
        </p:nvCxnSpPr>
        <p:spPr>
          <a:xfrm rot="16200000" flipV="1">
            <a:off x="3056294" y="4536289"/>
            <a:ext cx="970541" cy="1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3" idx="0"/>
            <a:endCxn id="17" idx="4"/>
          </p:cNvCxnSpPr>
          <p:nvPr/>
        </p:nvCxnSpPr>
        <p:spPr>
          <a:xfrm rot="16200000" flipV="1">
            <a:off x="3484921" y="4250537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4" idx="0"/>
            <a:endCxn id="17" idx="5"/>
          </p:cNvCxnSpPr>
          <p:nvPr/>
        </p:nvCxnSpPr>
        <p:spPr>
          <a:xfrm rot="16200000" flipV="1">
            <a:off x="3871703" y="3922938"/>
            <a:ext cx="970541" cy="1327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2" idx="0"/>
            <a:endCxn id="18" idx="3"/>
          </p:cNvCxnSpPr>
          <p:nvPr/>
        </p:nvCxnSpPr>
        <p:spPr>
          <a:xfrm rot="5400000" flipH="1" flipV="1">
            <a:off x="3306326" y="4387286"/>
            <a:ext cx="97054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3" idx="0"/>
            <a:endCxn id="18" idx="4"/>
          </p:cNvCxnSpPr>
          <p:nvPr/>
        </p:nvCxnSpPr>
        <p:spPr>
          <a:xfrm rot="16200000" flipV="1">
            <a:off x="3734954" y="4500570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4" idx="0"/>
            <a:endCxn id="18" idx="5"/>
          </p:cNvCxnSpPr>
          <p:nvPr/>
        </p:nvCxnSpPr>
        <p:spPr>
          <a:xfrm rot="16200000" flipV="1">
            <a:off x="4121736" y="4172971"/>
            <a:ext cx="970541" cy="82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2" idx="0"/>
            <a:endCxn id="19" idx="3"/>
          </p:cNvCxnSpPr>
          <p:nvPr/>
        </p:nvCxnSpPr>
        <p:spPr>
          <a:xfrm rot="5400000" flipH="1" flipV="1">
            <a:off x="3556359" y="4137253"/>
            <a:ext cx="970541" cy="89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3" idx="0"/>
            <a:endCxn id="19" idx="4"/>
          </p:cNvCxnSpPr>
          <p:nvPr/>
        </p:nvCxnSpPr>
        <p:spPr>
          <a:xfrm rot="5400000" flipH="1" flipV="1">
            <a:off x="3984987" y="4464851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4" idx="0"/>
            <a:endCxn id="19" idx="5"/>
          </p:cNvCxnSpPr>
          <p:nvPr/>
        </p:nvCxnSpPr>
        <p:spPr>
          <a:xfrm rot="16200000" flipV="1">
            <a:off x="4371769" y="4423004"/>
            <a:ext cx="970541" cy="32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2" idx="0"/>
            <a:endCxn id="20" idx="3"/>
          </p:cNvCxnSpPr>
          <p:nvPr/>
        </p:nvCxnSpPr>
        <p:spPr>
          <a:xfrm rot="5400000" flipH="1" flipV="1">
            <a:off x="3806392" y="3887220"/>
            <a:ext cx="970541" cy="13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3" idx="0"/>
            <a:endCxn id="20" idx="4"/>
          </p:cNvCxnSpPr>
          <p:nvPr/>
        </p:nvCxnSpPr>
        <p:spPr>
          <a:xfrm rot="5400000" flipH="1" flipV="1">
            <a:off x="4235020" y="421481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4" idx="0"/>
            <a:endCxn id="20" idx="5"/>
          </p:cNvCxnSpPr>
          <p:nvPr/>
        </p:nvCxnSpPr>
        <p:spPr>
          <a:xfrm rot="5400000" flipH="1" flipV="1">
            <a:off x="4621801" y="4500571"/>
            <a:ext cx="970541" cy="1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500298" y="571501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Gêneros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857620" y="57150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072066" y="57028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Número de locações</a:t>
            </a:r>
            <a:endParaRPr lang="pt-BR" b="1" dirty="0"/>
          </a:p>
        </p:txBody>
      </p:sp>
      <p:cxnSp>
        <p:nvCxnSpPr>
          <p:cNvPr id="47" name="Conector de seta reta 46"/>
          <p:cNvCxnSpPr>
            <a:endCxn id="22" idx="3"/>
          </p:cNvCxnSpPr>
          <p:nvPr/>
        </p:nvCxnSpPr>
        <p:spPr>
          <a:xfrm flipV="1">
            <a:off x="3000364" y="5315979"/>
            <a:ext cx="490685" cy="32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0"/>
            <a:endCxn id="23" idx="4"/>
          </p:cNvCxnSpPr>
          <p:nvPr/>
        </p:nvCxnSpPr>
        <p:spPr>
          <a:xfrm rot="16200000" flipV="1">
            <a:off x="4153477" y="5510807"/>
            <a:ext cx="357190" cy="5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45" idx="0"/>
            <a:endCxn id="24" idx="4"/>
          </p:cNvCxnSpPr>
          <p:nvPr/>
        </p:nvCxnSpPr>
        <p:spPr>
          <a:xfrm rot="16200000" flipV="1">
            <a:off x="5463292" y="4915372"/>
            <a:ext cx="345048" cy="122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3214678" y="4929198"/>
            <a:ext cx="221457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92866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Filme</a:t>
            </a:r>
            <a:endParaRPr lang="pt-BR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643702" y="3429000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Neurônio vencedor</a:t>
            </a:r>
            <a:endParaRPr lang="pt-BR" b="1" dirty="0"/>
          </a:p>
        </p:txBody>
      </p:sp>
      <p:cxnSp>
        <p:nvCxnSpPr>
          <p:cNvPr id="49" name="Conector de seta reta 48"/>
          <p:cNvCxnSpPr>
            <a:stCxn id="48" idx="1"/>
            <a:endCxn id="14" idx="6"/>
          </p:cNvCxnSpPr>
          <p:nvPr/>
        </p:nvCxnSpPr>
        <p:spPr>
          <a:xfrm rot="10800000">
            <a:off x="4806524" y="3429000"/>
            <a:ext cx="1837178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56" idx="1"/>
          </p:cNvCxnSpPr>
          <p:nvPr/>
        </p:nvCxnSpPr>
        <p:spPr>
          <a:xfrm>
            <a:off x="1714480" y="5185302"/>
            <a:ext cx="1500198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Espaço Reservado para Conteúdo 9"/>
          <p:cNvGraphicFramePr>
            <a:graphicFrameLocks/>
          </p:cNvGraphicFramePr>
          <p:nvPr/>
        </p:nvGraphicFramePr>
        <p:xfrm>
          <a:off x="642910" y="2045003"/>
          <a:ext cx="7858181" cy="2767995"/>
        </p:xfrm>
        <a:graphic>
          <a:graphicData uri="http://schemas.openxmlformats.org/drawingml/2006/table">
            <a:tbl>
              <a:tblPr/>
              <a:tblGrid>
                <a:gridCol w="2222704"/>
                <a:gridCol w="1981907"/>
                <a:gridCol w="889080"/>
                <a:gridCol w="1875410"/>
                <a:gridCol w="889080"/>
              </a:tblGrid>
              <a:tr h="1714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1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145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Starship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Troopers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Empire Strikes Back,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Imagem 4" descr="clien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59968"/>
            <a:ext cx="8967610" cy="471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Recomendação de filmes</a:t>
            </a:r>
          </a:p>
        </p:txBody>
      </p:sp>
      <p:pic>
        <p:nvPicPr>
          <p:cNvPr id="4" name="Imagem 3" descr="locado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2428868"/>
            <a:ext cx="4857784" cy="3643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214414" y="2714618"/>
          <a:ext cx="6715171" cy="2297124"/>
        </p:xfrm>
        <a:graphic>
          <a:graphicData uri="http://schemas.openxmlformats.org/drawingml/2006/table">
            <a:tbl>
              <a:tblPr/>
              <a:tblGrid>
                <a:gridCol w="1901641"/>
                <a:gridCol w="1687706"/>
                <a:gridCol w="760657"/>
                <a:gridCol w="1604510"/>
                <a:gridCol w="760657"/>
              </a:tblGrid>
              <a:tr h="3828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6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Pulp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Fiction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Pulp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Fiction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GoodFellas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Donnie Brasco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Godfather,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Espaço Reservado para Conteúdo 4" descr="client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" y="1511280"/>
            <a:ext cx="8988324" cy="470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auto-organizáveis mostraram-se um bom método para construção do perfil de cliente</a:t>
            </a:r>
          </a:p>
          <a:p>
            <a:endParaRPr lang="pt-BR" dirty="0" smtClean="0"/>
          </a:p>
          <a:p>
            <a:r>
              <a:rPr lang="pt-BR" dirty="0" smtClean="0"/>
              <a:t>Foi possível construir o perfil e conduzir o cliente a uma boa escolha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 obter dados reais</a:t>
            </a:r>
          </a:p>
          <a:p>
            <a:r>
              <a:rPr lang="pt-BR" dirty="0" smtClean="0"/>
              <a:t>Clientes com poucos filmes no histórico obtêm resultados com filmes de pouca similaridade entre si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285992"/>
            <a:ext cx="8229600" cy="2593193"/>
          </a:xfrm>
        </p:spPr>
        <p:txBody>
          <a:bodyPr>
            <a:normAutofit fontScale="92500" lnSpcReduction="20000"/>
          </a:bodyPr>
          <a:lstStyle/>
          <a:p>
            <a:r>
              <a:rPr lang="pt-BR" sz="3800" dirty="0" smtClean="0"/>
              <a:t>Auxiliar clientes de vídeo locadoras</a:t>
            </a:r>
          </a:p>
          <a:p>
            <a:endParaRPr lang="pt-BR" sz="3800" dirty="0" smtClean="0"/>
          </a:p>
          <a:p>
            <a:pPr lvl="1"/>
            <a:r>
              <a:rPr lang="pt-BR" sz="3800" dirty="0" smtClean="0"/>
              <a:t>Prova de conceito de sistema de recomendação utilizando mapas auto-organizáveis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goal_set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1643050"/>
            <a:ext cx="1543082" cy="16856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07443"/>
            <a:ext cx="8229600" cy="2043114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</a:p>
          <a:p>
            <a:endParaRPr lang="pt-BR" dirty="0" smtClean="0"/>
          </a:p>
          <a:p>
            <a:r>
              <a:rPr lang="pt-BR" dirty="0" smtClean="0"/>
              <a:t>Redes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857364"/>
            <a:ext cx="7429552" cy="4357718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Sobrecarga de informação</a:t>
            </a:r>
          </a:p>
          <a:p>
            <a:pPr algn="just"/>
            <a:r>
              <a:rPr lang="pt-BR" sz="4000" dirty="0" smtClean="0"/>
              <a:t>Lojas virtuais</a:t>
            </a:r>
          </a:p>
          <a:p>
            <a:pPr algn="just"/>
            <a:r>
              <a:rPr lang="pt-BR" sz="4000" dirty="0" smtClean="0"/>
              <a:t>Diversidade</a:t>
            </a:r>
          </a:p>
          <a:p>
            <a:pPr algn="just"/>
            <a:r>
              <a:rPr lang="pt-BR" sz="4000" dirty="0" smtClean="0"/>
              <a:t>Marketing direto</a:t>
            </a:r>
          </a:p>
          <a:p>
            <a:pPr algn="just"/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 </a:t>
            </a:r>
          </a:p>
          <a:p>
            <a:pPr algn="ctr">
              <a:buNone/>
            </a:pPr>
            <a:endParaRPr lang="pt-BR" sz="4000" dirty="0" smtClean="0"/>
          </a:p>
        </p:txBody>
      </p:sp>
      <p:pic>
        <p:nvPicPr>
          <p:cNvPr id="9" name="Imagem 8" descr="escol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2786058"/>
            <a:ext cx="2442482" cy="271464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4525963"/>
          </a:xfrm>
        </p:spPr>
        <p:txBody>
          <a:bodyPr/>
          <a:lstStyle/>
          <a:p>
            <a:r>
              <a:rPr lang="pt-BR" dirty="0" smtClean="0"/>
              <a:t>Similaridade entre usuário e item</a:t>
            </a:r>
          </a:p>
          <a:p>
            <a:r>
              <a:rPr lang="pt-BR" dirty="0" smtClean="0"/>
              <a:t>Baseada no perfil do usuário previamente construído</a:t>
            </a:r>
          </a:p>
          <a:p>
            <a:r>
              <a:rPr lang="pt-BR" dirty="0" smtClean="0"/>
              <a:t>O perfil é conhecido através do conteúdo dos itens</a:t>
            </a:r>
            <a:endParaRPr lang="pt-BR" dirty="0"/>
          </a:p>
        </p:txBody>
      </p:sp>
      <p:pic>
        <p:nvPicPr>
          <p:cNvPr id="4" name="Imagem 3" descr="content-is-the-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0874" y="3770882"/>
            <a:ext cx="2682894" cy="25870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avaliações</a:t>
            </a:r>
          </a:p>
          <a:p>
            <a:r>
              <a:rPr lang="pt-BR" dirty="0" smtClean="0"/>
              <a:t>Recomenda todos os itens</a:t>
            </a:r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Avalia conteúdo textual</a:t>
            </a:r>
          </a:p>
          <a:p>
            <a:r>
              <a:rPr lang="pt-BR" dirty="0" err="1" smtClean="0"/>
              <a:t>Superespecialização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Competitivo e não-supervisionado</a:t>
            </a:r>
          </a:p>
          <a:p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Córtex cerebral</a:t>
            </a:r>
          </a:p>
        </p:txBody>
      </p:sp>
      <p:pic>
        <p:nvPicPr>
          <p:cNvPr id="4" name="Imagem 3" descr="cort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3907023"/>
            <a:ext cx="3619502" cy="23681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4229</TotalTime>
  <Words>1772</Words>
  <Application>Microsoft Office PowerPoint</Application>
  <PresentationFormat>Apresentação na tela (4:3)</PresentationFormat>
  <Paragraphs>327</Paragraphs>
  <Slides>35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Sistema de recomendação para clientes de vídeo locadoras baseado em redes SOM</vt:lpstr>
      <vt:lpstr>Roteiro</vt:lpstr>
      <vt:lpstr>Motivação</vt:lpstr>
      <vt:lpstr>Objetivo</vt:lpstr>
      <vt:lpstr>Conceitos Fundamentais</vt:lpstr>
      <vt:lpstr>Sistemas de recomendação</vt:lpstr>
      <vt:lpstr>Filtragem baseada em conteúdo</vt:lpstr>
      <vt:lpstr>Filtragem baseada em conteúdo</vt:lpstr>
      <vt:lpstr>Mapas auto-organizáveis</vt:lpstr>
      <vt:lpstr>Arquitetura das redes SOM </vt:lpstr>
      <vt:lpstr>Treinamento</vt:lpstr>
      <vt:lpstr>Modelo proposto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Funcionamento do modelo</vt:lpstr>
      <vt:lpstr>Experimentos</vt:lpstr>
      <vt:lpstr>Experimentos</vt:lpstr>
      <vt:lpstr>Experimentos</vt:lpstr>
      <vt:lpstr>Modelo x rede SOM</vt:lpstr>
      <vt:lpstr>Modelo x rede SOM</vt:lpstr>
      <vt:lpstr>Resultados</vt:lpstr>
      <vt:lpstr>Resultados</vt:lpstr>
      <vt:lpstr>Resultados</vt:lpstr>
      <vt:lpstr>Resultados</vt:lpstr>
      <vt:lpstr>Conclusões</vt:lpstr>
      <vt:lpstr>Discussões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433</cp:revision>
  <dcterms:created xsi:type="dcterms:W3CDTF">2009-11-24T23:41:26Z</dcterms:created>
  <dcterms:modified xsi:type="dcterms:W3CDTF">2009-12-14T11:24:44Z</dcterms:modified>
</cp:coreProperties>
</file>